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heme/themeOverride1.xml" ContentType="application/vnd.openxmlformats-officedocument.themeOverride+xml"/>
  <Override PartName="/ppt/charts/chart12.xml" ContentType="application/vnd.openxmlformats-officedocument.drawingml.chart+xml"/>
  <Override PartName="/ppt/theme/themeOverride2.xml" ContentType="application/vnd.openxmlformats-officedocument.themeOverr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theme/themeOverride3.xml" ContentType="application/vnd.openxmlformats-officedocument.themeOverr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686" r:id="rId5"/>
  </p:sldMasterIdLst>
  <p:notesMasterIdLst>
    <p:notesMasterId r:id="rId55"/>
  </p:notesMasterIdLst>
  <p:sldIdLst>
    <p:sldId id="256" r:id="rId6"/>
    <p:sldId id="262" r:id="rId7"/>
    <p:sldId id="263" r:id="rId8"/>
    <p:sldId id="312" r:id="rId9"/>
    <p:sldId id="311" r:id="rId10"/>
    <p:sldId id="339" r:id="rId11"/>
    <p:sldId id="381" r:id="rId12"/>
    <p:sldId id="340" r:id="rId13"/>
    <p:sldId id="368" r:id="rId14"/>
    <p:sldId id="342" r:id="rId15"/>
    <p:sldId id="344" r:id="rId16"/>
    <p:sldId id="345" r:id="rId17"/>
    <p:sldId id="346" r:id="rId18"/>
    <p:sldId id="347" r:id="rId19"/>
    <p:sldId id="298" r:id="rId20"/>
    <p:sldId id="348" r:id="rId21"/>
    <p:sldId id="349" r:id="rId22"/>
    <p:sldId id="350" r:id="rId23"/>
    <p:sldId id="351" r:id="rId24"/>
    <p:sldId id="352" r:id="rId25"/>
    <p:sldId id="353" r:id="rId26"/>
    <p:sldId id="354" r:id="rId27"/>
    <p:sldId id="355" r:id="rId28"/>
    <p:sldId id="383" r:id="rId29"/>
    <p:sldId id="370" r:id="rId30"/>
    <p:sldId id="372" r:id="rId31"/>
    <p:sldId id="356" r:id="rId32"/>
    <p:sldId id="357" r:id="rId33"/>
    <p:sldId id="358" r:id="rId34"/>
    <p:sldId id="333" r:id="rId35"/>
    <p:sldId id="334" r:id="rId36"/>
    <p:sldId id="335" r:id="rId37"/>
    <p:sldId id="336" r:id="rId38"/>
    <p:sldId id="338" r:id="rId39"/>
    <p:sldId id="362" r:id="rId40"/>
    <p:sldId id="363" r:id="rId41"/>
    <p:sldId id="325" r:id="rId42"/>
    <p:sldId id="297" r:id="rId43"/>
    <p:sldId id="300" r:id="rId44"/>
    <p:sldId id="379" r:id="rId45"/>
    <p:sldId id="380" r:id="rId46"/>
    <p:sldId id="303" r:id="rId47"/>
    <p:sldId id="378" r:id="rId48"/>
    <p:sldId id="305" r:id="rId49"/>
    <p:sldId id="330" r:id="rId50"/>
    <p:sldId id="382" r:id="rId51"/>
    <p:sldId id="375" r:id="rId52"/>
    <p:sldId id="313" r:id="rId53"/>
    <p:sldId id="27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6262" userDrawn="1">
          <p15:clr>
            <a:srgbClr val="A4A3A4"/>
          </p15:clr>
        </p15:guide>
        <p15:guide id="4" pos="1455" userDrawn="1">
          <p15:clr>
            <a:srgbClr val="A4A3A4"/>
          </p15:clr>
        </p15:guide>
        <p15:guide id="5" orient="horz" pos="2818" userDrawn="1">
          <p15:clr>
            <a:srgbClr val="A4A3A4"/>
          </p15:clr>
        </p15:guide>
        <p15:guide id="6" orient="horz" pos="200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31B0DD-6BA0-7A1C-B591-5F7CB167E6D7}" name="Maura O'Malley - Researcher" initials="MR" userId="S::maura.o-malley@essex.gov.uk::debcc6ab-8d4c-4f20-82e6-146e5bb096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F0"/>
    <a:srgbClr val="ECB720"/>
    <a:srgbClr val="4B7131"/>
    <a:srgbClr val="FFD5DF"/>
    <a:srgbClr val="76766B"/>
    <a:srgbClr val="729D4D"/>
    <a:srgbClr val="3A7D64"/>
    <a:srgbClr val="4179AA"/>
    <a:srgbClr val="9361B3"/>
    <a:srgbClr val="C846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CB8F7-666E-41D6-8D3D-FF51DD0E6E6C}" v="23" dt="2024-02-19T09:45:10.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06" autoAdjust="0"/>
    <p:restoredTop sz="96196" autoAdjust="0"/>
  </p:normalViewPr>
  <p:slideViewPr>
    <p:cSldViewPr snapToGrid="0" showGuides="1">
      <p:cViewPr varScale="1">
        <p:scale>
          <a:sx n="109" d="100"/>
          <a:sy n="109" d="100"/>
        </p:scale>
        <p:origin x="924" y="108"/>
      </p:cViewPr>
      <p:guideLst>
        <p:guide orient="horz" pos="2183"/>
        <p:guide pos="3840"/>
        <p:guide pos="6262"/>
        <p:guide pos="1455"/>
        <p:guide orient="horz" pos="2818"/>
        <p:guide orient="horz" pos="200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mohsen\Downloads\FE%20achievement-Essex,%20Southend-on-Sea%20and%20Thurrock%20LSIP.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1" Type="http://schemas.openxmlformats.org/officeDocument/2006/relationships/oleObject" Target="https://essexcountycouncil.sharepoint.com/sites/O365-ResearchandInsight/Shared%20Documents/General/Projects/Vaping%20in%20Children%20&amp;%20YP/Analysis/Youth%20vaping%20survey%20analysis/2.3%20youth%20vaping%20full%20responses%2012.04.23%20-%20full%20with%20VR%252" TargetMode="Externa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8.xml.rels><?xml version="1.0" encoding="UTF-8" standalone="yes"?>
<Relationships xmlns="http://schemas.openxmlformats.org/package/2006/relationships"><Relationship Id="rId2" Type="http://schemas.openxmlformats.org/officeDocument/2006/relationships/oleObject" Target="https://essexcountycouncil.sharepoint.com/sites/O365-ResearchandInsight/Shared%20Documents/General/Projects/Vaping%20in%20Children%20&amp;%20YP/Analysis/Youth%20vaping%20survey%20analysis/2.3%20youth%20vaping%20full%20responses%2012.04.23%20-%20full%20with%20VR%252" TargetMode="External"/><Relationship Id="rId1" Type="http://schemas.openxmlformats.org/officeDocument/2006/relationships/themeOverride" Target="../theme/themeOverride3.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oleObject" Target="https://essexcountycouncil.sharepoint.com/sites/O365-ResearchandInsight/Shared%20Documents/General/Projects/Vaping%20in%20Children%20&amp;%20YP/Analysis/Youth%20vaping%20survey%20analysis/2.3%20youth%20vaping%20full%20responses%2012.04.23%20-%20full%20with%20VR%252"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England </c:v>
                </c:pt>
              </c:strCache>
            </c:strRef>
          </c:tx>
          <c:spPr>
            <a:solidFill>
              <a:schemeClr val="accent1"/>
            </a:solidFill>
            <a:ln>
              <a:noFill/>
            </a:ln>
            <a:effectLst/>
          </c:spPr>
          <c:invertIfNegative val="0"/>
          <c:cat>
            <c:strRef>
              <c:f>Sheet1!$A$2:$A$4</c:f>
              <c:strCache>
                <c:ptCount val="3"/>
                <c:pt idx="0">
                  <c:v>Education and Training </c:v>
                </c:pt>
                <c:pt idx="1">
                  <c:v>Communitty Learning</c:v>
                </c:pt>
                <c:pt idx="2">
                  <c:v>Apprenticeship </c:v>
                </c:pt>
              </c:strCache>
            </c:strRef>
          </c:cat>
          <c:val>
            <c:numRef>
              <c:f>Sheet1!$B$2:$B$4</c:f>
              <c:numCache>
                <c:formatCode>0.00%</c:formatCode>
                <c:ptCount val="3"/>
                <c:pt idx="0">
                  <c:v>0.61899999999999999</c:v>
                </c:pt>
                <c:pt idx="1">
                  <c:v>0.25600000000000001</c:v>
                </c:pt>
                <c:pt idx="2">
                  <c:v>0.125</c:v>
                </c:pt>
              </c:numCache>
            </c:numRef>
          </c:val>
          <c:extLst>
            <c:ext xmlns:c16="http://schemas.microsoft.com/office/drawing/2014/chart" uri="{C3380CC4-5D6E-409C-BE32-E72D297353CC}">
              <c16:uniqueId val="{00000000-E8B0-4ECC-B8B2-81CBD927D3D3}"/>
            </c:ext>
          </c:extLst>
        </c:ser>
        <c:ser>
          <c:idx val="1"/>
          <c:order val="1"/>
          <c:tx>
            <c:strRef>
              <c:f>Sheet1!$C$1</c:f>
              <c:strCache>
                <c:ptCount val="1"/>
                <c:pt idx="0">
                  <c:v>Essex</c:v>
                </c:pt>
              </c:strCache>
            </c:strRef>
          </c:tx>
          <c:spPr>
            <a:solidFill>
              <a:schemeClr val="accent2"/>
            </a:solidFill>
            <a:ln>
              <a:noFill/>
            </a:ln>
            <a:effectLst/>
          </c:spPr>
          <c:invertIfNegative val="0"/>
          <c:cat>
            <c:strRef>
              <c:f>Sheet1!$A$2:$A$4</c:f>
              <c:strCache>
                <c:ptCount val="3"/>
                <c:pt idx="0">
                  <c:v>Education and Training </c:v>
                </c:pt>
                <c:pt idx="1">
                  <c:v>Communitty Learning</c:v>
                </c:pt>
                <c:pt idx="2">
                  <c:v>Apprenticeship </c:v>
                </c:pt>
              </c:strCache>
            </c:strRef>
          </c:cat>
          <c:val>
            <c:numRef>
              <c:f>Sheet1!$C$2:$C$4</c:f>
              <c:numCache>
                <c:formatCode>0.00%</c:formatCode>
                <c:ptCount val="3"/>
                <c:pt idx="0">
                  <c:v>0.56499999999999995</c:v>
                </c:pt>
                <c:pt idx="1">
                  <c:v>0.28199999999999997</c:v>
                </c:pt>
                <c:pt idx="2">
                  <c:v>0.153</c:v>
                </c:pt>
              </c:numCache>
            </c:numRef>
          </c:val>
          <c:extLst>
            <c:ext xmlns:c16="http://schemas.microsoft.com/office/drawing/2014/chart" uri="{C3380CC4-5D6E-409C-BE32-E72D297353CC}">
              <c16:uniqueId val="{00000001-E8B0-4ECC-B8B2-81CBD927D3D3}"/>
            </c:ext>
          </c:extLst>
        </c:ser>
        <c:dLbls>
          <c:showLegendKey val="0"/>
          <c:showVal val="0"/>
          <c:showCatName val="0"/>
          <c:showSerName val="0"/>
          <c:showPercent val="0"/>
          <c:showBubbleSize val="0"/>
        </c:dLbls>
        <c:gapWidth val="182"/>
        <c:axId val="1159861631"/>
        <c:axId val="1157247567"/>
      </c:barChart>
      <c:catAx>
        <c:axId val="1159861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7247567"/>
        <c:crossesAt val="0"/>
        <c:auto val="1"/>
        <c:lblAlgn val="ctr"/>
        <c:lblOffset val="100"/>
        <c:noMultiLvlLbl val="0"/>
      </c:catAx>
      <c:valAx>
        <c:axId val="115724756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9861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b="1" i="0" u="none" strike="noStrike" baseline="0">
                <a:effectLst/>
              </a:rPr>
              <a:t>Do you think taking up a job would be more financially beneficial than an apprenticeship?</a:t>
            </a:r>
            <a:endParaRPr lang="en-US" sz="1200" b="1"/>
          </a:p>
        </c:rich>
      </c:tx>
      <c:overlay val="0"/>
    </c:title>
    <c:autoTitleDeleted val="0"/>
    <c:plotArea>
      <c:layout/>
      <c:barChart>
        <c:barDir val="col"/>
        <c:grouping val="clustered"/>
        <c:varyColors val="0"/>
        <c:ser>
          <c:idx val="0"/>
          <c:order val="0"/>
          <c:spPr>
            <a:solidFill>
              <a:schemeClr val="accent2"/>
            </a:solidFill>
          </c:spPr>
          <c:invertIfNegative val="0"/>
          <c:dLbls>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Sheet1!$A$38:$A$39</c:f>
              <c:strCache>
                <c:ptCount val="2"/>
                <c:pt idx="0">
                  <c:v>Yes</c:v>
                </c:pt>
                <c:pt idx="1">
                  <c:v>No</c:v>
                </c:pt>
              </c:strCache>
            </c:strRef>
          </c:cat>
          <c:val>
            <c:numRef>
              <c:f>Sheet1!$B$38:$B$39</c:f>
              <c:numCache>
                <c:formatCode>General</c:formatCode>
                <c:ptCount val="2"/>
                <c:pt idx="0">
                  <c:v>5</c:v>
                </c:pt>
                <c:pt idx="1">
                  <c:v>8</c:v>
                </c:pt>
              </c:numCache>
            </c:numRef>
          </c:val>
          <c:extLst>
            <c:ext xmlns:c16="http://schemas.microsoft.com/office/drawing/2014/chart" uri="{C3380CC4-5D6E-409C-BE32-E72D297353CC}">
              <c16:uniqueId val="{00000000-4016-4FAA-B671-31206078109C}"/>
            </c:ext>
          </c:extLst>
        </c:ser>
        <c:dLbls>
          <c:showLegendKey val="0"/>
          <c:showVal val="0"/>
          <c:showCatName val="0"/>
          <c:showSerName val="0"/>
          <c:showPercent val="0"/>
          <c:showBubbleSize val="0"/>
        </c:dLbls>
        <c:gapWidth val="150"/>
        <c:axId val="156971008"/>
        <c:axId val="228816512"/>
      </c:barChart>
      <c:catAx>
        <c:axId val="156971008"/>
        <c:scaling>
          <c:orientation val="minMax"/>
        </c:scaling>
        <c:delete val="0"/>
        <c:axPos val="b"/>
        <c:numFmt formatCode="General" sourceLinked="0"/>
        <c:majorTickMark val="out"/>
        <c:minorTickMark val="none"/>
        <c:tickLblPos val="nextTo"/>
        <c:txPr>
          <a:bodyPr/>
          <a:lstStyle/>
          <a:p>
            <a:pPr>
              <a:defRPr sz="1100" b="1"/>
            </a:pPr>
            <a:endParaRPr lang="en-US"/>
          </a:p>
        </c:txPr>
        <c:crossAx val="228816512"/>
        <c:crosses val="autoZero"/>
        <c:auto val="1"/>
        <c:lblAlgn val="ctr"/>
        <c:lblOffset val="100"/>
        <c:noMultiLvlLbl val="0"/>
      </c:catAx>
      <c:valAx>
        <c:axId val="228816512"/>
        <c:scaling>
          <c:orientation val="minMax"/>
        </c:scaling>
        <c:delete val="0"/>
        <c:axPos val="l"/>
        <c:numFmt formatCode="General" sourceLinked="1"/>
        <c:majorTickMark val="out"/>
        <c:minorTickMark val="none"/>
        <c:tickLblPos val="nextTo"/>
        <c:crossAx val="156971008"/>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en-US" sz="1200"/>
              <a:t>Would you encourage your child to take up an apprenticeship?</a:t>
            </a:r>
          </a:p>
          <a:p>
            <a:pPr>
              <a:defRPr/>
            </a:pPr>
            <a:endParaRPr lang="en-US"/>
          </a:p>
        </c:rich>
      </c:tx>
      <c:overlay val="0"/>
    </c:title>
    <c:autoTitleDeleted val="0"/>
    <c:plotArea>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84123904540779448"/>
          <c:y val="0.48667031204432781"/>
          <c:w val="8.0619486977546784E-2"/>
          <c:h val="0.17307159521726451"/>
        </c:manualLayout>
      </c:layout>
      <c:overlay val="0"/>
      <c:txPr>
        <a:bodyPr/>
        <a:lstStyle/>
        <a:p>
          <a:pPr>
            <a:defRPr sz="1050"/>
          </a:pPr>
          <a:endParaRPr lang="en-US"/>
        </a:p>
      </c:txPr>
    </c:legend>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200" b="1" i="0" u="none" strike="noStrike" baseline="0">
                <a:effectLst/>
              </a:rPr>
              <a:t>Would any of the following make you more likely to take up an apprenticeship?</a:t>
            </a:r>
            <a:endParaRPr lang="en-US" sz="1200" b="1"/>
          </a:p>
        </c:rich>
      </c:tx>
      <c:overlay val="0"/>
    </c:title>
    <c:autoTitleDeleted val="0"/>
    <c:plotArea>
      <c:layout/>
      <c:doughnutChart>
        <c:varyColors val="1"/>
        <c:dLbls>
          <c:showLegendKey val="0"/>
          <c:showVal val="0"/>
          <c:showCatName val="0"/>
          <c:showSerName val="0"/>
          <c:showPercent val="0"/>
          <c:showBubbleSize val="0"/>
          <c:showLeaderLines val="0"/>
        </c:dLbls>
        <c:firstSliceAng val="0"/>
        <c:holeSize val="50"/>
      </c:doughnutChart>
    </c:plotArea>
    <c:legend>
      <c:legendPos val="r"/>
      <c:overlay val="0"/>
      <c:txPr>
        <a:bodyPr/>
        <a:lstStyle/>
        <a:p>
          <a:pPr>
            <a:defRPr sz="1050"/>
          </a:pPr>
          <a:endParaRPr lang="en-US"/>
        </a:p>
      </c:txPr>
    </c:legend>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b="1" i="0" u="none" strike="noStrike" baseline="0">
                <a:effectLst/>
              </a:rPr>
              <a:t>Would any of the following put you off taking up an apprenticeship? </a:t>
            </a:r>
            <a:endParaRPr lang="en-US" sz="1200" b="1"/>
          </a:p>
        </c:rich>
      </c:tx>
      <c:overlay val="0"/>
    </c:title>
    <c:autoTitleDeleted val="0"/>
    <c:plotArea>
      <c:layout/>
      <c:doughnutChart>
        <c:varyColors val="1"/>
        <c:ser>
          <c:idx val="0"/>
          <c:order val="0"/>
          <c:dLbls>
            <c:spPr>
              <a:noFill/>
              <a:ln>
                <a:noFill/>
              </a:ln>
              <a:effectLst/>
            </c:spPr>
            <c:txPr>
              <a:bodyPr/>
              <a:lstStyle/>
              <a:p>
                <a:pPr>
                  <a:defRPr sz="11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Sheet1!$A$45:$A$49</c:f>
              <c:strCache>
                <c:ptCount val="5"/>
                <c:pt idx="0">
                  <c:v>Cost of getting there </c:v>
                </c:pt>
                <c:pt idx="1">
                  <c:v>Low wage</c:v>
                </c:pt>
                <c:pt idx="2">
                  <c:v>No job security </c:v>
                </c:pt>
                <c:pt idx="3">
                  <c:v>Required entry qualifications </c:v>
                </c:pt>
                <c:pt idx="4">
                  <c:v>Length of the apprenticeship </c:v>
                </c:pt>
              </c:strCache>
            </c:strRef>
          </c:cat>
          <c:val>
            <c:numRef>
              <c:f>Sheet1!$B$45:$B$49</c:f>
              <c:numCache>
                <c:formatCode>General</c:formatCode>
                <c:ptCount val="5"/>
                <c:pt idx="0">
                  <c:v>6</c:v>
                </c:pt>
                <c:pt idx="1">
                  <c:v>8</c:v>
                </c:pt>
                <c:pt idx="2">
                  <c:v>5</c:v>
                </c:pt>
                <c:pt idx="3">
                  <c:v>2</c:v>
                </c:pt>
                <c:pt idx="4">
                  <c:v>1</c:v>
                </c:pt>
              </c:numCache>
            </c:numRef>
          </c:val>
          <c:extLst>
            <c:ext xmlns:c16="http://schemas.microsoft.com/office/drawing/2014/chart" uri="{C3380CC4-5D6E-409C-BE32-E72D297353CC}">
              <c16:uniqueId val="{00000000-E1B8-4712-AEB8-572E47C8C214}"/>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1100"/>
          </a:pPr>
          <a:endParaRPr lang="en-US"/>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b="1" dirty="0"/>
              <a:t>CYP occasional, regular and ex-smokers: ‘Which one did you try </a:t>
            </a:r>
            <a:r>
              <a:rPr lang="en-GB" sz="1200" b="1" u="sng" dirty="0"/>
              <a:t>first</a:t>
            </a:r>
            <a:r>
              <a:rPr lang="en-GB" sz="1200" b="1" dirty="0"/>
              <a:t>?’ </a:t>
            </a:r>
          </a:p>
        </c:rich>
      </c:tx>
      <c:overlay val="0"/>
      <c:spPr>
        <a:noFill/>
        <a:ln>
          <a:noFill/>
        </a:ln>
        <a:effectLst/>
      </c:spPr>
    </c:title>
    <c:autoTitleDeleted val="0"/>
    <c:plotArea>
      <c:layout>
        <c:manualLayout>
          <c:layoutTarget val="inner"/>
          <c:xMode val="edge"/>
          <c:yMode val="edge"/>
          <c:x val="0.26482501407912612"/>
          <c:y val="0.26633523203478726"/>
          <c:w val="0.3047794483777993"/>
          <c:h val="0.70178482108653761"/>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6678061974556424"/>
          <c:y val="0.3262858029191697"/>
          <c:w val="0.28637631732768187"/>
          <c:h val="0.3831923126952546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200" b="1" i="0" baseline="0">
                <a:effectLst/>
              </a:rPr>
              <a:t>Support from School/College in taking up an apprenticeship</a:t>
            </a:r>
            <a:endParaRPr lang="en-US" sz="1200">
              <a:effectLst/>
            </a:endParaRP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endParaRPr lang="en-US"/>
          </a:p>
        </c:rich>
      </c:tx>
      <c:overlay val="0"/>
    </c:title>
    <c:autoTitleDeleted val="0"/>
    <c:plotArea>
      <c:layout/>
      <c:doughnutChart>
        <c:varyColors val="1"/>
        <c:dLbls>
          <c:showLegendKey val="0"/>
          <c:showVal val="0"/>
          <c:showCatName val="0"/>
          <c:showSerName val="0"/>
          <c:showPercent val="0"/>
          <c:showBubbleSize val="0"/>
          <c:showLeaderLines val="0"/>
        </c:dLbls>
        <c:firstSliceAng val="0"/>
        <c:holeSize val="50"/>
      </c:doughnutChart>
    </c:plotArea>
    <c:legend>
      <c:legendPos val="r"/>
      <c:overlay val="0"/>
      <c:txPr>
        <a:bodyPr/>
        <a:lstStyle/>
        <a:p>
          <a:pPr>
            <a:defRPr sz="1100"/>
          </a:pPr>
          <a:endParaRPr lang="en-US"/>
        </a:p>
      </c:txPr>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t>Sources</a:t>
            </a:r>
            <a:r>
              <a:rPr lang="en-US" sz="1200" baseline="0"/>
              <a:t> of apprenticeship information share</a:t>
            </a:r>
            <a:endParaRPr lang="en-US" sz="1200"/>
          </a:p>
        </c:rich>
      </c:tx>
      <c:overlay val="0"/>
    </c:title>
    <c:autoTitleDeleted val="0"/>
    <c:plotArea>
      <c:layout/>
      <c:doughnutChart>
        <c:varyColors val="1"/>
        <c:ser>
          <c:idx val="0"/>
          <c:order val="0"/>
          <c:dLbls>
            <c:spPr>
              <a:noFill/>
              <a:ln>
                <a:noFill/>
              </a:ln>
              <a:effectLst/>
            </c:spPr>
            <c:txPr>
              <a:bodyPr/>
              <a:lstStyle/>
              <a:p>
                <a:pPr>
                  <a:defRPr sz="11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Sheet1!$A$54:$A$59</c:f>
              <c:strCache>
                <c:ptCount val="6"/>
                <c:pt idx="0">
                  <c:v>On campus career guidance sessions </c:v>
                </c:pt>
                <c:pt idx="1">
                  <c:v>Employer led awareness sessions </c:v>
                </c:pt>
                <c:pt idx="2">
                  <c:v>Networking with parents </c:v>
                </c:pt>
                <c:pt idx="3">
                  <c:v>Morning assemblies</c:v>
                </c:pt>
                <c:pt idx="4">
                  <c:v>PSHE/Skill classes</c:v>
                </c:pt>
                <c:pt idx="5">
                  <c:v>Other </c:v>
                </c:pt>
              </c:strCache>
            </c:strRef>
          </c:cat>
          <c:val>
            <c:numRef>
              <c:f>Sheet1!$B$54:$B$59</c:f>
              <c:numCache>
                <c:formatCode>General</c:formatCode>
                <c:ptCount val="6"/>
                <c:pt idx="0">
                  <c:v>10</c:v>
                </c:pt>
                <c:pt idx="1">
                  <c:v>6</c:v>
                </c:pt>
                <c:pt idx="2">
                  <c:v>6</c:v>
                </c:pt>
                <c:pt idx="3">
                  <c:v>7</c:v>
                </c:pt>
                <c:pt idx="4">
                  <c:v>7</c:v>
                </c:pt>
                <c:pt idx="5">
                  <c:v>6</c:v>
                </c:pt>
              </c:numCache>
            </c:numRef>
          </c:val>
          <c:extLst>
            <c:ext xmlns:c16="http://schemas.microsoft.com/office/drawing/2014/chart" uri="{C3380CC4-5D6E-409C-BE32-E72D297353CC}">
              <c16:uniqueId val="{00000000-81AA-4AE2-AE4B-00684BBF6805}"/>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1100"/>
          </a:pPr>
          <a:endParaRPr lang="en-US"/>
        </a:p>
      </c:txPr>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t>School/Collgege</a:t>
            </a:r>
            <a:r>
              <a:rPr lang="en-US" sz="1200" baseline="0"/>
              <a:t> Perscpective: Students' interest in pursuing apprenticeships. </a:t>
            </a:r>
            <a:endParaRPr lang="en-US" sz="1200"/>
          </a:p>
        </c:rich>
      </c:tx>
      <c:overlay val="0"/>
    </c:title>
    <c:autoTitleDeleted val="0"/>
    <c:plotArea>
      <c:layout/>
      <c:barChart>
        <c:barDir val="col"/>
        <c:grouping val="clustered"/>
        <c:varyColors val="0"/>
        <c:ser>
          <c:idx val="0"/>
          <c:order val="0"/>
          <c:spPr>
            <a:solidFill>
              <a:schemeClr val="accent2"/>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Sheet1!$A$63:$A$67</c:f>
              <c:strCache>
                <c:ptCount val="5"/>
                <c:pt idx="0">
                  <c:v>Not at all interested</c:v>
                </c:pt>
                <c:pt idx="1">
                  <c:v>Not interested</c:v>
                </c:pt>
                <c:pt idx="2">
                  <c:v>Neutral </c:v>
                </c:pt>
                <c:pt idx="3">
                  <c:v>Interested</c:v>
                </c:pt>
                <c:pt idx="4">
                  <c:v>Very much interested</c:v>
                </c:pt>
              </c:strCache>
            </c:strRef>
          </c:cat>
          <c:val>
            <c:numRef>
              <c:f>Sheet1!$B$63:$B$67</c:f>
              <c:numCache>
                <c:formatCode>General</c:formatCode>
                <c:ptCount val="5"/>
                <c:pt idx="0">
                  <c:v>1</c:v>
                </c:pt>
                <c:pt idx="1">
                  <c:v>0</c:v>
                </c:pt>
                <c:pt idx="2">
                  <c:v>2</c:v>
                </c:pt>
                <c:pt idx="3">
                  <c:v>7</c:v>
                </c:pt>
                <c:pt idx="4">
                  <c:v>3</c:v>
                </c:pt>
              </c:numCache>
            </c:numRef>
          </c:val>
          <c:extLst>
            <c:ext xmlns:c16="http://schemas.microsoft.com/office/drawing/2014/chart" uri="{C3380CC4-5D6E-409C-BE32-E72D297353CC}">
              <c16:uniqueId val="{00000000-4FE2-4428-A434-E69A3740EF8D}"/>
            </c:ext>
          </c:extLst>
        </c:ser>
        <c:dLbls>
          <c:showLegendKey val="0"/>
          <c:showVal val="0"/>
          <c:showCatName val="0"/>
          <c:showSerName val="0"/>
          <c:showPercent val="0"/>
          <c:showBubbleSize val="0"/>
        </c:dLbls>
        <c:gapWidth val="150"/>
        <c:axId val="229898240"/>
        <c:axId val="367929024"/>
      </c:barChart>
      <c:catAx>
        <c:axId val="229898240"/>
        <c:scaling>
          <c:orientation val="minMax"/>
        </c:scaling>
        <c:delete val="0"/>
        <c:axPos val="b"/>
        <c:numFmt formatCode="General" sourceLinked="0"/>
        <c:majorTickMark val="out"/>
        <c:minorTickMark val="none"/>
        <c:tickLblPos val="nextTo"/>
        <c:txPr>
          <a:bodyPr/>
          <a:lstStyle/>
          <a:p>
            <a:pPr>
              <a:defRPr b="1"/>
            </a:pPr>
            <a:endParaRPr lang="en-US"/>
          </a:p>
        </c:txPr>
        <c:crossAx val="367929024"/>
        <c:crosses val="autoZero"/>
        <c:auto val="1"/>
        <c:lblAlgn val="ctr"/>
        <c:lblOffset val="100"/>
        <c:noMultiLvlLbl val="0"/>
      </c:catAx>
      <c:valAx>
        <c:axId val="367929024"/>
        <c:scaling>
          <c:orientation val="minMax"/>
        </c:scaling>
        <c:delete val="0"/>
        <c:axPos val="l"/>
        <c:numFmt formatCode="General" sourceLinked="1"/>
        <c:majorTickMark val="out"/>
        <c:minorTickMark val="none"/>
        <c:tickLblPos val="nextTo"/>
        <c:crossAx val="229898240"/>
        <c:crosses val="autoZero"/>
        <c:crossBetween val="between"/>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b="1" dirty="0"/>
              <a:t>CYP occasional, regular and ex-smokers: ‘Which one did you try </a:t>
            </a:r>
            <a:r>
              <a:rPr lang="en-GB" sz="1200" b="1" u="sng" dirty="0"/>
              <a:t>first</a:t>
            </a:r>
            <a:r>
              <a:rPr lang="en-GB" sz="1200" b="1" dirty="0"/>
              <a:t>?’ </a:t>
            </a:r>
          </a:p>
        </c:rich>
      </c:tx>
      <c:overlay val="0"/>
      <c:spPr>
        <a:noFill/>
        <a:ln>
          <a:noFill/>
        </a:ln>
        <a:effectLst/>
      </c:spPr>
    </c:title>
    <c:autoTitleDeleted val="0"/>
    <c:plotArea>
      <c:layout>
        <c:manualLayout>
          <c:layoutTarget val="inner"/>
          <c:xMode val="edge"/>
          <c:yMode val="edge"/>
          <c:x val="0.26482501407912612"/>
          <c:y val="0.26633523203478726"/>
          <c:w val="0.3047794483777993"/>
          <c:h val="0.70178482108653761"/>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6678061974556424"/>
          <c:y val="0.3262858029191697"/>
          <c:w val="0.28637631732768187"/>
          <c:h val="0.3831923126952546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dirty="0"/>
              <a:t>How</a:t>
            </a:r>
            <a:r>
              <a:rPr lang="en-US" sz="1200" baseline="0" dirty="0"/>
              <a:t> many school leavers opted for an apprenticeship in last academic year?</a:t>
            </a:r>
            <a:endParaRPr lang="en-US" sz="1200" dirty="0"/>
          </a:p>
        </c:rich>
      </c:tx>
      <c:overlay val="0"/>
    </c:title>
    <c:autoTitleDeleted val="0"/>
    <c:plotArea>
      <c:layout/>
      <c:pieChart>
        <c:varyColors val="1"/>
        <c:ser>
          <c:idx val="0"/>
          <c:order val="0"/>
          <c:dLbls>
            <c:spPr>
              <a:noFill/>
              <a:ln>
                <a:noFill/>
              </a:ln>
              <a:effectLst/>
            </c:spPr>
            <c:txPr>
              <a:bodyPr/>
              <a:lstStyle/>
              <a:p>
                <a:pPr>
                  <a:defRPr sz="11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Sheet1!$A$73:$A$77</c:f>
              <c:strCache>
                <c:ptCount val="5"/>
                <c:pt idx="0">
                  <c:v>5</c:v>
                </c:pt>
                <c:pt idx="1">
                  <c:v>10</c:v>
                </c:pt>
                <c:pt idx="2">
                  <c:v>15</c:v>
                </c:pt>
                <c:pt idx="3">
                  <c:v>20</c:v>
                </c:pt>
                <c:pt idx="4">
                  <c:v>20+</c:v>
                </c:pt>
              </c:strCache>
            </c:strRef>
          </c:cat>
          <c:val>
            <c:numRef>
              <c:f>Sheet1!$B$73:$B$77</c:f>
              <c:numCache>
                <c:formatCode>General</c:formatCode>
                <c:ptCount val="5"/>
                <c:pt idx="0">
                  <c:v>4</c:v>
                </c:pt>
                <c:pt idx="1">
                  <c:v>2</c:v>
                </c:pt>
                <c:pt idx="2">
                  <c:v>2</c:v>
                </c:pt>
                <c:pt idx="3">
                  <c:v>1</c:v>
                </c:pt>
                <c:pt idx="4">
                  <c:v>3</c:v>
                </c:pt>
              </c:numCache>
            </c:numRef>
          </c:val>
          <c:extLst>
            <c:ext xmlns:c16="http://schemas.microsoft.com/office/drawing/2014/chart" uri="{C3380CC4-5D6E-409C-BE32-E72D297353CC}">
              <c16:uniqueId val="{00000000-BE99-4761-B761-C14D78FB42D2}"/>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11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sz="1200" b="1" i="0" u="none" strike="noStrike" baseline="0" dirty="0">
                <a:effectLst/>
              </a:rPr>
              <a:t>Do you think that your child has the required skill set to take up an apprenticeship?</a:t>
            </a:r>
            <a:endParaRPr lang="en-US" sz="1200" b="1" dirty="0"/>
          </a:p>
        </c:rich>
      </c:tx>
      <c:layout>
        <c:manualLayout>
          <c:xMode val="edge"/>
          <c:yMode val="edge"/>
          <c:x val="0.10393744531933509"/>
          <c:y val="0"/>
        </c:manualLayout>
      </c:layout>
      <c:overlay val="0"/>
    </c:title>
    <c:autoTitleDeleted val="0"/>
    <c:plotArea>
      <c:layout/>
      <c:barChart>
        <c:barDir val="col"/>
        <c:grouping val="clustered"/>
        <c:varyColors val="0"/>
        <c:ser>
          <c:idx val="0"/>
          <c:order val="0"/>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Sheet1!$A$5:$A$7</c:f>
              <c:strCache>
                <c:ptCount val="3"/>
                <c:pt idx="0">
                  <c:v>Yes</c:v>
                </c:pt>
                <c:pt idx="1">
                  <c:v>No</c:v>
                </c:pt>
                <c:pt idx="2">
                  <c:v>Not sure </c:v>
                </c:pt>
              </c:strCache>
            </c:strRef>
          </c:cat>
          <c:val>
            <c:numRef>
              <c:f>Sheet1!$B$5:$B$7</c:f>
              <c:numCache>
                <c:formatCode>General</c:formatCode>
                <c:ptCount val="3"/>
                <c:pt idx="0">
                  <c:v>11</c:v>
                </c:pt>
                <c:pt idx="1">
                  <c:v>2</c:v>
                </c:pt>
                <c:pt idx="2">
                  <c:v>4</c:v>
                </c:pt>
              </c:numCache>
            </c:numRef>
          </c:val>
          <c:extLst>
            <c:ext xmlns:c16="http://schemas.microsoft.com/office/drawing/2014/chart" uri="{C3380CC4-5D6E-409C-BE32-E72D297353CC}">
              <c16:uniqueId val="{00000000-DDC3-4688-B7BB-77B52E9AA697}"/>
            </c:ext>
          </c:extLst>
        </c:ser>
        <c:dLbls>
          <c:showLegendKey val="0"/>
          <c:showVal val="0"/>
          <c:showCatName val="0"/>
          <c:showSerName val="0"/>
          <c:showPercent val="0"/>
          <c:showBubbleSize val="0"/>
        </c:dLbls>
        <c:gapWidth val="150"/>
        <c:axId val="224694784"/>
        <c:axId val="228841664"/>
      </c:barChart>
      <c:catAx>
        <c:axId val="224694784"/>
        <c:scaling>
          <c:orientation val="minMax"/>
        </c:scaling>
        <c:delete val="0"/>
        <c:axPos val="b"/>
        <c:numFmt formatCode="General" sourceLinked="0"/>
        <c:majorTickMark val="out"/>
        <c:minorTickMark val="none"/>
        <c:tickLblPos val="nextTo"/>
        <c:txPr>
          <a:bodyPr/>
          <a:lstStyle/>
          <a:p>
            <a:pPr>
              <a:defRPr b="1"/>
            </a:pPr>
            <a:endParaRPr lang="en-US"/>
          </a:p>
        </c:txPr>
        <c:crossAx val="228841664"/>
        <c:crosses val="autoZero"/>
        <c:auto val="1"/>
        <c:lblAlgn val="ctr"/>
        <c:lblOffset val="100"/>
        <c:noMultiLvlLbl val="0"/>
      </c:catAx>
      <c:valAx>
        <c:axId val="228841664"/>
        <c:scaling>
          <c:orientation val="minMax"/>
        </c:scaling>
        <c:delete val="0"/>
        <c:axPos val="l"/>
        <c:numFmt formatCode="General" sourceLinked="1"/>
        <c:majorTickMark val="out"/>
        <c:minorTickMark val="none"/>
        <c:tickLblPos val="nextTo"/>
        <c:txPr>
          <a:bodyPr/>
          <a:lstStyle/>
          <a:p>
            <a:pPr>
              <a:defRPr b="1"/>
            </a:pPr>
            <a:endParaRPr lang="en-US"/>
          </a:p>
        </c:txPr>
        <c:crossAx val="224694784"/>
        <c:crosses val="autoZero"/>
        <c:crossBetween val="between"/>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t>Financial</a:t>
            </a:r>
            <a:r>
              <a:rPr lang="en-US" sz="1200" baseline="0"/>
              <a:t> deterrents preventing YP's to take up an apprenticeship</a:t>
            </a:r>
            <a:endParaRPr lang="en-US" sz="1200"/>
          </a:p>
        </c:rich>
      </c:tx>
      <c:overlay val="0"/>
    </c:title>
    <c:autoTitleDeleted val="0"/>
    <c:plotArea>
      <c:layout/>
      <c:doughnutChart>
        <c:varyColors val="1"/>
        <c:ser>
          <c:idx val="0"/>
          <c:order val="0"/>
          <c:dLbls>
            <c:spPr>
              <a:noFill/>
              <a:ln>
                <a:noFill/>
              </a:ln>
              <a:effectLst/>
            </c:spPr>
            <c:txPr>
              <a:bodyPr/>
              <a:lstStyle/>
              <a:p>
                <a:pPr>
                  <a:defRPr sz="11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Sheet1!$A$82:$A$88</c:f>
              <c:strCache>
                <c:ptCount val="7"/>
                <c:pt idx="0">
                  <c:v>High travel costs </c:v>
                </c:pt>
                <c:pt idx="1">
                  <c:v>Low apprenticeship wage</c:v>
                </c:pt>
                <c:pt idx="2">
                  <c:v>Impact on household finances (Loss of tax credits/childcare benefits)</c:v>
                </c:pt>
                <c:pt idx="3">
                  <c:v>High entry requirements </c:v>
                </c:pt>
                <c:pt idx="4">
                  <c:v>Lack of apprenticeship knowledge </c:v>
                </c:pt>
                <c:pt idx="5">
                  <c:v>Difficult to find suitable position </c:v>
                </c:pt>
                <c:pt idx="6">
                  <c:v>Other financial responsibilities</c:v>
                </c:pt>
              </c:strCache>
            </c:strRef>
          </c:cat>
          <c:val>
            <c:numRef>
              <c:f>Sheet1!$B$82:$B$88</c:f>
              <c:numCache>
                <c:formatCode>General</c:formatCode>
                <c:ptCount val="7"/>
                <c:pt idx="0">
                  <c:v>8</c:v>
                </c:pt>
                <c:pt idx="1">
                  <c:v>7</c:v>
                </c:pt>
                <c:pt idx="2">
                  <c:v>6</c:v>
                </c:pt>
                <c:pt idx="3">
                  <c:v>5</c:v>
                </c:pt>
                <c:pt idx="4">
                  <c:v>4</c:v>
                </c:pt>
                <c:pt idx="5">
                  <c:v>3</c:v>
                </c:pt>
                <c:pt idx="6">
                  <c:v>2</c:v>
                </c:pt>
              </c:numCache>
            </c:numRef>
          </c:val>
          <c:extLst>
            <c:ext xmlns:c16="http://schemas.microsoft.com/office/drawing/2014/chart" uri="{C3380CC4-5D6E-409C-BE32-E72D297353CC}">
              <c16:uniqueId val="{00000000-1E0B-4594-A9F4-5B742DF54639}"/>
            </c:ext>
          </c:extLst>
        </c:ser>
        <c:dLbls>
          <c:showLegendKey val="0"/>
          <c:showVal val="0"/>
          <c:showCatName val="0"/>
          <c:showSerName val="0"/>
          <c:showPercent val="0"/>
          <c:showBubbleSize val="0"/>
          <c:showLeaderLines val="1"/>
        </c:dLbls>
        <c:firstSliceAng val="0"/>
        <c:holeSize val="50"/>
      </c:doughnutChart>
    </c:plotArea>
    <c:legend>
      <c:legendPos val="r"/>
      <c:overlay val="0"/>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sz="1200"/>
              <a:t>Would you encourage your child to take up an apprenticeship?</a:t>
            </a:r>
          </a:p>
          <a:p>
            <a:pPr>
              <a:defRPr/>
            </a:pPr>
            <a:endParaRPr lang="en-US"/>
          </a:p>
        </c:rich>
      </c:tx>
      <c:overlay val="0"/>
    </c:title>
    <c:autoTitleDeleted val="0"/>
    <c:plotArea>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84123904540779448"/>
          <c:y val="0.48667031204432781"/>
          <c:w val="8.0619486977546784E-2"/>
          <c:h val="0.17307159521726451"/>
        </c:manualLayout>
      </c:layout>
      <c:overlay val="0"/>
      <c:txPr>
        <a:bodyPr/>
        <a:lstStyle/>
        <a:p>
          <a:pPr>
            <a:defRPr sz="105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sz="1200"/>
              <a:t>Would you encourage your child to take up an apprenticeship?</a:t>
            </a:r>
          </a:p>
          <a:p>
            <a:pPr>
              <a:defRPr/>
            </a:pPr>
            <a:endParaRPr lang="en-US"/>
          </a:p>
        </c:rich>
      </c:tx>
      <c:overlay val="0"/>
    </c:title>
    <c:autoTitleDeleted val="0"/>
    <c:plotArea>
      <c:layout/>
      <c:pieChart>
        <c:varyColors val="1"/>
        <c:ser>
          <c:idx val="0"/>
          <c:order val="0"/>
          <c:dLbls>
            <c:spPr>
              <a:noFill/>
              <a:ln>
                <a:noFill/>
              </a:ln>
              <a:effectLst/>
            </c:spPr>
            <c:txPr>
              <a:bodyPr/>
              <a:lstStyle/>
              <a:p>
                <a:pPr>
                  <a:defRPr sz="105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Sheet1!$A$12:$A$13</c:f>
              <c:strCache>
                <c:ptCount val="2"/>
                <c:pt idx="0">
                  <c:v>Yes</c:v>
                </c:pt>
                <c:pt idx="1">
                  <c:v>No</c:v>
                </c:pt>
              </c:strCache>
            </c:strRef>
          </c:cat>
          <c:val>
            <c:numRef>
              <c:f>Sheet1!$B$12:$B$13</c:f>
              <c:numCache>
                <c:formatCode>General</c:formatCode>
                <c:ptCount val="2"/>
                <c:pt idx="0">
                  <c:v>94</c:v>
                </c:pt>
                <c:pt idx="1">
                  <c:v>6</c:v>
                </c:pt>
              </c:numCache>
            </c:numRef>
          </c:val>
          <c:extLst>
            <c:ext xmlns:c16="http://schemas.microsoft.com/office/drawing/2014/chart" uri="{C3380CC4-5D6E-409C-BE32-E72D297353CC}">
              <c16:uniqueId val="{00000000-3EE9-47F0-81E0-F7586E38A00C}"/>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84123904540779448"/>
          <c:y val="0.48667031204432781"/>
          <c:w val="8.0619486977546784E-2"/>
          <c:h val="0.17307159521726451"/>
        </c:manualLayout>
      </c:layout>
      <c:overlay val="0"/>
      <c:txPr>
        <a:bodyPr/>
        <a:lstStyle/>
        <a:p>
          <a:pPr>
            <a:defRPr sz="105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b="1" dirty="0"/>
              <a:t>CYP occasional, regular and ex-smokers: ‘Which one did you try </a:t>
            </a:r>
            <a:r>
              <a:rPr lang="en-GB" sz="1200" b="1" u="sng" dirty="0"/>
              <a:t>first</a:t>
            </a:r>
            <a:r>
              <a:rPr lang="en-GB" sz="1200" b="1" dirty="0"/>
              <a:t>?’ </a:t>
            </a:r>
          </a:p>
        </c:rich>
      </c:tx>
      <c:overlay val="0"/>
      <c:spPr>
        <a:noFill/>
        <a:ln>
          <a:noFill/>
        </a:ln>
        <a:effectLst/>
      </c:spPr>
    </c:title>
    <c:autoTitleDeleted val="0"/>
    <c:plotArea>
      <c:layout>
        <c:manualLayout>
          <c:layoutTarget val="inner"/>
          <c:xMode val="edge"/>
          <c:yMode val="edge"/>
          <c:x val="0.26482501407912612"/>
          <c:y val="0.26633523203478726"/>
          <c:w val="0.3047794483777993"/>
          <c:h val="0.70178482108653761"/>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6678061974556424"/>
          <c:y val="0.3262858029191697"/>
          <c:w val="0.28637631732768187"/>
          <c:h val="0.3831923126952546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b="1" i="0" u="none" strike="noStrike" baseline="0" dirty="0">
                <a:effectLst/>
              </a:rPr>
              <a:t>How confident do you feel in finding and applying for apprenticeships?</a:t>
            </a:r>
            <a:endParaRPr lang="en-US" sz="1200" b="1" dirty="0"/>
          </a:p>
        </c:rich>
      </c:tx>
      <c:overlay val="0"/>
    </c:title>
    <c:autoTitleDeleted val="0"/>
    <c:plotArea>
      <c:layout/>
      <c:doughnutChart>
        <c:varyColors val="1"/>
        <c:ser>
          <c:idx val="0"/>
          <c:order val="0"/>
          <c:dLbls>
            <c:spPr>
              <a:noFill/>
              <a:ln>
                <a:noFill/>
              </a:ln>
              <a:effectLst/>
            </c:spPr>
            <c:txPr>
              <a:bodyPr/>
              <a:lstStyle/>
              <a:p>
                <a:pPr>
                  <a:defRPr sz="11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Sheet1!$A$16:$A$21</c:f>
              <c:strCache>
                <c:ptCount val="6"/>
                <c:pt idx="0">
                  <c:v>Very Confident </c:v>
                </c:pt>
                <c:pt idx="1">
                  <c:v>Somewhat Confident</c:v>
                </c:pt>
                <c:pt idx="2">
                  <c:v>Confident</c:v>
                </c:pt>
                <c:pt idx="3">
                  <c:v>Neutral </c:v>
                </c:pt>
                <c:pt idx="4">
                  <c:v>Not Confident</c:v>
                </c:pt>
                <c:pt idx="5">
                  <c:v>Not at all Confident</c:v>
                </c:pt>
              </c:strCache>
            </c:strRef>
          </c:cat>
          <c:val>
            <c:numRef>
              <c:f>Sheet1!$B$16:$B$21</c:f>
              <c:numCache>
                <c:formatCode>General</c:formatCode>
                <c:ptCount val="6"/>
                <c:pt idx="0">
                  <c:v>6</c:v>
                </c:pt>
                <c:pt idx="1">
                  <c:v>10</c:v>
                </c:pt>
                <c:pt idx="2">
                  <c:v>1</c:v>
                </c:pt>
                <c:pt idx="3">
                  <c:v>1</c:v>
                </c:pt>
                <c:pt idx="4">
                  <c:v>2</c:v>
                </c:pt>
                <c:pt idx="5">
                  <c:v>2</c:v>
                </c:pt>
              </c:numCache>
            </c:numRef>
          </c:val>
          <c:extLst>
            <c:ext xmlns:c16="http://schemas.microsoft.com/office/drawing/2014/chart" uri="{C3380CC4-5D6E-409C-BE32-E72D297353CC}">
              <c16:uniqueId val="{00000000-54D8-4227-9BA9-427484FD6AE9}"/>
            </c:ext>
          </c:extLst>
        </c:ser>
        <c:dLbls>
          <c:showLegendKey val="0"/>
          <c:showVal val="0"/>
          <c:showCatName val="0"/>
          <c:showSerName val="0"/>
          <c:showPercent val="1"/>
          <c:showBubbleSize val="0"/>
          <c:showLeaderLines val="1"/>
        </c:dLbls>
        <c:firstSliceAng val="0"/>
        <c:holeSize val="50"/>
      </c:doughnutChart>
    </c:plotArea>
    <c:legend>
      <c:legendPos val="r"/>
      <c:overlay val="0"/>
      <c:txPr>
        <a:bodyPr/>
        <a:lstStyle/>
        <a:p>
          <a:pPr>
            <a:defRPr sz="11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200" b="1" i="0" baseline="0">
                <a:effectLst/>
              </a:rPr>
              <a:t>Support from School/College in taking up an apprenticeship</a:t>
            </a:r>
            <a:endParaRPr lang="en-US" sz="1200">
              <a:effectLst/>
            </a:endParaRP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endParaRPr lang="en-US"/>
          </a:p>
        </c:rich>
      </c:tx>
      <c:overlay val="0"/>
    </c:title>
    <c:autoTitleDeleted val="0"/>
    <c:plotArea>
      <c:layout/>
      <c:doughnutChart>
        <c:varyColors val="1"/>
        <c:dLbls>
          <c:showLegendKey val="0"/>
          <c:showVal val="0"/>
          <c:showCatName val="0"/>
          <c:showSerName val="0"/>
          <c:showPercent val="0"/>
          <c:showBubbleSize val="0"/>
          <c:showLeaderLines val="0"/>
        </c:dLbls>
        <c:firstSliceAng val="0"/>
        <c:holeSize val="50"/>
      </c:doughnutChart>
    </c:plotArea>
    <c:legend>
      <c:legendPos val="r"/>
      <c:overlay val="0"/>
      <c:txPr>
        <a:bodyPr/>
        <a:lstStyle/>
        <a:p>
          <a:pPr>
            <a:defRPr sz="11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b="1" i="0" u="none" strike="noStrike" baseline="0">
                <a:effectLst/>
              </a:rPr>
              <a:t>Taking up an apprenticeship would add value to your skill set or current education level?</a:t>
            </a:r>
            <a:endParaRPr lang="en-US" sz="1200" b="1"/>
          </a:p>
        </c:rich>
      </c:tx>
      <c:overlay val="0"/>
    </c:title>
    <c:autoTitleDeleted val="0"/>
    <c:plotArea>
      <c:layout/>
      <c:pieChart>
        <c:varyColors val="1"/>
        <c:ser>
          <c:idx val="0"/>
          <c:order val="0"/>
          <c:dLbls>
            <c:spPr>
              <a:noFill/>
              <a:ln>
                <a:noFill/>
              </a:ln>
              <a:effectLst/>
            </c:spPr>
            <c:txPr>
              <a:bodyPr/>
              <a:lstStyle/>
              <a:p>
                <a:pPr>
                  <a:defRPr sz="105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Sheet1!$A$27:$A$29</c:f>
              <c:strCache>
                <c:ptCount val="3"/>
                <c:pt idx="0">
                  <c:v>Yes</c:v>
                </c:pt>
                <c:pt idx="1">
                  <c:v>No</c:v>
                </c:pt>
                <c:pt idx="2">
                  <c:v>Not sure</c:v>
                </c:pt>
              </c:strCache>
            </c:strRef>
          </c:cat>
          <c:val>
            <c:numRef>
              <c:f>Sheet1!$B$27:$B$29</c:f>
              <c:numCache>
                <c:formatCode>General</c:formatCode>
                <c:ptCount val="3"/>
                <c:pt idx="0">
                  <c:v>8</c:v>
                </c:pt>
                <c:pt idx="1">
                  <c:v>2</c:v>
                </c:pt>
                <c:pt idx="2">
                  <c:v>5</c:v>
                </c:pt>
              </c:numCache>
            </c:numRef>
          </c:val>
          <c:extLst>
            <c:ext xmlns:c16="http://schemas.microsoft.com/office/drawing/2014/chart" uri="{C3380CC4-5D6E-409C-BE32-E72D297353CC}">
              <c16:uniqueId val="{00000000-66F9-4741-9B5E-C82E42FD72F0}"/>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sz="1200"/>
              <a:t>Would you encourage your child to take up an apprenticeship?</a:t>
            </a:r>
          </a:p>
          <a:p>
            <a:pPr>
              <a:defRPr/>
            </a:pPr>
            <a:endParaRPr lang="en-US"/>
          </a:p>
        </c:rich>
      </c:tx>
      <c:overlay val="0"/>
    </c:title>
    <c:autoTitleDeleted val="0"/>
    <c:plotArea>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84123904540779448"/>
          <c:y val="0.48667031204432781"/>
          <c:w val="8.0619486977546784E-2"/>
          <c:h val="0.17307159521726451"/>
        </c:manualLayout>
      </c:layout>
      <c:overlay val="0"/>
      <c:txPr>
        <a:bodyPr/>
        <a:lstStyle/>
        <a:p>
          <a:pPr>
            <a:defRPr sz="105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b="1" i="0" u="none" strike="noStrike" baseline="0">
                <a:effectLst/>
              </a:rPr>
              <a:t>Would any of the following make you more likely to take up an apprenticeship?</a:t>
            </a:r>
            <a:endParaRPr lang="en-US" sz="1200" b="1"/>
          </a:p>
        </c:rich>
      </c:tx>
      <c:overlay val="0"/>
    </c:title>
    <c:autoTitleDeleted val="0"/>
    <c:plotArea>
      <c:layout/>
      <c:doughnutChart>
        <c:varyColors val="1"/>
        <c:ser>
          <c:idx val="0"/>
          <c:order val="0"/>
          <c:dLbls>
            <c:spPr>
              <a:noFill/>
              <a:ln>
                <a:noFill/>
              </a:ln>
              <a:effectLst/>
            </c:spPr>
            <c:txPr>
              <a:bodyPr/>
              <a:lstStyle/>
              <a:p>
                <a:pPr>
                  <a:defRPr sz="120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Sheet1!$A$32:$A$35</c:f>
              <c:strCache>
                <c:ptCount val="4"/>
                <c:pt idx="0">
                  <c:v>Discounted travel</c:v>
                </c:pt>
                <c:pt idx="1">
                  <c:v>Support with application </c:v>
                </c:pt>
                <c:pt idx="2">
                  <c:v>Career guidance</c:v>
                </c:pt>
                <c:pt idx="3">
                  <c:v>Extra financial support</c:v>
                </c:pt>
              </c:strCache>
            </c:strRef>
          </c:cat>
          <c:val>
            <c:numRef>
              <c:f>Sheet1!$B$32:$B$35</c:f>
              <c:numCache>
                <c:formatCode>General</c:formatCode>
                <c:ptCount val="4"/>
                <c:pt idx="0">
                  <c:v>4</c:v>
                </c:pt>
                <c:pt idx="1">
                  <c:v>2</c:v>
                </c:pt>
                <c:pt idx="2">
                  <c:v>2</c:v>
                </c:pt>
                <c:pt idx="3">
                  <c:v>4</c:v>
                </c:pt>
              </c:numCache>
            </c:numRef>
          </c:val>
          <c:extLst>
            <c:ext xmlns:c16="http://schemas.microsoft.com/office/drawing/2014/chart" uri="{C3380CC4-5D6E-409C-BE32-E72D297353CC}">
              <c16:uniqueId val="{00000000-EC48-4BBC-9BAB-AD12E7120D03}"/>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105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1EACA-E7A7-4983-A3AC-7F6D215EA181}" type="datetimeFigureOut">
              <a:rPr lang="en-GB" smtClean="0"/>
              <a:t>19/02/2024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10567-32D7-4C6B-A64F-CFCFF718CD9F}" type="slidenum">
              <a:rPr lang="en-GB" smtClean="0"/>
              <a:t>‹#›</a:t>
            </a:fld>
            <a:endParaRPr lang="en-GB"/>
          </a:p>
        </p:txBody>
      </p:sp>
    </p:spTree>
    <p:extLst>
      <p:ext uri="{BB962C8B-B14F-4D97-AF65-F5344CB8AC3E}">
        <p14:creationId xmlns:p14="http://schemas.microsoft.com/office/powerpoint/2010/main" val="397231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a:t>
            </a:fld>
            <a:endParaRPr lang="en-GB"/>
          </a:p>
        </p:txBody>
      </p:sp>
    </p:spTree>
    <p:extLst>
      <p:ext uri="{BB962C8B-B14F-4D97-AF65-F5344CB8AC3E}">
        <p14:creationId xmlns:p14="http://schemas.microsoft.com/office/powerpoint/2010/main" val="176945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1B10567-32D7-4C6B-A64F-CFCFF718CD9F}" type="slidenum">
              <a:rPr lang="en-GB" smtClean="0"/>
              <a:t>9</a:t>
            </a:fld>
            <a:endParaRPr lang="en-GB"/>
          </a:p>
        </p:txBody>
      </p:sp>
    </p:spTree>
    <p:extLst>
      <p:ext uri="{BB962C8B-B14F-4D97-AF65-F5344CB8AC3E}">
        <p14:creationId xmlns:p14="http://schemas.microsoft.com/office/powerpoint/2010/main" val="332564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10567-32D7-4C6B-A64F-CFCFF718CD9F}" type="slidenum">
              <a:rPr lang="en-GB" smtClean="0"/>
              <a:t>39</a:t>
            </a:fld>
            <a:endParaRPr lang="en-GB"/>
          </a:p>
        </p:txBody>
      </p:sp>
    </p:spTree>
    <p:extLst>
      <p:ext uri="{BB962C8B-B14F-4D97-AF65-F5344CB8AC3E}">
        <p14:creationId xmlns:p14="http://schemas.microsoft.com/office/powerpoint/2010/main" val="2417299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10567-32D7-4C6B-A64F-CFCFF718CD9F}" type="slidenum">
              <a:rPr lang="en-GB" smtClean="0"/>
              <a:t>40</a:t>
            </a:fld>
            <a:endParaRPr lang="en-GB"/>
          </a:p>
        </p:txBody>
      </p:sp>
    </p:spTree>
    <p:extLst>
      <p:ext uri="{BB962C8B-B14F-4D97-AF65-F5344CB8AC3E}">
        <p14:creationId xmlns:p14="http://schemas.microsoft.com/office/powerpoint/2010/main" val="234984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10567-32D7-4C6B-A64F-CFCFF718CD9F}" type="slidenum">
              <a:rPr lang="en-GB" smtClean="0"/>
              <a:t>41</a:t>
            </a:fld>
            <a:endParaRPr lang="en-GB"/>
          </a:p>
        </p:txBody>
      </p:sp>
    </p:spTree>
    <p:extLst>
      <p:ext uri="{BB962C8B-B14F-4D97-AF65-F5344CB8AC3E}">
        <p14:creationId xmlns:p14="http://schemas.microsoft.com/office/powerpoint/2010/main" val="14214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10567-32D7-4C6B-A64F-CFCFF718CD9F}" type="slidenum">
              <a:rPr lang="en-GB" smtClean="0"/>
              <a:t>42</a:t>
            </a:fld>
            <a:endParaRPr lang="en-GB"/>
          </a:p>
        </p:txBody>
      </p:sp>
    </p:spTree>
    <p:extLst>
      <p:ext uri="{BB962C8B-B14F-4D97-AF65-F5344CB8AC3E}">
        <p14:creationId xmlns:p14="http://schemas.microsoft.com/office/powerpoint/2010/main" val="232609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10567-32D7-4C6B-A64F-CFCFF718CD9F}" type="slidenum">
              <a:rPr lang="en-GB" smtClean="0"/>
              <a:t>43</a:t>
            </a:fld>
            <a:endParaRPr lang="en-GB"/>
          </a:p>
        </p:txBody>
      </p:sp>
    </p:spTree>
    <p:extLst>
      <p:ext uri="{BB962C8B-B14F-4D97-AF65-F5344CB8AC3E}">
        <p14:creationId xmlns:p14="http://schemas.microsoft.com/office/powerpoint/2010/main" val="3246323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19/02/2024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89792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998881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74010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dirty="0"/>
              <a:t>Click to edit Master title style</a:t>
            </a:r>
            <a:endParaRPr lang="en-GB" dirty="0"/>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9631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38311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26760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389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19/02/2024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4114778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19/02/2024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2828959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Tree>
    <p:extLst>
      <p:ext uri="{BB962C8B-B14F-4D97-AF65-F5344CB8AC3E}">
        <p14:creationId xmlns:p14="http://schemas.microsoft.com/office/powerpoint/2010/main" val="43321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3742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19/02/2024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79915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160921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16833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9863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4248265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dirty="0"/>
              <a:t>Click to add chart or image</a:t>
            </a:r>
          </a:p>
        </p:txBody>
      </p:sp>
    </p:spTree>
    <p:extLst>
      <p:ext uri="{BB962C8B-B14F-4D97-AF65-F5344CB8AC3E}">
        <p14:creationId xmlns:p14="http://schemas.microsoft.com/office/powerpoint/2010/main" val="3986737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97559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2788254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63660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3036346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79404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Tree>
    <p:extLst>
      <p:ext uri="{BB962C8B-B14F-4D97-AF65-F5344CB8AC3E}">
        <p14:creationId xmlns:p14="http://schemas.microsoft.com/office/powerpoint/2010/main" val="225196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813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454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219041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9481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6248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72730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dirty="0"/>
              <a:t>Click to edit Master title style</a:t>
            </a:r>
            <a:endParaRPr lang="en-GB" dirty="0"/>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dirty="0"/>
              <a:t>Click to add chart or image</a:t>
            </a:r>
          </a:p>
        </p:txBody>
      </p:sp>
    </p:spTree>
    <p:extLst>
      <p:ext uri="{BB962C8B-B14F-4D97-AF65-F5344CB8AC3E}">
        <p14:creationId xmlns:p14="http://schemas.microsoft.com/office/powerpoint/2010/main" val="58308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19/02/2024</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278704728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userDrawn="1">
          <p15:clr>
            <a:srgbClr val="F26B43"/>
          </p15:clr>
        </p15:guide>
        <p15:guide id="13" pos="7680" userDrawn="1">
          <p15:clr>
            <a:srgbClr val="F26B43"/>
          </p15:clr>
        </p15:guide>
        <p15:guide id="14" pos="340" userDrawn="1">
          <p15:clr>
            <a:srgbClr val="F26B43"/>
          </p15:clr>
        </p15:guide>
        <p15:guide id="15" pos="7339" userDrawn="1">
          <p15:clr>
            <a:srgbClr val="F26B43"/>
          </p15:clr>
        </p15:guide>
        <p15:guide id="16" orient="horz" userDrawn="1">
          <p15:clr>
            <a:srgbClr val="F26B43"/>
          </p15:clr>
        </p15:guide>
        <p15:guide id="17" orient="horz" pos="4320" userDrawn="1">
          <p15:clr>
            <a:srgbClr val="F26B43"/>
          </p15:clr>
        </p15:guide>
        <p15:guide id="18" orient="horz" pos="408" userDrawn="1">
          <p15:clr>
            <a:srgbClr val="F26B43"/>
          </p15:clr>
        </p15:guide>
        <p15:guide id="19" orient="horz" pos="3979" userDrawn="1">
          <p15:clr>
            <a:srgbClr val="F26B43"/>
          </p15:clr>
        </p15:guide>
        <p15:guide id="20" orient="horz" pos="997" userDrawn="1">
          <p15:clr>
            <a:srgbClr val="F26B43"/>
          </p15:clr>
        </p15:guide>
        <p15:guide id="21" orient="horz" pos="1174" userDrawn="1">
          <p15:clr>
            <a:srgbClr val="F26B43"/>
          </p15:clr>
        </p15:guide>
        <p15:guide id="22" orient="horz" pos="37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19/02/2024</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30921570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0.xml"/><Relationship Id="rId5" Type="http://schemas.openxmlformats.org/officeDocument/2006/relationships/chart" Target="../charts/chart7.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0.xml"/><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0.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0.xml"/><Relationship Id="rId5" Type="http://schemas.openxmlformats.org/officeDocument/2006/relationships/chart" Target="../charts/chart17.xml"/><Relationship Id="rId4" Type="http://schemas.openxmlformats.org/officeDocument/2006/relationships/chart" Target="../charts/chart16.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image" Target="../media/image25.png"/><Relationship Id="rId2" Type="http://schemas.openxmlformats.org/officeDocument/2006/relationships/chart" Target="../charts/chart18.xml"/><Relationship Id="rId1" Type="http://schemas.openxmlformats.org/officeDocument/2006/relationships/slideLayout" Target="../slideLayouts/slideLayout2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chart" Target="../charts/chart20.xml"/></Relationships>
</file>

<file path=ppt/slides/_rels/slide2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ssexprovidernetwork.com/" TargetMode="Externa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hyperlink" Target="https://amazingapprenticeships.com/" TargetMode="External"/><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hyperlink" Target="mailto:info@essexalts.co.uk" TargetMode="External"/><Relationship Id="rId2" Type="http://schemas.openxmlformats.org/officeDocument/2006/relationships/hyperlink" Target="https://www.essexalts.co.uk/" TargetMode="External"/><Relationship Id="rId1" Type="http://schemas.openxmlformats.org/officeDocument/2006/relationships/slideLayout" Target="../slideLayouts/slideLayout19.xml"/><Relationship Id="rId5" Type="http://schemas.openxmlformats.org/officeDocument/2006/relationships/hyperlink" Target="mailto:apprenticeship.hub@essex.gov.uk" TargetMode="External"/><Relationship Id="rId4" Type="http://schemas.openxmlformats.org/officeDocument/2006/relationships/hyperlink" Target="https://essexopportunities.co.uk/apprenticeship-hub/"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ecctrainingforschools@essex.gov.uk" TargetMode="External"/><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hyperlink" Target="https://www.essexopportunities.co.uk/"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essexchambers.co.uk/files/2023/LSIP/Report/LSIPMainReportAug2023digitalcopy.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becomealecturer.or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hyperlink" Target="https://greateressexcareershub.co.uk/" TargetMode="External"/><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hyperlink" Target="https://www.skills2bank.com/" TargetMode="External"/><Relationship Id="rId4" Type="http://schemas.openxmlformats.org/officeDocument/2006/relationships/hyperlink" Target="https://www.essexchambers.co.uk/files/2023/LSIP/Report/LSIPMainReportAug2023digitalcopy.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hyperlink" Target="https://greateressex.yourfutures.uk/" TargetMode="External"/><Relationship Id="rId13" Type="http://schemas.openxmlformats.org/officeDocument/2006/relationships/hyperlink" Target="https://www.futuresforyou.com/jobs-or-training-in-essex.html" TargetMode="External"/><Relationship Id="rId3" Type="http://schemas.openxmlformats.org/officeDocument/2006/relationships/hyperlink" Target="https://www.gov.uk/education/apprenticeships-traineeships-and-internships" TargetMode="External"/><Relationship Id="rId7" Type="http://schemas.openxmlformats.org/officeDocument/2006/relationships/hyperlink" Target="https://greateressexcareershub.co.uk/" TargetMode="External"/><Relationship Id="rId12" Type="http://schemas.openxmlformats.org/officeDocument/2006/relationships/hyperlink" Target="https://www.uttlesford.gov.uk/" TargetMode="External"/><Relationship Id="rId2" Type="http://schemas.openxmlformats.org/officeDocument/2006/relationships/hyperlink" Target="https://www.gov.uk/apply-apprenticeship" TargetMode="External"/><Relationship Id="rId1" Type="http://schemas.openxmlformats.org/officeDocument/2006/relationships/slideLayout" Target="../slideLayouts/slideLayout4.xml"/><Relationship Id="rId6" Type="http://schemas.openxmlformats.org/officeDocument/2006/relationships/hyperlink" Target="https://essexprovidernetwork.com/" TargetMode="External"/><Relationship Id="rId11" Type="http://schemas.openxmlformats.org/officeDocument/2006/relationships/hyperlink" Target="https://www.papworthtrust.org.uk/work/community-connections/essex/" TargetMode="External"/><Relationship Id="rId5" Type="http://schemas.openxmlformats.org/officeDocument/2006/relationships/hyperlink" Target="https://youth.essex.gov.uk/" TargetMode="External"/><Relationship Id="rId15" Type="http://schemas.openxmlformats.org/officeDocument/2006/relationships/hyperlink" Target="https://www.volunteeressex.org/" TargetMode="External"/><Relationship Id="rId10" Type="http://schemas.openxmlformats.org/officeDocument/2006/relationships/hyperlink" Target="https://www.basildon.gov.uk/theadvicestore" TargetMode="External"/><Relationship Id="rId4" Type="http://schemas.openxmlformats.org/officeDocument/2006/relationships/hyperlink" Target="https://www.essexopportunities.co.uk/" TargetMode="External"/><Relationship Id="rId9" Type="http://schemas.openxmlformats.org/officeDocument/2006/relationships/hyperlink" Target="https://www.ecl.org/services/learning-disability-autism-support/inclusive-employment" TargetMode="External"/><Relationship Id="rId14" Type="http://schemas.openxmlformats.org/officeDocument/2006/relationships/hyperlink" Target="https://youth.essex.gov.uk/young-people/volunteeri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hyperlink" Target="https://twitter.com/Essex_CC" TargetMode="Externa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hyperlink" Target="https://www.facebook.com/essexcountycouncil" TargetMode="External"/><Relationship Id="rId4" Type="http://schemas.openxmlformats.org/officeDocument/2006/relationships/image" Target="../media/image33.svg"/></Relationships>
</file>

<file path=ppt/slides/_rels/slide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hyperlink" Target="https://department-for-education.shinyapps.io/local-skills-dashboar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hyperlink" Target="https://department-for-education.shinyapps.io/local-skills-dashboard/"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department-for-education.shinyapps.io/local-skills-dashboard/" TargetMode="External"/><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36CE-A7CC-C309-0505-8AA4BBC4644B}"/>
              </a:ext>
            </a:extLst>
          </p:cNvPr>
          <p:cNvSpPr>
            <a:spLocks noGrp="1"/>
          </p:cNvSpPr>
          <p:nvPr>
            <p:ph type="ctrTitle"/>
          </p:nvPr>
        </p:nvSpPr>
        <p:spPr>
          <a:xfrm>
            <a:off x="539999" y="1944000"/>
            <a:ext cx="9546109" cy="1620000"/>
          </a:xfrm>
        </p:spPr>
        <p:txBody>
          <a:bodyPr/>
          <a:lstStyle/>
          <a:p>
            <a:r>
              <a:rPr lang="en-US" sz="4800" dirty="0"/>
              <a:t>Financial Barriers to Apprenticeships take-up for 16-18 year olds</a:t>
            </a:r>
            <a:r>
              <a:rPr lang="en-GB" sz="4800" dirty="0"/>
              <a:t> </a:t>
            </a:r>
            <a:endParaRPr lang="en-GB" sz="4800" dirty="0">
              <a:latin typeface="Lexend Black" pitchFamily="2" charset="0"/>
            </a:endParaRPr>
          </a:p>
        </p:txBody>
      </p:sp>
      <p:sp>
        <p:nvSpPr>
          <p:cNvPr id="4" name="Date Placeholder 3">
            <a:extLst>
              <a:ext uri="{FF2B5EF4-FFF2-40B4-BE49-F238E27FC236}">
                <a16:creationId xmlns:a16="http://schemas.microsoft.com/office/drawing/2014/main" id="{F0940775-5A11-7C34-2DB5-367FE9D0A04B}"/>
              </a:ext>
            </a:extLst>
          </p:cNvPr>
          <p:cNvSpPr>
            <a:spLocks noGrp="1"/>
          </p:cNvSpPr>
          <p:nvPr>
            <p:ph type="dt" sz="half" idx="10"/>
          </p:nvPr>
        </p:nvSpPr>
        <p:spPr>
          <a:xfrm>
            <a:off x="539750" y="4973815"/>
            <a:ext cx="7522796" cy="1075293"/>
          </a:xfrm>
        </p:spPr>
        <p:txBody>
          <a:bodyPr/>
          <a:lstStyle/>
          <a:p>
            <a:r>
              <a:rPr lang="en-GB" dirty="0">
                <a:latin typeface="Lexend" pitchFamily="2" charset="0"/>
              </a:rPr>
              <a:t>University of Essex</a:t>
            </a:r>
          </a:p>
          <a:p>
            <a:r>
              <a:rPr lang="en-GB" dirty="0">
                <a:latin typeface="Lexend" pitchFamily="2" charset="0"/>
              </a:rPr>
              <a:t>Youth Service, Essex County Council</a:t>
            </a:r>
          </a:p>
          <a:p>
            <a:r>
              <a:rPr lang="en-GB" dirty="0">
                <a:latin typeface="Lexend" pitchFamily="2" charset="0"/>
              </a:rPr>
              <a:t>Research &amp; Citizen Insight Team, Essex County Council</a:t>
            </a:r>
          </a:p>
          <a:p>
            <a:endParaRPr lang="en-GB" dirty="0">
              <a:latin typeface="Lexend" pitchFamily="2" charset="0"/>
            </a:endParaRPr>
          </a:p>
          <a:p>
            <a:r>
              <a:rPr lang="en-GB" b="1" dirty="0">
                <a:latin typeface="Lexend" pitchFamily="2" charset="0"/>
              </a:rPr>
              <a:t>February 2024</a:t>
            </a:r>
          </a:p>
        </p:txBody>
      </p:sp>
      <p:pic>
        <p:nvPicPr>
          <p:cNvPr id="3" name="Picture 2">
            <a:extLst>
              <a:ext uri="{FF2B5EF4-FFF2-40B4-BE49-F238E27FC236}">
                <a16:creationId xmlns:a16="http://schemas.microsoft.com/office/drawing/2014/main" id="{7ECC9358-5831-B8DB-6F8E-6EFC6CA2E8D4}"/>
              </a:ext>
            </a:extLst>
          </p:cNvPr>
          <p:cNvPicPr>
            <a:picLocks noChangeAspect="1"/>
          </p:cNvPicPr>
          <p:nvPr/>
        </p:nvPicPr>
        <p:blipFill rotWithShape="1">
          <a:blip r:embed="rId3"/>
          <a:srcRect r="74942"/>
          <a:stretch/>
        </p:blipFill>
        <p:spPr>
          <a:xfrm>
            <a:off x="10086108" y="236538"/>
            <a:ext cx="2065338" cy="723900"/>
          </a:xfrm>
          <a:prstGeom prst="rect">
            <a:avLst/>
          </a:prstGeom>
        </p:spPr>
      </p:pic>
    </p:spTree>
    <p:extLst>
      <p:ext uri="{BB962C8B-B14F-4D97-AF65-F5344CB8AC3E}">
        <p14:creationId xmlns:p14="http://schemas.microsoft.com/office/powerpoint/2010/main" val="238884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30823" y="286453"/>
            <a:ext cx="4862145" cy="709292"/>
          </a:xfrm>
        </p:spPr>
        <p:txBody>
          <a:bodyPr/>
          <a:lstStyle/>
          <a:p>
            <a:r>
              <a:rPr lang="en-GB" sz="3600" dirty="0">
                <a:latin typeface="+mn-lt"/>
              </a:rPr>
              <a:t>Interviews</a:t>
            </a:r>
          </a:p>
        </p:txBody>
      </p:sp>
      <p:sp>
        <p:nvSpPr>
          <p:cNvPr id="20" name="Content Placeholder 2">
            <a:extLst>
              <a:ext uri="{FF2B5EF4-FFF2-40B4-BE49-F238E27FC236}">
                <a16:creationId xmlns:a16="http://schemas.microsoft.com/office/drawing/2014/main" id="{05032652-EA75-4FCF-86EC-B49E682BBE0A}"/>
              </a:ext>
            </a:extLst>
          </p:cNvPr>
          <p:cNvSpPr txBox="1">
            <a:spLocks/>
          </p:cNvSpPr>
          <p:nvPr/>
        </p:nvSpPr>
        <p:spPr>
          <a:xfrm>
            <a:off x="578840" y="1708407"/>
            <a:ext cx="4051883" cy="1278074"/>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dirty="0">
                <a:solidFill>
                  <a:schemeClr val="bg1"/>
                </a:solidFill>
                <a:latin typeface="Lexend" pitchFamily="2" charset="0"/>
              </a:rPr>
              <a:t>Getting by</a:t>
            </a:r>
          </a:p>
        </p:txBody>
      </p:sp>
      <p:sp>
        <p:nvSpPr>
          <p:cNvPr id="21" name="Content Placeholder 2">
            <a:extLst>
              <a:ext uri="{FF2B5EF4-FFF2-40B4-BE49-F238E27FC236}">
                <a16:creationId xmlns:a16="http://schemas.microsoft.com/office/drawing/2014/main" id="{A4AAC715-C01F-48A5-934B-AC91860D03A6}"/>
              </a:ext>
            </a:extLst>
          </p:cNvPr>
          <p:cNvSpPr txBox="1">
            <a:spLocks/>
          </p:cNvSpPr>
          <p:nvPr/>
        </p:nvSpPr>
        <p:spPr>
          <a:xfrm>
            <a:off x="7686532" y="1708407"/>
            <a:ext cx="2772814" cy="295394"/>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dirty="0">
                <a:solidFill>
                  <a:schemeClr val="bg1"/>
                </a:solidFill>
                <a:latin typeface="Lexend" pitchFamily="2" charset="0"/>
              </a:rPr>
              <a:t>No longer managing</a:t>
            </a:r>
          </a:p>
        </p:txBody>
      </p:sp>
      <p:sp>
        <p:nvSpPr>
          <p:cNvPr id="4" name="Content Placeholder 2">
            <a:extLst>
              <a:ext uri="{FF2B5EF4-FFF2-40B4-BE49-F238E27FC236}">
                <a16:creationId xmlns:a16="http://schemas.microsoft.com/office/drawing/2014/main" id="{CAD2A889-2828-E896-D4E3-0047B6C244E5}"/>
              </a:ext>
            </a:extLst>
          </p:cNvPr>
          <p:cNvSpPr txBox="1">
            <a:spLocks/>
          </p:cNvSpPr>
          <p:nvPr/>
        </p:nvSpPr>
        <p:spPr>
          <a:xfrm>
            <a:off x="503956" y="2300055"/>
            <a:ext cx="5504124" cy="3520453"/>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endParaRPr lang="en-GB" sz="1400" dirty="0">
              <a:latin typeface="Lexend Light" pitchFamily="2" charset="0"/>
            </a:endParaRPr>
          </a:p>
        </p:txBody>
      </p:sp>
      <p:sp>
        <p:nvSpPr>
          <p:cNvPr id="5" name="Content Placeholder 2">
            <a:extLst>
              <a:ext uri="{FF2B5EF4-FFF2-40B4-BE49-F238E27FC236}">
                <a16:creationId xmlns:a16="http://schemas.microsoft.com/office/drawing/2014/main" id="{3F64E9CF-9695-CDC8-4716-DB318F9CABF3}"/>
              </a:ext>
            </a:extLst>
          </p:cNvPr>
          <p:cNvSpPr txBox="1">
            <a:spLocks/>
          </p:cNvSpPr>
          <p:nvPr/>
        </p:nvSpPr>
        <p:spPr>
          <a:xfrm>
            <a:off x="430823" y="1092460"/>
            <a:ext cx="11044767" cy="426462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1800" dirty="0"/>
              <a:t>In addition to the survey data, interviews were conducted to get insights from other stakeholders. This approach will enable us to provide a holistic understanding to identify barriers and how to effectively promote apprenticeships to young people aged 16-18.</a:t>
            </a:r>
          </a:p>
          <a:p>
            <a:pPr lvl="1">
              <a:spcAft>
                <a:spcPts val="0"/>
              </a:spcAft>
            </a:pPr>
            <a:endParaRPr lang="en-GB" sz="1800" dirty="0"/>
          </a:p>
          <a:p>
            <a:pPr lvl="1">
              <a:spcAft>
                <a:spcPts val="0"/>
              </a:spcAft>
            </a:pPr>
            <a:r>
              <a:rPr lang="en-GB" sz="1800" dirty="0"/>
              <a:t>Interviews were conducted with representatives from: </a:t>
            </a:r>
          </a:p>
          <a:p>
            <a:pPr lvl="1">
              <a:spcAft>
                <a:spcPts val="0"/>
              </a:spcAft>
            </a:pPr>
            <a:endParaRPr lang="en-GB" sz="1800" dirty="0"/>
          </a:p>
          <a:p>
            <a:pPr marL="285750" lvl="1" indent="-285750">
              <a:spcAft>
                <a:spcPts val="0"/>
              </a:spcAft>
              <a:buFont typeface="Arial" panose="020B0604020202020204" pitchFamily="34" charset="0"/>
              <a:buChar char="•"/>
            </a:pPr>
            <a:r>
              <a:rPr lang="en-GB" sz="1800" dirty="0"/>
              <a:t>Essex Providers Network </a:t>
            </a:r>
          </a:p>
          <a:p>
            <a:pPr marL="285750" lvl="1" indent="-285750">
              <a:spcAft>
                <a:spcPts val="0"/>
              </a:spcAft>
              <a:buFont typeface="Arial" panose="020B0604020202020204" pitchFamily="34" charset="0"/>
              <a:buChar char="•"/>
            </a:pPr>
            <a:r>
              <a:rPr lang="en-GB" sz="1800" dirty="0"/>
              <a:t>Essex Chamber of Commerce</a:t>
            </a:r>
          </a:p>
          <a:p>
            <a:pPr marL="285750" lvl="1" indent="-285750">
              <a:spcAft>
                <a:spcPts val="0"/>
              </a:spcAft>
              <a:buFont typeface="Arial" panose="020B0604020202020204" pitchFamily="34" charset="0"/>
              <a:buChar char="•"/>
            </a:pPr>
            <a:r>
              <a:rPr lang="en-GB" sz="1800" dirty="0"/>
              <a:t>A Local employer</a:t>
            </a:r>
          </a:p>
          <a:p>
            <a:pPr marL="285750" lvl="1" indent="-285750">
              <a:spcAft>
                <a:spcPts val="0"/>
              </a:spcAft>
              <a:buFont typeface="Arial" panose="020B0604020202020204" pitchFamily="34" charset="0"/>
              <a:buChar char="•"/>
            </a:pPr>
            <a:r>
              <a:rPr lang="en-GB" sz="1800" dirty="0"/>
              <a:t>A digital company promoting skills and apprenticeships. </a:t>
            </a:r>
          </a:p>
          <a:p>
            <a:pPr marL="285750" lvl="1" indent="-285750">
              <a:spcAft>
                <a:spcPts val="0"/>
              </a:spcAft>
              <a:buFont typeface="Arial" panose="020B0604020202020204" pitchFamily="34" charset="0"/>
              <a:buChar char="•"/>
            </a:pPr>
            <a:endParaRPr lang="en-GB" sz="1800" b="1" dirty="0">
              <a:highlight>
                <a:srgbClr val="FFFF00"/>
              </a:highlight>
            </a:endParaRPr>
          </a:p>
          <a:p>
            <a:pPr lvl="1">
              <a:spcAft>
                <a:spcPts val="0"/>
              </a:spcAft>
            </a:pPr>
            <a:r>
              <a:rPr lang="en-GB" sz="1800" b="1" dirty="0"/>
              <a:t>* The researchers also attended events and roundtable discussions to understand the landscape of apprenticeships in Essex. </a:t>
            </a:r>
          </a:p>
        </p:txBody>
      </p:sp>
      <p:sp>
        <p:nvSpPr>
          <p:cNvPr id="8" name="Content Placeholder 2">
            <a:extLst>
              <a:ext uri="{FF2B5EF4-FFF2-40B4-BE49-F238E27FC236}">
                <a16:creationId xmlns:a16="http://schemas.microsoft.com/office/drawing/2014/main" id="{2F5C0D08-5F52-A05D-C217-C35EEEF7A2CB}"/>
              </a:ext>
            </a:extLst>
          </p:cNvPr>
          <p:cNvSpPr txBox="1">
            <a:spLocks/>
          </p:cNvSpPr>
          <p:nvPr/>
        </p:nvSpPr>
        <p:spPr>
          <a:xfrm>
            <a:off x="8159365" y="2313431"/>
            <a:ext cx="3559478" cy="4126098"/>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endParaRPr lang="en-GB" sz="1400" dirty="0">
              <a:latin typeface="Lexend Light" pitchFamily="2" charset="0"/>
            </a:endParaRPr>
          </a:p>
        </p:txBody>
      </p:sp>
    </p:spTree>
    <p:extLst>
      <p:ext uri="{BB962C8B-B14F-4D97-AF65-F5344CB8AC3E}">
        <p14:creationId xmlns:p14="http://schemas.microsoft.com/office/powerpoint/2010/main" val="2002012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2420260" y="2533091"/>
            <a:ext cx="7175892" cy="1310400"/>
          </a:xfrm>
        </p:spPr>
        <p:txBody>
          <a:bodyPr/>
          <a:lstStyle/>
          <a:p>
            <a:r>
              <a:rPr lang="en-GB" dirty="0"/>
              <a:t>The Parents' Perspective</a:t>
            </a:r>
          </a:p>
        </p:txBody>
      </p:sp>
    </p:spTree>
    <p:extLst>
      <p:ext uri="{BB962C8B-B14F-4D97-AF65-F5344CB8AC3E}">
        <p14:creationId xmlns:p14="http://schemas.microsoft.com/office/powerpoint/2010/main" val="15667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A015-6BE4-951C-74E2-C815FAEB5803}"/>
              </a:ext>
            </a:extLst>
          </p:cNvPr>
          <p:cNvSpPr>
            <a:spLocks noGrp="1"/>
          </p:cNvSpPr>
          <p:nvPr>
            <p:ph type="title"/>
          </p:nvPr>
        </p:nvSpPr>
        <p:spPr>
          <a:xfrm>
            <a:off x="216092" y="189978"/>
            <a:ext cx="5774904" cy="1065091"/>
          </a:xfrm>
        </p:spPr>
        <p:txBody>
          <a:bodyPr/>
          <a:lstStyle/>
          <a:p>
            <a:r>
              <a:rPr lang="en-GB" sz="2400" dirty="0"/>
              <a:t>Parental knowledge around </a:t>
            </a:r>
            <a:br>
              <a:rPr lang="en-GB" sz="2400" dirty="0"/>
            </a:br>
            <a:r>
              <a:rPr lang="en-GB" sz="2400" dirty="0"/>
              <a:t>advantages of taking up an apprenticeship </a:t>
            </a:r>
          </a:p>
        </p:txBody>
      </p:sp>
      <p:sp>
        <p:nvSpPr>
          <p:cNvPr id="3" name="Content Placeholder 2">
            <a:extLst>
              <a:ext uri="{FF2B5EF4-FFF2-40B4-BE49-F238E27FC236}">
                <a16:creationId xmlns:a16="http://schemas.microsoft.com/office/drawing/2014/main" id="{5FD75A57-825A-4512-32DF-3783CC34C65E}"/>
              </a:ext>
            </a:extLst>
          </p:cNvPr>
          <p:cNvSpPr>
            <a:spLocks noGrp="1"/>
          </p:cNvSpPr>
          <p:nvPr>
            <p:ph idx="1"/>
          </p:nvPr>
        </p:nvSpPr>
        <p:spPr>
          <a:xfrm>
            <a:off x="545124" y="2886132"/>
            <a:ext cx="4608000" cy="3378190"/>
          </a:xfrm>
        </p:spPr>
        <p:txBody>
          <a:bodyPr vert="horz" lIns="0" tIns="0" rIns="0" bIns="0" rtlCol="0" anchor="t">
            <a:noAutofit/>
          </a:bodyPr>
          <a:lstStyle/>
          <a:p>
            <a:pPr marL="342900" indent="-342900">
              <a:spcBef>
                <a:spcPts val="600"/>
              </a:spcBef>
              <a:spcAft>
                <a:spcPts val="600"/>
              </a:spcAft>
              <a:buClr>
                <a:schemeClr val="tx1"/>
              </a:buClr>
              <a:buFont typeface="Arial" panose="020B0604020202020204" pitchFamily="34" charset="0"/>
              <a:buChar char="•"/>
            </a:pPr>
            <a:r>
              <a:rPr lang="en-GB" sz="1600" dirty="0">
                <a:solidFill>
                  <a:schemeClr val="accent2"/>
                </a:solidFill>
              </a:rPr>
              <a:t>94% </a:t>
            </a:r>
            <a:r>
              <a:rPr lang="en-GB" sz="1600" b="0" dirty="0"/>
              <a:t>of parents expressed a </a:t>
            </a:r>
            <a:r>
              <a:rPr lang="en-GB" sz="1600" dirty="0"/>
              <a:t>positive interest </a:t>
            </a:r>
            <a:r>
              <a:rPr lang="en-GB" sz="1600" b="0" dirty="0"/>
              <a:t>in their child taking up an apprenticeship. </a:t>
            </a:r>
            <a:endParaRPr lang="en-US" sz="1600" dirty="0"/>
          </a:p>
          <a:p>
            <a:pPr marL="285750" indent="-285750">
              <a:spcBef>
                <a:spcPts val="600"/>
              </a:spcBef>
              <a:spcAft>
                <a:spcPts val="600"/>
              </a:spcAft>
              <a:buFont typeface="Arial" panose="020B0604020202020204" pitchFamily="34" charset="0"/>
              <a:buChar char="•"/>
            </a:pPr>
            <a:r>
              <a:rPr lang="en-GB" sz="1600" b="0" dirty="0"/>
              <a:t>However, only </a:t>
            </a:r>
            <a:r>
              <a:rPr lang="en-GB" sz="2400" dirty="0">
                <a:solidFill>
                  <a:schemeClr val="accent2"/>
                </a:solidFill>
              </a:rPr>
              <a:t>64% </a:t>
            </a:r>
            <a:r>
              <a:rPr lang="en-GB" sz="1600" b="0" dirty="0"/>
              <a:t>of parents agreed </a:t>
            </a:r>
            <a:r>
              <a:rPr lang="en-GB" sz="1600" dirty="0"/>
              <a:t>they felt confident </a:t>
            </a:r>
            <a:r>
              <a:rPr lang="en-GB" sz="1600" b="0" dirty="0"/>
              <a:t>that</a:t>
            </a:r>
            <a:r>
              <a:rPr lang="en-GB" sz="1600" dirty="0"/>
              <a:t> </a:t>
            </a:r>
            <a:r>
              <a:rPr lang="en-GB" sz="1600" b="0" dirty="0"/>
              <a:t>their child has the required skill set to take up an apprenticeship. </a:t>
            </a:r>
            <a:endParaRPr lang="en-GB" sz="1600" b="0" dirty="0">
              <a:cs typeface="Calibri"/>
            </a:endParaRPr>
          </a:p>
          <a:p>
            <a:pPr marL="285750" indent="-285750">
              <a:spcBef>
                <a:spcPts val="600"/>
              </a:spcBef>
              <a:spcAft>
                <a:spcPts val="600"/>
              </a:spcAft>
              <a:buFont typeface="Arial" panose="020B0604020202020204" pitchFamily="34" charset="0"/>
              <a:buChar char="•"/>
            </a:pPr>
            <a:r>
              <a:rPr lang="en-GB" sz="1600" b="0" dirty="0"/>
              <a:t>Further, most of the parents responded that they look on </a:t>
            </a:r>
            <a:r>
              <a:rPr lang="en-GB" sz="1800" dirty="0">
                <a:solidFill>
                  <a:srgbClr val="5C2472"/>
                </a:solidFill>
              </a:rPr>
              <a:t>gov.uk</a:t>
            </a:r>
            <a:r>
              <a:rPr lang="en-GB" sz="1800" b="0" dirty="0"/>
              <a:t>, </a:t>
            </a:r>
            <a:r>
              <a:rPr lang="en-GB" sz="1800" dirty="0">
                <a:solidFill>
                  <a:srgbClr val="5C2472"/>
                </a:solidFill>
              </a:rPr>
              <a:t>local companies, other government websites and school/colleges websites</a:t>
            </a:r>
            <a:r>
              <a:rPr lang="en-GB" sz="1600" dirty="0">
                <a:solidFill>
                  <a:srgbClr val="5C2472"/>
                </a:solidFill>
              </a:rPr>
              <a:t> </a:t>
            </a:r>
            <a:r>
              <a:rPr lang="en-GB" sz="1600" b="0" dirty="0"/>
              <a:t>to find  information related to apprenticeships. </a:t>
            </a:r>
            <a:endParaRPr lang="en-GB" sz="1500" b="0" dirty="0">
              <a:cs typeface="Calibri"/>
            </a:endParaRPr>
          </a:p>
        </p:txBody>
      </p:sp>
      <p:sp>
        <p:nvSpPr>
          <p:cNvPr id="6" name="TextBox 5">
            <a:extLst>
              <a:ext uri="{FF2B5EF4-FFF2-40B4-BE49-F238E27FC236}">
                <a16:creationId xmlns:a16="http://schemas.microsoft.com/office/drawing/2014/main" id="{E681005E-1751-8356-6F91-A55789433792}"/>
              </a:ext>
            </a:extLst>
          </p:cNvPr>
          <p:cNvSpPr txBox="1"/>
          <p:nvPr/>
        </p:nvSpPr>
        <p:spPr>
          <a:xfrm>
            <a:off x="272169" y="1208214"/>
            <a:ext cx="4735794" cy="1101134"/>
          </a:xfrm>
          <a:prstGeom prst="rect">
            <a:avLst/>
          </a:prstGeom>
          <a:noFill/>
        </p:spPr>
        <p:txBody>
          <a:bodyPr wrap="square" lIns="0" tIns="0" rIns="0" bIns="0" rtlCol="0" anchor="t">
            <a:noAutofit/>
          </a:bodyPr>
          <a:lstStyle/>
          <a:p>
            <a:pPr>
              <a:spcAft>
                <a:spcPts val="1134"/>
              </a:spcAft>
            </a:pPr>
            <a:r>
              <a:rPr lang="en-GB" sz="1700" b="1" dirty="0"/>
              <a:t>While most parents are aware of the advantages of taking up an apprenticeship, their actual knowledge about where to find information about apprenticeships is limited. </a:t>
            </a:r>
            <a:endParaRPr lang="en-US" dirty="0"/>
          </a:p>
        </p:txBody>
      </p:sp>
      <p:cxnSp>
        <p:nvCxnSpPr>
          <p:cNvPr id="10" name="Straight Connector 9">
            <a:extLst>
              <a:ext uri="{FF2B5EF4-FFF2-40B4-BE49-F238E27FC236}">
                <a16:creationId xmlns:a16="http://schemas.microsoft.com/office/drawing/2014/main" id="{44DC023B-3EE9-FD1A-84EC-F342A3CBA462}"/>
              </a:ext>
            </a:extLst>
          </p:cNvPr>
          <p:cNvCxnSpPr/>
          <p:nvPr/>
        </p:nvCxnSpPr>
        <p:spPr>
          <a:xfrm>
            <a:off x="5990996" y="2813255"/>
            <a:ext cx="6122447" cy="0"/>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2" name="Chart 11"/>
          <p:cNvGraphicFramePr>
            <a:graphicFrameLocks/>
          </p:cNvGraphicFramePr>
          <p:nvPr/>
        </p:nvGraphicFramePr>
        <p:xfrm>
          <a:off x="6627121" y="349905"/>
          <a:ext cx="4850195" cy="246335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6155860" y="3994961"/>
            <a:ext cx="5431089" cy="307777"/>
          </a:xfrm>
          <a:prstGeom prst="rect">
            <a:avLst/>
          </a:prstGeom>
        </p:spPr>
        <p:txBody>
          <a:bodyPr wrap="square">
            <a:spAutoFit/>
          </a:bodyPr>
          <a:lstStyle/>
          <a:p>
            <a:r>
              <a:rPr lang="en-US" sz="1400" i="1" dirty="0"/>
              <a:t>“They’ll </a:t>
            </a:r>
            <a:r>
              <a:rPr lang="en-US" sz="1400" b="1" i="1" dirty="0">
                <a:solidFill>
                  <a:schemeClr val="accent2"/>
                </a:solidFill>
              </a:rPr>
              <a:t>learn new skills </a:t>
            </a:r>
            <a:r>
              <a:rPr lang="en-US" sz="1400" i="1" dirty="0"/>
              <a:t>that they can use in </a:t>
            </a:r>
            <a:r>
              <a:rPr lang="en-US" sz="1400" b="1" i="1" dirty="0">
                <a:solidFill>
                  <a:schemeClr val="accent2"/>
                </a:solidFill>
              </a:rPr>
              <a:t>future employment.</a:t>
            </a:r>
            <a:r>
              <a:rPr lang="en-US" sz="1400" b="1" i="1" dirty="0"/>
              <a:t>”</a:t>
            </a:r>
          </a:p>
        </p:txBody>
      </p:sp>
      <p:sp>
        <p:nvSpPr>
          <p:cNvPr id="13" name="Rectangle 12"/>
          <p:cNvSpPr/>
          <p:nvPr/>
        </p:nvSpPr>
        <p:spPr>
          <a:xfrm>
            <a:off x="6096612" y="4578030"/>
            <a:ext cx="6096000" cy="523220"/>
          </a:xfrm>
          <a:prstGeom prst="rect">
            <a:avLst/>
          </a:prstGeom>
        </p:spPr>
        <p:txBody>
          <a:bodyPr>
            <a:spAutoFit/>
          </a:bodyPr>
          <a:lstStyle/>
          <a:p>
            <a:r>
              <a:rPr lang="en-US" sz="1400" i="1" dirty="0"/>
              <a:t>“</a:t>
            </a:r>
            <a:r>
              <a:rPr lang="en-US" sz="1400" b="1" i="1" dirty="0">
                <a:solidFill>
                  <a:schemeClr val="accent2"/>
                </a:solidFill>
              </a:rPr>
              <a:t>Cheaper than university </a:t>
            </a:r>
            <a:r>
              <a:rPr lang="en-US" sz="1400" i="1" dirty="0"/>
              <a:t>and will already have </a:t>
            </a:r>
            <a:r>
              <a:rPr lang="en-US" sz="1400" b="1" i="1" dirty="0">
                <a:solidFill>
                  <a:schemeClr val="accent2"/>
                </a:solidFill>
              </a:rPr>
              <a:t>working experience </a:t>
            </a:r>
            <a:r>
              <a:rPr lang="en-US" sz="1400" i="1" dirty="0"/>
              <a:t>at the end, so more of an </a:t>
            </a:r>
            <a:r>
              <a:rPr lang="en-US" sz="1400" b="1" i="1" dirty="0">
                <a:solidFill>
                  <a:schemeClr val="accent2"/>
                </a:solidFill>
              </a:rPr>
              <a:t>incentive to children</a:t>
            </a:r>
            <a:r>
              <a:rPr lang="en-US" sz="1400" i="1" dirty="0"/>
              <a:t>.”</a:t>
            </a:r>
          </a:p>
        </p:txBody>
      </p:sp>
      <p:sp>
        <p:nvSpPr>
          <p:cNvPr id="14" name="Rectangle 13"/>
          <p:cNvSpPr/>
          <p:nvPr/>
        </p:nvSpPr>
        <p:spPr>
          <a:xfrm>
            <a:off x="6096612" y="5383887"/>
            <a:ext cx="6096000" cy="307777"/>
          </a:xfrm>
          <a:prstGeom prst="rect">
            <a:avLst/>
          </a:prstGeom>
        </p:spPr>
        <p:txBody>
          <a:bodyPr>
            <a:spAutoFit/>
          </a:bodyPr>
          <a:lstStyle/>
          <a:p>
            <a:r>
              <a:rPr lang="en-US" sz="1400" i="1" dirty="0"/>
              <a:t>“It is a good way to </a:t>
            </a:r>
            <a:r>
              <a:rPr lang="en-US" sz="1400" b="1" i="1" dirty="0">
                <a:solidFill>
                  <a:schemeClr val="accent2"/>
                </a:solidFill>
              </a:rPr>
              <a:t>gain a qualification and experience </a:t>
            </a:r>
            <a:r>
              <a:rPr lang="en-US" sz="1400" i="1" dirty="0"/>
              <a:t>whilst earning a wage.”</a:t>
            </a:r>
          </a:p>
        </p:txBody>
      </p:sp>
      <p:sp>
        <p:nvSpPr>
          <p:cNvPr id="15" name="Rectangle 14"/>
          <p:cNvSpPr/>
          <p:nvPr/>
        </p:nvSpPr>
        <p:spPr>
          <a:xfrm>
            <a:off x="6438097" y="3094924"/>
            <a:ext cx="5148852" cy="584775"/>
          </a:xfrm>
          <a:prstGeom prst="rect">
            <a:avLst/>
          </a:prstGeom>
        </p:spPr>
        <p:txBody>
          <a:bodyPr wrap="square">
            <a:spAutoFit/>
          </a:bodyPr>
          <a:lstStyle/>
          <a:p>
            <a:pPr algn="ctr"/>
            <a:r>
              <a:rPr lang="en-US" sz="1600" b="1" dirty="0">
                <a:solidFill>
                  <a:schemeClr val="accent1"/>
                </a:solidFill>
              </a:rPr>
              <a:t>Why do you encourage your child to take up an apprenticeship? </a:t>
            </a:r>
          </a:p>
        </p:txBody>
      </p:sp>
      <p:sp>
        <p:nvSpPr>
          <p:cNvPr id="18" name="Rectangle 17"/>
          <p:cNvSpPr/>
          <p:nvPr/>
        </p:nvSpPr>
        <p:spPr>
          <a:xfrm>
            <a:off x="6257903" y="5872578"/>
            <a:ext cx="6096000" cy="523220"/>
          </a:xfrm>
          <a:prstGeom prst="rect">
            <a:avLst/>
          </a:prstGeom>
        </p:spPr>
        <p:txBody>
          <a:bodyPr>
            <a:spAutoFit/>
          </a:bodyPr>
          <a:lstStyle/>
          <a:p>
            <a:r>
              <a:rPr lang="en-US" sz="1400" i="1" dirty="0"/>
              <a:t>“As he is looking to </a:t>
            </a:r>
            <a:r>
              <a:rPr lang="en-US" sz="1400" b="1" i="1" dirty="0">
                <a:solidFill>
                  <a:schemeClr val="accent2"/>
                </a:solidFill>
              </a:rPr>
              <a:t>specialize in cyber security </a:t>
            </a:r>
            <a:r>
              <a:rPr lang="en-US" sz="1400" i="1" dirty="0"/>
              <a:t>and current courses are limited within the Essex area.”</a:t>
            </a:r>
          </a:p>
        </p:txBody>
      </p:sp>
    </p:spTree>
    <p:extLst>
      <p:ext uri="{BB962C8B-B14F-4D97-AF65-F5344CB8AC3E}">
        <p14:creationId xmlns:p14="http://schemas.microsoft.com/office/powerpoint/2010/main" val="2209030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09A6-D463-130D-F8BB-EDE0A964DCBD}"/>
              </a:ext>
            </a:extLst>
          </p:cNvPr>
          <p:cNvSpPr>
            <a:spLocks noGrp="1"/>
          </p:cNvSpPr>
          <p:nvPr>
            <p:ph type="title"/>
          </p:nvPr>
        </p:nvSpPr>
        <p:spPr>
          <a:xfrm>
            <a:off x="245661" y="189435"/>
            <a:ext cx="5219572" cy="781189"/>
          </a:xfrm>
        </p:spPr>
        <p:txBody>
          <a:bodyPr/>
          <a:lstStyle/>
          <a:p>
            <a:r>
              <a:rPr lang="en-GB" sz="2000" dirty="0">
                <a:cs typeface="Calibri"/>
              </a:rPr>
              <a:t>What parents said about why they would not suggest an apprenticeship to their child</a:t>
            </a:r>
          </a:p>
        </p:txBody>
      </p:sp>
      <p:sp>
        <p:nvSpPr>
          <p:cNvPr id="4" name="Content Placeholder 3">
            <a:extLst>
              <a:ext uri="{FF2B5EF4-FFF2-40B4-BE49-F238E27FC236}">
                <a16:creationId xmlns:a16="http://schemas.microsoft.com/office/drawing/2014/main" id="{DE702F9E-4C5F-8598-2181-8A803B649C4C}"/>
              </a:ext>
            </a:extLst>
          </p:cNvPr>
          <p:cNvSpPr>
            <a:spLocks noGrp="1"/>
          </p:cNvSpPr>
          <p:nvPr>
            <p:ph idx="1"/>
          </p:nvPr>
        </p:nvSpPr>
        <p:spPr>
          <a:xfrm>
            <a:off x="245661" y="1583140"/>
            <a:ext cx="5363569" cy="4694830"/>
          </a:xfrm>
        </p:spPr>
        <p:txBody>
          <a:bodyPr vert="horz" lIns="0" tIns="0" rIns="0" bIns="0" rtlCol="0" anchor="t">
            <a:noAutofit/>
          </a:bodyPr>
          <a:lstStyle/>
          <a:p>
            <a:pPr marL="71755">
              <a:spcBef>
                <a:spcPts val="600"/>
              </a:spcBef>
              <a:spcAft>
                <a:spcPts val="1200"/>
              </a:spcAft>
            </a:pPr>
            <a:r>
              <a:rPr lang="en-GB" sz="1400" b="0" i="1" dirty="0">
                <a:latin typeface="Segoe UI Semilight"/>
                <a:cs typeface="Segoe UI Semilight"/>
              </a:rPr>
              <a:t>“</a:t>
            </a:r>
            <a:r>
              <a:rPr lang="en-US" sz="1400" b="0" i="1" dirty="0">
                <a:cs typeface="Segoe UI Semilight"/>
              </a:rPr>
              <a:t>I will </a:t>
            </a:r>
            <a:r>
              <a:rPr lang="en-US" sz="1400" i="1" dirty="0">
                <a:cs typeface="Segoe UI Semilight"/>
              </a:rPr>
              <a:t>no longer</a:t>
            </a:r>
            <a:r>
              <a:rPr lang="en-US" sz="1400" b="0" i="1" dirty="0">
                <a:cs typeface="Segoe UI Semilight"/>
              </a:rPr>
              <a:t> get </a:t>
            </a:r>
            <a:r>
              <a:rPr lang="en-US" sz="1400" i="1" dirty="0">
                <a:cs typeface="Segoe UI Semilight"/>
              </a:rPr>
              <a:t>Tax Credits</a:t>
            </a:r>
            <a:r>
              <a:rPr lang="en-US" sz="1400" b="0" i="1" dirty="0">
                <a:solidFill>
                  <a:srgbClr val="FF0000"/>
                </a:solidFill>
                <a:cs typeface="Segoe UI Semilight"/>
              </a:rPr>
              <a:t> </a:t>
            </a:r>
            <a:r>
              <a:rPr lang="en-US" sz="1400" b="0" i="1" dirty="0">
                <a:cs typeface="Segoe UI Semilight"/>
              </a:rPr>
              <a:t>or </a:t>
            </a:r>
            <a:r>
              <a:rPr lang="en-US" sz="1400" i="1" dirty="0">
                <a:cs typeface="Segoe UI Semilight"/>
              </a:rPr>
              <a:t>Child Benefits</a:t>
            </a:r>
            <a:r>
              <a:rPr lang="en-US" sz="1400" b="0" i="1" dirty="0">
                <a:solidFill>
                  <a:srgbClr val="FF0000"/>
                </a:solidFill>
                <a:cs typeface="Segoe UI Semilight"/>
              </a:rPr>
              <a:t> </a:t>
            </a:r>
            <a:r>
              <a:rPr lang="en-US" sz="1400" b="0" i="1" dirty="0">
                <a:cs typeface="Segoe UI Semilight"/>
              </a:rPr>
              <a:t>so it will make a big difference to our finances. I know he will be paid but it is a </a:t>
            </a:r>
            <a:r>
              <a:rPr lang="en-US" sz="1400" i="1" dirty="0">
                <a:cs typeface="Segoe UI Semilight"/>
              </a:rPr>
              <a:t>low income</a:t>
            </a:r>
            <a:r>
              <a:rPr lang="en-US" sz="1400" b="0" i="1" dirty="0">
                <a:cs typeface="Segoe UI Semilight"/>
              </a:rPr>
              <a:t>,</a:t>
            </a:r>
            <a:r>
              <a:rPr lang="en-US" sz="1400" b="0" i="1" dirty="0">
                <a:solidFill>
                  <a:srgbClr val="FF0000"/>
                </a:solidFill>
                <a:cs typeface="Segoe UI Semilight"/>
              </a:rPr>
              <a:t> </a:t>
            </a:r>
            <a:r>
              <a:rPr lang="en-US" sz="1400" b="0" i="1" dirty="0">
                <a:cs typeface="Segoe UI Semilight"/>
              </a:rPr>
              <a:t>and he will have more expenses so we will be </a:t>
            </a:r>
            <a:r>
              <a:rPr lang="en-US" sz="1400" i="1" dirty="0">
                <a:cs typeface="Segoe UI Semilight"/>
              </a:rPr>
              <a:t>worse off overall.</a:t>
            </a:r>
            <a:r>
              <a:rPr lang="en-US" sz="1400" b="0" i="1" dirty="0">
                <a:cs typeface="Segoe UI Semilight"/>
              </a:rPr>
              <a:t>”</a:t>
            </a:r>
            <a:endParaRPr lang="en-GB" sz="1400" b="0" i="1" dirty="0">
              <a:cs typeface="Segoe UI Semilight"/>
            </a:endParaRPr>
          </a:p>
          <a:p>
            <a:pPr marL="71755">
              <a:spcBef>
                <a:spcPts val="600"/>
              </a:spcBef>
              <a:spcAft>
                <a:spcPts val="1200"/>
              </a:spcAft>
            </a:pPr>
            <a:r>
              <a:rPr lang="en-GB" sz="1400" b="0" i="1" dirty="0">
                <a:cs typeface="Segoe UI Semilight" pitchFamily="34" charset="0"/>
              </a:rPr>
              <a:t>“</a:t>
            </a:r>
            <a:r>
              <a:rPr lang="en-US" sz="1400" b="0" i="1" dirty="0">
                <a:cs typeface="Segoe UI Semilight" pitchFamily="34" charset="0"/>
              </a:rPr>
              <a:t>They are </a:t>
            </a:r>
            <a:r>
              <a:rPr lang="en-US" sz="1400" i="1" dirty="0">
                <a:cs typeface="Segoe UI Semilight" pitchFamily="34" charset="0"/>
              </a:rPr>
              <a:t>REALLY poorly paid.</a:t>
            </a:r>
            <a:r>
              <a:rPr lang="en-US" sz="1400" b="0" i="1" dirty="0">
                <a:cs typeface="Segoe UI Semilight" pitchFamily="34" charset="0"/>
              </a:rPr>
              <a:t>”</a:t>
            </a:r>
            <a:endParaRPr lang="en-GB" sz="1400" b="0" i="1" dirty="0">
              <a:cs typeface="Segoe UI Semilight" pitchFamily="34" charset="0"/>
            </a:endParaRPr>
          </a:p>
          <a:p>
            <a:pPr marL="71755">
              <a:spcBef>
                <a:spcPts val="600"/>
              </a:spcBef>
              <a:spcAft>
                <a:spcPts val="1200"/>
              </a:spcAft>
            </a:pPr>
            <a:r>
              <a:rPr lang="en-GB" sz="1400" b="0" i="1" dirty="0">
                <a:cs typeface="Segoe UI Semilight" pitchFamily="34" charset="0"/>
              </a:rPr>
              <a:t>“</a:t>
            </a:r>
            <a:r>
              <a:rPr lang="en-US" sz="1400" b="0" i="1" dirty="0">
                <a:cs typeface="Segoe UI Semilight" pitchFamily="34" charset="0"/>
              </a:rPr>
              <a:t>Wages aren't good enough for them to be independent, especially when </a:t>
            </a:r>
            <a:r>
              <a:rPr lang="en-US" sz="1400" i="1" dirty="0">
                <a:cs typeface="Segoe UI Semilight" pitchFamily="34" charset="0"/>
              </a:rPr>
              <a:t>daily travel costs </a:t>
            </a:r>
            <a:r>
              <a:rPr lang="en-US" sz="1400" b="0" i="1" dirty="0">
                <a:cs typeface="Segoe UI Semilight" pitchFamily="34" charset="0"/>
              </a:rPr>
              <a:t>are involved and live in rural area.”</a:t>
            </a:r>
            <a:endParaRPr lang="en-GB" sz="1400" b="0" i="1" dirty="0">
              <a:solidFill>
                <a:schemeClr val="accent2"/>
              </a:solidFill>
              <a:cs typeface="Segoe UI Semilight" pitchFamily="34" charset="0"/>
            </a:endParaRPr>
          </a:p>
          <a:p>
            <a:pPr marL="71755">
              <a:spcBef>
                <a:spcPts val="600"/>
              </a:spcBef>
              <a:spcAft>
                <a:spcPts val="1200"/>
              </a:spcAft>
            </a:pPr>
            <a:r>
              <a:rPr lang="en-GB" sz="1400" b="0" i="1" dirty="0">
                <a:cs typeface="Segoe UI Semilight" pitchFamily="34" charset="0"/>
              </a:rPr>
              <a:t>“</a:t>
            </a:r>
            <a:r>
              <a:rPr lang="en-US" sz="1400" b="0" i="1" dirty="0">
                <a:cs typeface="Segoe UI Semilight" pitchFamily="34" charset="0"/>
              </a:rPr>
              <a:t>I feel the </a:t>
            </a:r>
            <a:r>
              <a:rPr lang="en-US" sz="1400" i="1" dirty="0">
                <a:cs typeface="Segoe UI Semilight" pitchFamily="34" charset="0"/>
              </a:rPr>
              <a:t>minimum apprenticeship wage should be higher</a:t>
            </a:r>
            <a:r>
              <a:rPr lang="en-US" sz="1400" b="0" i="1" dirty="0">
                <a:solidFill>
                  <a:srgbClr val="FF0000"/>
                </a:solidFill>
                <a:cs typeface="Segoe UI Semilight" pitchFamily="34" charset="0"/>
              </a:rPr>
              <a:t> </a:t>
            </a:r>
            <a:r>
              <a:rPr lang="en-US" sz="1400" b="0" i="1" dirty="0">
                <a:cs typeface="Segoe UI Semilight" pitchFamily="34" charset="0"/>
              </a:rPr>
              <a:t>as they are realistically doing the job of another employee</a:t>
            </a:r>
            <a:r>
              <a:rPr lang="en-US" sz="1400" b="0" i="1" dirty="0">
                <a:solidFill>
                  <a:srgbClr val="FF0000"/>
                </a:solidFill>
                <a:cs typeface="Segoe UI Semilight" pitchFamily="34" charset="0"/>
              </a:rPr>
              <a:t> </a:t>
            </a:r>
            <a:r>
              <a:rPr lang="en-US" sz="1400" b="0" i="1" dirty="0">
                <a:cs typeface="Segoe UI Semilight" pitchFamily="34" charset="0"/>
              </a:rPr>
              <a:t>in the company.”</a:t>
            </a:r>
            <a:endParaRPr lang="en-GB" sz="1400" b="0" i="1" dirty="0">
              <a:cs typeface="Segoe UI Semilight" pitchFamily="34" charset="0"/>
            </a:endParaRPr>
          </a:p>
          <a:p>
            <a:pPr marL="71755">
              <a:spcBef>
                <a:spcPts val="600"/>
              </a:spcBef>
              <a:spcAft>
                <a:spcPts val="1200"/>
              </a:spcAft>
            </a:pPr>
            <a:r>
              <a:rPr lang="en-GB" sz="1400" b="0" i="1" dirty="0">
                <a:cs typeface="Segoe UI Semilight" pitchFamily="34" charset="0"/>
              </a:rPr>
              <a:t> “</a:t>
            </a:r>
            <a:r>
              <a:rPr lang="en-US" sz="1400" b="0" i="1" dirty="0">
                <a:cs typeface="Segoe UI Semilight" pitchFamily="34" charset="0"/>
              </a:rPr>
              <a:t>Apprenticeship wage is low, </a:t>
            </a:r>
            <a:r>
              <a:rPr lang="en-US" sz="1400" i="1" dirty="0">
                <a:cs typeface="Segoe UI Semilight" pitchFamily="34" charset="0"/>
              </a:rPr>
              <a:t>travel takes up most of the wage </a:t>
            </a:r>
            <a:r>
              <a:rPr lang="en-US" sz="1400" b="0" i="1" dirty="0">
                <a:cs typeface="Segoe UI Semilight" pitchFamily="34" charset="0"/>
              </a:rPr>
              <a:t>and the </a:t>
            </a:r>
            <a:r>
              <a:rPr lang="en-US" sz="1400" i="1" dirty="0">
                <a:cs typeface="Segoe UI Semilight" pitchFamily="34" charset="0"/>
              </a:rPr>
              <a:t>child benefit is stopped </a:t>
            </a:r>
            <a:r>
              <a:rPr lang="en-US" sz="1400" b="0" i="1" dirty="0">
                <a:cs typeface="Segoe UI Semilight" pitchFamily="34" charset="0"/>
              </a:rPr>
              <a:t>so parents then can’t help them out.”</a:t>
            </a:r>
            <a:endParaRPr lang="en-GB" sz="1400" b="0" i="1" dirty="0">
              <a:cs typeface="Segoe UI Semilight" pitchFamily="34" charset="0"/>
            </a:endParaRPr>
          </a:p>
          <a:p>
            <a:pPr marL="71755">
              <a:spcBef>
                <a:spcPts val="600"/>
              </a:spcBef>
              <a:spcAft>
                <a:spcPts val="1200"/>
              </a:spcAft>
            </a:pPr>
            <a:r>
              <a:rPr lang="en-GB" sz="1400" b="0" i="1" dirty="0">
                <a:cs typeface="Segoe UI Semilight" pitchFamily="34" charset="0"/>
              </a:rPr>
              <a:t>“</a:t>
            </a:r>
            <a:r>
              <a:rPr lang="en-US" sz="1400" b="0" i="1" dirty="0">
                <a:cs typeface="Segoe UI Semilight" pitchFamily="34" charset="0"/>
              </a:rPr>
              <a:t>Worried about the long term</a:t>
            </a:r>
            <a:r>
              <a:rPr lang="en-US" sz="1400" b="0" i="1" dirty="0">
                <a:solidFill>
                  <a:srgbClr val="FF0000"/>
                </a:solidFill>
                <a:cs typeface="Segoe UI Semilight" pitchFamily="34" charset="0"/>
              </a:rPr>
              <a:t>. </a:t>
            </a:r>
            <a:r>
              <a:rPr lang="en-US" sz="1400" i="1" dirty="0">
                <a:cs typeface="Segoe UI Semilight" pitchFamily="34" charset="0"/>
              </a:rPr>
              <a:t>What if the apprenticeship doesn't work out?</a:t>
            </a:r>
            <a:endParaRPr lang="en-GB" sz="1400" i="1" dirty="0">
              <a:cs typeface="Segoe UI Semilight" pitchFamily="34" charset="0"/>
            </a:endParaRPr>
          </a:p>
          <a:p>
            <a:pPr marL="71755">
              <a:spcBef>
                <a:spcPts val="600"/>
              </a:spcBef>
              <a:spcAft>
                <a:spcPts val="1200"/>
              </a:spcAft>
            </a:pPr>
            <a:r>
              <a:rPr lang="en-GB" sz="1400" b="0" i="1" dirty="0">
                <a:solidFill>
                  <a:schemeClr val="accent2"/>
                </a:solidFill>
                <a:cs typeface="Segoe UI Semilight" pitchFamily="34" charset="0"/>
              </a:rPr>
              <a:t> </a:t>
            </a:r>
            <a:r>
              <a:rPr lang="en-GB" sz="1400" b="0" i="1" dirty="0">
                <a:cs typeface="Segoe UI Semilight" pitchFamily="34" charset="0"/>
              </a:rPr>
              <a:t>“</a:t>
            </a:r>
            <a:r>
              <a:rPr lang="en-US" sz="1400" b="0" i="1" dirty="0">
                <a:cs typeface="Segoe UI Semilight" pitchFamily="34" charset="0"/>
              </a:rPr>
              <a:t>The apprenticeship </a:t>
            </a:r>
            <a:r>
              <a:rPr lang="en-US" sz="1400" i="1" dirty="0">
                <a:cs typeface="Segoe UI Semilight" pitchFamily="34" charset="0"/>
              </a:rPr>
              <a:t>wage is very low</a:t>
            </a:r>
            <a:r>
              <a:rPr lang="en-US" sz="1400" b="0" i="1" dirty="0">
                <a:cs typeface="Segoe UI Semilight" pitchFamily="34" charset="0"/>
              </a:rPr>
              <a:t>,</a:t>
            </a:r>
            <a:r>
              <a:rPr lang="en-US" sz="1400" b="0" i="1" dirty="0">
                <a:solidFill>
                  <a:srgbClr val="FF0000"/>
                </a:solidFill>
                <a:cs typeface="Segoe UI Semilight" pitchFamily="34" charset="0"/>
              </a:rPr>
              <a:t> </a:t>
            </a:r>
            <a:r>
              <a:rPr lang="en-US" sz="1400" b="0" i="1" dirty="0">
                <a:cs typeface="Segoe UI Semilight" pitchFamily="34" charset="0"/>
              </a:rPr>
              <a:t>and my child wants to</a:t>
            </a:r>
            <a:r>
              <a:rPr lang="en-US" sz="1400" b="0" i="1" dirty="0">
                <a:solidFill>
                  <a:srgbClr val="FF0000"/>
                </a:solidFill>
                <a:cs typeface="Segoe UI Semilight" pitchFamily="34" charset="0"/>
              </a:rPr>
              <a:t> </a:t>
            </a:r>
            <a:r>
              <a:rPr lang="en-US" sz="1400" i="1" dirty="0">
                <a:cs typeface="Segoe UI Semilight" pitchFamily="34" charset="0"/>
              </a:rPr>
              <a:t>live independently.”</a:t>
            </a:r>
            <a:endParaRPr lang="en-GB" sz="1400" i="1" dirty="0">
              <a:cs typeface="Segoe UI Semilight" pitchFamily="34" charset="0"/>
            </a:endParaRPr>
          </a:p>
          <a:p>
            <a:pPr marL="72000">
              <a:spcBef>
                <a:spcPts val="600"/>
              </a:spcBef>
              <a:spcAft>
                <a:spcPts val="1200"/>
              </a:spcAft>
            </a:pPr>
            <a:endParaRPr lang="en-GB" sz="1400" b="0" i="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619" y="3194713"/>
            <a:ext cx="5777552" cy="3539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hart 6"/>
          <p:cNvGraphicFramePr>
            <a:graphicFrameLocks/>
          </p:cNvGraphicFramePr>
          <p:nvPr/>
        </p:nvGraphicFramePr>
        <p:xfrm>
          <a:off x="6784075" y="269542"/>
          <a:ext cx="5038298"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8805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15993D-5E3A-0E56-121B-5793119BF601}"/>
              </a:ext>
            </a:extLst>
          </p:cNvPr>
          <p:cNvSpPr>
            <a:spLocks noGrp="1"/>
          </p:cNvSpPr>
          <p:nvPr>
            <p:ph type="title"/>
          </p:nvPr>
        </p:nvSpPr>
        <p:spPr>
          <a:xfrm>
            <a:off x="471231" y="296864"/>
            <a:ext cx="11442346" cy="1065091"/>
          </a:xfrm>
        </p:spPr>
        <p:txBody>
          <a:bodyPr/>
          <a:lstStyle/>
          <a:p>
            <a:r>
              <a:rPr lang="en-GB" sz="2400" dirty="0"/>
              <a:t>Parents’ Perspective: What can be done to make apprenticeships more attractive in Essex?</a:t>
            </a:r>
          </a:p>
        </p:txBody>
      </p:sp>
      <p:sp>
        <p:nvSpPr>
          <p:cNvPr id="5" name="Rectangle 4">
            <a:extLst>
              <a:ext uri="{FF2B5EF4-FFF2-40B4-BE49-F238E27FC236}">
                <a16:creationId xmlns:a16="http://schemas.microsoft.com/office/drawing/2014/main" id="{6EEE7DA3-D76B-75F0-7F81-41A9786541C4}"/>
              </a:ext>
            </a:extLst>
          </p:cNvPr>
          <p:cNvSpPr/>
          <p:nvPr/>
        </p:nvSpPr>
        <p:spPr>
          <a:xfrm>
            <a:off x="628072" y="1736445"/>
            <a:ext cx="3583709" cy="7019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Better wages</a:t>
            </a:r>
          </a:p>
        </p:txBody>
      </p:sp>
      <p:sp>
        <p:nvSpPr>
          <p:cNvPr id="6" name="Rectangle 5">
            <a:extLst>
              <a:ext uri="{FF2B5EF4-FFF2-40B4-BE49-F238E27FC236}">
                <a16:creationId xmlns:a16="http://schemas.microsoft.com/office/drawing/2014/main" id="{4ABD2B5B-6CDA-43C4-8215-C3B687115800}"/>
              </a:ext>
            </a:extLst>
          </p:cNvPr>
          <p:cNvSpPr/>
          <p:nvPr/>
        </p:nvSpPr>
        <p:spPr>
          <a:xfrm>
            <a:off x="4308763" y="1736445"/>
            <a:ext cx="3583709" cy="701963"/>
          </a:xfrm>
          <a:prstGeom prst="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Travel cost support + keeping existing childcare &amp; tax benefits</a:t>
            </a:r>
          </a:p>
        </p:txBody>
      </p:sp>
      <p:sp>
        <p:nvSpPr>
          <p:cNvPr id="7" name="Rectangle 6">
            <a:extLst>
              <a:ext uri="{FF2B5EF4-FFF2-40B4-BE49-F238E27FC236}">
                <a16:creationId xmlns:a16="http://schemas.microsoft.com/office/drawing/2014/main" id="{F51118FD-163B-D0F4-1C5F-62210550CE48}"/>
              </a:ext>
            </a:extLst>
          </p:cNvPr>
          <p:cNvSpPr/>
          <p:nvPr/>
        </p:nvSpPr>
        <p:spPr>
          <a:xfrm>
            <a:off x="7989454" y="1736445"/>
            <a:ext cx="3583709" cy="701963"/>
          </a:xfrm>
          <a:prstGeom prst="rect">
            <a:avLst/>
          </a:prstGeom>
          <a:solidFill>
            <a:schemeClr val="accent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t>Local &amp; diverse apprenticeships options </a:t>
            </a:r>
          </a:p>
        </p:txBody>
      </p:sp>
      <p:sp>
        <p:nvSpPr>
          <p:cNvPr id="9" name="TextBox 8">
            <a:extLst>
              <a:ext uri="{FF2B5EF4-FFF2-40B4-BE49-F238E27FC236}">
                <a16:creationId xmlns:a16="http://schemas.microsoft.com/office/drawing/2014/main" id="{91C8BC7A-E15B-C89A-BC9C-808E4DDD08AC}"/>
              </a:ext>
            </a:extLst>
          </p:cNvPr>
          <p:cNvSpPr txBox="1"/>
          <p:nvPr/>
        </p:nvSpPr>
        <p:spPr>
          <a:xfrm>
            <a:off x="628073" y="2533236"/>
            <a:ext cx="3583707" cy="2029535"/>
          </a:xfrm>
          <a:prstGeom prst="rect">
            <a:avLst/>
          </a:prstGeom>
          <a:noFill/>
          <a:ln>
            <a:solidFill>
              <a:schemeClr val="accent2"/>
            </a:solidFill>
          </a:ln>
        </p:spPr>
        <p:txBody>
          <a:bodyPr wrap="square" lIns="91440" tIns="45720" rIns="91440" bIns="45720" anchor="t">
            <a:noAutofit/>
          </a:bodyPr>
          <a:lstStyle/>
          <a:p>
            <a:pPr marL="285750" indent="-285750">
              <a:buFont typeface="Arial" panose="020B0604020202020204" pitchFamily="34" charset="0"/>
              <a:buChar char="•"/>
            </a:pPr>
            <a:r>
              <a:rPr lang="en-GB" sz="1400" dirty="0"/>
              <a:t>Improved apprenticeship wage structure would help make YP financially independent as they can contribute to household expenses.</a:t>
            </a:r>
            <a:endParaRPr lang="en-US" dirty="0">
              <a:cs typeface="Calibri"/>
            </a:endParaRPr>
          </a:p>
          <a:p>
            <a:pPr indent="-457200">
              <a:buFont typeface="Arial" panose="020B0604020202020204" pitchFamily="34" charset="0"/>
              <a:buChar char="•"/>
            </a:pPr>
            <a:endParaRPr lang="en-GB" sz="1400" dirty="0">
              <a:cs typeface="Calibri"/>
            </a:endParaRPr>
          </a:p>
          <a:p>
            <a:pPr indent="-457200">
              <a:buFont typeface="Arial" panose="020B0604020202020204" pitchFamily="34" charset="0"/>
              <a:buChar char="•"/>
            </a:pPr>
            <a:endParaRPr lang="en-GB" sz="1400" dirty="0">
              <a:cs typeface="Calibri"/>
            </a:endParaRPr>
          </a:p>
          <a:p>
            <a:pPr marL="285750" indent="-285750">
              <a:buFont typeface="Arial" panose="020B0604020202020204" pitchFamily="34" charset="0"/>
              <a:buChar char="•"/>
            </a:pPr>
            <a:r>
              <a:rPr lang="en-GB" sz="1400" dirty="0"/>
              <a:t>Learning while earning is a much cheaper option than funding a university course. </a:t>
            </a:r>
            <a:endParaRPr lang="en-GB" sz="1400" dirty="0">
              <a:cs typeface="Calibri"/>
            </a:endParaRPr>
          </a:p>
          <a:p>
            <a:pPr marL="0" lvl="1"/>
            <a:endParaRPr lang="en-GB" sz="1400" dirty="0"/>
          </a:p>
          <a:p>
            <a:pPr marL="92075" lvl="1" indent="-92075">
              <a:buFont typeface="Arial" panose="020B0604020202020204" pitchFamily="34" charset="0"/>
              <a:buChar char="•"/>
            </a:pPr>
            <a:endParaRPr lang="en-GB" sz="1400" dirty="0"/>
          </a:p>
          <a:p>
            <a:pPr marL="92075" lvl="1" indent="-92075">
              <a:buFont typeface="Arial" panose="020B0604020202020204" pitchFamily="34" charset="0"/>
              <a:buChar char="•"/>
            </a:pPr>
            <a:endParaRPr lang="en-GB" sz="1500" dirty="0"/>
          </a:p>
        </p:txBody>
      </p:sp>
      <p:sp>
        <p:nvSpPr>
          <p:cNvPr id="10" name="TextBox 9">
            <a:extLst>
              <a:ext uri="{FF2B5EF4-FFF2-40B4-BE49-F238E27FC236}">
                <a16:creationId xmlns:a16="http://schemas.microsoft.com/office/drawing/2014/main" id="{248A4ADA-5E18-CA3E-682B-6777366BE03C}"/>
              </a:ext>
            </a:extLst>
          </p:cNvPr>
          <p:cNvSpPr txBox="1"/>
          <p:nvPr/>
        </p:nvSpPr>
        <p:spPr>
          <a:xfrm>
            <a:off x="4304143" y="2533235"/>
            <a:ext cx="3583707" cy="2029535"/>
          </a:xfrm>
          <a:prstGeom prst="rect">
            <a:avLst/>
          </a:prstGeom>
          <a:noFill/>
          <a:ln>
            <a:solidFill>
              <a:schemeClr val="accent2"/>
            </a:solidFill>
          </a:ln>
        </p:spPr>
        <p:txBody>
          <a:bodyPr wrap="square" lIns="91440" tIns="45720" rIns="91440" bIns="45720" anchor="t">
            <a:noAutofit/>
          </a:bodyPr>
          <a:lstStyle/>
          <a:p>
            <a:pPr marL="175895" marR="0" lvl="0" indent="-17589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Most of the “specialized skill based” apprenticeships are based out of Essex, resulting in high travel costs for families. </a:t>
            </a:r>
            <a:endParaRPr lang="en-US" dirty="0"/>
          </a:p>
          <a:p>
            <a:pPr marL="176213" marR="0" lvl="0" indent="-1762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p>
          <a:p>
            <a:pPr marR="0" lvl="0" algn="just" defTabSz="914400" rtl="0" eaLnBrk="1" fontAlgn="auto" latinLnBrk="0" hangingPunct="1">
              <a:lnSpc>
                <a:spcPct val="100000"/>
              </a:lnSpc>
              <a:spcBef>
                <a:spcPts val="0"/>
              </a:spcBef>
              <a:spcAft>
                <a:spcPts val="0"/>
              </a:spcAft>
              <a:buClrTx/>
              <a:buSzTx/>
              <a:tabLst/>
              <a:defRPr/>
            </a:pPr>
            <a:endParaRPr lang="en-GB" sz="1400" dirty="0"/>
          </a:p>
          <a:p>
            <a:pPr marL="176213" marR="0" lvl="0" indent="-1762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p>
        </p:txBody>
      </p:sp>
      <p:sp>
        <p:nvSpPr>
          <p:cNvPr id="11" name="TextBox 10">
            <a:extLst>
              <a:ext uri="{FF2B5EF4-FFF2-40B4-BE49-F238E27FC236}">
                <a16:creationId xmlns:a16="http://schemas.microsoft.com/office/drawing/2014/main" id="{F3301A1B-D143-31B2-4D26-30A5C4FD521C}"/>
              </a:ext>
            </a:extLst>
          </p:cNvPr>
          <p:cNvSpPr txBox="1"/>
          <p:nvPr/>
        </p:nvSpPr>
        <p:spPr>
          <a:xfrm>
            <a:off x="8026402" y="2533234"/>
            <a:ext cx="3583707" cy="2029535"/>
          </a:xfrm>
          <a:prstGeom prst="rect">
            <a:avLst/>
          </a:prstGeom>
          <a:noFill/>
          <a:ln>
            <a:solidFill>
              <a:schemeClr val="accent2"/>
            </a:solidFill>
          </a:ln>
        </p:spPr>
        <p:txBody>
          <a:bodyPr wrap="square" lIns="91440" tIns="45720" rIns="91440" bIns="45720" anchor="t">
            <a:noAutofit/>
          </a:bodyPr>
          <a:lstStyle/>
          <a:p>
            <a:pPr marL="175895" indent="-175895">
              <a:buFont typeface="Arial" panose="020B0604020202020204" pitchFamily="34" charset="0"/>
              <a:buChar char="•"/>
            </a:pPr>
            <a:r>
              <a:rPr lang="en-GB" sz="1400" dirty="0">
                <a:solidFill>
                  <a:schemeClr val="dk1"/>
                </a:solidFill>
              </a:rPr>
              <a:t>Variety of apprenticeship disciplines should be offered such as game design, photography, cyber security etc. </a:t>
            </a:r>
            <a:endParaRPr lang="en-US" dirty="0">
              <a:solidFill>
                <a:schemeClr val="dk1"/>
              </a:solidFill>
              <a:cs typeface="Calibri"/>
            </a:endParaRPr>
          </a:p>
          <a:p>
            <a:pPr marL="175895" indent="-175895">
              <a:buFont typeface="Arial" panose="020B0604020202020204" pitchFamily="34" charset="0"/>
              <a:buChar char="•"/>
            </a:pPr>
            <a:endParaRPr lang="en-GB" sz="1400" dirty="0">
              <a:solidFill>
                <a:schemeClr val="dk1"/>
              </a:solidFill>
              <a:cs typeface="Calibri"/>
            </a:endParaRPr>
          </a:p>
          <a:p>
            <a:pPr marL="175895" indent="-175895">
              <a:buFont typeface="Arial" panose="020B0604020202020204" pitchFamily="34" charset="0"/>
              <a:buChar char="•"/>
            </a:pPr>
            <a:r>
              <a:rPr lang="en-GB" sz="1400" dirty="0">
                <a:solidFill>
                  <a:schemeClr val="dk1"/>
                </a:solidFill>
              </a:rPr>
              <a:t>Progression to permanent employment role. </a:t>
            </a:r>
            <a:endParaRPr lang="en-GB" sz="1400" dirty="0">
              <a:solidFill>
                <a:schemeClr val="dk1"/>
              </a:solidFill>
              <a:cs typeface="Calibri"/>
            </a:endParaRPr>
          </a:p>
          <a:p>
            <a:pPr marL="175895" indent="-175895">
              <a:buFont typeface="Arial" panose="020B0604020202020204" pitchFamily="34" charset="0"/>
              <a:buChar char="•"/>
            </a:pPr>
            <a:endParaRPr lang="en-GB" sz="1400" dirty="0">
              <a:solidFill>
                <a:schemeClr val="dk1"/>
              </a:solidFill>
              <a:cs typeface="Calibri"/>
            </a:endParaRPr>
          </a:p>
          <a:p>
            <a:pPr marL="175895" indent="-175895">
              <a:buFont typeface="Arial" panose="020B0604020202020204" pitchFamily="34" charset="0"/>
              <a:buChar char="•"/>
            </a:pPr>
            <a:r>
              <a:rPr lang="en-GB" sz="1400" dirty="0">
                <a:solidFill>
                  <a:schemeClr val="dk1"/>
                </a:solidFill>
              </a:rPr>
              <a:t>Easy accessibility to different employers and  apprenticeship programs.</a:t>
            </a:r>
            <a:endParaRPr lang="en-GB" sz="1400" dirty="0">
              <a:solidFill>
                <a:schemeClr val="dk1"/>
              </a:solidFill>
              <a:cs typeface="Calibri"/>
            </a:endParaRPr>
          </a:p>
        </p:txBody>
      </p:sp>
      <p:sp>
        <p:nvSpPr>
          <p:cNvPr id="13" name="TextBox 12">
            <a:extLst>
              <a:ext uri="{FF2B5EF4-FFF2-40B4-BE49-F238E27FC236}">
                <a16:creationId xmlns:a16="http://schemas.microsoft.com/office/drawing/2014/main" id="{ED8E75FC-0978-F141-3A4D-DCFFD6547E18}"/>
              </a:ext>
            </a:extLst>
          </p:cNvPr>
          <p:cNvSpPr txBox="1"/>
          <p:nvPr/>
        </p:nvSpPr>
        <p:spPr>
          <a:xfrm>
            <a:off x="628070" y="4634081"/>
            <a:ext cx="3583707" cy="2031325"/>
          </a:xfrm>
          <a:prstGeom prst="rect">
            <a:avLst/>
          </a:prstGeom>
          <a:noFill/>
          <a:ln>
            <a:solidFill>
              <a:schemeClr val="accent2"/>
            </a:solidFill>
          </a:ln>
        </p:spPr>
        <p:txBody>
          <a:bodyPr wrap="square" lIns="91440" tIns="45720" rIns="91440" bIns="45720" anchor="t">
            <a:spAutoFit/>
          </a:bodyPr>
          <a:lstStyle/>
          <a:p>
            <a:r>
              <a:rPr lang="en-GB" sz="1400" b="1" dirty="0"/>
              <a:t>What might work…</a:t>
            </a:r>
          </a:p>
          <a:p>
            <a:endParaRPr lang="en-GB" sz="1400" b="1" dirty="0"/>
          </a:p>
          <a:p>
            <a:pPr marL="285750" indent="-285750">
              <a:buFont typeface="Wingdings"/>
              <a:buChar char="ü"/>
            </a:pPr>
            <a:r>
              <a:rPr lang="en-GB" sz="1400" dirty="0"/>
              <a:t>Employers offer a higher rate than the national minimum apprenticeship wage. </a:t>
            </a:r>
            <a:endParaRPr lang="en-GB" sz="1400" dirty="0">
              <a:cs typeface="Calibri"/>
            </a:endParaRPr>
          </a:p>
          <a:p>
            <a:pPr marL="285750" indent="-285750">
              <a:buFont typeface="Wingdings"/>
              <a:buChar char="ü"/>
            </a:pPr>
            <a:endParaRPr lang="en-GB" sz="1400" dirty="0">
              <a:cs typeface="Calibri"/>
            </a:endParaRPr>
          </a:p>
          <a:p>
            <a:pPr marL="285750" indent="-285750">
              <a:buFont typeface="Wingdings"/>
              <a:buChar char="ü"/>
            </a:pPr>
            <a:r>
              <a:rPr lang="en-GB" sz="1400" dirty="0"/>
              <a:t>The council recommends a higher minimum apprenticeship wage. </a:t>
            </a:r>
            <a:endParaRPr lang="en-GB" sz="1400" dirty="0">
              <a:cs typeface="Calibri"/>
            </a:endParaRPr>
          </a:p>
          <a:p>
            <a:endParaRPr lang="en-GB" sz="1400" b="1" dirty="0"/>
          </a:p>
          <a:p>
            <a:pPr marL="176213" indent="-176213">
              <a:buFont typeface="Arial" panose="020B0604020202020204" pitchFamily="34" charset="0"/>
              <a:buChar char="•"/>
            </a:pPr>
            <a:endParaRPr lang="en-GB" sz="1400" dirty="0"/>
          </a:p>
        </p:txBody>
      </p:sp>
      <p:sp>
        <p:nvSpPr>
          <p:cNvPr id="14" name="TextBox 13">
            <a:extLst>
              <a:ext uri="{FF2B5EF4-FFF2-40B4-BE49-F238E27FC236}">
                <a16:creationId xmlns:a16="http://schemas.microsoft.com/office/drawing/2014/main" id="{D102A9AE-95EC-3AE4-9CE6-31B166E2FDB4}"/>
              </a:ext>
            </a:extLst>
          </p:cNvPr>
          <p:cNvSpPr txBox="1"/>
          <p:nvPr/>
        </p:nvSpPr>
        <p:spPr>
          <a:xfrm>
            <a:off x="4304143" y="4634081"/>
            <a:ext cx="3593603" cy="2023699"/>
          </a:xfrm>
          <a:prstGeom prst="rect">
            <a:avLst/>
          </a:prstGeom>
          <a:noFill/>
          <a:ln>
            <a:solidFill>
              <a:schemeClr val="accent2"/>
            </a:solidFill>
          </a:ln>
        </p:spPr>
        <p:txBody>
          <a:bodyPr wrap="square" lIns="91440" tIns="45720" rIns="91440" bIns="45720" anchor="t">
            <a:noAutofit/>
          </a:bodyPr>
          <a:lstStyle/>
          <a:p>
            <a:r>
              <a:rPr lang="en-GB" sz="1400" b="1" dirty="0"/>
              <a:t>What might work…</a:t>
            </a:r>
          </a:p>
          <a:p>
            <a:pPr algn="just"/>
            <a:endParaRPr lang="en-GB" sz="1400" b="1" dirty="0">
              <a:highlight>
                <a:srgbClr val="FFFF00"/>
              </a:highlight>
              <a:cs typeface="Calibri"/>
            </a:endParaRPr>
          </a:p>
          <a:p>
            <a:pPr marL="285750" lvl="1" indent="-285750">
              <a:buFont typeface="Wingdings" panose="020B0604020202020204" pitchFamily="34" charset="0"/>
              <a:buChar char="ü"/>
            </a:pPr>
            <a:r>
              <a:rPr lang="en-GB" sz="1400" b="1" dirty="0"/>
              <a:t>Expanding the criteria </a:t>
            </a:r>
            <a:r>
              <a:rPr lang="en-GB" sz="1400" dirty="0"/>
              <a:t>for subsidised transport to reduce the financial burden for families and minimise barriers to participating in apprenticeships. </a:t>
            </a:r>
            <a:endParaRPr lang="en-GB" sz="1400" kern="1200" dirty="0">
              <a:solidFill>
                <a:schemeClr val="dk1"/>
              </a:solidFill>
              <a:latin typeface="+mn-lt"/>
              <a:cs typeface="Calibri"/>
            </a:endParaRPr>
          </a:p>
        </p:txBody>
      </p:sp>
      <p:sp>
        <p:nvSpPr>
          <p:cNvPr id="15" name="TextBox 14">
            <a:extLst>
              <a:ext uri="{FF2B5EF4-FFF2-40B4-BE49-F238E27FC236}">
                <a16:creationId xmlns:a16="http://schemas.microsoft.com/office/drawing/2014/main" id="{B7851364-DBA7-A2A4-0887-32C4A00F35EC}"/>
              </a:ext>
            </a:extLst>
          </p:cNvPr>
          <p:cNvSpPr txBox="1"/>
          <p:nvPr/>
        </p:nvSpPr>
        <p:spPr>
          <a:xfrm>
            <a:off x="8026402" y="4634081"/>
            <a:ext cx="3583707" cy="2023700"/>
          </a:xfrm>
          <a:prstGeom prst="rect">
            <a:avLst/>
          </a:prstGeom>
          <a:noFill/>
          <a:ln>
            <a:solidFill>
              <a:schemeClr val="accent2"/>
            </a:solidFill>
          </a:ln>
        </p:spPr>
        <p:txBody>
          <a:bodyPr wrap="square" lIns="91440" tIns="45720" rIns="91440" bIns="45720" anchor="t">
            <a:noAutofit/>
          </a:bodyPr>
          <a:lstStyle/>
          <a:p>
            <a:r>
              <a:rPr lang="en-GB" sz="1400" b="1" dirty="0"/>
              <a:t>What might work…</a:t>
            </a:r>
          </a:p>
          <a:p>
            <a:endParaRPr lang="en-GB" sz="1400" b="1" dirty="0">
              <a:cs typeface="Calibri"/>
            </a:endParaRPr>
          </a:p>
          <a:p>
            <a:r>
              <a:rPr lang="en-GB" sz="1400" b="1" dirty="0">
                <a:cs typeface="Calibri"/>
              </a:rPr>
              <a:t>Improved Quality of...</a:t>
            </a:r>
          </a:p>
          <a:p>
            <a:pPr marL="285750" indent="-285750">
              <a:buFont typeface="Wingdings"/>
              <a:buChar char="ü"/>
            </a:pPr>
            <a:r>
              <a:rPr lang="en-GB" sz="1400" dirty="0"/>
              <a:t>Interview help</a:t>
            </a:r>
            <a:endParaRPr lang="en-GB" sz="1400" dirty="0">
              <a:cs typeface="Calibri"/>
            </a:endParaRPr>
          </a:p>
          <a:p>
            <a:pPr marL="285750" indent="-285750">
              <a:buFont typeface="Wingdings"/>
              <a:buChar char="ü"/>
            </a:pPr>
            <a:r>
              <a:rPr lang="en-GB" sz="1400" dirty="0"/>
              <a:t>Career guidance from School/College</a:t>
            </a:r>
            <a:endParaRPr lang="en-GB" sz="1400" dirty="0">
              <a:cs typeface="Calibri"/>
            </a:endParaRPr>
          </a:p>
          <a:p>
            <a:pPr marL="285750" indent="-285750">
              <a:buFont typeface="Wingdings"/>
              <a:buChar char="ü"/>
            </a:pPr>
            <a:r>
              <a:rPr lang="en-GB" sz="1400" dirty="0"/>
              <a:t>More skill-based apprenticeships. </a:t>
            </a:r>
            <a:endParaRPr lang="en-GB" sz="1400" dirty="0">
              <a:cs typeface="Calibri"/>
            </a:endParaRPr>
          </a:p>
          <a:p>
            <a:pPr marL="285750" indent="-285750">
              <a:buFont typeface="Wingdings"/>
              <a:buChar char="ü"/>
            </a:pPr>
            <a:r>
              <a:rPr lang="en-GB" sz="1400" dirty="0"/>
              <a:t>Employer led awareness sessions in Schools/Colleges. </a:t>
            </a:r>
            <a:endParaRPr lang="en-GB" sz="1400" dirty="0">
              <a:cs typeface="Calibri"/>
            </a:endParaRPr>
          </a:p>
          <a:p>
            <a:endParaRPr lang="en-GB" sz="1400" dirty="0">
              <a:cs typeface="Calibri"/>
            </a:endParaRPr>
          </a:p>
        </p:txBody>
      </p:sp>
      <p:sp>
        <p:nvSpPr>
          <p:cNvPr id="17" name="TextBox 16">
            <a:extLst>
              <a:ext uri="{FF2B5EF4-FFF2-40B4-BE49-F238E27FC236}">
                <a16:creationId xmlns:a16="http://schemas.microsoft.com/office/drawing/2014/main" id="{97B5A2CC-EE97-8B79-4275-DE77E2C409E0}"/>
              </a:ext>
            </a:extLst>
          </p:cNvPr>
          <p:cNvSpPr txBox="1"/>
          <p:nvPr/>
        </p:nvSpPr>
        <p:spPr>
          <a:xfrm>
            <a:off x="544945" y="1050069"/>
            <a:ext cx="11268364" cy="311886"/>
          </a:xfrm>
          <a:prstGeom prst="rect">
            <a:avLst/>
          </a:prstGeom>
          <a:noFill/>
        </p:spPr>
        <p:txBody>
          <a:bodyPr wrap="square" lIns="0" tIns="0" rIns="0" bIns="0" rtlCol="0" anchor="t">
            <a:noAutofit/>
          </a:bodyPr>
          <a:lstStyle/>
          <a:p>
            <a:pPr>
              <a:spcAft>
                <a:spcPts val="1134"/>
              </a:spcAft>
            </a:pPr>
            <a:r>
              <a:rPr lang="en-GB" sz="1700" b="1" dirty="0"/>
              <a:t>There are three main areas that should be considered jointly to improve apprenticeship take-ups in Essex: Better wage structure, travel cost and other benefits support, and more local and diverse apprenticeship options. </a:t>
            </a:r>
          </a:p>
        </p:txBody>
      </p:sp>
    </p:spTree>
    <p:extLst>
      <p:ext uri="{BB962C8B-B14F-4D97-AF65-F5344CB8AC3E}">
        <p14:creationId xmlns:p14="http://schemas.microsoft.com/office/powerpoint/2010/main" val="272672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259765" y="101083"/>
            <a:ext cx="4769801" cy="460840"/>
          </a:xfrm>
        </p:spPr>
        <p:txBody>
          <a:bodyPr/>
          <a:lstStyle/>
          <a:p>
            <a:r>
              <a:rPr lang="en-GB" sz="3200" dirty="0">
                <a:latin typeface="+mn-lt"/>
              </a:rPr>
              <a:t>Case study: Lucy’s family</a:t>
            </a:r>
          </a:p>
        </p:txBody>
      </p:sp>
      <p:sp>
        <p:nvSpPr>
          <p:cNvPr id="15" name="Rectangle 14">
            <a:extLst>
              <a:ext uri="{FF2B5EF4-FFF2-40B4-BE49-F238E27FC236}">
                <a16:creationId xmlns:a16="http://schemas.microsoft.com/office/drawing/2014/main" id="{4195B8AE-F6A5-8C43-1D33-6384E62FF926}"/>
              </a:ext>
            </a:extLst>
          </p:cNvPr>
          <p:cNvSpPr/>
          <p:nvPr/>
        </p:nvSpPr>
        <p:spPr>
          <a:xfrm>
            <a:off x="259765" y="683359"/>
            <a:ext cx="11677770" cy="52074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0CEC1A1E-723F-CCC6-449B-D12733007198}"/>
              </a:ext>
            </a:extLst>
          </p:cNvPr>
          <p:cNvSpPr/>
          <p:nvPr/>
        </p:nvSpPr>
        <p:spPr>
          <a:xfrm>
            <a:off x="446936" y="791905"/>
            <a:ext cx="1710905" cy="1421804"/>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Lexend Black" pitchFamily="2" charset="0"/>
            </a:endParaRPr>
          </a:p>
        </p:txBody>
      </p:sp>
      <p:sp>
        <p:nvSpPr>
          <p:cNvPr id="23" name="TextBox 22">
            <a:extLst>
              <a:ext uri="{FF2B5EF4-FFF2-40B4-BE49-F238E27FC236}">
                <a16:creationId xmlns:a16="http://schemas.microsoft.com/office/drawing/2014/main" id="{A3EEA4AB-390B-71BF-FF0B-873D03513C7C}"/>
              </a:ext>
            </a:extLst>
          </p:cNvPr>
          <p:cNvSpPr txBox="1"/>
          <p:nvPr/>
        </p:nvSpPr>
        <p:spPr>
          <a:xfrm>
            <a:off x="2222712" y="794315"/>
            <a:ext cx="9207288" cy="892552"/>
          </a:xfrm>
          <a:prstGeom prst="rect">
            <a:avLst/>
          </a:prstGeom>
          <a:noFill/>
        </p:spPr>
        <p:txBody>
          <a:bodyPr wrap="square" lIns="91440" tIns="45720" rIns="91440" bIns="45720" anchor="t">
            <a:spAutoFit/>
          </a:bodyPr>
          <a:lstStyle/>
          <a:p>
            <a:r>
              <a:rPr lang="en-GB" sz="1300" dirty="0">
                <a:effectLst/>
                <a:latin typeface="Calibri"/>
                <a:ea typeface="Calibri" panose="020F0502020204030204" pitchFamily="34" charset="0"/>
                <a:cs typeface="Calibri"/>
              </a:rPr>
              <a:t>The </a:t>
            </a:r>
            <a:r>
              <a:rPr lang="en-GB" sz="1300" dirty="0">
                <a:latin typeface="Calibri"/>
                <a:ea typeface="Calibri" panose="020F0502020204030204" pitchFamily="34" charset="0"/>
                <a:cs typeface="Calibri"/>
              </a:rPr>
              <a:t>mother</a:t>
            </a:r>
            <a:r>
              <a:rPr lang="en-GB" sz="1300" dirty="0">
                <a:effectLst/>
                <a:latin typeface="Calibri"/>
                <a:ea typeface="Calibri" panose="020F0502020204030204" pitchFamily="34" charset="0"/>
                <a:cs typeface="Calibri"/>
              </a:rPr>
              <a:t> of a teenager from South Essex contacted Essex County Council for support in November 2022.  Her Daughter Lucy had recently started a Childcare Apprenticeship with a local employer.  With much emotion, she explained that her financial situation was an impediment to her daughter sustaining the placement, that she wanted to feel proud of her daughter for successfully gaining an apprenticeship but that the financial worry was stopping her.</a:t>
            </a:r>
            <a:endParaRPr lang="en-US" sz="1300" dirty="0">
              <a:latin typeface="Calibri"/>
              <a:cs typeface="Calibri"/>
            </a:endParaRPr>
          </a:p>
        </p:txBody>
      </p:sp>
      <p:sp>
        <p:nvSpPr>
          <p:cNvPr id="24" name="TextBox 23">
            <a:extLst>
              <a:ext uri="{FF2B5EF4-FFF2-40B4-BE49-F238E27FC236}">
                <a16:creationId xmlns:a16="http://schemas.microsoft.com/office/drawing/2014/main" id="{495B7FB6-0156-FA00-54B2-C094BAF811EE}"/>
              </a:ext>
            </a:extLst>
          </p:cNvPr>
          <p:cNvSpPr txBox="1"/>
          <p:nvPr/>
        </p:nvSpPr>
        <p:spPr>
          <a:xfrm>
            <a:off x="446936" y="793051"/>
            <a:ext cx="1710905" cy="338554"/>
          </a:xfrm>
          <a:prstGeom prst="rect">
            <a:avLst/>
          </a:prstGeom>
          <a:noFill/>
        </p:spPr>
        <p:txBody>
          <a:bodyPr wrap="square">
            <a:spAutoFit/>
          </a:bodyPr>
          <a:lstStyle/>
          <a:p>
            <a:pPr marR="0" lvl="0" algn="ctr" defTabSz="914400" rtl="0" eaLnBrk="1" fontAlgn="auto" latinLnBrk="0" hangingPunct="1">
              <a:lnSpc>
                <a:spcPct val="100000"/>
              </a:lnSpc>
              <a:spcAft>
                <a:spcPts val="0"/>
              </a:spcAft>
              <a:buClrTx/>
              <a:buSzTx/>
              <a:tabLst/>
              <a:defRPr/>
            </a:pPr>
            <a:r>
              <a:rPr kumimoji="0" lang="en-GB" sz="1600" b="1" i="0" u="none" strike="noStrike" kern="1200" cap="none" spc="0" normalizeH="0" baseline="0" noProof="0" dirty="0">
                <a:ln>
                  <a:noFill/>
                </a:ln>
                <a:solidFill>
                  <a:schemeClr val="bg1"/>
                </a:solidFill>
                <a:effectLst/>
                <a:uLnTx/>
                <a:uFillTx/>
                <a:latin typeface="Lexend SemiBold" pitchFamily="2" charset="0"/>
              </a:rPr>
              <a:t>Lucy’s family</a:t>
            </a:r>
          </a:p>
        </p:txBody>
      </p:sp>
      <p:pic>
        <p:nvPicPr>
          <p:cNvPr id="2054" name="Picture 6">
            <a:extLst>
              <a:ext uri="{FF2B5EF4-FFF2-40B4-BE49-F238E27FC236}">
                <a16:creationId xmlns:a16="http://schemas.microsoft.com/office/drawing/2014/main" id="{88886E07-66B8-9110-50C0-757207727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347" y="1523884"/>
            <a:ext cx="727721" cy="7277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AFC8DC7-0AB7-4065-5322-6E41DD6FC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79" y="1226905"/>
            <a:ext cx="840568" cy="840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BD0BF2-CC1A-FA0C-EBEE-08E2FF528D90}"/>
              </a:ext>
            </a:extLst>
          </p:cNvPr>
          <p:cNvSpPr txBox="1"/>
          <p:nvPr/>
        </p:nvSpPr>
        <p:spPr>
          <a:xfrm>
            <a:off x="2242929" y="1824995"/>
            <a:ext cx="8608060" cy="1754326"/>
          </a:xfrm>
          <a:prstGeom prst="rect">
            <a:avLst/>
          </a:prstGeom>
          <a:noFill/>
        </p:spPr>
        <p:txBody>
          <a:bodyPr wrap="square" lIns="91440" tIns="45720" rIns="91440" bIns="45720" anchor="t">
            <a:spAutoFit/>
          </a:bodyPr>
          <a:lstStyle/>
          <a:p>
            <a:pPr marL="342900" lvl="0" indent="-342900">
              <a:buSzPts val="1000"/>
              <a:buFont typeface="Symbol" panose="05050102010706020507" pitchFamily="18" charset="2"/>
              <a:buChar char=""/>
              <a:tabLst>
                <a:tab pos="457200" algn="l"/>
              </a:tabLst>
            </a:pPr>
            <a:r>
              <a:rPr lang="en-GB" sz="1200" dirty="0">
                <a:effectLst/>
                <a:latin typeface="Calibri" panose="020F0502020204030204" pitchFamily="34" charset="0"/>
                <a:ea typeface="Times New Roman" panose="02020603050405020304" pitchFamily="18" charset="0"/>
              </a:rPr>
              <a:t>Lucy’s mother said that she was struggling to pay the £5 a day bus fare and the first month was of particular concern as her daughter wouldn’t get her first pay cheque until 10</a:t>
            </a:r>
            <a:r>
              <a:rPr lang="en-GB" sz="1200" baseline="30000" dirty="0">
                <a:effectLst/>
                <a:latin typeface="Calibri" panose="020F0502020204030204" pitchFamily="34" charset="0"/>
                <a:ea typeface="Times New Roman" panose="02020603050405020304" pitchFamily="18" charset="0"/>
              </a:rPr>
              <a:t>th</a:t>
            </a:r>
            <a:r>
              <a:rPr lang="en-GB" sz="1200" dirty="0">
                <a:effectLst/>
                <a:latin typeface="Calibri" panose="020F0502020204030204" pitchFamily="34" charset="0"/>
                <a:ea typeface="Times New Roman" panose="02020603050405020304" pitchFamily="18" charset="0"/>
              </a:rPr>
              <a:t> December.  In addition, she needed to pay for her daughter’s </a:t>
            </a:r>
            <a:r>
              <a:rPr lang="en-GB" sz="1200" dirty="0">
                <a:latin typeface="Calibri" panose="020F0502020204030204" pitchFamily="34" charset="0"/>
                <a:ea typeface="Times New Roman" panose="02020603050405020304" pitchFamily="18" charset="0"/>
              </a:rPr>
              <a:t>u</a:t>
            </a:r>
            <a:r>
              <a:rPr lang="en-GB" sz="1200" dirty="0">
                <a:effectLst/>
                <a:latin typeface="Calibri" panose="020F0502020204030204" pitchFamily="34" charset="0"/>
                <a:ea typeface="Times New Roman" panose="02020603050405020304" pitchFamily="18" charset="0"/>
              </a:rPr>
              <a:t>niform.</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200" dirty="0">
                <a:effectLst/>
                <a:latin typeface="Calibri" panose="020F0502020204030204" pitchFamily="34" charset="0"/>
                <a:ea typeface="Times New Roman" panose="02020603050405020304" pitchFamily="18" charset="0"/>
              </a:rPr>
              <a:t>She was scared about informing the Child Benefit Agency that her daughter had started an apprenticeship because she was reliant on the money (at least in the short-term) and would be pushed into further poverty without it.</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200" dirty="0">
                <a:effectLst/>
                <a:latin typeface="Calibri" panose="020F0502020204030204" pitchFamily="34" charset="0"/>
                <a:ea typeface="Times New Roman" panose="02020603050405020304" pitchFamily="18" charset="0"/>
              </a:rPr>
              <a:t>Lucy’s mother confided that she had her own mental health needs, that she does not work and is on medication.  She also supports an adult son with additional needs.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200" dirty="0">
                <a:effectLst/>
                <a:latin typeface="Calibri" panose="020F0502020204030204" pitchFamily="34" charset="0"/>
                <a:ea typeface="Times New Roman" panose="02020603050405020304" pitchFamily="18" charset="0"/>
              </a:rPr>
              <a:t>She was struggling to put food on the table/provide toiletries etc.  When the subject of Christmas came up, she had what seemed like an emotional disintegration.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200" dirty="0">
                <a:effectLst/>
                <a:latin typeface="Calibri" panose="020F0502020204030204" pitchFamily="34" charset="0"/>
                <a:ea typeface="Times New Roman" panose="02020603050405020304" pitchFamily="18" charset="0"/>
              </a:rPr>
              <a:t>She struggled to research financial information, possibly not understanding some of it, and had received conflicting advice.</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FB39543-A788-3392-2FCE-CAEED12267EB}"/>
              </a:ext>
            </a:extLst>
          </p:cNvPr>
          <p:cNvSpPr txBox="1"/>
          <p:nvPr/>
        </p:nvSpPr>
        <p:spPr>
          <a:xfrm>
            <a:off x="960999" y="6136665"/>
            <a:ext cx="7178107" cy="523220"/>
          </a:xfrm>
          <a:prstGeom prst="rect">
            <a:avLst/>
          </a:prstGeom>
          <a:noFill/>
        </p:spPr>
        <p:txBody>
          <a:bodyPr wrap="square" lIns="91440" tIns="45720" rIns="91440" bIns="45720" anchor="t">
            <a:spAutoFit/>
          </a:bodyPr>
          <a:lstStyle/>
          <a:p>
            <a:r>
              <a:rPr lang="en-GB" sz="1400" dirty="0">
                <a:solidFill>
                  <a:schemeClr val="accent1"/>
                </a:solidFill>
                <a:effectLst/>
                <a:latin typeface="Calibri"/>
                <a:ea typeface="Calibri" panose="020F0502020204030204" pitchFamily="34" charset="0"/>
                <a:cs typeface="Calibri"/>
              </a:rPr>
              <a:t>The apprenticeship ultimately breaking down demonstrates that a consistent solution is needed to</a:t>
            </a:r>
            <a:r>
              <a:rPr lang="en-GB" sz="1400" b="1" dirty="0">
                <a:solidFill>
                  <a:schemeClr val="accent1"/>
                </a:solidFill>
                <a:effectLst/>
                <a:latin typeface="Calibri"/>
                <a:ea typeface="Calibri" panose="020F0502020204030204" pitchFamily="34" charset="0"/>
                <a:cs typeface="Calibri"/>
              </a:rPr>
              <a:t> support families</a:t>
            </a:r>
            <a:r>
              <a:rPr lang="en-GB" sz="1400" dirty="0">
                <a:solidFill>
                  <a:schemeClr val="accent1"/>
                </a:solidFill>
                <a:effectLst/>
                <a:latin typeface="Calibri"/>
                <a:ea typeface="Calibri" panose="020F0502020204030204" pitchFamily="34" charset="0"/>
                <a:cs typeface="Calibri"/>
              </a:rPr>
              <a:t> for which the take-up of an </a:t>
            </a:r>
            <a:r>
              <a:rPr lang="en-GB" sz="1400" dirty="0">
                <a:solidFill>
                  <a:schemeClr val="accent1"/>
                </a:solidFill>
                <a:latin typeface="Calibri"/>
                <a:ea typeface="Calibri" panose="020F0502020204030204" pitchFamily="34" charset="0"/>
                <a:cs typeface="Calibri"/>
              </a:rPr>
              <a:t>apprenticeship</a:t>
            </a:r>
            <a:r>
              <a:rPr lang="en-GB" sz="1400" dirty="0">
                <a:solidFill>
                  <a:schemeClr val="accent1"/>
                </a:solidFill>
                <a:effectLst/>
                <a:latin typeface="Calibri"/>
                <a:ea typeface="Calibri" panose="020F0502020204030204" pitchFamily="34" charset="0"/>
                <a:cs typeface="Calibri"/>
              </a:rPr>
              <a:t> is a</a:t>
            </a:r>
            <a:r>
              <a:rPr lang="en-GB" sz="1400" b="1" dirty="0">
                <a:solidFill>
                  <a:schemeClr val="accent1"/>
                </a:solidFill>
                <a:effectLst/>
                <a:latin typeface="Calibri"/>
                <a:ea typeface="Calibri" panose="020F0502020204030204" pitchFamily="34" charset="0"/>
                <a:cs typeface="Calibri"/>
              </a:rPr>
              <a:t> financial challenge.</a:t>
            </a:r>
          </a:p>
        </p:txBody>
      </p:sp>
      <p:pic>
        <p:nvPicPr>
          <p:cNvPr id="6" name="Picture 8">
            <a:extLst>
              <a:ext uri="{FF2B5EF4-FFF2-40B4-BE49-F238E27FC236}">
                <a16:creationId xmlns:a16="http://schemas.microsoft.com/office/drawing/2014/main" id="{9481B2A0-D555-6F71-55BC-A9132323C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779" y="6064949"/>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DB1FFE-7858-BA74-BE56-6DD4B77BFE09}"/>
              </a:ext>
            </a:extLst>
          </p:cNvPr>
          <p:cNvSpPr txBox="1"/>
          <p:nvPr/>
        </p:nvSpPr>
        <p:spPr>
          <a:xfrm>
            <a:off x="446936" y="3591186"/>
            <a:ext cx="11255540" cy="830997"/>
          </a:xfrm>
          <a:prstGeom prst="rect">
            <a:avLst/>
          </a:prstGeom>
          <a:noFill/>
        </p:spPr>
        <p:txBody>
          <a:bodyPr wrap="square" lIns="91440" tIns="45720" rIns="91440" bIns="45720" anchor="t">
            <a:spAutoFit/>
          </a:bodyPr>
          <a:lstStyle/>
          <a:p>
            <a:pPr algn="just"/>
            <a:r>
              <a:rPr lang="en-GB" sz="1200" b="1" dirty="0">
                <a:effectLst/>
                <a:latin typeface="Calibri" panose="020F0502020204030204" pitchFamily="34" charset="0"/>
                <a:ea typeface="Calibri" panose="020F0502020204030204" pitchFamily="34" charset="0"/>
              </a:rPr>
              <a:t>Partial Solution: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GB" sz="1200" dirty="0">
                <a:effectLst/>
                <a:latin typeface="Calibri" panose="020F0502020204030204" pitchFamily="34" charset="0"/>
                <a:ea typeface="Calibri" panose="020F0502020204030204" pitchFamily="34" charset="0"/>
              </a:rPr>
              <a:t>The Youth Service had one-off funding for a Holiday Hunger scheme for disadvantaged young people.  In this instance, ECC was able to supply a Supermarket Voucher (taking care of food/toiletry needs) and some bus tickets (on a temporary basis) to get Lucy to/from her apprenticeship placement prior to pay day. </a:t>
            </a:r>
            <a:r>
              <a:rPr lang="en-GB" sz="1200" b="1" dirty="0">
                <a:effectLst/>
                <a:latin typeface="Calibri" panose="020F0502020204030204" pitchFamily="34" charset="0"/>
                <a:ea typeface="Calibri" panose="020F0502020204030204" pitchFamily="34" charset="0"/>
              </a:rPr>
              <a:t>Having reiterated that she was technically committing fraud by claiming Child Benefit while her daughter was in an employed position, it was advised that she speak to the Citizens Advice Bureau about this.</a:t>
            </a:r>
            <a:endParaRPr lang="en-GB" sz="1200" b="1" dirty="0">
              <a:cs typeface="Calibri"/>
            </a:endParaRPr>
          </a:p>
        </p:txBody>
      </p:sp>
      <p:sp>
        <p:nvSpPr>
          <p:cNvPr id="9" name="TextBox 8">
            <a:extLst>
              <a:ext uri="{FF2B5EF4-FFF2-40B4-BE49-F238E27FC236}">
                <a16:creationId xmlns:a16="http://schemas.microsoft.com/office/drawing/2014/main" id="{29707750-1FB4-5BA6-47C7-545F29DBB244}"/>
              </a:ext>
            </a:extLst>
          </p:cNvPr>
          <p:cNvSpPr txBox="1"/>
          <p:nvPr/>
        </p:nvSpPr>
        <p:spPr>
          <a:xfrm>
            <a:off x="437779" y="4552324"/>
            <a:ext cx="11363039" cy="461665"/>
          </a:xfrm>
          <a:prstGeom prst="rect">
            <a:avLst/>
          </a:prstGeom>
          <a:noFill/>
        </p:spPr>
        <p:txBody>
          <a:bodyPr wrap="square" lIns="91440" tIns="45720" rIns="91440" bIns="45720" anchor="t">
            <a:spAutoFit/>
          </a:bodyPr>
          <a:lstStyle/>
          <a:p>
            <a:pPr algn="just"/>
            <a:r>
              <a:rPr lang="en-GB" sz="1200" b="1" dirty="0">
                <a:effectLst/>
                <a:latin typeface="Calibri" panose="020F0502020204030204" pitchFamily="34" charset="0"/>
                <a:ea typeface="Calibri" panose="020F0502020204030204" pitchFamily="34" charset="0"/>
              </a:rPr>
              <a:t>What happened Next:</a:t>
            </a:r>
            <a:r>
              <a:rPr lang="en-GB" sz="1200" dirty="0">
                <a:effectLst/>
                <a:latin typeface="Calibri" panose="020F0502020204030204" pitchFamily="34" charset="0"/>
                <a:ea typeface="Calibri" panose="020F0502020204030204" pitchFamily="34" charset="0"/>
              </a:rPr>
              <a:t>  Ultimately, Lucy did not sustain the apprenticeship and she left her placement in Spring 2023.  When asked about the reasons, financial stress regarding travel to/from her placement was a contributing factor.  Lucy went on to take up an unskilled role at a factory through a recruitment agency where she earned more money.</a:t>
            </a:r>
            <a:endParaRPr lang="en-US" sz="1200" dirty="0"/>
          </a:p>
        </p:txBody>
      </p:sp>
      <p:sp>
        <p:nvSpPr>
          <p:cNvPr id="13" name="TextBox 12">
            <a:extLst>
              <a:ext uri="{FF2B5EF4-FFF2-40B4-BE49-F238E27FC236}">
                <a16:creationId xmlns:a16="http://schemas.microsoft.com/office/drawing/2014/main" id="{664B18E9-D994-5C26-9577-264FC7CF51FA}"/>
              </a:ext>
            </a:extLst>
          </p:cNvPr>
          <p:cNvSpPr txBox="1"/>
          <p:nvPr/>
        </p:nvSpPr>
        <p:spPr>
          <a:xfrm>
            <a:off x="437779" y="5153329"/>
            <a:ext cx="11363039" cy="646331"/>
          </a:xfrm>
          <a:prstGeom prst="rect">
            <a:avLst/>
          </a:prstGeom>
          <a:noFill/>
        </p:spPr>
        <p:txBody>
          <a:bodyPr wrap="square" lIns="91440" tIns="45720" rIns="91440" bIns="45720" anchor="t">
            <a:spAutoFit/>
          </a:bodyPr>
          <a:lstStyle/>
          <a:p>
            <a:pPr algn="just"/>
            <a:r>
              <a:rPr lang="en-GB" sz="1200" b="1" dirty="0">
                <a:effectLst/>
                <a:latin typeface="Calibri"/>
                <a:ea typeface="Calibri" panose="020F0502020204030204" pitchFamily="34" charset="0"/>
                <a:cs typeface="Calibri"/>
              </a:rPr>
              <a:t>Summary:</a:t>
            </a:r>
            <a:r>
              <a:rPr lang="en-GB" sz="1200" dirty="0">
                <a:effectLst/>
                <a:latin typeface="Calibri"/>
                <a:ea typeface="Calibri" panose="020F0502020204030204" pitchFamily="34" charset="0"/>
                <a:cs typeface="Calibri"/>
              </a:rPr>
              <a:t>  The fact that the Holiday Hunger scheme was operating in November 2022 was purely down to chance. It ceased in Dec 2022. The decision to offer bus scratch cards as a one-off helped Lucy. However, this could not be offered to all struggling families seeking to sustain placements. In addition, the scratch cards were only eligible for one bus company. It was sheer luck that this company operated the route to/from Lucy’s apprenticeship placement.</a:t>
            </a:r>
            <a:r>
              <a:rPr lang="en-GB" sz="1200" dirty="0">
                <a:latin typeface="Calibri"/>
                <a:ea typeface="Calibri" panose="020F0502020204030204" pitchFamily="34" charset="0"/>
                <a:cs typeface="Calibri"/>
              </a:rPr>
              <a:t> </a:t>
            </a:r>
            <a:endParaRPr lang="en-GB" sz="1200" dirty="0">
              <a:cs typeface="Calibri"/>
            </a:endParaRPr>
          </a:p>
        </p:txBody>
      </p:sp>
    </p:spTree>
    <p:extLst>
      <p:ext uri="{BB962C8B-B14F-4D97-AF65-F5344CB8AC3E}">
        <p14:creationId xmlns:p14="http://schemas.microsoft.com/office/powerpoint/2010/main" val="2910083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1351480" y="2384649"/>
            <a:ext cx="9335520" cy="1310400"/>
          </a:xfrm>
        </p:spPr>
        <p:txBody>
          <a:bodyPr/>
          <a:lstStyle/>
          <a:p>
            <a:r>
              <a:rPr lang="en-GB" dirty="0"/>
              <a:t>The Young Peoples’ Perspective</a:t>
            </a:r>
          </a:p>
        </p:txBody>
      </p:sp>
    </p:spTree>
    <p:extLst>
      <p:ext uri="{BB962C8B-B14F-4D97-AF65-F5344CB8AC3E}">
        <p14:creationId xmlns:p14="http://schemas.microsoft.com/office/powerpoint/2010/main" val="2580572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FD0F-9E7E-6293-936B-FBE9E56BDCC4}"/>
              </a:ext>
            </a:extLst>
          </p:cNvPr>
          <p:cNvSpPr>
            <a:spLocks noGrp="1"/>
          </p:cNvSpPr>
          <p:nvPr>
            <p:ph type="title"/>
          </p:nvPr>
        </p:nvSpPr>
        <p:spPr>
          <a:xfrm>
            <a:off x="319617" y="215232"/>
            <a:ext cx="5528130" cy="710775"/>
          </a:xfrm>
        </p:spPr>
        <p:txBody>
          <a:bodyPr/>
          <a:lstStyle/>
          <a:p>
            <a:r>
              <a:rPr lang="en-GB" sz="2400" dirty="0"/>
              <a:t>Young people’s  knowledge around apprenticeships</a:t>
            </a:r>
          </a:p>
        </p:txBody>
      </p:sp>
      <p:sp>
        <p:nvSpPr>
          <p:cNvPr id="4" name="TextBox 3">
            <a:extLst>
              <a:ext uri="{FF2B5EF4-FFF2-40B4-BE49-F238E27FC236}">
                <a16:creationId xmlns:a16="http://schemas.microsoft.com/office/drawing/2014/main" id="{5D27674B-7023-0B26-4072-E2AB68CBC209}"/>
              </a:ext>
            </a:extLst>
          </p:cNvPr>
          <p:cNvSpPr txBox="1"/>
          <p:nvPr/>
        </p:nvSpPr>
        <p:spPr>
          <a:xfrm>
            <a:off x="545124" y="1233257"/>
            <a:ext cx="4932398" cy="382479"/>
          </a:xfrm>
          <a:prstGeom prst="rect">
            <a:avLst/>
          </a:prstGeom>
          <a:noFill/>
        </p:spPr>
        <p:txBody>
          <a:bodyPr wrap="square" lIns="0" tIns="0" rIns="0" bIns="0" rtlCol="0">
            <a:noAutofit/>
          </a:bodyPr>
          <a:lstStyle/>
          <a:p>
            <a:pPr>
              <a:spcAft>
                <a:spcPts val="1134"/>
              </a:spcAft>
            </a:pPr>
            <a:endParaRPr lang="en-GB" sz="1500" b="1"/>
          </a:p>
        </p:txBody>
      </p:sp>
      <p:graphicFrame>
        <p:nvGraphicFramePr>
          <p:cNvPr id="30" name="Chart 29">
            <a:extLst>
              <a:ext uri="{FF2B5EF4-FFF2-40B4-BE49-F238E27FC236}">
                <a16:creationId xmlns:a16="http://schemas.microsoft.com/office/drawing/2014/main" id="{6A4A7F0D-9120-5395-0033-2E1EAC7E50C4}"/>
              </a:ext>
            </a:extLst>
          </p:cNvPr>
          <p:cNvGraphicFramePr>
            <a:graphicFrameLocks/>
          </p:cNvGraphicFramePr>
          <p:nvPr/>
        </p:nvGraphicFramePr>
        <p:xfrm>
          <a:off x="6316360" y="86280"/>
          <a:ext cx="5280552" cy="2282568"/>
        </p:xfrm>
        <a:graphic>
          <a:graphicData uri="http://schemas.openxmlformats.org/drawingml/2006/chart">
            <c:chart xmlns:c="http://schemas.openxmlformats.org/drawingml/2006/chart" xmlns:r="http://schemas.openxmlformats.org/officeDocument/2006/relationships" r:id="rId2"/>
          </a:graphicData>
        </a:graphic>
      </p:graphicFrame>
      <p:cxnSp>
        <p:nvCxnSpPr>
          <p:cNvPr id="32" name="Straight Connector 31">
            <a:extLst>
              <a:ext uri="{FF2B5EF4-FFF2-40B4-BE49-F238E27FC236}">
                <a16:creationId xmlns:a16="http://schemas.microsoft.com/office/drawing/2014/main" id="{933A404B-818A-5E01-95C6-3991216D655B}"/>
              </a:ext>
            </a:extLst>
          </p:cNvPr>
          <p:cNvCxnSpPr/>
          <p:nvPr/>
        </p:nvCxnSpPr>
        <p:spPr>
          <a:xfrm flipV="1">
            <a:off x="5841242" y="3439236"/>
            <a:ext cx="6220339" cy="1"/>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22" name="Chart 21"/>
          <p:cNvGraphicFramePr>
            <a:graphicFrameLocks/>
          </p:cNvGraphicFramePr>
          <p:nvPr/>
        </p:nvGraphicFramePr>
        <p:xfrm>
          <a:off x="6003951" y="220861"/>
          <a:ext cx="5965581" cy="30241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30"/>
          <p:cNvGraphicFramePr>
            <a:graphicFrameLocks/>
          </p:cNvGraphicFramePr>
          <p:nvPr/>
        </p:nvGraphicFramePr>
        <p:xfrm>
          <a:off x="119418" y="3671249"/>
          <a:ext cx="3501243" cy="3043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4" name="Chart 33"/>
          <p:cNvGraphicFramePr>
            <a:graphicFrameLocks/>
          </p:cNvGraphicFramePr>
          <p:nvPr>
            <p:extLst>
              <p:ext uri="{D42A27DB-BD31-4B8C-83A1-F6EECF244321}">
                <p14:modId xmlns:p14="http://schemas.microsoft.com/office/powerpoint/2010/main" val="152222937"/>
              </p:ext>
            </p:extLst>
          </p:nvPr>
        </p:nvGraphicFramePr>
        <p:xfrm>
          <a:off x="6001529" y="3984304"/>
          <a:ext cx="5432961" cy="2733304"/>
        </p:xfrm>
        <a:graphic>
          <a:graphicData uri="http://schemas.openxmlformats.org/drawingml/2006/chart">
            <c:chart xmlns:c="http://schemas.openxmlformats.org/drawingml/2006/chart" xmlns:r="http://schemas.openxmlformats.org/officeDocument/2006/relationships" r:id="rId5"/>
          </a:graphicData>
        </a:graphic>
      </p:graphicFrame>
      <p:sp>
        <p:nvSpPr>
          <p:cNvPr id="35" name="TextBox 34">
            <a:extLst>
              <a:ext uri="{FF2B5EF4-FFF2-40B4-BE49-F238E27FC236}">
                <a16:creationId xmlns:a16="http://schemas.microsoft.com/office/drawing/2014/main" id="{E681005E-1751-8356-6F91-A55789433792}"/>
              </a:ext>
            </a:extLst>
          </p:cNvPr>
          <p:cNvSpPr txBox="1"/>
          <p:nvPr/>
        </p:nvSpPr>
        <p:spPr>
          <a:xfrm>
            <a:off x="317882" y="1149865"/>
            <a:ext cx="5277700" cy="1101134"/>
          </a:xfrm>
          <a:prstGeom prst="rect">
            <a:avLst/>
          </a:prstGeom>
          <a:noFill/>
        </p:spPr>
        <p:txBody>
          <a:bodyPr wrap="square" lIns="0" tIns="0" rIns="0" bIns="0" rtlCol="0" anchor="t">
            <a:noAutofit/>
          </a:bodyPr>
          <a:lstStyle/>
          <a:p>
            <a:pPr>
              <a:spcAft>
                <a:spcPts val="1134"/>
              </a:spcAft>
            </a:pPr>
            <a:r>
              <a:rPr lang="en-GB" sz="1700" b="1" dirty="0"/>
              <a:t>While most YP are aware of the advantages of taking up an apprenticeship, their actual knowledge about apprenticeship wage structures and support from school/college is limited. </a:t>
            </a:r>
            <a:endParaRPr lang="en-US" dirty="0"/>
          </a:p>
        </p:txBody>
      </p:sp>
      <p:sp>
        <p:nvSpPr>
          <p:cNvPr id="36" name="Content Placeholder 2">
            <a:extLst>
              <a:ext uri="{FF2B5EF4-FFF2-40B4-BE49-F238E27FC236}">
                <a16:creationId xmlns:a16="http://schemas.microsoft.com/office/drawing/2014/main" id="{5FD75A57-825A-4512-32DF-3783CC34C65E}"/>
              </a:ext>
            </a:extLst>
          </p:cNvPr>
          <p:cNvSpPr>
            <a:spLocks noGrp="1"/>
          </p:cNvSpPr>
          <p:nvPr>
            <p:ph idx="1"/>
          </p:nvPr>
        </p:nvSpPr>
        <p:spPr>
          <a:xfrm>
            <a:off x="259308" y="2419221"/>
            <a:ext cx="5336274" cy="4285397"/>
          </a:xfrm>
        </p:spPr>
        <p:txBody>
          <a:bodyPr vert="horz" lIns="0" tIns="0" rIns="0" bIns="0" rtlCol="0" anchor="t">
            <a:noAutofit/>
          </a:bodyPr>
          <a:lstStyle/>
          <a:p>
            <a:pPr marL="342900" indent="-342900">
              <a:spcBef>
                <a:spcPts val="600"/>
              </a:spcBef>
              <a:spcAft>
                <a:spcPts val="600"/>
              </a:spcAft>
              <a:buClr>
                <a:schemeClr val="tx1"/>
              </a:buClr>
              <a:buFont typeface="Arial" panose="020B0604020202020204" pitchFamily="34" charset="0"/>
              <a:buChar char="•"/>
            </a:pPr>
            <a:r>
              <a:rPr lang="en-GB" sz="1600" dirty="0">
                <a:solidFill>
                  <a:schemeClr val="accent2"/>
                </a:solidFill>
              </a:rPr>
              <a:t>77% </a:t>
            </a:r>
            <a:r>
              <a:rPr lang="en-GB" sz="1600" b="0" dirty="0"/>
              <a:t>of YP surveyed feel confident in finding and applying for apprenticeships. </a:t>
            </a:r>
          </a:p>
          <a:p>
            <a:pPr marL="342900" indent="-342900">
              <a:spcBef>
                <a:spcPts val="600"/>
              </a:spcBef>
              <a:spcAft>
                <a:spcPts val="600"/>
              </a:spcAft>
              <a:buClr>
                <a:schemeClr val="tx1"/>
              </a:buClr>
              <a:buFont typeface="Arial" panose="020B0604020202020204" pitchFamily="34" charset="0"/>
              <a:buChar char="•"/>
            </a:pPr>
            <a:r>
              <a:rPr lang="en-GB" sz="1600" b="0" dirty="0"/>
              <a:t>However, only </a:t>
            </a:r>
            <a:r>
              <a:rPr lang="en-GB" sz="2000" dirty="0">
                <a:solidFill>
                  <a:schemeClr val="accent2"/>
                </a:solidFill>
              </a:rPr>
              <a:t>54% </a:t>
            </a:r>
            <a:r>
              <a:rPr lang="en-GB" sz="1600" b="0" dirty="0"/>
              <a:t>of YP agreed that taking up an apprenticeship would  be beneficial for them, </a:t>
            </a:r>
            <a:r>
              <a:rPr lang="en-GB" sz="2000" dirty="0">
                <a:solidFill>
                  <a:srgbClr val="E97135"/>
                </a:solidFill>
              </a:rPr>
              <a:t>33%</a:t>
            </a:r>
            <a:r>
              <a:rPr lang="en-GB" sz="2000" b="0" dirty="0"/>
              <a:t> </a:t>
            </a:r>
            <a:r>
              <a:rPr lang="en-GB" sz="1600" b="0" dirty="0"/>
              <a:t>are unsure and </a:t>
            </a:r>
            <a:r>
              <a:rPr lang="en-GB" sz="2000" dirty="0">
                <a:solidFill>
                  <a:schemeClr val="accent1"/>
                </a:solidFill>
              </a:rPr>
              <a:t>13% </a:t>
            </a:r>
            <a:r>
              <a:rPr lang="en-GB" sz="1600" b="0" dirty="0"/>
              <a:t>do not consider apprenticeships beneficial for them. </a:t>
            </a:r>
          </a:p>
          <a:p>
            <a:pPr marL="342900" indent="-342900">
              <a:spcBef>
                <a:spcPts val="600"/>
              </a:spcBef>
              <a:spcAft>
                <a:spcPts val="600"/>
              </a:spcAft>
              <a:buClr>
                <a:schemeClr val="tx1"/>
              </a:buClr>
              <a:buFont typeface="Arial" panose="020B0604020202020204" pitchFamily="34" charset="0"/>
              <a:buChar char="•"/>
            </a:pPr>
            <a:r>
              <a:rPr lang="en-GB" sz="1600" dirty="0">
                <a:solidFill>
                  <a:schemeClr val="accent1"/>
                </a:solidFill>
              </a:rPr>
              <a:t>75% </a:t>
            </a:r>
            <a:r>
              <a:rPr lang="en-GB" sz="1600" b="0" dirty="0"/>
              <a:t>of the YP responded that they do not receive any support from their School/College in finding and applying for apprenticeships.</a:t>
            </a:r>
            <a:endParaRPr lang="en-GB" sz="1600" b="0" dirty="0">
              <a:cs typeface="Calibri"/>
            </a:endParaRPr>
          </a:p>
          <a:p>
            <a:pPr marL="342900" indent="-342900">
              <a:spcBef>
                <a:spcPts val="600"/>
              </a:spcBef>
              <a:spcAft>
                <a:spcPts val="600"/>
              </a:spcAft>
              <a:buClr>
                <a:schemeClr val="tx1"/>
              </a:buClr>
              <a:buFont typeface="Arial" panose="020B0604020202020204" pitchFamily="34" charset="0"/>
              <a:buChar char="•"/>
            </a:pPr>
            <a:r>
              <a:rPr lang="en-GB" sz="1600" dirty="0">
                <a:solidFill>
                  <a:schemeClr val="accent1"/>
                </a:solidFill>
              </a:rPr>
              <a:t>85% </a:t>
            </a:r>
            <a:r>
              <a:rPr lang="en-GB" sz="1600" b="0" dirty="0"/>
              <a:t>of the YP surveyed do not know the wage structure for apprenticeships. </a:t>
            </a:r>
            <a:endParaRPr lang="en-GB" sz="1600" b="0" dirty="0">
              <a:cs typeface="Calibri"/>
            </a:endParaRPr>
          </a:p>
          <a:p>
            <a:pPr marL="342900" indent="-342900">
              <a:spcBef>
                <a:spcPts val="600"/>
              </a:spcBef>
              <a:spcAft>
                <a:spcPts val="600"/>
              </a:spcAft>
              <a:buClr>
                <a:schemeClr val="tx1"/>
              </a:buClr>
              <a:buFont typeface="Arial" panose="020B0604020202020204" pitchFamily="34" charset="0"/>
              <a:buChar char="•"/>
            </a:pPr>
            <a:r>
              <a:rPr lang="en-GB" sz="1600" dirty="0">
                <a:solidFill>
                  <a:schemeClr val="accent2"/>
                </a:solidFill>
              </a:rPr>
              <a:t>92% </a:t>
            </a:r>
            <a:r>
              <a:rPr lang="en-GB" sz="1600" b="0" dirty="0"/>
              <a:t>of the YP surveyed responded stating that their families are supportive of them taking apprenticeships. </a:t>
            </a:r>
            <a:endParaRPr lang="en-GB" sz="1600" b="0" dirty="0">
              <a:cs typeface="Calibri"/>
            </a:endParaRPr>
          </a:p>
          <a:p>
            <a:pPr marL="342900" indent="-342900">
              <a:spcBef>
                <a:spcPts val="600"/>
              </a:spcBef>
              <a:spcAft>
                <a:spcPts val="600"/>
              </a:spcAft>
              <a:buClr>
                <a:schemeClr val="tx1"/>
              </a:buClr>
              <a:buFont typeface="Arial" panose="020B0604020202020204" pitchFamily="34" charset="0"/>
              <a:buChar char="•"/>
            </a:pPr>
            <a:endParaRPr lang="en-GB" sz="1600" b="0" dirty="0"/>
          </a:p>
          <a:p>
            <a:pPr marL="342900" indent="-342900">
              <a:spcBef>
                <a:spcPts val="600"/>
              </a:spcBef>
              <a:spcAft>
                <a:spcPts val="600"/>
              </a:spcAft>
              <a:buClr>
                <a:schemeClr val="tx1"/>
              </a:buClr>
              <a:buFont typeface="Arial" panose="020B0604020202020204" pitchFamily="34" charset="0"/>
              <a:buChar char="•"/>
            </a:pPr>
            <a:endParaRPr lang="en-GB" sz="1500" b="0" dirty="0"/>
          </a:p>
        </p:txBody>
      </p:sp>
    </p:spTree>
    <p:extLst>
      <p:ext uri="{BB962C8B-B14F-4D97-AF65-F5344CB8AC3E}">
        <p14:creationId xmlns:p14="http://schemas.microsoft.com/office/powerpoint/2010/main" val="973086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09A6-D463-130D-F8BB-EDE0A964DCBD}"/>
              </a:ext>
            </a:extLst>
          </p:cNvPr>
          <p:cNvSpPr>
            <a:spLocks noGrp="1"/>
          </p:cNvSpPr>
          <p:nvPr>
            <p:ph type="title"/>
          </p:nvPr>
        </p:nvSpPr>
        <p:spPr>
          <a:xfrm>
            <a:off x="369627" y="189435"/>
            <a:ext cx="5219572" cy="781189"/>
          </a:xfrm>
        </p:spPr>
        <p:txBody>
          <a:bodyPr/>
          <a:lstStyle/>
          <a:p>
            <a:r>
              <a:rPr lang="en-GB" sz="2400" dirty="0">
                <a:cs typeface="Calibri"/>
              </a:rPr>
              <a:t>What young people think are the benefits of taking up an apprenticeship</a:t>
            </a:r>
          </a:p>
        </p:txBody>
      </p:sp>
      <p:sp>
        <p:nvSpPr>
          <p:cNvPr id="4" name="Content Placeholder 3">
            <a:extLst>
              <a:ext uri="{FF2B5EF4-FFF2-40B4-BE49-F238E27FC236}">
                <a16:creationId xmlns:a16="http://schemas.microsoft.com/office/drawing/2014/main" id="{DE702F9E-4C5F-8598-2181-8A803B649C4C}"/>
              </a:ext>
            </a:extLst>
          </p:cNvPr>
          <p:cNvSpPr>
            <a:spLocks noGrp="1"/>
          </p:cNvSpPr>
          <p:nvPr>
            <p:ph idx="1"/>
          </p:nvPr>
        </p:nvSpPr>
        <p:spPr>
          <a:xfrm>
            <a:off x="245662" y="1583140"/>
            <a:ext cx="5215718" cy="4694830"/>
          </a:xfrm>
        </p:spPr>
        <p:txBody>
          <a:bodyPr vert="horz" lIns="0" tIns="0" rIns="0" bIns="0" rtlCol="0" anchor="t">
            <a:noAutofit/>
          </a:bodyPr>
          <a:lstStyle/>
          <a:p>
            <a:pPr marL="71755">
              <a:spcBef>
                <a:spcPts val="600"/>
              </a:spcBef>
              <a:spcAft>
                <a:spcPts val="1200"/>
              </a:spcAft>
            </a:pPr>
            <a:r>
              <a:rPr lang="en-US" sz="1400" b="0" i="1" dirty="0"/>
              <a:t>“</a:t>
            </a:r>
            <a:r>
              <a:rPr lang="en-US" sz="1400" i="1" dirty="0"/>
              <a:t>More money </a:t>
            </a:r>
            <a:r>
              <a:rPr lang="en-US" sz="1400" b="0" i="1" dirty="0"/>
              <a:t>in short term , a lot of young people think short term.” </a:t>
            </a:r>
            <a:endParaRPr lang="en-US" b="0" dirty="0"/>
          </a:p>
          <a:p>
            <a:pPr marL="71755">
              <a:spcBef>
                <a:spcPts val="600"/>
              </a:spcBef>
              <a:spcAft>
                <a:spcPts val="1200"/>
              </a:spcAft>
            </a:pPr>
            <a:r>
              <a:rPr lang="en-US" sz="1400" b="0" i="1" dirty="0"/>
              <a:t>“Even if it's a low skill job it </a:t>
            </a:r>
            <a:r>
              <a:rPr lang="en-US" sz="1400" i="1" dirty="0"/>
              <a:t>pays</a:t>
            </a:r>
            <a:r>
              <a:rPr lang="en-US" sz="1400" b="0" i="1" dirty="0"/>
              <a:t> more which is imperative during </a:t>
            </a:r>
            <a:r>
              <a:rPr lang="en-US" sz="1400" i="1" dirty="0"/>
              <a:t>a cost-of-living crisis.</a:t>
            </a:r>
            <a:r>
              <a:rPr lang="en-US" sz="1400" b="0" i="1" dirty="0"/>
              <a:t>”</a:t>
            </a:r>
            <a:endParaRPr lang="en-US" sz="1400" b="0" i="1" dirty="0">
              <a:cs typeface="Calibri"/>
            </a:endParaRPr>
          </a:p>
          <a:p>
            <a:pPr marL="71755">
              <a:spcBef>
                <a:spcPts val="600"/>
              </a:spcBef>
              <a:spcAft>
                <a:spcPts val="1200"/>
              </a:spcAft>
            </a:pPr>
            <a:r>
              <a:rPr lang="en-US" sz="1400" b="0" i="1" dirty="0"/>
              <a:t>“The apprenticeships scheme is brilliant as it's a </a:t>
            </a:r>
            <a:r>
              <a:rPr lang="en-US" sz="1400" i="1" dirty="0"/>
              <a:t>good way of earning </a:t>
            </a:r>
            <a:r>
              <a:rPr lang="en-US" sz="1400" b="0" i="1" dirty="0"/>
              <a:t>while you learn, you get to learn truly about yourself and what you'd like to do. you get a qualification at the end of it which looks </a:t>
            </a:r>
            <a:r>
              <a:rPr lang="en-US" sz="1400" i="1" dirty="0"/>
              <a:t>great on your CV</a:t>
            </a:r>
            <a:r>
              <a:rPr lang="en-US" sz="1400" b="0" i="1" dirty="0"/>
              <a:t>.”</a:t>
            </a:r>
            <a:endParaRPr lang="en-US" sz="1400" b="0" i="1" dirty="0">
              <a:cs typeface="Calibri"/>
            </a:endParaRPr>
          </a:p>
          <a:p>
            <a:pPr marL="71755">
              <a:spcBef>
                <a:spcPts val="600"/>
              </a:spcBef>
              <a:spcAft>
                <a:spcPts val="1200"/>
              </a:spcAft>
            </a:pPr>
            <a:r>
              <a:rPr lang="en-US" sz="1400" b="0" i="1" dirty="0"/>
              <a:t>“Clear professional path with </a:t>
            </a:r>
            <a:r>
              <a:rPr lang="en-US" sz="1400" i="1" dirty="0"/>
              <a:t>no cost to the education</a:t>
            </a:r>
            <a:r>
              <a:rPr lang="en-US" sz="1400" b="0" i="1" dirty="0"/>
              <a:t>. Ability for a student to </a:t>
            </a:r>
            <a:r>
              <a:rPr lang="en-US" sz="1400" i="1" dirty="0"/>
              <a:t>earn and learn</a:t>
            </a:r>
            <a:r>
              <a:rPr lang="en-US" sz="1400" b="0" i="1" dirty="0"/>
              <a:t>.”</a:t>
            </a:r>
            <a:endParaRPr lang="en-US" sz="1400" b="0" i="1" dirty="0">
              <a:cs typeface="Calibri"/>
            </a:endParaRPr>
          </a:p>
          <a:p>
            <a:pPr marL="71755">
              <a:spcBef>
                <a:spcPts val="600"/>
              </a:spcBef>
              <a:spcAft>
                <a:spcPts val="1200"/>
              </a:spcAft>
            </a:pPr>
            <a:r>
              <a:rPr lang="en-US" sz="1400" b="0" i="1" dirty="0"/>
              <a:t>“I think they are a great </a:t>
            </a:r>
            <a:r>
              <a:rPr lang="en-US" sz="1400" i="1" dirty="0"/>
              <a:t>entry way </a:t>
            </a:r>
            <a:r>
              <a:rPr lang="en-US" sz="1400" b="0" i="1" dirty="0"/>
              <a:t>to the workforce.”</a:t>
            </a:r>
            <a:endParaRPr lang="en-US" sz="1400" b="0" i="1" dirty="0">
              <a:cs typeface="Calibri"/>
            </a:endParaRPr>
          </a:p>
          <a:p>
            <a:pPr marL="71755">
              <a:spcBef>
                <a:spcPts val="600"/>
              </a:spcBef>
              <a:spcAft>
                <a:spcPts val="1200"/>
              </a:spcAft>
            </a:pPr>
            <a:r>
              <a:rPr lang="en-US" sz="1400" b="0" i="1" dirty="0"/>
              <a:t>“Give you more </a:t>
            </a:r>
            <a:r>
              <a:rPr lang="en-US" sz="1400" i="1" dirty="0"/>
              <a:t>work experience </a:t>
            </a:r>
            <a:r>
              <a:rPr lang="en-US" sz="1400" b="0" i="1" dirty="0"/>
              <a:t>than just a degree but give you similar qualifications.”</a:t>
            </a:r>
            <a:endParaRPr lang="en-US" sz="1400" b="0" i="1" dirty="0">
              <a:cs typeface="Calibri"/>
            </a:endParaRPr>
          </a:p>
          <a:p>
            <a:pPr marL="71755">
              <a:spcBef>
                <a:spcPts val="600"/>
              </a:spcBef>
              <a:spcAft>
                <a:spcPts val="1200"/>
              </a:spcAft>
            </a:pPr>
            <a:r>
              <a:rPr lang="en-US" sz="1400" b="0" i="1" dirty="0"/>
              <a:t>“It gets people into </a:t>
            </a:r>
            <a:r>
              <a:rPr lang="en-US" sz="1400" i="1" dirty="0"/>
              <a:t>work</a:t>
            </a:r>
            <a:r>
              <a:rPr lang="en-US" sz="1400" b="0" i="1" dirty="0"/>
              <a:t>.”</a:t>
            </a:r>
            <a:endParaRPr lang="en-US" sz="1400" b="0" i="1" dirty="0">
              <a:cs typeface="Calibri"/>
            </a:endParaRPr>
          </a:p>
          <a:p>
            <a:pPr marL="72000">
              <a:spcBef>
                <a:spcPts val="600"/>
              </a:spcBef>
              <a:spcAft>
                <a:spcPts val="1200"/>
              </a:spcAft>
            </a:pPr>
            <a:endParaRPr lang="en-US" sz="1400" b="0" dirty="0"/>
          </a:p>
          <a:p>
            <a:pPr marL="72000">
              <a:spcBef>
                <a:spcPts val="600"/>
              </a:spcBef>
              <a:spcAft>
                <a:spcPts val="1200"/>
              </a:spcAft>
            </a:pPr>
            <a:endParaRPr lang="en-GB" sz="1400" i="1" dirty="0"/>
          </a:p>
        </p:txBody>
      </p:sp>
      <p:graphicFrame>
        <p:nvGraphicFramePr>
          <p:cNvPr id="7" name="Chart 6"/>
          <p:cNvGraphicFramePr>
            <a:graphicFrameLocks/>
          </p:cNvGraphicFramePr>
          <p:nvPr/>
        </p:nvGraphicFramePr>
        <p:xfrm>
          <a:off x="6784075" y="269542"/>
          <a:ext cx="5038298"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6389425" y="556146"/>
          <a:ext cx="5101989" cy="29513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nvGraphicFramePr>
        <p:xfrm>
          <a:off x="6730622" y="3872552"/>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46436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09A6-D463-130D-F8BB-EDE0A964DCBD}"/>
              </a:ext>
            </a:extLst>
          </p:cNvPr>
          <p:cNvSpPr>
            <a:spLocks noGrp="1"/>
          </p:cNvSpPr>
          <p:nvPr>
            <p:ph type="title"/>
          </p:nvPr>
        </p:nvSpPr>
        <p:spPr>
          <a:xfrm>
            <a:off x="245661" y="264497"/>
            <a:ext cx="5219572" cy="781189"/>
          </a:xfrm>
        </p:spPr>
        <p:txBody>
          <a:bodyPr/>
          <a:lstStyle/>
          <a:p>
            <a:r>
              <a:rPr lang="en-GB" sz="2000" dirty="0">
                <a:cs typeface="Calibri"/>
              </a:rPr>
              <a:t>What other financial deterrents prevent young people from taking up apprenticeships?</a:t>
            </a:r>
          </a:p>
        </p:txBody>
      </p:sp>
      <p:sp>
        <p:nvSpPr>
          <p:cNvPr id="4" name="Content Placeholder 3">
            <a:extLst>
              <a:ext uri="{FF2B5EF4-FFF2-40B4-BE49-F238E27FC236}">
                <a16:creationId xmlns:a16="http://schemas.microsoft.com/office/drawing/2014/main" id="{DE702F9E-4C5F-8598-2181-8A803B649C4C}"/>
              </a:ext>
            </a:extLst>
          </p:cNvPr>
          <p:cNvSpPr>
            <a:spLocks noGrp="1"/>
          </p:cNvSpPr>
          <p:nvPr>
            <p:ph idx="1"/>
          </p:nvPr>
        </p:nvSpPr>
        <p:spPr>
          <a:xfrm>
            <a:off x="245662" y="1583140"/>
            <a:ext cx="5219572" cy="4694830"/>
          </a:xfrm>
        </p:spPr>
        <p:txBody>
          <a:bodyPr vert="horz" lIns="0" tIns="0" rIns="0" bIns="0" rtlCol="0" anchor="t">
            <a:noAutofit/>
          </a:bodyPr>
          <a:lstStyle/>
          <a:p>
            <a:pPr marL="71755">
              <a:spcBef>
                <a:spcPts val="600"/>
              </a:spcBef>
              <a:spcAft>
                <a:spcPts val="1200"/>
              </a:spcAft>
            </a:pPr>
            <a:r>
              <a:rPr lang="en-US" sz="1400" b="0" i="1" dirty="0"/>
              <a:t>“</a:t>
            </a:r>
            <a:r>
              <a:rPr lang="en-US" sz="1400" i="1" dirty="0"/>
              <a:t>Cost of living, </a:t>
            </a:r>
            <a:r>
              <a:rPr lang="en-US" sz="1400" b="0" i="1" dirty="0"/>
              <a:t>need better job.”</a:t>
            </a:r>
            <a:endParaRPr lang="en-US" b="0" dirty="0"/>
          </a:p>
          <a:p>
            <a:pPr marL="71755">
              <a:spcBef>
                <a:spcPts val="600"/>
              </a:spcBef>
              <a:spcAft>
                <a:spcPts val="1200"/>
              </a:spcAft>
            </a:pPr>
            <a:r>
              <a:rPr lang="en-US" sz="1400" b="0" i="1" dirty="0"/>
              <a:t>“</a:t>
            </a:r>
            <a:r>
              <a:rPr lang="en-US" sz="1400" i="1" dirty="0"/>
              <a:t>Benefits</a:t>
            </a:r>
            <a:r>
              <a:rPr lang="en-US" sz="1400" b="0" i="1" dirty="0"/>
              <a:t> stop.”</a:t>
            </a:r>
            <a:endParaRPr lang="en-US" sz="1400" b="0" i="1" dirty="0">
              <a:cs typeface="Calibri"/>
            </a:endParaRPr>
          </a:p>
          <a:p>
            <a:pPr marL="71755">
              <a:spcBef>
                <a:spcPts val="600"/>
              </a:spcBef>
              <a:spcAft>
                <a:spcPts val="1200"/>
              </a:spcAft>
            </a:pPr>
            <a:r>
              <a:rPr lang="en-US" sz="1400" b="0" i="1" dirty="0"/>
              <a:t>“Parents don’t get any </a:t>
            </a:r>
            <a:r>
              <a:rPr lang="en-US" sz="1400" i="1" dirty="0"/>
              <a:t>benefits</a:t>
            </a:r>
            <a:r>
              <a:rPr lang="en-US" sz="1400" b="0" i="1" dirty="0"/>
              <a:t>, can cause conflict and parents asking their </a:t>
            </a:r>
            <a:r>
              <a:rPr lang="en-US" sz="1400" i="1" dirty="0"/>
              <a:t>child to leave </a:t>
            </a:r>
            <a:r>
              <a:rPr lang="en-US" sz="1400" b="0" i="1" dirty="0"/>
              <a:t>, if the young person is living in supported accommodation this affects their rent and they will have to </a:t>
            </a:r>
            <a:r>
              <a:rPr lang="en-US" sz="1400" i="1" dirty="0"/>
              <a:t>pay more </a:t>
            </a:r>
            <a:r>
              <a:rPr lang="en-US" sz="1400" b="0" i="1" dirty="0"/>
              <a:t>and they think it’s not worth doing it because of their benefits . </a:t>
            </a:r>
            <a:r>
              <a:rPr lang="en-US" sz="1400" i="1" dirty="0"/>
              <a:t>Councils should help more</a:t>
            </a:r>
            <a:r>
              <a:rPr lang="en-US" sz="1400" b="0" i="1" dirty="0"/>
              <a:t>.”</a:t>
            </a:r>
            <a:endParaRPr lang="en-US" sz="1400" b="0" i="1" dirty="0">
              <a:cs typeface="Calibri"/>
            </a:endParaRPr>
          </a:p>
          <a:p>
            <a:pPr marL="71755">
              <a:spcBef>
                <a:spcPts val="600"/>
              </a:spcBef>
              <a:spcAft>
                <a:spcPts val="1200"/>
              </a:spcAft>
            </a:pPr>
            <a:r>
              <a:rPr lang="en-US" sz="1400" b="0" i="1" dirty="0"/>
              <a:t>“</a:t>
            </a:r>
            <a:r>
              <a:rPr lang="en-US" sz="1400" i="1" dirty="0"/>
              <a:t>Low wages </a:t>
            </a:r>
            <a:r>
              <a:rPr lang="en-US" sz="1400" b="0" i="1" dirty="0"/>
              <a:t>so earning less than your colleagues especially if it's apprenticeship rate, the employer could be </a:t>
            </a:r>
            <a:r>
              <a:rPr lang="en-US" sz="1400" i="1" dirty="0"/>
              <a:t>discriminatory</a:t>
            </a:r>
            <a:r>
              <a:rPr lang="en-US" sz="1400" b="0" i="1" dirty="0"/>
              <a:t> and not regard you plus you may not like the apprenticeship.”</a:t>
            </a:r>
            <a:endParaRPr lang="en-US" sz="1400" b="0" i="1" dirty="0">
              <a:cs typeface="Calibri"/>
            </a:endParaRPr>
          </a:p>
          <a:p>
            <a:pPr marL="71755">
              <a:spcBef>
                <a:spcPts val="600"/>
              </a:spcBef>
              <a:spcAft>
                <a:spcPts val="1200"/>
              </a:spcAft>
            </a:pPr>
            <a:r>
              <a:rPr lang="en-US" sz="1400" b="0" i="1" dirty="0"/>
              <a:t>“</a:t>
            </a:r>
            <a:r>
              <a:rPr lang="en-US" sz="1400" i="1" dirty="0"/>
              <a:t>Not respected </a:t>
            </a:r>
            <a:r>
              <a:rPr lang="en-US" sz="1400" b="0" i="1" dirty="0"/>
              <a:t>as highly as a degree.”</a:t>
            </a:r>
            <a:endParaRPr lang="en-US" sz="1400" b="0" i="1" dirty="0">
              <a:cs typeface="Calibri"/>
            </a:endParaRPr>
          </a:p>
          <a:p>
            <a:pPr marL="71755">
              <a:spcBef>
                <a:spcPts val="600"/>
              </a:spcBef>
              <a:spcAft>
                <a:spcPts val="1200"/>
              </a:spcAft>
            </a:pPr>
            <a:r>
              <a:rPr lang="en-US" sz="1400" b="0" i="1" dirty="0"/>
              <a:t>“Societal understanding of the qualifications, limiting to changing future career. Availability and </a:t>
            </a:r>
            <a:r>
              <a:rPr lang="en-US" sz="1400" i="1" dirty="0"/>
              <a:t>range of options</a:t>
            </a:r>
            <a:r>
              <a:rPr lang="en-US" sz="1400" b="0" i="1" dirty="0"/>
              <a:t>.”</a:t>
            </a:r>
            <a:endParaRPr lang="en-US" sz="1400" b="0" i="1" dirty="0">
              <a:cs typeface="Calibri"/>
            </a:endParaRPr>
          </a:p>
          <a:p>
            <a:pPr marL="71755">
              <a:spcBef>
                <a:spcPts val="600"/>
              </a:spcBef>
              <a:spcAft>
                <a:spcPts val="1200"/>
              </a:spcAft>
            </a:pPr>
            <a:r>
              <a:rPr lang="en-US" sz="1400" b="0" i="1" dirty="0"/>
              <a:t>“</a:t>
            </a:r>
            <a:r>
              <a:rPr lang="en-US" sz="1400" i="1" dirty="0"/>
              <a:t>Pay</a:t>
            </a:r>
            <a:r>
              <a:rPr lang="en-US" sz="1400" b="0" i="1" dirty="0"/>
              <a:t> is much </a:t>
            </a:r>
            <a:r>
              <a:rPr lang="en-US" sz="1400" i="1" dirty="0"/>
              <a:t>less</a:t>
            </a:r>
            <a:r>
              <a:rPr lang="en-US" sz="1400" b="0" i="1" dirty="0"/>
              <a:t>.”</a:t>
            </a:r>
            <a:endParaRPr lang="en-US" sz="1400" b="0" i="1" dirty="0">
              <a:cs typeface="Calibri"/>
            </a:endParaRPr>
          </a:p>
          <a:p>
            <a:pPr marL="72000">
              <a:spcBef>
                <a:spcPts val="600"/>
              </a:spcBef>
              <a:spcAft>
                <a:spcPts val="1200"/>
              </a:spcAft>
            </a:pPr>
            <a:endParaRPr lang="en-US" sz="1400" b="0" dirty="0"/>
          </a:p>
          <a:p>
            <a:pPr marL="72000">
              <a:spcBef>
                <a:spcPts val="600"/>
              </a:spcBef>
              <a:spcAft>
                <a:spcPts val="1200"/>
              </a:spcAft>
            </a:pPr>
            <a:endParaRPr lang="en-GB" sz="1400" i="1" dirty="0"/>
          </a:p>
        </p:txBody>
      </p:sp>
      <p:graphicFrame>
        <p:nvGraphicFramePr>
          <p:cNvPr id="7" name="Chart 6"/>
          <p:cNvGraphicFramePr>
            <a:graphicFrameLocks/>
          </p:cNvGraphicFramePr>
          <p:nvPr/>
        </p:nvGraphicFramePr>
        <p:xfrm>
          <a:off x="6784075" y="269542"/>
          <a:ext cx="5038298"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6389425" y="556146"/>
          <a:ext cx="5101989" cy="29513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219934370"/>
              </p:ext>
            </p:extLst>
          </p:nvPr>
        </p:nvGraphicFramePr>
        <p:xfrm>
          <a:off x="6100549" y="655092"/>
          <a:ext cx="5923129" cy="3376363"/>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6669974" y="4378480"/>
            <a:ext cx="4790286" cy="307777"/>
          </a:xfrm>
          <a:prstGeom prst="rect">
            <a:avLst/>
          </a:prstGeom>
        </p:spPr>
        <p:txBody>
          <a:bodyPr wrap="none">
            <a:spAutoFit/>
          </a:bodyPr>
          <a:lstStyle/>
          <a:p>
            <a:r>
              <a:rPr lang="en-US" sz="1400" b="1" i="1" dirty="0"/>
              <a:t>“No wider options and no access to higher levels guaranteed.”</a:t>
            </a:r>
          </a:p>
        </p:txBody>
      </p:sp>
      <p:sp>
        <p:nvSpPr>
          <p:cNvPr id="5" name="Rectangle 4"/>
          <p:cNvSpPr/>
          <p:nvPr/>
        </p:nvSpPr>
        <p:spPr>
          <a:xfrm>
            <a:off x="6699663" y="4887638"/>
            <a:ext cx="5126182" cy="523220"/>
          </a:xfrm>
          <a:prstGeom prst="rect">
            <a:avLst/>
          </a:prstGeom>
        </p:spPr>
        <p:txBody>
          <a:bodyPr wrap="square">
            <a:spAutoFit/>
          </a:bodyPr>
          <a:lstStyle/>
          <a:p>
            <a:r>
              <a:rPr lang="en-US" sz="1400" i="1" dirty="0"/>
              <a:t>“</a:t>
            </a:r>
            <a:r>
              <a:rPr lang="en-US" sz="1400" b="1" i="1" dirty="0"/>
              <a:t>High transport costs, and no lower-level apprenticeships for people who didn’t take GCSE or got low grades.”</a:t>
            </a:r>
          </a:p>
        </p:txBody>
      </p:sp>
      <p:sp>
        <p:nvSpPr>
          <p:cNvPr id="11" name="Rectangle 10"/>
          <p:cNvSpPr/>
          <p:nvPr/>
        </p:nvSpPr>
        <p:spPr>
          <a:xfrm>
            <a:off x="6709559" y="5697550"/>
            <a:ext cx="5060396" cy="523220"/>
          </a:xfrm>
          <a:prstGeom prst="rect">
            <a:avLst/>
          </a:prstGeom>
        </p:spPr>
        <p:txBody>
          <a:bodyPr wrap="square">
            <a:spAutoFit/>
          </a:bodyPr>
          <a:lstStyle/>
          <a:p>
            <a:r>
              <a:rPr lang="en-US" sz="1400" b="1" i="1" dirty="0"/>
              <a:t>“It's an entry level position, stop putting so much demand on qualification/education.”</a:t>
            </a:r>
          </a:p>
        </p:txBody>
      </p:sp>
    </p:spTree>
    <p:extLst>
      <p:ext uri="{BB962C8B-B14F-4D97-AF65-F5344CB8AC3E}">
        <p14:creationId xmlns:p14="http://schemas.microsoft.com/office/powerpoint/2010/main" val="2357277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p:txBody>
          <a:bodyPr/>
          <a:lstStyle/>
          <a:p>
            <a:r>
              <a:rPr lang="en-GB" dirty="0"/>
              <a:t>Acknowledgements</a:t>
            </a:r>
          </a:p>
        </p:txBody>
      </p:sp>
      <p:pic>
        <p:nvPicPr>
          <p:cNvPr id="26" name="Picture 25">
            <a:extLst>
              <a:ext uri="{FF2B5EF4-FFF2-40B4-BE49-F238E27FC236}">
                <a16:creationId xmlns:a16="http://schemas.microsoft.com/office/drawing/2014/main" id="{165E399A-5611-BB08-CA78-2E448D5F57E4}"/>
              </a:ext>
            </a:extLst>
          </p:cNvPr>
          <p:cNvPicPr>
            <a:picLocks noChangeAspect="1"/>
          </p:cNvPicPr>
          <p:nvPr/>
        </p:nvPicPr>
        <p:blipFill rotWithShape="1">
          <a:blip r:embed="rId2"/>
          <a:srcRect l="5637" t="1975" r="85013" b="80247"/>
          <a:stretch/>
        </p:blipFill>
        <p:spPr>
          <a:xfrm>
            <a:off x="9045189" y="-1001890"/>
            <a:ext cx="734456" cy="843844"/>
          </a:xfrm>
          <a:prstGeom prst="rect">
            <a:avLst/>
          </a:prstGeom>
        </p:spPr>
      </p:pic>
      <p:sp>
        <p:nvSpPr>
          <p:cNvPr id="18" name="TextBox 17">
            <a:extLst>
              <a:ext uri="{FF2B5EF4-FFF2-40B4-BE49-F238E27FC236}">
                <a16:creationId xmlns:a16="http://schemas.microsoft.com/office/drawing/2014/main" id="{C726AEEA-7EFA-41BD-A87F-8F1F65A9DFCC}"/>
              </a:ext>
            </a:extLst>
          </p:cNvPr>
          <p:cNvSpPr txBox="1"/>
          <p:nvPr/>
        </p:nvSpPr>
        <p:spPr>
          <a:xfrm>
            <a:off x="395648" y="1964353"/>
            <a:ext cx="6216167" cy="4739759"/>
          </a:xfrm>
          <a:prstGeom prst="rect">
            <a:avLst/>
          </a:prstGeom>
          <a:noFill/>
        </p:spPr>
        <p:txBody>
          <a:bodyPr wrap="square" lIns="91440" tIns="45720" rIns="91440" bIns="45720" anchor="t">
            <a:spAutoFit/>
          </a:bodyPr>
          <a:lstStyle/>
          <a:p>
            <a:r>
              <a:rPr lang="en-GB" dirty="0">
                <a:effectLst/>
                <a:latin typeface="Lexend Light"/>
                <a:ea typeface="Calibri" panose="020F0502020204030204" pitchFamily="34" charset="0"/>
              </a:rPr>
              <a:t>We would like to express our gratitude to everyone who took the time to talk to us as a part of this research.</a:t>
            </a:r>
            <a:br>
              <a:rPr lang="en-GB" dirty="0">
                <a:effectLst/>
                <a:latin typeface="Lexend Light" pitchFamily="2" charset="0"/>
                <a:ea typeface="Calibri" panose="020F0502020204030204" pitchFamily="34" charset="0"/>
              </a:rPr>
            </a:br>
            <a:br>
              <a:rPr lang="en-GB" dirty="0">
                <a:effectLst/>
                <a:latin typeface="Lexend Light" pitchFamily="2" charset="0"/>
                <a:ea typeface="Calibri" panose="020F0502020204030204" pitchFamily="34" charset="0"/>
              </a:rPr>
            </a:br>
            <a:r>
              <a:rPr lang="en-GB" dirty="0">
                <a:effectLst/>
                <a:latin typeface="Lexend Light"/>
                <a:ea typeface="Calibri" panose="020F0502020204030204" pitchFamily="34" charset="0"/>
              </a:rPr>
              <a:t>Thank you for your time and energy in sharing your experiences</a:t>
            </a:r>
            <a:r>
              <a:rPr lang="en-GB" dirty="0">
                <a:latin typeface="Lexend Light"/>
                <a:ea typeface="Calibri" panose="020F0502020204030204" pitchFamily="34" charset="0"/>
              </a:rPr>
              <a:t> and </a:t>
            </a:r>
            <a:r>
              <a:rPr lang="en-GB" dirty="0">
                <a:effectLst/>
                <a:latin typeface="Lexend Light"/>
                <a:ea typeface="Calibri" panose="020F0502020204030204" pitchFamily="34" charset="0"/>
              </a:rPr>
              <a:t>views with us.</a:t>
            </a:r>
            <a:endParaRPr lang="en-US" dirty="0">
              <a:latin typeface="Lexend Light"/>
            </a:endParaRPr>
          </a:p>
          <a:p>
            <a:r>
              <a:rPr lang="en-GB" sz="1400" i="1" dirty="0">
                <a:effectLst/>
                <a:latin typeface="Lexend Light" pitchFamily="2" charset="0"/>
                <a:ea typeface="Calibri" panose="020F0502020204030204" pitchFamily="34" charset="0"/>
              </a:rPr>
              <a:t>[Please note that all names in this report have been changed to protect anonymity.]</a:t>
            </a:r>
          </a:p>
          <a:p>
            <a:endParaRPr lang="en-GB" sz="1600" i="1" dirty="0">
              <a:latin typeface="Lexend Light" pitchFamily="2" charset="0"/>
              <a:ea typeface="Calibri" panose="020F0502020204030204" pitchFamily="34" charset="0"/>
            </a:endParaRPr>
          </a:p>
          <a:p>
            <a:r>
              <a:rPr lang="en-GB" sz="1600" b="1" i="1" u="sng" dirty="0">
                <a:effectLst/>
                <a:latin typeface="Lexend Light" pitchFamily="2" charset="0"/>
                <a:ea typeface="Calibri" panose="020F0502020204030204" pitchFamily="34" charset="0"/>
              </a:rPr>
              <a:t>List of </a:t>
            </a:r>
            <a:r>
              <a:rPr lang="en-GB" sz="1600" b="1" i="1" u="sng" dirty="0">
                <a:latin typeface="Lexend Light" pitchFamily="2" charset="0"/>
              </a:rPr>
              <a:t>Author</a:t>
            </a:r>
            <a:r>
              <a:rPr lang="en-GB" sz="1600" b="1" i="1" u="sng" dirty="0">
                <a:effectLst/>
                <a:latin typeface="Lexend Light" pitchFamily="2" charset="0"/>
                <a:ea typeface="Calibri" panose="020F0502020204030204" pitchFamily="34" charset="0"/>
              </a:rPr>
              <a:t>s: </a:t>
            </a:r>
          </a:p>
          <a:p>
            <a:r>
              <a:rPr lang="en-GB" sz="1600" i="1" dirty="0">
                <a:latin typeface="Lexend Light" pitchFamily="2" charset="0"/>
              </a:rPr>
              <a:t>Dr Kholoud Mohsen – University of Essex</a:t>
            </a:r>
          </a:p>
          <a:p>
            <a:r>
              <a:rPr lang="en-GB" sz="1600" i="1" dirty="0">
                <a:latin typeface="Lexend Light" pitchFamily="2" charset="0"/>
              </a:rPr>
              <a:t>Rabiya Asif – University of Essex </a:t>
            </a:r>
          </a:p>
          <a:p>
            <a:endParaRPr lang="en-GB" sz="1600" i="1" dirty="0">
              <a:effectLst/>
              <a:latin typeface="Lexend Light" pitchFamily="2" charset="0"/>
              <a:ea typeface="Calibri" panose="020F0502020204030204" pitchFamily="34" charset="0"/>
            </a:endParaRPr>
          </a:p>
          <a:p>
            <a:r>
              <a:rPr lang="en-GB" sz="1600" b="1" i="1" u="sng" dirty="0">
                <a:effectLst/>
                <a:latin typeface="Lexend Light" pitchFamily="2" charset="0"/>
                <a:ea typeface="Calibri" panose="020F0502020204030204" pitchFamily="34" charset="0"/>
              </a:rPr>
              <a:t>List of </a:t>
            </a:r>
            <a:r>
              <a:rPr lang="en-GB" sz="1600" b="1" i="1" u="sng" dirty="0">
                <a:latin typeface="Lexend Light" pitchFamily="2" charset="0"/>
              </a:rPr>
              <a:t>Contributors</a:t>
            </a:r>
            <a:r>
              <a:rPr lang="en-GB" sz="1600" b="1" i="1" u="sng" dirty="0">
                <a:effectLst/>
                <a:latin typeface="Lexend Light" pitchFamily="2" charset="0"/>
                <a:ea typeface="Calibri" panose="020F0502020204030204" pitchFamily="34" charset="0"/>
              </a:rPr>
              <a:t>: </a:t>
            </a:r>
          </a:p>
          <a:p>
            <a:r>
              <a:rPr lang="en-US" sz="1600" i="1" dirty="0">
                <a:latin typeface="Lexend Light" pitchFamily="2" charset="0"/>
              </a:rPr>
              <a:t>Peter O’Loughlin </a:t>
            </a:r>
            <a:r>
              <a:rPr lang="en-GB" sz="1600" i="1" dirty="0">
                <a:latin typeface="Lexend Light" pitchFamily="2" charset="0"/>
              </a:rPr>
              <a:t>- Essex County Council </a:t>
            </a:r>
          </a:p>
          <a:p>
            <a:r>
              <a:rPr lang="en-GB" sz="1600" i="1" dirty="0">
                <a:latin typeface="Lexend Light" pitchFamily="2" charset="0"/>
              </a:rPr>
              <a:t>Poppy Reece - Essex County Council </a:t>
            </a:r>
          </a:p>
          <a:p>
            <a:r>
              <a:rPr lang="en-GB" sz="1600" i="1" dirty="0">
                <a:latin typeface="Lexend Light" pitchFamily="2" charset="0"/>
              </a:rPr>
              <a:t>Kim Trennery - Essex County Council </a:t>
            </a:r>
          </a:p>
          <a:p>
            <a:r>
              <a:rPr lang="en-GB" sz="1600" i="1" dirty="0">
                <a:latin typeface="Lexend Light" pitchFamily="2" charset="0"/>
              </a:rPr>
              <a:t>Louise Fry - Essex County Council </a:t>
            </a:r>
          </a:p>
          <a:p>
            <a:endParaRPr lang="en-GB" i="1" dirty="0">
              <a:effectLst/>
              <a:latin typeface="Lexend Light" pitchFamily="2" charset="0"/>
              <a:ea typeface="Calibri" panose="020F0502020204030204" pitchFamily="34" charset="0"/>
            </a:endParaRPr>
          </a:p>
        </p:txBody>
      </p:sp>
      <p:sp>
        <p:nvSpPr>
          <p:cNvPr id="28" name="TextBox 27">
            <a:extLst>
              <a:ext uri="{FF2B5EF4-FFF2-40B4-BE49-F238E27FC236}">
                <a16:creationId xmlns:a16="http://schemas.microsoft.com/office/drawing/2014/main" id="{36713037-70BE-4787-8CDF-D182B17A4BA1}"/>
              </a:ext>
            </a:extLst>
          </p:cNvPr>
          <p:cNvSpPr txBox="1"/>
          <p:nvPr/>
        </p:nvSpPr>
        <p:spPr>
          <a:xfrm>
            <a:off x="395648" y="1353567"/>
            <a:ext cx="3235575" cy="584775"/>
          </a:xfrm>
          <a:prstGeom prst="rect">
            <a:avLst/>
          </a:prstGeom>
          <a:noFill/>
        </p:spPr>
        <p:txBody>
          <a:bodyPr wrap="square">
            <a:spAutoFit/>
          </a:bodyPr>
          <a:lstStyle/>
          <a:p>
            <a:r>
              <a:rPr lang="en-GB" sz="3200" b="1" dirty="0">
                <a:effectLst/>
                <a:latin typeface="Lexend" pitchFamily="2" charset="0"/>
                <a:ea typeface="Calibri" panose="020F0502020204030204" pitchFamily="34" charset="0"/>
              </a:rPr>
              <a:t>Thank you…</a:t>
            </a:r>
          </a:p>
        </p:txBody>
      </p:sp>
      <p:pic>
        <p:nvPicPr>
          <p:cNvPr id="58" name="Picture Placeholder 57" descr="A blue thank you key on a keyboard&#10;&#10;Description automatically generated">
            <a:extLst>
              <a:ext uri="{FF2B5EF4-FFF2-40B4-BE49-F238E27FC236}">
                <a16:creationId xmlns:a16="http://schemas.microsoft.com/office/drawing/2014/main" id="{75DF0E6E-A1F3-2AAE-D18B-A06B8AF1965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719" r="17719"/>
          <a:stretch>
            <a:fillRect/>
          </a:stretch>
        </p:blipFill>
        <p:spPr/>
      </p:pic>
    </p:spTree>
    <p:extLst>
      <p:ext uri="{BB962C8B-B14F-4D97-AF65-F5344CB8AC3E}">
        <p14:creationId xmlns:p14="http://schemas.microsoft.com/office/powerpoint/2010/main" val="1582072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1123869" y="2592467"/>
            <a:ext cx="9692571" cy="1310400"/>
          </a:xfrm>
        </p:spPr>
        <p:txBody>
          <a:bodyPr/>
          <a:lstStyle/>
          <a:p>
            <a:r>
              <a:rPr lang="en-GB" dirty="0"/>
              <a:t>The School/Colleges’ Perspective</a:t>
            </a:r>
          </a:p>
        </p:txBody>
      </p:sp>
    </p:spTree>
    <p:extLst>
      <p:ext uri="{BB962C8B-B14F-4D97-AF65-F5344CB8AC3E}">
        <p14:creationId xmlns:p14="http://schemas.microsoft.com/office/powerpoint/2010/main" val="2688782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FD0F-9E7E-6293-936B-FBE9E56BDCC4}"/>
              </a:ext>
            </a:extLst>
          </p:cNvPr>
          <p:cNvSpPr>
            <a:spLocks noGrp="1"/>
          </p:cNvSpPr>
          <p:nvPr>
            <p:ph type="title"/>
          </p:nvPr>
        </p:nvSpPr>
        <p:spPr>
          <a:xfrm>
            <a:off x="373039" y="215887"/>
            <a:ext cx="5637312" cy="710775"/>
          </a:xfrm>
        </p:spPr>
        <p:txBody>
          <a:bodyPr/>
          <a:lstStyle/>
          <a:p>
            <a:r>
              <a:rPr lang="en-GB" sz="2400" dirty="0"/>
              <a:t>School/college perspective around apprenticeships</a:t>
            </a:r>
          </a:p>
        </p:txBody>
      </p:sp>
      <p:sp>
        <p:nvSpPr>
          <p:cNvPr id="4" name="TextBox 3">
            <a:extLst>
              <a:ext uri="{FF2B5EF4-FFF2-40B4-BE49-F238E27FC236}">
                <a16:creationId xmlns:a16="http://schemas.microsoft.com/office/drawing/2014/main" id="{5D27674B-7023-0B26-4072-E2AB68CBC209}"/>
              </a:ext>
            </a:extLst>
          </p:cNvPr>
          <p:cNvSpPr txBox="1"/>
          <p:nvPr/>
        </p:nvSpPr>
        <p:spPr>
          <a:xfrm>
            <a:off x="545124" y="1233257"/>
            <a:ext cx="4932398" cy="382479"/>
          </a:xfrm>
          <a:prstGeom prst="rect">
            <a:avLst/>
          </a:prstGeom>
          <a:noFill/>
        </p:spPr>
        <p:txBody>
          <a:bodyPr wrap="square" lIns="0" tIns="0" rIns="0" bIns="0" rtlCol="0">
            <a:noAutofit/>
          </a:bodyPr>
          <a:lstStyle/>
          <a:p>
            <a:pPr>
              <a:spcAft>
                <a:spcPts val="1134"/>
              </a:spcAft>
            </a:pPr>
            <a:endParaRPr lang="en-GB" sz="1500" b="1"/>
          </a:p>
        </p:txBody>
      </p:sp>
      <p:graphicFrame>
        <p:nvGraphicFramePr>
          <p:cNvPr id="30" name="Chart 29">
            <a:extLst>
              <a:ext uri="{FF2B5EF4-FFF2-40B4-BE49-F238E27FC236}">
                <a16:creationId xmlns:a16="http://schemas.microsoft.com/office/drawing/2014/main" id="{6A4A7F0D-9120-5395-0033-2E1EAC7E50C4}"/>
              </a:ext>
            </a:extLst>
          </p:cNvPr>
          <p:cNvGraphicFramePr>
            <a:graphicFrameLocks/>
          </p:cNvGraphicFramePr>
          <p:nvPr/>
        </p:nvGraphicFramePr>
        <p:xfrm>
          <a:off x="6316360" y="86280"/>
          <a:ext cx="5280552" cy="22825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 name="Chart 30"/>
          <p:cNvGraphicFramePr>
            <a:graphicFrameLocks/>
          </p:cNvGraphicFramePr>
          <p:nvPr/>
        </p:nvGraphicFramePr>
        <p:xfrm>
          <a:off x="119418" y="3671249"/>
          <a:ext cx="3501243" cy="3043450"/>
        </p:xfrm>
        <a:graphic>
          <a:graphicData uri="http://schemas.openxmlformats.org/drawingml/2006/chart">
            <c:chart xmlns:c="http://schemas.openxmlformats.org/drawingml/2006/chart" xmlns:r="http://schemas.openxmlformats.org/officeDocument/2006/relationships" r:id="rId3"/>
          </a:graphicData>
        </a:graphic>
      </p:graphicFrame>
      <p:sp>
        <p:nvSpPr>
          <p:cNvPr id="36" name="Content Placeholder 2">
            <a:extLst>
              <a:ext uri="{FF2B5EF4-FFF2-40B4-BE49-F238E27FC236}">
                <a16:creationId xmlns:a16="http://schemas.microsoft.com/office/drawing/2014/main" id="{5FD75A57-825A-4512-32DF-3783CC34C65E}"/>
              </a:ext>
            </a:extLst>
          </p:cNvPr>
          <p:cNvSpPr>
            <a:spLocks noGrp="1"/>
          </p:cNvSpPr>
          <p:nvPr>
            <p:ph idx="1"/>
          </p:nvPr>
        </p:nvSpPr>
        <p:spPr>
          <a:xfrm>
            <a:off x="192667" y="1566956"/>
            <a:ext cx="5144264" cy="4057787"/>
          </a:xfrm>
        </p:spPr>
        <p:txBody>
          <a:bodyPr vert="horz" lIns="0" tIns="0" rIns="0" bIns="0" rtlCol="0" anchor="t">
            <a:noAutofit/>
          </a:bodyPr>
          <a:lstStyle/>
          <a:p>
            <a:pPr marL="342900" indent="-342900">
              <a:spcBef>
                <a:spcPts val="600"/>
              </a:spcBef>
              <a:spcAft>
                <a:spcPts val="600"/>
              </a:spcAft>
              <a:buClr>
                <a:schemeClr val="tx1"/>
              </a:buClr>
              <a:buFont typeface="Arial" panose="020B0604020202020204" pitchFamily="34" charset="0"/>
              <a:buChar char="•"/>
            </a:pPr>
            <a:r>
              <a:rPr lang="en-GB" sz="2000" dirty="0">
                <a:solidFill>
                  <a:schemeClr val="accent1"/>
                </a:solidFill>
              </a:rPr>
              <a:t>71% </a:t>
            </a:r>
            <a:r>
              <a:rPr lang="en-GB" sz="1600" b="0" dirty="0"/>
              <a:t>of Schools/Colleges surveyed responded that they do have a career guidance department. </a:t>
            </a:r>
            <a:endParaRPr lang="en-US" dirty="0"/>
          </a:p>
          <a:p>
            <a:pPr marL="342900" indent="-342900">
              <a:spcBef>
                <a:spcPts val="600"/>
              </a:spcBef>
              <a:spcAft>
                <a:spcPts val="600"/>
              </a:spcAft>
              <a:buClr>
                <a:schemeClr val="tx1"/>
              </a:buClr>
              <a:buFont typeface="Arial" panose="020B0604020202020204" pitchFamily="34" charset="0"/>
              <a:buChar char="•"/>
            </a:pPr>
            <a:r>
              <a:rPr lang="en-GB" sz="2000" dirty="0">
                <a:solidFill>
                  <a:schemeClr val="accent1"/>
                </a:solidFill>
              </a:rPr>
              <a:t>54% </a:t>
            </a:r>
            <a:r>
              <a:rPr lang="en-GB" sz="1600" b="0" dirty="0"/>
              <a:t>of representatives from Schools/Colleges feel that apprenticeships are designed to fill the skill gap in the industry. </a:t>
            </a:r>
            <a:r>
              <a:rPr lang="en-GB" sz="2000" dirty="0">
                <a:solidFill>
                  <a:schemeClr val="accent2">
                    <a:lumMod val="75000"/>
                  </a:schemeClr>
                </a:solidFill>
              </a:rPr>
              <a:t>38%</a:t>
            </a:r>
            <a:r>
              <a:rPr lang="en-GB" sz="2000" b="0" dirty="0">
                <a:solidFill>
                  <a:schemeClr val="accent1"/>
                </a:solidFill>
              </a:rPr>
              <a:t> </a:t>
            </a:r>
            <a:r>
              <a:rPr lang="en-GB" sz="1600" b="0" dirty="0"/>
              <a:t>are unsure and </a:t>
            </a:r>
            <a:r>
              <a:rPr lang="en-GB" sz="2000" dirty="0">
                <a:solidFill>
                  <a:schemeClr val="accent1"/>
                </a:solidFill>
              </a:rPr>
              <a:t>8% </a:t>
            </a:r>
            <a:r>
              <a:rPr lang="en-GB" sz="1600" b="0" dirty="0"/>
              <a:t>responded with “No”.</a:t>
            </a:r>
            <a:endParaRPr lang="en-GB" sz="1600" b="0" dirty="0">
              <a:cs typeface="Calibri"/>
            </a:endParaRPr>
          </a:p>
          <a:p>
            <a:pPr marL="342900" indent="-342900">
              <a:spcBef>
                <a:spcPts val="600"/>
              </a:spcBef>
              <a:spcAft>
                <a:spcPts val="600"/>
              </a:spcAft>
              <a:buClr>
                <a:schemeClr val="tx1"/>
              </a:buClr>
              <a:buFont typeface="Arial" panose="020B0604020202020204" pitchFamily="34" charset="0"/>
              <a:buChar char="•"/>
            </a:pPr>
            <a:r>
              <a:rPr lang="en-GB" sz="2000" dirty="0">
                <a:solidFill>
                  <a:schemeClr val="accent1"/>
                </a:solidFill>
              </a:rPr>
              <a:t>38% </a:t>
            </a:r>
            <a:r>
              <a:rPr lang="en-GB" sz="1600" b="0" dirty="0"/>
              <a:t>of the respondents believe that apprenticeship related information should be shared once a term,</a:t>
            </a:r>
            <a:r>
              <a:rPr lang="en-GB" sz="1600" b="0" dirty="0">
                <a:solidFill>
                  <a:srgbClr val="FFC000"/>
                </a:solidFill>
              </a:rPr>
              <a:t> </a:t>
            </a:r>
            <a:r>
              <a:rPr lang="en-GB" sz="2000" dirty="0">
                <a:solidFill>
                  <a:schemeClr val="accent2">
                    <a:lumMod val="75000"/>
                  </a:schemeClr>
                </a:solidFill>
              </a:rPr>
              <a:t>23%</a:t>
            </a:r>
            <a:r>
              <a:rPr lang="en-GB" sz="2000" dirty="0">
                <a:solidFill>
                  <a:schemeClr val="accent1"/>
                </a:solidFill>
              </a:rPr>
              <a:t> </a:t>
            </a:r>
            <a:r>
              <a:rPr lang="en-GB" sz="1600" b="0" dirty="0"/>
              <a:t>responded once every two months and </a:t>
            </a:r>
            <a:r>
              <a:rPr lang="en-GB" sz="2000" dirty="0">
                <a:solidFill>
                  <a:schemeClr val="accent1"/>
                </a:solidFill>
              </a:rPr>
              <a:t>15% </a:t>
            </a:r>
            <a:r>
              <a:rPr lang="en-GB" sz="1600" b="0" dirty="0"/>
              <a:t>responded once every year. </a:t>
            </a:r>
            <a:endParaRPr lang="en-GB" sz="1600" b="0" dirty="0">
              <a:cs typeface="Calibri"/>
            </a:endParaRPr>
          </a:p>
          <a:p>
            <a:pPr marL="342900" indent="-342900">
              <a:spcBef>
                <a:spcPts val="600"/>
              </a:spcBef>
              <a:spcAft>
                <a:spcPts val="600"/>
              </a:spcAft>
              <a:buClr>
                <a:schemeClr val="tx1"/>
              </a:buClr>
              <a:buFont typeface="Arial" panose="020B0604020202020204" pitchFamily="34" charset="0"/>
              <a:buChar char="•"/>
            </a:pPr>
            <a:r>
              <a:rPr lang="en-GB" sz="2000" dirty="0">
                <a:solidFill>
                  <a:schemeClr val="accent1"/>
                </a:solidFill>
              </a:rPr>
              <a:t>62% </a:t>
            </a:r>
            <a:r>
              <a:rPr lang="en-GB" sz="1600" b="0" dirty="0"/>
              <a:t>of Schools/Colleges share alumni success stories with YP.</a:t>
            </a:r>
            <a:endParaRPr lang="en-GB" sz="1600" b="0" dirty="0">
              <a:cs typeface="Calibri"/>
            </a:endParaRPr>
          </a:p>
          <a:p>
            <a:pPr marL="342900" indent="-342900">
              <a:spcBef>
                <a:spcPts val="600"/>
              </a:spcBef>
              <a:spcAft>
                <a:spcPts val="600"/>
              </a:spcAft>
              <a:buClr>
                <a:schemeClr val="tx1"/>
              </a:buClr>
              <a:buFont typeface="Arial" panose="020B0604020202020204" pitchFamily="34" charset="0"/>
              <a:buChar char="•"/>
            </a:pPr>
            <a:endParaRPr lang="en-GB" sz="1500" b="0" dirty="0"/>
          </a:p>
        </p:txBody>
      </p:sp>
      <p:graphicFrame>
        <p:nvGraphicFramePr>
          <p:cNvPr id="11" name="Chart 10"/>
          <p:cNvGraphicFramePr>
            <a:graphicFrameLocks/>
          </p:cNvGraphicFramePr>
          <p:nvPr/>
        </p:nvGraphicFramePr>
        <p:xfrm>
          <a:off x="6182436" y="300783"/>
          <a:ext cx="5636525" cy="3056565"/>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Straight Connector 11">
            <a:extLst>
              <a:ext uri="{FF2B5EF4-FFF2-40B4-BE49-F238E27FC236}">
                <a16:creationId xmlns:a16="http://schemas.microsoft.com/office/drawing/2014/main" id="{DAC76835-5E79-0F96-E600-A9B282123DEB}"/>
              </a:ext>
            </a:extLst>
          </p:cNvPr>
          <p:cNvCxnSpPr/>
          <p:nvPr/>
        </p:nvCxnSpPr>
        <p:spPr>
          <a:xfrm>
            <a:off x="6003950" y="3659391"/>
            <a:ext cx="6122447" cy="0"/>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0ECBE45-567A-F010-8671-168B2E4DCB53}"/>
              </a:ext>
            </a:extLst>
          </p:cNvPr>
          <p:cNvSpPr/>
          <p:nvPr/>
        </p:nvSpPr>
        <p:spPr>
          <a:xfrm>
            <a:off x="10719096" y="2824160"/>
            <a:ext cx="1330036" cy="775854"/>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Other mentions </a:t>
            </a:r>
            <a:r>
              <a:rPr lang="en-GB" sz="1100" b="0" dirty="0">
                <a:solidFill>
                  <a:schemeClr val="tx1"/>
                </a:solidFill>
              </a:rPr>
              <a:t>= </a:t>
            </a:r>
            <a:r>
              <a:rPr lang="en-GB" sz="1100" dirty="0">
                <a:solidFill>
                  <a:schemeClr val="tx1"/>
                </a:solidFill>
              </a:rPr>
              <a:t>Emails, careers fair, apprenticeships bulletin</a:t>
            </a:r>
            <a:endParaRPr lang="en-GB" sz="1100" b="0" dirty="0">
              <a:solidFill>
                <a:schemeClr val="tx1"/>
              </a:solidFill>
            </a:endParaRPr>
          </a:p>
        </p:txBody>
      </p:sp>
      <p:graphicFrame>
        <p:nvGraphicFramePr>
          <p:cNvPr id="14" name="Chart 13"/>
          <p:cNvGraphicFramePr>
            <a:graphicFrameLocks/>
          </p:cNvGraphicFramePr>
          <p:nvPr/>
        </p:nvGraphicFramePr>
        <p:xfrm>
          <a:off x="6498608" y="3951026"/>
          <a:ext cx="5279409"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50442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FD0F-9E7E-6293-936B-FBE9E56BDCC4}"/>
              </a:ext>
            </a:extLst>
          </p:cNvPr>
          <p:cNvSpPr>
            <a:spLocks noGrp="1"/>
          </p:cNvSpPr>
          <p:nvPr>
            <p:ph type="title"/>
          </p:nvPr>
        </p:nvSpPr>
        <p:spPr>
          <a:xfrm>
            <a:off x="192667" y="176330"/>
            <a:ext cx="5637312" cy="710775"/>
          </a:xfrm>
        </p:spPr>
        <p:txBody>
          <a:bodyPr/>
          <a:lstStyle/>
          <a:p>
            <a:r>
              <a:rPr lang="en-GB" sz="2400" dirty="0"/>
              <a:t>Some apprenticeships stats…</a:t>
            </a:r>
          </a:p>
        </p:txBody>
      </p:sp>
      <p:sp>
        <p:nvSpPr>
          <p:cNvPr id="4" name="TextBox 3">
            <a:extLst>
              <a:ext uri="{FF2B5EF4-FFF2-40B4-BE49-F238E27FC236}">
                <a16:creationId xmlns:a16="http://schemas.microsoft.com/office/drawing/2014/main" id="{5D27674B-7023-0B26-4072-E2AB68CBC209}"/>
              </a:ext>
            </a:extLst>
          </p:cNvPr>
          <p:cNvSpPr txBox="1"/>
          <p:nvPr/>
        </p:nvSpPr>
        <p:spPr>
          <a:xfrm>
            <a:off x="545124" y="1233257"/>
            <a:ext cx="4932398" cy="382479"/>
          </a:xfrm>
          <a:prstGeom prst="rect">
            <a:avLst/>
          </a:prstGeom>
          <a:noFill/>
        </p:spPr>
        <p:txBody>
          <a:bodyPr wrap="square" lIns="0" tIns="0" rIns="0" bIns="0" rtlCol="0">
            <a:noAutofit/>
          </a:bodyPr>
          <a:lstStyle/>
          <a:p>
            <a:pPr>
              <a:spcAft>
                <a:spcPts val="1134"/>
              </a:spcAft>
            </a:pPr>
            <a:endParaRPr lang="en-GB" sz="1500" b="1"/>
          </a:p>
        </p:txBody>
      </p:sp>
      <p:graphicFrame>
        <p:nvGraphicFramePr>
          <p:cNvPr id="30" name="Chart 29">
            <a:extLst>
              <a:ext uri="{FF2B5EF4-FFF2-40B4-BE49-F238E27FC236}">
                <a16:creationId xmlns:a16="http://schemas.microsoft.com/office/drawing/2014/main" id="{6A4A7F0D-9120-5395-0033-2E1EAC7E50C4}"/>
              </a:ext>
            </a:extLst>
          </p:cNvPr>
          <p:cNvGraphicFramePr>
            <a:graphicFrameLocks/>
          </p:cNvGraphicFramePr>
          <p:nvPr/>
        </p:nvGraphicFramePr>
        <p:xfrm>
          <a:off x="6316360" y="86280"/>
          <a:ext cx="5280552" cy="2282568"/>
        </p:xfrm>
        <a:graphic>
          <a:graphicData uri="http://schemas.openxmlformats.org/drawingml/2006/chart">
            <c:chart xmlns:c="http://schemas.openxmlformats.org/drawingml/2006/chart" xmlns:r="http://schemas.openxmlformats.org/officeDocument/2006/relationships" r:id="rId2"/>
          </a:graphicData>
        </a:graphic>
      </p:graphicFrame>
      <p:sp>
        <p:nvSpPr>
          <p:cNvPr id="36" name="Content Placeholder 2">
            <a:extLst>
              <a:ext uri="{FF2B5EF4-FFF2-40B4-BE49-F238E27FC236}">
                <a16:creationId xmlns:a16="http://schemas.microsoft.com/office/drawing/2014/main" id="{5FD75A57-825A-4512-32DF-3783CC34C65E}"/>
              </a:ext>
            </a:extLst>
          </p:cNvPr>
          <p:cNvSpPr>
            <a:spLocks noGrp="1"/>
          </p:cNvSpPr>
          <p:nvPr>
            <p:ph idx="1"/>
          </p:nvPr>
        </p:nvSpPr>
        <p:spPr>
          <a:xfrm>
            <a:off x="259308" y="968991"/>
            <a:ext cx="5336274" cy="5673777"/>
          </a:xfrm>
        </p:spPr>
        <p:txBody>
          <a:bodyPr/>
          <a:lstStyle/>
          <a:p>
            <a:pPr marL="342900" indent="-342900" algn="just">
              <a:spcBef>
                <a:spcPts val="600"/>
              </a:spcBef>
              <a:spcAft>
                <a:spcPts val="600"/>
              </a:spcAft>
              <a:buClr>
                <a:schemeClr val="tx1"/>
              </a:buClr>
              <a:buFont typeface="Arial" panose="020B0604020202020204" pitchFamily="34" charset="0"/>
              <a:buChar char="•"/>
            </a:pPr>
            <a:endParaRPr lang="en-GB" sz="1600" b="0" dirty="0"/>
          </a:p>
          <a:p>
            <a:pPr>
              <a:spcBef>
                <a:spcPts val="600"/>
              </a:spcBef>
              <a:spcAft>
                <a:spcPts val="600"/>
              </a:spcAft>
              <a:buClr>
                <a:schemeClr val="tx1"/>
              </a:buClr>
            </a:pPr>
            <a:r>
              <a:rPr lang="en-GB" sz="1600" b="0" dirty="0"/>
              <a:t> </a:t>
            </a:r>
          </a:p>
          <a:p>
            <a:pPr marL="342900" indent="-342900">
              <a:spcBef>
                <a:spcPts val="600"/>
              </a:spcBef>
              <a:spcAft>
                <a:spcPts val="600"/>
              </a:spcAft>
              <a:buClr>
                <a:schemeClr val="tx1"/>
              </a:buClr>
              <a:buFont typeface="Arial" panose="020B0604020202020204" pitchFamily="34" charset="0"/>
              <a:buChar char="•"/>
            </a:pPr>
            <a:endParaRPr lang="en-GB" sz="1500" b="0" dirty="0"/>
          </a:p>
        </p:txBody>
      </p:sp>
      <p:cxnSp>
        <p:nvCxnSpPr>
          <p:cNvPr id="12" name="Straight Connector 11">
            <a:extLst>
              <a:ext uri="{FF2B5EF4-FFF2-40B4-BE49-F238E27FC236}">
                <a16:creationId xmlns:a16="http://schemas.microsoft.com/office/drawing/2014/main" id="{DAC76835-5E79-0F96-E600-A9B282123DEB}"/>
              </a:ext>
            </a:extLst>
          </p:cNvPr>
          <p:cNvCxnSpPr/>
          <p:nvPr/>
        </p:nvCxnSpPr>
        <p:spPr>
          <a:xfrm>
            <a:off x="6003949" y="3454674"/>
            <a:ext cx="6122447" cy="0"/>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5" name="Chart 14"/>
          <p:cNvGraphicFramePr>
            <a:graphicFrameLocks/>
          </p:cNvGraphicFramePr>
          <p:nvPr>
            <p:extLst>
              <p:ext uri="{D42A27DB-BD31-4B8C-83A1-F6EECF244321}">
                <p14:modId xmlns:p14="http://schemas.microsoft.com/office/powerpoint/2010/main" val="927125124"/>
              </p:ext>
            </p:extLst>
          </p:nvPr>
        </p:nvGraphicFramePr>
        <p:xfrm>
          <a:off x="6305266" y="244136"/>
          <a:ext cx="5445456"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6" name="Oval 15">
            <a:extLst>
              <a:ext uri="{FF2B5EF4-FFF2-40B4-BE49-F238E27FC236}">
                <a16:creationId xmlns:a16="http://schemas.microsoft.com/office/drawing/2014/main" id="{42125476-45ED-D073-7638-47C2C26D3C16}"/>
              </a:ext>
            </a:extLst>
          </p:cNvPr>
          <p:cNvSpPr/>
          <p:nvPr/>
        </p:nvSpPr>
        <p:spPr>
          <a:xfrm>
            <a:off x="236038" y="2259533"/>
            <a:ext cx="1038511" cy="945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400" dirty="0"/>
              <a:t>45%</a:t>
            </a:r>
          </a:p>
        </p:txBody>
      </p:sp>
      <p:sp>
        <p:nvSpPr>
          <p:cNvPr id="17" name="TextBox 16">
            <a:extLst>
              <a:ext uri="{FF2B5EF4-FFF2-40B4-BE49-F238E27FC236}">
                <a16:creationId xmlns:a16="http://schemas.microsoft.com/office/drawing/2014/main" id="{27AD1A9C-40A9-B09D-630D-BF68A5E3BBBF}"/>
              </a:ext>
            </a:extLst>
          </p:cNvPr>
          <p:cNvSpPr txBox="1"/>
          <p:nvPr/>
        </p:nvSpPr>
        <p:spPr>
          <a:xfrm>
            <a:off x="1458949" y="1615736"/>
            <a:ext cx="4637051" cy="535709"/>
          </a:xfrm>
          <a:prstGeom prst="rect">
            <a:avLst/>
          </a:prstGeom>
          <a:noFill/>
        </p:spPr>
        <p:txBody>
          <a:bodyPr wrap="square" lIns="0" tIns="0" rIns="0" bIns="0" rtlCol="0">
            <a:noAutofit/>
          </a:bodyPr>
          <a:lstStyle/>
          <a:p>
            <a:pPr algn="l">
              <a:spcAft>
                <a:spcPts val="1134"/>
              </a:spcAft>
            </a:pPr>
            <a:endParaRPr lang="en-GB" sz="1500" b="1" dirty="0"/>
          </a:p>
        </p:txBody>
      </p:sp>
      <p:sp>
        <p:nvSpPr>
          <p:cNvPr id="18" name="TextBox 17">
            <a:extLst>
              <a:ext uri="{FF2B5EF4-FFF2-40B4-BE49-F238E27FC236}">
                <a16:creationId xmlns:a16="http://schemas.microsoft.com/office/drawing/2014/main" id="{27AD1A9C-40A9-B09D-630D-BF68A5E3BBBF}"/>
              </a:ext>
            </a:extLst>
          </p:cNvPr>
          <p:cNvSpPr txBox="1"/>
          <p:nvPr/>
        </p:nvSpPr>
        <p:spPr>
          <a:xfrm>
            <a:off x="840471" y="1243516"/>
            <a:ext cx="4637051" cy="535709"/>
          </a:xfrm>
          <a:prstGeom prst="rect">
            <a:avLst/>
          </a:prstGeom>
          <a:noFill/>
        </p:spPr>
        <p:txBody>
          <a:bodyPr wrap="square" lIns="0" tIns="0" rIns="0" bIns="0" rtlCol="0">
            <a:noAutofit/>
          </a:bodyPr>
          <a:lstStyle/>
          <a:p>
            <a:pPr algn="ctr">
              <a:spcAft>
                <a:spcPts val="1134"/>
              </a:spcAft>
            </a:pPr>
            <a:r>
              <a:rPr lang="en-GB" sz="1600" b="1" dirty="0"/>
              <a:t>Top 3 Industry sectors for Apprenticeships  as reported by the survey group.</a:t>
            </a:r>
          </a:p>
        </p:txBody>
      </p:sp>
      <p:sp>
        <p:nvSpPr>
          <p:cNvPr id="20" name="TextBox 19">
            <a:extLst>
              <a:ext uri="{FF2B5EF4-FFF2-40B4-BE49-F238E27FC236}">
                <a16:creationId xmlns:a16="http://schemas.microsoft.com/office/drawing/2014/main" id="{27AD1A9C-40A9-B09D-630D-BF68A5E3BBBF}"/>
              </a:ext>
            </a:extLst>
          </p:cNvPr>
          <p:cNvSpPr txBox="1"/>
          <p:nvPr/>
        </p:nvSpPr>
        <p:spPr>
          <a:xfrm>
            <a:off x="1422222" y="2598140"/>
            <a:ext cx="1402865" cy="267854"/>
          </a:xfrm>
          <a:prstGeom prst="rect">
            <a:avLst/>
          </a:prstGeom>
          <a:noFill/>
        </p:spPr>
        <p:txBody>
          <a:bodyPr wrap="square" lIns="0" tIns="0" rIns="0" bIns="0" rtlCol="0">
            <a:noAutofit/>
          </a:bodyPr>
          <a:lstStyle/>
          <a:p>
            <a:pPr algn="l">
              <a:spcAft>
                <a:spcPts val="1134"/>
              </a:spcAft>
            </a:pPr>
            <a:r>
              <a:rPr lang="en-GB" sz="1500" b="1" dirty="0"/>
              <a:t>Beauty Salons</a:t>
            </a:r>
          </a:p>
        </p:txBody>
      </p:sp>
      <p:sp>
        <p:nvSpPr>
          <p:cNvPr id="21" name="Oval 20">
            <a:extLst>
              <a:ext uri="{FF2B5EF4-FFF2-40B4-BE49-F238E27FC236}">
                <a16:creationId xmlns:a16="http://schemas.microsoft.com/office/drawing/2014/main" id="{1D033C9C-EB90-E0E3-4AAB-B2141B479331}"/>
              </a:ext>
            </a:extLst>
          </p:cNvPr>
          <p:cNvSpPr/>
          <p:nvPr/>
        </p:nvSpPr>
        <p:spPr>
          <a:xfrm>
            <a:off x="1009934" y="3284558"/>
            <a:ext cx="863156" cy="8443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400" dirty="0"/>
              <a:t>30%</a:t>
            </a:r>
          </a:p>
        </p:txBody>
      </p:sp>
      <p:sp>
        <p:nvSpPr>
          <p:cNvPr id="22" name="TextBox 21">
            <a:extLst>
              <a:ext uri="{FF2B5EF4-FFF2-40B4-BE49-F238E27FC236}">
                <a16:creationId xmlns:a16="http://schemas.microsoft.com/office/drawing/2014/main" id="{27AD1A9C-40A9-B09D-630D-BF68A5E3BBBF}"/>
              </a:ext>
            </a:extLst>
          </p:cNvPr>
          <p:cNvSpPr txBox="1"/>
          <p:nvPr/>
        </p:nvSpPr>
        <p:spPr>
          <a:xfrm>
            <a:off x="2019768" y="3473624"/>
            <a:ext cx="1310286" cy="267854"/>
          </a:xfrm>
          <a:prstGeom prst="rect">
            <a:avLst/>
          </a:prstGeom>
          <a:noFill/>
        </p:spPr>
        <p:txBody>
          <a:bodyPr wrap="square" lIns="0" tIns="0" rIns="0" bIns="0" rtlCol="0">
            <a:noAutofit/>
          </a:bodyPr>
          <a:lstStyle/>
          <a:p>
            <a:pPr algn="l">
              <a:spcAft>
                <a:spcPts val="1134"/>
              </a:spcAft>
            </a:pPr>
            <a:r>
              <a:rPr lang="en-GB" sz="1500" b="1" dirty="0"/>
              <a:t>Construction</a:t>
            </a:r>
          </a:p>
        </p:txBody>
      </p:sp>
      <p:sp>
        <p:nvSpPr>
          <p:cNvPr id="23" name="Oval 22">
            <a:extLst>
              <a:ext uri="{FF2B5EF4-FFF2-40B4-BE49-F238E27FC236}">
                <a16:creationId xmlns:a16="http://schemas.microsoft.com/office/drawing/2014/main" id="{1D033C9C-EB90-E0E3-4AAB-B2141B479331}"/>
              </a:ext>
            </a:extLst>
          </p:cNvPr>
          <p:cNvSpPr/>
          <p:nvPr/>
        </p:nvSpPr>
        <p:spPr>
          <a:xfrm>
            <a:off x="1692076" y="4194467"/>
            <a:ext cx="863156" cy="8443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400" dirty="0"/>
              <a:t>25%</a:t>
            </a:r>
          </a:p>
        </p:txBody>
      </p:sp>
      <p:sp>
        <p:nvSpPr>
          <p:cNvPr id="24" name="TextBox 23">
            <a:extLst>
              <a:ext uri="{FF2B5EF4-FFF2-40B4-BE49-F238E27FC236}">
                <a16:creationId xmlns:a16="http://schemas.microsoft.com/office/drawing/2014/main" id="{27AD1A9C-40A9-B09D-630D-BF68A5E3BBBF}"/>
              </a:ext>
            </a:extLst>
          </p:cNvPr>
          <p:cNvSpPr txBox="1"/>
          <p:nvPr/>
        </p:nvSpPr>
        <p:spPr>
          <a:xfrm>
            <a:off x="2674911" y="4482725"/>
            <a:ext cx="1310286" cy="267854"/>
          </a:xfrm>
          <a:prstGeom prst="rect">
            <a:avLst/>
          </a:prstGeom>
          <a:noFill/>
        </p:spPr>
        <p:txBody>
          <a:bodyPr wrap="square" lIns="0" tIns="0" rIns="0" bIns="0" rtlCol="0">
            <a:noAutofit/>
          </a:bodyPr>
          <a:lstStyle/>
          <a:p>
            <a:pPr algn="l">
              <a:spcAft>
                <a:spcPts val="1134"/>
              </a:spcAft>
            </a:pPr>
            <a:r>
              <a:rPr lang="en-GB" sz="1500" b="1" dirty="0"/>
              <a:t>Healthcare</a:t>
            </a:r>
          </a:p>
        </p:txBody>
      </p:sp>
      <p:graphicFrame>
        <p:nvGraphicFramePr>
          <p:cNvPr id="25" name="Chart 24"/>
          <p:cNvGraphicFramePr>
            <a:graphicFrameLocks/>
          </p:cNvGraphicFramePr>
          <p:nvPr/>
        </p:nvGraphicFramePr>
        <p:xfrm>
          <a:off x="5586127" y="3500436"/>
          <a:ext cx="6315076" cy="335756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ACF8A50F-3846-15DC-7DAB-571EF6757FB8}"/>
              </a:ext>
            </a:extLst>
          </p:cNvPr>
          <p:cNvSpPr/>
          <p:nvPr/>
        </p:nvSpPr>
        <p:spPr>
          <a:xfrm>
            <a:off x="309930" y="5340908"/>
            <a:ext cx="5545338" cy="136739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28650" lvl="1" algn="just">
              <a:spcAft>
                <a:spcPts val="900"/>
              </a:spcAft>
            </a:pPr>
            <a:r>
              <a:rPr lang="en-GB" sz="1400" b="1" dirty="0">
                <a:solidFill>
                  <a:schemeClr val="tx1"/>
                </a:solidFill>
                <a:cs typeface="Calibri"/>
              </a:rPr>
              <a:t>What is currently on offer to support:</a:t>
            </a:r>
            <a:endParaRPr lang="en-US" dirty="0">
              <a:solidFill>
                <a:schemeClr val="tx1"/>
              </a:solidFill>
              <a:cs typeface="Calibri"/>
            </a:endParaRPr>
          </a:p>
          <a:p>
            <a:pPr marL="628650" lvl="1" algn="just">
              <a:spcAft>
                <a:spcPts val="900"/>
              </a:spcAft>
            </a:pPr>
            <a:r>
              <a:rPr lang="en-GB" sz="1400" dirty="0">
                <a:solidFill>
                  <a:schemeClr val="tx1"/>
                </a:solidFill>
                <a:cs typeface="Calibri"/>
              </a:rPr>
              <a:t>A variety of disciplines for apprenticeships to schools? </a:t>
            </a:r>
            <a:endParaRPr lang="en-GB" dirty="0">
              <a:solidFill>
                <a:schemeClr val="tx1"/>
              </a:solidFill>
              <a:cs typeface="Calibri"/>
            </a:endParaRPr>
          </a:p>
          <a:p>
            <a:pPr marL="628650" lvl="1" algn="just">
              <a:spcAft>
                <a:spcPts val="900"/>
              </a:spcAft>
            </a:pPr>
            <a:r>
              <a:rPr lang="en-GB" sz="1400" dirty="0">
                <a:solidFill>
                  <a:schemeClr val="tx1"/>
                </a:solidFill>
                <a:cs typeface="Calibri"/>
              </a:rPr>
              <a:t>What else may need to be developed? How to make schools aware of the support, when available?</a:t>
            </a:r>
            <a:endParaRPr lang="en-GB" dirty="0">
              <a:solidFill>
                <a:schemeClr val="tx1"/>
              </a:solidFill>
              <a:cs typeface="Calibri"/>
            </a:endParaRPr>
          </a:p>
        </p:txBody>
      </p:sp>
      <p:pic>
        <p:nvPicPr>
          <p:cNvPr id="27" name="Graphic 8" descr="Magnifying glass with solid fill">
            <a:extLst>
              <a:ext uri="{FF2B5EF4-FFF2-40B4-BE49-F238E27FC236}">
                <a16:creationId xmlns:a16="http://schemas.microsoft.com/office/drawing/2014/main" id="{B2A37DC2-9093-955C-B729-29262040C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259" y="1166764"/>
            <a:ext cx="689212" cy="689212"/>
          </a:xfrm>
          <a:prstGeom prst="rect">
            <a:avLst/>
          </a:prstGeom>
        </p:spPr>
      </p:pic>
      <p:pic>
        <p:nvPicPr>
          <p:cNvPr id="3" name="Picture 8">
            <a:extLst>
              <a:ext uri="{FF2B5EF4-FFF2-40B4-BE49-F238E27FC236}">
                <a16:creationId xmlns:a16="http://schemas.microsoft.com/office/drawing/2014/main" id="{98876909-6283-6690-0B06-62DFCF7BDC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763" y="5762997"/>
            <a:ext cx="523220" cy="52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072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09A6-D463-130D-F8BB-EDE0A964DCBD}"/>
              </a:ext>
            </a:extLst>
          </p:cNvPr>
          <p:cNvSpPr>
            <a:spLocks noGrp="1"/>
          </p:cNvSpPr>
          <p:nvPr>
            <p:ph type="title"/>
          </p:nvPr>
        </p:nvSpPr>
        <p:spPr>
          <a:xfrm>
            <a:off x="624293" y="319602"/>
            <a:ext cx="7405200" cy="1065091"/>
          </a:xfrm>
        </p:spPr>
        <p:txBody>
          <a:bodyPr/>
          <a:lstStyle/>
          <a:p>
            <a:r>
              <a:rPr lang="en-GB" sz="2400" dirty="0">
                <a:cs typeface="Calibri"/>
              </a:rPr>
              <a:t>What support should be provided to schools/colleges to promote apprenticeships take-ups?</a:t>
            </a:r>
          </a:p>
        </p:txBody>
      </p:sp>
      <p:sp>
        <p:nvSpPr>
          <p:cNvPr id="4" name="Content Placeholder 3">
            <a:extLst>
              <a:ext uri="{FF2B5EF4-FFF2-40B4-BE49-F238E27FC236}">
                <a16:creationId xmlns:a16="http://schemas.microsoft.com/office/drawing/2014/main" id="{DE702F9E-4C5F-8598-2181-8A803B649C4C}"/>
              </a:ext>
            </a:extLst>
          </p:cNvPr>
          <p:cNvSpPr>
            <a:spLocks noGrp="1"/>
          </p:cNvSpPr>
          <p:nvPr>
            <p:ph sz="half" idx="1"/>
          </p:nvPr>
        </p:nvSpPr>
        <p:spPr>
          <a:xfrm>
            <a:off x="510312" y="1715283"/>
            <a:ext cx="10720394" cy="4149725"/>
          </a:xfrm>
        </p:spPr>
        <p:txBody>
          <a:bodyPr/>
          <a:lstStyle/>
          <a:p>
            <a:pPr marL="72000">
              <a:spcBef>
                <a:spcPts val="600"/>
              </a:spcBef>
              <a:spcAft>
                <a:spcPts val="1200"/>
              </a:spcAft>
            </a:pPr>
            <a:r>
              <a:rPr lang="en-US" sz="1400" b="0" i="1" dirty="0"/>
              <a:t>“Success stories, </a:t>
            </a:r>
            <a:r>
              <a:rPr lang="en-US" sz="1400" i="1" dirty="0"/>
              <a:t>local businesses </a:t>
            </a:r>
            <a:r>
              <a:rPr lang="en-US" sz="1400" b="0" i="1" dirty="0"/>
              <a:t>with </a:t>
            </a:r>
            <a:r>
              <a:rPr lang="en-US" sz="1400" i="1" dirty="0"/>
              <a:t>vacancies</a:t>
            </a:r>
            <a:r>
              <a:rPr lang="en-US" sz="1400" b="0" i="1" dirty="0">
                <a:solidFill>
                  <a:srgbClr val="FF0000"/>
                </a:solidFill>
              </a:rPr>
              <a:t> </a:t>
            </a:r>
            <a:r>
              <a:rPr lang="en-US" sz="1400" b="0" i="1" dirty="0"/>
              <a:t>coming in.”</a:t>
            </a:r>
          </a:p>
          <a:p>
            <a:pPr marL="72000">
              <a:spcBef>
                <a:spcPts val="600"/>
              </a:spcBef>
              <a:spcAft>
                <a:spcPts val="1200"/>
              </a:spcAft>
            </a:pPr>
            <a:r>
              <a:rPr lang="en-US" sz="1400" b="0" i="1" dirty="0"/>
              <a:t>“</a:t>
            </a:r>
            <a:r>
              <a:rPr lang="en-US" sz="1400" i="1" dirty="0"/>
              <a:t>Local opportunities</a:t>
            </a:r>
            <a:r>
              <a:rPr lang="en-US" sz="1400" b="0" i="1" dirty="0"/>
              <a:t>, employer visits, workplace visits.”</a:t>
            </a:r>
          </a:p>
          <a:p>
            <a:pPr marL="72000">
              <a:spcBef>
                <a:spcPts val="600"/>
              </a:spcBef>
              <a:spcAft>
                <a:spcPts val="1200"/>
              </a:spcAft>
            </a:pPr>
            <a:r>
              <a:rPr lang="en-US" sz="1400" b="0" i="1" dirty="0"/>
              <a:t>“</a:t>
            </a:r>
            <a:r>
              <a:rPr lang="en-US" sz="1400" i="1" dirty="0"/>
              <a:t>Career events </a:t>
            </a:r>
            <a:r>
              <a:rPr lang="en-US" sz="1400" b="0" i="1" dirty="0"/>
              <a:t>for students to talk to providers.”</a:t>
            </a:r>
          </a:p>
          <a:p>
            <a:pPr marL="72000">
              <a:spcBef>
                <a:spcPts val="600"/>
              </a:spcBef>
              <a:spcAft>
                <a:spcPts val="1200"/>
              </a:spcAft>
            </a:pPr>
            <a:r>
              <a:rPr lang="en-US" sz="1400" b="0" i="1" dirty="0"/>
              <a:t>“Many students are interested in apprenticeships though they may find it difficult to find a </a:t>
            </a:r>
            <a:r>
              <a:rPr lang="en-US" sz="1400" i="1" dirty="0"/>
              <a:t>suitable vacancy </a:t>
            </a:r>
            <a:r>
              <a:rPr lang="en-US" sz="1400" b="0" i="1" dirty="0"/>
              <a:t>in the sector that interests</a:t>
            </a:r>
            <a:r>
              <a:rPr lang="en-US" sz="1400" b="0" i="1" dirty="0">
                <a:solidFill>
                  <a:srgbClr val="FF0000"/>
                </a:solidFill>
              </a:rPr>
              <a:t> </a:t>
            </a:r>
            <a:r>
              <a:rPr lang="en-US" sz="1400" b="0" i="1" dirty="0"/>
              <a:t>them.”</a:t>
            </a:r>
          </a:p>
          <a:p>
            <a:pPr marL="72000">
              <a:spcBef>
                <a:spcPts val="600"/>
              </a:spcBef>
              <a:spcAft>
                <a:spcPts val="1200"/>
              </a:spcAft>
            </a:pPr>
            <a:r>
              <a:rPr lang="en-US" sz="1400" b="0" i="1" dirty="0"/>
              <a:t>“</a:t>
            </a:r>
            <a:r>
              <a:rPr lang="en-US" sz="1400" i="1" dirty="0"/>
              <a:t>More information </a:t>
            </a:r>
            <a:r>
              <a:rPr lang="en-US" sz="1400" b="0" i="1" dirty="0"/>
              <a:t>for parents and employers. </a:t>
            </a:r>
            <a:r>
              <a:rPr lang="en-US" sz="1400" i="1" dirty="0"/>
              <a:t>Wider range of opportunities</a:t>
            </a:r>
            <a:r>
              <a:rPr lang="en-US" sz="1400" b="0" i="1" dirty="0"/>
              <a:t>.”</a:t>
            </a:r>
          </a:p>
          <a:p>
            <a:pPr marL="72000">
              <a:spcBef>
                <a:spcPts val="600"/>
              </a:spcBef>
              <a:spcAft>
                <a:spcPts val="1200"/>
              </a:spcAft>
            </a:pPr>
            <a:r>
              <a:rPr lang="en-US" sz="1400" b="0" i="1" dirty="0"/>
              <a:t>“Lists of local vacancies and </a:t>
            </a:r>
            <a:r>
              <a:rPr lang="en-US" sz="1400" i="1" dirty="0"/>
              <a:t>guest speakers</a:t>
            </a:r>
            <a:r>
              <a:rPr lang="en-US" sz="1400" b="0" i="1" dirty="0"/>
              <a:t>.”</a:t>
            </a:r>
          </a:p>
          <a:p>
            <a:pPr marL="72000">
              <a:spcBef>
                <a:spcPts val="600"/>
              </a:spcBef>
              <a:spcAft>
                <a:spcPts val="1200"/>
              </a:spcAft>
            </a:pPr>
            <a:endParaRPr lang="en-GB" sz="1400" b="0" i="1" dirty="0"/>
          </a:p>
        </p:txBody>
      </p:sp>
      <p:graphicFrame>
        <p:nvGraphicFramePr>
          <p:cNvPr id="7" name="Chart 6"/>
          <p:cNvGraphicFramePr>
            <a:graphicFrameLocks/>
          </p:cNvGraphicFramePr>
          <p:nvPr/>
        </p:nvGraphicFramePr>
        <p:xfrm>
          <a:off x="6784075" y="269542"/>
          <a:ext cx="5038298"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9145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1311897" y="2641948"/>
            <a:ext cx="9335520" cy="1310400"/>
          </a:xfrm>
        </p:spPr>
        <p:txBody>
          <a:bodyPr/>
          <a:lstStyle/>
          <a:p>
            <a:pPr algn="ctr"/>
            <a:r>
              <a:rPr lang="en-GB" dirty="0"/>
              <a:t>The Employers' Perspective</a:t>
            </a:r>
            <a:endParaRPr lang="en-US" dirty="0"/>
          </a:p>
        </p:txBody>
      </p:sp>
    </p:spTree>
    <p:extLst>
      <p:ext uri="{BB962C8B-B14F-4D97-AF65-F5344CB8AC3E}">
        <p14:creationId xmlns:p14="http://schemas.microsoft.com/office/powerpoint/2010/main" val="463474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30823" y="286453"/>
            <a:ext cx="10172700" cy="709292"/>
          </a:xfrm>
        </p:spPr>
        <p:txBody>
          <a:bodyPr/>
          <a:lstStyle/>
          <a:p>
            <a:r>
              <a:rPr lang="en-GB" dirty="0">
                <a:latin typeface="+mn-lt"/>
              </a:rPr>
              <a:t>An Employer’s Perspective</a:t>
            </a:r>
          </a:p>
        </p:txBody>
      </p:sp>
      <p:sp>
        <p:nvSpPr>
          <p:cNvPr id="3" name="Content Placeholder 2">
            <a:extLst>
              <a:ext uri="{FF2B5EF4-FFF2-40B4-BE49-F238E27FC236}">
                <a16:creationId xmlns:a16="http://schemas.microsoft.com/office/drawing/2014/main" id="{AA235D10-7B94-BD9D-BE74-BBB9F64D14D5}"/>
              </a:ext>
            </a:extLst>
          </p:cNvPr>
          <p:cNvSpPr>
            <a:spLocks noGrp="1"/>
          </p:cNvSpPr>
          <p:nvPr>
            <p:ph sz="half" idx="1"/>
          </p:nvPr>
        </p:nvSpPr>
        <p:spPr>
          <a:xfrm>
            <a:off x="430823" y="823677"/>
            <a:ext cx="11439598" cy="1083500"/>
          </a:xfrm>
        </p:spPr>
        <p:txBody>
          <a:bodyPr vert="horz" lIns="0" tIns="0" rIns="0" bIns="0" rtlCol="0" anchor="t">
            <a:noAutofit/>
          </a:bodyPr>
          <a:lstStyle/>
          <a:p>
            <a:pPr lvl="1">
              <a:spcAft>
                <a:spcPts val="0"/>
              </a:spcAft>
            </a:pPr>
            <a:endParaRPr lang="en-GB" sz="1600" dirty="0"/>
          </a:p>
          <a:p>
            <a:pPr lvl="1">
              <a:spcAft>
                <a:spcPts val="0"/>
              </a:spcAft>
            </a:pPr>
            <a:r>
              <a:rPr lang="en-GB" sz="1600" dirty="0"/>
              <a:t>We conducted an interview with a local company to understand their perspective. </a:t>
            </a:r>
            <a:endParaRPr lang="en-GB" dirty="0"/>
          </a:p>
          <a:p>
            <a:pPr lvl="1">
              <a:spcAft>
                <a:spcPts val="0"/>
              </a:spcAft>
            </a:pPr>
            <a:endParaRPr lang="en-GB" sz="1600" dirty="0"/>
          </a:p>
          <a:p>
            <a:pPr lvl="1">
              <a:spcAft>
                <a:spcPts val="0"/>
              </a:spcAft>
            </a:pPr>
            <a:endParaRPr lang="en-GB" sz="1600" dirty="0"/>
          </a:p>
          <a:p>
            <a:pPr lvl="1">
              <a:spcAft>
                <a:spcPts val="0"/>
              </a:spcAft>
            </a:pPr>
            <a:endParaRPr lang="en-GB" sz="1600" dirty="0"/>
          </a:p>
        </p:txBody>
      </p:sp>
      <p:sp>
        <p:nvSpPr>
          <p:cNvPr id="5" name="Content Placeholder 2">
            <a:extLst>
              <a:ext uri="{FF2B5EF4-FFF2-40B4-BE49-F238E27FC236}">
                <a16:creationId xmlns:a16="http://schemas.microsoft.com/office/drawing/2014/main" id="{B5344CBF-0A26-2A7A-171D-AA47C00B25A3}"/>
              </a:ext>
            </a:extLst>
          </p:cNvPr>
          <p:cNvSpPr txBox="1">
            <a:spLocks/>
          </p:cNvSpPr>
          <p:nvPr/>
        </p:nvSpPr>
        <p:spPr>
          <a:xfrm>
            <a:off x="430823" y="1532969"/>
            <a:ext cx="8299939" cy="514301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1600" b="1" dirty="0"/>
              <a:t>Issues highlighted include:</a:t>
            </a:r>
          </a:p>
          <a:p>
            <a:pPr lvl="1">
              <a:spcAft>
                <a:spcPts val="0"/>
              </a:spcAft>
              <a:tabLst>
                <a:tab pos="457200" algn="l"/>
              </a:tabLst>
            </a:pPr>
            <a:endParaRPr lang="en-GB" sz="1400" dirty="0">
              <a:solidFill>
                <a:srgbClr val="000000"/>
              </a:solidFill>
              <a:ea typeface="Times New Roman" panose="02020603050405020304" pitchFamily="18" charset="0"/>
            </a:endParaRPr>
          </a:p>
          <a:p>
            <a:pPr marL="342900" indent="-342900">
              <a:spcBef>
                <a:spcPts val="600"/>
              </a:spcBef>
              <a:spcAft>
                <a:spcPts val="600"/>
              </a:spcAft>
              <a:buSzPts val="1000"/>
              <a:buFont typeface="Symbol" panose="05050102010706020507" pitchFamily="18" charset="2"/>
              <a:buChar char=""/>
              <a:tabLst>
                <a:tab pos="457200" algn="l"/>
              </a:tabLst>
            </a:pPr>
            <a:r>
              <a:rPr lang="en-GB" sz="1600" dirty="0">
                <a:solidFill>
                  <a:srgbClr val="000000"/>
                </a:solidFill>
                <a:effectLst/>
                <a:ea typeface="Times New Roman" panose="02020603050405020304" pitchFamily="18" charset="0"/>
              </a:rPr>
              <a:t>They are willing to </a:t>
            </a:r>
            <a:r>
              <a:rPr lang="en-GB" sz="1600" dirty="0">
                <a:solidFill>
                  <a:srgbClr val="000000"/>
                </a:solidFill>
                <a:ea typeface="Times New Roman" panose="02020603050405020304" pitchFamily="18" charset="0"/>
              </a:rPr>
              <a:t>recruit about 9 apprentices per year. However, they are selective in who they take on. </a:t>
            </a:r>
          </a:p>
          <a:p>
            <a:pPr lvl="0" algn="ctr">
              <a:spcBef>
                <a:spcPts val="600"/>
              </a:spcBef>
              <a:spcAft>
                <a:spcPts val="600"/>
              </a:spcAft>
              <a:buSzPts val="1000"/>
              <a:tabLst>
                <a:tab pos="457200" algn="l"/>
              </a:tabLst>
            </a:pPr>
            <a:r>
              <a:rPr lang="en-GB" sz="1600" b="0" i="1" dirty="0">
                <a:effectLst/>
                <a:ea typeface="Times New Roman" panose="02020603050405020304" pitchFamily="18" charset="0"/>
              </a:rPr>
              <a:t>“We usually prefer young people who have had some work experience like working over the weekend, helping dad in his business.” </a:t>
            </a:r>
            <a:endParaRPr lang="en-GB" sz="1600" b="0" i="1" dirty="0">
              <a:effectLst/>
              <a:ea typeface="Calibri" panose="020F0502020204030204" pitchFamily="34" charset="0"/>
            </a:endParaRPr>
          </a:p>
          <a:p>
            <a:pPr marL="342900" indent="-342900">
              <a:spcBef>
                <a:spcPts val="600"/>
              </a:spcBef>
              <a:spcAft>
                <a:spcPts val="600"/>
              </a:spcAft>
              <a:buSzPts val="1000"/>
              <a:buFont typeface="Symbol" panose="05050102010706020507" pitchFamily="18" charset="2"/>
              <a:buChar char=""/>
              <a:tabLst>
                <a:tab pos="457200" algn="l"/>
              </a:tabLst>
            </a:pPr>
            <a:r>
              <a:rPr lang="en-GB" sz="1600" dirty="0">
                <a:solidFill>
                  <a:srgbClr val="000000"/>
                </a:solidFill>
                <a:effectLst/>
                <a:ea typeface="Times New Roman" panose="02020603050405020304" pitchFamily="18" charset="0"/>
              </a:rPr>
              <a:t>They use their own network to promote apprenticeship opportunities</a:t>
            </a:r>
            <a:r>
              <a:rPr lang="en-GB" sz="1600" b="0" dirty="0">
                <a:solidFill>
                  <a:srgbClr val="000000"/>
                </a:solidFill>
                <a:effectLst/>
                <a:ea typeface="Times New Roman" panose="02020603050405020304" pitchFamily="18" charset="0"/>
              </a:rPr>
              <a:t>.</a:t>
            </a:r>
            <a:r>
              <a:rPr lang="en-GB" sz="1600" b="0" dirty="0">
                <a:solidFill>
                  <a:srgbClr val="000000"/>
                </a:solidFill>
                <a:ea typeface="Times New Roman" panose="02020603050405020304" pitchFamily="18" charset="0"/>
              </a:rPr>
              <a:t> </a:t>
            </a:r>
            <a:endParaRPr lang="en-GB" sz="1600" b="0" dirty="0">
              <a:solidFill>
                <a:srgbClr val="000000"/>
              </a:solidFill>
              <a:effectLst/>
              <a:ea typeface="Times New Roman" panose="02020603050405020304" pitchFamily="18" charset="0"/>
            </a:endParaRPr>
          </a:p>
          <a:p>
            <a:pPr algn="ctr">
              <a:spcBef>
                <a:spcPts val="600"/>
              </a:spcBef>
              <a:spcAft>
                <a:spcPts val="600"/>
              </a:spcAft>
              <a:buSzPts val="1000"/>
              <a:tabLst>
                <a:tab pos="457200" algn="l"/>
              </a:tabLst>
            </a:pPr>
            <a:r>
              <a:rPr lang="en-GB" sz="1600" i="1" dirty="0"/>
              <a:t> </a:t>
            </a:r>
            <a:r>
              <a:rPr lang="en-GB" sz="1600" b="0" i="1" dirty="0"/>
              <a:t>“We promote apprenticeships through word-of-mouth, we never advertise externally, however we do attend School/college apprenticeship events”.  </a:t>
            </a:r>
          </a:p>
          <a:p>
            <a:pPr marL="342900" indent="-342900">
              <a:spcBef>
                <a:spcPts val="600"/>
              </a:spcBef>
              <a:spcAft>
                <a:spcPts val="600"/>
              </a:spcAft>
              <a:buSzPts val="1000"/>
              <a:buFont typeface="Symbol" panose="05050102010706020507" pitchFamily="18" charset="2"/>
              <a:buChar char=""/>
              <a:tabLst>
                <a:tab pos="457200" algn="l"/>
              </a:tabLst>
            </a:pPr>
            <a:r>
              <a:rPr lang="en-GB" sz="1600" dirty="0">
                <a:solidFill>
                  <a:srgbClr val="000000"/>
                </a:solidFill>
                <a:ea typeface="Times New Roman" panose="02020603050405020304" pitchFamily="18" charset="0"/>
              </a:rPr>
              <a:t>They support apprentices with travel costs. </a:t>
            </a:r>
          </a:p>
          <a:p>
            <a:pPr lvl="0" algn="ctr">
              <a:spcBef>
                <a:spcPts val="600"/>
              </a:spcBef>
              <a:spcAft>
                <a:spcPts val="600"/>
              </a:spcAft>
              <a:buSzPts val="1000"/>
              <a:tabLst>
                <a:tab pos="457200" algn="l"/>
              </a:tabLst>
            </a:pPr>
            <a:r>
              <a:rPr lang="en-GB" sz="1600" b="0" i="1" dirty="0"/>
              <a:t>“We reimburse the travel costs for our apprentices”.  </a:t>
            </a:r>
          </a:p>
          <a:p>
            <a:pPr marL="342900" indent="-342900">
              <a:lnSpc>
                <a:spcPct val="115000"/>
              </a:lnSpc>
              <a:spcBef>
                <a:spcPts val="600"/>
              </a:spcBef>
              <a:spcAft>
                <a:spcPts val="600"/>
              </a:spcAft>
              <a:buSzPts val="1000"/>
              <a:buFont typeface="Symbol" panose="05050102010706020507" pitchFamily="18" charset="2"/>
              <a:buChar char=""/>
              <a:tabLst>
                <a:tab pos="457200" algn="l"/>
              </a:tabLst>
            </a:pPr>
            <a:r>
              <a:rPr lang="en-GB" sz="1600" dirty="0">
                <a:solidFill>
                  <a:srgbClr val="000000"/>
                </a:solidFill>
                <a:effectLst/>
                <a:ea typeface="Times New Roman" panose="02020603050405020304" pitchFamily="18" charset="0"/>
              </a:rPr>
              <a:t>Young people need to understand apprenticeships.</a:t>
            </a:r>
            <a:r>
              <a:rPr lang="en-GB" sz="1600" dirty="0">
                <a:solidFill>
                  <a:srgbClr val="000000"/>
                </a:solidFill>
                <a:ea typeface="Times New Roman" panose="02020603050405020304" pitchFamily="18" charset="0"/>
              </a:rPr>
              <a:t> </a:t>
            </a:r>
            <a:endParaRPr lang="en-GB" sz="1600" dirty="0">
              <a:solidFill>
                <a:srgbClr val="000000"/>
              </a:solidFill>
              <a:effectLst/>
              <a:ea typeface="Times New Roman" panose="02020603050405020304" pitchFamily="18" charset="0"/>
            </a:endParaRPr>
          </a:p>
          <a:p>
            <a:pPr algn="ctr">
              <a:lnSpc>
                <a:spcPct val="115000"/>
              </a:lnSpc>
              <a:spcBef>
                <a:spcPts val="600"/>
              </a:spcBef>
              <a:spcAft>
                <a:spcPts val="600"/>
              </a:spcAft>
              <a:buSzPts val="1000"/>
              <a:tabLst>
                <a:tab pos="457200" algn="l"/>
              </a:tabLst>
            </a:pPr>
            <a:r>
              <a:rPr lang="en-GB" sz="1600" b="0" i="1" dirty="0">
                <a:effectLst/>
                <a:ea typeface="Times New Roman" panose="02020603050405020304" pitchFamily="18" charset="0"/>
              </a:rPr>
              <a:t>“YP need to understand that work experience and apprenticeships are two different things… </a:t>
            </a:r>
            <a:r>
              <a:rPr lang="en-GB" sz="1600" b="0" i="1" dirty="0">
                <a:ea typeface="Times New Roman" panose="02020603050405020304" pitchFamily="18" charset="0"/>
              </a:rPr>
              <a:t>o</a:t>
            </a:r>
            <a:r>
              <a:rPr lang="en-GB" sz="1600" b="0" i="1" dirty="0">
                <a:effectLst/>
                <a:ea typeface="Times New Roman" panose="02020603050405020304" pitchFamily="18" charset="0"/>
              </a:rPr>
              <a:t>ur apprenticeships might last for 3-4 years, and they need to be committed as there is no proper set structure to follow. Our apprentices get the chance to work in the different departments to learn the whole process. They get the chance to learn everything as we have 12-13 departments.”</a:t>
            </a:r>
            <a:r>
              <a:rPr lang="en-GB" sz="1600" b="0" i="1" dirty="0">
                <a:ea typeface="Times New Roman" panose="02020603050405020304" pitchFamily="18" charset="0"/>
              </a:rPr>
              <a:t>   </a:t>
            </a:r>
            <a:endParaRPr lang="en-GB" sz="1600" b="0" i="1" dirty="0">
              <a:effectLst/>
              <a:ea typeface="Calibri" panose="020F0502020204030204" pitchFamily="34" charset="0"/>
            </a:endParaRPr>
          </a:p>
        </p:txBody>
      </p:sp>
      <p:pic>
        <p:nvPicPr>
          <p:cNvPr id="4" name="Picture 8">
            <a:extLst>
              <a:ext uri="{FF2B5EF4-FFF2-40B4-BE49-F238E27FC236}">
                <a16:creationId xmlns:a16="http://schemas.microsoft.com/office/drawing/2014/main" id="{91ECCFE3-255D-E39A-7CDC-0EB8BC2C5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8812" y="2618462"/>
            <a:ext cx="607737" cy="6077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0E86CA-C53A-6A80-279C-97643BDE8569}"/>
              </a:ext>
            </a:extLst>
          </p:cNvPr>
          <p:cNvSpPr/>
          <p:nvPr/>
        </p:nvSpPr>
        <p:spPr>
          <a:xfrm>
            <a:off x="9170376" y="2444401"/>
            <a:ext cx="2700045" cy="3754176"/>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dirty="0">
              <a:solidFill>
                <a:schemeClr val="tx1"/>
              </a:solidFill>
            </a:endParaRPr>
          </a:p>
          <a:p>
            <a:pPr algn="ctr"/>
            <a:endParaRPr lang="en-GB" sz="1400" dirty="0">
              <a:solidFill>
                <a:schemeClr val="tx1"/>
              </a:solidFill>
            </a:endParaRPr>
          </a:p>
          <a:p>
            <a:pPr algn="ctr"/>
            <a:r>
              <a:rPr lang="en-GB" sz="1400" dirty="0">
                <a:solidFill>
                  <a:schemeClr val="tx1"/>
                </a:solidFill>
              </a:rPr>
              <a:t>Recently many schools in Essex stopped finding work experience for students and leave this task to students and their families. This will disadvantage some students. </a:t>
            </a:r>
          </a:p>
          <a:p>
            <a:pPr algn="ctr"/>
            <a:endParaRPr lang="en-GB" sz="1400" dirty="0">
              <a:solidFill>
                <a:schemeClr val="tx1"/>
              </a:solidFill>
            </a:endParaRPr>
          </a:p>
          <a:p>
            <a:pPr algn="ctr"/>
            <a:r>
              <a:rPr lang="en-GB" sz="1400" dirty="0">
                <a:solidFill>
                  <a:schemeClr val="tx1"/>
                </a:solidFill>
              </a:rPr>
              <a:t>How can we ensure a better engagement between local businesses and schools so that more work experience is offered to students ? </a:t>
            </a:r>
            <a:endParaRPr lang="en-GB" sz="1400" dirty="0">
              <a:solidFill>
                <a:schemeClr val="tx1"/>
              </a:solidFill>
              <a:cs typeface="Calibri"/>
            </a:endParaRPr>
          </a:p>
        </p:txBody>
      </p:sp>
      <p:sp>
        <p:nvSpPr>
          <p:cNvPr id="8" name="TextBox 7">
            <a:extLst>
              <a:ext uri="{FF2B5EF4-FFF2-40B4-BE49-F238E27FC236}">
                <a16:creationId xmlns:a16="http://schemas.microsoft.com/office/drawing/2014/main" id="{78A1BB1A-0E6E-FD4D-856A-77E27873BBFD}"/>
              </a:ext>
            </a:extLst>
          </p:cNvPr>
          <p:cNvSpPr txBox="1"/>
          <p:nvPr/>
        </p:nvSpPr>
        <p:spPr>
          <a:xfrm>
            <a:off x="9113178" y="3780890"/>
            <a:ext cx="0" cy="0"/>
          </a:xfrm>
          <a:prstGeom prst="rect">
            <a:avLst/>
          </a:prstGeom>
          <a:noFill/>
        </p:spPr>
        <p:txBody>
          <a:bodyPr wrap="none" lIns="0" tIns="0" rIns="0" bIns="0" rtlCol="0">
            <a:noAutofit/>
          </a:bodyPr>
          <a:lstStyle/>
          <a:p>
            <a:pPr algn="l">
              <a:spcAft>
                <a:spcPts val="1134"/>
              </a:spcAft>
            </a:pPr>
            <a:endParaRPr lang="en-US" sz="1500" dirty="0"/>
          </a:p>
        </p:txBody>
      </p:sp>
      <p:sp>
        <p:nvSpPr>
          <p:cNvPr id="9" name="TextBox 8">
            <a:extLst>
              <a:ext uri="{FF2B5EF4-FFF2-40B4-BE49-F238E27FC236}">
                <a16:creationId xmlns:a16="http://schemas.microsoft.com/office/drawing/2014/main" id="{241CD720-D33E-B748-9A09-4E2BCAACD883}"/>
              </a:ext>
            </a:extLst>
          </p:cNvPr>
          <p:cNvSpPr txBox="1"/>
          <p:nvPr/>
        </p:nvSpPr>
        <p:spPr>
          <a:xfrm>
            <a:off x="9873465" y="3524036"/>
            <a:ext cx="0" cy="0"/>
          </a:xfrm>
          <a:prstGeom prst="rect">
            <a:avLst/>
          </a:prstGeom>
          <a:noFill/>
        </p:spPr>
        <p:txBody>
          <a:bodyPr wrap="none" lIns="0" tIns="0" rIns="0" bIns="0" rtlCol="0">
            <a:noAutofit/>
          </a:bodyPr>
          <a:lstStyle/>
          <a:p>
            <a:pPr algn="l">
              <a:spcAft>
                <a:spcPts val="1134"/>
              </a:spcAft>
            </a:pPr>
            <a:endParaRPr lang="en-US" sz="1500" dirty="0"/>
          </a:p>
        </p:txBody>
      </p:sp>
    </p:spTree>
    <p:extLst>
      <p:ext uri="{BB962C8B-B14F-4D97-AF65-F5344CB8AC3E}">
        <p14:creationId xmlns:p14="http://schemas.microsoft.com/office/powerpoint/2010/main" val="1715006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30823" y="286453"/>
            <a:ext cx="10172700" cy="709292"/>
          </a:xfrm>
        </p:spPr>
        <p:txBody>
          <a:bodyPr/>
          <a:lstStyle/>
          <a:p>
            <a:r>
              <a:rPr lang="en-GB" dirty="0">
                <a:latin typeface="+mn-lt"/>
              </a:rPr>
              <a:t>An Employer’s Perspective</a:t>
            </a:r>
          </a:p>
        </p:txBody>
      </p:sp>
      <p:pic>
        <p:nvPicPr>
          <p:cNvPr id="4" name="Picture 8">
            <a:extLst>
              <a:ext uri="{FF2B5EF4-FFF2-40B4-BE49-F238E27FC236}">
                <a16:creationId xmlns:a16="http://schemas.microsoft.com/office/drawing/2014/main" id="{91ECCFE3-255D-E39A-7CDC-0EB8BC2C5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4459" y="1852236"/>
            <a:ext cx="607737" cy="6077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0E86CA-C53A-6A80-279C-97643BDE8569}"/>
              </a:ext>
            </a:extLst>
          </p:cNvPr>
          <p:cNvSpPr/>
          <p:nvPr/>
        </p:nvSpPr>
        <p:spPr>
          <a:xfrm>
            <a:off x="9224082" y="1684090"/>
            <a:ext cx="2689350" cy="399316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endParaRPr>
          </a:p>
        </p:txBody>
      </p:sp>
      <p:sp>
        <p:nvSpPr>
          <p:cNvPr id="8" name="TextBox 7">
            <a:extLst>
              <a:ext uri="{FF2B5EF4-FFF2-40B4-BE49-F238E27FC236}">
                <a16:creationId xmlns:a16="http://schemas.microsoft.com/office/drawing/2014/main" id="{78A1BB1A-0E6E-FD4D-856A-77E27873BBFD}"/>
              </a:ext>
            </a:extLst>
          </p:cNvPr>
          <p:cNvSpPr txBox="1"/>
          <p:nvPr/>
        </p:nvSpPr>
        <p:spPr>
          <a:xfrm>
            <a:off x="9113178" y="3780890"/>
            <a:ext cx="0" cy="0"/>
          </a:xfrm>
          <a:prstGeom prst="rect">
            <a:avLst/>
          </a:prstGeom>
          <a:noFill/>
        </p:spPr>
        <p:txBody>
          <a:bodyPr wrap="none" lIns="0" tIns="0" rIns="0" bIns="0" rtlCol="0">
            <a:noAutofit/>
          </a:bodyPr>
          <a:lstStyle/>
          <a:p>
            <a:pPr algn="l">
              <a:spcAft>
                <a:spcPts val="1134"/>
              </a:spcAft>
            </a:pPr>
            <a:endParaRPr lang="en-US" sz="1500" dirty="0"/>
          </a:p>
        </p:txBody>
      </p:sp>
      <p:sp>
        <p:nvSpPr>
          <p:cNvPr id="9" name="TextBox 8">
            <a:extLst>
              <a:ext uri="{FF2B5EF4-FFF2-40B4-BE49-F238E27FC236}">
                <a16:creationId xmlns:a16="http://schemas.microsoft.com/office/drawing/2014/main" id="{241CD720-D33E-B748-9A09-4E2BCAACD883}"/>
              </a:ext>
            </a:extLst>
          </p:cNvPr>
          <p:cNvSpPr txBox="1"/>
          <p:nvPr/>
        </p:nvSpPr>
        <p:spPr>
          <a:xfrm>
            <a:off x="9873465" y="3524036"/>
            <a:ext cx="0" cy="0"/>
          </a:xfrm>
          <a:prstGeom prst="rect">
            <a:avLst/>
          </a:prstGeom>
          <a:noFill/>
        </p:spPr>
        <p:txBody>
          <a:bodyPr wrap="none" lIns="0" tIns="0" rIns="0" bIns="0" rtlCol="0">
            <a:noAutofit/>
          </a:bodyPr>
          <a:lstStyle/>
          <a:p>
            <a:pPr algn="l">
              <a:spcAft>
                <a:spcPts val="1134"/>
              </a:spcAft>
            </a:pPr>
            <a:endParaRPr lang="en-US" sz="1500" dirty="0"/>
          </a:p>
        </p:txBody>
      </p:sp>
      <p:sp>
        <p:nvSpPr>
          <p:cNvPr id="11" name="Content Placeholder 2">
            <a:extLst>
              <a:ext uri="{FF2B5EF4-FFF2-40B4-BE49-F238E27FC236}">
                <a16:creationId xmlns:a16="http://schemas.microsoft.com/office/drawing/2014/main" id="{926E28A1-74AD-DA0C-0C1F-88373B62AEE7}"/>
              </a:ext>
            </a:extLst>
          </p:cNvPr>
          <p:cNvSpPr txBox="1">
            <a:spLocks/>
          </p:cNvSpPr>
          <p:nvPr/>
        </p:nvSpPr>
        <p:spPr>
          <a:xfrm>
            <a:off x="581824" y="1351617"/>
            <a:ext cx="8203765" cy="46581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1600" b="1" dirty="0"/>
              <a:t>Issues highlighted include:</a:t>
            </a:r>
          </a:p>
          <a:p>
            <a:pPr lvl="1">
              <a:spcAft>
                <a:spcPts val="0"/>
              </a:spcAft>
            </a:pPr>
            <a:endParaRPr lang="en-GB" sz="1600" b="1" dirty="0"/>
          </a:p>
          <a:p>
            <a:pPr marL="342900" indent="-342900">
              <a:spcBef>
                <a:spcPts val="600"/>
              </a:spcBef>
              <a:spcAft>
                <a:spcPts val="600"/>
              </a:spcAft>
              <a:buSzPts val="1000"/>
              <a:buFont typeface="Symbol" panose="05050102010706020507" pitchFamily="18" charset="2"/>
              <a:buChar char=""/>
              <a:tabLst>
                <a:tab pos="457200" algn="l"/>
              </a:tabLst>
            </a:pPr>
            <a:r>
              <a:rPr lang="en-GB" sz="1600" dirty="0">
                <a:solidFill>
                  <a:srgbClr val="000000"/>
                </a:solidFill>
                <a:effectLst/>
                <a:ea typeface="Times New Roman" panose="02020603050405020304" pitchFamily="18" charset="0"/>
                <a:cs typeface="Calibri"/>
              </a:rPr>
              <a:t>There are some challenges in taking </a:t>
            </a:r>
            <a:r>
              <a:rPr lang="en-GB" sz="1600" dirty="0">
                <a:solidFill>
                  <a:srgbClr val="000000"/>
                </a:solidFill>
                <a:ea typeface="Times New Roman" panose="02020603050405020304" pitchFamily="18" charset="0"/>
                <a:cs typeface="Calibri"/>
              </a:rPr>
              <a:t>on </a:t>
            </a:r>
            <a:r>
              <a:rPr lang="en-GB" sz="1600" dirty="0">
                <a:solidFill>
                  <a:srgbClr val="000000"/>
                </a:solidFill>
                <a:effectLst/>
                <a:ea typeface="Times New Roman" panose="02020603050405020304" pitchFamily="18" charset="0"/>
                <a:cs typeface="Calibri"/>
              </a:rPr>
              <a:t>apprentices.</a:t>
            </a:r>
          </a:p>
          <a:p>
            <a:pPr lvl="1" algn="ctr">
              <a:spcBef>
                <a:spcPts val="600"/>
              </a:spcBef>
              <a:spcAft>
                <a:spcPts val="600"/>
              </a:spcAft>
              <a:buSzPts val="1000"/>
              <a:tabLst>
                <a:tab pos="457200" algn="l"/>
              </a:tabLst>
            </a:pPr>
            <a:r>
              <a:rPr lang="en-GB" sz="1600" i="1" dirty="0">
                <a:ea typeface="Times New Roman" panose="02020603050405020304" pitchFamily="18" charset="0"/>
              </a:rPr>
              <a:t>“A 3-4 year apprenticeship is a long commitment and sometimes people leave before completion either to take on other jobs, go to education or for personal reasons”. </a:t>
            </a:r>
          </a:p>
          <a:p>
            <a:pPr lvl="1" algn="ctr">
              <a:spcBef>
                <a:spcPts val="600"/>
              </a:spcBef>
              <a:spcAft>
                <a:spcPts val="600"/>
              </a:spcAft>
              <a:buSzPts val="1000"/>
              <a:tabLst>
                <a:tab pos="457200" algn="l"/>
              </a:tabLst>
            </a:pPr>
            <a:r>
              <a:rPr lang="en-GB" sz="1600" i="1" dirty="0">
                <a:ea typeface="Times New Roman" panose="02020603050405020304" pitchFamily="18" charset="0"/>
              </a:rPr>
              <a:t>“We face some communication challenges with colleges and getting the approvals from colleges is usually not easy ”.</a:t>
            </a:r>
            <a:r>
              <a:rPr lang="en-GB" sz="1400" i="1" dirty="0">
                <a:ea typeface="Times New Roman" panose="02020603050405020304" pitchFamily="18" charset="0"/>
              </a:rPr>
              <a:t> </a:t>
            </a:r>
          </a:p>
          <a:p>
            <a:pPr marL="342900" lvl="0" indent="-342900">
              <a:spcBef>
                <a:spcPts val="600"/>
              </a:spcBef>
              <a:spcAft>
                <a:spcPts val="600"/>
              </a:spcAft>
              <a:buSzPts val="1000"/>
              <a:buFont typeface="Symbol" panose="05050102010706020507" pitchFamily="18" charset="2"/>
              <a:buChar char=""/>
              <a:tabLst>
                <a:tab pos="457200" algn="l"/>
              </a:tabLst>
            </a:pPr>
            <a:r>
              <a:rPr lang="en-GB" sz="1600" dirty="0">
                <a:solidFill>
                  <a:srgbClr val="000000"/>
                </a:solidFill>
                <a:ea typeface="Times New Roman" panose="02020603050405020304" pitchFamily="18" charset="0"/>
              </a:rPr>
              <a:t>There are some simple things that can be done to improve apprenticeships</a:t>
            </a:r>
            <a:r>
              <a:rPr lang="en-GB" sz="1600" dirty="0">
                <a:solidFill>
                  <a:srgbClr val="000000"/>
                </a:solidFill>
                <a:effectLst/>
                <a:ea typeface="Times New Roman" panose="02020603050405020304" pitchFamily="18" charset="0"/>
              </a:rPr>
              <a:t>. </a:t>
            </a:r>
          </a:p>
          <a:p>
            <a:pPr lvl="2" indent="0" algn="ctr">
              <a:lnSpc>
                <a:spcPct val="115000"/>
              </a:lnSpc>
              <a:buSzPts val="1000"/>
              <a:buNone/>
              <a:tabLst>
                <a:tab pos="457200" algn="l"/>
              </a:tabLst>
            </a:pPr>
            <a:r>
              <a:rPr lang="en-GB" sz="1400" dirty="0">
                <a:solidFill>
                  <a:srgbClr val="FF0000"/>
                </a:solidFill>
              </a:rPr>
              <a:t> </a:t>
            </a:r>
            <a:r>
              <a:rPr lang="en-GB" sz="1400" dirty="0"/>
              <a:t>“</a:t>
            </a:r>
            <a:r>
              <a:rPr lang="en-GB" sz="1600" i="1" dirty="0">
                <a:effectLst/>
                <a:ea typeface="Times New Roman" panose="02020603050405020304" pitchFamily="18" charset="0"/>
              </a:rPr>
              <a:t>Promote this option to YP”.  </a:t>
            </a:r>
            <a:endParaRPr lang="en-GB" sz="1600" i="1" dirty="0">
              <a:effectLst/>
              <a:ea typeface="Calibri" panose="020F0502020204030204" pitchFamily="34" charset="0"/>
            </a:endParaRPr>
          </a:p>
          <a:p>
            <a:pPr lvl="2" indent="0" algn="ctr">
              <a:lnSpc>
                <a:spcPct val="115000"/>
              </a:lnSpc>
              <a:buSzPts val="1000"/>
              <a:buNone/>
              <a:tabLst>
                <a:tab pos="457200" algn="l"/>
              </a:tabLst>
            </a:pPr>
            <a:r>
              <a:rPr lang="en-GB" sz="1600" i="1" dirty="0">
                <a:effectLst/>
                <a:ea typeface="Times New Roman" panose="02020603050405020304" pitchFamily="18" charset="0"/>
              </a:rPr>
              <a:t>“Local companies should attend events and engage with schools/colleges”. </a:t>
            </a:r>
            <a:endParaRPr lang="en-GB" sz="1600" i="1" dirty="0">
              <a:effectLst/>
              <a:ea typeface="Calibri" panose="020F0502020204030204" pitchFamily="34" charset="0"/>
            </a:endParaRPr>
          </a:p>
          <a:p>
            <a:pPr lvl="2" indent="0" algn="ctr">
              <a:lnSpc>
                <a:spcPct val="115000"/>
              </a:lnSpc>
              <a:buSzPts val="1000"/>
              <a:buNone/>
              <a:tabLst>
                <a:tab pos="457200" algn="l"/>
              </a:tabLst>
            </a:pPr>
            <a:r>
              <a:rPr lang="en-GB" sz="1600" i="1" dirty="0">
                <a:effectLst/>
                <a:ea typeface="Times New Roman" panose="02020603050405020304" pitchFamily="18" charset="0"/>
              </a:rPr>
              <a:t>“Employers should speak to candidates directly to explain what is expected from them”.</a:t>
            </a:r>
            <a:endParaRPr lang="en-GB" sz="1600" i="1" dirty="0">
              <a:effectLst/>
              <a:ea typeface="Calibri" panose="020F0502020204030204" pitchFamily="34" charset="0"/>
            </a:endParaRPr>
          </a:p>
          <a:p>
            <a:pPr lvl="0" algn="ctr">
              <a:spcBef>
                <a:spcPts val="600"/>
              </a:spcBef>
              <a:spcAft>
                <a:spcPts val="600"/>
              </a:spcAft>
              <a:buSzPts val="1000"/>
              <a:tabLst>
                <a:tab pos="457200" algn="l"/>
              </a:tabLst>
            </a:pPr>
            <a:endParaRPr lang="en-GB" sz="1600" dirty="0">
              <a:solidFill>
                <a:srgbClr val="FF0000"/>
              </a:solidFill>
              <a:effectLst/>
              <a:ea typeface="Calibri" panose="020F0502020204030204" pitchFamily="34" charset="0"/>
            </a:endParaRPr>
          </a:p>
        </p:txBody>
      </p:sp>
      <p:sp>
        <p:nvSpPr>
          <p:cNvPr id="5" name="TextBox 4">
            <a:extLst>
              <a:ext uri="{FF2B5EF4-FFF2-40B4-BE49-F238E27FC236}">
                <a16:creationId xmlns:a16="http://schemas.microsoft.com/office/drawing/2014/main" id="{05D4F67D-663D-F684-D679-EB13AC45B8D0}"/>
              </a:ext>
            </a:extLst>
          </p:cNvPr>
          <p:cNvSpPr txBox="1"/>
          <p:nvPr/>
        </p:nvSpPr>
        <p:spPr>
          <a:xfrm>
            <a:off x="9355014" y="2540581"/>
            <a:ext cx="2426629" cy="2554545"/>
          </a:xfrm>
          <a:prstGeom prst="rect">
            <a:avLst/>
          </a:prstGeom>
          <a:noFill/>
        </p:spPr>
        <p:txBody>
          <a:bodyPr wrap="square">
            <a:spAutoFit/>
          </a:bodyPr>
          <a:lstStyle/>
          <a:p>
            <a:r>
              <a:rPr lang="en-GB" sz="1600" b="0" i="0" dirty="0">
                <a:effectLst/>
              </a:rPr>
              <a:t>SMEs should be linked with Independent Training Providers (ITPs) as they can offer bespoke training courses in a smaller learning environment. </a:t>
            </a:r>
          </a:p>
          <a:p>
            <a:endParaRPr lang="en-GB" sz="1600" dirty="0"/>
          </a:p>
          <a:p>
            <a:r>
              <a:rPr lang="en-GB" sz="1600" b="0" i="0" dirty="0">
                <a:effectLst/>
              </a:rPr>
              <a:t>ITPs can be more flexible than colleges in meeting the demands of SMEs.</a:t>
            </a:r>
            <a:endParaRPr lang="en-GB" sz="1600" dirty="0"/>
          </a:p>
        </p:txBody>
      </p:sp>
    </p:spTree>
    <p:extLst>
      <p:ext uri="{BB962C8B-B14F-4D97-AF65-F5344CB8AC3E}">
        <p14:creationId xmlns:p14="http://schemas.microsoft.com/office/powerpoint/2010/main" val="4079432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1311897" y="2641948"/>
            <a:ext cx="9335520" cy="1310400"/>
          </a:xfrm>
        </p:spPr>
        <p:txBody>
          <a:bodyPr/>
          <a:lstStyle/>
          <a:p>
            <a:pPr algn="ctr"/>
            <a:r>
              <a:rPr lang="en-GB" dirty="0"/>
              <a:t>The EPN’s Perspective</a:t>
            </a:r>
            <a:endParaRPr lang="en-US" dirty="0"/>
          </a:p>
        </p:txBody>
      </p:sp>
    </p:spTree>
    <p:extLst>
      <p:ext uri="{BB962C8B-B14F-4D97-AF65-F5344CB8AC3E}">
        <p14:creationId xmlns:p14="http://schemas.microsoft.com/office/powerpoint/2010/main" val="160493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30823" y="286453"/>
            <a:ext cx="10172700" cy="709292"/>
          </a:xfrm>
        </p:spPr>
        <p:txBody>
          <a:bodyPr/>
          <a:lstStyle/>
          <a:p>
            <a:r>
              <a:rPr lang="en-GB" dirty="0">
                <a:latin typeface="+mn-lt"/>
              </a:rPr>
              <a:t>The Essex Provider Network (EPN)</a:t>
            </a:r>
          </a:p>
        </p:txBody>
      </p:sp>
      <p:sp>
        <p:nvSpPr>
          <p:cNvPr id="3" name="Content Placeholder 2">
            <a:extLst>
              <a:ext uri="{FF2B5EF4-FFF2-40B4-BE49-F238E27FC236}">
                <a16:creationId xmlns:a16="http://schemas.microsoft.com/office/drawing/2014/main" id="{AA235D10-7B94-BD9D-BE74-BBB9F64D14D5}"/>
              </a:ext>
            </a:extLst>
          </p:cNvPr>
          <p:cNvSpPr>
            <a:spLocks noGrp="1"/>
          </p:cNvSpPr>
          <p:nvPr>
            <p:ph sz="half" idx="1"/>
          </p:nvPr>
        </p:nvSpPr>
        <p:spPr>
          <a:xfrm>
            <a:off x="430823" y="1070893"/>
            <a:ext cx="11439598" cy="1083500"/>
          </a:xfrm>
        </p:spPr>
        <p:txBody>
          <a:bodyPr vert="horz" lIns="0" tIns="0" rIns="0" bIns="0" rtlCol="0">
            <a:noAutofit/>
          </a:bodyPr>
          <a:lstStyle/>
          <a:p>
            <a:pPr lvl="1">
              <a:spcAft>
                <a:spcPts val="0"/>
              </a:spcAft>
            </a:pPr>
            <a:r>
              <a:rPr lang="en-GB" sz="1600" dirty="0"/>
              <a:t>The Essex Provider Network has been set up with the specific aim of providing a single voice for all Essex based learning and training providers including Further Education Colleges with a focus on work-based learning. </a:t>
            </a:r>
          </a:p>
          <a:p>
            <a:pPr lvl="1">
              <a:spcAft>
                <a:spcPts val="0"/>
              </a:spcAft>
            </a:pPr>
            <a:endParaRPr lang="en-GB" sz="1600" dirty="0"/>
          </a:p>
          <a:p>
            <a:pPr lvl="1">
              <a:spcAft>
                <a:spcPts val="0"/>
              </a:spcAft>
            </a:pPr>
            <a:r>
              <a:rPr lang="en-GB" sz="1600" dirty="0">
                <a:solidFill>
                  <a:srgbClr val="FF0000"/>
                </a:solidFill>
                <a:hlinkClick r:id="rId2"/>
              </a:rPr>
              <a:t>EPN’s Website</a:t>
            </a:r>
            <a:r>
              <a:rPr lang="en-GB" sz="1600" dirty="0">
                <a:solidFill>
                  <a:srgbClr val="FF0000"/>
                </a:solidFill>
              </a:rPr>
              <a:t> </a:t>
            </a:r>
            <a:r>
              <a:rPr lang="en-GB" sz="1600" dirty="0"/>
              <a:t>provides links to available training and apprenticeship opportunities in Essex. </a:t>
            </a:r>
          </a:p>
          <a:p>
            <a:pPr lvl="1">
              <a:spcAft>
                <a:spcPts val="0"/>
              </a:spcAft>
            </a:pPr>
            <a:endParaRPr lang="en-GB" sz="1600" dirty="0"/>
          </a:p>
          <a:p>
            <a:pPr lvl="1">
              <a:spcAft>
                <a:spcPts val="0"/>
              </a:spcAft>
            </a:pPr>
            <a:r>
              <a:rPr lang="en-GB" sz="1600" dirty="0"/>
              <a:t>We conducted an interview with a representative of EPN and here is a summary of the issues highlighted in the interview. </a:t>
            </a:r>
          </a:p>
          <a:p>
            <a:pPr lvl="1">
              <a:spcAft>
                <a:spcPts val="0"/>
              </a:spcAft>
            </a:pPr>
            <a:endParaRPr lang="en-GB" sz="1600" dirty="0"/>
          </a:p>
          <a:p>
            <a:pPr lvl="1">
              <a:spcAft>
                <a:spcPts val="0"/>
              </a:spcAft>
            </a:pPr>
            <a:endParaRPr lang="en-GB" sz="1600" dirty="0"/>
          </a:p>
        </p:txBody>
      </p:sp>
      <p:sp>
        <p:nvSpPr>
          <p:cNvPr id="5" name="Content Placeholder 2">
            <a:extLst>
              <a:ext uri="{FF2B5EF4-FFF2-40B4-BE49-F238E27FC236}">
                <a16:creationId xmlns:a16="http://schemas.microsoft.com/office/drawing/2014/main" id="{B5344CBF-0A26-2A7A-171D-AA47C00B25A3}"/>
              </a:ext>
            </a:extLst>
          </p:cNvPr>
          <p:cNvSpPr txBox="1">
            <a:spLocks/>
          </p:cNvSpPr>
          <p:nvPr/>
        </p:nvSpPr>
        <p:spPr>
          <a:xfrm>
            <a:off x="489545" y="2795793"/>
            <a:ext cx="10307409" cy="3098112"/>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Aft>
                <a:spcPts val="1200"/>
              </a:spcAft>
              <a:buFont typeface="Arial" panose="020B0604020202020204" pitchFamily="34" charset="0"/>
              <a:buChar char="•"/>
            </a:pPr>
            <a:r>
              <a:rPr lang="en-GB" sz="1600" dirty="0"/>
              <a:t>Schools </a:t>
            </a:r>
            <a:r>
              <a:rPr lang="en-GB" sz="1600" b="1" dirty="0"/>
              <a:t>need to promote apprenticeships </a:t>
            </a:r>
            <a:r>
              <a:rPr lang="en-GB" sz="1600" dirty="0"/>
              <a:t>as a valuable path early on. </a:t>
            </a:r>
          </a:p>
          <a:p>
            <a:pPr marL="285750" lvl="1" indent="-285750">
              <a:spcAft>
                <a:spcPts val="1200"/>
              </a:spcAft>
              <a:buFont typeface="Arial" panose="020B0604020202020204" pitchFamily="34" charset="0"/>
              <a:buChar char="•"/>
            </a:pPr>
            <a:r>
              <a:rPr lang="en-GB" sz="1600" dirty="0"/>
              <a:t>Schools need to</a:t>
            </a:r>
            <a:r>
              <a:rPr lang="en-GB" sz="1600" b="1" dirty="0"/>
              <a:t> help with finding good work experiences </a:t>
            </a:r>
            <a:r>
              <a:rPr lang="en-GB" sz="1600" dirty="0"/>
              <a:t>as they used to do before as this inspires students to try different career paths. </a:t>
            </a:r>
          </a:p>
          <a:p>
            <a:pPr marL="285750" lvl="1" indent="-285750">
              <a:spcAft>
                <a:spcPts val="1200"/>
              </a:spcAft>
              <a:buFont typeface="Arial" panose="020B0604020202020204" pitchFamily="34" charset="0"/>
              <a:buChar char="•"/>
            </a:pPr>
            <a:r>
              <a:rPr lang="en-GB" sz="1600" dirty="0"/>
              <a:t>There is a </a:t>
            </a:r>
            <a:r>
              <a:rPr lang="en-GB" sz="1600" b="1" dirty="0"/>
              <a:t>shortage of tutors</a:t>
            </a:r>
            <a:r>
              <a:rPr lang="en-GB" sz="1600" dirty="0"/>
              <a:t> in specific sectors which hinders young people from pursuing their interest in some careers. </a:t>
            </a:r>
          </a:p>
          <a:p>
            <a:pPr marL="285750" lvl="1" indent="-285750">
              <a:spcAft>
                <a:spcPts val="1200"/>
              </a:spcAft>
              <a:buFont typeface="Arial" panose="020B0604020202020204" pitchFamily="34" charset="0"/>
              <a:buChar char="•"/>
            </a:pPr>
            <a:r>
              <a:rPr lang="en-GB" sz="1600" dirty="0"/>
              <a:t>A need for </a:t>
            </a:r>
            <a:r>
              <a:rPr lang="en-GB" sz="1600" b="1" dirty="0"/>
              <a:t>better coordination </a:t>
            </a:r>
            <a:r>
              <a:rPr lang="en-GB" sz="1600" dirty="0"/>
              <a:t>between colleges, independent training providers and schools for promoting apprenticeships and courses. </a:t>
            </a:r>
          </a:p>
          <a:p>
            <a:pPr marL="285750" lvl="1" indent="-285750">
              <a:spcAft>
                <a:spcPts val="1200"/>
              </a:spcAft>
              <a:buFont typeface="Arial" panose="020B0604020202020204" pitchFamily="34" charset="0"/>
              <a:buChar char="•"/>
            </a:pPr>
            <a:r>
              <a:rPr lang="en-GB" sz="1600" dirty="0"/>
              <a:t>Promoting apprenticeships should be a </a:t>
            </a:r>
            <a:r>
              <a:rPr lang="en-GB" sz="1600" b="1" dirty="0"/>
              <a:t>sustainable process. </a:t>
            </a:r>
          </a:p>
          <a:p>
            <a:pPr marL="285750" lvl="1" indent="-285750">
              <a:spcAft>
                <a:spcPts val="1200"/>
              </a:spcAft>
              <a:buFont typeface="Arial" panose="020B0604020202020204" pitchFamily="34" charset="0"/>
              <a:buChar char="•"/>
            </a:pPr>
            <a:r>
              <a:rPr lang="en-GB" sz="1600" dirty="0"/>
              <a:t>Financially, apprenticeships are </a:t>
            </a:r>
            <a:r>
              <a:rPr lang="en-GB" sz="1600" b="1" dirty="0"/>
              <a:t>challenging for families on benefits</a:t>
            </a:r>
            <a:r>
              <a:rPr lang="en-GB" sz="1600" dirty="0"/>
              <a:t>. </a:t>
            </a:r>
          </a:p>
          <a:p>
            <a:pPr marL="285750" lvl="1" indent="-285750">
              <a:spcAft>
                <a:spcPts val="1200"/>
              </a:spcAft>
              <a:buFont typeface="Arial" panose="020B0604020202020204" pitchFamily="34" charset="0"/>
              <a:buChar char="•"/>
            </a:pPr>
            <a:r>
              <a:rPr lang="en-GB" sz="1600" b="1" dirty="0"/>
              <a:t>SMEs are less engaged </a:t>
            </a:r>
            <a:r>
              <a:rPr lang="en-GB" sz="1600" dirty="0"/>
              <a:t>and need support to take young apprentices. </a:t>
            </a:r>
            <a:endParaRPr lang="en-GB" sz="1600" dirty="0">
              <a:latin typeface="Lexend Light" pitchFamily="2" charset="0"/>
            </a:endParaRPr>
          </a:p>
        </p:txBody>
      </p:sp>
      <p:sp>
        <p:nvSpPr>
          <p:cNvPr id="8" name="TextBox 7">
            <a:extLst>
              <a:ext uri="{FF2B5EF4-FFF2-40B4-BE49-F238E27FC236}">
                <a16:creationId xmlns:a16="http://schemas.microsoft.com/office/drawing/2014/main" id="{78A1BB1A-0E6E-FD4D-856A-77E27873BBFD}"/>
              </a:ext>
            </a:extLst>
          </p:cNvPr>
          <p:cNvSpPr txBox="1"/>
          <p:nvPr/>
        </p:nvSpPr>
        <p:spPr>
          <a:xfrm>
            <a:off x="9113178" y="3780890"/>
            <a:ext cx="0" cy="0"/>
          </a:xfrm>
          <a:prstGeom prst="rect">
            <a:avLst/>
          </a:prstGeom>
          <a:noFill/>
        </p:spPr>
        <p:txBody>
          <a:bodyPr wrap="none" lIns="0" tIns="0" rIns="0" bIns="0" rtlCol="0">
            <a:noAutofit/>
          </a:bodyPr>
          <a:lstStyle/>
          <a:p>
            <a:pPr algn="l">
              <a:spcAft>
                <a:spcPts val="1134"/>
              </a:spcAft>
            </a:pPr>
            <a:endParaRPr lang="en-US" sz="1500" dirty="0"/>
          </a:p>
        </p:txBody>
      </p:sp>
      <p:sp>
        <p:nvSpPr>
          <p:cNvPr id="9" name="TextBox 8">
            <a:extLst>
              <a:ext uri="{FF2B5EF4-FFF2-40B4-BE49-F238E27FC236}">
                <a16:creationId xmlns:a16="http://schemas.microsoft.com/office/drawing/2014/main" id="{241CD720-D33E-B748-9A09-4E2BCAACD883}"/>
              </a:ext>
            </a:extLst>
          </p:cNvPr>
          <p:cNvSpPr txBox="1"/>
          <p:nvPr/>
        </p:nvSpPr>
        <p:spPr>
          <a:xfrm>
            <a:off x="9873465" y="3524036"/>
            <a:ext cx="0" cy="0"/>
          </a:xfrm>
          <a:prstGeom prst="rect">
            <a:avLst/>
          </a:prstGeom>
          <a:noFill/>
        </p:spPr>
        <p:txBody>
          <a:bodyPr wrap="none" lIns="0" tIns="0" rIns="0" bIns="0" rtlCol="0">
            <a:noAutofit/>
          </a:bodyPr>
          <a:lstStyle/>
          <a:p>
            <a:pPr algn="l">
              <a:spcAft>
                <a:spcPts val="1134"/>
              </a:spcAft>
            </a:pPr>
            <a:endParaRPr lang="en-US" sz="1500" dirty="0"/>
          </a:p>
        </p:txBody>
      </p:sp>
      <p:pic>
        <p:nvPicPr>
          <p:cNvPr id="4" name="Picture 8">
            <a:extLst>
              <a:ext uri="{FF2B5EF4-FFF2-40B4-BE49-F238E27FC236}">
                <a16:creationId xmlns:a16="http://schemas.microsoft.com/office/drawing/2014/main" id="{2DF7D725-D27F-916F-2DEF-14080F12A1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747" y="6098668"/>
            <a:ext cx="513307" cy="5086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5F0F817-5343-2556-DC9E-3852AC3D9275}"/>
              </a:ext>
            </a:extLst>
          </p:cNvPr>
          <p:cNvSpPr txBox="1"/>
          <p:nvPr/>
        </p:nvSpPr>
        <p:spPr>
          <a:xfrm>
            <a:off x="9362661" y="5068957"/>
            <a:ext cx="914400" cy="914400"/>
          </a:xfrm>
          <a:prstGeom prst="rect">
            <a:avLst/>
          </a:prstGeom>
          <a:noFill/>
        </p:spPr>
        <p:txBody>
          <a:bodyPr wrap="none" lIns="0" tIns="0" rIns="0" bIns="0" rtlCol="0">
            <a:noAutofit/>
          </a:bodyPr>
          <a:lstStyle/>
          <a:p>
            <a:pPr algn="l">
              <a:spcAft>
                <a:spcPts val="1134"/>
              </a:spcAft>
            </a:pPr>
            <a:endParaRPr lang="en-GB" sz="1500" dirty="0"/>
          </a:p>
        </p:txBody>
      </p:sp>
      <p:sp>
        <p:nvSpPr>
          <p:cNvPr id="7" name="TextBox 6">
            <a:extLst>
              <a:ext uri="{FF2B5EF4-FFF2-40B4-BE49-F238E27FC236}">
                <a16:creationId xmlns:a16="http://schemas.microsoft.com/office/drawing/2014/main" id="{FF151FF5-AAB4-64E3-F881-22154A10449B}"/>
              </a:ext>
            </a:extLst>
          </p:cNvPr>
          <p:cNvSpPr txBox="1"/>
          <p:nvPr/>
        </p:nvSpPr>
        <p:spPr>
          <a:xfrm>
            <a:off x="985886" y="6155886"/>
            <a:ext cx="8254829" cy="584775"/>
          </a:xfrm>
          <a:prstGeom prst="rect">
            <a:avLst/>
          </a:prstGeom>
          <a:noFill/>
        </p:spPr>
        <p:txBody>
          <a:bodyPr wrap="square">
            <a:spAutoFit/>
          </a:bodyPr>
          <a:lstStyle/>
          <a:p>
            <a:r>
              <a:rPr lang="en-GB" sz="1600" b="1" i="1" dirty="0"/>
              <a:t>EPN is developing a template for a presentation to promote apprenticeships in schools. </a:t>
            </a:r>
            <a:br>
              <a:rPr lang="en-GB" sz="1600" b="1" i="1" dirty="0"/>
            </a:br>
            <a:r>
              <a:rPr lang="en-GB" sz="1600" b="1" i="1" dirty="0"/>
              <a:t>This could be used by the different ITPs so that a consistent message is provided to schools. </a:t>
            </a:r>
          </a:p>
        </p:txBody>
      </p:sp>
    </p:spTree>
    <p:extLst>
      <p:ext uri="{BB962C8B-B14F-4D97-AF65-F5344CB8AC3E}">
        <p14:creationId xmlns:p14="http://schemas.microsoft.com/office/powerpoint/2010/main" val="3094509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30823" y="286453"/>
            <a:ext cx="10172700" cy="709292"/>
          </a:xfrm>
        </p:spPr>
        <p:txBody>
          <a:bodyPr/>
          <a:lstStyle/>
          <a:p>
            <a:r>
              <a:rPr lang="en-GB" dirty="0">
                <a:latin typeface="+mn-lt"/>
              </a:rPr>
              <a:t>The Essex Provider Network (EPN)</a:t>
            </a:r>
          </a:p>
        </p:txBody>
      </p:sp>
      <p:sp>
        <p:nvSpPr>
          <p:cNvPr id="5" name="Content Placeholder 2">
            <a:extLst>
              <a:ext uri="{FF2B5EF4-FFF2-40B4-BE49-F238E27FC236}">
                <a16:creationId xmlns:a16="http://schemas.microsoft.com/office/drawing/2014/main" id="{B5344CBF-0A26-2A7A-171D-AA47C00B25A3}"/>
              </a:ext>
            </a:extLst>
          </p:cNvPr>
          <p:cNvSpPr txBox="1">
            <a:spLocks/>
          </p:cNvSpPr>
          <p:nvPr/>
        </p:nvSpPr>
        <p:spPr>
          <a:xfrm>
            <a:off x="430823" y="995745"/>
            <a:ext cx="8282354" cy="567218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1600" b="1" dirty="0"/>
              <a:t>Issues highlighted include:</a:t>
            </a:r>
          </a:p>
          <a:p>
            <a:pPr lvl="1">
              <a:spcAft>
                <a:spcPts val="0"/>
              </a:spcAft>
            </a:pPr>
            <a:endParaRPr lang="en-GB" sz="1600" b="1" dirty="0"/>
          </a:p>
          <a:p>
            <a:pPr marL="285750" lvl="1" indent="-285750">
              <a:spcAft>
                <a:spcPts val="0"/>
              </a:spcAft>
              <a:buFont typeface="Arial" panose="020B0604020202020204" pitchFamily="34" charset="0"/>
              <a:buChar char="•"/>
            </a:pPr>
            <a:r>
              <a:rPr lang="en-GB" sz="1600" b="1" dirty="0"/>
              <a:t>Young people and their families are disadvantaged by the costs of apprenticeships. </a:t>
            </a:r>
          </a:p>
          <a:p>
            <a:pPr lvl="1">
              <a:spcAft>
                <a:spcPts val="0"/>
              </a:spcAft>
            </a:pPr>
            <a:endParaRPr lang="en-GB" sz="1600" b="1" i="1" dirty="0"/>
          </a:p>
          <a:p>
            <a:pPr lvl="1" algn="ctr">
              <a:spcAft>
                <a:spcPts val="0"/>
              </a:spcAft>
            </a:pPr>
            <a:r>
              <a:rPr lang="en-GB" sz="1600" i="1" dirty="0"/>
              <a:t>“I think that the introduction of bursaries could support certain cohorts of young people, particularly those on benefits as that might be an extra support… It is not just the travel cost, it is also food, clothing.. there is a cost of going to work, isn’t it”.</a:t>
            </a:r>
          </a:p>
          <a:p>
            <a:pPr marL="230400" lvl="3" indent="0" algn="ctr">
              <a:spcAft>
                <a:spcPts val="0"/>
              </a:spcAft>
              <a:buNone/>
            </a:pPr>
            <a:r>
              <a:rPr lang="en-GB" sz="1600" i="1" dirty="0"/>
              <a:t>“I don't think I've ever met a young person who didn't want a job, but it's just a case of is it affordable to have that job? Not just yourself, but for that wider sort of family unit…</a:t>
            </a:r>
            <a:r>
              <a:rPr lang="en-GB" sz="1600" dirty="0">
                <a:solidFill>
                  <a:schemeClr val="accent1"/>
                </a:solidFill>
              </a:rPr>
              <a:t> </a:t>
            </a:r>
            <a:r>
              <a:rPr lang="en-GB" sz="1600" i="1" dirty="0"/>
              <a:t>this is a huge barrier especially for the socially deprived sections of our society”.</a:t>
            </a:r>
          </a:p>
          <a:p>
            <a:pPr marL="230400" lvl="3" indent="0" algn="ctr">
              <a:spcAft>
                <a:spcPts val="0"/>
              </a:spcAft>
              <a:buNone/>
            </a:pPr>
            <a:endParaRPr lang="en-GB" sz="1600" i="1" dirty="0"/>
          </a:p>
          <a:p>
            <a:pPr marL="285750" lvl="1" indent="-285750">
              <a:spcAft>
                <a:spcPts val="0"/>
              </a:spcAft>
              <a:buFont typeface="Arial" panose="020B0604020202020204" pitchFamily="34" charset="0"/>
              <a:buChar char="•"/>
            </a:pPr>
            <a:r>
              <a:rPr lang="en-GB" sz="1600" b="1" dirty="0"/>
              <a:t>There is a problem with low ambition of young children. </a:t>
            </a:r>
          </a:p>
          <a:p>
            <a:pPr lvl="1" algn="ctr">
              <a:spcAft>
                <a:spcPts val="0"/>
              </a:spcAft>
            </a:pPr>
            <a:r>
              <a:rPr lang="en-GB" sz="1600" i="1" dirty="0"/>
              <a:t>	” Their ambition level is quite low in schools… also the types of apprenticeships usually promoted in schools are very limited depending on the available sectors going to schools for promoting apprenticeships opportunities”. </a:t>
            </a:r>
          </a:p>
          <a:p>
            <a:pPr lvl="1" algn="ctr">
              <a:spcAft>
                <a:spcPts val="0"/>
              </a:spcAft>
            </a:pPr>
            <a:endParaRPr lang="en-GB" sz="1600" i="1" dirty="0"/>
          </a:p>
          <a:p>
            <a:pPr marL="285750" lvl="1" indent="-285750">
              <a:spcAft>
                <a:spcPts val="0"/>
              </a:spcAft>
              <a:buFont typeface="Arial" panose="020B0604020202020204" pitchFamily="34" charset="0"/>
              <a:buChar char="•"/>
            </a:pPr>
            <a:r>
              <a:rPr lang="en-GB" sz="1600" b="1" dirty="0"/>
              <a:t>A coordinated effort is needed to inspire young children to explore opportunities.</a:t>
            </a:r>
          </a:p>
          <a:p>
            <a:pPr lvl="1" algn="ctr">
              <a:spcAft>
                <a:spcPts val="0"/>
              </a:spcAft>
            </a:pPr>
            <a:r>
              <a:rPr lang="en-GB" sz="1600" i="1" dirty="0"/>
              <a:t>“We need to make sure that we build the aspirations by showing them</a:t>
            </a:r>
          </a:p>
          <a:p>
            <a:pPr lvl="1" algn="ctr">
              <a:spcAft>
                <a:spcPts val="0"/>
              </a:spcAft>
            </a:pPr>
            <a:r>
              <a:rPr lang="en-GB" sz="1600" i="1" dirty="0"/>
              <a:t>the routes that possibly are available to them.”</a:t>
            </a:r>
          </a:p>
          <a:p>
            <a:pPr marL="285750" lvl="1" indent="-285750">
              <a:spcAft>
                <a:spcPts val="0"/>
              </a:spcAft>
              <a:buFont typeface="Arial" panose="020B0604020202020204" pitchFamily="34" charset="0"/>
              <a:buChar char="•"/>
            </a:pPr>
            <a:r>
              <a:rPr lang="en-GB" sz="1600" b="1" dirty="0"/>
              <a:t>Promoting apprenticeships should be a sustainable process. </a:t>
            </a:r>
          </a:p>
          <a:p>
            <a:pPr lvl="1" algn="ctr">
              <a:spcAft>
                <a:spcPts val="0"/>
              </a:spcAft>
            </a:pPr>
            <a:r>
              <a:rPr lang="en-GB" sz="1600" i="1" dirty="0"/>
              <a:t>	“There was a huge national campaign for apprenticeships backed by the government. It came on the TV, and it was great, and things started to move, and then that went. The money went for that. There's nothing sustainable”. </a:t>
            </a:r>
          </a:p>
          <a:p>
            <a:pPr marL="230400" lvl="3" indent="0" algn="ctr">
              <a:spcAft>
                <a:spcPts val="0"/>
              </a:spcAft>
              <a:buNone/>
            </a:pPr>
            <a:endParaRPr lang="en-GB" sz="1600" i="1" dirty="0"/>
          </a:p>
          <a:p>
            <a:pPr lvl="1">
              <a:spcAft>
                <a:spcPts val="1200"/>
              </a:spcAft>
            </a:pPr>
            <a:endParaRPr lang="en-GB" sz="1600" dirty="0">
              <a:latin typeface="Lexend Light" pitchFamily="2" charset="0"/>
            </a:endParaRPr>
          </a:p>
        </p:txBody>
      </p:sp>
      <p:pic>
        <p:nvPicPr>
          <p:cNvPr id="4" name="Picture 8">
            <a:extLst>
              <a:ext uri="{FF2B5EF4-FFF2-40B4-BE49-F238E27FC236}">
                <a16:creationId xmlns:a16="http://schemas.microsoft.com/office/drawing/2014/main" id="{91ECCFE3-255D-E39A-7CDC-0EB8BC2C56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8881" y="2265412"/>
            <a:ext cx="607737" cy="6077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0E86CA-C53A-6A80-279C-97643BDE8569}"/>
              </a:ext>
            </a:extLst>
          </p:cNvPr>
          <p:cNvSpPr/>
          <p:nvPr/>
        </p:nvSpPr>
        <p:spPr>
          <a:xfrm>
            <a:off x="9231923" y="2074985"/>
            <a:ext cx="2681654" cy="426599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600" dirty="0">
              <a:solidFill>
                <a:schemeClr val="tx1"/>
              </a:solidFill>
            </a:endParaRPr>
          </a:p>
          <a:p>
            <a:pPr algn="ctr"/>
            <a:endParaRPr lang="en-GB" sz="1600" dirty="0">
              <a:solidFill>
                <a:schemeClr val="tx1"/>
              </a:solidFill>
            </a:endParaRPr>
          </a:p>
          <a:p>
            <a:pPr algn="ctr"/>
            <a:endParaRPr lang="en-GB" sz="1600" dirty="0">
              <a:solidFill>
                <a:schemeClr val="tx1"/>
              </a:solidFill>
            </a:endParaRPr>
          </a:p>
          <a:p>
            <a:pPr algn="ctr"/>
            <a:r>
              <a:rPr lang="en-GB" sz="1600" dirty="0">
                <a:solidFill>
                  <a:schemeClr val="tx1"/>
                </a:solidFill>
              </a:rPr>
              <a:t>A bursary to support apprentices from disadvantaged families will encourage take up of apprenticeships. </a:t>
            </a:r>
          </a:p>
          <a:p>
            <a:pPr algn="ctr"/>
            <a:endParaRPr lang="en-GB" sz="1600" dirty="0">
              <a:solidFill>
                <a:schemeClr val="tx1"/>
              </a:solidFill>
            </a:endParaRPr>
          </a:p>
          <a:p>
            <a:pPr algn="ctr"/>
            <a:r>
              <a:rPr lang="en-GB" sz="1600" dirty="0">
                <a:solidFill>
                  <a:schemeClr val="tx1"/>
                </a:solidFill>
              </a:rPr>
              <a:t>It is suggested that large transport companies could subsidise the cost for young people in Essex. It is also suggested that employers could also support with the cost of transportation. </a:t>
            </a:r>
          </a:p>
        </p:txBody>
      </p:sp>
      <p:sp>
        <p:nvSpPr>
          <p:cNvPr id="11" name="TextBox 10">
            <a:extLst>
              <a:ext uri="{FF2B5EF4-FFF2-40B4-BE49-F238E27FC236}">
                <a16:creationId xmlns:a16="http://schemas.microsoft.com/office/drawing/2014/main" id="{FACAF1E7-4CD1-8440-975D-EBEB409336C9}"/>
              </a:ext>
            </a:extLst>
          </p:cNvPr>
          <p:cNvSpPr txBox="1"/>
          <p:nvPr/>
        </p:nvSpPr>
        <p:spPr>
          <a:xfrm>
            <a:off x="10931703" y="2691829"/>
            <a:ext cx="0" cy="0"/>
          </a:xfrm>
          <a:prstGeom prst="rect">
            <a:avLst/>
          </a:prstGeom>
          <a:noFill/>
        </p:spPr>
        <p:txBody>
          <a:bodyPr wrap="none" lIns="0" tIns="0" rIns="0" bIns="0" rtlCol="0">
            <a:noAutofit/>
          </a:bodyPr>
          <a:lstStyle/>
          <a:p>
            <a:pPr algn="l">
              <a:spcAft>
                <a:spcPts val="1134"/>
              </a:spcAft>
            </a:pPr>
            <a:endParaRPr lang="en-US" sz="1500" dirty="0"/>
          </a:p>
        </p:txBody>
      </p:sp>
    </p:spTree>
    <p:extLst>
      <p:ext uri="{BB962C8B-B14F-4D97-AF65-F5344CB8AC3E}">
        <p14:creationId xmlns:p14="http://schemas.microsoft.com/office/powerpoint/2010/main" val="89393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540000" y="2355646"/>
            <a:ext cx="5540400" cy="844754"/>
          </a:xfrm>
        </p:spPr>
        <p:txBody>
          <a:bodyPr/>
          <a:lstStyle/>
          <a:p>
            <a:r>
              <a:rPr lang="en-GB" dirty="0"/>
              <a:t>Contents</a:t>
            </a:r>
          </a:p>
        </p:txBody>
      </p:sp>
      <p:sp>
        <p:nvSpPr>
          <p:cNvPr id="3" name="Text Placeholder 2">
            <a:extLst>
              <a:ext uri="{FF2B5EF4-FFF2-40B4-BE49-F238E27FC236}">
                <a16:creationId xmlns:a16="http://schemas.microsoft.com/office/drawing/2014/main" id="{A378FF32-C034-6009-6B14-211E619A34AA}"/>
              </a:ext>
            </a:extLst>
          </p:cNvPr>
          <p:cNvSpPr>
            <a:spLocks noGrp="1"/>
          </p:cNvSpPr>
          <p:nvPr>
            <p:ph type="body" idx="1"/>
          </p:nvPr>
        </p:nvSpPr>
        <p:spPr>
          <a:xfrm>
            <a:off x="540000" y="3430800"/>
            <a:ext cx="5684954" cy="1918800"/>
          </a:xfrm>
        </p:spPr>
        <p:txBody>
          <a:bodyPr vert="horz" lIns="0" tIns="0" rIns="0" bIns="0" rtlCol="0" anchor="t">
            <a:noAutofit/>
          </a:bodyPr>
          <a:lstStyle/>
          <a:p>
            <a:pPr marL="342900" indent="-342900">
              <a:buFont typeface="Arial" panose="020B0604020202020204" pitchFamily="34" charset="0"/>
              <a:buChar char="•"/>
            </a:pPr>
            <a:r>
              <a:rPr lang="en-GB" dirty="0"/>
              <a:t>Overview</a:t>
            </a:r>
          </a:p>
          <a:p>
            <a:pPr marL="342900" indent="-342900">
              <a:buFont typeface="Arial" panose="020B0604020202020204" pitchFamily="34" charset="0"/>
              <a:buChar char="•"/>
            </a:pPr>
            <a:r>
              <a:rPr lang="en-GB" dirty="0">
                <a:latin typeface="Calibri Light"/>
                <a:cs typeface="Calibri Light"/>
              </a:rPr>
              <a:t>What data tells us</a:t>
            </a:r>
          </a:p>
          <a:p>
            <a:pPr marL="342900" indent="-342900">
              <a:buFont typeface="Arial" panose="020B0604020202020204" pitchFamily="34" charset="0"/>
              <a:buChar char="•"/>
            </a:pPr>
            <a:r>
              <a:rPr lang="en-GB" dirty="0"/>
              <a:t>Research Participants</a:t>
            </a:r>
          </a:p>
          <a:p>
            <a:pPr marL="342900" indent="-342900">
              <a:buFont typeface="Arial" panose="020B0604020202020204" pitchFamily="34" charset="0"/>
              <a:buChar char="•"/>
            </a:pPr>
            <a:r>
              <a:rPr lang="en-GB" dirty="0"/>
              <a:t>Participants’ perspectives</a:t>
            </a:r>
          </a:p>
          <a:p>
            <a:pPr marL="342900" indent="-342900">
              <a:buFont typeface="Arial" panose="020B0604020202020204" pitchFamily="34" charset="0"/>
              <a:buChar char="•"/>
            </a:pPr>
            <a:r>
              <a:rPr lang="en-GB" dirty="0"/>
              <a:t>Key findings and Recommendations</a:t>
            </a:r>
          </a:p>
          <a:p>
            <a:pPr marL="342900" indent="-342900">
              <a:buFont typeface="Arial" panose="020B0604020202020204" pitchFamily="34" charset="0"/>
              <a:buChar char="•"/>
            </a:pPr>
            <a:r>
              <a:rPr lang="en-GB" dirty="0"/>
              <a:t>Resources</a:t>
            </a:r>
          </a:p>
          <a:p>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741854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30823" y="286453"/>
            <a:ext cx="10172700" cy="709292"/>
          </a:xfrm>
        </p:spPr>
        <p:txBody>
          <a:bodyPr/>
          <a:lstStyle/>
          <a:p>
            <a:r>
              <a:rPr lang="en-GB" dirty="0">
                <a:latin typeface="+mn-lt"/>
              </a:rPr>
              <a:t>The Essex Provider Network (EPN)</a:t>
            </a:r>
          </a:p>
        </p:txBody>
      </p:sp>
      <p:sp>
        <p:nvSpPr>
          <p:cNvPr id="5" name="Content Placeholder 2">
            <a:extLst>
              <a:ext uri="{FF2B5EF4-FFF2-40B4-BE49-F238E27FC236}">
                <a16:creationId xmlns:a16="http://schemas.microsoft.com/office/drawing/2014/main" id="{B5344CBF-0A26-2A7A-171D-AA47C00B25A3}"/>
              </a:ext>
            </a:extLst>
          </p:cNvPr>
          <p:cNvSpPr txBox="1">
            <a:spLocks/>
          </p:cNvSpPr>
          <p:nvPr/>
        </p:nvSpPr>
        <p:spPr>
          <a:xfrm>
            <a:off x="521435" y="1041604"/>
            <a:ext cx="11348182" cy="552994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1600" b="1" dirty="0"/>
              <a:t>Issues highlighted include:</a:t>
            </a:r>
          </a:p>
          <a:p>
            <a:pPr lvl="1">
              <a:spcAft>
                <a:spcPts val="0"/>
              </a:spcAft>
            </a:pPr>
            <a:endParaRPr lang="en-GB" sz="1600" b="1" dirty="0"/>
          </a:p>
          <a:p>
            <a:pPr marL="285750" lvl="1" indent="-285750">
              <a:spcAft>
                <a:spcPts val="0"/>
              </a:spcAft>
              <a:buFont typeface="Arial" panose="020B0604020202020204" pitchFamily="34" charset="0"/>
              <a:buChar char="•"/>
            </a:pPr>
            <a:r>
              <a:rPr lang="en-GB" sz="1600" b="1" dirty="0"/>
              <a:t>Companies are also finding it challenging to recruit apprentices, this is particularly the case for small businesses, mainly because they don’t have enough information. </a:t>
            </a:r>
            <a:endParaRPr lang="en-GB" sz="1600" i="1" dirty="0">
              <a:solidFill>
                <a:schemeClr val="accent1"/>
              </a:solidFill>
            </a:endParaRPr>
          </a:p>
          <a:p>
            <a:pPr marL="285750" lvl="1" indent="-285750" algn="ctr">
              <a:spcAft>
                <a:spcPts val="0"/>
              </a:spcAft>
              <a:buChar char="•"/>
            </a:pPr>
            <a:endParaRPr lang="en-GB" sz="1600" b="1" dirty="0">
              <a:solidFill>
                <a:srgbClr val="000000"/>
              </a:solidFill>
            </a:endParaRPr>
          </a:p>
          <a:p>
            <a:pPr marL="0" lvl="2" indent="0" algn="ctr">
              <a:spcAft>
                <a:spcPts val="0"/>
              </a:spcAft>
              <a:buNone/>
            </a:pPr>
            <a:r>
              <a:rPr lang="en-GB" sz="1600" i="1" dirty="0"/>
              <a:t>“ If you're a small size company, and the majority are very small in Essex, and they want to offer an apprenticeship, they will not know where to start…. It's again a problem…. I think it's the holes in the career system, particularly, now, if you offer something new or premium …. As colleges and training providers are probably sticking with training to the employers that they know”.</a:t>
            </a:r>
          </a:p>
          <a:p>
            <a:pPr marL="0" lvl="2" indent="0" algn="ctr">
              <a:spcAft>
                <a:spcPts val="0"/>
              </a:spcAft>
              <a:buNone/>
            </a:pPr>
            <a:r>
              <a:rPr lang="en-GB" sz="1600" i="1" dirty="0"/>
              <a:t>“ Small-Medium size companies might be hesitant because they don't know if they'll be able to facilitate the whole program”.</a:t>
            </a:r>
          </a:p>
          <a:p>
            <a:pPr marL="285750" lvl="1" indent="-285750">
              <a:spcAft>
                <a:spcPts val="0"/>
              </a:spcAft>
              <a:buFont typeface="Arial" panose="020B0604020202020204" pitchFamily="34" charset="0"/>
              <a:buChar char="•"/>
            </a:pPr>
            <a:endParaRPr lang="en-GB" sz="1600" b="1" dirty="0"/>
          </a:p>
          <a:p>
            <a:pPr marL="285750" lvl="1" indent="-285750">
              <a:spcAft>
                <a:spcPts val="0"/>
              </a:spcAft>
              <a:buFont typeface="Arial" panose="020B0604020202020204" pitchFamily="34" charset="0"/>
              <a:buChar char="•"/>
            </a:pPr>
            <a:r>
              <a:rPr lang="en-GB" sz="1600" b="1" dirty="0"/>
              <a:t>There should be a plan for filling skills' gaps for important sectors in the region, like construction and engineering. </a:t>
            </a:r>
          </a:p>
          <a:p>
            <a:pPr lvl="3" indent="0" algn="ctr">
              <a:spcAft>
                <a:spcPts val="0"/>
              </a:spcAft>
              <a:buNone/>
            </a:pPr>
            <a:r>
              <a:rPr lang="en-GB" sz="1600" i="1" dirty="0"/>
              <a:t>“Just in Essex, look at the infrastructure that's going to be built over the next 10 years. it's immense, and there are just so many construction and engineering jobs that will be needed and how it will be filled”.</a:t>
            </a:r>
          </a:p>
          <a:p>
            <a:pPr lvl="3" indent="0" algn="ctr">
              <a:spcAft>
                <a:spcPts val="0"/>
              </a:spcAft>
              <a:buNone/>
            </a:pPr>
            <a:endParaRPr lang="en-GB" sz="1600" i="1" dirty="0"/>
          </a:p>
          <a:p>
            <a:pPr marL="285750" lvl="1" indent="-285750">
              <a:spcAft>
                <a:spcPts val="0"/>
              </a:spcAft>
              <a:buFont typeface="Arial" panose="020B0604020202020204" pitchFamily="34" charset="0"/>
              <a:buChar char="•"/>
            </a:pPr>
            <a:r>
              <a:rPr lang="en-GB" sz="1600" b="1" dirty="0"/>
              <a:t>Covid-19 had a severe impact on the independent training providers because of loss of funding. </a:t>
            </a:r>
          </a:p>
          <a:p>
            <a:pPr lvl="1" algn="ctr">
              <a:spcAft>
                <a:spcPts val="0"/>
              </a:spcAft>
            </a:pPr>
            <a:r>
              <a:rPr lang="en-GB" sz="1600" i="1" dirty="0"/>
              <a:t>	“The independent training provider sector really found that difficult because there was no funding coming in. It</a:t>
            </a:r>
          </a:p>
          <a:p>
            <a:pPr lvl="1" algn="ctr">
              <a:spcAft>
                <a:spcPts val="0"/>
              </a:spcAft>
            </a:pPr>
            <a:r>
              <a:rPr lang="en-GB" sz="1600" i="1" dirty="0"/>
              <a:t>is the independent sector across the country that deliver the majority of apprenticeships… I think a lot of colleges tend to work with larger organisations. While the independent training sector tend to work more with small size companies that tend to have this rapport</a:t>
            </a:r>
          </a:p>
          <a:p>
            <a:pPr lvl="1" algn="ctr">
              <a:spcAft>
                <a:spcPts val="0"/>
              </a:spcAft>
            </a:pPr>
            <a:r>
              <a:rPr lang="en-GB" sz="1600" i="1" dirty="0"/>
              <a:t>and the flexibility that possibly suits both”. </a:t>
            </a:r>
          </a:p>
          <a:p>
            <a:pPr marL="285750" indent="-285750">
              <a:spcAft>
                <a:spcPts val="0"/>
              </a:spcAft>
              <a:buFont typeface="Arial" panose="020B0604020202020204" pitchFamily="34" charset="0"/>
              <a:buChar char="•"/>
            </a:pPr>
            <a:r>
              <a:rPr lang="en-GB" sz="1600" dirty="0"/>
              <a:t>Big companies have moral responsibilities to support local communities and young people. </a:t>
            </a:r>
          </a:p>
          <a:p>
            <a:pPr lvl="1" algn="ctr">
              <a:spcAft>
                <a:spcPts val="0"/>
              </a:spcAft>
            </a:pPr>
            <a:r>
              <a:rPr lang="en-GB" sz="1800" i="1" dirty="0"/>
              <a:t>“</a:t>
            </a:r>
            <a:r>
              <a:rPr lang="en-GB" sz="1600" i="1" dirty="0"/>
              <a:t>When we're looking at bursaries, we're looking at support for travel. I think big companies have a moral responsibility to start supporting the local communities… they need to invest money in the community in making sure that people are able to access the right training.”</a:t>
            </a:r>
          </a:p>
          <a:p>
            <a:pPr lvl="3" indent="0" algn="ctr">
              <a:spcAft>
                <a:spcPts val="0"/>
              </a:spcAft>
              <a:buNone/>
            </a:pPr>
            <a:endParaRPr lang="en-GB" sz="1600" i="1" dirty="0">
              <a:solidFill>
                <a:schemeClr val="accent1"/>
              </a:solidFill>
            </a:endParaRPr>
          </a:p>
          <a:p>
            <a:pPr lvl="1">
              <a:spcAft>
                <a:spcPts val="0"/>
              </a:spcAft>
            </a:pPr>
            <a:endParaRPr lang="en-GB" sz="1600" b="1" dirty="0"/>
          </a:p>
          <a:p>
            <a:pPr lvl="1">
              <a:spcAft>
                <a:spcPts val="0"/>
              </a:spcAft>
            </a:pPr>
            <a:endParaRPr lang="en-GB" sz="1600" i="1" dirty="0"/>
          </a:p>
          <a:p>
            <a:pPr marL="285750" lvl="1" indent="-285750">
              <a:spcAft>
                <a:spcPts val="1200"/>
              </a:spcAft>
              <a:buFont typeface="Arial" panose="020B0604020202020204" pitchFamily="34" charset="0"/>
              <a:buChar char="•"/>
            </a:pPr>
            <a:endParaRPr lang="en-GB" sz="1600" dirty="0"/>
          </a:p>
        </p:txBody>
      </p:sp>
    </p:spTree>
    <p:extLst>
      <p:ext uri="{BB962C8B-B14F-4D97-AF65-F5344CB8AC3E}">
        <p14:creationId xmlns:p14="http://schemas.microsoft.com/office/powerpoint/2010/main" val="3208564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1430649" y="2414338"/>
            <a:ext cx="9335520" cy="1310400"/>
          </a:xfrm>
        </p:spPr>
        <p:txBody>
          <a:bodyPr/>
          <a:lstStyle/>
          <a:p>
            <a:pPr algn="ctr"/>
            <a:r>
              <a:rPr lang="en-GB" dirty="0"/>
              <a:t>The Chamber of Commerce’s Perspective</a:t>
            </a:r>
            <a:endParaRPr lang="en-US" dirty="0"/>
          </a:p>
        </p:txBody>
      </p:sp>
    </p:spTree>
    <p:extLst>
      <p:ext uri="{BB962C8B-B14F-4D97-AF65-F5344CB8AC3E}">
        <p14:creationId xmlns:p14="http://schemas.microsoft.com/office/powerpoint/2010/main" val="2323047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30823" y="286453"/>
            <a:ext cx="10172700" cy="709292"/>
          </a:xfrm>
        </p:spPr>
        <p:txBody>
          <a:bodyPr/>
          <a:lstStyle/>
          <a:p>
            <a:r>
              <a:rPr lang="en-GB" dirty="0">
                <a:latin typeface="+mn-lt"/>
              </a:rPr>
              <a:t>The Chamber of Commerce’s Perspective</a:t>
            </a:r>
          </a:p>
        </p:txBody>
      </p:sp>
      <p:sp>
        <p:nvSpPr>
          <p:cNvPr id="3" name="Content Placeholder 2">
            <a:extLst>
              <a:ext uri="{FF2B5EF4-FFF2-40B4-BE49-F238E27FC236}">
                <a16:creationId xmlns:a16="http://schemas.microsoft.com/office/drawing/2014/main" id="{AA235D10-7B94-BD9D-BE74-BBB9F64D14D5}"/>
              </a:ext>
            </a:extLst>
          </p:cNvPr>
          <p:cNvSpPr>
            <a:spLocks noGrp="1"/>
          </p:cNvSpPr>
          <p:nvPr>
            <p:ph sz="half" idx="1"/>
          </p:nvPr>
        </p:nvSpPr>
        <p:spPr>
          <a:xfrm>
            <a:off x="430822" y="1060733"/>
            <a:ext cx="11439598" cy="574635"/>
          </a:xfrm>
        </p:spPr>
        <p:txBody>
          <a:bodyPr vert="horz" lIns="0" tIns="0" rIns="0" bIns="0" rtlCol="0" anchor="t">
            <a:noAutofit/>
          </a:bodyPr>
          <a:lstStyle/>
          <a:p>
            <a:pPr lvl="1">
              <a:spcAft>
                <a:spcPts val="0"/>
              </a:spcAft>
            </a:pPr>
            <a:r>
              <a:rPr lang="en-GB" sz="1600" dirty="0"/>
              <a:t>We conducted an interview with a representative of Essex Chamber of Commerce, who is also involved in developing the Local Skills Improvement Plan (LSIP) for Essex. Here is a summary of issues highlighted in the interview. </a:t>
            </a:r>
            <a:endParaRPr lang="en-GB" sz="1600" dirty="0">
              <a:latin typeface="Lexend" pitchFamily="2" charset="0"/>
            </a:endParaRPr>
          </a:p>
          <a:p>
            <a:pPr lvl="1">
              <a:spcAft>
                <a:spcPts val="0"/>
              </a:spcAft>
            </a:pPr>
            <a:endParaRPr lang="en-GB" sz="1600" dirty="0">
              <a:latin typeface="Lexend" pitchFamily="2" charset="0"/>
            </a:endParaRPr>
          </a:p>
        </p:txBody>
      </p:sp>
      <p:sp>
        <p:nvSpPr>
          <p:cNvPr id="5" name="Content Placeholder 2">
            <a:extLst>
              <a:ext uri="{FF2B5EF4-FFF2-40B4-BE49-F238E27FC236}">
                <a16:creationId xmlns:a16="http://schemas.microsoft.com/office/drawing/2014/main" id="{B5344CBF-0A26-2A7A-171D-AA47C00B25A3}"/>
              </a:ext>
            </a:extLst>
          </p:cNvPr>
          <p:cNvSpPr txBox="1">
            <a:spLocks/>
          </p:cNvSpPr>
          <p:nvPr/>
        </p:nvSpPr>
        <p:spPr>
          <a:xfrm>
            <a:off x="430822" y="1793631"/>
            <a:ext cx="11175024" cy="477791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Aft>
                <a:spcPts val="0"/>
              </a:spcAft>
              <a:buFont typeface="Arial" panose="020B0604020202020204" pitchFamily="34" charset="0"/>
              <a:buChar char="•"/>
            </a:pPr>
            <a:r>
              <a:rPr lang="en-GB" b="1" dirty="0"/>
              <a:t>Disadvantaged families are struggling financially, and they are not able to support their children in pursuing apprenticeships.</a:t>
            </a:r>
            <a:r>
              <a:rPr lang="en-GB" dirty="0"/>
              <a:t> </a:t>
            </a:r>
          </a:p>
          <a:p>
            <a:pPr marL="0" lvl="2" indent="0" algn="ctr">
              <a:spcAft>
                <a:spcPts val="0"/>
              </a:spcAft>
              <a:buNone/>
            </a:pPr>
            <a:r>
              <a:rPr lang="en-GB" i="1" dirty="0"/>
              <a:t>“In areas of deprivation where you've got multiple generations of unemployed….sometimes parents will care for other people that young people live with, they struggle to find the time to support the young person”. </a:t>
            </a:r>
          </a:p>
          <a:p>
            <a:pPr marL="0" lvl="2" indent="0" algn="ctr">
              <a:spcAft>
                <a:spcPts val="0"/>
              </a:spcAft>
              <a:buNone/>
            </a:pPr>
            <a:endParaRPr lang="en-GB" dirty="0"/>
          </a:p>
          <a:p>
            <a:pPr marL="285750" lvl="1" indent="-285750">
              <a:spcAft>
                <a:spcPts val="0"/>
              </a:spcAft>
              <a:buFont typeface="Arial" panose="020B0604020202020204" pitchFamily="34" charset="0"/>
              <a:buChar char="•"/>
            </a:pPr>
            <a:r>
              <a:rPr lang="en-GB" b="1" dirty="0"/>
              <a:t>Transportation is a major barrier for young people, especially at the age of 16, and they struggle to get to work. </a:t>
            </a:r>
          </a:p>
          <a:p>
            <a:pPr lvl="1" algn="ctr">
              <a:spcAft>
                <a:spcPts val="0"/>
              </a:spcAft>
            </a:pPr>
            <a:r>
              <a:rPr lang="en-GB" b="0" i="1" dirty="0"/>
              <a:t>“</a:t>
            </a:r>
            <a:r>
              <a:rPr lang="en-GB" i="1" dirty="0"/>
              <a:t>As</a:t>
            </a:r>
            <a:r>
              <a:rPr lang="en-GB" b="0" i="1" dirty="0"/>
              <a:t> soon as you start to get into </a:t>
            </a:r>
            <a:r>
              <a:rPr lang="en-GB" i="1" dirty="0"/>
              <a:t>apprenticeships</a:t>
            </a:r>
            <a:r>
              <a:rPr lang="en-GB" b="0" i="1" dirty="0"/>
              <a:t> provision where it moves around, into some of the construction area for example, it's quite difficult to get to those workplaces for particularly a 16-year-old. If you then compound that, probably in Essex with the challenges of that mix of rurality as well… it becomes quite difficult”.</a:t>
            </a:r>
          </a:p>
          <a:p>
            <a:pPr lvl="1" algn="ctr">
              <a:spcAft>
                <a:spcPts val="0"/>
              </a:spcAft>
            </a:pPr>
            <a:endParaRPr lang="en-GB" b="0" dirty="0"/>
          </a:p>
          <a:p>
            <a:pPr marL="285750" indent="-285750">
              <a:spcBef>
                <a:spcPts val="0"/>
              </a:spcBef>
              <a:spcAft>
                <a:spcPts val="0"/>
              </a:spcAft>
              <a:buFont typeface="Arial" panose="020B0604020202020204" pitchFamily="34" charset="0"/>
              <a:buChar char="•"/>
            </a:pPr>
            <a:r>
              <a:rPr lang="en-GB" sz="1500" dirty="0"/>
              <a:t>Cost of food is also another challenge</a:t>
            </a:r>
            <a:r>
              <a:rPr lang="en-GB" sz="1500" b="0" dirty="0"/>
              <a:t>. </a:t>
            </a:r>
          </a:p>
          <a:p>
            <a:pPr algn="ctr">
              <a:lnSpc>
                <a:spcPct val="115000"/>
              </a:lnSpc>
              <a:spcBef>
                <a:spcPts val="0"/>
              </a:spcBef>
              <a:spcAft>
                <a:spcPts val="0"/>
              </a:spcAft>
            </a:pPr>
            <a:r>
              <a:rPr lang="en-GB" sz="1500" b="0" i="1" dirty="0"/>
              <a:t>“If you've had 16 years of your life in school and suddenly you are off into an industrial estate to go into an apprenticeship. The cost of feeding yourself increases. The cost of food increases, and the access to it does as well.”</a:t>
            </a:r>
          </a:p>
          <a:p>
            <a:pPr algn="ctr">
              <a:lnSpc>
                <a:spcPct val="115000"/>
              </a:lnSpc>
              <a:spcBef>
                <a:spcPts val="0"/>
              </a:spcBef>
              <a:spcAft>
                <a:spcPts val="0"/>
              </a:spcAft>
            </a:pPr>
            <a:endParaRPr lang="en-GB" sz="1500" b="0" i="1" dirty="0"/>
          </a:p>
          <a:p>
            <a:pPr marL="285750" lvl="1" indent="-285750">
              <a:spcAft>
                <a:spcPts val="0"/>
              </a:spcAft>
              <a:buFont typeface="Arial" panose="020B0604020202020204" pitchFamily="34" charset="0"/>
              <a:buChar char="•"/>
            </a:pPr>
            <a:r>
              <a:rPr lang="en-GB" b="1" dirty="0"/>
              <a:t>Young people are not provided with proper career guidance in schools to enable them to pursue apprenticeships. </a:t>
            </a:r>
          </a:p>
          <a:p>
            <a:pPr marL="230400" lvl="3" indent="0" algn="ctr">
              <a:spcAft>
                <a:spcPts val="0"/>
              </a:spcAft>
              <a:buNone/>
            </a:pPr>
            <a:r>
              <a:rPr lang="en-GB" i="1" dirty="0">
                <a:solidFill>
                  <a:schemeClr val="accent1"/>
                </a:solidFill>
              </a:rPr>
              <a:t> </a:t>
            </a:r>
            <a:r>
              <a:rPr lang="en-GB" i="1" dirty="0"/>
              <a:t>“I probably say, the biggest challenge is probably about the advice and guidance they've had up to the age of 16 about how well apprenticeships are promoted to them as a as a kind of viable route and an opportunity”.</a:t>
            </a:r>
          </a:p>
          <a:p>
            <a:pPr marL="0" lvl="2" indent="0" algn="ctr">
              <a:spcAft>
                <a:spcPts val="0"/>
              </a:spcAft>
              <a:buNone/>
            </a:pPr>
            <a:endParaRPr lang="en-GB" dirty="0"/>
          </a:p>
          <a:p>
            <a:pPr marL="285750" lvl="1" indent="-285750">
              <a:spcAft>
                <a:spcPts val="0"/>
              </a:spcAft>
              <a:buFont typeface="Arial" panose="020B0604020202020204" pitchFamily="34" charset="0"/>
              <a:buChar char="•"/>
            </a:pPr>
            <a:r>
              <a:rPr lang="en-GB" b="1" dirty="0"/>
              <a:t>Schools have an interest to promote Sixth Form as a first option to populate their programmes. </a:t>
            </a:r>
          </a:p>
          <a:p>
            <a:pPr marL="230400" lvl="3" indent="0" algn="ctr">
              <a:spcAft>
                <a:spcPts val="0"/>
              </a:spcAft>
              <a:buNone/>
            </a:pPr>
            <a:r>
              <a:rPr lang="en-GB" b="0" i="1" dirty="0"/>
              <a:t>“I'm not trying to blame the schools. I think It's a tough system. So, through the school system what tends to happen is to encourage young people to go to your Sixth form because you need to populate your own Sixth Form.”</a:t>
            </a:r>
            <a:endParaRPr lang="en-GB" b="1" dirty="0"/>
          </a:p>
          <a:p>
            <a:pPr>
              <a:spcAft>
                <a:spcPts val="1200"/>
              </a:spcAft>
            </a:pPr>
            <a:endParaRPr lang="en-GB" sz="1400" dirty="0"/>
          </a:p>
          <a:p>
            <a:pPr lvl="1" algn="ctr">
              <a:spcAft>
                <a:spcPts val="1200"/>
              </a:spcAft>
            </a:pPr>
            <a:endParaRPr lang="en-GB" sz="1400" dirty="0"/>
          </a:p>
          <a:p>
            <a:pPr lvl="1" algn="ctr">
              <a:spcAft>
                <a:spcPts val="1200"/>
              </a:spcAft>
            </a:pPr>
            <a:endParaRPr lang="en-GB" sz="1400" b="0" i="1" dirty="0">
              <a:solidFill>
                <a:schemeClr val="accent1"/>
              </a:solidFill>
            </a:endParaRPr>
          </a:p>
          <a:p>
            <a:pPr marL="285750" lvl="1" indent="-285750">
              <a:spcAft>
                <a:spcPts val="1200"/>
              </a:spcAft>
              <a:buFont typeface="Arial" panose="020B0604020202020204" pitchFamily="34" charset="0"/>
              <a:buChar char="•"/>
            </a:pPr>
            <a:endParaRPr lang="en-GB" sz="1400" dirty="0"/>
          </a:p>
          <a:p>
            <a:pPr marL="285750" lvl="1" indent="-285750">
              <a:spcAft>
                <a:spcPts val="1200"/>
              </a:spcAft>
              <a:buFont typeface="Arial" panose="020B0604020202020204" pitchFamily="34" charset="0"/>
              <a:buChar char="•"/>
            </a:pPr>
            <a:endParaRPr lang="en-GB" sz="1400" dirty="0"/>
          </a:p>
        </p:txBody>
      </p:sp>
      <p:sp>
        <p:nvSpPr>
          <p:cNvPr id="8" name="TextBox 7">
            <a:extLst>
              <a:ext uri="{FF2B5EF4-FFF2-40B4-BE49-F238E27FC236}">
                <a16:creationId xmlns:a16="http://schemas.microsoft.com/office/drawing/2014/main" id="{78A1BB1A-0E6E-FD4D-856A-77E27873BBFD}"/>
              </a:ext>
            </a:extLst>
          </p:cNvPr>
          <p:cNvSpPr txBox="1"/>
          <p:nvPr/>
        </p:nvSpPr>
        <p:spPr>
          <a:xfrm>
            <a:off x="9113178" y="3780890"/>
            <a:ext cx="0" cy="0"/>
          </a:xfrm>
          <a:prstGeom prst="rect">
            <a:avLst/>
          </a:prstGeom>
          <a:noFill/>
        </p:spPr>
        <p:txBody>
          <a:bodyPr wrap="none" lIns="0" tIns="0" rIns="0" bIns="0" rtlCol="0">
            <a:noAutofit/>
          </a:bodyPr>
          <a:lstStyle/>
          <a:p>
            <a:pPr algn="l">
              <a:spcAft>
                <a:spcPts val="1134"/>
              </a:spcAft>
            </a:pPr>
            <a:endParaRPr lang="en-US" sz="1500" dirty="0"/>
          </a:p>
        </p:txBody>
      </p:sp>
      <p:sp>
        <p:nvSpPr>
          <p:cNvPr id="9" name="TextBox 8">
            <a:extLst>
              <a:ext uri="{FF2B5EF4-FFF2-40B4-BE49-F238E27FC236}">
                <a16:creationId xmlns:a16="http://schemas.microsoft.com/office/drawing/2014/main" id="{241CD720-D33E-B748-9A09-4E2BCAACD883}"/>
              </a:ext>
            </a:extLst>
          </p:cNvPr>
          <p:cNvSpPr txBox="1"/>
          <p:nvPr/>
        </p:nvSpPr>
        <p:spPr>
          <a:xfrm>
            <a:off x="9873465" y="3524036"/>
            <a:ext cx="0" cy="0"/>
          </a:xfrm>
          <a:prstGeom prst="rect">
            <a:avLst/>
          </a:prstGeom>
          <a:noFill/>
        </p:spPr>
        <p:txBody>
          <a:bodyPr wrap="none" lIns="0" tIns="0" rIns="0" bIns="0" rtlCol="0">
            <a:noAutofit/>
          </a:bodyPr>
          <a:lstStyle/>
          <a:p>
            <a:pPr algn="l">
              <a:spcAft>
                <a:spcPts val="1134"/>
              </a:spcAft>
            </a:pPr>
            <a:endParaRPr lang="en-US" sz="1500" dirty="0"/>
          </a:p>
        </p:txBody>
      </p:sp>
    </p:spTree>
    <p:extLst>
      <p:ext uri="{BB962C8B-B14F-4D97-AF65-F5344CB8AC3E}">
        <p14:creationId xmlns:p14="http://schemas.microsoft.com/office/powerpoint/2010/main" val="1453586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5344CBF-0A26-2A7A-171D-AA47C00B25A3}"/>
              </a:ext>
            </a:extLst>
          </p:cNvPr>
          <p:cNvSpPr txBox="1">
            <a:spLocks/>
          </p:cNvSpPr>
          <p:nvPr/>
        </p:nvSpPr>
        <p:spPr>
          <a:xfrm>
            <a:off x="595632" y="1255878"/>
            <a:ext cx="7959283" cy="52477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1400" b="1" dirty="0"/>
              <a:t>Issues highlighted include:</a:t>
            </a:r>
          </a:p>
          <a:p>
            <a:pPr lvl="1">
              <a:spcAft>
                <a:spcPts val="0"/>
              </a:spcAft>
            </a:pPr>
            <a:endParaRPr lang="en-GB" sz="1400" b="1" dirty="0"/>
          </a:p>
          <a:p>
            <a:pPr marL="285750" lvl="1" indent="-285750">
              <a:spcAft>
                <a:spcPts val="0"/>
              </a:spcAft>
              <a:buFont typeface="Arial" panose="020B0604020202020204" pitchFamily="34" charset="0"/>
              <a:buChar char="•"/>
            </a:pPr>
            <a:r>
              <a:rPr lang="en-GB" sz="1400" b="1" dirty="0"/>
              <a:t>Young people are not presented with information inspiring them to take apprenticeships outside the school system. </a:t>
            </a:r>
          </a:p>
          <a:p>
            <a:pPr marL="230400" lvl="3" indent="0" algn="ctr">
              <a:spcAft>
                <a:spcPts val="0"/>
              </a:spcAft>
              <a:buNone/>
            </a:pPr>
            <a:r>
              <a:rPr lang="en-GB" sz="1400" i="1" dirty="0"/>
              <a:t>“We don't seem to promote apprenticeships particularly well outside of the school system. You might get the odd advert on the radio and on the Telly. But you don't see constantly a push out promotion…you don't see lots of apprenticeship stuff in media, and that's the way to see it into the DNA of everybody's life and living.” </a:t>
            </a:r>
          </a:p>
          <a:p>
            <a:pPr marL="285750" indent="-285750">
              <a:spcBef>
                <a:spcPts val="0"/>
              </a:spcBef>
              <a:spcAft>
                <a:spcPts val="0"/>
              </a:spcAft>
              <a:buFont typeface="Arial" panose="020B0604020202020204" pitchFamily="34" charset="0"/>
              <a:buChar char="•"/>
            </a:pPr>
            <a:endParaRPr lang="en-GB" sz="1400" dirty="0"/>
          </a:p>
          <a:p>
            <a:pPr marL="285750" indent="-285750">
              <a:spcBef>
                <a:spcPts val="0"/>
              </a:spcBef>
              <a:spcAft>
                <a:spcPts val="0"/>
              </a:spcAft>
              <a:buFont typeface="Arial" panose="020B0604020202020204" pitchFamily="34" charset="0"/>
              <a:buChar char="•"/>
            </a:pPr>
            <a:r>
              <a:rPr lang="en-GB" sz="1400" dirty="0"/>
              <a:t>The importance of presenting apprenticeship success stories. </a:t>
            </a:r>
          </a:p>
          <a:p>
            <a:pPr marL="230400" lvl="3" indent="0" algn="ctr">
              <a:spcAft>
                <a:spcPts val="0"/>
              </a:spcAft>
              <a:buNone/>
            </a:pPr>
            <a:r>
              <a:rPr lang="en-GB" sz="1400" i="1" dirty="0"/>
              <a:t>“ I've been an apprentice, you know, and I went through that route. I spent 10 years working in the garage, and at the end of that 10-year period I look for a change, and I went back to the local college to teach vehicle electrics to people. So, I've done my experience. So, my knowledge and understanding of what apprenticeships will do is, you know, is much better than someone who have not been through an apprenticeship route if that makes sense. </a:t>
            </a:r>
          </a:p>
          <a:p>
            <a:pPr marL="285750" indent="-285750">
              <a:spcAft>
                <a:spcPts val="0"/>
              </a:spcAft>
              <a:buFont typeface="Arial" panose="020B0604020202020204" pitchFamily="34" charset="0"/>
              <a:buChar char="•"/>
            </a:pPr>
            <a:r>
              <a:rPr lang="en-GB" sz="1400" dirty="0"/>
              <a:t>Lack of awareness of the role of independent training providers in Essex. </a:t>
            </a:r>
          </a:p>
          <a:p>
            <a:pPr marL="229870" lvl="3" indent="0" algn="ctr">
              <a:spcAft>
                <a:spcPts val="0"/>
              </a:spcAft>
              <a:buNone/>
            </a:pPr>
            <a:r>
              <a:rPr lang="en-GB" sz="1200" b="0" i="1" dirty="0"/>
              <a:t>“</a:t>
            </a:r>
            <a:r>
              <a:rPr lang="en-GB" sz="1400" i="1" dirty="0"/>
              <a:t>Probably 50 to 60 % of apprenticeships are done by independent training providers…if you ask a young person about an independent training provider, they might understand the college. They won't know any training providers around at all. They have no clue at all in what they are trying to provide ”.</a:t>
            </a:r>
          </a:p>
          <a:p>
            <a:pPr marL="285750" indent="-285750">
              <a:spcAft>
                <a:spcPts val="0"/>
              </a:spcAft>
              <a:buFont typeface="Arial" panose="020B0604020202020204" pitchFamily="34" charset="0"/>
              <a:buChar char="•"/>
            </a:pPr>
            <a:r>
              <a:rPr lang="en-GB" sz="1400" dirty="0"/>
              <a:t>The number of level 2 and level 3 apprenticeships are declining in some areas.</a:t>
            </a:r>
          </a:p>
          <a:p>
            <a:pPr marL="230400" lvl="3" indent="0" algn="ctr">
              <a:spcAft>
                <a:spcPts val="0"/>
              </a:spcAft>
              <a:buNone/>
            </a:pPr>
            <a:r>
              <a:rPr lang="en-GB" sz="1400" i="1" dirty="0"/>
              <a:t>“A lot of companies that are trying to use their levy money will retrain and reskill their existing workforce high level qualifications, which is fine as part of the system. But it's losing the focus on young people coming in at the bottom at level 2 and level 3, and I think longer term the pipeline is stifled.”</a:t>
            </a:r>
          </a:p>
          <a:p>
            <a:pPr marL="285750" indent="-285750" algn="ctr">
              <a:spcAft>
                <a:spcPts val="0"/>
              </a:spcAft>
              <a:buFont typeface="Arial" panose="020B0604020202020204" pitchFamily="34" charset="0"/>
              <a:buChar char="•"/>
            </a:pPr>
            <a:endParaRPr lang="en-GB" sz="1400" i="1" dirty="0">
              <a:solidFill>
                <a:schemeClr val="accent1"/>
              </a:solidFill>
            </a:endParaRPr>
          </a:p>
          <a:p>
            <a:pPr algn="ctr">
              <a:spcAft>
                <a:spcPts val="0"/>
              </a:spcAft>
            </a:pPr>
            <a:endParaRPr lang="en-GB" sz="1400" dirty="0"/>
          </a:p>
          <a:p>
            <a:pPr marL="285750" lvl="1" indent="-285750">
              <a:spcAft>
                <a:spcPts val="1200"/>
              </a:spcAft>
              <a:buFont typeface="Arial" panose="020B0604020202020204" pitchFamily="34" charset="0"/>
              <a:buChar char="•"/>
            </a:pPr>
            <a:endParaRPr lang="en-GB" sz="1400" dirty="0"/>
          </a:p>
        </p:txBody>
      </p:sp>
      <p:pic>
        <p:nvPicPr>
          <p:cNvPr id="4" name="Picture 8">
            <a:extLst>
              <a:ext uri="{FF2B5EF4-FFF2-40B4-BE49-F238E27FC236}">
                <a16:creationId xmlns:a16="http://schemas.microsoft.com/office/drawing/2014/main" id="{91ECCFE3-255D-E39A-7CDC-0EB8BC2C5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6343" y="2296350"/>
            <a:ext cx="607737" cy="6077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0E86CA-C53A-6A80-279C-97643BDE8569}"/>
              </a:ext>
            </a:extLst>
          </p:cNvPr>
          <p:cNvSpPr/>
          <p:nvPr/>
        </p:nvSpPr>
        <p:spPr>
          <a:xfrm>
            <a:off x="8924193" y="2148870"/>
            <a:ext cx="3092038" cy="399316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endParaRPr>
          </a:p>
        </p:txBody>
      </p:sp>
      <p:sp>
        <p:nvSpPr>
          <p:cNvPr id="8" name="TextBox 7">
            <a:extLst>
              <a:ext uri="{FF2B5EF4-FFF2-40B4-BE49-F238E27FC236}">
                <a16:creationId xmlns:a16="http://schemas.microsoft.com/office/drawing/2014/main" id="{78A1BB1A-0E6E-FD4D-856A-77E27873BBFD}"/>
              </a:ext>
            </a:extLst>
          </p:cNvPr>
          <p:cNvSpPr txBox="1"/>
          <p:nvPr/>
        </p:nvSpPr>
        <p:spPr>
          <a:xfrm>
            <a:off x="9113178" y="3780890"/>
            <a:ext cx="0" cy="0"/>
          </a:xfrm>
          <a:prstGeom prst="rect">
            <a:avLst/>
          </a:prstGeom>
          <a:noFill/>
        </p:spPr>
        <p:txBody>
          <a:bodyPr wrap="none" lIns="0" tIns="0" rIns="0" bIns="0" rtlCol="0">
            <a:noAutofit/>
          </a:bodyPr>
          <a:lstStyle/>
          <a:p>
            <a:pPr algn="l">
              <a:spcAft>
                <a:spcPts val="1134"/>
              </a:spcAft>
            </a:pPr>
            <a:endParaRPr lang="en-US" sz="1500" dirty="0"/>
          </a:p>
        </p:txBody>
      </p:sp>
      <p:sp>
        <p:nvSpPr>
          <p:cNvPr id="9" name="TextBox 8">
            <a:extLst>
              <a:ext uri="{FF2B5EF4-FFF2-40B4-BE49-F238E27FC236}">
                <a16:creationId xmlns:a16="http://schemas.microsoft.com/office/drawing/2014/main" id="{241CD720-D33E-B748-9A09-4E2BCAACD883}"/>
              </a:ext>
            </a:extLst>
          </p:cNvPr>
          <p:cNvSpPr txBox="1"/>
          <p:nvPr/>
        </p:nvSpPr>
        <p:spPr>
          <a:xfrm>
            <a:off x="9873465" y="3524036"/>
            <a:ext cx="0" cy="0"/>
          </a:xfrm>
          <a:prstGeom prst="rect">
            <a:avLst/>
          </a:prstGeom>
          <a:noFill/>
        </p:spPr>
        <p:txBody>
          <a:bodyPr wrap="none" lIns="0" tIns="0" rIns="0" bIns="0" rtlCol="0">
            <a:noAutofit/>
          </a:bodyPr>
          <a:lstStyle/>
          <a:p>
            <a:pPr algn="l">
              <a:spcAft>
                <a:spcPts val="1134"/>
              </a:spcAft>
            </a:pPr>
            <a:endParaRPr lang="en-US" sz="1500" dirty="0"/>
          </a:p>
        </p:txBody>
      </p:sp>
      <p:sp>
        <p:nvSpPr>
          <p:cNvPr id="12" name="Title 1">
            <a:extLst>
              <a:ext uri="{FF2B5EF4-FFF2-40B4-BE49-F238E27FC236}">
                <a16:creationId xmlns:a16="http://schemas.microsoft.com/office/drawing/2014/main" id="{34FC6402-311C-A68B-2496-D4077E316B8F}"/>
              </a:ext>
            </a:extLst>
          </p:cNvPr>
          <p:cNvSpPr txBox="1">
            <a:spLocks/>
          </p:cNvSpPr>
          <p:nvPr/>
        </p:nvSpPr>
        <p:spPr>
          <a:xfrm>
            <a:off x="513551" y="360472"/>
            <a:ext cx="10172700" cy="70929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dirty="0">
                <a:latin typeface="+mn-lt"/>
              </a:rPr>
              <a:t>The Chamber of Commerce Perspective</a:t>
            </a:r>
          </a:p>
        </p:txBody>
      </p:sp>
      <p:sp>
        <p:nvSpPr>
          <p:cNvPr id="2" name="TextBox 1">
            <a:extLst>
              <a:ext uri="{FF2B5EF4-FFF2-40B4-BE49-F238E27FC236}">
                <a16:creationId xmlns:a16="http://schemas.microsoft.com/office/drawing/2014/main" id="{9DCD53DE-5E80-6679-79EA-41AB2748D7D3}"/>
              </a:ext>
            </a:extLst>
          </p:cNvPr>
          <p:cNvSpPr txBox="1"/>
          <p:nvPr/>
        </p:nvSpPr>
        <p:spPr>
          <a:xfrm>
            <a:off x="9114869" y="4656119"/>
            <a:ext cx="2710684" cy="1323439"/>
          </a:xfrm>
          <a:prstGeom prst="rect">
            <a:avLst/>
          </a:prstGeom>
          <a:noFill/>
        </p:spPr>
        <p:txBody>
          <a:bodyPr wrap="square">
            <a:spAutoFit/>
          </a:bodyPr>
          <a:lstStyle/>
          <a:p>
            <a:pPr algn="ctr"/>
            <a:r>
              <a:rPr lang="en-GB" sz="1600" dirty="0">
                <a:solidFill>
                  <a:schemeClr val="tx1"/>
                </a:solidFill>
                <a:hlinkClick r:id="rId3"/>
              </a:rPr>
              <a:t>Amazing Apprenticeships</a:t>
            </a:r>
            <a:r>
              <a:rPr lang="en-GB" sz="1600" dirty="0">
                <a:solidFill>
                  <a:schemeClr val="tx1"/>
                </a:solidFill>
              </a:rPr>
              <a:t> provides interesting stories to tackle the misconceptions about apprenticeships and promote its benefits. </a:t>
            </a:r>
          </a:p>
        </p:txBody>
      </p:sp>
      <p:sp>
        <p:nvSpPr>
          <p:cNvPr id="7" name="TextBox 6">
            <a:extLst>
              <a:ext uri="{FF2B5EF4-FFF2-40B4-BE49-F238E27FC236}">
                <a16:creationId xmlns:a16="http://schemas.microsoft.com/office/drawing/2014/main" id="{4AEF36AF-A0F9-98AF-8393-AB900B3C12B8}"/>
              </a:ext>
            </a:extLst>
          </p:cNvPr>
          <p:cNvSpPr txBox="1"/>
          <p:nvPr/>
        </p:nvSpPr>
        <p:spPr>
          <a:xfrm>
            <a:off x="9114869" y="2998815"/>
            <a:ext cx="2710684" cy="1569660"/>
          </a:xfrm>
          <a:prstGeom prst="rect">
            <a:avLst/>
          </a:prstGeom>
          <a:noFill/>
        </p:spPr>
        <p:txBody>
          <a:bodyPr wrap="square">
            <a:spAutoFit/>
          </a:bodyPr>
          <a:lstStyle/>
          <a:p>
            <a:pPr algn="ctr"/>
            <a:r>
              <a:rPr lang="en-GB" sz="1600" dirty="0">
                <a:solidFill>
                  <a:schemeClr val="tx1"/>
                </a:solidFill>
              </a:rPr>
              <a:t>Schools play a major role in promoting apprenticeships as a creditable career path. They need to engage local businesses to proactively promote apprenticeships. </a:t>
            </a:r>
            <a:endParaRPr lang="en-GB" sz="1600" dirty="0">
              <a:solidFill>
                <a:schemeClr val="tx1"/>
              </a:solidFill>
              <a:cs typeface="Calibri"/>
            </a:endParaRPr>
          </a:p>
        </p:txBody>
      </p:sp>
    </p:spTree>
    <p:extLst>
      <p:ext uri="{BB962C8B-B14F-4D97-AF65-F5344CB8AC3E}">
        <p14:creationId xmlns:p14="http://schemas.microsoft.com/office/powerpoint/2010/main" val="3751954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5344CBF-0A26-2A7A-171D-AA47C00B25A3}"/>
              </a:ext>
            </a:extLst>
          </p:cNvPr>
          <p:cNvSpPr txBox="1">
            <a:spLocks/>
          </p:cNvSpPr>
          <p:nvPr/>
        </p:nvSpPr>
        <p:spPr>
          <a:xfrm>
            <a:off x="615425" y="1354839"/>
            <a:ext cx="7703682" cy="528729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b="1" dirty="0"/>
              <a:t>Issues highlighted include:</a:t>
            </a:r>
          </a:p>
          <a:p>
            <a:pPr lvl="1">
              <a:spcAft>
                <a:spcPts val="0"/>
              </a:spcAft>
            </a:pPr>
            <a:endParaRPr lang="en-GB" b="1" dirty="0"/>
          </a:p>
          <a:p>
            <a:pPr marL="285750" lvl="1" indent="-285750">
              <a:spcAft>
                <a:spcPts val="0"/>
              </a:spcAft>
              <a:buFont typeface="Arial" panose="020B0604020202020204" pitchFamily="34" charset="0"/>
              <a:buChar char="•"/>
            </a:pPr>
            <a:r>
              <a:rPr lang="en-GB" b="1" dirty="0"/>
              <a:t>Better financial incentives for small businesses. </a:t>
            </a:r>
          </a:p>
          <a:p>
            <a:pPr marL="229870" lvl="3" indent="0" algn="ctr">
              <a:spcAft>
                <a:spcPts val="0"/>
              </a:spcAft>
              <a:buNone/>
            </a:pPr>
            <a:r>
              <a:rPr lang="en-GB" i="1" dirty="0"/>
              <a:t>“At some point the Government has paid around 3,000 pounds per apprenticeship start to employees, and that  actually stimulates the market. You do get more apprenticeship starts and always the best quality apprenticeships. But you don’t get more people going into apprenticeships when the incentive payments down to 1,500 or 1,000, or even less than that. Then the number of apprenticeship starts dropping off, particularly in areas like Essex, because most of the companies are small companies. If you’re a small company that's got 2 employees. How do you find the time and the capacity to do that?”</a:t>
            </a:r>
          </a:p>
          <a:p>
            <a:pPr marL="285750" indent="-285750">
              <a:spcAft>
                <a:spcPts val="0"/>
              </a:spcAft>
              <a:buFont typeface="Arial" panose="020B0604020202020204" pitchFamily="34" charset="0"/>
              <a:buChar char="•"/>
            </a:pPr>
            <a:r>
              <a:rPr lang="en-GB" sz="1500" dirty="0"/>
              <a:t>Small business don’t engage with schools. </a:t>
            </a:r>
          </a:p>
          <a:p>
            <a:pPr marL="229870" lvl="3" indent="0" algn="ctr">
              <a:spcAft>
                <a:spcPts val="0"/>
              </a:spcAft>
              <a:buNone/>
            </a:pPr>
            <a:r>
              <a:rPr lang="en-GB" i="1" dirty="0"/>
              <a:t>“ Small companies very rarely engage with schools, it’s not because they don’t want to, but they don’t have the capacity to do it as they work very hard to keep their companies moving… bringing young people in is a challenge. So, the apprenticeship model doesn't fit all employees because of that.”</a:t>
            </a:r>
          </a:p>
          <a:p>
            <a:pPr marL="285750" indent="-285750">
              <a:spcAft>
                <a:spcPts val="0"/>
              </a:spcAft>
              <a:buFont typeface="Arial" panose="020B0604020202020204" pitchFamily="34" charset="0"/>
              <a:buChar char="•"/>
            </a:pPr>
            <a:r>
              <a:rPr lang="en-GB" sz="1500" dirty="0"/>
              <a:t>The system is quite bureaucratic. </a:t>
            </a:r>
          </a:p>
          <a:p>
            <a:pPr marL="229870" lvl="3" indent="0" algn="ctr">
              <a:spcAft>
                <a:spcPts val="0"/>
              </a:spcAft>
              <a:buNone/>
            </a:pPr>
            <a:r>
              <a:rPr lang="en-GB" i="1" dirty="0"/>
              <a:t>“The system is quite bureaucratic as well, and I think that puts off a lot of employers in taking on people .If you navigate through the government's portal to take an apprentice on, that's really difficult to do again. If you got a training manager who's used to, you know, deal with 100 apprentices,  it is easy. But it's not easy for the hairdresser with 2 people that work there.”</a:t>
            </a:r>
          </a:p>
          <a:p>
            <a:pPr marL="229870" lvl="3" indent="0" algn="ctr">
              <a:spcAft>
                <a:spcPts val="0"/>
              </a:spcAft>
              <a:buNone/>
            </a:pPr>
            <a:endParaRPr lang="en-GB" sz="1400" i="1" dirty="0"/>
          </a:p>
          <a:p>
            <a:pPr algn="ctr">
              <a:spcAft>
                <a:spcPts val="0"/>
              </a:spcAft>
            </a:pPr>
            <a:endParaRPr lang="en-GB" sz="1400" dirty="0"/>
          </a:p>
          <a:p>
            <a:pPr marL="285750" lvl="1" indent="-285750">
              <a:spcAft>
                <a:spcPts val="1200"/>
              </a:spcAft>
              <a:buFont typeface="Arial" panose="020B0604020202020204" pitchFamily="34" charset="0"/>
              <a:buChar char="•"/>
            </a:pPr>
            <a:endParaRPr lang="en-GB" sz="1400" dirty="0"/>
          </a:p>
        </p:txBody>
      </p:sp>
      <p:pic>
        <p:nvPicPr>
          <p:cNvPr id="4" name="Picture 8">
            <a:extLst>
              <a:ext uri="{FF2B5EF4-FFF2-40B4-BE49-F238E27FC236}">
                <a16:creationId xmlns:a16="http://schemas.microsoft.com/office/drawing/2014/main" id="{91ECCFE3-255D-E39A-7CDC-0EB8BC2C5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9932" y="2426617"/>
            <a:ext cx="607737" cy="6077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0E86CA-C53A-6A80-279C-97643BDE8569}"/>
              </a:ext>
            </a:extLst>
          </p:cNvPr>
          <p:cNvSpPr/>
          <p:nvPr/>
        </p:nvSpPr>
        <p:spPr>
          <a:xfrm>
            <a:off x="9319846" y="2241540"/>
            <a:ext cx="2558562" cy="262939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endParaRPr>
          </a:p>
        </p:txBody>
      </p:sp>
      <p:sp>
        <p:nvSpPr>
          <p:cNvPr id="8" name="TextBox 7">
            <a:extLst>
              <a:ext uri="{FF2B5EF4-FFF2-40B4-BE49-F238E27FC236}">
                <a16:creationId xmlns:a16="http://schemas.microsoft.com/office/drawing/2014/main" id="{78A1BB1A-0E6E-FD4D-856A-77E27873BBFD}"/>
              </a:ext>
            </a:extLst>
          </p:cNvPr>
          <p:cNvSpPr txBox="1"/>
          <p:nvPr/>
        </p:nvSpPr>
        <p:spPr>
          <a:xfrm>
            <a:off x="9113178" y="3780890"/>
            <a:ext cx="0" cy="0"/>
          </a:xfrm>
          <a:prstGeom prst="rect">
            <a:avLst/>
          </a:prstGeom>
          <a:noFill/>
        </p:spPr>
        <p:txBody>
          <a:bodyPr wrap="none" lIns="0" tIns="0" rIns="0" bIns="0" rtlCol="0">
            <a:noAutofit/>
          </a:bodyPr>
          <a:lstStyle/>
          <a:p>
            <a:pPr algn="l">
              <a:spcAft>
                <a:spcPts val="1134"/>
              </a:spcAft>
            </a:pPr>
            <a:endParaRPr lang="en-US" sz="1500" dirty="0"/>
          </a:p>
        </p:txBody>
      </p:sp>
      <p:sp>
        <p:nvSpPr>
          <p:cNvPr id="9" name="TextBox 8">
            <a:extLst>
              <a:ext uri="{FF2B5EF4-FFF2-40B4-BE49-F238E27FC236}">
                <a16:creationId xmlns:a16="http://schemas.microsoft.com/office/drawing/2014/main" id="{241CD720-D33E-B748-9A09-4E2BCAACD883}"/>
              </a:ext>
            </a:extLst>
          </p:cNvPr>
          <p:cNvSpPr txBox="1"/>
          <p:nvPr/>
        </p:nvSpPr>
        <p:spPr>
          <a:xfrm>
            <a:off x="9873465" y="3524036"/>
            <a:ext cx="0" cy="0"/>
          </a:xfrm>
          <a:prstGeom prst="rect">
            <a:avLst/>
          </a:prstGeom>
          <a:noFill/>
        </p:spPr>
        <p:txBody>
          <a:bodyPr wrap="none" lIns="0" tIns="0" rIns="0" bIns="0" rtlCol="0">
            <a:noAutofit/>
          </a:bodyPr>
          <a:lstStyle/>
          <a:p>
            <a:pPr algn="l">
              <a:spcAft>
                <a:spcPts val="1134"/>
              </a:spcAft>
            </a:pPr>
            <a:endParaRPr lang="en-US" sz="1500" dirty="0"/>
          </a:p>
        </p:txBody>
      </p:sp>
      <p:sp>
        <p:nvSpPr>
          <p:cNvPr id="12" name="Title 1">
            <a:extLst>
              <a:ext uri="{FF2B5EF4-FFF2-40B4-BE49-F238E27FC236}">
                <a16:creationId xmlns:a16="http://schemas.microsoft.com/office/drawing/2014/main" id="{34FC6402-311C-A68B-2496-D4077E316B8F}"/>
              </a:ext>
            </a:extLst>
          </p:cNvPr>
          <p:cNvSpPr txBox="1">
            <a:spLocks/>
          </p:cNvSpPr>
          <p:nvPr/>
        </p:nvSpPr>
        <p:spPr>
          <a:xfrm>
            <a:off x="513551" y="360472"/>
            <a:ext cx="10172700" cy="70929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dirty="0">
                <a:latin typeface="+mn-lt"/>
              </a:rPr>
              <a:t>The Chamber of Commerce Perspective</a:t>
            </a:r>
          </a:p>
        </p:txBody>
      </p:sp>
      <p:sp>
        <p:nvSpPr>
          <p:cNvPr id="7" name="TextBox 6">
            <a:extLst>
              <a:ext uri="{FF2B5EF4-FFF2-40B4-BE49-F238E27FC236}">
                <a16:creationId xmlns:a16="http://schemas.microsoft.com/office/drawing/2014/main" id="{9DAD1324-CD88-EAA2-2A82-513721E7DA1A}"/>
              </a:ext>
            </a:extLst>
          </p:cNvPr>
          <p:cNvSpPr txBox="1"/>
          <p:nvPr/>
        </p:nvSpPr>
        <p:spPr>
          <a:xfrm>
            <a:off x="9451730" y="3219431"/>
            <a:ext cx="2039769" cy="1477328"/>
          </a:xfrm>
          <a:prstGeom prst="rect">
            <a:avLst/>
          </a:prstGeom>
          <a:noFill/>
        </p:spPr>
        <p:txBody>
          <a:bodyPr wrap="square" lIns="91440" tIns="45720" rIns="91440" bIns="45720" anchor="t">
            <a:spAutoFit/>
          </a:bodyPr>
          <a:lstStyle/>
          <a:p>
            <a:pPr marL="229870" lvl="3" algn="ctr">
              <a:buClr>
                <a:schemeClr val="accent1"/>
              </a:buClr>
            </a:pPr>
            <a:r>
              <a:rPr lang="en-GB" dirty="0">
                <a:latin typeface="+mj-lt"/>
              </a:rPr>
              <a:t>Ensure SMEs are aware of the </a:t>
            </a:r>
            <a:r>
              <a:rPr lang="en-GB" dirty="0">
                <a:solidFill>
                  <a:schemeClr val="accent1"/>
                </a:solidFill>
                <a:latin typeface="+mj-lt"/>
              </a:rPr>
              <a:t>apprenticeships levy </a:t>
            </a:r>
            <a:r>
              <a:rPr lang="en-GB" dirty="0">
                <a:latin typeface="+mj-lt"/>
              </a:rPr>
              <a:t>and transfer opportunities.</a:t>
            </a:r>
          </a:p>
        </p:txBody>
      </p:sp>
    </p:spTree>
    <p:extLst>
      <p:ext uri="{BB962C8B-B14F-4D97-AF65-F5344CB8AC3E}">
        <p14:creationId xmlns:p14="http://schemas.microsoft.com/office/powerpoint/2010/main" val="4169822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1428240" y="2367065"/>
            <a:ext cx="9335520" cy="1310400"/>
          </a:xfrm>
        </p:spPr>
        <p:txBody>
          <a:bodyPr/>
          <a:lstStyle/>
          <a:p>
            <a:r>
              <a:rPr lang="en-GB" dirty="0">
                <a:cs typeface="Calibri"/>
              </a:rPr>
              <a:t>ECC Employability &amp; Skills Team </a:t>
            </a:r>
          </a:p>
        </p:txBody>
      </p:sp>
    </p:spTree>
    <p:extLst>
      <p:ext uri="{BB962C8B-B14F-4D97-AF65-F5344CB8AC3E}">
        <p14:creationId xmlns:p14="http://schemas.microsoft.com/office/powerpoint/2010/main" val="4144448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30823" y="286453"/>
            <a:ext cx="10994076" cy="709292"/>
          </a:xfrm>
        </p:spPr>
        <p:txBody>
          <a:bodyPr/>
          <a:lstStyle/>
          <a:p>
            <a:r>
              <a:rPr lang="en-GB" dirty="0">
                <a:latin typeface="+mn-lt"/>
                <a:ea typeface="+mj-lt"/>
                <a:cs typeface="+mj-lt"/>
              </a:rPr>
              <a:t>Essex County Council Employability and Skills team</a:t>
            </a:r>
            <a:endParaRPr lang="en-US" dirty="0">
              <a:latin typeface="+mn-lt"/>
              <a:cs typeface="Calibri"/>
            </a:endParaRPr>
          </a:p>
        </p:txBody>
      </p:sp>
      <p:sp>
        <p:nvSpPr>
          <p:cNvPr id="3" name="Content Placeholder 2">
            <a:extLst>
              <a:ext uri="{FF2B5EF4-FFF2-40B4-BE49-F238E27FC236}">
                <a16:creationId xmlns:a16="http://schemas.microsoft.com/office/drawing/2014/main" id="{AA235D10-7B94-BD9D-BE74-BBB9F64D14D5}"/>
              </a:ext>
            </a:extLst>
          </p:cNvPr>
          <p:cNvSpPr>
            <a:spLocks noGrp="1"/>
          </p:cNvSpPr>
          <p:nvPr>
            <p:ph sz="half" idx="1"/>
          </p:nvPr>
        </p:nvSpPr>
        <p:spPr>
          <a:xfrm>
            <a:off x="499442" y="1073650"/>
            <a:ext cx="11429702" cy="1434712"/>
          </a:xfrm>
        </p:spPr>
        <p:txBody>
          <a:bodyPr vert="horz" lIns="0" tIns="0" rIns="0" bIns="0" rtlCol="0" anchor="t">
            <a:noAutofit/>
          </a:bodyPr>
          <a:lstStyle/>
          <a:p>
            <a:pPr algn="l">
              <a:spcBef>
                <a:spcPts val="600"/>
              </a:spcBef>
              <a:spcAft>
                <a:spcPts val="600"/>
              </a:spcAft>
            </a:pPr>
            <a:r>
              <a:rPr lang="en-GB" sz="1800" dirty="0"/>
              <a:t>The Essex County Council Employability and Skills team offers a range of services to support employers with:</a:t>
            </a:r>
          </a:p>
          <a:p>
            <a:pPr marL="179705" lvl="1" indent="-285750">
              <a:spcAft>
                <a:spcPts val="0"/>
              </a:spcAft>
              <a:buFont typeface="Arial" panose="020B0604020202020204" pitchFamily="34" charset="0"/>
              <a:buChar char="•"/>
            </a:pPr>
            <a:r>
              <a:rPr lang="en-GB" sz="1600" dirty="0"/>
              <a:t>recruitment</a:t>
            </a:r>
          </a:p>
          <a:p>
            <a:pPr marL="179705" lvl="1" indent="-285750">
              <a:spcAft>
                <a:spcPts val="0"/>
              </a:spcAft>
              <a:buFont typeface="Arial" panose="020B0604020202020204" pitchFamily="34" charset="0"/>
              <a:buChar char="•"/>
            </a:pPr>
            <a:r>
              <a:rPr lang="en-GB" sz="1600" dirty="0"/>
              <a:t>employee learning and development</a:t>
            </a:r>
          </a:p>
          <a:p>
            <a:pPr marL="179705" lvl="1" indent="-285750">
              <a:spcAft>
                <a:spcPts val="0"/>
              </a:spcAft>
              <a:buFont typeface="Arial" panose="020B0604020202020204" pitchFamily="34" charset="0"/>
              <a:buChar char="•"/>
            </a:pPr>
            <a:r>
              <a:rPr lang="en-GB" sz="1600" dirty="0"/>
              <a:t>offering apprenticeships (including funding)</a:t>
            </a:r>
          </a:p>
          <a:p>
            <a:pPr marL="179705" lvl="1" indent="-285750">
              <a:spcAft>
                <a:spcPts val="0"/>
              </a:spcAft>
              <a:buFont typeface="Arial" panose="020B0604020202020204" pitchFamily="34" charset="0"/>
              <a:buChar char="•"/>
            </a:pPr>
            <a:r>
              <a:rPr lang="en-GB" sz="1600" dirty="0"/>
              <a:t>promoting and filling vacancies</a:t>
            </a:r>
          </a:p>
          <a:p>
            <a:pPr lvl="1">
              <a:spcAft>
                <a:spcPts val="0"/>
              </a:spcAft>
            </a:pPr>
            <a:endParaRPr lang="en-GB" sz="1600" dirty="0"/>
          </a:p>
          <a:p>
            <a:pPr lvl="1">
              <a:spcAft>
                <a:spcPts val="0"/>
              </a:spcAft>
            </a:pPr>
            <a:endParaRPr lang="en-GB" sz="1800" b="1" dirty="0"/>
          </a:p>
          <a:p>
            <a:pPr lvl="1">
              <a:spcAft>
                <a:spcPts val="0"/>
              </a:spcAft>
            </a:pPr>
            <a:endParaRPr lang="en-GB" sz="1800" b="1" dirty="0"/>
          </a:p>
        </p:txBody>
      </p:sp>
      <p:sp>
        <p:nvSpPr>
          <p:cNvPr id="5" name="Content Placeholder 2">
            <a:extLst>
              <a:ext uri="{FF2B5EF4-FFF2-40B4-BE49-F238E27FC236}">
                <a16:creationId xmlns:a16="http://schemas.microsoft.com/office/drawing/2014/main" id="{B5344CBF-0A26-2A7A-171D-AA47C00B25A3}"/>
              </a:ext>
            </a:extLst>
          </p:cNvPr>
          <p:cNvSpPr txBox="1">
            <a:spLocks/>
          </p:cNvSpPr>
          <p:nvPr/>
        </p:nvSpPr>
        <p:spPr>
          <a:xfrm>
            <a:off x="499442" y="2595780"/>
            <a:ext cx="8070980" cy="358566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600" dirty="0"/>
              <a:t>Essex Apprenticeship Levy Transfer Service (EALTS)</a:t>
            </a:r>
          </a:p>
          <a:p>
            <a:pPr marL="285750" indent="-285750" algn="l">
              <a:spcBef>
                <a:spcPts val="0"/>
              </a:spcBef>
              <a:spcAft>
                <a:spcPts val="0"/>
              </a:spcAft>
              <a:buFont typeface="Arial" panose="020B0604020202020204" pitchFamily="34" charset="0"/>
              <a:buChar char="•"/>
            </a:pPr>
            <a:r>
              <a:rPr lang="en-GB" sz="1600" b="0" dirty="0"/>
              <a:t>EALTS helps SMEs to fund apprenticeship training through levy transfers.</a:t>
            </a:r>
          </a:p>
          <a:p>
            <a:pPr marL="285750" indent="-285750" algn="l">
              <a:spcBef>
                <a:spcPts val="0"/>
              </a:spcBef>
              <a:spcAft>
                <a:spcPts val="0"/>
              </a:spcAft>
              <a:buFont typeface="Arial" panose="020B0604020202020204" pitchFamily="34" charset="0"/>
              <a:buChar char="•"/>
            </a:pPr>
            <a:r>
              <a:rPr lang="en-GB" sz="1600" b="0" dirty="0"/>
              <a:t>The service matches small businesses with larger organisations that are registered with EALTS. Larger companies who have unused levy can transfer a proportion of this to help SMEs cover apprenticeship training costs.</a:t>
            </a:r>
          </a:p>
          <a:p>
            <a:pPr marL="285750" indent="-285750" algn="l">
              <a:spcBef>
                <a:spcPts val="0"/>
              </a:spcBef>
              <a:spcAft>
                <a:spcPts val="0"/>
              </a:spcAft>
              <a:buFont typeface="Arial" panose="020B0604020202020204" pitchFamily="34" charset="0"/>
              <a:buChar char="•"/>
            </a:pPr>
            <a:r>
              <a:rPr lang="en-GB" sz="1600" b="0" dirty="0"/>
              <a:t>EALTS is managed by an expert and impartial team. They offer free support and guidance on levy transfers and will help Essex SMEs every step of the way.</a:t>
            </a:r>
          </a:p>
          <a:p>
            <a:pPr>
              <a:spcBef>
                <a:spcPts val="0"/>
              </a:spcBef>
              <a:spcAft>
                <a:spcPts val="0"/>
              </a:spcAft>
            </a:pPr>
            <a:endParaRPr lang="en-GB" sz="1400" dirty="0">
              <a:solidFill>
                <a:srgbClr val="FF0000"/>
              </a:solidFill>
            </a:endParaRPr>
          </a:p>
          <a:p>
            <a:pPr>
              <a:spcBef>
                <a:spcPts val="0"/>
              </a:spcBef>
              <a:spcAft>
                <a:spcPts val="0"/>
              </a:spcAft>
            </a:pPr>
            <a:r>
              <a:rPr lang="en-GB" sz="1600" dirty="0"/>
              <a:t>Looking to recruit an apprentice? The Apprenticeship Hub can:</a:t>
            </a:r>
          </a:p>
          <a:p>
            <a:pPr marL="285750" indent="-285750">
              <a:spcBef>
                <a:spcPts val="0"/>
              </a:spcBef>
              <a:spcAft>
                <a:spcPts val="0"/>
              </a:spcAft>
              <a:buFont typeface="Arial" panose="020B0604020202020204" pitchFamily="34" charset="0"/>
              <a:buChar char="•"/>
            </a:pPr>
            <a:r>
              <a:rPr lang="en-GB" sz="1600" b="0" dirty="0"/>
              <a:t>promote vacancies</a:t>
            </a:r>
          </a:p>
          <a:p>
            <a:pPr marL="285750" indent="-285750">
              <a:spcBef>
                <a:spcPts val="0"/>
              </a:spcBef>
              <a:spcAft>
                <a:spcPts val="0"/>
              </a:spcAft>
              <a:buFont typeface="Arial" panose="020B0604020202020204" pitchFamily="34" charset="0"/>
              <a:buChar char="•"/>
            </a:pPr>
            <a:r>
              <a:rPr lang="en-GB" sz="1600" b="0" dirty="0"/>
              <a:t>connect employers to schools where young people are seeking apprenticeships</a:t>
            </a:r>
          </a:p>
          <a:p>
            <a:pPr marL="285750" indent="-285750">
              <a:spcBef>
                <a:spcPts val="0"/>
              </a:spcBef>
              <a:spcAft>
                <a:spcPts val="0"/>
              </a:spcAft>
              <a:buFont typeface="Arial" panose="020B0604020202020204" pitchFamily="34" charset="0"/>
              <a:buChar char="•"/>
            </a:pPr>
            <a:r>
              <a:rPr lang="en-GB" sz="1600" b="0" dirty="0"/>
              <a:t>connect employers to local training providers</a:t>
            </a:r>
          </a:p>
          <a:p>
            <a:pPr marL="285750" indent="-285750">
              <a:spcBef>
                <a:spcPts val="0"/>
              </a:spcBef>
              <a:spcAft>
                <a:spcPts val="0"/>
              </a:spcAft>
              <a:buFont typeface="Arial" panose="020B0604020202020204" pitchFamily="34" charset="0"/>
              <a:buChar char="•"/>
            </a:pPr>
            <a:r>
              <a:rPr lang="en-GB" sz="1600" b="0" dirty="0"/>
              <a:t>provide free and impartial advice on apprenticeships</a:t>
            </a:r>
          </a:p>
          <a:p>
            <a:pPr marL="285750" indent="-285750">
              <a:spcBef>
                <a:spcPts val="0"/>
              </a:spcBef>
              <a:spcAft>
                <a:spcPts val="0"/>
              </a:spcAft>
              <a:buFont typeface="Arial" panose="020B0604020202020204" pitchFamily="34" charset="0"/>
              <a:buChar char="•"/>
            </a:pPr>
            <a:r>
              <a:rPr lang="en-GB" sz="1600" b="0" dirty="0"/>
              <a:t>organise workplace visits for prospective applicants and their parents/carers</a:t>
            </a:r>
          </a:p>
          <a:p>
            <a:pPr lvl="1">
              <a:spcAft>
                <a:spcPts val="0"/>
              </a:spcAft>
            </a:pPr>
            <a:endParaRPr lang="en-GB" sz="1800" b="1" dirty="0"/>
          </a:p>
          <a:p>
            <a:pPr lvl="1">
              <a:spcAft>
                <a:spcPts val="1200"/>
              </a:spcAft>
            </a:pPr>
            <a:endParaRPr lang="en-GB" sz="1600" dirty="0"/>
          </a:p>
        </p:txBody>
      </p:sp>
      <p:sp>
        <p:nvSpPr>
          <p:cNvPr id="6" name="Rectangle 5">
            <a:extLst>
              <a:ext uri="{FF2B5EF4-FFF2-40B4-BE49-F238E27FC236}">
                <a16:creationId xmlns:a16="http://schemas.microsoft.com/office/drawing/2014/main" id="{210E86CA-C53A-6A80-279C-97643BDE8569}"/>
              </a:ext>
            </a:extLst>
          </p:cNvPr>
          <p:cNvSpPr/>
          <p:nvPr/>
        </p:nvSpPr>
        <p:spPr>
          <a:xfrm>
            <a:off x="8976219" y="2416029"/>
            <a:ext cx="2952925" cy="399316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406CD67-E494-814A-9CA8-A4853303508D}"/>
              </a:ext>
            </a:extLst>
          </p:cNvPr>
          <p:cNvSpPr txBox="1"/>
          <p:nvPr/>
        </p:nvSpPr>
        <p:spPr>
          <a:xfrm>
            <a:off x="9150608" y="2595780"/>
            <a:ext cx="2778536" cy="1200329"/>
          </a:xfrm>
          <a:prstGeom prst="rect">
            <a:avLst/>
          </a:prstGeom>
          <a:noFill/>
        </p:spPr>
        <p:txBody>
          <a:bodyPr wrap="square">
            <a:spAutoFit/>
          </a:bodyPr>
          <a:lstStyle/>
          <a:p>
            <a:pPr algn="l"/>
            <a:r>
              <a:rPr lang="en-GB" sz="1600" dirty="0">
                <a:latin typeface="Lexend" pitchFamily="2" charset="0"/>
              </a:rPr>
              <a:t>Find out more:</a:t>
            </a:r>
          </a:p>
          <a:p>
            <a:r>
              <a:rPr lang="en-GB" sz="1400" b="1" dirty="0">
                <a:latin typeface="Lexend" pitchFamily="2" charset="0"/>
                <a:hlinkClick r:id="rId2">
                  <a:extLst>
                    <a:ext uri="{A12FA001-AC4F-418D-AE19-62706E023703}">
                      <ahyp:hlinkClr xmlns:ahyp="http://schemas.microsoft.com/office/drawing/2018/hyperlinkcolor" val="tx"/>
                    </a:ext>
                  </a:extLst>
                </a:hlinkClick>
              </a:rPr>
              <a:t>EALTS website</a:t>
            </a:r>
            <a:endParaRPr lang="en-GB" sz="1400" b="1" dirty="0">
              <a:latin typeface="Lexend" pitchFamily="2" charset="0"/>
            </a:endParaRPr>
          </a:p>
          <a:p>
            <a:endParaRPr lang="en-GB" sz="1400" b="1" dirty="0">
              <a:latin typeface="Lexend" pitchFamily="2" charset="0"/>
            </a:endParaRPr>
          </a:p>
          <a:p>
            <a:r>
              <a:rPr lang="en-GB" sz="1400" b="1" dirty="0">
                <a:latin typeface="Lexend" pitchFamily="2" charset="0"/>
              </a:rPr>
              <a:t>Email: </a:t>
            </a:r>
            <a:r>
              <a:rPr lang="en-GB" sz="1400" b="1" dirty="0">
                <a:latin typeface="Lexend" pitchFamily="2" charset="0"/>
                <a:hlinkClick r:id="rId3">
                  <a:extLst>
                    <a:ext uri="{A12FA001-AC4F-418D-AE19-62706E023703}">
                      <ahyp:hlinkClr xmlns:ahyp="http://schemas.microsoft.com/office/drawing/2018/hyperlinkcolor" val="tx"/>
                    </a:ext>
                  </a:extLst>
                </a:hlinkClick>
              </a:rPr>
              <a:t>info@essexalts.co.uk</a:t>
            </a:r>
            <a:endParaRPr lang="en-GB" sz="1400" b="1" dirty="0">
              <a:latin typeface="Lexend" pitchFamily="2" charset="0"/>
            </a:endParaRPr>
          </a:p>
          <a:p>
            <a:r>
              <a:rPr lang="en-GB" sz="1400" b="1" dirty="0">
                <a:latin typeface="Lexend" pitchFamily="2" charset="0"/>
              </a:rPr>
              <a:t>Telephone: 0161 2454845</a:t>
            </a:r>
          </a:p>
        </p:txBody>
      </p:sp>
      <p:sp>
        <p:nvSpPr>
          <p:cNvPr id="11" name="TextBox 10">
            <a:extLst>
              <a:ext uri="{FF2B5EF4-FFF2-40B4-BE49-F238E27FC236}">
                <a16:creationId xmlns:a16="http://schemas.microsoft.com/office/drawing/2014/main" id="{D71F64C5-4AE6-14B8-2D6E-008D3A9BBFA9}"/>
              </a:ext>
            </a:extLst>
          </p:cNvPr>
          <p:cNvSpPr txBox="1"/>
          <p:nvPr/>
        </p:nvSpPr>
        <p:spPr>
          <a:xfrm>
            <a:off x="9150608" y="4089443"/>
            <a:ext cx="2778536" cy="954107"/>
          </a:xfrm>
          <a:prstGeom prst="rect">
            <a:avLst/>
          </a:prstGeom>
          <a:noFill/>
        </p:spPr>
        <p:txBody>
          <a:bodyPr wrap="square">
            <a:spAutoFit/>
          </a:bodyPr>
          <a:lstStyle/>
          <a:p>
            <a:pPr>
              <a:buFont typeface="Arial" panose="020B0604020202020204" pitchFamily="34" charset="0"/>
              <a:buChar char="•"/>
            </a:pPr>
            <a:r>
              <a:rPr lang="en-GB" sz="1400" b="1" dirty="0">
                <a:latin typeface="Lexend" pitchFamily="2" charset="0"/>
                <a:hlinkClick r:id="rId4">
                  <a:extLst>
                    <a:ext uri="{A12FA001-AC4F-418D-AE19-62706E023703}">
                      <ahyp:hlinkClr xmlns:ahyp="http://schemas.microsoft.com/office/drawing/2018/hyperlinkcolor" val="tx"/>
                    </a:ext>
                  </a:extLst>
                </a:hlinkClick>
              </a:rPr>
              <a:t>Apprenticeship Hub web page</a:t>
            </a:r>
            <a:endParaRPr lang="en-GB" sz="1400" b="1" dirty="0">
              <a:latin typeface="Lexend" pitchFamily="2" charset="0"/>
            </a:endParaRPr>
          </a:p>
          <a:p>
            <a:pPr>
              <a:buFont typeface="Arial" panose="020B0604020202020204" pitchFamily="34" charset="0"/>
              <a:buChar char="•"/>
            </a:pPr>
            <a:endParaRPr lang="en-GB" sz="1400" b="1" dirty="0">
              <a:latin typeface="Lexend" pitchFamily="2" charset="0"/>
            </a:endParaRPr>
          </a:p>
          <a:p>
            <a:pPr>
              <a:buFont typeface="Arial" panose="020B0604020202020204" pitchFamily="34" charset="0"/>
              <a:buChar char="•"/>
            </a:pPr>
            <a:r>
              <a:rPr lang="en-GB" sz="1400" b="1" dirty="0">
                <a:latin typeface="Lexend" pitchFamily="2" charset="0"/>
              </a:rPr>
              <a:t>Email: </a:t>
            </a:r>
            <a:r>
              <a:rPr lang="en-GB" sz="1400" b="1" dirty="0">
                <a:latin typeface="Lexend" pitchFamily="2" charset="0"/>
                <a:hlinkClick r:id="rId5">
                  <a:extLst>
                    <a:ext uri="{A12FA001-AC4F-418D-AE19-62706E023703}">
                      <ahyp:hlinkClr xmlns:ahyp="http://schemas.microsoft.com/office/drawing/2018/hyperlinkcolor" val="tx"/>
                    </a:ext>
                  </a:extLst>
                </a:hlinkClick>
              </a:rPr>
              <a:t>apprenticeship.hub@essex.gov.uk</a:t>
            </a:r>
            <a:endParaRPr lang="en-GB" sz="1400" b="1" dirty="0">
              <a:latin typeface="Lexend" pitchFamily="2" charset="0"/>
            </a:endParaRPr>
          </a:p>
        </p:txBody>
      </p:sp>
    </p:spTree>
    <p:extLst>
      <p:ext uri="{BB962C8B-B14F-4D97-AF65-F5344CB8AC3E}">
        <p14:creationId xmlns:p14="http://schemas.microsoft.com/office/powerpoint/2010/main" val="2668575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30823" y="286453"/>
            <a:ext cx="10172700" cy="709292"/>
          </a:xfrm>
        </p:spPr>
        <p:txBody>
          <a:bodyPr/>
          <a:lstStyle/>
          <a:p>
            <a:r>
              <a:rPr lang="en-GB" dirty="0">
                <a:latin typeface="+mn-lt"/>
              </a:rPr>
              <a:t>Learn2Advance</a:t>
            </a:r>
          </a:p>
        </p:txBody>
      </p:sp>
      <p:sp>
        <p:nvSpPr>
          <p:cNvPr id="5" name="Content Placeholder 2">
            <a:extLst>
              <a:ext uri="{FF2B5EF4-FFF2-40B4-BE49-F238E27FC236}">
                <a16:creationId xmlns:a16="http://schemas.microsoft.com/office/drawing/2014/main" id="{B5344CBF-0A26-2A7A-171D-AA47C00B25A3}"/>
              </a:ext>
            </a:extLst>
          </p:cNvPr>
          <p:cNvSpPr txBox="1">
            <a:spLocks/>
          </p:cNvSpPr>
          <p:nvPr/>
        </p:nvSpPr>
        <p:spPr>
          <a:xfrm>
            <a:off x="502358" y="2510870"/>
            <a:ext cx="8070980" cy="486614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endParaRPr lang="en-GB" sz="1600" i="1" dirty="0">
              <a:latin typeface="Lexend" pitchFamily="2" charset="0"/>
            </a:endParaRPr>
          </a:p>
          <a:p>
            <a:pPr marL="285750" lvl="1" indent="-285750">
              <a:spcAft>
                <a:spcPts val="1200"/>
              </a:spcAft>
              <a:buFont typeface="Arial" panose="020B0604020202020204" pitchFamily="34" charset="0"/>
              <a:buChar char="•"/>
            </a:pPr>
            <a:endParaRPr lang="en-GB" sz="1600" dirty="0">
              <a:latin typeface="Lexend Light" pitchFamily="2" charset="0"/>
            </a:endParaRPr>
          </a:p>
        </p:txBody>
      </p:sp>
      <p:pic>
        <p:nvPicPr>
          <p:cNvPr id="4" name="Picture 8">
            <a:extLst>
              <a:ext uri="{FF2B5EF4-FFF2-40B4-BE49-F238E27FC236}">
                <a16:creationId xmlns:a16="http://schemas.microsoft.com/office/drawing/2014/main" id="{91ECCFE3-255D-E39A-7CDC-0EB8BC2C5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7840" y="2635734"/>
            <a:ext cx="607737" cy="6077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0E86CA-C53A-6A80-279C-97643BDE8569}"/>
              </a:ext>
            </a:extLst>
          </p:cNvPr>
          <p:cNvSpPr/>
          <p:nvPr/>
        </p:nvSpPr>
        <p:spPr>
          <a:xfrm>
            <a:off x="8976219" y="2416029"/>
            <a:ext cx="2910981" cy="333414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r>
              <a:rPr lang="en-GB" dirty="0">
                <a:solidFill>
                  <a:schemeClr val="tx1"/>
                </a:solidFill>
              </a:rPr>
              <a:t>The Council might consider developing similar Schemes for big sectors in Essex where there is a need to retrain/upskill force work by tapping on the unused apprenticeship levy. </a:t>
            </a:r>
          </a:p>
        </p:txBody>
      </p:sp>
      <p:sp>
        <p:nvSpPr>
          <p:cNvPr id="9" name="TextBox 8">
            <a:extLst>
              <a:ext uri="{FF2B5EF4-FFF2-40B4-BE49-F238E27FC236}">
                <a16:creationId xmlns:a16="http://schemas.microsoft.com/office/drawing/2014/main" id="{0B758A07-F5AE-1F0A-A0F7-67B9CD21B1C9}"/>
              </a:ext>
            </a:extLst>
          </p:cNvPr>
          <p:cNvSpPr txBox="1"/>
          <p:nvPr/>
        </p:nvSpPr>
        <p:spPr>
          <a:xfrm>
            <a:off x="430823" y="843790"/>
            <a:ext cx="8142515" cy="4524315"/>
          </a:xfrm>
          <a:prstGeom prst="rect">
            <a:avLst/>
          </a:prstGeom>
          <a:noFill/>
        </p:spPr>
        <p:txBody>
          <a:bodyPr wrap="square" lIns="91440" tIns="45720" rIns="91440" bIns="45720" anchor="t">
            <a:spAutoFit/>
          </a:bodyPr>
          <a:lstStyle/>
          <a:p>
            <a:pPr algn="l"/>
            <a:endParaRPr lang="en-GB" b="1" i="0" dirty="0">
              <a:solidFill>
                <a:srgbClr val="141415"/>
              </a:solidFill>
              <a:effectLst/>
            </a:endParaRPr>
          </a:p>
          <a:p>
            <a:pPr algn="l"/>
            <a:r>
              <a:rPr lang="en-GB" b="1" i="0" dirty="0">
                <a:solidFill>
                  <a:srgbClr val="141415"/>
                </a:solidFill>
                <a:effectLst/>
                <a:ea typeface="Lato"/>
                <a:cs typeface="Lato"/>
              </a:rPr>
              <a:t>Apprenticeships for Essex schools</a:t>
            </a:r>
          </a:p>
          <a:p>
            <a:pPr algn="l"/>
            <a:endParaRPr lang="en-GB" b="1" dirty="0">
              <a:solidFill>
                <a:srgbClr val="212529"/>
              </a:solidFill>
              <a:ea typeface="Lato"/>
              <a:cs typeface="Lato"/>
            </a:endParaRPr>
          </a:p>
          <a:p>
            <a:pPr algn="l"/>
            <a:r>
              <a:rPr lang="en-GB" b="1" dirty="0"/>
              <a:t>Learn2Advance</a:t>
            </a:r>
            <a:r>
              <a:rPr lang="en-GB" dirty="0"/>
              <a:t> is a new apprenticeship and skills initiative for staff at Essex schools. This gives the workforce access to Essex County Council’s unused apprenticeship levy.</a:t>
            </a:r>
          </a:p>
          <a:p>
            <a:pPr algn="l"/>
            <a:endParaRPr lang="en-GB" dirty="0"/>
          </a:p>
          <a:p>
            <a:pPr algn="l"/>
            <a:r>
              <a:rPr lang="en-GB" dirty="0"/>
              <a:t>Schools can use the levy to cover apprenticeships training costs for their staff. </a:t>
            </a:r>
          </a:p>
          <a:p>
            <a:pPr algn="l"/>
            <a:r>
              <a:rPr lang="en-GB" dirty="0"/>
              <a:t>There is a wide range of apprenticeships on offer, including:</a:t>
            </a:r>
          </a:p>
          <a:p>
            <a:pPr algn="l"/>
            <a:endParaRPr lang="en-GB" dirty="0"/>
          </a:p>
          <a:p>
            <a:pPr marL="742950" lvl="1" indent="-285750">
              <a:buFont typeface="Arial" panose="020B0604020202020204" pitchFamily="34" charset="0"/>
              <a:buChar char="•"/>
            </a:pPr>
            <a:r>
              <a:rPr lang="en-GB" dirty="0"/>
              <a:t>teaching assistance</a:t>
            </a:r>
          </a:p>
          <a:p>
            <a:pPr marL="742950" lvl="1" indent="-285750">
              <a:buFont typeface="Arial" panose="020B0604020202020204" pitchFamily="34" charset="0"/>
              <a:buChar char="•"/>
            </a:pPr>
            <a:r>
              <a:rPr lang="en-GB" dirty="0"/>
              <a:t>site maintenance</a:t>
            </a:r>
          </a:p>
          <a:p>
            <a:pPr marL="742950" lvl="1" indent="-285750">
              <a:buFont typeface="Arial" panose="020B0604020202020204" pitchFamily="34" charset="0"/>
              <a:buChar char="•"/>
            </a:pPr>
            <a:r>
              <a:rPr lang="en-GB" dirty="0"/>
              <a:t>business support</a:t>
            </a:r>
          </a:p>
          <a:p>
            <a:pPr marL="742950" lvl="1" indent="-285750">
              <a:buFont typeface="Arial" panose="020B0604020202020204" pitchFamily="34" charset="0"/>
              <a:buChar char="•"/>
            </a:pPr>
            <a:r>
              <a:rPr lang="en-GB" dirty="0"/>
              <a:t>catering</a:t>
            </a:r>
          </a:p>
          <a:p>
            <a:pPr lvl="1">
              <a:buFont typeface="Arial" panose="020B0604020202020204" pitchFamily="34" charset="0"/>
              <a:buChar char="•"/>
            </a:pPr>
            <a:endParaRPr lang="en-GB" dirty="0"/>
          </a:p>
          <a:p>
            <a:r>
              <a:rPr lang="en-GB" dirty="0"/>
              <a:t>Email: </a:t>
            </a:r>
            <a:r>
              <a:rPr lang="en-GB" dirty="0">
                <a:hlinkClick r:id="rId3">
                  <a:extLst>
                    <a:ext uri="{A12FA001-AC4F-418D-AE19-62706E023703}">
                      <ahyp:hlinkClr xmlns:ahyp="http://schemas.microsoft.com/office/drawing/2018/hyperlinkcolor" val="tx"/>
                    </a:ext>
                  </a:extLst>
                </a:hlinkClick>
              </a:rPr>
              <a:t>ecctrainingforschools@essex.gov.uk</a:t>
            </a:r>
            <a:endParaRPr lang="en-GB" dirty="0"/>
          </a:p>
          <a:p>
            <a:pPr lvl="1"/>
            <a:endParaRPr lang="en-GB" b="1" dirty="0"/>
          </a:p>
        </p:txBody>
      </p:sp>
    </p:spTree>
    <p:extLst>
      <p:ext uri="{BB962C8B-B14F-4D97-AF65-F5344CB8AC3E}">
        <p14:creationId xmlns:p14="http://schemas.microsoft.com/office/powerpoint/2010/main" val="1584571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p:txBody>
          <a:bodyPr/>
          <a:lstStyle/>
          <a:p>
            <a:r>
              <a:rPr lang="en-GB" dirty="0"/>
              <a:t>What could help?</a:t>
            </a:r>
          </a:p>
        </p:txBody>
      </p:sp>
      <p:sp>
        <p:nvSpPr>
          <p:cNvPr id="3" name="Text Placeholder 2">
            <a:extLst>
              <a:ext uri="{FF2B5EF4-FFF2-40B4-BE49-F238E27FC236}">
                <a16:creationId xmlns:a16="http://schemas.microsoft.com/office/drawing/2014/main" id="{A378FF32-C034-6009-6B14-211E619A34AA}"/>
              </a:ext>
            </a:extLst>
          </p:cNvPr>
          <p:cNvSpPr>
            <a:spLocks noGrp="1"/>
          </p:cNvSpPr>
          <p:nvPr>
            <p:ph type="body" idx="1"/>
          </p:nvPr>
        </p:nvSpPr>
        <p:spPr>
          <a:xfrm>
            <a:off x="539999" y="2469600"/>
            <a:ext cx="8194697" cy="1152831"/>
          </a:xfrm>
        </p:spPr>
        <p:txBody>
          <a:bodyPr/>
          <a:lstStyle/>
          <a:p>
            <a:pPr marL="342900" indent="-342900">
              <a:buFont typeface="Arial" panose="020B0604020202020204" pitchFamily="34" charset="0"/>
              <a:buChar char="•"/>
            </a:pPr>
            <a:r>
              <a:rPr lang="en-GB" dirty="0"/>
              <a:t>Summary of areas where help and support could be beneficial </a:t>
            </a:r>
          </a:p>
        </p:txBody>
      </p:sp>
    </p:spTree>
    <p:extLst>
      <p:ext uri="{BB962C8B-B14F-4D97-AF65-F5344CB8AC3E}">
        <p14:creationId xmlns:p14="http://schemas.microsoft.com/office/powerpoint/2010/main" val="3620194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13234" y="257983"/>
            <a:ext cx="5461030" cy="617418"/>
          </a:xfrm>
        </p:spPr>
        <p:txBody>
          <a:bodyPr/>
          <a:lstStyle/>
          <a:p>
            <a:r>
              <a:rPr lang="en-GB" dirty="0">
                <a:latin typeface="+mn-lt"/>
              </a:rPr>
              <a:t>What could help?</a:t>
            </a:r>
          </a:p>
        </p:txBody>
      </p:sp>
      <p:sp>
        <p:nvSpPr>
          <p:cNvPr id="23" name="TextBox 22">
            <a:extLst>
              <a:ext uri="{FF2B5EF4-FFF2-40B4-BE49-F238E27FC236}">
                <a16:creationId xmlns:a16="http://schemas.microsoft.com/office/drawing/2014/main" id="{DD1479A3-68A0-A53E-5EDC-1753917E7A18}"/>
              </a:ext>
              <a:ext uri="{C183D7F6-B498-43B3-948B-1728B52AA6E4}">
                <adec:decorative xmlns:adec="http://schemas.microsoft.com/office/drawing/2017/decorative" val="1"/>
              </a:ext>
            </a:extLst>
          </p:cNvPr>
          <p:cNvSpPr txBox="1"/>
          <p:nvPr/>
        </p:nvSpPr>
        <p:spPr>
          <a:xfrm>
            <a:off x="5262121"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dirty="0"/>
              <a:t>To change image:</a:t>
            </a:r>
          </a:p>
          <a:p>
            <a:pPr marL="144000" indent="-144000" algn="l">
              <a:lnSpc>
                <a:spcPct val="90000"/>
              </a:lnSpc>
              <a:buFont typeface="Arial" panose="020B0604020202020204" pitchFamily="34" charset="0"/>
              <a:buChar char="•"/>
            </a:pPr>
            <a:r>
              <a:rPr lang="en-GB" sz="1200" dirty="0"/>
              <a:t>Delete existing image and insert new by clicking on icon</a:t>
            </a:r>
          </a:p>
          <a:p>
            <a:pPr algn="l">
              <a:lnSpc>
                <a:spcPct val="90000"/>
              </a:lnSpc>
            </a:pPr>
            <a:r>
              <a:rPr lang="en-GB" sz="1200" dirty="0"/>
              <a:t>or</a:t>
            </a:r>
          </a:p>
          <a:p>
            <a:pPr marL="144000" indent="-144000">
              <a:lnSpc>
                <a:spcPct val="90000"/>
              </a:lnSpc>
              <a:buFont typeface="Arial" panose="020B0604020202020204" pitchFamily="34" charset="0"/>
              <a:buChar char="•"/>
            </a:pPr>
            <a:r>
              <a:rPr lang="en-GB" sz="1200" dirty="0"/>
              <a:t>Right-click, change picture</a:t>
            </a:r>
          </a:p>
        </p:txBody>
      </p:sp>
      <p:grpSp>
        <p:nvGrpSpPr>
          <p:cNvPr id="24" name="Group 23">
            <a:extLst>
              <a:ext uri="{FF2B5EF4-FFF2-40B4-BE49-F238E27FC236}">
                <a16:creationId xmlns:a16="http://schemas.microsoft.com/office/drawing/2014/main" id="{E0DDFA8C-77DD-4BAF-0E72-22FDE5C0F664}"/>
              </a:ext>
              <a:ext uri="{C183D7F6-B498-43B3-948B-1728B52AA6E4}">
                <adec:decorative xmlns:adec="http://schemas.microsoft.com/office/drawing/2017/decorative" val="1"/>
              </a:ext>
            </a:extLst>
          </p:cNvPr>
          <p:cNvGrpSpPr/>
          <p:nvPr/>
        </p:nvGrpSpPr>
        <p:grpSpPr>
          <a:xfrm>
            <a:off x="7604794" y="-1298222"/>
            <a:ext cx="2257779" cy="1213555"/>
            <a:chOff x="8760176" y="-1298222"/>
            <a:chExt cx="2257779" cy="1213555"/>
          </a:xfrm>
        </p:grpSpPr>
        <p:sp>
          <p:nvSpPr>
            <p:cNvPr id="25" name="TextBox 24">
              <a:extLst>
                <a:ext uri="{FF2B5EF4-FFF2-40B4-BE49-F238E27FC236}">
                  <a16:creationId xmlns:a16="http://schemas.microsoft.com/office/drawing/2014/main" id="{B473DADC-4E4B-6CC7-AC6F-042D93331EE9}"/>
                </a:ext>
              </a:extLst>
            </p:cNvPr>
            <p:cNvSpPr txBox="1"/>
            <p:nvPr/>
          </p:nvSpPr>
          <p:spPr>
            <a:xfrm>
              <a:off x="8760176"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dirty="0"/>
                <a:t>If new picture causes placeholder to resize or rotate</a:t>
              </a:r>
            </a:p>
            <a:p>
              <a:pPr marL="144000" indent="-144000">
                <a:lnSpc>
                  <a:spcPct val="90000"/>
                </a:lnSpc>
                <a:buFont typeface="Arial" panose="020B0604020202020204" pitchFamily="34" charset="0"/>
                <a:buChar char="•"/>
              </a:pPr>
              <a:r>
                <a:rPr lang="en-GB" sz="1200" dirty="0"/>
                <a:t>Click on ‘Reset’ </a:t>
              </a:r>
              <a:br>
                <a:rPr lang="en-GB" sz="1200" dirty="0"/>
              </a:br>
              <a:r>
                <a:rPr lang="en-GB" sz="1200" dirty="0"/>
                <a:t>under ‘Slides’ tab </a:t>
              </a:r>
              <a:br>
                <a:rPr lang="en-GB" sz="1200" dirty="0"/>
              </a:br>
              <a:r>
                <a:rPr lang="en-GB" sz="1200" dirty="0"/>
                <a:t>on Ribbon</a:t>
              </a:r>
            </a:p>
          </p:txBody>
        </p:sp>
        <p:pic>
          <p:nvPicPr>
            <p:cNvPr id="26" name="Picture 25">
              <a:extLst>
                <a:ext uri="{FF2B5EF4-FFF2-40B4-BE49-F238E27FC236}">
                  <a16:creationId xmlns:a16="http://schemas.microsoft.com/office/drawing/2014/main" id="{165E399A-5611-BB08-CA78-2E448D5F57E4}"/>
                </a:ext>
              </a:extLst>
            </p:cNvPr>
            <p:cNvPicPr>
              <a:picLocks noChangeAspect="1"/>
            </p:cNvPicPr>
            <p:nvPr/>
          </p:nvPicPr>
          <p:blipFill rotWithShape="1">
            <a:blip r:embed="rId3"/>
            <a:srcRect l="5637" t="1975" r="85013" b="80247"/>
            <a:stretch/>
          </p:blipFill>
          <p:spPr>
            <a:xfrm>
              <a:off x="10200571" y="-1001890"/>
              <a:ext cx="734456" cy="843844"/>
            </a:xfrm>
            <a:prstGeom prst="rect">
              <a:avLst/>
            </a:prstGeom>
          </p:spPr>
        </p:pic>
      </p:grpSp>
      <p:sp>
        <p:nvSpPr>
          <p:cNvPr id="27" name="TextBox 26">
            <a:extLst>
              <a:ext uri="{FF2B5EF4-FFF2-40B4-BE49-F238E27FC236}">
                <a16:creationId xmlns:a16="http://schemas.microsoft.com/office/drawing/2014/main" id="{7DC9DAC9-119F-1BFE-3BEE-719AFEC5BFB5}"/>
              </a:ext>
              <a:ext uri="{C183D7F6-B498-43B3-948B-1728B52AA6E4}">
                <adec:decorative xmlns:adec="http://schemas.microsoft.com/office/drawing/2017/decorative" val="1"/>
              </a:ext>
            </a:extLst>
          </p:cNvPr>
          <p:cNvSpPr txBox="1"/>
          <p:nvPr/>
        </p:nvSpPr>
        <p:spPr>
          <a:xfrm>
            <a:off x="9934221"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dirty="0"/>
              <a:t>To resize or reposition image within placeholder:</a:t>
            </a:r>
          </a:p>
          <a:p>
            <a:pPr marL="144000" indent="-144000" algn="l">
              <a:lnSpc>
                <a:spcPct val="90000"/>
              </a:lnSpc>
              <a:buFont typeface="Arial" panose="020B0604020202020204" pitchFamily="34" charset="0"/>
              <a:buChar char="•"/>
            </a:pPr>
            <a:r>
              <a:rPr lang="en-GB" sz="1200" dirty="0"/>
              <a:t>Picture Format&gt; Crop</a:t>
            </a:r>
          </a:p>
          <a:p>
            <a:pPr marL="144000" indent="-144000" algn="l">
              <a:lnSpc>
                <a:spcPct val="90000"/>
              </a:lnSpc>
              <a:buFont typeface="Arial" panose="020B0604020202020204" pitchFamily="34" charset="0"/>
              <a:buChar char="•"/>
            </a:pPr>
            <a:r>
              <a:rPr lang="en-GB" sz="1200" dirty="0"/>
              <a:t>Resize using white circles at corners</a:t>
            </a:r>
          </a:p>
          <a:p>
            <a:pPr marL="144000" indent="-144000" algn="l">
              <a:lnSpc>
                <a:spcPct val="90000"/>
              </a:lnSpc>
              <a:buFont typeface="Arial" panose="020B0604020202020204" pitchFamily="34" charset="0"/>
              <a:buChar char="•"/>
            </a:pPr>
            <a:r>
              <a:rPr lang="en-GB" sz="1200" dirty="0"/>
              <a:t>Move by </a:t>
            </a:r>
            <a:r>
              <a:rPr lang="en-GB" sz="1200" dirty="0" err="1"/>
              <a:t>click+hold</a:t>
            </a:r>
            <a:r>
              <a:rPr lang="en-GB" sz="1200" dirty="0"/>
              <a:t> on grey area of image then drag to position</a:t>
            </a:r>
          </a:p>
          <a:p>
            <a:pPr marL="230400" indent="-230400" algn="l">
              <a:lnSpc>
                <a:spcPct val="90000"/>
              </a:lnSpc>
              <a:buFont typeface="Arial" panose="020B0604020202020204" pitchFamily="34" charset="0"/>
              <a:buChar char="•"/>
            </a:pPr>
            <a:endParaRPr lang="en-GB" sz="1200" dirty="0"/>
          </a:p>
        </p:txBody>
      </p:sp>
      <p:sp>
        <p:nvSpPr>
          <p:cNvPr id="28" name="TextBox 27">
            <a:extLst>
              <a:ext uri="{FF2B5EF4-FFF2-40B4-BE49-F238E27FC236}">
                <a16:creationId xmlns:a16="http://schemas.microsoft.com/office/drawing/2014/main" id="{36713037-70BE-4787-8CDF-D182B17A4BA1}"/>
              </a:ext>
            </a:extLst>
          </p:cNvPr>
          <p:cNvSpPr txBox="1"/>
          <p:nvPr/>
        </p:nvSpPr>
        <p:spPr>
          <a:xfrm>
            <a:off x="334104" y="1061624"/>
            <a:ext cx="5761896" cy="1200329"/>
          </a:xfrm>
          <a:prstGeom prst="rect">
            <a:avLst/>
          </a:prstGeom>
          <a:noFill/>
        </p:spPr>
        <p:txBody>
          <a:bodyPr wrap="square" lIns="91440" tIns="45720" rIns="91440" bIns="45720" anchor="t">
            <a:spAutoFit/>
          </a:bodyPr>
          <a:lstStyle/>
          <a:p>
            <a:pPr algn="just"/>
            <a:r>
              <a:rPr lang="en-GB" sz="1800" b="0" i="0" u="none" strike="noStrike" baseline="0" dirty="0"/>
              <a:t>While ECC do not have a direct responsibility</a:t>
            </a:r>
            <a:endParaRPr lang="en-US" dirty="0"/>
          </a:p>
          <a:p>
            <a:pPr algn="just"/>
            <a:r>
              <a:rPr lang="en-GB" sz="1800" b="0" i="0" u="none" strike="noStrike" baseline="0" dirty="0"/>
              <a:t>from central government to support post-16+</a:t>
            </a:r>
          </a:p>
          <a:p>
            <a:pPr algn="just"/>
            <a:r>
              <a:rPr lang="en-GB" sz="1800" b="0" i="0" u="none" strike="noStrike" baseline="0" dirty="0"/>
              <a:t>progression, Essex County Council can influence this</a:t>
            </a:r>
          </a:p>
          <a:p>
            <a:pPr algn="just"/>
            <a:r>
              <a:rPr lang="en-GB" sz="1800" b="0" i="0" u="none" strike="noStrike" baseline="0" dirty="0"/>
              <a:t>important element of levelling up in various ways: </a:t>
            </a:r>
          </a:p>
        </p:txBody>
      </p:sp>
      <p:sp>
        <p:nvSpPr>
          <p:cNvPr id="6" name="TextBox 5">
            <a:extLst>
              <a:ext uri="{FF2B5EF4-FFF2-40B4-BE49-F238E27FC236}">
                <a16:creationId xmlns:a16="http://schemas.microsoft.com/office/drawing/2014/main" id="{8D27625C-27AA-D621-943E-ED64A45CC809}"/>
              </a:ext>
            </a:extLst>
          </p:cNvPr>
          <p:cNvSpPr txBox="1"/>
          <p:nvPr/>
        </p:nvSpPr>
        <p:spPr>
          <a:xfrm>
            <a:off x="334104" y="2448176"/>
            <a:ext cx="5761896" cy="203132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dirty="0"/>
              <a:t>Providing information and promoting apprenticeships.</a:t>
            </a:r>
          </a:p>
          <a:p>
            <a:pPr marL="285750" indent="-285750">
              <a:buFont typeface="Arial" panose="020B0604020202020204" pitchFamily="34" charset="0"/>
              <a:buChar char="•"/>
            </a:pPr>
            <a:r>
              <a:rPr lang="en-GB" dirty="0"/>
              <a:t>Providing financial assistance to disadvantaged families.</a:t>
            </a:r>
          </a:p>
          <a:p>
            <a:pPr marL="285750" indent="-285750">
              <a:buFont typeface="Arial" panose="020B0604020202020204" pitchFamily="34" charset="0"/>
              <a:buChar char="•"/>
            </a:pPr>
            <a:r>
              <a:rPr lang="en-GB" dirty="0"/>
              <a:t>Engaging SMEs in offering apprenticeships. </a:t>
            </a:r>
          </a:p>
          <a:p>
            <a:pPr marL="285750" indent="-285750">
              <a:buFont typeface="Arial" panose="020B0604020202020204" pitchFamily="34" charset="0"/>
              <a:buChar char="•"/>
            </a:pPr>
            <a:r>
              <a:rPr lang="en-GB" dirty="0"/>
              <a:t>Overcoming the shortage of tutors.</a:t>
            </a:r>
          </a:p>
          <a:p>
            <a:endParaRPr lang="en-GB" dirty="0"/>
          </a:p>
          <a:p>
            <a:r>
              <a:rPr lang="en-GB" dirty="0"/>
              <a:t>The next slides outline some specific areas for action which could be explored.</a:t>
            </a:r>
          </a:p>
        </p:txBody>
      </p:sp>
      <p:pic>
        <p:nvPicPr>
          <p:cNvPr id="13" name="Picture Placeholder 12" descr="A picture containing indoor, cut, arranged&#10;&#10;Description automatically generated">
            <a:extLst>
              <a:ext uri="{FF2B5EF4-FFF2-40B4-BE49-F238E27FC236}">
                <a16:creationId xmlns:a16="http://schemas.microsoft.com/office/drawing/2014/main" id="{217A7052-A7D0-70C9-473C-8AD56B50ED7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7984" r="27984"/>
          <a:stretch>
            <a:fillRect/>
          </a:stretch>
        </p:blipFill>
        <p:spPr/>
      </p:pic>
    </p:spTree>
    <p:extLst>
      <p:ext uri="{BB962C8B-B14F-4D97-AF65-F5344CB8AC3E}">
        <p14:creationId xmlns:p14="http://schemas.microsoft.com/office/powerpoint/2010/main" val="99330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8EDA-6DC9-2440-914F-9DC6FF805D59}"/>
              </a:ext>
            </a:extLst>
          </p:cNvPr>
          <p:cNvSpPr>
            <a:spLocks noGrp="1"/>
          </p:cNvSpPr>
          <p:nvPr>
            <p:ph type="title"/>
          </p:nvPr>
        </p:nvSpPr>
        <p:spPr>
          <a:xfrm>
            <a:off x="3112987" y="1315870"/>
            <a:ext cx="5540400" cy="1310400"/>
          </a:xfrm>
        </p:spPr>
        <p:txBody>
          <a:bodyPr/>
          <a:lstStyle/>
          <a:p>
            <a:pPr algn="ctr"/>
            <a:r>
              <a:rPr lang="en-US" dirty="0"/>
              <a:t>Levelling Up Goal</a:t>
            </a:r>
            <a:endParaRPr lang="en-US"/>
          </a:p>
        </p:txBody>
      </p:sp>
      <p:sp>
        <p:nvSpPr>
          <p:cNvPr id="3" name="Text Placeholder 2">
            <a:extLst>
              <a:ext uri="{FF2B5EF4-FFF2-40B4-BE49-F238E27FC236}">
                <a16:creationId xmlns:a16="http://schemas.microsoft.com/office/drawing/2014/main" id="{982FD373-C13A-7A45-A50D-BBDB3719A77C}"/>
              </a:ext>
            </a:extLst>
          </p:cNvPr>
          <p:cNvSpPr>
            <a:spLocks noGrp="1"/>
          </p:cNvSpPr>
          <p:nvPr>
            <p:ph type="body" idx="1"/>
          </p:nvPr>
        </p:nvSpPr>
        <p:spPr>
          <a:xfrm>
            <a:off x="1665789" y="3061921"/>
            <a:ext cx="9312918" cy="868241"/>
          </a:xfrm>
        </p:spPr>
        <p:txBody>
          <a:bodyPr/>
          <a:lstStyle/>
          <a:p>
            <a:pPr algn="ctr"/>
            <a:r>
              <a:rPr lang="en-GB" sz="3200" b="1" i="1" dirty="0"/>
              <a:t>“Every young person and adult to have the choice of a high-quality route in education, employment or training.”</a:t>
            </a:r>
            <a:endParaRPr lang="en-GB" sz="8000" b="1" i="1" dirty="0"/>
          </a:p>
          <a:p>
            <a:pPr algn="ctr"/>
            <a:endParaRPr lang="en-US" i="1" dirty="0"/>
          </a:p>
        </p:txBody>
      </p:sp>
    </p:spTree>
    <p:extLst>
      <p:ext uri="{BB962C8B-B14F-4D97-AF65-F5344CB8AC3E}">
        <p14:creationId xmlns:p14="http://schemas.microsoft.com/office/powerpoint/2010/main" val="546986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369278" y="286453"/>
            <a:ext cx="5205045" cy="709292"/>
          </a:xfrm>
        </p:spPr>
        <p:txBody>
          <a:bodyPr/>
          <a:lstStyle/>
          <a:p>
            <a:r>
              <a:rPr lang="en-GB" dirty="0">
                <a:latin typeface="+mn-lt"/>
              </a:rPr>
              <a:t>What could help?</a:t>
            </a:r>
          </a:p>
        </p:txBody>
      </p:sp>
      <p:sp>
        <p:nvSpPr>
          <p:cNvPr id="3" name="Rectangle 2">
            <a:extLst>
              <a:ext uri="{FF2B5EF4-FFF2-40B4-BE49-F238E27FC236}">
                <a16:creationId xmlns:a16="http://schemas.microsoft.com/office/drawing/2014/main" id="{932755C9-3B4C-4E2F-0CBF-7DB38CEFD4FE}"/>
              </a:ext>
            </a:extLst>
          </p:cNvPr>
          <p:cNvSpPr/>
          <p:nvPr/>
        </p:nvSpPr>
        <p:spPr>
          <a:xfrm>
            <a:off x="404447" y="1126787"/>
            <a:ext cx="4116110" cy="607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5371DB6-5B33-FD44-7EBF-37314680BAFA}"/>
              </a:ext>
            </a:extLst>
          </p:cNvPr>
          <p:cNvSpPr/>
          <p:nvPr/>
        </p:nvSpPr>
        <p:spPr>
          <a:xfrm>
            <a:off x="404447" y="1832040"/>
            <a:ext cx="4116113" cy="473715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4FD56664-53D9-489D-C220-897F99FD334F}"/>
              </a:ext>
            </a:extLst>
          </p:cNvPr>
          <p:cNvSpPr txBox="1">
            <a:spLocks/>
          </p:cNvSpPr>
          <p:nvPr/>
        </p:nvSpPr>
        <p:spPr>
          <a:xfrm>
            <a:off x="500119" y="1294251"/>
            <a:ext cx="3813325" cy="295612"/>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1600" b="1" dirty="0">
                <a:solidFill>
                  <a:schemeClr val="bg1"/>
                </a:solidFill>
              </a:rPr>
              <a:t>Provision of information, advice &amp; guidance</a:t>
            </a:r>
          </a:p>
        </p:txBody>
      </p:sp>
      <p:sp>
        <p:nvSpPr>
          <p:cNvPr id="9" name="Content Placeholder 2">
            <a:extLst>
              <a:ext uri="{FF2B5EF4-FFF2-40B4-BE49-F238E27FC236}">
                <a16:creationId xmlns:a16="http://schemas.microsoft.com/office/drawing/2014/main" id="{66C64F0D-5598-A432-9C64-8E48AA05EBCE}"/>
              </a:ext>
            </a:extLst>
          </p:cNvPr>
          <p:cNvSpPr txBox="1">
            <a:spLocks/>
          </p:cNvSpPr>
          <p:nvPr/>
        </p:nvSpPr>
        <p:spPr>
          <a:xfrm>
            <a:off x="500119" y="1901525"/>
            <a:ext cx="3954435" cy="45291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1400" dirty="0"/>
              <a:t>Young people would benefit from advice and guidance focused </a:t>
            </a:r>
            <a:r>
              <a:rPr lang="en-GB" sz="1400" b="1" dirty="0"/>
              <a:t>on apprenticeship </a:t>
            </a:r>
            <a:r>
              <a:rPr lang="en-GB" sz="1400" dirty="0"/>
              <a:t>options. They should be directed to the different resources available to explore this option. </a:t>
            </a:r>
          </a:p>
          <a:p>
            <a:pPr lvl="1">
              <a:spcAft>
                <a:spcPts val="0"/>
              </a:spcAft>
            </a:pPr>
            <a:endParaRPr lang="en-GB" sz="1400" dirty="0"/>
          </a:p>
          <a:p>
            <a:pPr lvl="1">
              <a:spcAft>
                <a:spcPts val="0"/>
              </a:spcAft>
            </a:pPr>
            <a:r>
              <a:rPr lang="en-GB" sz="1400" dirty="0"/>
              <a:t>More </a:t>
            </a:r>
            <a:r>
              <a:rPr lang="en-GB" sz="1400" b="1" dirty="0">
                <a:solidFill>
                  <a:schemeClr val="accent1"/>
                </a:solidFill>
              </a:rPr>
              <a:t>targeted promotion in schools </a:t>
            </a:r>
            <a:r>
              <a:rPr lang="en-GB" sz="1400" dirty="0"/>
              <a:t>for apprenticeships at the time when young people are exploring their options.</a:t>
            </a:r>
          </a:p>
          <a:p>
            <a:pPr lvl="1">
              <a:spcAft>
                <a:spcPts val="0"/>
              </a:spcAft>
            </a:pPr>
            <a:endParaRPr lang="en-GB" sz="1400" dirty="0"/>
          </a:p>
          <a:p>
            <a:pPr lvl="1">
              <a:spcAft>
                <a:spcPts val="0"/>
              </a:spcAft>
            </a:pPr>
            <a:r>
              <a:rPr lang="en-GB" sz="1400" dirty="0"/>
              <a:t>Promoting </a:t>
            </a:r>
            <a:r>
              <a:rPr lang="en-GB" sz="1400" b="1" dirty="0">
                <a:solidFill>
                  <a:schemeClr val="accent1"/>
                </a:solidFill>
              </a:rPr>
              <a:t>routes to progress</a:t>
            </a:r>
            <a:r>
              <a:rPr lang="en-GB" sz="1400" b="1" dirty="0"/>
              <a:t> </a:t>
            </a:r>
            <a:r>
              <a:rPr lang="en-GB" sz="1400" dirty="0"/>
              <a:t>if opting to take an apprenticeship.</a:t>
            </a:r>
          </a:p>
          <a:p>
            <a:pPr lvl="1">
              <a:spcAft>
                <a:spcPts val="0"/>
              </a:spcAft>
            </a:pPr>
            <a:endParaRPr lang="en-GB" sz="1400" dirty="0"/>
          </a:p>
          <a:p>
            <a:pPr lvl="1">
              <a:spcAft>
                <a:spcPts val="0"/>
              </a:spcAft>
            </a:pPr>
            <a:r>
              <a:rPr lang="en-GB" sz="1400" dirty="0"/>
              <a:t>Inviting role models to schools to present their success stories. Providing examples from different sectors to enable young people to understand the options available for them. </a:t>
            </a:r>
          </a:p>
          <a:p>
            <a:pPr lvl="1">
              <a:spcAft>
                <a:spcPts val="0"/>
              </a:spcAft>
            </a:pPr>
            <a:endParaRPr lang="en-GB" sz="1400" dirty="0"/>
          </a:p>
          <a:p>
            <a:pPr lvl="1">
              <a:spcAft>
                <a:spcPts val="0"/>
              </a:spcAft>
            </a:pPr>
            <a:r>
              <a:rPr lang="en-GB" sz="1400" dirty="0"/>
              <a:t>Information and guidance should also be provided for parents as they are influential in motivating their children to take up apprenticeships. </a:t>
            </a:r>
          </a:p>
          <a:p>
            <a:pPr lvl="1">
              <a:spcAft>
                <a:spcPts val="0"/>
              </a:spcAft>
            </a:pPr>
            <a:endParaRPr lang="en-GB" sz="1600" dirty="0"/>
          </a:p>
        </p:txBody>
      </p:sp>
      <p:sp>
        <p:nvSpPr>
          <p:cNvPr id="12" name="Rectangle 11">
            <a:extLst>
              <a:ext uri="{FF2B5EF4-FFF2-40B4-BE49-F238E27FC236}">
                <a16:creationId xmlns:a16="http://schemas.microsoft.com/office/drawing/2014/main" id="{4D280AFB-8BB0-F1F8-2836-DDA20BAA35B9}"/>
              </a:ext>
            </a:extLst>
          </p:cNvPr>
          <p:cNvSpPr/>
          <p:nvPr/>
        </p:nvSpPr>
        <p:spPr>
          <a:xfrm>
            <a:off x="4736119" y="1136529"/>
            <a:ext cx="6964725" cy="597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18973EC-BF1A-F6EF-F33F-517AA6C5E8B3}"/>
              </a:ext>
            </a:extLst>
          </p:cNvPr>
          <p:cNvSpPr/>
          <p:nvPr/>
        </p:nvSpPr>
        <p:spPr>
          <a:xfrm>
            <a:off x="4739053" y="1831391"/>
            <a:ext cx="6961792" cy="470811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2">
            <a:extLst>
              <a:ext uri="{FF2B5EF4-FFF2-40B4-BE49-F238E27FC236}">
                <a16:creationId xmlns:a16="http://schemas.microsoft.com/office/drawing/2014/main" id="{EB3CDCCA-4691-040E-DA24-9B051DFB5B7C}"/>
              </a:ext>
            </a:extLst>
          </p:cNvPr>
          <p:cNvSpPr txBox="1">
            <a:spLocks/>
          </p:cNvSpPr>
          <p:nvPr/>
        </p:nvSpPr>
        <p:spPr>
          <a:xfrm>
            <a:off x="6927480" y="1302089"/>
            <a:ext cx="2708031" cy="287774"/>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1600" b="1" dirty="0">
                <a:solidFill>
                  <a:schemeClr val="bg1"/>
                </a:solidFill>
              </a:rPr>
              <a:t>Recommendations </a:t>
            </a:r>
          </a:p>
        </p:txBody>
      </p:sp>
      <p:sp>
        <p:nvSpPr>
          <p:cNvPr id="15" name="Content Placeholder 2">
            <a:extLst>
              <a:ext uri="{FF2B5EF4-FFF2-40B4-BE49-F238E27FC236}">
                <a16:creationId xmlns:a16="http://schemas.microsoft.com/office/drawing/2014/main" id="{6894CD33-15E3-690A-59C3-04B2F1DD6C87}"/>
              </a:ext>
            </a:extLst>
          </p:cNvPr>
          <p:cNvSpPr txBox="1">
            <a:spLocks/>
          </p:cNvSpPr>
          <p:nvPr/>
        </p:nvSpPr>
        <p:spPr>
          <a:xfrm>
            <a:off x="4862147" y="1882774"/>
            <a:ext cx="6838698" cy="4368557"/>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spcAft>
                <a:spcPts val="0"/>
              </a:spcAft>
              <a:buNone/>
            </a:pPr>
            <a:endParaRPr lang="en-US" sz="1600" b="0" dirty="0">
              <a:solidFill>
                <a:srgbClr val="FF0000"/>
              </a:solidFill>
            </a:endParaRPr>
          </a:p>
        </p:txBody>
      </p:sp>
      <p:sp>
        <p:nvSpPr>
          <p:cNvPr id="5" name="TextBox 4">
            <a:extLst>
              <a:ext uri="{FF2B5EF4-FFF2-40B4-BE49-F238E27FC236}">
                <a16:creationId xmlns:a16="http://schemas.microsoft.com/office/drawing/2014/main" id="{AF04C141-C0C5-A385-605F-A269C35DFD3A}"/>
              </a:ext>
            </a:extLst>
          </p:cNvPr>
          <p:cNvSpPr txBox="1"/>
          <p:nvPr/>
        </p:nvSpPr>
        <p:spPr>
          <a:xfrm>
            <a:off x="4862147" y="1900074"/>
            <a:ext cx="6748216" cy="3970318"/>
          </a:xfrm>
          <a:prstGeom prst="rect">
            <a:avLst/>
          </a:prstGeom>
          <a:noFill/>
        </p:spPr>
        <p:txBody>
          <a:bodyPr wrap="square">
            <a:spAutoFit/>
          </a:bodyPr>
          <a:lstStyle/>
          <a:p>
            <a:r>
              <a:rPr lang="en-GB" sz="1400" dirty="0"/>
              <a:t>Essex County Council has funded the portal </a:t>
            </a:r>
            <a:r>
              <a:rPr lang="en-GB" sz="1400" dirty="0">
                <a:solidFill>
                  <a:schemeClr val="accent1"/>
                </a:solidFill>
              </a:rPr>
              <a:t>“</a:t>
            </a:r>
            <a:r>
              <a:rPr lang="en-GB" sz="1400" dirty="0">
                <a:solidFill>
                  <a:schemeClr val="accent1"/>
                </a:solidFill>
                <a:hlinkClick r:id="rId3">
                  <a:extLst>
                    <a:ext uri="{A12FA001-AC4F-418D-AE19-62706E023703}">
                      <ahyp:hlinkClr xmlns:ahyp="http://schemas.microsoft.com/office/drawing/2018/hyperlinkcolor" val="tx"/>
                    </a:ext>
                  </a:extLst>
                </a:hlinkClick>
              </a:rPr>
              <a:t>Essex Opportunities</a:t>
            </a:r>
            <a:r>
              <a:rPr lang="en-GB" sz="1400" dirty="0">
                <a:solidFill>
                  <a:schemeClr val="accent1"/>
                </a:solidFill>
              </a:rPr>
              <a:t>” </a:t>
            </a:r>
            <a:r>
              <a:rPr lang="en-GB" sz="1400" dirty="0"/>
              <a:t>which is aimed to be a one stop shop for information and advice on jobs, careers, skills and training opportunities in Essex.  There is a need to promote this website further in schools and local media to raise awareness of the information provided on the website. </a:t>
            </a:r>
          </a:p>
          <a:p>
            <a:endParaRPr lang="en-GB" sz="1400" dirty="0"/>
          </a:p>
          <a:p>
            <a:pPr lvl="1" algn="ctr">
              <a:spcAft>
                <a:spcPts val="0"/>
              </a:spcAft>
            </a:pPr>
            <a:r>
              <a:rPr lang="en-GB" sz="1400" b="1" dirty="0"/>
              <a:t>Answering the question “</a:t>
            </a:r>
            <a:r>
              <a:rPr lang="en-US" sz="1400" b="1" dirty="0"/>
              <a:t>Where do you usually look for potential apprenticeship opportunities for your child?”</a:t>
            </a:r>
          </a:p>
          <a:p>
            <a:pPr lvl="1" algn="ctr">
              <a:spcAft>
                <a:spcPts val="0"/>
              </a:spcAft>
            </a:pPr>
            <a:endParaRPr lang="en-US" sz="1400" b="1" dirty="0"/>
          </a:p>
          <a:p>
            <a:pPr lvl="1" algn="ctr">
              <a:spcAft>
                <a:spcPts val="0"/>
              </a:spcAft>
            </a:pPr>
            <a:r>
              <a:rPr lang="en-US" sz="1400" b="1" dirty="0"/>
              <a:t> A parent highlighted the challenge of finding local information. </a:t>
            </a:r>
          </a:p>
          <a:p>
            <a:pPr lvl="1" algn="ctr">
              <a:spcAft>
                <a:spcPts val="0"/>
              </a:spcAft>
            </a:pPr>
            <a:endParaRPr lang="en-GB" sz="1400" b="1" dirty="0"/>
          </a:p>
          <a:p>
            <a:pPr lvl="1" algn="ctr">
              <a:spcAft>
                <a:spcPts val="0"/>
              </a:spcAft>
            </a:pPr>
            <a:r>
              <a:rPr lang="en-GB" sz="1400" dirty="0">
                <a:solidFill>
                  <a:srgbClr val="E40037"/>
                </a:solidFill>
              </a:rPr>
              <a:t>“I</a:t>
            </a:r>
            <a:r>
              <a:rPr lang="en-GB" sz="1400" b="1" dirty="0">
                <a:solidFill>
                  <a:srgbClr val="E40037"/>
                </a:solidFill>
              </a:rPr>
              <a:t> </a:t>
            </a:r>
            <a:r>
              <a:rPr lang="en-US" sz="1400" dirty="0">
                <a:solidFill>
                  <a:srgbClr val="E40037"/>
                </a:solidFill>
              </a:rPr>
              <a:t>Research the web and companies. It is a minefield and very difficult to find the information or enough to help make good choices. Guidance for timelines are needed for parents to help their children with this. The prelude to this is work experience so they can try out potential matches but that is terrible, nothing local for jobs that will be in demand such as IT, Engineering and sciences….  The information is generally disjointed and parents desperately trying to do the best thing so anything that helps achieve better results is welcomed.” (A Parent) </a:t>
            </a:r>
          </a:p>
          <a:p>
            <a:endParaRPr lang="en-GB" sz="1400" dirty="0"/>
          </a:p>
        </p:txBody>
      </p:sp>
    </p:spTree>
    <p:extLst>
      <p:ext uri="{BB962C8B-B14F-4D97-AF65-F5344CB8AC3E}">
        <p14:creationId xmlns:p14="http://schemas.microsoft.com/office/powerpoint/2010/main" val="2147377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369278" y="286453"/>
            <a:ext cx="5205045" cy="709292"/>
          </a:xfrm>
        </p:spPr>
        <p:txBody>
          <a:bodyPr/>
          <a:lstStyle/>
          <a:p>
            <a:r>
              <a:rPr lang="en-GB" dirty="0">
                <a:latin typeface="+mn-lt"/>
              </a:rPr>
              <a:t>What could help?</a:t>
            </a:r>
          </a:p>
        </p:txBody>
      </p:sp>
      <p:sp>
        <p:nvSpPr>
          <p:cNvPr id="3" name="Rectangle 2">
            <a:extLst>
              <a:ext uri="{FF2B5EF4-FFF2-40B4-BE49-F238E27FC236}">
                <a16:creationId xmlns:a16="http://schemas.microsoft.com/office/drawing/2014/main" id="{932755C9-3B4C-4E2F-0CBF-7DB38CEFD4FE}"/>
              </a:ext>
            </a:extLst>
          </p:cNvPr>
          <p:cNvSpPr/>
          <p:nvPr/>
        </p:nvSpPr>
        <p:spPr>
          <a:xfrm>
            <a:off x="404447" y="1126787"/>
            <a:ext cx="4116110" cy="607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5371DB6-5B33-FD44-7EBF-37314680BAFA}"/>
              </a:ext>
            </a:extLst>
          </p:cNvPr>
          <p:cNvSpPr/>
          <p:nvPr/>
        </p:nvSpPr>
        <p:spPr>
          <a:xfrm>
            <a:off x="404447" y="1832040"/>
            <a:ext cx="4116113" cy="483611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4FD56664-53D9-489D-C220-897F99FD334F}"/>
              </a:ext>
            </a:extLst>
          </p:cNvPr>
          <p:cNvSpPr txBox="1">
            <a:spLocks/>
          </p:cNvSpPr>
          <p:nvPr/>
        </p:nvSpPr>
        <p:spPr>
          <a:xfrm>
            <a:off x="501051" y="1285459"/>
            <a:ext cx="3813325" cy="304404"/>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1600" b="1" dirty="0">
                <a:solidFill>
                  <a:schemeClr val="bg1"/>
                </a:solidFill>
              </a:rPr>
              <a:t>Providing Financial Support</a:t>
            </a:r>
          </a:p>
        </p:txBody>
      </p:sp>
      <p:sp>
        <p:nvSpPr>
          <p:cNvPr id="9" name="Content Placeholder 2">
            <a:extLst>
              <a:ext uri="{FF2B5EF4-FFF2-40B4-BE49-F238E27FC236}">
                <a16:creationId xmlns:a16="http://schemas.microsoft.com/office/drawing/2014/main" id="{66C64F0D-5598-A432-9C64-8E48AA05EBCE}"/>
              </a:ext>
            </a:extLst>
          </p:cNvPr>
          <p:cNvSpPr txBox="1">
            <a:spLocks/>
          </p:cNvSpPr>
          <p:nvPr/>
        </p:nvSpPr>
        <p:spPr>
          <a:xfrm>
            <a:off x="501051" y="1883596"/>
            <a:ext cx="3953503" cy="478337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1400" dirty="0"/>
              <a:t>Small bursaries could be given to apprentices coming from disadvantaged families. A start up bursary to cover the cost of transport, clothes and equipment will enable the start of a good apprenticeship. </a:t>
            </a:r>
          </a:p>
          <a:p>
            <a:pPr lvl="1">
              <a:spcAft>
                <a:spcPts val="0"/>
              </a:spcAft>
            </a:pPr>
            <a:endParaRPr lang="en-GB" sz="1400" dirty="0"/>
          </a:p>
          <a:p>
            <a:pPr lvl="1">
              <a:spcAft>
                <a:spcPts val="0"/>
              </a:spcAft>
            </a:pPr>
            <a:r>
              <a:rPr lang="en-GB" sz="1400" dirty="0"/>
              <a:t>Some financial support to families to compensate for the cut-off of child benefits could motivate families to encourage the take up of apprenticeships. </a:t>
            </a:r>
          </a:p>
          <a:p>
            <a:pPr lvl="1">
              <a:spcAft>
                <a:spcPts val="0"/>
              </a:spcAft>
            </a:pPr>
            <a:endParaRPr lang="en-GB" sz="1400" dirty="0"/>
          </a:p>
          <a:p>
            <a:pPr lvl="1">
              <a:spcAft>
                <a:spcPts val="0"/>
              </a:spcAft>
            </a:pPr>
            <a:endParaRPr lang="en-GB" sz="1400" dirty="0"/>
          </a:p>
          <a:p>
            <a:pPr lvl="1">
              <a:spcAft>
                <a:spcPts val="0"/>
              </a:spcAft>
            </a:pPr>
            <a:r>
              <a:rPr lang="en-GB" sz="1400" dirty="0"/>
              <a:t>Transportation companies can provide support by lowering the transportation cost for people aged 16-18 on an apprenticeship. </a:t>
            </a:r>
          </a:p>
          <a:p>
            <a:pPr lvl="1">
              <a:spcAft>
                <a:spcPts val="0"/>
              </a:spcAft>
            </a:pPr>
            <a:endParaRPr lang="en-GB" sz="1400" dirty="0"/>
          </a:p>
          <a:p>
            <a:pPr lvl="1">
              <a:spcAft>
                <a:spcPts val="0"/>
              </a:spcAft>
            </a:pPr>
            <a:r>
              <a:rPr lang="en-GB" sz="1400" dirty="0"/>
              <a:t>Companies offering apprenticeships could provide financial support to cover the cost of transportation.</a:t>
            </a:r>
          </a:p>
          <a:p>
            <a:pPr lvl="1">
              <a:spcAft>
                <a:spcPts val="0"/>
              </a:spcAft>
            </a:pPr>
            <a:endParaRPr lang="en-GB" sz="1400" dirty="0"/>
          </a:p>
          <a:p>
            <a:pPr lvl="1">
              <a:spcAft>
                <a:spcPts val="0"/>
              </a:spcAft>
            </a:pPr>
            <a:r>
              <a:rPr lang="en-GB" sz="1400" dirty="0"/>
              <a:t>Large industries might offer shuttles to their employees and apprentices. </a:t>
            </a:r>
          </a:p>
          <a:p>
            <a:pPr lvl="1">
              <a:spcAft>
                <a:spcPts val="0"/>
              </a:spcAft>
            </a:pPr>
            <a:endParaRPr lang="en-GB" sz="1400" dirty="0">
              <a:latin typeface="Lexend Light" pitchFamily="2" charset="0"/>
            </a:endParaRPr>
          </a:p>
          <a:p>
            <a:pPr lvl="1">
              <a:spcAft>
                <a:spcPts val="0"/>
              </a:spcAft>
            </a:pPr>
            <a:endParaRPr lang="en-GB" sz="1600" dirty="0">
              <a:latin typeface="Lexend Light" pitchFamily="2" charset="0"/>
            </a:endParaRPr>
          </a:p>
        </p:txBody>
      </p:sp>
      <p:sp>
        <p:nvSpPr>
          <p:cNvPr id="12" name="Rectangle 11">
            <a:extLst>
              <a:ext uri="{FF2B5EF4-FFF2-40B4-BE49-F238E27FC236}">
                <a16:creationId xmlns:a16="http://schemas.microsoft.com/office/drawing/2014/main" id="{4D280AFB-8BB0-F1F8-2836-DDA20BAA35B9}"/>
              </a:ext>
            </a:extLst>
          </p:cNvPr>
          <p:cNvSpPr/>
          <p:nvPr/>
        </p:nvSpPr>
        <p:spPr>
          <a:xfrm>
            <a:off x="4736119" y="1136529"/>
            <a:ext cx="6964725" cy="597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18973EC-BF1A-F6EF-F33F-517AA6C5E8B3}"/>
              </a:ext>
            </a:extLst>
          </p:cNvPr>
          <p:cNvSpPr/>
          <p:nvPr/>
        </p:nvSpPr>
        <p:spPr>
          <a:xfrm>
            <a:off x="4739053" y="1831391"/>
            <a:ext cx="6961792" cy="4836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2">
            <a:extLst>
              <a:ext uri="{FF2B5EF4-FFF2-40B4-BE49-F238E27FC236}">
                <a16:creationId xmlns:a16="http://schemas.microsoft.com/office/drawing/2014/main" id="{EB3CDCCA-4691-040E-DA24-9B051DFB5B7C}"/>
              </a:ext>
            </a:extLst>
          </p:cNvPr>
          <p:cNvSpPr txBox="1">
            <a:spLocks/>
          </p:cNvSpPr>
          <p:nvPr/>
        </p:nvSpPr>
        <p:spPr>
          <a:xfrm>
            <a:off x="6927480" y="1302089"/>
            <a:ext cx="2708031" cy="287774"/>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1600" b="1" dirty="0">
                <a:solidFill>
                  <a:schemeClr val="bg1"/>
                </a:solidFill>
              </a:rPr>
              <a:t>Recommendations </a:t>
            </a:r>
          </a:p>
        </p:txBody>
      </p:sp>
      <p:sp>
        <p:nvSpPr>
          <p:cNvPr id="15" name="Content Placeholder 2">
            <a:extLst>
              <a:ext uri="{FF2B5EF4-FFF2-40B4-BE49-F238E27FC236}">
                <a16:creationId xmlns:a16="http://schemas.microsoft.com/office/drawing/2014/main" id="{6894CD33-15E3-690A-59C3-04B2F1DD6C87}"/>
              </a:ext>
            </a:extLst>
          </p:cNvPr>
          <p:cNvSpPr txBox="1">
            <a:spLocks/>
          </p:cNvSpPr>
          <p:nvPr/>
        </p:nvSpPr>
        <p:spPr>
          <a:xfrm>
            <a:off x="4862147" y="1882774"/>
            <a:ext cx="6838698" cy="4368557"/>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endParaRPr lang="en-GB" sz="1600" dirty="0">
              <a:latin typeface="Lexend Light" pitchFamily="2" charset="0"/>
            </a:endParaRPr>
          </a:p>
        </p:txBody>
      </p:sp>
      <p:sp>
        <p:nvSpPr>
          <p:cNvPr id="5" name="TextBox 4">
            <a:extLst>
              <a:ext uri="{FF2B5EF4-FFF2-40B4-BE49-F238E27FC236}">
                <a16:creationId xmlns:a16="http://schemas.microsoft.com/office/drawing/2014/main" id="{0D2C2546-B8E0-F18B-F2AA-0A407C715B76}"/>
              </a:ext>
            </a:extLst>
          </p:cNvPr>
          <p:cNvSpPr txBox="1"/>
          <p:nvPr/>
        </p:nvSpPr>
        <p:spPr>
          <a:xfrm>
            <a:off x="4862146" y="1938796"/>
            <a:ext cx="6838697" cy="4431983"/>
          </a:xfrm>
          <a:prstGeom prst="rect">
            <a:avLst/>
          </a:prstGeom>
          <a:noFill/>
        </p:spPr>
        <p:txBody>
          <a:bodyPr wrap="square" lIns="91440" tIns="45720" rIns="91440" bIns="45720" anchor="t">
            <a:spAutoFit/>
          </a:bodyPr>
          <a:lstStyle/>
          <a:p>
            <a:pPr marL="0" lvl="2" indent="0">
              <a:spcAft>
                <a:spcPts val="0"/>
              </a:spcAft>
              <a:buNone/>
            </a:pPr>
            <a:r>
              <a:rPr lang="en-US" sz="1600" b="1" dirty="0"/>
              <a:t>Improving apprenticeship wage. </a:t>
            </a:r>
          </a:p>
          <a:p>
            <a:r>
              <a:rPr lang="en-GB" sz="1400" dirty="0"/>
              <a:t>Apprentices earn the National Minimum Wage for apprentices which is currently </a:t>
            </a:r>
            <a:r>
              <a:rPr lang="en-GB" sz="1400" dirty="0">
                <a:solidFill>
                  <a:schemeClr val="accent1"/>
                </a:solidFill>
              </a:rPr>
              <a:t>£4.30* per hour. Local employers could be encouraged to pay above the minimum wage!</a:t>
            </a:r>
            <a:r>
              <a:rPr lang="en-US" sz="1400" dirty="0">
                <a:solidFill>
                  <a:schemeClr val="accent1"/>
                </a:solidFill>
              </a:rPr>
              <a:t> </a:t>
            </a:r>
          </a:p>
          <a:p>
            <a:endParaRPr lang="en-US" sz="1400" dirty="0">
              <a:solidFill>
                <a:schemeClr val="accent1"/>
              </a:solidFill>
            </a:endParaRPr>
          </a:p>
          <a:p>
            <a:r>
              <a:rPr lang="en-US" sz="1400" dirty="0"/>
              <a:t>The council might consider pushing the minimum wage up, similar to initiatives in other regions. For example, </a:t>
            </a:r>
            <a:r>
              <a:rPr lang="en-US" sz="1400" dirty="0">
                <a:solidFill>
                  <a:schemeClr val="accent1"/>
                </a:solidFill>
              </a:rPr>
              <a:t>in Buckinghamshire </a:t>
            </a:r>
            <a:r>
              <a:rPr lang="en-US" sz="1400" dirty="0"/>
              <a:t>in the </a:t>
            </a:r>
            <a:r>
              <a:rPr lang="en-GB" sz="1400" dirty="0"/>
              <a:t>first year of apprenticeship, regardless of age, the wage rate is </a:t>
            </a:r>
            <a:r>
              <a:rPr lang="en-GB" sz="1400" dirty="0">
                <a:solidFill>
                  <a:schemeClr val="accent1"/>
                </a:solidFill>
              </a:rPr>
              <a:t>£5.28 per hour.</a:t>
            </a:r>
            <a:endParaRPr lang="en-GB" sz="1400" dirty="0">
              <a:solidFill>
                <a:schemeClr val="accent1"/>
              </a:solidFill>
              <a:cs typeface="Calibri"/>
            </a:endParaRPr>
          </a:p>
          <a:p>
            <a:r>
              <a:rPr lang="en-GB" sz="1400" dirty="0"/>
              <a:t>Second year onwards - national min wage limit applies. </a:t>
            </a:r>
          </a:p>
          <a:p>
            <a:r>
              <a:rPr lang="en-GB" sz="1400" dirty="0"/>
              <a:t>If apprentice is aged between 16 - 18 years, a one-off payment of </a:t>
            </a:r>
            <a:r>
              <a:rPr lang="en-GB" sz="1400" dirty="0">
                <a:solidFill>
                  <a:schemeClr val="accent1"/>
                </a:solidFill>
              </a:rPr>
              <a:t>£1,000</a:t>
            </a:r>
            <a:r>
              <a:rPr lang="en-GB" sz="1400" dirty="0"/>
              <a:t> is given during apprenticeship tenure.</a:t>
            </a:r>
          </a:p>
          <a:p>
            <a:endParaRPr lang="en-GB" sz="1400" dirty="0"/>
          </a:p>
          <a:p>
            <a:r>
              <a:rPr lang="en-GB" sz="1400" dirty="0"/>
              <a:t>In </a:t>
            </a:r>
            <a:r>
              <a:rPr lang="en-GB" sz="1400" dirty="0">
                <a:solidFill>
                  <a:schemeClr val="accent1"/>
                </a:solidFill>
              </a:rPr>
              <a:t>Devon</a:t>
            </a:r>
            <a:r>
              <a:rPr lang="en-GB" sz="1400" dirty="0"/>
              <a:t> , the standard minimum national wage across all domains and levels starts from </a:t>
            </a:r>
            <a:r>
              <a:rPr lang="en-GB" sz="1400" dirty="0">
                <a:solidFill>
                  <a:schemeClr val="accent1"/>
                </a:solidFill>
              </a:rPr>
              <a:t>£7.78 per hour.</a:t>
            </a:r>
            <a:endParaRPr lang="en-GB" sz="1400" dirty="0">
              <a:solidFill>
                <a:schemeClr val="accent1"/>
              </a:solidFill>
              <a:cs typeface="Calibri"/>
            </a:endParaRPr>
          </a:p>
          <a:p>
            <a:pPr lvl="1"/>
            <a:endParaRPr lang="en-GB" sz="1400" dirty="0"/>
          </a:p>
          <a:p>
            <a:r>
              <a:rPr lang="en-GB" sz="1400" b="1" dirty="0"/>
              <a:t>Work with local transport companies to offer discounted schemes to young people.</a:t>
            </a:r>
          </a:p>
          <a:p>
            <a:r>
              <a:rPr lang="en-GB" sz="1400" dirty="0"/>
              <a:t>Examples from other regions: </a:t>
            </a:r>
          </a:p>
          <a:p>
            <a:pPr marL="285750" indent="-285750">
              <a:buFont typeface="Arial" panose="020B0604020202020204" pitchFamily="34" charset="0"/>
              <a:buChar char="•"/>
            </a:pPr>
            <a:r>
              <a:rPr lang="en-GB" sz="1400" dirty="0"/>
              <a:t>Free Transport for disabled and special needs children</a:t>
            </a:r>
            <a:r>
              <a:rPr lang="en-GB" sz="1400" dirty="0">
                <a:solidFill>
                  <a:srgbClr val="000000"/>
                </a:solidFill>
                <a:latin typeface="Calibri" panose="020F0502020204030204" pitchFamily="34" charset="0"/>
              </a:rPr>
              <a:t> in </a:t>
            </a:r>
            <a:r>
              <a:rPr lang="en-GB" sz="1400" dirty="0">
                <a:solidFill>
                  <a:schemeClr val="accent1"/>
                </a:solidFill>
                <a:latin typeface="Calibri" panose="020F0502020204030204" pitchFamily="34" charset="0"/>
              </a:rPr>
              <a:t>Herefordshire. </a:t>
            </a:r>
            <a:r>
              <a:rPr lang="en-GB" sz="1400" dirty="0">
                <a:latin typeface="Calibri" panose="020F0502020204030204" pitchFamily="34" charset="0"/>
              </a:rPr>
              <a:t>Free monthly bus passes for 16-18 attending apprenticeship events within </a:t>
            </a:r>
            <a:r>
              <a:rPr lang="en-GB" sz="1400" dirty="0">
                <a:solidFill>
                  <a:schemeClr val="accent1"/>
                </a:solidFill>
                <a:latin typeface="Calibri" panose="020F0502020204030204" pitchFamily="34" charset="0"/>
              </a:rPr>
              <a:t>Lancashire</a:t>
            </a:r>
          </a:p>
          <a:p>
            <a:pPr marL="285750" indent="-285750">
              <a:buFont typeface="Arial" panose="020B0604020202020204" pitchFamily="34" charset="0"/>
              <a:buChar char="•"/>
            </a:pPr>
            <a:r>
              <a:rPr lang="en-GB" sz="1400" dirty="0">
                <a:latin typeface="Calibri" panose="020F0502020204030204" pitchFamily="34" charset="0"/>
              </a:rPr>
              <a:t>A discounted Post-16 Travel bus card in </a:t>
            </a:r>
            <a:r>
              <a:rPr lang="en-GB" sz="1400" dirty="0">
                <a:solidFill>
                  <a:schemeClr val="accent1"/>
                </a:solidFill>
                <a:latin typeface="Calibri" panose="020F0502020204030204" pitchFamily="34" charset="0"/>
              </a:rPr>
              <a:t>Kent</a:t>
            </a:r>
          </a:p>
          <a:p>
            <a:pPr lvl="1"/>
            <a:endParaRPr lang="en-US" sz="1400" dirty="0"/>
          </a:p>
        </p:txBody>
      </p:sp>
    </p:spTree>
    <p:extLst>
      <p:ext uri="{BB962C8B-B14F-4D97-AF65-F5344CB8AC3E}">
        <p14:creationId xmlns:p14="http://schemas.microsoft.com/office/powerpoint/2010/main" val="756569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369278" y="286453"/>
            <a:ext cx="5205045" cy="709292"/>
          </a:xfrm>
        </p:spPr>
        <p:txBody>
          <a:bodyPr/>
          <a:lstStyle/>
          <a:p>
            <a:r>
              <a:rPr lang="en-GB" dirty="0">
                <a:latin typeface="+mn-lt"/>
              </a:rPr>
              <a:t>What could help?</a:t>
            </a:r>
          </a:p>
        </p:txBody>
      </p:sp>
      <p:sp>
        <p:nvSpPr>
          <p:cNvPr id="3" name="Rectangle 2">
            <a:extLst>
              <a:ext uri="{FF2B5EF4-FFF2-40B4-BE49-F238E27FC236}">
                <a16:creationId xmlns:a16="http://schemas.microsoft.com/office/drawing/2014/main" id="{932755C9-3B4C-4E2F-0CBF-7DB38CEFD4FE}"/>
              </a:ext>
            </a:extLst>
          </p:cNvPr>
          <p:cNvSpPr/>
          <p:nvPr/>
        </p:nvSpPr>
        <p:spPr>
          <a:xfrm>
            <a:off x="404447" y="1126787"/>
            <a:ext cx="4116110" cy="607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5371DB6-5B33-FD44-7EBF-37314680BAFA}"/>
              </a:ext>
            </a:extLst>
          </p:cNvPr>
          <p:cNvSpPr/>
          <p:nvPr/>
        </p:nvSpPr>
        <p:spPr>
          <a:xfrm>
            <a:off x="404447" y="1822144"/>
            <a:ext cx="4116113" cy="452933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8" name="Content Placeholder 2">
            <a:extLst>
              <a:ext uri="{FF2B5EF4-FFF2-40B4-BE49-F238E27FC236}">
                <a16:creationId xmlns:a16="http://schemas.microsoft.com/office/drawing/2014/main" id="{4FD56664-53D9-489D-C220-897F99FD334F}"/>
              </a:ext>
            </a:extLst>
          </p:cNvPr>
          <p:cNvSpPr txBox="1">
            <a:spLocks/>
          </p:cNvSpPr>
          <p:nvPr/>
        </p:nvSpPr>
        <p:spPr>
          <a:xfrm>
            <a:off x="497426" y="1278723"/>
            <a:ext cx="3813325" cy="260442"/>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1600" b="1" dirty="0">
                <a:solidFill>
                  <a:schemeClr val="bg1"/>
                </a:solidFill>
              </a:rPr>
              <a:t>Targeted support for SMEs</a:t>
            </a:r>
          </a:p>
        </p:txBody>
      </p:sp>
      <p:sp>
        <p:nvSpPr>
          <p:cNvPr id="9" name="Content Placeholder 2">
            <a:extLst>
              <a:ext uri="{FF2B5EF4-FFF2-40B4-BE49-F238E27FC236}">
                <a16:creationId xmlns:a16="http://schemas.microsoft.com/office/drawing/2014/main" id="{66C64F0D-5598-A432-9C64-8E48AA05EBCE}"/>
              </a:ext>
            </a:extLst>
          </p:cNvPr>
          <p:cNvSpPr txBox="1">
            <a:spLocks/>
          </p:cNvSpPr>
          <p:nvPr/>
        </p:nvSpPr>
        <p:spPr>
          <a:xfrm>
            <a:off x="491155" y="1883596"/>
            <a:ext cx="3963399" cy="436773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1000"/>
              </a:spcAft>
            </a:pPr>
            <a:r>
              <a:rPr lang="en-GB" sz="1600" b="0" dirty="0"/>
              <a:t>Essex has a thriving SMEs sector. Of a total of 80,910 businesses, </a:t>
            </a:r>
            <a:r>
              <a:rPr lang="en-GB" sz="1600" b="0" dirty="0">
                <a:solidFill>
                  <a:srgbClr val="FF0000"/>
                </a:solidFill>
              </a:rPr>
              <a:t>90.3% are in the micro category employing 0-9 people</a:t>
            </a:r>
            <a:r>
              <a:rPr lang="en-GB" sz="1600" b="0" dirty="0"/>
              <a:t>. </a:t>
            </a:r>
          </a:p>
          <a:p>
            <a:pPr>
              <a:lnSpc>
                <a:spcPct val="115000"/>
              </a:lnSpc>
              <a:spcAft>
                <a:spcPts val="1000"/>
              </a:spcAft>
            </a:pPr>
            <a:r>
              <a:rPr lang="en-GB" sz="1600" b="0" dirty="0"/>
              <a:t>Small businesses often require additional support to engage with apprenticeships, something which was highlighted in interviews. </a:t>
            </a:r>
          </a:p>
          <a:p>
            <a:pPr>
              <a:lnSpc>
                <a:spcPct val="115000"/>
              </a:lnSpc>
              <a:spcAft>
                <a:spcPts val="1000"/>
              </a:spcAft>
            </a:pPr>
            <a:r>
              <a:rPr lang="en-GB" sz="1600" b="0" dirty="0">
                <a:solidFill>
                  <a:srgbClr val="FF0000"/>
                </a:solidFill>
              </a:rPr>
              <a:t> Targeted promotion</a:t>
            </a:r>
            <a:r>
              <a:rPr lang="en-GB" sz="1600" b="0" dirty="0"/>
              <a:t> and guidance is needed to motivate these companies to offer apprenticeship opportunities. </a:t>
            </a:r>
          </a:p>
          <a:p>
            <a:pPr lvl="1">
              <a:spcAft>
                <a:spcPts val="0"/>
              </a:spcAft>
            </a:pPr>
            <a:r>
              <a:rPr lang="en-GB" sz="1600" dirty="0"/>
              <a:t>Incentive payment systems for small businesses to offer more opportunities will boost the number of apprenticeships.</a:t>
            </a:r>
          </a:p>
          <a:p>
            <a:pPr lvl="1">
              <a:spcAft>
                <a:spcPts val="0"/>
              </a:spcAft>
            </a:pPr>
            <a:endParaRPr lang="en-GB" sz="1600" dirty="0">
              <a:latin typeface="Lexend Light" pitchFamily="2" charset="0"/>
            </a:endParaRPr>
          </a:p>
        </p:txBody>
      </p:sp>
      <p:sp>
        <p:nvSpPr>
          <p:cNvPr id="12" name="Rectangle 11">
            <a:extLst>
              <a:ext uri="{FF2B5EF4-FFF2-40B4-BE49-F238E27FC236}">
                <a16:creationId xmlns:a16="http://schemas.microsoft.com/office/drawing/2014/main" id="{4D280AFB-8BB0-F1F8-2836-DDA20BAA35B9}"/>
              </a:ext>
            </a:extLst>
          </p:cNvPr>
          <p:cNvSpPr/>
          <p:nvPr/>
        </p:nvSpPr>
        <p:spPr>
          <a:xfrm>
            <a:off x="4736120" y="1155496"/>
            <a:ext cx="6964725" cy="597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18973EC-BF1A-F6EF-F33F-517AA6C5E8B3}"/>
              </a:ext>
            </a:extLst>
          </p:cNvPr>
          <p:cNvSpPr/>
          <p:nvPr/>
        </p:nvSpPr>
        <p:spPr>
          <a:xfrm>
            <a:off x="4739053" y="1831391"/>
            <a:ext cx="6961792" cy="452009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ontent Placeholder 2">
            <a:extLst>
              <a:ext uri="{FF2B5EF4-FFF2-40B4-BE49-F238E27FC236}">
                <a16:creationId xmlns:a16="http://schemas.microsoft.com/office/drawing/2014/main" id="{6894CD33-15E3-690A-59C3-04B2F1DD6C87}"/>
              </a:ext>
            </a:extLst>
          </p:cNvPr>
          <p:cNvSpPr txBox="1">
            <a:spLocks/>
          </p:cNvSpPr>
          <p:nvPr/>
        </p:nvSpPr>
        <p:spPr>
          <a:xfrm>
            <a:off x="4862147" y="1882774"/>
            <a:ext cx="6838698" cy="4368557"/>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1600" dirty="0"/>
              <a:t>Providing incentive schemes to SMEs </a:t>
            </a:r>
            <a:r>
              <a:rPr lang="en-GB" sz="1600" dirty="0">
                <a:solidFill>
                  <a:srgbClr val="FF0000"/>
                </a:solidFill>
              </a:rPr>
              <a:t>(a fixed fund)</a:t>
            </a:r>
            <a:r>
              <a:rPr lang="en-GB" sz="1600" dirty="0"/>
              <a:t> per apprenticeship to motivate more small businesses to take up young apprentices. </a:t>
            </a:r>
          </a:p>
          <a:p>
            <a:pPr lvl="1">
              <a:spcAft>
                <a:spcPts val="0"/>
              </a:spcAft>
            </a:pPr>
            <a:endParaRPr lang="en-GB" sz="1600" dirty="0"/>
          </a:p>
          <a:p>
            <a:pPr lvl="1">
              <a:spcAft>
                <a:spcPts val="0"/>
              </a:spcAft>
            </a:pPr>
            <a:r>
              <a:rPr lang="en-GB" sz="1600" dirty="0"/>
              <a:t>Providing incentives for Independent Training Providers to tailor programmes and apprenticeships suited for small businesses by building stronger engagement opportunities.  </a:t>
            </a:r>
          </a:p>
          <a:p>
            <a:pPr lvl="1">
              <a:spcAft>
                <a:spcPts val="0"/>
              </a:spcAft>
            </a:pPr>
            <a:endParaRPr lang="en-GB" sz="1600" dirty="0"/>
          </a:p>
          <a:p>
            <a:pPr lvl="1">
              <a:spcAft>
                <a:spcPts val="0"/>
              </a:spcAft>
            </a:pPr>
            <a:r>
              <a:rPr lang="en-GB" sz="1600" dirty="0"/>
              <a:t>Encourage employers to engage with colleges and training providers to design employer led apprenticeship training programmes. This could be advertised in </a:t>
            </a:r>
            <a:r>
              <a:rPr lang="en-GB" sz="1600" dirty="0">
                <a:solidFill>
                  <a:srgbClr val="FF0000"/>
                </a:solidFill>
              </a:rPr>
              <a:t>Essex Careers magazine</a:t>
            </a:r>
            <a:r>
              <a:rPr lang="en-GB" sz="1600" dirty="0"/>
              <a:t> to signpost apprenticeship opportunities in different sectors.</a:t>
            </a:r>
          </a:p>
          <a:p>
            <a:pPr algn="l"/>
            <a:r>
              <a:rPr lang="en-GB" sz="1600" b="0" dirty="0"/>
              <a:t>Ensure SMEs are aware of the </a:t>
            </a:r>
            <a:r>
              <a:rPr lang="en-GB" sz="1600" b="0" dirty="0">
                <a:solidFill>
                  <a:srgbClr val="FF0000"/>
                </a:solidFill>
              </a:rPr>
              <a:t>apprenticeship levy </a:t>
            </a:r>
            <a:r>
              <a:rPr lang="en-GB" sz="1600" b="0" dirty="0"/>
              <a:t>and transfer opportunities.  </a:t>
            </a:r>
          </a:p>
        </p:txBody>
      </p:sp>
      <p:sp>
        <p:nvSpPr>
          <p:cNvPr id="4" name="Content Placeholder 2">
            <a:extLst>
              <a:ext uri="{FF2B5EF4-FFF2-40B4-BE49-F238E27FC236}">
                <a16:creationId xmlns:a16="http://schemas.microsoft.com/office/drawing/2014/main" id="{508D40C8-569E-6959-5E3D-D4524B8869F3}"/>
              </a:ext>
            </a:extLst>
          </p:cNvPr>
          <p:cNvSpPr txBox="1">
            <a:spLocks/>
          </p:cNvSpPr>
          <p:nvPr/>
        </p:nvSpPr>
        <p:spPr>
          <a:xfrm>
            <a:off x="6927480" y="1278723"/>
            <a:ext cx="2708031" cy="287774"/>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1600" b="1" dirty="0">
                <a:solidFill>
                  <a:schemeClr val="bg1"/>
                </a:solidFill>
              </a:rPr>
              <a:t>Recommendations </a:t>
            </a:r>
          </a:p>
        </p:txBody>
      </p:sp>
      <p:pic>
        <p:nvPicPr>
          <p:cNvPr id="7" name="Picture 6">
            <a:extLst>
              <a:ext uri="{FF2B5EF4-FFF2-40B4-BE49-F238E27FC236}">
                <a16:creationId xmlns:a16="http://schemas.microsoft.com/office/drawing/2014/main" id="{A11F349C-37B0-5166-7838-379E07C156E0}"/>
              </a:ext>
            </a:extLst>
          </p:cNvPr>
          <p:cNvPicPr>
            <a:picLocks noChangeAspect="1"/>
          </p:cNvPicPr>
          <p:nvPr/>
        </p:nvPicPr>
        <p:blipFill>
          <a:blip r:embed="rId3"/>
          <a:stretch>
            <a:fillRect/>
          </a:stretch>
        </p:blipFill>
        <p:spPr>
          <a:xfrm>
            <a:off x="10796977" y="5201661"/>
            <a:ext cx="797063" cy="1099745"/>
          </a:xfrm>
          <a:prstGeom prst="rect">
            <a:avLst/>
          </a:prstGeom>
        </p:spPr>
      </p:pic>
    </p:spTree>
    <p:extLst>
      <p:ext uri="{BB962C8B-B14F-4D97-AF65-F5344CB8AC3E}">
        <p14:creationId xmlns:p14="http://schemas.microsoft.com/office/powerpoint/2010/main" val="469777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369278" y="286453"/>
            <a:ext cx="5205045" cy="709292"/>
          </a:xfrm>
        </p:spPr>
        <p:txBody>
          <a:bodyPr/>
          <a:lstStyle/>
          <a:p>
            <a:r>
              <a:rPr lang="en-GB" dirty="0">
                <a:latin typeface="+mn-lt"/>
              </a:rPr>
              <a:t>What could help?</a:t>
            </a:r>
          </a:p>
        </p:txBody>
      </p:sp>
      <p:sp>
        <p:nvSpPr>
          <p:cNvPr id="3" name="Rectangle 2">
            <a:extLst>
              <a:ext uri="{FF2B5EF4-FFF2-40B4-BE49-F238E27FC236}">
                <a16:creationId xmlns:a16="http://schemas.microsoft.com/office/drawing/2014/main" id="{932755C9-3B4C-4E2F-0CBF-7DB38CEFD4FE}"/>
              </a:ext>
            </a:extLst>
          </p:cNvPr>
          <p:cNvSpPr/>
          <p:nvPr/>
        </p:nvSpPr>
        <p:spPr>
          <a:xfrm>
            <a:off x="404447" y="1126787"/>
            <a:ext cx="4116110" cy="607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5371DB6-5B33-FD44-7EBF-37314680BAFA}"/>
              </a:ext>
            </a:extLst>
          </p:cNvPr>
          <p:cNvSpPr/>
          <p:nvPr/>
        </p:nvSpPr>
        <p:spPr>
          <a:xfrm>
            <a:off x="404447" y="1822144"/>
            <a:ext cx="4116113" cy="452933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4FD56664-53D9-489D-C220-897F99FD334F}"/>
              </a:ext>
            </a:extLst>
          </p:cNvPr>
          <p:cNvSpPr txBox="1">
            <a:spLocks/>
          </p:cNvSpPr>
          <p:nvPr/>
        </p:nvSpPr>
        <p:spPr>
          <a:xfrm>
            <a:off x="555839" y="1278723"/>
            <a:ext cx="3813325" cy="260442"/>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1600" b="1" dirty="0">
                <a:solidFill>
                  <a:schemeClr val="bg1"/>
                </a:solidFill>
              </a:rPr>
              <a:t>Overcoming the shortage of tutors</a:t>
            </a:r>
          </a:p>
        </p:txBody>
      </p:sp>
      <p:sp>
        <p:nvSpPr>
          <p:cNvPr id="9" name="Content Placeholder 2">
            <a:extLst>
              <a:ext uri="{FF2B5EF4-FFF2-40B4-BE49-F238E27FC236}">
                <a16:creationId xmlns:a16="http://schemas.microsoft.com/office/drawing/2014/main" id="{66C64F0D-5598-A432-9C64-8E48AA05EBCE}"/>
              </a:ext>
            </a:extLst>
          </p:cNvPr>
          <p:cNvSpPr txBox="1">
            <a:spLocks/>
          </p:cNvSpPr>
          <p:nvPr/>
        </p:nvSpPr>
        <p:spPr>
          <a:xfrm>
            <a:off x="491155" y="1883596"/>
            <a:ext cx="3963399" cy="436773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1000"/>
              </a:spcAft>
            </a:pPr>
            <a:r>
              <a:rPr lang="en-GB" sz="1800" b="0" dirty="0"/>
              <a:t>There is a shortage of Tutors which has a direct impact on the level of apprenticeships in Essex.</a:t>
            </a:r>
          </a:p>
          <a:p>
            <a:pPr>
              <a:lnSpc>
                <a:spcPct val="115000"/>
              </a:lnSpc>
              <a:spcAft>
                <a:spcPts val="1000"/>
              </a:spcAft>
            </a:pPr>
            <a:r>
              <a:rPr lang="en-GB" sz="1800" b="0" dirty="0"/>
              <a:t>It will be critical to ensure this challenge is addressed as it will impact the offering of valuable apprenticeships. </a:t>
            </a:r>
          </a:p>
          <a:p>
            <a:pPr>
              <a:lnSpc>
                <a:spcPct val="115000"/>
              </a:lnSpc>
              <a:spcAft>
                <a:spcPts val="1000"/>
              </a:spcAft>
            </a:pPr>
            <a:r>
              <a:rPr lang="en-GB" sz="1500" b="0" dirty="0">
                <a:latin typeface="Lexend Light" pitchFamily="2" charset="0"/>
              </a:rPr>
              <a:t> </a:t>
            </a:r>
          </a:p>
          <a:p>
            <a:pPr>
              <a:lnSpc>
                <a:spcPct val="115000"/>
              </a:lnSpc>
              <a:spcAft>
                <a:spcPts val="1000"/>
              </a:spcAft>
            </a:pPr>
            <a:endParaRPr lang="en-GB" b="0" dirty="0">
              <a:latin typeface="Lexend Light" pitchFamily="2" charset="0"/>
            </a:endParaRPr>
          </a:p>
          <a:p>
            <a:pPr lvl="1">
              <a:spcAft>
                <a:spcPts val="0"/>
              </a:spcAft>
            </a:pPr>
            <a:endParaRPr lang="en-GB" sz="1600" dirty="0">
              <a:latin typeface="Lexend Light" pitchFamily="2" charset="0"/>
            </a:endParaRPr>
          </a:p>
        </p:txBody>
      </p:sp>
      <p:sp>
        <p:nvSpPr>
          <p:cNvPr id="12" name="Rectangle 11">
            <a:extLst>
              <a:ext uri="{FF2B5EF4-FFF2-40B4-BE49-F238E27FC236}">
                <a16:creationId xmlns:a16="http://schemas.microsoft.com/office/drawing/2014/main" id="{4D280AFB-8BB0-F1F8-2836-DDA20BAA35B9}"/>
              </a:ext>
            </a:extLst>
          </p:cNvPr>
          <p:cNvSpPr/>
          <p:nvPr/>
        </p:nvSpPr>
        <p:spPr>
          <a:xfrm>
            <a:off x="4736119" y="1136529"/>
            <a:ext cx="6964725" cy="597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18973EC-BF1A-F6EF-F33F-517AA6C5E8B3}"/>
              </a:ext>
            </a:extLst>
          </p:cNvPr>
          <p:cNvSpPr/>
          <p:nvPr/>
        </p:nvSpPr>
        <p:spPr>
          <a:xfrm>
            <a:off x="4739053" y="1831391"/>
            <a:ext cx="6961792" cy="452009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2">
            <a:extLst>
              <a:ext uri="{FF2B5EF4-FFF2-40B4-BE49-F238E27FC236}">
                <a16:creationId xmlns:a16="http://schemas.microsoft.com/office/drawing/2014/main" id="{EB3CDCCA-4691-040E-DA24-9B051DFB5B7C}"/>
              </a:ext>
            </a:extLst>
          </p:cNvPr>
          <p:cNvSpPr txBox="1">
            <a:spLocks/>
          </p:cNvSpPr>
          <p:nvPr/>
        </p:nvSpPr>
        <p:spPr>
          <a:xfrm>
            <a:off x="6927480" y="1302089"/>
            <a:ext cx="2708031" cy="287774"/>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1600" b="1" dirty="0">
                <a:solidFill>
                  <a:schemeClr val="bg1"/>
                </a:solidFill>
              </a:rPr>
              <a:t>Recommendation</a:t>
            </a:r>
            <a:r>
              <a:rPr lang="en-GB" sz="1600" b="1" dirty="0">
                <a:solidFill>
                  <a:schemeClr val="bg1"/>
                </a:solidFill>
                <a:latin typeface="Lexend" pitchFamily="2" charset="0"/>
              </a:rPr>
              <a:t> </a:t>
            </a:r>
          </a:p>
        </p:txBody>
      </p:sp>
      <p:sp>
        <p:nvSpPr>
          <p:cNvPr id="15" name="Content Placeholder 2">
            <a:extLst>
              <a:ext uri="{FF2B5EF4-FFF2-40B4-BE49-F238E27FC236}">
                <a16:creationId xmlns:a16="http://schemas.microsoft.com/office/drawing/2014/main" id="{6894CD33-15E3-690A-59C3-04B2F1DD6C87}"/>
              </a:ext>
            </a:extLst>
          </p:cNvPr>
          <p:cNvSpPr txBox="1">
            <a:spLocks/>
          </p:cNvSpPr>
          <p:nvPr/>
        </p:nvSpPr>
        <p:spPr>
          <a:xfrm>
            <a:off x="4862147" y="1882774"/>
            <a:ext cx="6838698" cy="4368557"/>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endParaRPr lang="en-GB" sz="1600" dirty="0">
              <a:latin typeface="Lexend Light" pitchFamily="2" charset="0"/>
            </a:endParaRPr>
          </a:p>
        </p:txBody>
      </p:sp>
      <p:sp>
        <p:nvSpPr>
          <p:cNvPr id="5" name="TextBox 4">
            <a:extLst>
              <a:ext uri="{FF2B5EF4-FFF2-40B4-BE49-F238E27FC236}">
                <a16:creationId xmlns:a16="http://schemas.microsoft.com/office/drawing/2014/main" id="{37AE9E6C-D35F-14E0-35A0-171E9183E50B}"/>
              </a:ext>
            </a:extLst>
          </p:cNvPr>
          <p:cNvSpPr txBox="1"/>
          <p:nvPr/>
        </p:nvSpPr>
        <p:spPr>
          <a:xfrm>
            <a:off x="4862147" y="1882774"/>
            <a:ext cx="6122381" cy="2539157"/>
          </a:xfrm>
          <a:prstGeom prst="rect">
            <a:avLst/>
          </a:prstGeom>
          <a:noFill/>
        </p:spPr>
        <p:txBody>
          <a:bodyPr wrap="square">
            <a:spAutoFit/>
          </a:bodyPr>
          <a:lstStyle/>
          <a:p>
            <a:pPr algn="l"/>
            <a:r>
              <a:rPr lang="en-GB" dirty="0"/>
              <a:t>There have been some initiatives developed to address this challenge.</a:t>
            </a:r>
          </a:p>
          <a:p>
            <a:endParaRPr lang="en-GB" dirty="0"/>
          </a:p>
          <a:p>
            <a:r>
              <a:rPr lang="en-GB" dirty="0"/>
              <a:t>More information could be found in the </a:t>
            </a:r>
            <a:r>
              <a:rPr lang="en-GB" dirty="0">
                <a:hlinkClick r:id="rId3"/>
              </a:rPr>
              <a:t>Local Skills Improvement Plan (LSIP)</a:t>
            </a:r>
            <a:r>
              <a:rPr lang="en-GB" dirty="0"/>
              <a:t>. </a:t>
            </a:r>
          </a:p>
          <a:p>
            <a:endParaRPr lang="en-GB" dirty="0"/>
          </a:p>
          <a:p>
            <a:r>
              <a:rPr lang="en-GB" dirty="0"/>
              <a:t>It will be vital to support and promote initiatives such as A ‘</a:t>
            </a:r>
            <a:r>
              <a:rPr lang="en-GB" dirty="0">
                <a:hlinkClick r:id="rId4"/>
              </a:rPr>
              <a:t>Become a Lecturer</a:t>
            </a:r>
            <a:r>
              <a:rPr lang="en-GB" dirty="0"/>
              <a:t>’ site to address the tutor shortage problem. </a:t>
            </a:r>
          </a:p>
          <a:p>
            <a:pPr algn="l"/>
            <a:endParaRPr lang="en-GB" sz="1500" b="1" dirty="0">
              <a:latin typeface="Lexend Light" pitchFamily="2" charset="0"/>
            </a:endParaRPr>
          </a:p>
        </p:txBody>
      </p:sp>
    </p:spTree>
    <p:extLst>
      <p:ext uri="{BB962C8B-B14F-4D97-AF65-F5344CB8AC3E}">
        <p14:creationId xmlns:p14="http://schemas.microsoft.com/office/powerpoint/2010/main" val="1954191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540000" y="2398154"/>
            <a:ext cx="5540400" cy="749492"/>
          </a:xfrm>
        </p:spPr>
        <p:txBody>
          <a:bodyPr/>
          <a:lstStyle/>
          <a:p>
            <a:r>
              <a:rPr lang="en-GB" dirty="0"/>
              <a:t>The future</a:t>
            </a:r>
          </a:p>
        </p:txBody>
      </p:sp>
      <p:sp>
        <p:nvSpPr>
          <p:cNvPr id="3" name="Text Placeholder 2">
            <a:extLst>
              <a:ext uri="{FF2B5EF4-FFF2-40B4-BE49-F238E27FC236}">
                <a16:creationId xmlns:a16="http://schemas.microsoft.com/office/drawing/2014/main" id="{A378FF32-C034-6009-6B14-211E619A34AA}"/>
              </a:ext>
            </a:extLst>
          </p:cNvPr>
          <p:cNvSpPr>
            <a:spLocks noGrp="1"/>
          </p:cNvSpPr>
          <p:nvPr>
            <p:ph type="body" idx="1"/>
          </p:nvPr>
        </p:nvSpPr>
        <p:spPr>
          <a:xfrm>
            <a:off x="540000" y="3430800"/>
            <a:ext cx="5684954" cy="1918800"/>
          </a:xfrm>
        </p:spPr>
        <p:txBody>
          <a:bodyPr/>
          <a:lstStyle/>
          <a:p>
            <a:pPr marL="342900" indent="-342900">
              <a:buFont typeface="Arial" panose="020B0604020202020204" pitchFamily="34" charset="0"/>
              <a:buChar char="•"/>
            </a:pPr>
            <a:r>
              <a:rPr lang="en-GB" dirty="0"/>
              <a:t>Participants’ thoughts about the future</a:t>
            </a:r>
          </a:p>
        </p:txBody>
      </p:sp>
    </p:spTree>
    <p:extLst>
      <p:ext uri="{BB962C8B-B14F-4D97-AF65-F5344CB8AC3E}">
        <p14:creationId xmlns:p14="http://schemas.microsoft.com/office/powerpoint/2010/main" val="128371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30823" y="203944"/>
            <a:ext cx="10172700" cy="709292"/>
          </a:xfrm>
        </p:spPr>
        <p:txBody>
          <a:bodyPr/>
          <a:lstStyle/>
          <a:p>
            <a:r>
              <a:rPr lang="en-GB" dirty="0">
                <a:latin typeface="+mn-lt"/>
              </a:rPr>
              <a:t>Promising Initiatives</a:t>
            </a:r>
          </a:p>
        </p:txBody>
      </p:sp>
      <p:sp>
        <p:nvSpPr>
          <p:cNvPr id="5" name="Content Placeholder 2">
            <a:extLst>
              <a:ext uri="{FF2B5EF4-FFF2-40B4-BE49-F238E27FC236}">
                <a16:creationId xmlns:a16="http://schemas.microsoft.com/office/drawing/2014/main" id="{B5344CBF-0A26-2A7A-171D-AA47C00B25A3}"/>
              </a:ext>
            </a:extLst>
          </p:cNvPr>
          <p:cNvSpPr txBox="1">
            <a:spLocks/>
          </p:cNvSpPr>
          <p:nvPr/>
        </p:nvSpPr>
        <p:spPr>
          <a:xfrm>
            <a:off x="502358" y="2510870"/>
            <a:ext cx="8070980" cy="486614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endParaRPr lang="en-GB" sz="1600" i="1" dirty="0">
              <a:latin typeface="Lexend" pitchFamily="2" charset="0"/>
            </a:endParaRPr>
          </a:p>
          <a:p>
            <a:pPr marL="285750" lvl="1" indent="-285750">
              <a:spcAft>
                <a:spcPts val="1200"/>
              </a:spcAft>
              <a:buFont typeface="Arial" panose="020B0604020202020204" pitchFamily="34" charset="0"/>
              <a:buChar char="•"/>
            </a:pPr>
            <a:endParaRPr lang="en-GB" sz="1600" dirty="0">
              <a:latin typeface="Lexend Light" pitchFamily="2" charset="0"/>
            </a:endParaRPr>
          </a:p>
        </p:txBody>
      </p:sp>
      <p:pic>
        <p:nvPicPr>
          <p:cNvPr id="4" name="Picture 8">
            <a:extLst>
              <a:ext uri="{FF2B5EF4-FFF2-40B4-BE49-F238E27FC236}">
                <a16:creationId xmlns:a16="http://schemas.microsoft.com/office/drawing/2014/main" id="{91ECCFE3-255D-E39A-7CDC-0EB8BC2C5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5258" y="2101422"/>
            <a:ext cx="607737" cy="6077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0E86CA-C53A-6A80-279C-97643BDE8569}"/>
              </a:ext>
            </a:extLst>
          </p:cNvPr>
          <p:cNvSpPr/>
          <p:nvPr/>
        </p:nvSpPr>
        <p:spPr>
          <a:xfrm>
            <a:off x="9398976" y="1895912"/>
            <a:ext cx="2532185" cy="3546526"/>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r>
              <a:rPr lang="en-GB" dirty="0">
                <a:solidFill>
                  <a:schemeClr val="tx1"/>
                </a:solidFill>
              </a:rPr>
              <a:t>The skills improvement plan should feed into the work provided by the career hub, local colleges and ITPs in developing specific apprenticeships to fill skills gaps in Essex. </a:t>
            </a:r>
          </a:p>
        </p:txBody>
      </p:sp>
      <p:sp>
        <p:nvSpPr>
          <p:cNvPr id="9" name="TextBox 8">
            <a:extLst>
              <a:ext uri="{FF2B5EF4-FFF2-40B4-BE49-F238E27FC236}">
                <a16:creationId xmlns:a16="http://schemas.microsoft.com/office/drawing/2014/main" id="{0B758A07-F5AE-1F0A-A0F7-67B9CD21B1C9}"/>
              </a:ext>
            </a:extLst>
          </p:cNvPr>
          <p:cNvSpPr txBox="1"/>
          <p:nvPr/>
        </p:nvSpPr>
        <p:spPr>
          <a:xfrm>
            <a:off x="430823" y="843790"/>
            <a:ext cx="8545396" cy="5909310"/>
          </a:xfrm>
          <a:prstGeom prst="rect">
            <a:avLst/>
          </a:prstGeom>
          <a:noFill/>
        </p:spPr>
        <p:txBody>
          <a:bodyPr wrap="square">
            <a:spAutoFit/>
          </a:bodyPr>
          <a:lstStyle/>
          <a:p>
            <a:pPr algn="l"/>
            <a:r>
              <a:rPr lang="en-GB" b="1" i="0" dirty="0">
                <a:solidFill>
                  <a:srgbClr val="141415"/>
                </a:solidFill>
                <a:effectLst/>
              </a:rPr>
              <a:t>There are many good initiatives in Essex to bring together different parties with a common goal for promoting apprenticeships. </a:t>
            </a:r>
            <a:r>
              <a:rPr lang="en-GB" b="1" i="0" dirty="0">
                <a:effectLst/>
              </a:rPr>
              <a:t>For example: </a:t>
            </a:r>
          </a:p>
          <a:p>
            <a:pPr algn="l"/>
            <a:endParaRPr lang="en-GB" b="1" i="0" dirty="0">
              <a:solidFill>
                <a:srgbClr val="FF0000"/>
              </a:solidFill>
              <a:effectLst/>
            </a:endParaRPr>
          </a:p>
          <a:p>
            <a:pPr marL="285750" indent="-285750" algn="l">
              <a:buFont typeface="Arial" panose="020B0604020202020204" pitchFamily="34" charset="0"/>
              <a:buChar char="•"/>
            </a:pPr>
            <a:r>
              <a:rPr lang="en-GB" b="1" dirty="0">
                <a:solidFill>
                  <a:srgbClr val="141415"/>
                </a:solidFill>
                <a:hlinkClick r:id="rId3"/>
              </a:rPr>
              <a:t>Greater Essex Careers Hub </a:t>
            </a:r>
            <a:endParaRPr lang="en-GB" b="1" dirty="0">
              <a:solidFill>
                <a:srgbClr val="141415"/>
              </a:solidFill>
            </a:endParaRPr>
          </a:p>
          <a:p>
            <a:pPr marL="742950" lvl="1" indent="-285750">
              <a:buFont typeface="Arial" panose="020B0604020202020204" pitchFamily="34" charset="0"/>
              <a:buChar char="•"/>
            </a:pPr>
            <a:r>
              <a:rPr lang="en-GB" dirty="0"/>
              <a:t>“They work to ensure every young person receives outstanding, relevant careers education throughout their time at school and college. We aim to bridge the gap between education and employment by bringing together schools and colleges with local employers to support them in delivering high quality, inspirational careers programmes for their students”.</a:t>
            </a:r>
          </a:p>
          <a:p>
            <a:pPr marL="742950" lvl="1" indent="-285750">
              <a:buFont typeface="Arial" panose="020B0604020202020204" pitchFamily="34" charset="0"/>
              <a:buChar char="•"/>
            </a:pPr>
            <a:endParaRPr lang="en-GB" b="1" i="0" dirty="0">
              <a:solidFill>
                <a:srgbClr val="141415"/>
              </a:solidFill>
              <a:effectLst/>
            </a:endParaRPr>
          </a:p>
          <a:p>
            <a:pPr marL="285750" indent="-285750">
              <a:buFont typeface="Arial" panose="020B0604020202020204" pitchFamily="34" charset="0"/>
              <a:buChar char="•"/>
            </a:pPr>
            <a:r>
              <a:rPr lang="en-GB" b="1" dirty="0">
                <a:solidFill>
                  <a:srgbClr val="141415"/>
                </a:solidFill>
                <a:hlinkClick r:id="rId4"/>
              </a:rPr>
              <a:t>The Local Skills Improvement Plan</a:t>
            </a:r>
            <a:r>
              <a:rPr lang="en-GB" b="1" dirty="0">
                <a:solidFill>
                  <a:srgbClr val="141415"/>
                </a:solidFill>
              </a:rPr>
              <a:t> </a:t>
            </a:r>
          </a:p>
          <a:p>
            <a:pPr marL="742950" lvl="1" indent="-285750">
              <a:buFont typeface="Arial" panose="020B0604020202020204" pitchFamily="34" charset="0"/>
              <a:buChar char="•"/>
            </a:pPr>
            <a:r>
              <a:rPr lang="en-GB" dirty="0"/>
              <a:t>Essex Chambers of Commerce have been chosen by the Department for Education as lead for the Essex Local Skills Improvement Plan (LSIP). The plan provides an employer voice and perspective of skills needs locally. The plan captures skills needs and identify action-based solutions required to enable local colleges and skills providers to effectively meet that need.</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sz="1800" b="1" dirty="0">
                <a:effectLst/>
                <a:ea typeface="Calibri" panose="020F0502020204030204" pitchFamily="34" charset="0"/>
                <a:hlinkClick r:id="rId5"/>
              </a:rPr>
              <a:t>Skills2bank</a:t>
            </a:r>
            <a:endParaRPr lang="en-GB" sz="1800" b="1" dirty="0">
              <a:effectLst/>
              <a:ea typeface="Calibri" panose="020F0502020204030204" pitchFamily="34" charset="0"/>
            </a:endParaRPr>
          </a:p>
          <a:p>
            <a:pPr marL="742950" lvl="1" indent="-285750">
              <a:buFont typeface="Arial" panose="020B0604020202020204" pitchFamily="34" charset="0"/>
              <a:buChar char="•"/>
            </a:pPr>
            <a:r>
              <a:rPr lang="en-GB" dirty="0"/>
              <a:t>Skills2Use have produced an initiative app to support young people to show case their employability skills via online CVs and link in with locally available apprenticeship opportunities. </a:t>
            </a:r>
            <a:endParaRPr lang="en-GB" b="1" dirty="0"/>
          </a:p>
        </p:txBody>
      </p:sp>
    </p:spTree>
    <p:extLst>
      <p:ext uri="{BB962C8B-B14F-4D97-AF65-F5344CB8AC3E}">
        <p14:creationId xmlns:p14="http://schemas.microsoft.com/office/powerpoint/2010/main" val="1744801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883B1-1A3C-215A-CBAC-E53C75FD5DA2}"/>
              </a:ext>
            </a:extLst>
          </p:cNvPr>
          <p:cNvSpPr>
            <a:spLocks noGrp="1"/>
          </p:cNvSpPr>
          <p:nvPr>
            <p:ph type="title"/>
          </p:nvPr>
        </p:nvSpPr>
        <p:spPr>
          <a:xfrm>
            <a:off x="539999" y="1494000"/>
            <a:ext cx="11322033" cy="3682664"/>
          </a:xfrm>
        </p:spPr>
        <p:txBody>
          <a:bodyPr/>
          <a:lstStyle/>
          <a:p>
            <a:r>
              <a:rPr lang="en-GB" dirty="0">
                <a:cs typeface="Calibri"/>
              </a:rPr>
              <a:t>What shapes young people's inclination to take up apprenticeships?</a:t>
            </a:r>
          </a:p>
        </p:txBody>
      </p:sp>
    </p:spTree>
    <p:extLst>
      <p:ext uri="{BB962C8B-B14F-4D97-AF65-F5344CB8AC3E}">
        <p14:creationId xmlns:p14="http://schemas.microsoft.com/office/powerpoint/2010/main" val="2305179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ecision making process&#10;&#10;Description automatically generated">
            <a:extLst>
              <a:ext uri="{FF2B5EF4-FFF2-40B4-BE49-F238E27FC236}">
                <a16:creationId xmlns:a16="http://schemas.microsoft.com/office/drawing/2014/main" id="{8B5675EB-7B36-1A74-8EF3-7496736DD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562" y="228600"/>
            <a:ext cx="10048875" cy="6400800"/>
          </a:xfrm>
          <a:prstGeom prst="rect">
            <a:avLst/>
          </a:prstGeom>
        </p:spPr>
      </p:pic>
    </p:spTree>
    <p:extLst>
      <p:ext uri="{BB962C8B-B14F-4D97-AF65-F5344CB8AC3E}">
        <p14:creationId xmlns:p14="http://schemas.microsoft.com/office/powerpoint/2010/main" val="1477928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3F8B-73FE-6F43-9C63-4B59FE0C8B2D}"/>
              </a:ext>
            </a:extLst>
          </p:cNvPr>
          <p:cNvSpPr>
            <a:spLocks noGrp="1"/>
          </p:cNvSpPr>
          <p:nvPr>
            <p:ph type="title"/>
          </p:nvPr>
        </p:nvSpPr>
        <p:spPr>
          <a:xfrm>
            <a:off x="545123" y="517524"/>
            <a:ext cx="9595469" cy="1065091"/>
          </a:xfrm>
        </p:spPr>
        <p:txBody>
          <a:bodyPr/>
          <a:lstStyle/>
          <a:p>
            <a:r>
              <a:rPr lang="en-GB" dirty="0"/>
              <a:t>Apprenticeships Resources and Guidance</a:t>
            </a:r>
            <a:br>
              <a:rPr lang="en-GB" dirty="0"/>
            </a:br>
            <a:endParaRPr lang="en-US" dirty="0"/>
          </a:p>
        </p:txBody>
      </p:sp>
      <p:sp>
        <p:nvSpPr>
          <p:cNvPr id="5" name="Content Placeholder 4">
            <a:extLst>
              <a:ext uri="{FF2B5EF4-FFF2-40B4-BE49-F238E27FC236}">
                <a16:creationId xmlns:a16="http://schemas.microsoft.com/office/drawing/2014/main" id="{4F9F5EFA-2A46-FA43-8115-0048A511A0FB}"/>
              </a:ext>
            </a:extLst>
          </p:cNvPr>
          <p:cNvSpPr>
            <a:spLocks noGrp="1"/>
          </p:cNvSpPr>
          <p:nvPr>
            <p:ph sz="half" idx="1"/>
          </p:nvPr>
        </p:nvSpPr>
        <p:spPr>
          <a:xfrm>
            <a:off x="540000" y="1384183"/>
            <a:ext cx="9595468" cy="5117285"/>
          </a:xfrm>
        </p:spPr>
        <p:txBody>
          <a:bodyPr/>
          <a:lstStyle/>
          <a:p>
            <a:pPr>
              <a:spcBef>
                <a:spcPts val="0"/>
              </a:spcBef>
              <a:spcAft>
                <a:spcPts val="0"/>
              </a:spcAft>
            </a:pPr>
            <a:r>
              <a:rPr lang="en-GB" sz="1600" b="0" dirty="0">
                <a:latin typeface="+mj-lt"/>
                <a:hlinkClick r:id="rId2"/>
              </a:rPr>
              <a:t>Find an apprenticeship – GOV.UK</a:t>
            </a:r>
            <a:endParaRPr lang="en-GB" sz="1600" b="0" dirty="0">
              <a:latin typeface="+mj-lt"/>
            </a:endParaRPr>
          </a:p>
          <a:p>
            <a:pPr>
              <a:spcBef>
                <a:spcPts val="0"/>
              </a:spcBef>
              <a:spcAft>
                <a:spcPts val="0"/>
              </a:spcAft>
            </a:pPr>
            <a:r>
              <a:rPr lang="en-GB" sz="1600" b="0" dirty="0">
                <a:latin typeface="+mj-lt"/>
                <a:hlinkClick r:id="rId3"/>
              </a:rPr>
              <a:t>Institute for Apprenticeships and Technical Education (IFATE)</a:t>
            </a:r>
            <a:endParaRPr lang="en-GB" sz="1600" b="0" dirty="0">
              <a:latin typeface="+mj-lt"/>
            </a:endParaRPr>
          </a:p>
          <a:p>
            <a:pPr>
              <a:spcBef>
                <a:spcPts val="0"/>
              </a:spcBef>
              <a:spcAft>
                <a:spcPts val="0"/>
              </a:spcAft>
            </a:pPr>
            <a:r>
              <a:rPr lang="en-GB" sz="1600" b="0" dirty="0">
                <a:latin typeface="+mj-lt"/>
                <a:hlinkClick r:id="rId4"/>
              </a:rPr>
              <a:t>Essex Opportunities</a:t>
            </a:r>
            <a:endParaRPr lang="en-GB" sz="1600" b="0" dirty="0">
              <a:latin typeface="+mj-lt"/>
            </a:endParaRPr>
          </a:p>
          <a:p>
            <a:pPr>
              <a:spcBef>
                <a:spcPts val="0"/>
              </a:spcBef>
              <a:spcAft>
                <a:spcPts val="0"/>
              </a:spcAft>
            </a:pPr>
            <a:r>
              <a:rPr lang="en-GB" sz="1600" b="0" dirty="0">
                <a:latin typeface="+mj-lt"/>
                <a:hlinkClick r:id="rId5"/>
              </a:rPr>
              <a:t>Essex Youth Service</a:t>
            </a:r>
            <a:endParaRPr lang="en-GB" sz="1600" b="0" dirty="0">
              <a:latin typeface="+mj-lt"/>
            </a:endParaRPr>
          </a:p>
          <a:p>
            <a:pPr>
              <a:spcBef>
                <a:spcPts val="0"/>
              </a:spcBef>
              <a:spcAft>
                <a:spcPts val="0"/>
              </a:spcAft>
            </a:pPr>
            <a:r>
              <a:rPr lang="en-GB" sz="1600" b="0" dirty="0">
                <a:latin typeface="+mj-lt"/>
                <a:hlinkClick r:id="rId6"/>
              </a:rPr>
              <a:t>Essex Provider Network</a:t>
            </a:r>
            <a:endParaRPr lang="en-GB" sz="1600" b="0" dirty="0">
              <a:latin typeface="+mj-lt"/>
            </a:endParaRPr>
          </a:p>
          <a:p>
            <a:pPr>
              <a:spcBef>
                <a:spcPts val="0"/>
              </a:spcBef>
              <a:spcAft>
                <a:spcPts val="0"/>
              </a:spcAft>
            </a:pPr>
            <a:r>
              <a:rPr lang="en-GB" sz="1600" b="0" i="0" dirty="0">
                <a:solidFill>
                  <a:srgbClr val="5E5E5E"/>
                </a:solidFill>
                <a:effectLst/>
                <a:latin typeface="+mj-lt"/>
                <a:hlinkClick r:id="rId7"/>
              </a:rPr>
              <a:t>Greater Essex Careers Hub</a:t>
            </a:r>
            <a:endParaRPr lang="en-GB" sz="1600" b="0" i="0" dirty="0">
              <a:solidFill>
                <a:srgbClr val="5E5E5E"/>
              </a:solidFill>
              <a:effectLst/>
              <a:latin typeface="+mj-lt"/>
            </a:endParaRPr>
          </a:p>
          <a:p>
            <a:pPr>
              <a:spcBef>
                <a:spcPts val="0"/>
              </a:spcBef>
              <a:spcAft>
                <a:spcPts val="0"/>
              </a:spcAft>
            </a:pPr>
            <a:endParaRPr lang="en-GB" sz="2000" b="0" dirty="0">
              <a:solidFill>
                <a:srgbClr val="5E5E5E"/>
              </a:solidFill>
              <a:latin typeface="Lato" panose="020F0502020204030203" pitchFamily="34" charset="0"/>
            </a:endParaRPr>
          </a:p>
          <a:p>
            <a:pPr>
              <a:spcBef>
                <a:spcPts val="0"/>
              </a:spcBef>
              <a:spcAft>
                <a:spcPts val="0"/>
              </a:spcAft>
            </a:pPr>
            <a:r>
              <a:rPr lang="en-GB" sz="2000" b="0" dirty="0">
                <a:solidFill>
                  <a:schemeClr val="accent1"/>
                </a:solidFill>
                <a:latin typeface="Lato" panose="020F0502020204030203" pitchFamily="34" charset="0"/>
              </a:rPr>
              <a:t>Useful websites:</a:t>
            </a:r>
            <a:endParaRPr lang="en-GB" sz="2000" dirty="0">
              <a:solidFill>
                <a:schemeClr val="accent1"/>
              </a:solidFill>
            </a:endParaRPr>
          </a:p>
          <a:p>
            <a:pPr>
              <a:spcBef>
                <a:spcPts val="0"/>
              </a:spcBef>
              <a:spcAft>
                <a:spcPts val="0"/>
              </a:spcAft>
            </a:pPr>
            <a:r>
              <a:rPr lang="en-US" sz="1600" b="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https://greateressex.yourfutures.uk/</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600" b="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https://www.ecl.org/services/learning-disability-autism-support/inclusive-employment</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600" b="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https://www.basildon.gov.uk/theadvicestore</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600" b="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https://www.papworthtrust.org.uk/work/community-connections/essex/</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600" b="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2"/>
              </a:rPr>
              <a:t>https://www.uttlesford.gov.uk/</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600" b="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3"/>
              </a:rPr>
              <a:t>https://www.futuresforyou.com/jobs-or-training-in-essex.html</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600" b="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4"/>
              </a:rPr>
              <a:t>https://youth.essex.gov.uk/young-people/volunteering/</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600" b="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5"/>
              </a:rPr>
              <a:t>https://www.volunteeressex.org/</a:t>
            </a:r>
            <a:endParaRPr lang="en-US" sz="1600" b="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0"/>
              </a:spcAft>
            </a:pPr>
            <a:r>
              <a:rPr lang="en-GB" sz="1600" b="0" dirty="0">
                <a:latin typeface="Calibri" panose="020F0502020204030204" pitchFamily="34" charset="0"/>
                <a:ea typeface="Calibri" panose="020F0502020204030204" pitchFamily="34" charset="0"/>
                <a:cs typeface="Times New Roman" panose="02020603050405020304" pitchFamily="18" charset="0"/>
                <a:hlinkClick r:id="rId7"/>
              </a:rPr>
              <a:t>https://greateressexcareershub.co.uk</a:t>
            </a:r>
            <a:r>
              <a:rPr lang="en-GB" sz="1600" b="0" dirty="0">
                <a:latin typeface="Calibri" panose="020F0502020204030204" pitchFamily="34" charset="0"/>
                <a:ea typeface="Calibri" panose="020F0502020204030204" pitchFamily="34" charset="0"/>
                <a:cs typeface="Times New Roman" panose="02020603050405020304" pitchFamily="18" charset="0"/>
              </a:rPr>
              <a:t>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2101378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9F10-7AEF-176A-4414-64C2538F4B79}"/>
              </a:ext>
            </a:extLst>
          </p:cNvPr>
          <p:cNvSpPr>
            <a:spLocks noGrp="1"/>
          </p:cNvSpPr>
          <p:nvPr>
            <p:ph type="title"/>
          </p:nvPr>
        </p:nvSpPr>
        <p:spPr/>
        <p:txBody>
          <a:bodyPr/>
          <a:lstStyle/>
          <a:p>
            <a:r>
              <a:rPr lang="en-US" dirty="0"/>
              <a:t>This information is issued by: Essex County Council </a:t>
            </a:r>
            <a:br>
              <a:rPr lang="en-US" dirty="0"/>
            </a:br>
            <a:endParaRPr lang="en-GB" dirty="0"/>
          </a:p>
        </p:txBody>
      </p:sp>
      <p:sp>
        <p:nvSpPr>
          <p:cNvPr id="3" name="Text Placeholder 2">
            <a:extLst>
              <a:ext uri="{FF2B5EF4-FFF2-40B4-BE49-F238E27FC236}">
                <a16:creationId xmlns:a16="http://schemas.microsoft.com/office/drawing/2014/main" id="{58CFC622-21CB-5914-8F0B-8118C5DC8A99}"/>
              </a:ext>
            </a:extLst>
          </p:cNvPr>
          <p:cNvSpPr>
            <a:spLocks noGrp="1"/>
          </p:cNvSpPr>
          <p:nvPr>
            <p:ph type="body" sz="quarter" idx="10"/>
          </p:nvPr>
        </p:nvSpPr>
        <p:spPr/>
        <p:txBody>
          <a:bodyPr/>
          <a:lstStyle/>
          <a:p>
            <a:r>
              <a:rPr lang="en-US" dirty="0"/>
              <a:t>Contact us:</a:t>
            </a:r>
            <a:br>
              <a:rPr lang="en-US" dirty="0"/>
            </a:br>
            <a:r>
              <a:rPr lang="en-US" dirty="0"/>
              <a:t>research@essex.gov.uk</a:t>
            </a:r>
          </a:p>
          <a:p>
            <a:r>
              <a:rPr lang="en-US" dirty="0"/>
              <a:t>Research &amp; Citizen Insight Team, Chief Executive’s Office</a:t>
            </a:r>
            <a:br>
              <a:rPr lang="en-US" dirty="0"/>
            </a:br>
            <a:r>
              <a:rPr lang="en-US" dirty="0"/>
              <a:t>Essex County Council </a:t>
            </a:r>
            <a:br>
              <a:rPr lang="en-US" dirty="0"/>
            </a:br>
            <a:r>
              <a:rPr lang="en-US" dirty="0"/>
              <a:t>County Hall, Chelmsford </a:t>
            </a:r>
            <a:br>
              <a:rPr lang="en-US" dirty="0"/>
            </a:br>
            <a:r>
              <a:rPr lang="en-US" dirty="0"/>
              <a:t>Essex, CM1 1QH</a:t>
            </a:r>
          </a:p>
          <a:p>
            <a:endParaRPr lang="en-GB" dirty="0"/>
          </a:p>
        </p:txBody>
      </p:sp>
      <p:sp>
        <p:nvSpPr>
          <p:cNvPr id="4" name="Text Placeholder 3">
            <a:extLst>
              <a:ext uri="{FF2B5EF4-FFF2-40B4-BE49-F238E27FC236}">
                <a16:creationId xmlns:a16="http://schemas.microsoft.com/office/drawing/2014/main" id="{3F4AC112-9BFD-936E-6B57-9DEE7415FD0F}"/>
              </a:ext>
            </a:extLst>
          </p:cNvPr>
          <p:cNvSpPr>
            <a:spLocks noGrp="1"/>
          </p:cNvSpPr>
          <p:nvPr>
            <p:ph type="body" sz="quarter" idx="11"/>
          </p:nvPr>
        </p:nvSpPr>
        <p:spPr/>
        <p:txBody>
          <a:bodyPr/>
          <a:lstStyle/>
          <a:p>
            <a:r>
              <a:rPr lang="en-GB" dirty="0"/>
              <a:t>facebook.com/</a:t>
            </a:r>
            <a:r>
              <a:rPr lang="en-GB" dirty="0" err="1"/>
              <a:t>essexcountycouncil</a:t>
            </a:r>
            <a:endParaRPr lang="en-GB" dirty="0"/>
          </a:p>
        </p:txBody>
      </p:sp>
      <p:sp>
        <p:nvSpPr>
          <p:cNvPr id="5" name="Text Placeholder 4">
            <a:extLst>
              <a:ext uri="{FF2B5EF4-FFF2-40B4-BE49-F238E27FC236}">
                <a16:creationId xmlns:a16="http://schemas.microsoft.com/office/drawing/2014/main" id="{4318CC2F-F138-3C92-A801-110BB34CD90E}"/>
              </a:ext>
            </a:extLst>
          </p:cNvPr>
          <p:cNvSpPr>
            <a:spLocks noGrp="1"/>
          </p:cNvSpPr>
          <p:nvPr>
            <p:ph type="body" sz="quarter" idx="12"/>
          </p:nvPr>
        </p:nvSpPr>
        <p:spPr/>
        <p:txBody>
          <a:bodyPr/>
          <a:lstStyle/>
          <a:p>
            <a:r>
              <a:rPr lang="en-GB" dirty="0" err="1"/>
              <a:t>Essex_CC</a:t>
            </a:r>
            <a:endParaRPr lang="en-GB" dirty="0"/>
          </a:p>
        </p:txBody>
      </p:sp>
      <p:sp>
        <p:nvSpPr>
          <p:cNvPr id="6" name="Text Placeholder 5">
            <a:extLst>
              <a:ext uri="{FF2B5EF4-FFF2-40B4-BE49-F238E27FC236}">
                <a16:creationId xmlns:a16="http://schemas.microsoft.com/office/drawing/2014/main" id="{3BD1A842-1709-997F-1715-E3E211B33662}"/>
              </a:ext>
            </a:extLst>
          </p:cNvPr>
          <p:cNvSpPr>
            <a:spLocks noGrp="1"/>
          </p:cNvSpPr>
          <p:nvPr>
            <p:ph type="body" sz="quarter" idx="13"/>
          </p:nvPr>
        </p:nvSpPr>
        <p:spPr/>
        <p:txBody>
          <a:bodyPr/>
          <a:lstStyle/>
          <a:p>
            <a:r>
              <a:rPr lang="en-US" dirty="0"/>
              <a:t>The information contained in this document can be translated, and/or made available in alternative formats, on request.</a:t>
            </a:r>
          </a:p>
          <a:p>
            <a:r>
              <a:rPr lang="en-US" dirty="0"/>
              <a:t>Published </a:t>
            </a:r>
            <a:r>
              <a:rPr lang="en-GB" dirty="0"/>
              <a:t>February</a:t>
            </a:r>
            <a:r>
              <a:rPr lang="en-US" dirty="0"/>
              <a:t> 2024</a:t>
            </a:r>
            <a:endParaRPr lang="en-GB" dirty="0"/>
          </a:p>
        </p:txBody>
      </p:sp>
      <p:pic>
        <p:nvPicPr>
          <p:cNvPr id="10" name="Graphic 9" descr="Twitter logo with hyperlink to ECC">
            <a:hlinkClick r:id="rId2"/>
            <a:extLst>
              <a:ext uri="{FF2B5EF4-FFF2-40B4-BE49-F238E27FC236}">
                <a16:creationId xmlns:a16="http://schemas.microsoft.com/office/drawing/2014/main" id="{1F238D15-DC5A-0DCF-5600-7338EF1225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085126"/>
            <a:ext cx="180975" cy="180975"/>
          </a:xfrm>
          <a:prstGeom prst="rect">
            <a:avLst/>
          </a:prstGeom>
        </p:spPr>
      </p:pic>
      <p:sp>
        <p:nvSpPr>
          <p:cNvPr id="7" name="Rectangle 6" descr="Hyperlink to ECC on Twitter">
            <a:hlinkClick r:id="rId2"/>
            <a:extLst>
              <a:ext uri="{FF2B5EF4-FFF2-40B4-BE49-F238E27FC236}">
                <a16:creationId xmlns:a16="http://schemas.microsoft.com/office/drawing/2014/main" id="{7D780071-514E-1185-D10D-DD3059070567}"/>
              </a:ext>
            </a:extLst>
          </p:cNvPr>
          <p:cNvSpPr/>
          <p:nvPr/>
        </p:nvSpPr>
        <p:spPr>
          <a:xfrm>
            <a:off x="817200" y="4032738"/>
            <a:ext cx="3326400" cy="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Facebook logo with hyperlink to ECC">
            <a:hlinkClick r:id="rId5"/>
            <a:extLst>
              <a:ext uri="{FF2B5EF4-FFF2-40B4-BE49-F238E27FC236}">
                <a16:creationId xmlns:a16="http://schemas.microsoft.com/office/drawing/2014/main" id="{98648007-FCB4-59A4-6F64-A8913F5573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000" y="4384294"/>
            <a:ext cx="180975" cy="180975"/>
          </a:xfrm>
          <a:prstGeom prst="rect">
            <a:avLst/>
          </a:prstGeom>
        </p:spPr>
      </p:pic>
      <p:sp>
        <p:nvSpPr>
          <p:cNvPr id="8" name="Rectangle 7" descr="Hyperlink to ECC on Facebook">
            <a:hlinkClick r:id="rId5"/>
            <a:extLst>
              <a:ext uri="{FF2B5EF4-FFF2-40B4-BE49-F238E27FC236}">
                <a16:creationId xmlns:a16="http://schemas.microsoft.com/office/drawing/2014/main" id="{3CDE0499-8799-B210-9F08-4B9B9B40299C}"/>
              </a:ext>
            </a:extLst>
          </p:cNvPr>
          <p:cNvSpPr/>
          <p:nvPr/>
        </p:nvSpPr>
        <p:spPr>
          <a:xfrm>
            <a:off x="817200" y="4313538"/>
            <a:ext cx="3326400" cy="298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4680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2734414" cy="617418"/>
          </a:xfrm>
        </p:spPr>
        <p:txBody>
          <a:bodyPr/>
          <a:lstStyle/>
          <a:p>
            <a:r>
              <a:rPr lang="en-GB" sz="3600" dirty="0">
                <a:latin typeface="+mn-lt"/>
              </a:rPr>
              <a:t>Overview</a:t>
            </a:r>
          </a:p>
        </p:txBody>
      </p:sp>
      <p:sp>
        <p:nvSpPr>
          <p:cNvPr id="28" name="TextBox 27">
            <a:extLst>
              <a:ext uri="{FF2B5EF4-FFF2-40B4-BE49-F238E27FC236}">
                <a16:creationId xmlns:a16="http://schemas.microsoft.com/office/drawing/2014/main" id="{36713037-70BE-4787-8CDF-D182B17A4BA1}"/>
              </a:ext>
            </a:extLst>
          </p:cNvPr>
          <p:cNvSpPr txBox="1"/>
          <p:nvPr/>
        </p:nvSpPr>
        <p:spPr>
          <a:xfrm>
            <a:off x="329659" y="875401"/>
            <a:ext cx="6035972" cy="5262979"/>
          </a:xfrm>
          <a:prstGeom prst="rect">
            <a:avLst/>
          </a:prstGeom>
          <a:noFill/>
        </p:spPr>
        <p:txBody>
          <a:bodyPr wrap="square" lIns="91440" tIns="45720" rIns="91440" bIns="45720" anchor="t">
            <a:spAutoFit/>
          </a:bodyPr>
          <a:lstStyle/>
          <a:p>
            <a:r>
              <a:rPr lang="en-GB" sz="1400" dirty="0"/>
              <a:t>University of Essex conducted research on behalf of Essex County Council to explore barriers to apprenticeships for 16- to 18-year-olds in Essex. </a:t>
            </a:r>
          </a:p>
          <a:p>
            <a:endParaRPr lang="en-GB" sz="1400" dirty="0"/>
          </a:p>
          <a:p>
            <a:r>
              <a:rPr lang="en-GB" sz="1400" dirty="0"/>
              <a:t>The research findings will be used to help inform the county’s approach to making apprenticeships more attractive and accessible for young people, particularly those from low-income families.</a:t>
            </a:r>
            <a:r>
              <a:rPr lang="en-GB" sz="1400" b="1" dirty="0">
                <a:effectLst/>
                <a:ea typeface="Calibri" panose="020F0502020204030204" pitchFamily="34" charset="0"/>
              </a:rPr>
              <a:t> </a:t>
            </a:r>
            <a:endParaRPr lang="en-US" dirty="0"/>
          </a:p>
          <a:p>
            <a:endParaRPr lang="en-GB" sz="1400" b="1" dirty="0">
              <a:ea typeface="Calibri" panose="020F0502020204030204" pitchFamily="34" charset="0"/>
            </a:endParaRPr>
          </a:p>
          <a:p>
            <a:r>
              <a:rPr lang="en-GB" sz="1400" dirty="0"/>
              <a:t>The research findings will enable policy makers to develop better incentives to meet the </a:t>
            </a:r>
            <a:r>
              <a:rPr lang="en-GB" sz="1400" b="1" dirty="0">
                <a:solidFill>
                  <a:schemeClr val="tx2"/>
                </a:solidFill>
              </a:rPr>
              <a:t>third levelling up goal</a:t>
            </a:r>
            <a:r>
              <a:rPr lang="en-GB" sz="1400" dirty="0">
                <a:solidFill>
                  <a:srgbClr val="FF0000"/>
                </a:solidFill>
              </a:rPr>
              <a:t> </a:t>
            </a:r>
            <a:r>
              <a:rPr lang="en-GB" sz="1400" dirty="0"/>
              <a:t>of positive destination aiming at enabling young</a:t>
            </a:r>
            <a:endParaRPr lang="en-GB" sz="1400" dirty="0">
              <a:cs typeface="Calibri"/>
            </a:endParaRPr>
          </a:p>
          <a:p>
            <a:r>
              <a:rPr lang="en-GB" sz="1400" dirty="0"/>
              <a:t>people to have the choice of a high-quality route in education, employment or training.</a:t>
            </a:r>
            <a:endParaRPr lang="en-GB" sz="1400" dirty="0">
              <a:cs typeface="Calibri"/>
            </a:endParaRPr>
          </a:p>
          <a:p>
            <a:endParaRPr lang="en-GB" sz="1400" dirty="0">
              <a:ea typeface="Calibri" panose="020F0502020204030204" pitchFamily="34" charset="0"/>
            </a:endParaRPr>
          </a:p>
          <a:p>
            <a:r>
              <a:rPr lang="en-GB" sz="1400" b="1" dirty="0">
                <a:ea typeface="Calibri" panose="020F0502020204030204" pitchFamily="34" charset="0"/>
              </a:rPr>
              <a:t>In-depth interviews </a:t>
            </a:r>
            <a:r>
              <a:rPr lang="en-GB" sz="1400" dirty="0">
                <a:ea typeface="Calibri" panose="020F0502020204030204" pitchFamily="34" charset="0"/>
              </a:rPr>
              <a:t>were carried with influential parties followed by </a:t>
            </a:r>
            <a:r>
              <a:rPr lang="en-GB" sz="1400" b="1" dirty="0">
                <a:ea typeface="Calibri" panose="020F0502020204030204" pitchFamily="34" charset="0"/>
              </a:rPr>
              <a:t>online surveys</a:t>
            </a:r>
            <a:r>
              <a:rPr lang="en-GB" sz="1400" dirty="0">
                <a:ea typeface="Calibri" panose="020F0502020204030204" pitchFamily="34" charset="0"/>
              </a:rPr>
              <a:t> targeted at </a:t>
            </a:r>
            <a:r>
              <a:rPr lang="en-GB" sz="1400" b="1" dirty="0">
                <a:ea typeface="Calibri" panose="020F0502020204030204" pitchFamily="34" charset="0"/>
              </a:rPr>
              <a:t>young people aged 16-18</a:t>
            </a:r>
            <a:r>
              <a:rPr lang="en-GB" sz="1400" dirty="0">
                <a:ea typeface="Calibri" panose="020F0502020204030204" pitchFamily="34" charset="0"/>
              </a:rPr>
              <a:t>, </a:t>
            </a:r>
            <a:r>
              <a:rPr lang="en-GB" sz="1400" b="1" dirty="0">
                <a:ea typeface="Calibri" panose="020F0502020204030204" pitchFamily="34" charset="0"/>
              </a:rPr>
              <a:t>parents</a:t>
            </a:r>
            <a:r>
              <a:rPr lang="en-GB" sz="1400" dirty="0">
                <a:ea typeface="Calibri" panose="020F0502020204030204" pitchFamily="34" charset="0"/>
              </a:rPr>
              <a:t> and </a:t>
            </a:r>
            <a:r>
              <a:rPr lang="en-GB" sz="1400" b="1" dirty="0">
                <a:ea typeface="Calibri" panose="020F0502020204030204" pitchFamily="34" charset="0"/>
              </a:rPr>
              <a:t>schools/training providers.</a:t>
            </a:r>
            <a:r>
              <a:rPr lang="en-GB" sz="1400" dirty="0">
                <a:ea typeface="Calibri" panose="020F0502020204030204" pitchFamily="34" charset="0"/>
              </a:rPr>
              <a:t> </a:t>
            </a:r>
          </a:p>
          <a:p>
            <a:endParaRPr lang="en-GB" sz="1400" b="1" dirty="0">
              <a:effectLst/>
              <a:ea typeface="Calibri" panose="020F0502020204030204" pitchFamily="34" charset="0"/>
            </a:endParaRPr>
          </a:p>
          <a:p>
            <a:r>
              <a:rPr lang="en-GB" sz="1400" b="1" dirty="0">
                <a:effectLst/>
                <a:ea typeface="Calibri" panose="020F0502020204030204" pitchFamily="34" charset="0"/>
              </a:rPr>
              <a:t>This report will present the following:</a:t>
            </a:r>
          </a:p>
          <a:p>
            <a:pPr marL="285750" indent="-285750">
              <a:buFont typeface="Arial" panose="020B0604020202020204" pitchFamily="34" charset="0"/>
              <a:buChar char="•"/>
            </a:pPr>
            <a:r>
              <a:rPr lang="en-GB" sz="1400" dirty="0"/>
              <a:t>Secondary data published on apprenticeships in Essex. </a:t>
            </a:r>
            <a:endParaRPr lang="en-GB" sz="1400" dirty="0">
              <a:cs typeface="Calibri"/>
            </a:endParaRPr>
          </a:p>
          <a:p>
            <a:pPr marL="285750" indent="-285750">
              <a:buFont typeface="Arial" panose="020B0604020202020204" pitchFamily="34" charset="0"/>
              <a:buChar char="•"/>
            </a:pPr>
            <a:r>
              <a:rPr lang="en-GB" sz="1400" dirty="0"/>
              <a:t>Analysis of the primary data collected from different cohorts. </a:t>
            </a:r>
            <a:endParaRPr lang="en-GB" sz="1400" dirty="0">
              <a:cs typeface="Calibri"/>
            </a:endParaRPr>
          </a:p>
          <a:p>
            <a:pPr marL="285750" indent="-285750">
              <a:buFont typeface="Arial" panose="020B0604020202020204" pitchFamily="34" charset="0"/>
              <a:buChar char="•"/>
            </a:pPr>
            <a:r>
              <a:rPr lang="en-GB" sz="1400" dirty="0"/>
              <a:t>Data driven policy recommendations. </a:t>
            </a:r>
            <a:endParaRPr lang="en-GB" sz="1400" dirty="0">
              <a:cs typeface="Calibri"/>
            </a:endParaRPr>
          </a:p>
          <a:p>
            <a:pPr marL="285750" indent="-285750">
              <a:buFont typeface="Arial" panose="020B0604020202020204" pitchFamily="34" charset="0"/>
              <a:buChar char="•"/>
            </a:pPr>
            <a:r>
              <a:rPr lang="en-GB" sz="1400" dirty="0"/>
              <a:t>Links to important resources and organisations promoting apprenticeships </a:t>
            </a:r>
            <a:br>
              <a:rPr lang="en-GB" sz="1400" dirty="0"/>
            </a:br>
            <a:r>
              <a:rPr lang="en-GB" sz="1400" dirty="0"/>
              <a:t>in Essex. </a:t>
            </a:r>
            <a:endParaRPr lang="en-GB" sz="1400" dirty="0">
              <a:cs typeface="Calibri"/>
            </a:endParaRPr>
          </a:p>
          <a:p>
            <a:pPr marL="285750" indent="-285750">
              <a:buFont typeface="Arial" panose="020B0604020202020204" pitchFamily="34" charset="0"/>
              <a:buChar char="•"/>
            </a:pPr>
            <a:endParaRPr lang="en-GB" sz="1400" dirty="0"/>
          </a:p>
          <a:p>
            <a:endParaRPr lang="en-GB" sz="1400" b="1" dirty="0">
              <a:effectLst/>
              <a:latin typeface="Lexend" pitchFamily="2" charset="0"/>
              <a:ea typeface="Calibri" panose="020F0502020204030204" pitchFamily="34" charset="0"/>
            </a:endParaRPr>
          </a:p>
        </p:txBody>
      </p:sp>
      <p:pic>
        <p:nvPicPr>
          <p:cNvPr id="7" name="Picture Placeholder 6">
            <a:extLst>
              <a:ext uri="{FF2B5EF4-FFF2-40B4-BE49-F238E27FC236}">
                <a16:creationId xmlns:a16="http://schemas.microsoft.com/office/drawing/2014/main" id="{250354E5-23F4-85BA-9155-ABED60A7CA27}"/>
              </a:ext>
            </a:extLst>
          </p:cNvPr>
          <p:cNvPicPr>
            <a:picLocks noGrp="1" noChangeAspect="1"/>
          </p:cNvPicPr>
          <p:nvPr>
            <p:ph type="pic" sz="quarter" idx="10"/>
          </p:nvPr>
        </p:nvPicPr>
        <p:blipFill rotWithShape="1">
          <a:blip r:embed="rId2"/>
          <a:srcRect l="16436" r="16436"/>
          <a:stretch/>
        </p:blipFill>
        <p:spPr>
          <a:xfrm>
            <a:off x="6453909" y="0"/>
            <a:ext cx="5668115" cy="6858000"/>
          </a:xfrm>
        </p:spPr>
      </p:pic>
    </p:spTree>
    <p:extLst>
      <p:ext uri="{BB962C8B-B14F-4D97-AF65-F5344CB8AC3E}">
        <p14:creationId xmlns:p14="http://schemas.microsoft.com/office/powerpoint/2010/main" val="1072937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384214" y="257983"/>
            <a:ext cx="6180999" cy="617418"/>
          </a:xfrm>
        </p:spPr>
        <p:txBody>
          <a:bodyPr/>
          <a:lstStyle/>
          <a:p>
            <a:r>
              <a:rPr lang="en-GB" sz="3600" dirty="0">
                <a:latin typeface="+mn-lt"/>
              </a:rPr>
              <a:t>What the data tells us</a:t>
            </a:r>
            <a:br>
              <a:rPr lang="en-GB" dirty="0">
                <a:latin typeface="+mn-lt"/>
              </a:rPr>
            </a:br>
            <a:endParaRPr lang="en-GB" dirty="0">
              <a:latin typeface="+mn-lt"/>
            </a:endParaRPr>
          </a:p>
        </p:txBody>
      </p:sp>
      <p:sp>
        <p:nvSpPr>
          <p:cNvPr id="23" name="TextBox 22">
            <a:extLst>
              <a:ext uri="{FF2B5EF4-FFF2-40B4-BE49-F238E27FC236}">
                <a16:creationId xmlns:a16="http://schemas.microsoft.com/office/drawing/2014/main" id="{DD1479A3-68A0-A53E-5EDC-1753917E7A18}"/>
              </a:ext>
              <a:ext uri="{C183D7F6-B498-43B3-948B-1728B52AA6E4}">
                <adec:decorative xmlns:adec="http://schemas.microsoft.com/office/drawing/2017/decorative" val="1"/>
              </a:ext>
            </a:extLst>
          </p:cNvPr>
          <p:cNvSpPr txBox="1"/>
          <p:nvPr/>
        </p:nvSpPr>
        <p:spPr>
          <a:xfrm>
            <a:off x="5262121"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dirty="0"/>
              <a:t>To change image:</a:t>
            </a:r>
          </a:p>
          <a:p>
            <a:pPr marL="144000" indent="-144000" algn="l">
              <a:lnSpc>
                <a:spcPct val="90000"/>
              </a:lnSpc>
              <a:buFont typeface="Arial" panose="020B0604020202020204" pitchFamily="34" charset="0"/>
              <a:buChar char="•"/>
            </a:pPr>
            <a:r>
              <a:rPr lang="en-GB" sz="1200" dirty="0"/>
              <a:t>Delete existing image and insert new by clicking on icon</a:t>
            </a:r>
          </a:p>
          <a:p>
            <a:pPr algn="l">
              <a:lnSpc>
                <a:spcPct val="90000"/>
              </a:lnSpc>
            </a:pPr>
            <a:r>
              <a:rPr lang="en-GB" sz="1200" dirty="0"/>
              <a:t>or</a:t>
            </a:r>
          </a:p>
          <a:p>
            <a:pPr marL="144000" indent="-144000">
              <a:lnSpc>
                <a:spcPct val="90000"/>
              </a:lnSpc>
              <a:buFont typeface="Arial" panose="020B0604020202020204" pitchFamily="34" charset="0"/>
              <a:buChar char="•"/>
            </a:pPr>
            <a:r>
              <a:rPr lang="en-GB" sz="1200" dirty="0"/>
              <a:t>Right-click, change picture</a:t>
            </a:r>
          </a:p>
        </p:txBody>
      </p:sp>
      <p:grpSp>
        <p:nvGrpSpPr>
          <p:cNvPr id="24" name="Group 23">
            <a:extLst>
              <a:ext uri="{FF2B5EF4-FFF2-40B4-BE49-F238E27FC236}">
                <a16:creationId xmlns:a16="http://schemas.microsoft.com/office/drawing/2014/main" id="{E0DDFA8C-77DD-4BAF-0E72-22FDE5C0F664}"/>
              </a:ext>
              <a:ext uri="{C183D7F6-B498-43B3-948B-1728B52AA6E4}">
                <adec:decorative xmlns:adec="http://schemas.microsoft.com/office/drawing/2017/decorative" val="1"/>
              </a:ext>
            </a:extLst>
          </p:cNvPr>
          <p:cNvGrpSpPr/>
          <p:nvPr/>
        </p:nvGrpSpPr>
        <p:grpSpPr>
          <a:xfrm>
            <a:off x="7604794" y="-1298222"/>
            <a:ext cx="2257779" cy="1213555"/>
            <a:chOff x="8760176" y="-1298222"/>
            <a:chExt cx="2257779" cy="1213555"/>
          </a:xfrm>
        </p:grpSpPr>
        <p:sp>
          <p:nvSpPr>
            <p:cNvPr id="25" name="TextBox 24">
              <a:extLst>
                <a:ext uri="{FF2B5EF4-FFF2-40B4-BE49-F238E27FC236}">
                  <a16:creationId xmlns:a16="http://schemas.microsoft.com/office/drawing/2014/main" id="{B473DADC-4E4B-6CC7-AC6F-042D93331EE9}"/>
                </a:ext>
              </a:extLst>
            </p:cNvPr>
            <p:cNvSpPr txBox="1"/>
            <p:nvPr/>
          </p:nvSpPr>
          <p:spPr>
            <a:xfrm>
              <a:off x="8760176"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dirty="0"/>
                <a:t>If new picture causes placeholder to resize or rotate</a:t>
              </a:r>
            </a:p>
            <a:p>
              <a:pPr marL="144000" indent="-144000">
                <a:lnSpc>
                  <a:spcPct val="90000"/>
                </a:lnSpc>
                <a:buFont typeface="Arial" panose="020B0604020202020204" pitchFamily="34" charset="0"/>
                <a:buChar char="•"/>
              </a:pPr>
              <a:r>
                <a:rPr lang="en-GB" sz="1200" dirty="0"/>
                <a:t>Click on ‘Reset’ </a:t>
              </a:r>
              <a:br>
                <a:rPr lang="en-GB" sz="1200" dirty="0"/>
              </a:br>
              <a:r>
                <a:rPr lang="en-GB" sz="1200" dirty="0"/>
                <a:t>under ‘Slides’ tab </a:t>
              </a:r>
              <a:br>
                <a:rPr lang="en-GB" sz="1200" dirty="0"/>
              </a:br>
              <a:r>
                <a:rPr lang="en-GB" sz="1200" dirty="0"/>
                <a:t>on Ribbon</a:t>
              </a:r>
            </a:p>
          </p:txBody>
        </p:sp>
        <p:pic>
          <p:nvPicPr>
            <p:cNvPr id="26" name="Picture 25">
              <a:extLst>
                <a:ext uri="{FF2B5EF4-FFF2-40B4-BE49-F238E27FC236}">
                  <a16:creationId xmlns:a16="http://schemas.microsoft.com/office/drawing/2014/main" id="{165E399A-5611-BB08-CA78-2E448D5F57E4}"/>
                </a:ext>
              </a:extLst>
            </p:cNvPr>
            <p:cNvPicPr>
              <a:picLocks noChangeAspect="1"/>
            </p:cNvPicPr>
            <p:nvPr/>
          </p:nvPicPr>
          <p:blipFill rotWithShape="1">
            <a:blip r:embed="rId2"/>
            <a:srcRect l="5637" t="1975" r="85013" b="80247"/>
            <a:stretch/>
          </p:blipFill>
          <p:spPr>
            <a:xfrm>
              <a:off x="10200571" y="-1001890"/>
              <a:ext cx="734456" cy="843844"/>
            </a:xfrm>
            <a:prstGeom prst="rect">
              <a:avLst/>
            </a:prstGeom>
          </p:spPr>
        </p:pic>
      </p:grpSp>
      <p:sp>
        <p:nvSpPr>
          <p:cNvPr id="27" name="TextBox 26">
            <a:extLst>
              <a:ext uri="{FF2B5EF4-FFF2-40B4-BE49-F238E27FC236}">
                <a16:creationId xmlns:a16="http://schemas.microsoft.com/office/drawing/2014/main" id="{7DC9DAC9-119F-1BFE-3BEE-719AFEC5BFB5}"/>
              </a:ext>
              <a:ext uri="{C183D7F6-B498-43B3-948B-1728B52AA6E4}">
                <adec:decorative xmlns:adec="http://schemas.microsoft.com/office/drawing/2017/decorative" val="1"/>
              </a:ext>
            </a:extLst>
          </p:cNvPr>
          <p:cNvSpPr txBox="1"/>
          <p:nvPr/>
        </p:nvSpPr>
        <p:spPr>
          <a:xfrm>
            <a:off x="9934221"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dirty="0"/>
              <a:t>To resize or reposition image within placeholder:</a:t>
            </a:r>
          </a:p>
          <a:p>
            <a:pPr marL="144000" indent="-144000" algn="l">
              <a:lnSpc>
                <a:spcPct val="90000"/>
              </a:lnSpc>
              <a:buFont typeface="Arial" panose="020B0604020202020204" pitchFamily="34" charset="0"/>
              <a:buChar char="•"/>
            </a:pPr>
            <a:r>
              <a:rPr lang="en-GB" sz="1200" dirty="0"/>
              <a:t>Picture Format&gt; Crop</a:t>
            </a:r>
          </a:p>
          <a:p>
            <a:pPr marL="144000" indent="-144000" algn="l">
              <a:lnSpc>
                <a:spcPct val="90000"/>
              </a:lnSpc>
              <a:buFont typeface="Arial" panose="020B0604020202020204" pitchFamily="34" charset="0"/>
              <a:buChar char="•"/>
            </a:pPr>
            <a:r>
              <a:rPr lang="en-GB" sz="1200" dirty="0"/>
              <a:t>Resize using white circles at corners</a:t>
            </a:r>
          </a:p>
          <a:p>
            <a:pPr marL="144000" indent="-144000" algn="l">
              <a:lnSpc>
                <a:spcPct val="90000"/>
              </a:lnSpc>
              <a:buFont typeface="Arial" panose="020B0604020202020204" pitchFamily="34" charset="0"/>
              <a:buChar char="•"/>
            </a:pPr>
            <a:r>
              <a:rPr lang="en-GB" sz="1200" dirty="0"/>
              <a:t>Move by </a:t>
            </a:r>
            <a:r>
              <a:rPr lang="en-GB" sz="1200" dirty="0" err="1"/>
              <a:t>click+hold</a:t>
            </a:r>
            <a:r>
              <a:rPr lang="en-GB" sz="1200" dirty="0"/>
              <a:t> on grey area of image then drag to position</a:t>
            </a:r>
          </a:p>
          <a:p>
            <a:pPr marL="230400" indent="-230400" algn="l">
              <a:lnSpc>
                <a:spcPct val="90000"/>
              </a:lnSpc>
              <a:buFont typeface="Arial" panose="020B0604020202020204" pitchFamily="34" charset="0"/>
              <a:buChar char="•"/>
            </a:pPr>
            <a:endParaRPr lang="en-GB" sz="1200" dirty="0"/>
          </a:p>
        </p:txBody>
      </p:sp>
      <p:pic>
        <p:nvPicPr>
          <p:cNvPr id="6" name="Picture 5">
            <a:extLst>
              <a:ext uri="{FF2B5EF4-FFF2-40B4-BE49-F238E27FC236}">
                <a16:creationId xmlns:a16="http://schemas.microsoft.com/office/drawing/2014/main" id="{326F7EAE-23F1-41BC-40AE-2205735C3380}"/>
              </a:ext>
            </a:extLst>
          </p:cNvPr>
          <p:cNvPicPr>
            <a:picLocks noChangeAspect="1"/>
          </p:cNvPicPr>
          <p:nvPr/>
        </p:nvPicPr>
        <p:blipFill>
          <a:blip r:embed="rId3"/>
          <a:stretch>
            <a:fillRect/>
          </a:stretch>
        </p:blipFill>
        <p:spPr>
          <a:xfrm>
            <a:off x="2033500" y="1218051"/>
            <a:ext cx="7114789" cy="4112412"/>
          </a:xfrm>
          <a:prstGeom prst="rect">
            <a:avLst/>
          </a:prstGeom>
        </p:spPr>
      </p:pic>
      <p:sp>
        <p:nvSpPr>
          <p:cNvPr id="2" name="TextBox 1">
            <a:extLst>
              <a:ext uri="{FF2B5EF4-FFF2-40B4-BE49-F238E27FC236}">
                <a16:creationId xmlns:a16="http://schemas.microsoft.com/office/drawing/2014/main" id="{F0C167ED-EB6C-E077-1169-8B670C847CE4}"/>
              </a:ext>
            </a:extLst>
          </p:cNvPr>
          <p:cNvSpPr txBox="1"/>
          <p:nvPr/>
        </p:nvSpPr>
        <p:spPr>
          <a:xfrm>
            <a:off x="384214" y="891983"/>
            <a:ext cx="10800775" cy="309486"/>
          </a:xfrm>
          <a:prstGeom prst="rect">
            <a:avLst/>
          </a:prstGeom>
          <a:noFill/>
        </p:spPr>
        <p:txBody>
          <a:bodyPr wrap="none" lIns="0" tIns="0" rIns="0" bIns="0" rtlCol="0">
            <a:noAutofit/>
          </a:bodyPr>
          <a:lstStyle/>
          <a:p>
            <a:pPr algn="l">
              <a:spcAft>
                <a:spcPts val="1134"/>
              </a:spcAft>
            </a:pPr>
            <a:r>
              <a:rPr lang="en-GB" sz="1600" b="1" i="0" dirty="0">
                <a:effectLst/>
              </a:rPr>
              <a:t>Overview of local landscape in Essex, Southend-on-Sea and Thurrock Local Skills Partnership Area (LSIP)</a:t>
            </a:r>
            <a:endParaRPr lang="en-GB" sz="1500" dirty="0"/>
          </a:p>
        </p:txBody>
      </p:sp>
      <p:sp>
        <p:nvSpPr>
          <p:cNvPr id="4" name="TextBox 3">
            <a:extLst>
              <a:ext uri="{FF2B5EF4-FFF2-40B4-BE49-F238E27FC236}">
                <a16:creationId xmlns:a16="http://schemas.microsoft.com/office/drawing/2014/main" id="{9A313C73-670A-BD2A-83A3-744F92D1CB11}"/>
              </a:ext>
            </a:extLst>
          </p:cNvPr>
          <p:cNvSpPr txBox="1"/>
          <p:nvPr/>
        </p:nvSpPr>
        <p:spPr>
          <a:xfrm>
            <a:off x="384214" y="6521808"/>
            <a:ext cx="914400" cy="914400"/>
          </a:xfrm>
          <a:prstGeom prst="rect">
            <a:avLst/>
          </a:prstGeom>
          <a:noFill/>
        </p:spPr>
        <p:txBody>
          <a:bodyPr wrap="none" lIns="0" tIns="0" rIns="0" bIns="0" rtlCol="0">
            <a:noAutofit/>
          </a:bodyPr>
          <a:lstStyle/>
          <a:p>
            <a:pPr algn="l">
              <a:spcAft>
                <a:spcPts val="1134"/>
              </a:spcAft>
            </a:pPr>
            <a:r>
              <a:rPr lang="en-GB" sz="1200" i="1" dirty="0"/>
              <a:t>Source: </a:t>
            </a:r>
            <a:r>
              <a:rPr lang="en-GB" sz="1200" i="1" dirty="0">
                <a:hlinkClick r:id="rId4"/>
              </a:rPr>
              <a:t>department-for-education.shinyapps.io/local-skills-dashboard/</a:t>
            </a:r>
            <a:endParaRPr lang="en-GB" sz="1200" i="1" dirty="0"/>
          </a:p>
        </p:txBody>
      </p:sp>
      <p:sp>
        <p:nvSpPr>
          <p:cNvPr id="9" name="Content Placeholder 4">
            <a:extLst>
              <a:ext uri="{FF2B5EF4-FFF2-40B4-BE49-F238E27FC236}">
                <a16:creationId xmlns:a16="http://schemas.microsoft.com/office/drawing/2014/main" id="{ABCBAFEB-BBDD-525C-A9EB-8BC0F2BBBD48}"/>
              </a:ext>
            </a:extLst>
          </p:cNvPr>
          <p:cNvSpPr>
            <a:spLocks noGrp="1"/>
          </p:cNvSpPr>
          <p:nvPr>
            <p:ph sz="half" idx="1"/>
          </p:nvPr>
        </p:nvSpPr>
        <p:spPr>
          <a:xfrm>
            <a:off x="384214" y="5534926"/>
            <a:ext cx="10923867" cy="1065091"/>
          </a:xfrm>
        </p:spPr>
        <p:txBody>
          <a:bodyPr/>
          <a:lstStyle/>
          <a:p>
            <a:pPr>
              <a:spcBef>
                <a:spcPts val="0"/>
              </a:spcBef>
              <a:spcAft>
                <a:spcPts val="0"/>
              </a:spcAft>
            </a:pPr>
            <a:r>
              <a:rPr lang="en-GB" sz="1200" b="0" dirty="0"/>
              <a:t>Data presented in the above image indicates that there is a decrease in several important indicators related to labour market, jobs and skills. </a:t>
            </a:r>
          </a:p>
          <a:p>
            <a:pPr marL="285750" indent="-285750">
              <a:spcBef>
                <a:spcPts val="0"/>
              </a:spcBef>
              <a:spcAft>
                <a:spcPts val="0"/>
              </a:spcAft>
              <a:buFont typeface="Arial" panose="020B0604020202020204" pitchFamily="34" charset="0"/>
              <a:buChar char="•"/>
            </a:pPr>
            <a:r>
              <a:rPr lang="en-GB" sz="1200" b="0" dirty="0"/>
              <a:t>Employment in Essex, Southend-on-Sea and Thurrock LSIP has decreased in the period between Jully 2022- June 2023. </a:t>
            </a:r>
          </a:p>
          <a:p>
            <a:pPr marL="285750" indent="-285750">
              <a:spcBef>
                <a:spcPts val="0"/>
              </a:spcBef>
              <a:spcAft>
                <a:spcPts val="0"/>
              </a:spcAft>
              <a:buFont typeface="Arial" panose="020B0604020202020204" pitchFamily="34" charset="0"/>
              <a:buChar char="•"/>
            </a:pPr>
            <a:r>
              <a:rPr lang="en-GB" sz="1200" b="0" dirty="0"/>
              <a:t>The number of online job adverts Essex, Southend-on-Sea and Thurrock LSIP has decreased in the last two years.</a:t>
            </a:r>
          </a:p>
          <a:p>
            <a:pPr marL="285750" indent="-285750">
              <a:spcBef>
                <a:spcPts val="0"/>
              </a:spcBef>
              <a:spcAft>
                <a:spcPts val="0"/>
              </a:spcAft>
              <a:buFont typeface="Arial" panose="020B0604020202020204" pitchFamily="34" charset="0"/>
              <a:buChar char="•"/>
            </a:pPr>
            <a:r>
              <a:rPr lang="en-GB" sz="1200" b="0" dirty="0"/>
              <a:t>90% of businesses in Essex, Southend-on-Sea and Thurrock are micro businesses with 0-9 employees.</a:t>
            </a:r>
          </a:p>
          <a:p>
            <a:pPr marL="285750" indent="-285750">
              <a:spcBef>
                <a:spcPts val="0"/>
              </a:spcBef>
              <a:spcAft>
                <a:spcPts val="0"/>
              </a:spcAft>
              <a:buFont typeface="Arial" panose="020B0604020202020204" pitchFamily="34" charset="0"/>
              <a:buChar char="•"/>
            </a:pPr>
            <a:r>
              <a:rPr lang="en-GB" sz="1200" b="0" dirty="0"/>
              <a:t>The number of further education and apprenticeship achievements in Essex, Southend-on-Sea and Thurrock LSIP has decreased in the last five years.</a:t>
            </a:r>
          </a:p>
          <a:p>
            <a:pPr marL="285750" indent="-285750">
              <a:spcBef>
                <a:spcPts val="0"/>
              </a:spcBef>
              <a:spcAft>
                <a:spcPts val="0"/>
              </a:spcAft>
              <a:buFont typeface="Arial" panose="020B0604020202020204" pitchFamily="34" charset="0"/>
              <a:buChar char="•"/>
            </a:pPr>
            <a:endParaRPr lang="en-GB" sz="1200" b="0" dirty="0">
              <a:solidFill>
                <a:srgbClr val="333333"/>
              </a:solidFill>
            </a:endParaRPr>
          </a:p>
          <a:p>
            <a:pPr marL="285750" indent="-285750">
              <a:spcBef>
                <a:spcPts val="0"/>
              </a:spcBef>
              <a:spcAft>
                <a:spcPts val="0"/>
              </a:spcAft>
              <a:buFont typeface="Arial" panose="020B0604020202020204" pitchFamily="34" charset="0"/>
              <a:buChar char="•"/>
            </a:pPr>
            <a:endParaRPr lang="en-GB" sz="1200" b="0" dirty="0">
              <a:solidFill>
                <a:srgbClr val="333333"/>
              </a:solidFill>
            </a:endParaRPr>
          </a:p>
        </p:txBody>
      </p:sp>
    </p:spTree>
    <p:extLst>
      <p:ext uri="{BB962C8B-B14F-4D97-AF65-F5344CB8AC3E}">
        <p14:creationId xmlns:p14="http://schemas.microsoft.com/office/powerpoint/2010/main" val="208543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D42B2D6-010B-FA29-171F-B29CDF98C858}"/>
              </a:ext>
            </a:extLst>
          </p:cNvPr>
          <p:cNvSpPr txBox="1">
            <a:spLocks/>
          </p:cNvSpPr>
          <p:nvPr/>
        </p:nvSpPr>
        <p:spPr>
          <a:xfrm>
            <a:off x="384214" y="257983"/>
            <a:ext cx="6180999" cy="617418"/>
          </a:xfrm>
          <a:prstGeom prst="rect">
            <a:avLst/>
          </a:prstGeom>
        </p:spPr>
        <p:txBody>
          <a:bodyPr lIns="91440" tIns="45720" rIns="91440" bIns="45720" anchor="t"/>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3600" dirty="0">
                <a:latin typeface="+mn-lt"/>
              </a:rPr>
              <a:t>What the data tells us</a:t>
            </a:r>
          </a:p>
        </p:txBody>
      </p:sp>
      <p:sp>
        <p:nvSpPr>
          <p:cNvPr id="3" name="TextBox 2">
            <a:extLst>
              <a:ext uri="{FF2B5EF4-FFF2-40B4-BE49-F238E27FC236}">
                <a16:creationId xmlns:a16="http://schemas.microsoft.com/office/drawing/2014/main" id="{AC5BEBF5-ADB2-D33F-96E9-AC809D8AD0F4}"/>
              </a:ext>
            </a:extLst>
          </p:cNvPr>
          <p:cNvSpPr txBox="1"/>
          <p:nvPr/>
        </p:nvSpPr>
        <p:spPr>
          <a:xfrm>
            <a:off x="395467" y="1008830"/>
            <a:ext cx="11401066" cy="338554"/>
          </a:xfrm>
          <a:prstGeom prst="rect">
            <a:avLst/>
          </a:prstGeom>
          <a:noFill/>
        </p:spPr>
        <p:txBody>
          <a:bodyPr wrap="square" lIns="91440" tIns="45720" rIns="91440" bIns="45720" anchor="t">
            <a:spAutoFit/>
          </a:bodyPr>
          <a:lstStyle/>
          <a:p>
            <a:r>
              <a:rPr lang="en-GB" sz="1600" b="0" i="0" dirty="0">
                <a:solidFill>
                  <a:srgbClr val="333333"/>
                </a:solidFill>
                <a:effectLst/>
              </a:rPr>
              <a:t>The </a:t>
            </a:r>
            <a:r>
              <a:rPr lang="en-GB" sz="1600" b="1" i="0" dirty="0">
                <a:solidFill>
                  <a:schemeClr val="tx2"/>
                </a:solidFill>
                <a:effectLst/>
              </a:rPr>
              <a:t>employment rate</a:t>
            </a:r>
            <a:r>
              <a:rPr lang="en-GB" sz="1600" b="0" i="0" dirty="0">
                <a:solidFill>
                  <a:schemeClr val="accent1"/>
                </a:solidFill>
                <a:effectLst/>
              </a:rPr>
              <a:t> </a:t>
            </a:r>
            <a:r>
              <a:rPr lang="en-GB" sz="1600" b="0" i="0" dirty="0">
                <a:solidFill>
                  <a:srgbClr val="333333"/>
                </a:solidFill>
                <a:effectLst/>
              </a:rPr>
              <a:t>in Essex, Southend-on-Sea and Thurrock LSIP is higher than the national average. It is ranked 18th of the 38 LSIPs.</a:t>
            </a:r>
            <a:endParaRPr lang="en-GB" sz="1600" dirty="0"/>
          </a:p>
        </p:txBody>
      </p:sp>
      <p:pic>
        <p:nvPicPr>
          <p:cNvPr id="9" name="Picture 8">
            <a:extLst>
              <a:ext uri="{FF2B5EF4-FFF2-40B4-BE49-F238E27FC236}">
                <a16:creationId xmlns:a16="http://schemas.microsoft.com/office/drawing/2014/main" id="{B39497AA-252F-418D-314F-342237853645}"/>
              </a:ext>
            </a:extLst>
          </p:cNvPr>
          <p:cNvPicPr>
            <a:picLocks noChangeAspect="1"/>
          </p:cNvPicPr>
          <p:nvPr/>
        </p:nvPicPr>
        <p:blipFill>
          <a:blip r:embed="rId2"/>
          <a:stretch>
            <a:fillRect/>
          </a:stretch>
        </p:blipFill>
        <p:spPr>
          <a:xfrm>
            <a:off x="582055" y="1876098"/>
            <a:ext cx="5680613" cy="3919696"/>
          </a:xfrm>
          <a:prstGeom prst="rect">
            <a:avLst/>
          </a:prstGeom>
        </p:spPr>
      </p:pic>
      <p:sp>
        <p:nvSpPr>
          <p:cNvPr id="12" name="TextBox 11">
            <a:extLst>
              <a:ext uri="{FF2B5EF4-FFF2-40B4-BE49-F238E27FC236}">
                <a16:creationId xmlns:a16="http://schemas.microsoft.com/office/drawing/2014/main" id="{BAD8EB6B-C5B4-88CD-72E9-0351CA6D1759}"/>
              </a:ext>
            </a:extLst>
          </p:cNvPr>
          <p:cNvSpPr txBox="1"/>
          <p:nvPr/>
        </p:nvSpPr>
        <p:spPr>
          <a:xfrm>
            <a:off x="6881888" y="1876098"/>
            <a:ext cx="4407435" cy="646331"/>
          </a:xfrm>
          <a:prstGeom prst="rect">
            <a:avLst/>
          </a:prstGeom>
          <a:noFill/>
        </p:spPr>
        <p:txBody>
          <a:bodyPr wrap="square">
            <a:spAutoFit/>
          </a:bodyPr>
          <a:lstStyle/>
          <a:p>
            <a:pPr algn="l"/>
            <a:r>
              <a:rPr lang="en-GB" sz="1200" b="1" i="0" dirty="0">
                <a:effectLst/>
              </a:rPr>
              <a:t>How are employment rates changing over time?</a:t>
            </a:r>
          </a:p>
          <a:p>
            <a:pPr algn="l"/>
            <a:r>
              <a:rPr lang="en-GB" sz="1200" b="0" i="0" dirty="0">
                <a:effectLst/>
              </a:rPr>
              <a:t>The employment rate in Essex, Southend-on-Sea and Thurrock LSIP has decreased faster than the national average in the last five years.</a:t>
            </a:r>
          </a:p>
        </p:txBody>
      </p:sp>
      <p:pic>
        <p:nvPicPr>
          <p:cNvPr id="14" name="Picture 13">
            <a:extLst>
              <a:ext uri="{FF2B5EF4-FFF2-40B4-BE49-F238E27FC236}">
                <a16:creationId xmlns:a16="http://schemas.microsoft.com/office/drawing/2014/main" id="{20CCC5BD-4062-5408-435D-63D14369A5DB}"/>
              </a:ext>
            </a:extLst>
          </p:cNvPr>
          <p:cNvPicPr>
            <a:picLocks noChangeAspect="1"/>
          </p:cNvPicPr>
          <p:nvPr/>
        </p:nvPicPr>
        <p:blipFill>
          <a:blip r:embed="rId3"/>
          <a:stretch>
            <a:fillRect/>
          </a:stretch>
        </p:blipFill>
        <p:spPr>
          <a:xfrm>
            <a:off x="6886586" y="3146167"/>
            <a:ext cx="4251489" cy="2471666"/>
          </a:xfrm>
          <a:prstGeom prst="rect">
            <a:avLst/>
          </a:prstGeom>
        </p:spPr>
      </p:pic>
      <p:sp>
        <p:nvSpPr>
          <p:cNvPr id="16" name="TextBox 15">
            <a:extLst>
              <a:ext uri="{FF2B5EF4-FFF2-40B4-BE49-F238E27FC236}">
                <a16:creationId xmlns:a16="http://schemas.microsoft.com/office/drawing/2014/main" id="{2D22AE52-E19E-8D56-EF23-F4FD25601713}"/>
              </a:ext>
            </a:extLst>
          </p:cNvPr>
          <p:cNvSpPr txBox="1"/>
          <p:nvPr/>
        </p:nvSpPr>
        <p:spPr>
          <a:xfrm>
            <a:off x="1738881" y="6089816"/>
            <a:ext cx="7390701" cy="369332"/>
          </a:xfrm>
          <a:prstGeom prst="rect">
            <a:avLst/>
          </a:prstGeom>
          <a:noFill/>
        </p:spPr>
        <p:txBody>
          <a:bodyPr wrap="square">
            <a:spAutoFit/>
          </a:bodyPr>
          <a:lstStyle/>
          <a:p>
            <a:pPr algn="l">
              <a:spcAft>
                <a:spcPts val="1134"/>
              </a:spcAft>
            </a:pPr>
            <a:r>
              <a:rPr lang="en-GB" sz="1800" i="1" dirty="0"/>
              <a:t>Source: </a:t>
            </a:r>
            <a:r>
              <a:rPr lang="en-GB" sz="1800" i="1" dirty="0">
                <a:hlinkClick r:id="rId4"/>
              </a:rPr>
              <a:t>department-for-education.shinyapps.io/local-skills-dashboard/</a:t>
            </a:r>
            <a:endParaRPr lang="en-GB" sz="1800" i="1" dirty="0"/>
          </a:p>
        </p:txBody>
      </p:sp>
    </p:spTree>
    <p:extLst>
      <p:ext uri="{BB962C8B-B14F-4D97-AF65-F5344CB8AC3E}">
        <p14:creationId xmlns:p14="http://schemas.microsoft.com/office/powerpoint/2010/main" val="2675930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D42B2D6-010B-FA29-171F-B29CDF98C858}"/>
              </a:ext>
            </a:extLst>
          </p:cNvPr>
          <p:cNvSpPr txBox="1">
            <a:spLocks/>
          </p:cNvSpPr>
          <p:nvPr/>
        </p:nvSpPr>
        <p:spPr>
          <a:xfrm>
            <a:off x="384214" y="257983"/>
            <a:ext cx="6180999" cy="617418"/>
          </a:xfrm>
          <a:prstGeom prst="rect">
            <a:avLst/>
          </a:prstGeom>
        </p:spPr>
        <p:txBody>
          <a:bodyPr lIns="91440" tIns="45720" rIns="91440" bIns="45720" anchor="t"/>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3600" dirty="0">
                <a:latin typeface="+mn-lt"/>
              </a:rPr>
              <a:t>What the data tells us</a:t>
            </a:r>
          </a:p>
        </p:txBody>
      </p:sp>
      <p:pic>
        <p:nvPicPr>
          <p:cNvPr id="10" name="Picture 9">
            <a:extLst>
              <a:ext uri="{FF2B5EF4-FFF2-40B4-BE49-F238E27FC236}">
                <a16:creationId xmlns:a16="http://schemas.microsoft.com/office/drawing/2014/main" id="{ED29A674-8E03-78DF-3FEF-64B8AECA7661}"/>
              </a:ext>
            </a:extLst>
          </p:cNvPr>
          <p:cNvPicPr>
            <a:picLocks noChangeAspect="1"/>
          </p:cNvPicPr>
          <p:nvPr/>
        </p:nvPicPr>
        <p:blipFill rotWithShape="1">
          <a:blip r:embed="rId2"/>
          <a:srcRect l="34787" t="18455" r="40319" b="30194"/>
          <a:stretch/>
        </p:blipFill>
        <p:spPr>
          <a:xfrm>
            <a:off x="6565213" y="1727701"/>
            <a:ext cx="4661804" cy="3735421"/>
          </a:xfrm>
          <a:prstGeom prst="rect">
            <a:avLst/>
          </a:prstGeom>
        </p:spPr>
      </p:pic>
      <p:sp>
        <p:nvSpPr>
          <p:cNvPr id="3" name="TextBox 2">
            <a:extLst>
              <a:ext uri="{FF2B5EF4-FFF2-40B4-BE49-F238E27FC236}">
                <a16:creationId xmlns:a16="http://schemas.microsoft.com/office/drawing/2014/main" id="{DFABDCC3-6770-63E6-C65F-FFE0534567CF}"/>
              </a:ext>
            </a:extLst>
          </p:cNvPr>
          <p:cNvSpPr txBox="1"/>
          <p:nvPr/>
        </p:nvSpPr>
        <p:spPr>
          <a:xfrm>
            <a:off x="2439449" y="5982598"/>
            <a:ext cx="7313102" cy="369332"/>
          </a:xfrm>
          <a:prstGeom prst="rect">
            <a:avLst/>
          </a:prstGeom>
          <a:noFill/>
        </p:spPr>
        <p:txBody>
          <a:bodyPr wrap="square">
            <a:spAutoFit/>
          </a:bodyPr>
          <a:lstStyle/>
          <a:p>
            <a:pPr algn="l">
              <a:spcAft>
                <a:spcPts val="1134"/>
              </a:spcAft>
            </a:pPr>
            <a:r>
              <a:rPr lang="en-GB" sz="1800" i="1" dirty="0"/>
              <a:t>Source: </a:t>
            </a:r>
            <a:r>
              <a:rPr lang="en-GB" sz="1800" i="1" dirty="0">
                <a:hlinkClick r:id="rId3"/>
              </a:rPr>
              <a:t>department-for-education.shinyapps.io/local-skills-dashboard/</a:t>
            </a:r>
            <a:endParaRPr lang="en-GB" sz="1800" i="1" dirty="0"/>
          </a:p>
        </p:txBody>
      </p:sp>
      <p:sp>
        <p:nvSpPr>
          <p:cNvPr id="4" name="TextBox 3">
            <a:extLst>
              <a:ext uri="{FF2B5EF4-FFF2-40B4-BE49-F238E27FC236}">
                <a16:creationId xmlns:a16="http://schemas.microsoft.com/office/drawing/2014/main" id="{ED0B2A22-ADF9-5D0F-7695-166F3BD5A05A}"/>
              </a:ext>
            </a:extLst>
          </p:cNvPr>
          <p:cNvSpPr txBox="1"/>
          <p:nvPr/>
        </p:nvSpPr>
        <p:spPr>
          <a:xfrm>
            <a:off x="521323" y="1686218"/>
            <a:ext cx="6098058" cy="523220"/>
          </a:xfrm>
          <a:prstGeom prst="rect">
            <a:avLst/>
          </a:prstGeom>
          <a:noFill/>
        </p:spPr>
        <p:txBody>
          <a:bodyPr wrap="square">
            <a:spAutoFit/>
          </a:bodyPr>
          <a:lstStyle/>
          <a:p>
            <a:r>
              <a:rPr lang="en-GB" sz="1400" b="0" i="0" dirty="0">
                <a:effectLst/>
                <a:latin typeface="HelveticaNeue"/>
              </a:rPr>
              <a:t>Essex, Southend-on-Sea and Thurrock LSIP has a higher share of FE achievements in Apprenticeships than the national average.</a:t>
            </a:r>
            <a:endParaRPr lang="en-GB" sz="1400" dirty="0"/>
          </a:p>
        </p:txBody>
      </p:sp>
      <p:graphicFrame>
        <p:nvGraphicFramePr>
          <p:cNvPr id="5" name="Chart 4">
            <a:extLst>
              <a:ext uri="{FF2B5EF4-FFF2-40B4-BE49-F238E27FC236}">
                <a16:creationId xmlns:a16="http://schemas.microsoft.com/office/drawing/2014/main" id="{6562F365-53FB-326C-E821-E9B92BFF3E05}"/>
              </a:ext>
            </a:extLst>
          </p:cNvPr>
          <p:cNvGraphicFramePr>
            <a:graphicFrameLocks/>
          </p:cNvGraphicFramePr>
          <p:nvPr>
            <p:extLst>
              <p:ext uri="{D42A27DB-BD31-4B8C-83A1-F6EECF244321}">
                <p14:modId xmlns:p14="http://schemas.microsoft.com/office/powerpoint/2010/main" val="2360472641"/>
              </p:ext>
            </p:extLst>
          </p:nvPr>
        </p:nvGraphicFramePr>
        <p:xfrm>
          <a:off x="680777" y="2483708"/>
          <a:ext cx="5242574" cy="31759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54223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CA0C9-72D7-39E8-69E0-66017EE1313B}"/>
              </a:ext>
            </a:extLst>
          </p:cNvPr>
          <p:cNvSpPr/>
          <p:nvPr/>
        </p:nvSpPr>
        <p:spPr>
          <a:xfrm>
            <a:off x="235735" y="5745538"/>
            <a:ext cx="11733415" cy="5232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413499" y="151743"/>
            <a:ext cx="4492868" cy="709292"/>
          </a:xfrm>
        </p:spPr>
        <p:txBody>
          <a:bodyPr/>
          <a:lstStyle/>
          <a:p>
            <a:r>
              <a:rPr lang="en-GB" sz="3600" dirty="0">
                <a:latin typeface="Calibri"/>
                <a:cs typeface="Calibri"/>
              </a:rPr>
              <a:t>Sources of insight</a:t>
            </a:r>
          </a:p>
        </p:txBody>
      </p:sp>
      <p:sp>
        <p:nvSpPr>
          <p:cNvPr id="12" name="Rectangle 11">
            <a:extLst>
              <a:ext uri="{FF2B5EF4-FFF2-40B4-BE49-F238E27FC236}">
                <a16:creationId xmlns:a16="http://schemas.microsoft.com/office/drawing/2014/main" id="{ECE4A401-CC0B-44EB-B838-8A15D8E549BE}"/>
              </a:ext>
            </a:extLst>
          </p:cNvPr>
          <p:cNvSpPr/>
          <p:nvPr/>
        </p:nvSpPr>
        <p:spPr>
          <a:xfrm>
            <a:off x="232372" y="1049024"/>
            <a:ext cx="3756553" cy="857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560F8F8-D54A-4B02-99B9-32582EC12236}"/>
              </a:ext>
            </a:extLst>
          </p:cNvPr>
          <p:cNvSpPr/>
          <p:nvPr/>
        </p:nvSpPr>
        <p:spPr>
          <a:xfrm>
            <a:off x="8229597" y="1049025"/>
            <a:ext cx="3739553" cy="8357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350DACD-625B-4F9A-B526-E2E22C839A88}"/>
              </a:ext>
            </a:extLst>
          </p:cNvPr>
          <p:cNvSpPr/>
          <p:nvPr/>
        </p:nvSpPr>
        <p:spPr>
          <a:xfrm>
            <a:off x="4138653" y="1049024"/>
            <a:ext cx="3945850" cy="845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1077AAB-2C91-425A-9461-12A59526CBA2}"/>
              </a:ext>
            </a:extLst>
          </p:cNvPr>
          <p:cNvSpPr/>
          <p:nvPr/>
        </p:nvSpPr>
        <p:spPr>
          <a:xfrm>
            <a:off x="232373" y="2014084"/>
            <a:ext cx="3761183" cy="351921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410171D-7A63-41ED-95AD-CBBE18EEEDBA}"/>
              </a:ext>
            </a:extLst>
          </p:cNvPr>
          <p:cNvSpPr/>
          <p:nvPr/>
        </p:nvSpPr>
        <p:spPr>
          <a:xfrm>
            <a:off x="8229598" y="2014082"/>
            <a:ext cx="3745598" cy="351921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2B92C51-ECB6-4791-B7CA-F1A5A66CD38E}"/>
              </a:ext>
            </a:extLst>
          </p:cNvPr>
          <p:cNvSpPr/>
          <p:nvPr/>
        </p:nvSpPr>
        <p:spPr>
          <a:xfrm>
            <a:off x="4138653" y="2014082"/>
            <a:ext cx="3945849" cy="351921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DD1A8427-02D7-4575-BD73-A34057D1C492}"/>
              </a:ext>
            </a:extLst>
          </p:cNvPr>
          <p:cNvSpPr txBox="1">
            <a:spLocks/>
          </p:cNvSpPr>
          <p:nvPr/>
        </p:nvSpPr>
        <p:spPr>
          <a:xfrm>
            <a:off x="487411" y="1188969"/>
            <a:ext cx="3090379" cy="665134"/>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dirty="0">
                <a:solidFill>
                  <a:schemeClr val="bg1"/>
                </a:solidFill>
                <a:latin typeface="Calibri"/>
                <a:cs typeface="Calibri"/>
              </a:rPr>
              <a:t>Young People (YP)</a:t>
            </a:r>
            <a:endParaRPr lang="en-US" sz="2000" dirty="0">
              <a:solidFill>
                <a:schemeClr val="bg1"/>
              </a:solidFill>
              <a:latin typeface="Calibri"/>
              <a:cs typeface="Calibri"/>
            </a:endParaRPr>
          </a:p>
        </p:txBody>
      </p:sp>
      <p:sp>
        <p:nvSpPr>
          <p:cNvPr id="20" name="Content Placeholder 2">
            <a:extLst>
              <a:ext uri="{FF2B5EF4-FFF2-40B4-BE49-F238E27FC236}">
                <a16:creationId xmlns:a16="http://schemas.microsoft.com/office/drawing/2014/main" id="{05032652-EA75-4FCF-86EC-B49E682BBE0A}"/>
              </a:ext>
            </a:extLst>
          </p:cNvPr>
          <p:cNvSpPr txBox="1">
            <a:spLocks/>
          </p:cNvSpPr>
          <p:nvPr/>
        </p:nvSpPr>
        <p:spPr>
          <a:xfrm>
            <a:off x="8487623" y="1207279"/>
            <a:ext cx="3223499" cy="6237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dirty="0">
                <a:solidFill>
                  <a:schemeClr val="bg1"/>
                </a:solidFill>
                <a:latin typeface="Calibri"/>
                <a:cs typeface="Calibri"/>
              </a:rPr>
              <a:t>Schools/Colleges</a:t>
            </a:r>
            <a:endParaRPr lang="en-US" sz="2000" dirty="0">
              <a:solidFill>
                <a:schemeClr val="bg1"/>
              </a:solidFill>
              <a:latin typeface="Calibri"/>
              <a:cs typeface="Calibri"/>
            </a:endParaRPr>
          </a:p>
        </p:txBody>
      </p:sp>
      <p:sp>
        <p:nvSpPr>
          <p:cNvPr id="21" name="Content Placeholder 2">
            <a:extLst>
              <a:ext uri="{FF2B5EF4-FFF2-40B4-BE49-F238E27FC236}">
                <a16:creationId xmlns:a16="http://schemas.microsoft.com/office/drawing/2014/main" id="{A4AAC715-C01F-48A5-934B-AC91860D03A6}"/>
              </a:ext>
            </a:extLst>
          </p:cNvPr>
          <p:cNvSpPr txBox="1">
            <a:spLocks/>
          </p:cNvSpPr>
          <p:nvPr/>
        </p:nvSpPr>
        <p:spPr>
          <a:xfrm>
            <a:off x="4246954" y="1200626"/>
            <a:ext cx="3545841" cy="6599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dirty="0">
                <a:solidFill>
                  <a:schemeClr val="bg1"/>
                </a:solidFill>
                <a:latin typeface="Calibri"/>
                <a:cs typeface="Calibri"/>
              </a:rPr>
              <a:t>Parents</a:t>
            </a:r>
            <a:endParaRPr lang="en-US" sz="2000" dirty="0">
              <a:solidFill>
                <a:schemeClr val="bg1"/>
              </a:solidFill>
              <a:latin typeface="Calibri"/>
              <a:cs typeface="Calibri"/>
            </a:endParaRPr>
          </a:p>
        </p:txBody>
      </p:sp>
      <p:sp>
        <p:nvSpPr>
          <p:cNvPr id="4" name="Content Placeholder 2">
            <a:extLst>
              <a:ext uri="{FF2B5EF4-FFF2-40B4-BE49-F238E27FC236}">
                <a16:creationId xmlns:a16="http://schemas.microsoft.com/office/drawing/2014/main" id="{CAD2A889-2828-E896-D4E3-0047B6C244E5}"/>
              </a:ext>
            </a:extLst>
          </p:cNvPr>
          <p:cNvSpPr txBox="1">
            <a:spLocks/>
          </p:cNvSpPr>
          <p:nvPr/>
        </p:nvSpPr>
        <p:spPr>
          <a:xfrm>
            <a:off x="8315325" y="2150881"/>
            <a:ext cx="3530012" cy="322571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Aft>
                <a:spcPts val="0"/>
              </a:spcAft>
              <a:buChar char="•"/>
            </a:pPr>
            <a:r>
              <a:rPr lang="en-GB" sz="1600" dirty="0">
                <a:latin typeface="Calibri"/>
                <a:cs typeface="Calibri"/>
              </a:rPr>
              <a:t>Online survey of Career Advisors/Head of Colleges. </a:t>
            </a:r>
          </a:p>
          <a:p>
            <a:pPr marL="285750" lvl="1" indent="-285750">
              <a:spcAft>
                <a:spcPts val="0"/>
              </a:spcAft>
              <a:buChar char="•"/>
            </a:pPr>
            <a:r>
              <a:rPr lang="en-GB" sz="1600" b="1" dirty="0">
                <a:latin typeface="Calibri"/>
                <a:cs typeface="Calibri"/>
              </a:rPr>
              <a:t>20 responses. </a:t>
            </a:r>
          </a:p>
          <a:p>
            <a:pPr marL="285750" lvl="1" indent="-285750">
              <a:spcAft>
                <a:spcPts val="0"/>
              </a:spcAft>
              <a:buChar char="•"/>
            </a:pPr>
            <a:r>
              <a:rPr lang="en-GB" sz="1600" dirty="0">
                <a:latin typeface="+mj-lt"/>
                <a:cs typeface="Calibri"/>
              </a:rPr>
              <a:t>Data collected from</a:t>
            </a:r>
            <a:r>
              <a:rPr lang="en-GB" sz="1600" dirty="0">
                <a:latin typeface="Calibri"/>
                <a:cs typeface="Calibri"/>
              </a:rPr>
              <a:t> September 2023 – October 2023. </a:t>
            </a:r>
          </a:p>
          <a:p>
            <a:pPr marL="285750" lvl="1" indent="-285750">
              <a:spcAft>
                <a:spcPts val="0"/>
              </a:spcAft>
              <a:buFont typeface="Arial" panose="020B0604020202020204" pitchFamily="34" charset="0"/>
              <a:buChar char="•"/>
            </a:pPr>
            <a:r>
              <a:rPr lang="en-GB" sz="1600" dirty="0">
                <a:latin typeface="+mj-lt"/>
                <a:cs typeface="Calibri"/>
              </a:rPr>
              <a:t>Promoted via Essex newsletter, ECC’s social media channels, and a range of partners including personal networks.</a:t>
            </a:r>
          </a:p>
          <a:p>
            <a:pPr marL="285750" lvl="1" indent="-285750">
              <a:spcAft>
                <a:spcPts val="0"/>
              </a:spcAft>
              <a:buFont typeface="Arial" panose="020B0604020202020204" pitchFamily="34" charset="0"/>
              <a:buChar char="•"/>
            </a:pPr>
            <a:r>
              <a:rPr lang="en-GB" sz="1600" dirty="0">
                <a:cs typeface="Calibri"/>
              </a:rPr>
              <a:t>Essex-wide responses, with over-representation from Brentwood, Epping Forest and Great Baddow and under-representation from Maldon district. </a:t>
            </a:r>
            <a:endParaRPr lang="en-GB" sz="1600" dirty="0">
              <a:latin typeface="Calibri"/>
              <a:cs typeface="Calibri"/>
            </a:endParaRPr>
          </a:p>
          <a:p>
            <a:pPr lvl="1">
              <a:spcAft>
                <a:spcPts val="0"/>
              </a:spcAft>
            </a:pPr>
            <a:endParaRPr lang="en-GB" sz="1800" b="0" i="1" dirty="0">
              <a:solidFill>
                <a:srgbClr val="000000"/>
              </a:solidFill>
              <a:effectLst/>
              <a:latin typeface="Calibri" panose="020F0502020204030204" pitchFamily="34" charset="0"/>
            </a:endParaRPr>
          </a:p>
          <a:p>
            <a:pPr lvl="1">
              <a:spcAft>
                <a:spcPts val="0"/>
              </a:spcAft>
            </a:pPr>
            <a:endParaRPr lang="en-GB" sz="1400" dirty="0">
              <a:latin typeface="Lexend Light" pitchFamily="2" charset="0"/>
            </a:endParaRPr>
          </a:p>
        </p:txBody>
      </p:sp>
      <p:sp>
        <p:nvSpPr>
          <p:cNvPr id="5" name="Content Placeholder 2">
            <a:extLst>
              <a:ext uri="{FF2B5EF4-FFF2-40B4-BE49-F238E27FC236}">
                <a16:creationId xmlns:a16="http://schemas.microsoft.com/office/drawing/2014/main" id="{3F64E9CF-9695-CDC8-4716-DB318F9CABF3}"/>
              </a:ext>
            </a:extLst>
          </p:cNvPr>
          <p:cNvSpPr txBox="1">
            <a:spLocks/>
          </p:cNvSpPr>
          <p:nvPr/>
        </p:nvSpPr>
        <p:spPr>
          <a:xfrm>
            <a:off x="318250" y="2132427"/>
            <a:ext cx="3600152" cy="324416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Aft>
                <a:spcPts val="0"/>
              </a:spcAft>
              <a:buFont typeface="Arial" panose="020B0604020202020204" pitchFamily="34" charset="0"/>
              <a:buChar char="•"/>
            </a:pPr>
            <a:r>
              <a:rPr lang="en-GB" sz="1600" dirty="0">
                <a:latin typeface="+mj-lt"/>
                <a:cs typeface="Calibri"/>
              </a:rPr>
              <a:t>Online survey of YP aged 16-18 years. </a:t>
            </a:r>
          </a:p>
          <a:p>
            <a:pPr marL="285750" lvl="1" indent="-285750">
              <a:spcAft>
                <a:spcPts val="0"/>
              </a:spcAft>
              <a:buFont typeface="Arial" panose="020B0604020202020204" pitchFamily="34" charset="0"/>
              <a:buChar char="•"/>
            </a:pPr>
            <a:r>
              <a:rPr lang="en-GB" sz="1600" b="1" dirty="0">
                <a:solidFill>
                  <a:schemeClr val="tx2"/>
                </a:solidFill>
                <a:latin typeface="+mj-lt"/>
                <a:cs typeface="Calibri"/>
              </a:rPr>
              <a:t>35 responses.</a:t>
            </a:r>
          </a:p>
          <a:p>
            <a:pPr marL="285750" lvl="1" indent="-285750">
              <a:spcAft>
                <a:spcPts val="0"/>
              </a:spcAft>
              <a:buFont typeface="Arial" panose="020B0604020202020204" pitchFamily="34" charset="0"/>
              <a:buChar char="•"/>
            </a:pPr>
            <a:r>
              <a:rPr lang="en-GB" sz="1600" dirty="0">
                <a:latin typeface="+mj-lt"/>
                <a:cs typeface="Calibri"/>
              </a:rPr>
              <a:t>Data collected from July 2023 – October 2023.</a:t>
            </a:r>
          </a:p>
          <a:p>
            <a:pPr marL="285750" lvl="1" indent="-285750">
              <a:spcAft>
                <a:spcPts val="0"/>
              </a:spcAft>
              <a:buFont typeface="Arial" panose="020B0604020202020204" pitchFamily="34" charset="0"/>
              <a:buChar char="•"/>
            </a:pPr>
            <a:r>
              <a:rPr lang="en-GB" sz="1600" dirty="0">
                <a:latin typeface="+mj-lt"/>
                <a:cs typeface="Calibri"/>
              </a:rPr>
              <a:t>Promoted via Essex newsletter, ECC’s social media channels, and a range of partners including personal networks and schools.</a:t>
            </a:r>
          </a:p>
          <a:p>
            <a:pPr marL="285750" lvl="1" indent="-285750">
              <a:spcAft>
                <a:spcPts val="0"/>
              </a:spcAft>
              <a:buFont typeface="Arial" panose="020B0604020202020204" pitchFamily="34" charset="0"/>
              <a:buChar char="•"/>
            </a:pPr>
            <a:r>
              <a:rPr lang="en-GB" sz="1600" dirty="0">
                <a:cs typeface="Calibri"/>
              </a:rPr>
              <a:t>Essex-wide responses, with over-representation from Basildon and Chelmsford, and under-representation from Tendring, Maldon and Uttlesford</a:t>
            </a:r>
            <a:endParaRPr lang="en-GB" sz="1600" dirty="0">
              <a:latin typeface="+mj-lt"/>
              <a:cs typeface="Calibri"/>
            </a:endParaRPr>
          </a:p>
        </p:txBody>
      </p:sp>
      <p:sp>
        <p:nvSpPr>
          <p:cNvPr id="8" name="Content Placeholder 2">
            <a:extLst>
              <a:ext uri="{FF2B5EF4-FFF2-40B4-BE49-F238E27FC236}">
                <a16:creationId xmlns:a16="http://schemas.microsoft.com/office/drawing/2014/main" id="{2F5C0D08-5F52-A05D-C217-C35EEEF7A2CB}"/>
              </a:ext>
            </a:extLst>
          </p:cNvPr>
          <p:cNvSpPr txBox="1">
            <a:spLocks/>
          </p:cNvSpPr>
          <p:nvPr/>
        </p:nvSpPr>
        <p:spPr>
          <a:xfrm>
            <a:off x="4246953" y="2134181"/>
            <a:ext cx="3820603" cy="324241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Aft>
                <a:spcPts val="0"/>
              </a:spcAft>
              <a:buFont typeface="Arial" panose="020B0604020202020204" pitchFamily="34" charset="0"/>
              <a:buChar char="•"/>
            </a:pPr>
            <a:r>
              <a:rPr lang="en-GB" sz="1600" dirty="0">
                <a:latin typeface="Calibri"/>
                <a:cs typeface="Calibri"/>
              </a:rPr>
              <a:t>Online survey of parents / carers / guardians of 11- to 18-year-olds.</a:t>
            </a:r>
          </a:p>
          <a:p>
            <a:pPr marL="285750" lvl="1" indent="-285750">
              <a:spcAft>
                <a:spcPts val="0"/>
              </a:spcAft>
              <a:buFont typeface="Arial" panose="020B0604020202020204" pitchFamily="34" charset="0"/>
              <a:buChar char="•"/>
            </a:pPr>
            <a:r>
              <a:rPr lang="en-GB" sz="1600" b="1" dirty="0">
                <a:latin typeface="Calibri"/>
                <a:cs typeface="Calibri"/>
              </a:rPr>
              <a:t>32 responses.</a:t>
            </a:r>
          </a:p>
          <a:p>
            <a:pPr marL="285750" lvl="1" indent="-285750">
              <a:spcAft>
                <a:spcPts val="0"/>
              </a:spcAft>
              <a:buFont typeface="Arial" panose="020B0604020202020204" pitchFamily="34" charset="0"/>
              <a:buChar char="•"/>
            </a:pPr>
            <a:r>
              <a:rPr lang="en-GB" sz="1600" dirty="0">
                <a:latin typeface="+mj-lt"/>
                <a:cs typeface="Calibri"/>
              </a:rPr>
              <a:t>Data collected</a:t>
            </a:r>
            <a:r>
              <a:rPr lang="en-GB" sz="1600" dirty="0">
                <a:latin typeface="Calibri"/>
                <a:cs typeface="Calibri"/>
              </a:rPr>
              <a:t> from July 2023 – October 2023.</a:t>
            </a:r>
          </a:p>
          <a:p>
            <a:pPr marL="285750" lvl="1" indent="-285750">
              <a:spcAft>
                <a:spcPts val="0"/>
              </a:spcAft>
              <a:buFont typeface="Arial" panose="020B0604020202020204" pitchFamily="34" charset="0"/>
              <a:buChar char="•"/>
            </a:pPr>
            <a:r>
              <a:rPr lang="en-GB" sz="1600" dirty="0">
                <a:latin typeface="+mj-lt"/>
                <a:cs typeface="Calibri"/>
              </a:rPr>
              <a:t>Promoted via Essex newsletter, ECC’s social media channels, and a range of partners including personal networks.</a:t>
            </a:r>
          </a:p>
          <a:p>
            <a:pPr marL="285750" lvl="1" indent="-285750">
              <a:spcAft>
                <a:spcPts val="0"/>
              </a:spcAft>
              <a:buFont typeface="Arial" panose="020B0604020202020204" pitchFamily="34" charset="0"/>
              <a:buChar char="•"/>
            </a:pPr>
            <a:r>
              <a:rPr lang="en-GB" sz="1600" dirty="0">
                <a:cs typeface="Calibri"/>
              </a:rPr>
              <a:t>Essex-wide responses, with over-representation from Basildon and Chelmsford, and under-representation from Tendring, Maldon and Uttlesford. </a:t>
            </a:r>
            <a:endParaRPr lang="en-GB" sz="1600" dirty="0">
              <a:latin typeface="Calibri"/>
              <a:cs typeface="Calibri"/>
            </a:endParaRPr>
          </a:p>
        </p:txBody>
      </p:sp>
      <p:sp>
        <p:nvSpPr>
          <p:cNvPr id="6" name="TextBox 5">
            <a:extLst>
              <a:ext uri="{FF2B5EF4-FFF2-40B4-BE49-F238E27FC236}">
                <a16:creationId xmlns:a16="http://schemas.microsoft.com/office/drawing/2014/main" id="{60E773C0-2DA0-D66B-4638-5BDC801C8E2F}"/>
              </a:ext>
            </a:extLst>
          </p:cNvPr>
          <p:cNvSpPr txBox="1"/>
          <p:nvPr/>
        </p:nvSpPr>
        <p:spPr>
          <a:xfrm>
            <a:off x="232372" y="5692844"/>
            <a:ext cx="11690850" cy="584775"/>
          </a:xfrm>
          <a:prstGeom prst="rect">
            <a:avLst/>
          </a:prstGeom>
          <a:noFill/>
        </p:spPr>
        <p:txBody>
          <a:bodyPr wrap="square" lIns="91440" tIns="45720" rIns="91440" bIns="45720" anchor="t">
            <a:spAutoFit/>
          </a:bodyPr>
          <a:lstStyle/>
          <a:p>
            <a:pPr algn="ctr">
              <a:defRPr/>
            </a:pPr>
            <a:r>
              <a:rPr lang="en-GB" sz="1600" b="1" dirty="0">
                <a:latin typeface="Calibri"/>
                <a:cs typeface="Calibri"/>
              </a:rPr>
              <a:t>This report brings together the insights from across these three sources along with insights from in-depth interviews from employers, independent training providers and other stakeholders.  </a:t>
            </a:r>
            <a:endParaRPr lang="en-GB" sz="1600" dirty="0"/>
          </a:p>
        </p:txBody>
      </p:sp>
    </p:spTree>
    <p:extLst>
      <p:ext uri="{BB962C8B-B14F-4D97-AF65-F5344CB8AC3E}">
        <p14:creationId xmlns:p14="http://schemas.microsoft.com/office/powerpoint/2010/main" val="200754701"/>
      </p:ext>
    </p:extLst>
  </p:cSld>
  <p:clrMapOvr>
    <a:masterClrMapping/>
  </p:clrMapOvr>
</p:sld>
</file>

<file path=ppt/theme/theme1.xml><?xml version="1.0" encoding="utf-8"?>
<a:theme xmlns:a="http://schemas.openxmlformats.org/drawingml/2006/main" name="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ECC_PPT template" id="{6FCDB8B4-0987-4F7A-9068-76AF2F1A5362}" vid="{950400F7-2CC0-4D32-AA46-A7D9F6A2AE4D}"/>
    </a:ext>
  </a:extLst>
</a:theme>
</file>

<file path=ppt/theme/theme2.xml><?xml version="1.0" encoding="utf-8"?>
<a:theme xmlns:a="http://schemas.openxmlformats.org/drawingml/2006/main" name="1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B6DE17D1CC6840AD4483472E640AD5" ma:contentTypeVersion="16" ma:contentTypeDescription="Create a new document." ma:contentTypeScope="" ma:versionID="82fcacdfaec9f16b75c2caeaf07cbe0d">
  <xsd:schema xmlns:xsd="http://www.w3.org/2001/XMLSchema" xmlns:xs="http://www.w3.org/2001/XMLSchema" xmlns:p="http://schemas.microsoft.com/office/2006/metadata/properties" xmlns:ns2="2969dc08-5bf8-468b-85d5-dfc5dae37cf0" xmlns:ns3="84ca0fae-7a23-4773-9d7c-60514ca6d38e" xmlns:ns4="6a461f78-e7a2-485a-8a47-5fc604b04102" targetNamespace="http://schemas.microsoft.com/office/2006/metadata/properties" ma:root="true" ma:fieldsID="7148e0e5acfa957328247d7c0dc585c9" ns2:_="" ns3:_="" ns4:_="">
    <xsd:import namespace="2969dc08-5bf8-468b-85d5-dfc5dae37cf0"/>
    <xsd:import namespace="84ca0fae-7a23-4773-9d7c-60514ca6d38e"/>
    <xsd:import namespace="6a461f78-e7a2-485a-8a47-5fc604b041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9dc08-5bf8-468b-85d5-dfc5dae37c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de9a85-6517-4fbb-af6e-3d8f59a4cb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4ca0fae-7a23-4773-9d7c-60514ca6d3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461f78-e7a2-485a-8a47-5fc604b0410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1a36c12-696e-484f-8833-ae47fac970f2}" ma:internalName="TaxCatchAll" ma:showField="CatchAllData" ma:web="84ca0fae-7a23-4773-9d7c-60514ca6d3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a461f78-e7a2-485a-8a47-5fc604b04102" xsi:nil="true"/>
    <lcf76f155ced4ddcb4097134ff3c332f xmlns="2969dc08-5bf8-468b-85d5-dfc5dae37cf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790E42-B701-4D32-A1D1-5B90EC1D1A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69dc08-5bf8-468b-85d5-dfc5dae37cf0"/>
    <ds:schemaRef ds:uri="84ca0fae-7a23-4773-9d7c-60514ca6d38e"/>
    <ds:schemaRef ds:uri="6a461f78-e7a2-485a-8a47-5fc604b041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16C91F-B092-485F-89DA-CDD2EFE13FC0}">
  <ds:schemaRefs>
    <ds:schemaRef ds:uri="http://purl.org/dc/terms/"/>
    <ds:schemaRef ds:uri="http://schemas.microsoft.com/office/2006/metadata/properties"/>
    <ds:schemaRef ds:uri="http://schemas.microsoft.com/office/2006/documentManagement/types"/>
    <ds:schemaRef ds:uri="http://www.w3.org/XML/1998/namespace"/>
    <ds:schemaRef ds:uri="84ca0fae-7a23-4773-9d7c-60514ca6d38e"/>
    <ds:schemaRef ds:uri="http://purl.org/dc/elements/1.1/"/>
    <ds:schemaRef ds:uri="http://schemas.microsoft.com/office/infopath/2007/PartnerControls"/>
    <ds:schemaRef ds:uri="http://schemas.openxmlformats.org/package/2006/metadata/core-properties"/>
    <ds:schemaRef ds:uri="6a461f78-e7a2-485a-8a47-5fc604b04102"/>
    <ds:schemaRef ds:uri="2969dc08-5bf8-468b-85d5-dfc5dae37cf0"/>
    <ds:schemaRef ds:uri="http://purl.org/dc/dcmitype/"/>
  </ds:schemaRefs>
</ds:datastoreItem>
</file>

<file path=customXml/itemProps3.xml><?xml version="1.0" encoding="utf-8"?>
<ds:datastoreItem xmlns:ds="http://schemas.openxmlformats.org/officeDocument/2006/customXml" ds:itemID="{CA15FF06-28E2-4F40-B326-D7596B0FA7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18166</TotalTime>
  <Words>7264</Words>
  <Application>Microsoft Office PowerPoint</Application>
  <PresentationFormat>Widescreen</PresentationFormat>
  <Paragraphs>564</Paragraphs>
  <Slides>49</Slides>
  <Notes>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49</vt:i4>
      </vt:variant>
    </vt:vector>
  </HeadingPairs>
  <TitlesOfParts>
    <vt:vector size="63" baseType="lpstr">
      <vt:lpstr>Arial</vt:lpstr>
      <vt:lpstr>Calibri</vt:lpstr>
      <vt:lpstr>Calibri Light</vt:lpstr>
      <vt:lpstr>HelveticaNeue</vt:lpstr>
      <vt:lpstr>Lato</vt:lpstr>
      <vt:lpstr>Lexend</vt:lpstr>
      <vt:lpstr>Lexend Black</vt:lpstr>
      <vt:lpstr>Lexend Light</vt:lpstr>
      <vt:lpstr>Lexend SemiBold</vt:lpstr>
      <vt:lpstr>Segoe UI Semilight</vt:lpstr>
      <vt:lpstr>Symbol</vt:lpstr>
      <vt:lpstr>Wingdings</vt:lpstr>
      <vt:lpstr>Office Theme</vt:lpstr>
      <vt:lpstr>1_Office Theme</vt:lpstr>
      <vt:lpstr>Financial Barriers to Apprenticeships take-up for 16-18 year olds </vt:lpstr>
      <vt:lpstr>Acknowledgements</vt:lpstr>
      <vt:lpstr>Contents</vt:lpstr>
      <vt:lpstr>Levelling Up Goal</vt:lpstr>
      <vt:lpstr>Overview</vt:lpstr>
      <vt:lpstr>What the data tells us </vt:lpstr>
      <vt:lpstr>PowerPoint Presentation</vt:lpstr>
      <vt:lpstr>PowerPoint Presentation</vt:lpstr>
      <vt:lpstr>Sources of insight</vt:lpstr>
      <vt:lpstr>Interviews</vt:lpstr>
      <vt:lpstr>The Parents' Perspective</vt:lpstr>
      <vt:lpstr>Parental knowledge around  advantages of taking up an apprenticeship </vt:lpstr>
      <vt:lpstr>What parents said about why they would not suggest an apprenticeship to their child</vt:lpstr>
      <vt:lpstr>Parents’ Perspective: What can be done to make apprenticeships more attractive in Essex?</vt:lpstr>
      <vt:lpstr>Case study: Lucy’s family</vt:lpstr>
      <vt:lpstr>The Young Peoples’ Perspective</vt:lpstr>
      <vt:lpstr>Young people’s  knowledge around apprenticeships</vt:lpstr>
      <vt:lpstr>What young people think are the benefits of taking up an apprenticeship</vt:lpstr>
      <vt:lpstr>What other financial deterrents prevent young people from taking up apprenticeships?</vt:lpstr>
      <vt:lpstr>The School/Colleges’ Perspective</vt:lpstr>
      <vt:lpstr>School/college perspective around apprenticeships</vt:lpstr>
      <vt:lpstr>Some apprenticeships stats…</vt:lpstr>
      <vt:lpstr>What support should be provided to schools/colleges to promote apprenticeships take-ups?</vt:lpstr>
      <vt:lpstr>The Employers' Perspective</vt:lpstr>
      <vt:lpstr>An Employer’s Perspective</vt:lpstr>
      <vt:lpstr>An Employer’s Perspective</vt:lpstr>
      <vt:lpstr>The EPN’s Perspective</vt:lpstr>
      <vt:lpstr>The Essex Provider Network (EPN)</vt:lpstr>
      <vt:lpstr>The Essex Provider Network (EPN)</vt:lpstr>
      <vt:lpstr>The Essex Provider Network (EPN)</vt:lpstr>
      <vt:lpstr>The Chamber of Commerce’s Perspective</vt:lpstr>
      <vt:lpstr>The Chamber of Commerce’s Perspective</vt:lpstr>
      <vt:lpstr>PowerPoint Presentation</vt:lpstr>
      <vt:lpstr>PowerPoint Presentation</vt:lpstr>
      <vt:lpstr>ECC Employability &amp; Skills Team </vt:lpstr>
      <vt:lpstr>Essex County Council Employability and Skills team</vt:lpstr>
      <vt:lpstr>Learn2Advance</vt:lpstr>
      <vt:lpstr>What could help?</vt:lpstr>
      <vt:lpstr>What could help?</vt:lpstr>
      <vt:lpstr>What could help?</vt:lpstr>
      <vt:lpstr>What could help?</vt:lpstr>
      <vt:lpstr>What could help?</vt:lpstr>
      <vt:lpstr>What could help?</vt:lpstr>
      <vt:lpstr>The future</vt:lpstr>
      <vt:lpstr>Promising Initiatives</vt:lpstr>
      <vt:lpstr>What shapes young people's inclination to take up apprenticeships?</vt:lpstr>
      <vt:lpstr>PowerPoint Presentation</vt:lpstr>
      <vt:lpstr>Apprenticeships Resources and Guidance </vt:lpstr>
      <vt:lpstr>This information is issued by: Essex County Council  </vt:lpstr>
    </vt:vector>
  </TitlesOfParts>
  <Company>Essex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Poppy Reece - Senior Researcher</dc:creator>
  <cp:lastModifiedBy>Poppy Reece - Senior Researcher</cp:lastModifiedBy>
  <cp:revision>776</cp:revision>
  <dcterms:created xsi:type="dcterms:W3CDTF">2022-11-14T13:56:34Z</dcterms:created>
  <dcterms:modified xsi:type="dcterms:W3CDTF">2024-02-19T09:46:32Z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0x01010068B6DE17D1CC6840AD4483472E640AD5</vt:lpwstr>
  </property>
  <property fmtid="{D5CDD505-2E9C-101B-9397-08002B2CF9AE}" pid="3" name="Content Subject">
    <vt:lpwstr/>
  </property>
  <property fmtid="{D5CDD505-2E9C-101B-9397-08002B2CF9AE}" pid="4" name="MSIP_Label_39d8be9e-c8d9-4b9c-bd40-2c27cc7ea2e6_Enabled">
    <vt:lpwstr>true</vt:lpwstr>
  </property>
  <property fmtid="{D5CDD505-2E9C-101B-9397-08002B2CF9AE}" pid="5" name="MSIP_Label_39d8be9e-c8d9-4b9c-bd40-2c27cc7ea2e6_SetDate">
    <vt:lpwstr>2022-11-14T13:56:35Z</vt:lpwstr>
  </property>
  <property fmtid="{D5CDD505-2E9C-101B-9397-08002B2CF9AE}" pid="6" name="MSIP_Label_39d8be9e-c8d9-4b9c-bd40-2c27cc7ea2e6_Method">
    <vt:lpwstr>Standard</vt:lpwstr>
  </property>
  <property fmtid="{D5CDD505-2E9C-101B-9397-08002B2CF9AE}" pid="7" name="MSIP_Label_39d8be9e-c8d9-4b9c-bd40-2c27cc7ea2e6_Name">
    <vt:lpwstr>39d8be9e-c8d9-4b9c-bd40-2c27cc7ea2e6</vt:lpwstr>
  </property>
  <property fmtid="{D5CDD505-2E9C-101B-9397-08002B2CF9AE}" pid="8" name="MSIP_Label_39d8be9e-c8d9-4b9c-bd40-2c27cc7ea2e6_SiteId">
    <vt:lpwstr>a8b4324f-155c-4215-a0f1-7ed8cc9a992f</vt:lpwstr>
  </property>
  <property fmtid="{D5CDD505-2E9C-101B-9397-08002B2CF9AE}" pid="9" name="MSIP_Label_39d8be9e-c8d9-4b9c-bd40-2c27cc7ea2e6_ActionId">
    <vt:lpwstr>bf25f8d4-0069-460c-9c7d-9deb76f4386c</vt:lpwstr>
  </property>
  <property fmtid="{D5CDD505-2E9C-101B-9397-08002B2CF9AE}" pid="10" name="MSIP_Label_39d8be9e-c8d9-4b9c-bd40-2c27cc7ea2e6_ContentBits">
    <vt:lpwstr>0</vt:lpwstr>
  </property>
  <property fmtid="{D5CDD505-2E9C-101B-9397-08002B2CF9AE}" pid="11" name="MediaServiceImageTags">
    <vt:lpwstr/>
  </property>
</Properties>
</file>