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26"/>
  </p:notesMasterIdLst>
  <p:sldIdLst>
    <p:sldId id="256" r:id="rId5"/>
    <p:sldId id="2830" r:id="rId6"/>
    <p:sldId id="2831" r:id="rId7"/>
    <p:sldId id="2805" r:id="rId8"/>
    <p:sldId id="2803" r:id="rId9"/>
    <p:sldId id="2832" r:id="rId10"/>
    <p:sldId id="2813" r:id="rId11"/>
    <p:sldId id="2814" r:id="rId12"/>
    <p:sldId id="269" r:id="rId13"/>
    <p:sldId id="2806" r:id="rId14"/>
    <p:sldId id="261" r:id="rId15"/>
    <p:sldId id="264" r:id="rId16"/>
    <p:sldId id="260" r:id="rId17"/>
    <p:sldId id="272" r:id="rId18"/>
    <p:sldId id="2808" r:id="rId19"/>
    <p:sldId id="2818" r:id="rId20"/>
    <p:sldId id="2833" r:id="rId21"/>
    <p:sldId id="2834" r:id="rId22"/>
    <p:sldId id="2807" r:id="rId23"/>
    <p:sldId id="2836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E1F7FEE-F87B-446A-95CF-E7D7C540668E}">
          <p14:sldIdLst>
            <p14:sldId id="256"/>
            <p14:sldId id="2830"/>
            <p14:sldId id="2831"/>
          </p14:sldIdLst>
        </p14:section>
        <p14:section name="Identifying Vulnerabilities" id="{CD9209C6-A7F0-4BF7-B0DC-DEAEA1EBFC7A}">
          <p14:sldIdLst>
            <p14:sldId id="2805"/>
            <p14:sldId id="2803"/>
            <p14:sldId id="2832"/>
            <p14:sldId id="2813"/>
            <p14:sldId id="2814"/>
            <p14:sldId id="269"/>
          </p14:sldIdLst>
        </p14:section>
        <p14:section name="Vulnerability Index" id="{23CCEF6B-CBB3-4D0E-9966-CE03CF285AFA}">
          <p14:sldIdLst>
            <p14:sldId id="2806"/>
            <p14:sldId id="261"/>
            <p14:sldId id="264"/>
            <p14:sldId id="260"/>
            <p14:sldId id="272"/>
            <p14:sldId id="2808"/>
          </p14:sldIdLst>
        </p14:section>
        <p14:section name="Hidden Vulnerabilities" id="{6BEAD6CE-80EA-4B8E-9623-B669820B2979}">
          <p14:sldIdLst>
            <p14:sldId id="2818"/>
            <p14:sldId id="2833"/>
            <p14:sldId id="2834"/>
          </p14:sldIdLst>
        </p14:section>
        <p14:section name="Conclusions and Next Steps" id="{73A6827D-5356-4B15-A947-747CCDE06591}">
          <p14:sldIdLst>
            <p14:sldId id="2807"/>
            <p14:sldId id="2836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262" userDrawn="1">
          <p15:clr>
            <a:srgbClr val="A4A3A4"/>
          </p15:clr>
        </p15:guide>
        <p15:guide id="4" pos="1455" userDrawn="1">
          <p15:clr>
            <a:srgbClr val="A4A3A4"/>
          </p15:clr>
        </p15:guide>
        <p15:guide id="5" orient="horz" pos="2818" userDrawn="1">
          <p15:clr>
            <a:srgbClr val="A4A3A4"/>
          </p15:clr>
        </p15:guide>
        <p15:guide id="6" orient="horz" pos="200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623500-6425-E423-B874-D17BF419C538}" name="Melody Cremer - Junior Analyst" initials="MA" userId="S::melody.cremer@essex.gov.uk::45c64d88-0850-46ba-a2a0-b6b9c77c5b2e" providerId="AD"/>
  <p188:author id="{BBAE7155-A210-46A9-6A35-AB179E52F9E2}" name="Louis Yong Yang Yen - Analyst" initials="LYYYA" userId="S::Louis.YongYangYen@essex.gov.uk::8c6784fb-7814-491a-b188-9f9f25d45194" providerId="AD"/>
  <p188:author id="{4B17435B-E013-98AC-6897-D643E770DC04}" name="Oliver Taffs - Senior Finance Business Partner" initials="OTSFBP" userId="S::Oliver.Taffs@essex.gov.uk::18d9d90f-4d59-43e6-9d0f-e0d0173f3d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745"/>
    <a:srgbClr val="ECB720"/>
    <a:srgbClr val="C84674"/>
    <a:srgbClr val="729D4D"/>
    <a:srgbClr val="76766B"/>
    <a:srgbClr val="3A7D64"/>
    <a:srgbClr val="4179AA"/>
    <a:srgbClr val="9361B3"/>
    <a:srgbClr val="E97135"/>
    <a:srgbClr val="4B7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2" y="67"/>
      </p:cViewPr>
      <p:guideLst>
        <p:guide orient="horz" pos="2183"/>
        <p:guide pos="3840"/>
        <p:guide pos="6262"/>
        <p:guide pos="1455"/>
        <p:guide orient="horz" pos="2818"/>
        <p:guide orient="horz" pos="20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1EACA-E7A7-4983-A3AC-7F6D215EA181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10567-32D7-4C6B-A64F-CFCFF718CD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31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10567-32D7-4C6B-A64F-CFCFF718CD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72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10567-32D7-4C6B-A64F-CFCFF718CD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697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10567-32D7-4C6B-A64F-CFCFF718CD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309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2AF8-7A47-AD7C-E395-D6299B2C4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944000"/>
            <a:ext cx="5421600" cy="1620000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F42DB-DC5E-BDA8-4439-0D28FE631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3789606"/>
            <a:ext cx="5421850" cy="108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34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70189-B4F1-9519-7F15-73B284A4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9750" y="5220000"/>
            <a:ext cx="2743200" cy="365125"/>
          </a:xfrm>
        </p:spPr>
        <p:txBody>
          <a:bodyPr lIns="0" tIns="0" rIns="0" bIns="0" anchor="t" anchorCtr="0"/>
          <a:lstStyle>
            <a:lvl1pPr>
              <a:defRPr sz="2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F320846-5969-4CBF-ACE6-14C5E9B07FE6}" type="datetimeFigureOut">
              <a:rPr lang="en-GB" smtClean="0"/>
              <a:pPr/>
              <a:t>23/06/2023</a:t>
            </a:fld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D655B4C-3D82-E0A8-AE5A-985B69606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000" y="468000"/>
            <a:ext cx="2169807" cy="2772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48DA04A-C8FB-667E-9B97-B2583C5729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000" y="468000"/>
            <a:ext cx="2169807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2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4BE234A-BFD6-6806-DC62-4EC83903E2D9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9750" y="2663824"/>
            <a:ext cx="11110913" cy="334962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45179F-EE03-814B-3EA9-219AEEBA6D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" y="1863725"/>
            <a:ext cx="9159557" cy="685800"/>
          </a:xfrm>
        </p:spPr>
        <p:txBody>
          <a:bodyPr/>
          <a:lstStyle>
            <a:lvl1pPr>
              <a:defRPr sz="15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75FEA-EF6C-28AD-BB9C-57819097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8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99EF23F-F78E-B85E-C8A6-4612E8B21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06" r="31635" b="13658"/>
          <a:stretch/>
        </p:blipFill>
        <p:spPr>
          <a:xfrm>
            <a:off x="6314400" y="0"/>
            <a:ext cx="587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5CD90-7A9F-576E-AB5E-FFBC0306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4" y="517524"/>
            <a:ext cx="5302800" cy="10650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A1213-B62B-CA65-AAA6-955723A16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872000"/>
            <a:ext cx="4608000" cy="4141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AA0C61-5B7D-1DEF-0A9F-4C853E79D9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9999" y="1872000"/>
            <a:ext cx="4542251" cy="4141450"/>
          </a:xfrm>
        </p:spPr>
        <p:txBody>
          <a:bodyPr/>
          <a:lstStyle>
            <a:lvl1pPr>
              <a:spcBef>
                <a:spcPts val="0"/>
              </a:spcBef>
              <a:spcAft>
                <a:spcPts val="1984"/>
              </a:spcAft>
              <a:defRPr sz="3200" b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1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E5D9694-FA2F-43E5-73F7-C884725B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06" r="31635" b="13658"/>
          <a:stretch/>
        </p:blipFill>
        <p:spPr>
          <a:xfrm>
            <a:off x="6314400" y="0"/>
            <a:ext cx="587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05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3D21-E776-6E77-F103-77DB1FD68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B056AB-5AFA-E9DB-AB05-CDFD6EF511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200" y="1933200"/>
            <a:ext cx="1710000" cy="1710000"/>
          </a:xfrm>
          <a:prstGeom prst="ellipse">
            <a:avLst/>
          </a:prstGeom>
          <a:solidFill>
            <a:srgbClr val="CCCCCC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1AF6A3C-B207-AEB7-D66E-908E24293E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21569" y="1933200"/>
            <a:ext cx="1710000" cy="1710000"/>
          </a:xfrm>
          <a:prstGeom prst="ellipse">
            <a:avLst/>
          </a:prstGeom>
          <a:solidFill>
            <a:srgbClr val="CCCCCC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8C3FDFE-E961-4A2A-8230-2029FDC24E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03138" y="1933200"/>
            <a:ext cx="1710000" cy="1710000"/>
          </a:xfrm>
          <a:prstGeom prst="ellipse">
            <a:avLst/>
          </a:prstGeom>
          <a:solidFill>
            <a:srgbClr val="CCCCCC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3437535-574E-4D1A-4B09-0EC33AE8CC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84708" y="1933200"/>
            <a:ext cx="1710000" cy="1710000"/>
          </a:xfrm>
          <a:prstGeom prst="ellipse">
            <a:avLst/>
          </a:prstGeom>
          <a:solidFill>
            <a:srgbClr val="CCCCCC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EA98B3-3C62-C9A4-7D0E-AD36E33B5A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4050000"/>
            <a:ext cx="2163600" cy="1963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282ABB3-4635-9A67-7EB3-40B300C861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84708" y="4050000"/>
            <a:ext cx="2163600" cy="1963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6F828D1-6EDC-46D3-81EF-A969D087DC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3138" y="4050000"/>
            <a:ext cx="2163600" cy="1963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09345B1-3DE9-6A5D-AD1B-4BFC3642CD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1569" y="4050000"/>
            <a:ext cx="2163600" cy="1963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317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1A70780-EE83-4155-0EF6-2779E2F23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000" y="468000"/>
            <a:ext cx="2169807" cy="277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EFAE2B-957A-2261-4DA8-9CD84427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306800"/>
            <a:ext cx="2566800" cy="556925"/>
          </a:xfrm>
        </p:spPr>
        <p:txBody>
          <a:bodyPr/>
          <a:lstStyle>
            <a:lvl1pPr>
              <a:defRPr sz="1500" b="0" i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E1EB6-550F-A494-05A8-23E6CAE67B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954800"/>
            <a:ext cx="2566800" cy="1925537"/>
          </a:xfrm>
        </p:spPr>
        <p:txBody>
          <a:bodyPr/>
          <a:lstStyle>
            <a:lvl1pPr>
              <a:spcBef>
                <a:spcPts val="0"/>
              </a:spcBef>
              <a:spcAft>
                <a:spcPts val="1417"/>
              </a:spcAft>
              <a:defRPr sz="1500" b="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E95362-6981-42A1-ABE3-4C3BFBF744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7200" y="4341600"/>
            <a:ext cx="3326400" cy="27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34276C-64CA-120B-917E-916918800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7200" y="4060800"/>
            <a:ext cx="3326400" cy="27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5CB7D6B-0232-0372-FBD7-8DD40EEA35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5002801"/>
            <a:ext cx="3603850" cy="1387200"/>
          </a:xfrm>
        </p:spPr>
        <p:txBody>
          <a:bodyPr/>
          <a:lstStyle>
            <a:lvl1pPr>
              <a:spcBef>
                <a:spcPts val="0"/>
              </a:spcBef>
              <a:spcAft>
                <a:spcPts val="2835"/>
              </a:spcAft>
              <a:defRPr sz="1500" b="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2FF65A-0F03-9BF7-AD74-5DD4605A25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000" y="468000"/>
            <a:ext cx="2169807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3D21-E776-6E77-F103-77DB1FD68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60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38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023BC3D-E917-E194-078D-A19A26CD35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7130" y="0"/>
            <a:ext cx="5964871" cy="6858000"/>
          </a:xfrm>
          <a:custGeom>
            <a:avLst/>
            <a:gdLst>
              <a:gd name="connsiteX0" fmla="*/ 0 w 5964871"/>
              <a:gd name="connsiteY0" fmla="*/ 0 h 6858000"/>
              <a:gd name="connsiteX1" fmla="*/ 5964871 w 5964871"/>
              <a:gd name="connsiteY1" fmla="*/ 0 h 6858000"/>
              <a:gd name="connsiteX2" fmla="*/ 5964871 w 5964871"/>
              <a:gd name="connsiteY2" fmla="*/ 6858000 h 6858000"/>
              <a:gd name="connsiteX3" fmla="*/ 1730116 w 5964871"/>
              <a:gd name="connsiteY3" fmla="*/ 6858000 h 6858000"/>
              <a:gd name="connsiteX4" fmla="*/ 1732633 w 5964871"/>
              <a:gd name="connsiteY4" fmla="*/ 6706709 h 6858000"/>
              <a:gd name="connsiteX5" fmla="*/ 1390927 w 5964871"/>
              <a:gd name="connsiteY5" fmla="*/ 3466002 h 6858000"/>
              <a:gd name="connsiteX6" fmla="*/ 2627 w 5964871"/>
              <a:gd name="connsiteY6" fmla="*/ 4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64871" h="6858000">
                <a:moveTo>
                  <a:pt x="0" y="0"/>
                </a:moveTo>
                <a:lnTo>
                  <a:pt x="5964871" y="0"/>
                </a:lnTo>
                <a:lnTo>
                  <a:pt x="5964871" y="6858000"/>
                </a:lnTo>
                <a:lnTo>
                  <a:pt x="1730116" y="6858000"/>
                </a:lnTo>
                <a:lnTo>
                  <a:pt x="1732633" y="6706709"/>
                </a:lnTo>
                <a:cubicBezTo>
                  <a:pt x="1737091" y="5733615"/>
                  <a:pt x="1666493" y="4614231"/>
                  <a:pt x="1390927" y="3466002"/>
                </a:cubicBezTo>
                <a:cubicBezTo>
                  <a:pt x="1069435" y="2126382"/>
                  <a:pt x="517187" y="948452"/>
                  <a:pt x="2627" y="471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F2AF8-7A47-AD7C-E395-D6299B2C4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944000"/>
            <a:ext cx="5421600" cy="1620000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F42DB-DC5E-BDA8-4439-0D28FE631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3789606"/>
            <a:ext cx="5421850" cy="108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3400" b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70189-B4F1-9519-7F15-73B284A4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9750" y="5220000"/>
            <a:ext cx="2743200" cy="365125"/>
          </a:xfrm>
        </p:spPr>
        <p:txBody>
          <a:bodyPr lIns="0" tIns="0" rIns="0" bIns="0" anchor="t" anchorCtr="0"/>
          <a:lstStyle>
            <a:lvl1pPr>
              <a:defRPr sz="2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F320846-5969-4CBF-ACE6-14C5E9B07FE6}" type="datetimeFigureOut">
              <a:rPr lang="en-GB" smtClean="0"/>
              <a:pPr/>
              <a:t>23/06/2023</a:t>
            </a:fld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D655B4C-3D82-E0A8-AE5A-985B69606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0000" y="468000"/>
            <a:ext cx="2169806" cy="2772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9242D59-5BD5-0B72-7D9D-816D3F4DC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0000" y="468000"/>
            <a:ext cx="2169806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5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803CF8-6DEC-3F38-1E23-B6030E86F7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0810" y="1911499"/>
            <a:ext cx="3672000" cy="492610"/>
          </a:xfrm>
        </p:spPr>
        <p:txBody>
          <a:bodyPr anchor="b" anchorCtr="0"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75FEA-EF6C-28AD-BB9C-57819097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AE92126-64BC-24DE-EC11-D94A8CE63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738" y="1711326"/>
            <a:ext cx="539262" cy="62156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5100" b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49BCA8D-4AA5-2903-E974-D2041A328E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0810" y="2884514"/>
            <a:ext cx="3672000" cy="492610"/>
          </a:xfrm>
        </p:spPr>
        <p:txBody>
          <a:bodyPr anchor="b" anchorCtr="0"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910E9B7-D1D4-E59C-2EBD-9E327D1E6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738" y="2684341"/>
            <a:ext cx="539262" cy="62156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5100" b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08EB52F-2896-A270-88F6-0E7EBDE28F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70810" y="3869253"/>
            <a:ext cx="3672000" cy="492610"/>
          </a:xfrm>
        </p:spPr>
        <p:txBody>
          <a:bodyPr anchor="b" anchorCtr="0"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7B3CD23-E34C-2C9A-A51C-41BF087FD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738" y="3669080"/>
            <a:ext cx="539262" cy="62156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5100" b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F968155B-5EA6-8E49-9284-830E818CB7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70810" y="4842268"/>
            <a:ext cx="3672000" cy="492610"/>
          </a:xfrm>
        </p:spPr>
        <p:txBody>
          <a:bodyPr anchor="b" anchorCtr="0"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603CC46-CD79-1A91-BF7F-CB513C366E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738" y="4642095"/>
            <a:ext cx="539262" cy="62156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5100" b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A8C442C8-3269-0506-E94C-8A64F9D4B2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02991" y="1911499"/>
            <a:ext cx="3672000" cy="492610"/>
          </a:xfrm>
        </p:spPr>
        <p:txBody>
          <a:bodyPr anchor="b" anchorCtr="0"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AD50958E-02E6-A495-A6B0-6C7812B4A4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2000" y="1711326"/>
            <a:ext cx="539262" cy="62156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5100" b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82202DE-A301-D2F6-3435-17025931FC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02991" y="2884514"/>
            <a:ext cx="3672000" cy="492610"/>
          </a:xfrm>
        </p:spPr>
        <p:txBody>
          <a:bodyPr anchor="b" anchorCtr="0"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140F8D5-477C-6B25-60D5-EFFBEBA0B8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72000" y="2684341"/>
            <a:ext cx="539262" cy="62156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5100" b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AEEBBA9D-5DF0-C4DE-DA0C-D94DB96809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02991" y="3869253"/>
            <a:ext cx="3672000" cy="492610"/>
          </a:xfrm>
        </p:spPr>
        <p:txBody>
          <a:bodyPr anchor="b" anchorCtr="0"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DB7F90E3-F280-1CDA-A902-25A755B158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72000" y="3669080"/>
            <a:ext cx="539262" cy="62156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5100" b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FEF5F7C-B41B-B0AE-6F50-3C7DA6FBEC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02991" y="4842268"/>
            <a:ext cx="3672000" cy="492610"/>
          </a:xfrm>
        </p:spPr>
        <p:txBody>
          <a:bodyPr anchor="b" anchorCtr="0"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13923B0-9EB4-1CD6-4D97-CD6FAC8345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72000" y="4642095"/>
            <a:ext cx="539262" cy="62156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5100" b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1962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5FEA-EF6C-28AD-BB9C-57819097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4ED18-547B-B18B-68FE-7EC3FB2E5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863725"/>
            <a:ext cx="7405200" cy="4149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54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CD90-7A9F-576E-AB5E-FFBC0306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4" y="517524"/>
            <a:ext cx="5302800" cy="10650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A1213-B62B-CA65-AAA6-955723A16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872000"/>
            <a:ext cx="4608000" cy="4141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463E5F-9CBA-9811-AA2C-07F434765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13" r="25303" b="13616"/>
          <a:stretch/>
        </p:blipFill>
        <p:spPr>
          <a:xfrm>
            <a:off x="5774400" y="0"/>
            <a:ext cx="6417600" cy="6858000"/>
          </a:xfrm>
          <a:prstGeom prst="rect">
            <a:avLst/>
          </a:prstGeom>
        </p:spPr>
      </p:pic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A4189B63-EC55-C290-3394-C48621B2EDA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0" y="1875692"/>
            <a:ext cx="5556250" cy="38988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06369D0-D2AD-B6E6-F3B1-E9DBF475B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13" r="25303" b="13616"/>
          <a:stretch/>
        </p:blipFill>
        <p:spPr>
          <a:xfrm>
            <a:off x="5774400" y="0"/>
            <a:ext cx="641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10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FD91081-66D9-20CD-CFA3-5F9C6952C7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3886" y="0"/>
            <a:ext cx="5668115" cy="6858000"/>
          </a:xfrm>
          <a:custGeom>
            <a:avLst/>
            <a:gdLst>
              <a:gd name="connsiteX0" fmla="*/ 0 w 5668115"/>
              <a:gd name="connsiteY0" fmla="*/ 0 h 6858000"/>
              <a:gd name="connsiteX1" fmla="*/ 5668115 w 5668115"/>
              <a:gd name="connsiteY1" fmla="*/ 0 h 6858000"/>
              <a:gd name="connsiteX2" fmla="*/ 5668115 w 5668115"/>
              <a:gd name="connsiteY2" fmla="*/ 6858000 h 6858000"/>
              <a:gd name="connsiteX3" fmla="*/ 49704 w 5668115"/>
              <a:gd name="connsiteY3" fmla="*/ 6858000 h 6858000"/>
              <a:gd name="connsiteX4" fmla="*/ 79254 w 5668115"/>
              <a:gd name="connsiteY4" fmla="*/ 6743352 h 6858000"/>
              <a:gd name="connsiteX5" fmla="*/ 501663 w 5668115"/>
              <a:gd name="connsiteY5" fmla="*/ 3525422 h 6858000"/>
              <a:gd name="connsiteX6" fmla="*/ 79254 w 5668115"/>
              <a:gd name="connsiteY6" fmla="*/ 3074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8115" h="6858000">
                <a:moveTo>
                  <a:pt x="0" y="0"/>
                </a:moveTo>
                <a:lnTo>
                  <a:pt x="5668115" y="0"/>
                </a:lnTo>
                <a:lnTo>
                  <a:pt x="5668115" y="6858000"/>
                </a:lnTo>
                <a:lnTo>
                  <a:pt x="49704" y="6858000"/>
                </a:lnTo>
                <a:lnTo>
                  <a:pt x="79254" y="6743352"/>
                </a:lnTo>
                <a:cubicBezTo>
                  <a:pt x="309810" y="5802002"/>
                  <a:pt x="501663" y="4701522"/>
                  <a:pt x="501663" y="3525422"/>
                </a:cubicBezTo>
                <a:cubicBezTo>
                  <a:pt x="501663" y="2349331"/>
                  <a:pt x="309810" y="1248840"/>
                  <a:pt x="79254" y="3074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5CD90-7A9F-576E-AB5E-FFBC0306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4" y="517524"/>
            <a:ext cx="5302800" cy="10650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A1213-B62B-CA65-AAA6-955723A16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872000"/>
            <a:ext cx="4608000" cy="4141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48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DF223-3CD4-B40C-F771-95A05D69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494000"/>
            <a:ext cx="5540400" cy="1310400"/>
          </a:xfrm>
        </p:spPr>
        <p:txBody>
          <a:bodyPr anchor="t" anchorCtr="0"/>
          <a:lstStyle>
            <a:lvl1pPr>
              <a:lnSpc>
                <a:spcPct val="9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FC3F6-B269-C573-D9CD-5D1D86500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430800"/>
            <a:ext cx="5117850" cy="1918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24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99EF23F-F78E-B85E-C8A6-4612E8B21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06" r="31635" b="13658"/>
          <a:stretch/>
        </p:blipFill>
        <p:spPr>
          <a:xfrm>
            <a:off x="6314400" y="0"/>
            <a:ext cx="587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5CD90-7A9F-576E-AB5E-FFBC0306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4" y="517524"/>
            <a:ext cx="5302800" cy="10650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A1213-B62B-CA65-AAA6-955723A16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872000"/>
            <a:ext cx="4608000" cy="4141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BEAEC6-437D-233E-C915-C52F0FBAE0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4399" y="3124800"/>
            <a:ext cx="4526263" cy="288865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</a:defRPr>
            </a:lvl1pPr>
            <a:lvl2pPr>
              <a:defRPr sz="2900">
                <a:solidFill>
                  <a:schemeClr val="bg1"/>
                </a:solidFill>
              </a:defRPr>
            </a:lvl2pPr>
            <a:lvl3pPr>
              <a:defRPr sz="2900">
                <a:solidFill>
                  <a:schemeClr val="bg1"/>
                </a:solidFill>
              </a:defRPr>
            </a:lvl3pPr>
            <a:lvl4pPr>
              <a:defRPr sz="2900">
                <a:solidFill>
                  <a:schemeClr val="bg1"/>
                </a:solidFill>
              </a:defRPr>
            </a:lvl4pPr>
            <a:lvl5pPr>
              <a:defRPr sz="2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2534FF-1AC2-F751-ED93-D5AA843A1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06" r="31635" b="13658"/>
          <a:stretch/>
        </p:blipFill>
        <p:spPr>
          <a:xfrm>
            <a:off x="6314400" y="0"/>
            <a:ext cx="587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0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+ large char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45179F-EE03-814B-3EA9-219AEEBA6D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" y="1863725"/>
            <a:ext cx="9159557" cy="685800"/>
          </a:xfrm>
        </p:spPr>
        <p:txBody>
          <a:bodyPr/>
          <a:lstStyle>
            <a:lvl1pPr>
              <a:defRPr sz="15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75FEA-EF6C-28AD-BB9C-57819097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E07B9B-964A-742E-DB3E-7F40972E2B3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4513" y="2663824"/>
            <a:ext cx="11106150" cy="33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</p:spTree>
    <p:extLst>
      <p:ext uri="{BB962C8B-B14F-4D97-AF65-F5344CB8AC3E}">
        <p14:creationId xmlns:p14="http://schemas.microsoft.com/office/powerpoint/2010/main" val="583086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3E2B0-0515-2BC6-DBF1-9464EF16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4" y="517524"/>
            <a:ext cx="7405200" cy="10650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075B4-AAF2-F186-2EFC-C4D32935B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49" y="1872000"/>
            <a:ext cx="7405200" cy="4141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5AC06-2AC8-B87A-ABB3-C1082743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750" y="71652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20846-5969-4CBF-ACE6-14C5E9B07FE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B4C3A-5014-F44D-B439-F95BE669A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0150" y="71652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66078-6145-F35F-6C24-7927DC317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2150" y="71652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BADE-7DC1-44D1-B350-70A8CFC1A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0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134"/>
        </a:spcBef>
        <a:spcAft>
          <a:spcPts val="1134"/>
        </a:spcAft>
        <a:buFont typeface="Arial" panose="020B0604020202020204" pitchFamily="34" charset="0"/>
        <a:buNone/>
        <a:defRPr sz="1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134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1134"/>
        </a:spcAft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460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134"/>
        </a:spcAft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691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134"/>
        </a:spcAft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userDrawn="1">
          <p15:clr>
            <a:srgbClr val="F26B43"/>
          </p15:clr>
        </p15:guide>
        <p15:guide id="13" pos="7680" userDrawn="1">
          <p15:clr>
            <a:srgbClr val="F26B43"/>
          </p15:clr>
        </p15:guide>
        <p15:guide id="14" pos="340" userDrawn="1">
          <p15:clr>
            <a:srgbClr val="F26B43"/>
          </p15:clr>
        </p15:guide>
        <p15:guide id="15" pos="7339" userDrawn="1">
          <p15:clr>
            <a:srgbClr val="F26B43"/>
          </p15:clr>
        </p15:guide>
        <p15:guide id="16" orient="horz" userDrawn="1">
          <p15:clr>
            <a:srgbClr val="F26B43"/>
          </p15:clr>
        </p15:guide>
        <p15:guide id="17" orient="horz" pos="4320" userDrawn="1">
          <p15:clr>
            <a:srgbClr val="F26B43"/>
          </p15:clr>
        </p15:guide>
        <p15:guide id="18" orient="horz" pos="408" userDrawn="1">
          <p15:clr>
            <a:srgbClr val="F26B43"/>
          </p15:clr>
        </p15:guide>
        <p15:guide id="19" orient="horz" pos="3979" userDrawn="1">
          <p15:clr>
            <a:srgbClr val="F26B43"/>
          </p15:clr>
        </p15:guide>
        <p15:guide id="20" orient="horz" pos="997" userDrawn="1">
          <p15:clr>
            <a:srgbClr val="F26B43"/>
          </p15:clr>
        </p15:guide>
        <p15:guide id="21" orient="horz" pos="1174" userDrawn="1">
          <p15:clr>
            <a:srgbClr val="F26B43"/>
          </p15:clr>
        </p15:guide>
        <p15:guide id="22" orient="horz" pos="37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Essex_CC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ata.essex.gov.uk/dataset/2rpjm/cost-of-living-qualitative-research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ageuk.org.uk/our-impact/campaigning/it-doesnt-add-up/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A36CE-A7CC-C309-0505-8AA4BBC46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1944000"/>
            <a:ext cx="6718639" cy="1620000"/>
          </a:xfrm>
        </p:spPr>
        <p:txBody>
          <a:bodyPr/>
          <a:lstStyle/>
          <a:p>
            <a:r>
              <a:rPr lang="en-GB" sz="5400" dirty="0">
                <a:latin typeface="Lexend" pitchFamily="2" charset="0"/>
              </a:rPr>
              <a:t>Tax Vulnerability Index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01EAF-FF00-4D7C-24FF-841947A7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49" y="3648204"/>
            <a:ext cx="6228695" cy="1080000"/>
          </a:xfrm>
        </p:spPr>
        <p:txBody>
          <a:bodyPr/>
          <a:lstStyle/>
          <a:p>
            <a:r>
              <a:rPr lang="en-GB" sz="3200" dirty="0">
                <a:latin typeface="Lexend" pitchFamily="2" charset="0"/>
              </a:rPr>
              <a:t>Mapping localities vulnerable to claiming council tax support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FA2B3-5192-C94C-F81A-7A63DE3999FF}"/>
              </a:ext>
            </a:extLst>
          </p:cNvPr>
          <p:cNvSpPr txBox="1"/>
          <p:nvPr/>
        </p:nvSpPr>
        <p:spPr>
          <a:xfrm>
            <a:off x="6956982" y="6156708"/>
            <a:ext cx="5656083" cy="31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1134"/>
              </a:spcAft>
            </a:pPr>
            <a:r>
              <a:rPr lang="en-GB" sz="3200" b="1" dirty="0">
                <a:solidFill>
                  <a:schemeClr val="bg1"/>
                </a:solidFill>
                <a:latin typeface="Lexend" pitchFamily="2" charset="0"/>
              </a:rPr>
              <a:t>DATA AND ANALYTICS</a:t>
            </a:r>
          </a:p>
        </p:txBody>
      </p:sp>
    </p:spTree>
    <p:extLst>
      <p:ext uri="{BB962C8B-B14F-4D97-AF65-F5344CB8AC3E}">
        <p14:creationId xmlns:p14="http://schemas.microsoft.com/office/powerpoint/2010/main" val="23888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7D31C-A6C2-F9DB-94FB-59A0F59D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Vulnerability Index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1303B-FE77-5173-7C49-91E3BD69E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Mapping areas vulnerable to claiming council tax support in Essex.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331E4-61D5-A4C9-6973-538D472DBCBF}"/>
              </a:ext>
            </a:extLst>
          </p:cNvPr>
          <p:cNvSpPr txBox="1"/>
          <p:nvPr/>
        </p:nvSpPr>
        <p:spPr>
          <a:xfrm>
            <a:off x="7022969" y="6326389"/>
            <a:ext cx="5043341" cy="386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1134"/>
              </a:spcAft>
            </a:pPr>
            <a:r>
              <a:rPr lang="en-GB" sz="3200" b="1" dirty="0">
                <a:solidFill>
                  <a:schemeClr val="bg1"/>
                </a:solidFill>
                <a:latin typeface="Lexend" pitchFamily="2" charset="0"/>
              </a:rPr>
              <a:t>DATA AND ANALYTICS</a:t>
            </a:r>
          </a:p>
        </p:txBody>
      </p:sp>
    </p:spTree>
    <p:extLst>
      <p:ext uri="{BB962C8B-B14F-4D97-AF65-F5344CB8AC3E}">
        <p14:creationId xmlns:p14="http://schemas.microsoft.com/office/powerpoint/2010/main" val="1984213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20543-2668-2B31-31A2-DFDD593C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3" y="517524"/>
            <a:ext cx="9249325" cy="1065091"/>
          </a:xfrm>
        </p:spPr>
        <p:txBody>
          <a:bodyPr/>
          <a:lstStyle/>
          <a:p>
            <a:r>
              <a:rPr lang="en-GB" dirty="0">
                <a:latin typeface="Lexend" pitchFamily="2" charset="0"/>
              </a:rPr>
              <a:t>What is a Vulnerability Index?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35D10-7B94-BD9D-BE74-BBB9F64D1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124" y="1650661"/>
            <a:ext cx="9984616" cy="4786464"/>
          </a:xfrm>
        </p:spPr>
        <p:txBody>
          <a:bodyPr vert="horz" lIns="0" tIns="0" rIns="0" bIns="0" rtlCol="0" anchor="t">
            <a:no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xend" pitchFamily="2" charset="0"/>
              </a:rPr>
              <a:t>Inspired by the Vulnerable Schools Index, created by colleagues in the Data and Analytics team at ECC.</a:t>
            </a:r>
            <a:endParaRPr lang="en-GB" dirty="0">
              <a:latin typeface="Lexend" pitchFamily="2" charset="0"/>
              <a:cs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xend" pitchFamily="2" charset="0"/>
              </a:rPr>
              <a:t>Adapted version of the UK government's Vulnerable Localities Index (VLI). </a:t>
            </a:r>
            <a:endParaRPr lang="en-GB" dirty="0">
              <a:latin typeface="Lexend" pitchFamily="2" charset="0"/>
              <a:cs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xend" pitchFamily="2" charset="0"/>
              </a:rPr>
              <a:t>A vulnerability index takes the factors that make an area vulnerable to something, and scores them in index form.</a:t>
            </a:r>
            <a:endParaRPr lang="en-GB" dirty="0">
              <a:latin typeface="Lexend" pitchFamily="2" charset="0"/>
              <a:cs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xend" pitchFamily="2" charset="0"/>
              </a:rPr>
              <a:t>Unable to access data around LSOA collection rates, meaning creating a financial model is not possible.</a:t>
            </a:r>
            <a:endParaRPr lang="en-GB" dirty="0">
              <a:latin typeface="Lexend" pitchFamily="2" charset="0"/>
              <a:cs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xend" pitchFamily="2" charset="0"/>
              </a:rPr>
              <a:t>The vulnerability index takes a more holistic approach, and instead focuses on identifying areas with vulnerable characteristics.</a:t>
            </a:r>
            <a:endParaRPr lang="en-GB" dirty="0">
              <a:latin typeface="Lexend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7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842B3-B533-2F83-05C5-06B028A1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2A886-B769-344B-5D73-B0C5DA243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8" y="1241402"/>
            <a:ext cx="4816767" cy="5091340"/>
          </a:xfrm>
        </p:spPr>
        <p:txBody>
          <a:bodyPr vert="horz" lIns="0" tIns="0" rIns="0" bIns="0" rtlCol="0" anchor="t">
            <a:noAutofit/>
          </a:bodyPr>
          <a:lstStyle/>
          <a:p>
            <a:endParaRPr lang="en-GB" sz="1500" b="0" dirty="0">
              <a:effectLst/>
              <a:latin typeface="Lexend" pitchFamily="2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en-GB" sz="1500" b="0" baseline="0" dirty="0">
                <a:solidFill>
                  <a:schemeClr val="dk1"/>
                </a:solidFill>
                <a:effectLst/>
                <a:latin typeface="Lexend" pitchFamily="2" charset="0"/>
                <a:cs typeface="Arial"/>
              </a:rPr>
              <a:t>Calculate the proportion of characteristic within LSOA.</a:t>
            </a:r>
          </a:p>
          <a:p>
            <a:pPr marL="228600" indent="-228600">
              <a:buAutoNum type="arabicPeriod"/>
            </a:pPr>
            <a:r>
              <a:rPr lang="en-GB" sz="1500" b="0" baseline="0" dirty="0">
                <a:solidFill>
                  <a:schemeClr val="dk1"/>
                </a:solidFill>
                <a:effectLst/>
                <a:latin typeface="Lexend" pitchFamily="2" charset="0"/>
                <a:cs typeface="Arial"/>
              </a:rPr>
              <a:t>Calculate the average proportion for all of Essex.</a:t>
            </a:r>
          </a:p>
          <a:p>
            <a:pPr marL="228600" indent="-228600">
              <a:buAutoNum type="arabicPeriod"/>
            </a:pPr>
            <a:r>
              <a:rPr lang="en-GB" sz="1500" b="0" baseline="0" dirty="0">
                <a:solidFill>
                  <a:schemeClr val="dk1"/>
                </a:solidFill>
                <a:effectLst/>
                <a:latin typeface="Lexend" pitchFamily="2" charset="0"/>
                <a:cs typeface="Arial"/>
              </a:rPr>
              <a:t>Take away each LSOA proportion from the average.</a:t>
            </a:r>
          </a:p>
          <a:p>
            <a:pPr marL="228600" indent="-228600">
              <a:buAutoNum type="arabicPeriod"/>
            </a:pPr>
            <a:r>
              <a:rPr lang="en-GB" sz="1500" b="0" dirty="0">
                <a:solidFill>
                  <a:schemeClr val="dk1"/>
                </a:solidFill>
                <a:latin typeface="Lexend" pitchFamily="2" charset="0"/>
                <a:cs typeface="Arial"/>
              </a:rPr>
              <a:t> </a:t>
            </a:r>
            <a:r>
              <a:rPr lang="en-GB" sz="1500" b="0" baseline="0" dirty="0">
                <a:solidFill>
                  <a:schemeClr val="dk1"/>
                </a:solidFill>
                <a:effectLst/>
                <a:latin typeface="Lexend" pitchFamily="2" charset="0"/>
                <a:cs typeface="Arial"/>
              </a:rPr>
              <a:t>Multiply this by 100 to get a score.</a:t>
            </a:r>
          </a:p>
          <a:p>
            <a:pPr marL="228600" indent="-228600">
              <a:buAutoNum type="arabicPeriod"/>
            </a:pPr>
            <a:r>
              <a:rPr lang="en-GB" sz="1500" b="0" dirty="0">
                <a:solidFill>
                  <a:schemeClr val="dk1"/>
                </a:solidFill>
                <a:latin typeface="Lexend" pitchFamily="2" charset="0"/>
                <a:cs typeface="Arial"/>
              </a:rPr>
              <a:t>Repeat for all </a:t>
            </a:r>
            <a:r>
              <a:rPr lang="en-GB" sz="1500" b="0" baseline="0" dirty="0">
                <a:solidFill>
                  <a:schemeClr val="dk1"/>
                </a:solidFill>
                <a:effectLst/>
                <a:latin typeface="Lexend" pitchFamily="2" charset="0"/>
                <a:cs typeface="Arial"/>
              </a:rPr>
              <a:t>other factors</a:t>
            </a:r>
            <a:endParaRPr lang="en-GB" sz="1500" b="0" dirty="0">
              <a:solidFill>
                <a:schemeClr val="dk1"/>
              </a:solidFill>
              <a:latin typeface="Lexend" pitchFamily="2" charset="0"/>
              <a:cs typeface="Arial"/>
            </a:endParaRPr>
          </a:p>
          <a:p>
            <a:pPr marL="228600" indent="-228600">
              <a:buAutoNum type="arabicPeriod"/>
            </a:pPr>
            <a:r>
              <a:rPr lang="en-GB" sz="1500" b="0" baseline="0" dirty="0">
                <a:solidFill>
                  <a:schemeClr val="dk1"/>
                </a:solidFill>
                <a:effectLst/>
                <a:latin typeface="Lexend" pitchFamily="2" charset="0"/>
                <a:cs typeface="Arial"/>
              </a:rPr>
              <a:t>Once all of the factors of interest are scored, calculate an average score for the LSOA based on all of the factors.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E3B35-09D1-6F5F-FD6F-A2A911F7A4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3254" y="2978871"/>
            <a:ext cx="4637120" cy="3610466"/>
          </a:xfrm>
        </p:spPr>
        <p:txBody>
          <a:bodyPr/>
          <a:lstStyle/>
          <a:p>
            <a:pPr algn="ctr"/>
            <a:r>
              <a:rPr lang="en-GB" sz="2400" b="1" dirty="0">
                <a:latin typeface="Lexend" pitchFamily="2" charset="0"/>
              </a:rPr>
              <a:t>What is an LSOA?</a:t>
            </a:r>
          </a:p>
          <a:p>
            <a:pPr algn="ctr"/>
            <a:r>
              <a:rPr lang="en-GB" sz="2400" dirty="0">
                <a:latin typeface="Lexend" pitchFamily="2" charset="0"/>
              </a:rPr>
              <a:t>Lower Level Super Output Areas are geographically bounded areas with populations of 1,000-3,000. They are similar to wards. Most public sector data is organised at LSOA level.</a:t>
            </a:r>
          </a:p>
        </p:txBody>
      </p:sp>
      <p:pic>
        <p:nvPicPr>
          <p:cNvPr id="9" name="Graphic 8" descr="Information outline">
            <a:extLst>
              <a:ext uri="{FF2B5EF4-FFF2-40B4-BE49-F238E27FC236}">
                <a16:creationId xmlns:a16="http://schemas.microsoft.com/office/drawing/2014/main" id="{3073C333-BB91-8758-0337-8D8618694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4614" y="19537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81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9521-384A-480B-A08C-C0B65F6AB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Vulnerability Factors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14C07-4ECB-BBD5-C72B-732AF05D4488}"/>
              </a:ext>
            </a:extLst>
          </p:cNvPr>
          <p:cNvSpPr txBox="1"/>
          <p:nvPr/>
        </p:nvSpPr>
        <p:spPr>
          <a:xfrm>
            <a:off x="1702799" y="1871999"/>
            <a:ext cx="3302833" cy="120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134"/>
              </a:spcAft>
            </a:pPr>
            <a:r>
              <a:rPr lang="en-GB" sz="1500" b="1" dirty="0">
                <a:latin typeface="Lexend" pitchFamily="2" charset="0"/>
              </a:rPr>
              <a:t>Deprivation in three or more dimensions. </a:t>
            </a:r>
            <a:r>
              <a:rPr lang="en-GB" sz="1500" dirty="0">
                <a:latin typeface="Lexend" pitchFamily="2" charset="0"/>
              </a:rPr>
              <a:t>Data sourced from NOMIS, 2021 Census</a:t>
            </a:r>
          </a:p>
        </p:txBody>
      </p:sp>
      <p:pic>
        <p:nvPicPr>
          <p:cNvPr id="6" name="Graphic 5" descr="Badge 3 outline">
            <a:extLst>
              <a:ext uri="{FF2B5EF4-FFF2-40B4-BE49-F238E27FC236}">
                <a16:creationId xmlns:a16="http://schemas.microsoft.com/office/drawing/2014/main" id="{BF7F1DE3-E05B-BBAD-F172-227ADC96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8574" y="3326766"/>
            <a:ext cx="674665" cy="674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A52D7B-92C9-096C-1F18-42FA4D6A970B}"/>
              </a:ext>
            </a:extLst>
          </p:cNvPr>
          <p:cNvSpPr txBox="1"/>
          <p:nvPr/>
        </p:nvSpPr>
        <p:spPr>
          <a:xfrm>
            <a:off x="1702799" y="3074399"/>
            <a:ext cx="3393785" cy="13436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134"/>
              </a:spcAft>
            </a:pPr>
            <a:r>
              <a:rPr lang="en-GB" sz="1500" b="1" dirty="0">
                <a:latin typeface="Lexend" pitchFamily="2" charset="0"/>
              </a:rPr>
              <a:t>Low discretionary income. </a:t>
            </a:r>
            <a:r>
              <a:rPr lang="en-GB" sz="1500" dirty="0">
                <a:latin typeface="Lexend" pitchFamily="2" charset="0"/>
              </a:rPr>
              <a:t>Previous analyses by Data and Analytics indicate that discretionary incomes of under £125 are classed as in financial hardship. Data: Experian Cost of Living Model</a:t>
            </a:r>
          </a:p>
        </p:txBody>
      </p:sp>
      <p:pic>
        <p:nvPicPr>
          <p:cNvPr id="8" name="Graphic 7" descr="Female Profile outline">
            <a:extLst>
              <a:ext uri="{FF2B5EF4-FFF2-40B4-BE49-F238E27FC236}">
                <a16:creationId xmlns:a16="http://schemas.microsoft.com/office/drawing/2014/main" id="{6B468919-E154-96EB-22B0-AA1D52ED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0000" y="4817512"/>
            <a:ext cx="800100" cy="800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7CA468-B12F-EE69-234B-56EAD4F81351}"/>
              </a:ext>
            </a:extLst>
          </p:cNvPr>
          <p:cNvSpPr txBox="1"/>
          <p:nvPr/>
        </p:nvSpPr>
        <p:spPr>
          <a:xfrm>
            <a:off x="1702800" y="4755600"/>
            <a:ext cx="3302832" cy="120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134"/>
              </a:spcAft>
            </a:pPr>
            <a:r>
              <a:rPr lang="en-GB" sz="1500" b="1" dirty="0">
                <a:latin typeface="Lexend" pitchFamily="2" charset="0"/>
              </a:rPr>
              <a:t>Single people over 65. </a:t>
            </a:r>
            <a:r>
              <a:rPr lang="en-GB" sz="1500" dirty="0">
                <a:latin typeface="Lexend" pitchFamily="2" charset="0"/>
              </a:rPr>
              <a:t>In our previous analysis we identified people in later life as an ‘at risk’ cohort for the cost-of-living crisis. Data: NOMIS, 2021 Census</a:t>
            </a:r>
          </a:p>
        </p:txBody>
      </p:sp>
      <p:pic>
        <p:nvPicPr>
          <p:cNvPr id="10" name="Graphic 9" descr="Man with kid outline">
            <a:extLst>
              <a:ext uri="{FF2B5EF4-FFF2-40B4-BE49-F238E27FC236}">
                <a16:creationId xmlns:a16="http://schemas.microsoft.com/office/drawing/2014/main" id="{7FDBA845-199F-B978-9C92-8FA1D8C15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39100" y="1872000"/>
            <a:ext cx="828675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F10046-C306-F187-5953-A5EFFB590319}"/>
              </a:ext>
            </a:extLst>
          </p:cNvPr>
          <p:cNvSpPr txBox="1"/>
          <p:nvPr/>
        </p:nvSpPr>
        <p:spPr>
          <a:xfrm>
            <a:off x="7257600" y="1677971"/>
            <a:ext cx="3231600" cy="16487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134"/>
              </a:spcAft>
            </a:pPr>
            <a:r>
              <a:rPr lang="en-GB" sz="1500" b="1" dirty="0">
                <a:latin typeface="Lexend" pitchFamily="2" charset="0"/>
              </a:rPr>
              <a:t>Lone parents with dependents. </a:t>
            </a:r>
            <a:r>
              <a:rPr lang="en-GB" sz="1500" dirty="0">
                <a:latin typeface="Lexend" pitchFamily="2" charset="0"/>
              </a:rPr>
              <a:t>Our previous analysis, and ECC led research, identified single parents and single income parents as vulnerable to the cost-of-living crisis. Data: NOMIS, 2021 Census</a:t>
            </a:r>
          </a:p>
        </p:txBody>
      </p:sp>
      <p:pic>
        <p:nvPicPr>
          <p:cNvPr id="12" name="Graphic 11" descr="House outline">
            <a:extLst>
              <a:ext uri="{FF2B5EF4-FFF2-40B4-BE49-F238E27FC236}">
                <a16:creationId xmlns:a16="http://schemas.microsoft.com/office/drawing/2014/main" id="{773626D8-052B-08C2-44A0-C30D9B2C0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910525" y="3326766"/>
            <a:ext cx="857250" cy="857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B1F120-1E5C-EA1E-B70A-AD351D29B30E}"/>
              </a:ext>
            </a:extLst>
          </p:cNvPr>
          <p:cNvSpPr txBox="1"/>
          <p:nvPr/>
        </p:nvSpPr>
        <p:spPr>
          <a:xfrm>
            <a:off x="7257599" y="3429000"/>
            <a:ext cx="3231599" cy="120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134"/>
              </a:spcAft>
            </a:pPr>
            <a:r>
              <a:rPr lang="en-GB" sz="1500" b="1" dirty="0">
                <a:latin typeface="Lexend" pitchFamily="2" charset="0"/>
              </a:rPr>
              <a:t>Band A-C properties. </a:t>
            </a:r>
            <a:r>
              <a:rPr lang="en-GB" sz="1500" dirty="0">
                <a:latin typeface="Lexend" pitchFamily="2" charset="0"/>
              </a:rPr>
              <a:t>Analysis of finance data indicates that property bands with the highest proportions of LCTS claims are A-C. </a:t>
            </a:r>
          </a:p>
        </p:txBody>
      </p:sp>
      <p:pic>
        <p:nvPicPr>
          <p:cNvPr id="5" name="Graphic 4" descr="Pound outline">
            <a:extLst>
              <a:ext uri="{FF2B5EF4-FFF2-40B4-BE49-F238E27FC236}">
                <a16:creationId xmlns:a16="http://schemas.microsoft.com/office/drawing/2014/main" id="{5C12A1D5-5926-E4A9-C86F-D22F02DE8E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40000" y="1871999"/>
            <a:ext cx="731815" cy="7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2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D86A48-FA13-FBC8-8A5B-DCC63D7E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Interactive maps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9BAF6-C80C-812A-5405-42D965EC9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Lexend" pitchFamily="2" charset="0"/>
              </a:rPr>
              <a:t>Choropleth (colour-coded) maps based on vulnerability scores.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Lexend" pitchFamily="2" charset="0"/>
              </a:rPr>
              <a:t>Broken down into 2021 LSOAs.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Lexend" pitchFamily="2" charset="0"/>
              </a:rPr>
              <a:t>Click to view the LSOA name and vulnerability score.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Lexend" pitchFamily="2" charset="0"/>
              </a:rPr>
              <a:t>Scoring based on recommended boundaries by the VLI.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Lexend" pitchFamily="2" charset="0"/>
              </a:rPr>
              <a:t>Scores over 200 are most vulnerable.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0F0E38-5FCB-0E3B-927E-92B85BD7E1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A63D5-BBB5-9350-F16E-28234A68B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35" t="12233" r="10453" b="7079"/>
          <a:stretch/>
        </p:blipFill>
        <p:spPr>
          <a:xfrm>
            <a:off x="6523885" y="0"/>
            <a:ext cx="5668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6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842B3-B533-2F83-05C5-06B028A1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2A886-B769-344B-5D73-B0C5DA243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8" y="1658935"/>
            <a:ext cx="4608000" cy="451562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500" dirty="0">
                <a:effectLst/>
                <a:latin typeface="Lexend" pitchFamily="2" charset="0"/>
                <a:cs typeface="Arial"/>
              </a:rPr>
              <a:t>High vulnerability scores are concentrated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Lexend" pitchFamily="2" charset="0"/>
                <a:cs typeface="Arial"/>
              </a:rPr>
              <a:t>The urban centres of </a:t>
            </a:r>
            <a:r>
              <a:rPr lang="en-GB" sz="1500" b="0" dirty="0">
                <a:effectLst/>
                <a:latin typeface="Lexend" pitchFamily="2" charset="0"/>
                <a:cs typeface="Arial"/>
              </a:rPr>
              <a:t>Braintree, Basildon and Harlow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effectLst/>
                <a:latin typeface="Lexend" pitchFamily="2" charset="0"/>
                <a:cs typeface="Arial"/>
              </a:rPr>
              <a:t>Areas along the Tendring coastline</a:t>
            </a:r>
          </a:p>
          <a:p>
            <a:r>
              <a:rPr lang="en-GB" sz="1500" dirty="0">
                <a:latin typeface="Lexend" pitchFamily="2" charset="0"/>
                <a:cs typeface="Arial"/>
              </a:rPr>
              <a:t>Lower vulnerability scores are concentrated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effectLst/>
                <a:latin typeface="Lexend" pitchFamily="2" charset="0"/>
                <a:cs typeface="Arial"/>
              </a:rPr>
              <a:t>The cities of Colchester and Chelmsford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effectLst/>
                <a:latin typeface="Lexend" pitchFamily="2" charset="0"/>
                <a:cs typeface="Arial"/>
              </a:rPr>
              <a:t>Areas of North Essex, for instance parts of Uttlesford and Braintree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b="0" dirty="0">
              <a:effectLst/>
              <a:latin typeface="Lexend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b="0" dirty="0">
              <a:effectLst/>
              <a:latin typeface="Lexend" pitchFamily="2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E3B35-09D1-6F5F-FD6F-A2A911F7A4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>
                <a:latin typeface="Lexend" pitchFamily="2" charset="0"/>
              </a:rPr>
              <a:t>These trends may change </a:t>
            </a:r>
            <a:r>
              <a:rPr lang="en-GB" dirty="0">
                <a:latin typeface="Lexend" pitchFamily="2" charset="0"/>
              </a:rPr>
              <a:t>due to the addition of new data released by the VOA this month</a:t>
            </a:r>
          </a:p>
        </p:txBody>
      </p:sp>
      <p:pic>
        <p:nvPicPr>
          <p:cNvPr id="6" name="Graphic 5" descr="Map with pin outline">
            <a:extLst>
              <a:ext uri="{FF2B5EF4-FFF2-40B4-BE49-F238E27FC236}">
                <a16:creationId xmlns:a16="http://schemas.microsoft.com/office/drawing/2014/main" id="{A43E0E4A-BC47-C8F2-05A3-BA30D778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424324" y="1554445"/>
            <a:ext cx="1115993" cy="11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22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B954-A7AF-1B5F-8872-618300EC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Lexend" pitchFamily="2" charset="0"/>
              </a:rPr>
              <a:t>The Hidden Cohort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F8086-2775-BD5E-3638-2A624FE7B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3430800"/>
            <a:ext cx="5662837" cy="1918800"/>
          </a:xfrm>
        </p:spPr>
        <p:txBody>
          <a:bodyPr/>
          <a:lstStyle/>
          <a:p>
            <a:r>
              <a:rPr lang="en-GB" dirty="0">
                <a:latin typeface="Lexend" pitchFamily="2" charset="0"/>
              </a:rPr>
              <a:t>What can’t the vulnerability index include? Which cohorts are vulnerable but may not be included?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4897C-CAE9-97EC-FF0C-8F33B3923CC9}"/>
              </a:ext>
            </a:extLst>
          </p:cNvPr>
          <p:cNvSpPr txBox="1"/>
          <p:nvPr/>
        </p:nvSpPr>
        <p:spPr>
          <a:xfrm>
            <a:off x="7070102" y="6335816"/>
            <a:ext cx="5043341" cy="386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1134"/>
              </a:spcAft>
            </a:pPr>
            <a:r>
              <a:rPr lang="en-GB" sz="3200" b="1" dirty="0">
                <a:solidFill>
                  <a:schemeClr val="bg1"/>
                </a:solidFill>
                <a:latin typeface="Lexend" pitchFamily="2" charset="0"/>
              </a:rPr>
              <a:t>DATA AND ANALYTICS</a:t>
            </a:r>
          </a:p>
        </p:txBody>
      </p:sp>
    </p:spTree>
    <p:extLst>
      <p:ext uri="{BB962C8B-B14F-4D97-AF65-F5344CB8AC3E}">
        <p14:creationId xmlns:p14="http://schemas.microsoft.com/office/powerpoint/2010/main" val="235736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C7385C-0182-C2D4-A87F-CB70FB141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6" t="41512" r="32500" b="41856"/>
          <a:stretch/>
        </p:blipFill>
        <p:spPr>
          <a:xfrm rot="21305091">
            <a:off x="495093" y="845692"/>
            <a:ext cx="5302800" cy="824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DCC82-E58D-BBCD-49F9-787864FB1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7" t="38763" r="38067" b="48316"/>
          <a:stretch/>
        </p:blipFill>
        <p:spPr>
          <a:xfrm>
            <a:off x="778632" y="1919081"/>
            <a:ext cx="5358206" cy="716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EED220-D25B-60A9-B8BA-DC3B32206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61" t="28866" r="41392" b="55554"/>
          <a:stretch/>
        </p:blipFill>
        <p:spPr>
          <a:xfrm rot="338348">
            <a:off x="2289327" y="2885224"/>
            <a:ext cx="4663139" cy="10028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CD61DD-5009-5A88-836F-CB38F215D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92" t="46735" r="37912" b="42652"/>
          <a:stretch/>
        </p:blipFill>
        <p:spPr>
          <a:xfrm>
            <a:off x="6096000" y="723242"/>
            <a:ext cx="4656842" cy="7278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5FAD16-FE4F-D0A2-1962-10A2047250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53" t="33400" r="27783" b="40257"/>
          <a:stretch/>
        </p:blipFill>
        <p:spPr>
          <a:xfrm rot="21448979">
            <a:off x="6758242" y="1851431"/>
            <a:ext cx="4177794" cy="13616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8BFB0-F975-9F09-DF88-391A388CA0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15" t="58100" r="29672" b="23822"/>
          <a:stretch/>
        </p:blipFill>
        <p:spPr>
          <a:xfrm rot="21021005">
            <a:off x="6145797" y="3612683"/>
            <a:ext cx="5402686" cy="10501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884E02-75B6-DC2C-79F4-0465059008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04" t="45307" r="30346" b="41424"/>
          <a:stretch/>
        </p:blipFill>
        <p:spPr>
          <a:xfrm>
            <a:off x="2691318" y="5447755"/>
            <a:ext cx="6809363" cy="9099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5FFA90-3124-2CC1-8772-0C487FE424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952" t="57900" r="31702" b="29505"/>
          <a:stretch/>
        </p:blipFill>
        <p:spPr>
          <a:xfrm rot="549862">
            <a:off x="1200269" y="3918278"/>
            <a:ext cx="4323305" cy="6083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851F01-58A2-96AA-930D-06D3E4AF31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676" t="36976" r="34454" b="57529"/>
          <a:stretch/>
        </p:blipFill>
        <p:spPr>
          <a:xfrm rot="21250862">
            <a:off x="908909" y="4942924"/>
            <a:ext cx="4739118" cy="37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3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9C77CA5-9988-3D8A-EF01-A528AE6D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4" y="517524"/>
            <a:ext cx="6298736" cy="1065091"/>
          </a:xfrm>
        </p:spPr>
        <p:txBody>
          <a:bodyPr/>
          <a:lstStyle/>
          <a:p>
            <a:r>
              <a:rPr lang="en-US" dirty="0">
                <a:latin typeface="Lexend" pitchFamily="2" charset="0"/>
              </a:rPr>
              <a:t>Outstanding Mortgages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3FCEFE-86A4-1F3D-7269-432114B45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261" y="1144847"/>
            <a:ext cx="5327056" cy="4568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A67BF-D798-A92D-B1B6-314CE720E27D}"/>
              </a:ext>
            </a:extLst>
          </p:cNvPr>
          <p:cNvSpPr txBox="1"/>
          <p:nvPr/>
        </p:nvSpPr>
        <p:spPr>
          <a:xfrm>
            <a:off x="489718" y="1427131"/>
            <a:ext cx="5358206" cy="395925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 algn="l">
              <a:spcAft>
                <a:spcPts val="1134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latin typeface="Lexend" pitchFamily="2" charset="0"/>
              </a:rPr>
              <a:t>People coming of fixed term mortgages are likely to be a vulnerable group. </a:t>
            </a:r>
          </a:p>
          <a:p>
            <a:pPr marL="285750" indent="-285750" algn="l">
              <a:spcAft>
                <a:spcPts val="1134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latin typeface="Lexend" pitchFamily="2" charset="0"/>
              </a:rPr>
              <a:t>We expect households with mortgages to move out of fixed rate mortgages, impacting discretionary income.</a:t>
            </a:r>
          </a:p>
          <a:p>
            <a:pPr marL="285750" indent="-285750" algn="l">
              <a:spcAft>
                <a:spcPts val="1134"/>
              </a:spcAft>
              <a:buFont typeface="Arial" panose="020B0604020202020204" pitchFamily="34" charset="0"/>
              <a:buChar char="•"/>
            </a:pPr>
            <a:r>
              <a:rPr lang="en-GB" sz="1500" b="0" dirty="0">
                <a:latin typeface="Lexend" pitchFamily="2" charset="0"/>
                <a:cs typeface="Calibri"/>
              </a:rPr>
              <a:t>In Essex there are an estimated 37,000 households with an outstanding mortgage over £250,000</a:t>
            </a:r>
            <a:r>
              <a:rPr lang="en-GB" sz="1500" dirty="0">
                <a:latin typeface="Lexend" pitchFamily="2" charset="0"/>
                <a:cs typeface="Calibri"/>
              </a:rPr>
              <a:t> (we don’t hold data for mortgages over this value).</a:t>
            </a:r>
            <a:endParaRPr lang="en-GB" sz="1500" b="0" dirty="0">
              <a:latin typeface="Lexend" pitchFamily="2" charset="0"/>
              <a:cs typeface="Calibri"/>
            </a:endParaRPr>
          </a:p>
          <a:p>
            <a:pPr marL="285750" indent="-285750" algn="l">
              <a:spcAft>
                <a:spcPts val="1134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latin typeface="Lexend" pitchFamily="2" charset="0"/>
                <a:cs typeface="Calibri"/>
              </a:rPr>
              <a:t>Data used in our maps is from Experian Mosaic. This is estimate based</a:t>
            </a:r>
            <a:endParaRPr lang="en-GB" sz="1500" dirty="0">
              <a:latin typeface="Lexe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07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115D-C226-A055-28A8-AC39D310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D9DE6-D55C-C2D5-D2FF-A3AB4C705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What trends have we identified, and what is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04A785-8EFD-3564-F682-8E5BDC423F86}"/>
              </a:ext>
            </a:extLst>
          </p:cNvPr>
          <p:cNvSpPr txBox="1"/>
          <p:nvPr/>
        </p:nvSpPr>
        <p:spPr>
          <a:xfrm>
            <a:off x="7136090" y="6250974"/>
            <a:ext cx="4845378" cy="386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1134"/>
              </a:spcAft>
            </a:pPr>
            <a:r>
              <a:rPr lang="en-GB" sz="3200" b="1" dirty="0">
                <a:solidFill>
                  <a:schemeClr val="bg1"/>
                </a:solidFill>
                <a:latin typeface="Lexend" pitchFamily="2" charset="0"/>
              </a:rPr>
              <a:t>DATA AND ANALYTICS</a:t>
            </a:r>
          </a:p>
        </p:txBody>
      </p:sp>
    </p:spTree>
    <p:extLst>
      <p:ext uri="{BB962C8B-B14F-4D97-AF65-F5344CB8AC3E}">
        <p14:creationId xmlns:p14="http://schemas.microsoft.com/office/powerpoint/2010/main" val="342595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9C77CA5-9988-3D8A-EF01-A528AE6D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4" y="517524"/>
            <a:ext cx="5302800" cy="1065091"/>
          </a:xfrm>
        </p:spPr>
        <p:txBody>
          <a:bodyPr/>
          <a:lstStyle/>
          <a:p>
            <a:r>
              <a:rPr lang="en-GB" dirty="0">
                <a:latin typeface="Lexend" pitchFamily="2" charset="0"/>
              </a:rPr>
              <a:t>Introduction</a:t>
            </a:r>
            <a:endParaRPr lang="en-US" dirty="0">
              <a:latin typeface="Lexend" pitchFamily="2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6A41943-679D-867D-4F78-8645EFCBEE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124" y="1758878"/>
            <a:ext cx="4542251" cy="414145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Lexend" pitchFamily="2" charset="0"/>
              </a:rPr>
              <a:t>Council tax is one of the main sources of local authority funding.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Lexend" pitchFamily="2" charset="0"/>
              </a:rPr>
              <a:t>Falling central government grants coupled with increased service demand and council tax arrears may pose a threat to overall revenues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Lexend" pitchFamily="2" charset="0"/>
              </a:rPr>
              <a:t>Council tax arrears rose during the COVID-19 pandemic. As the cost-of-living crisis escalates, this trend is likely to re-emerge.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Lexend" pitchFamily="2" charset="0"/>
              </a:rPr>
              <a:t>Limited financial data below district level around council-tax collection means a new approach to vulnerability had to be taken: the Vulnerability Index</a:t>
            </a:r>
            <a:r>
              <a:rPr lang="en-GB" sz="1600" dirty="0"/>
              <a:t>.</a:t>
            </a:r>
          </a:p>
          <a:p>
            <a:endParaRPr lang="en-US" sz="1100" dirty="0"/>
          </a:p>
        </p:txBody>
      </p:sp>
      <p:pic>
        <p:nvPicPr>
          <p:cNvPr id="4" name="Picture 3" descr="Jars of coins">
            <a:extLst>
              <a:ext uri="{FF2B5EF4-FFF2-40B4-BE49-F238E27FC236}">
                <a16:creationId xmlns:a16="http://schemas.microsoft.com/office/drawing/2014/main" id="{9B422038-6D2A-33F1-2853-4E3BDD009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16" y="1582615"/>
            <a:ext cx="5102942" cy="340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37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B422906-AF97-34D3-A22A-64232F6A5D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" r="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324E82-A0D7-F5F6-4A1F-1E10CAE4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6814E-2F11-D550-FA13-3F0E0BBF5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8" y="1743959"/>
            <a:ext cx="5427419" cy="4883083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xend" pitchFamily="2" charset="0"/>
              </a:rPr>
              <a:t>A mixture </a:t>
            </a:r>
            <a:r>
              <a:rPr lang="en-GB" b="1" dirty="0">
                <a:latin typeface="Lexend" pitchFamily="2" charset="0"/>
              </a:rPr>
              <a:t>of falling central government grants, growing service demand, and an increased dependence on council tax revenue</a:t>
            </a:r>
            <a:endParaRPr lang="en-GB" b="1" dirty="0">
              <a:latin typeface="Lexend" pitchFamily="2" charset="0"/>
              <a:cs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xend" pitchFamily="2" charset="0"/>
              </a:rPr>
              <a:t>During the pandemic council-tax payment rates fell, whilst LCTS claimant rate peaked</a:t>
            </a:r>
            <a:r>
              <a:rPr lang="en-GB">
                <a:latin typeface="Lexend" pitchFamily="2" charset="0"/>
              </a:rPr>
              <a:t>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>
                <a:latin typeface="Lexend" pitchFamily="2" charset="0"/>
              </a:rPr>
              <a:t>With </a:t>
            </a:r>
            <a:r>
              <a:rPr lang="en-GB" dirty="0">
                <a:latin typeface="Lexend" pitchFamily="2" charset="0"/>
              </a:rPr>
              <a:t>inflation now at its </a:t>
            </a:r>
            <a:r>
              <a:rPr lang="en-GB" b="1" dirty="0">
                <a:latin typeface="Lexend" pitchFamily="2" charset="0"/>
              </a:rPr>
              <a:t>highest in 40 years</a:t>
            </a:r>
            <a:r>
              <a:rPr lang="en-GB" dirty="0">
                <a:latin typeface="Lexend" pitchFamily="2" charset="0"/>
              </a:rPr>
              <a:t>, it is likely that collection rates will be impacted</a:t>
            </a:r>
            <a:endParaRPr lang="en-GB" dirty="0">
              <a:latin typeface="Lexend" pitchFamily="2" charset="0"/>
              <a:cs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xend" pitchFamily="2" charset="0"/>
              </a:rPr>
              <a:t>Cohorts most affected by the cost-of-living crisis </a:t>
            </a:r>
            <a:r>
              <a:rPr lang="en-GB" b="1" dirty="0">
                <a:latin typeface="Lexend" pitchFamily="2" charset="0"/>
              </a:rPr>
              <a:t>include single person households, lone parents with dependents, and people in later life</a:t>
            </a:r>
            <a:endParaRPr lang="en-GB" b="1" dirty="0">
              <a:latin typeface="Lexend" pitchFamily="2" charset="0"/>
              <a:cs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xend" pitchFamily="2" charset="0"/>
              </a:rPr>
              <a:t>The vulnerability index identifies areas which are likely to be on the sharpest end of the cost-of-living crisis, and therefore will have high rates of council-tax support claims</a:t>
            </a:r>
            <a:endParaRPr lang="en-GB" dirty="0">
              <a:latin typeface="Lexend" pitchFamily="2" charset="0"/>
              <a:cs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xend" pitchFamily="2" charset="0"/>
              </a:rPr>
              <a:t>The</a:t>
            </a:r>
            <a:r>
              <a:rPr lang="en-GB" b="1" dirty="0">
                <a:latin typeface="Lexend" pitchFamily="2" charset="0"/>
              </a:rPr>
              <a:t> Tendring coastline </a:t>
            </a:r>
            <a:r>
              <a:rPr lang="en-GB" dirty="0">
                <a:latin typeface="Lexend" pitchFamily="2" charset="0"/>
              </a:rPr>
              <a:t>and the New Towns of </a:t>
            </a:r>
            <a:r>
              <a:rPr lang="en-GB" b="1" dirty="0">
                <a:latin typeface="Lexend" pitchFamily="2" charset="0"/>
              </a:rPr>
              <a:t>Basildon and Harlow</a:t>
            </a:r>
            <a:r>
              <a:rPr lang="en-GB" dirty="0">
                <a:latin typeface="Lexend" pitchFamily="2" charset="0"/>
              </a:rPr>
              <a:t> have the highest vulnerability scores</a:t>
            </a:r>
            <a:endParaRPr lang="en-GB" dirty="0">
              <a:latin typeface="Lexend" pitchFamily="2" charset="0"/>
              <a:cs typeface="Calibri"/>
            </a:endParaRPr>
          </a:p>
          <a:p>
            <a:endParaRPr lang="en-GB" dirty="0">
              <a:latin typeface="Lexe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580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9F10-7AEF-176A-4414-64C2538F4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exend" pitchFamily="2" charset="0"/>
              </a:rPr>
              <a:t>This information is issued by: Essex County Council </a:t>
            </a:r>
            <a:br>
              <a:rPr lang="en-US">
                <a:latin typeface="Lexend" pitchFamily="2" charset="0"/>
              </a:rPr>
            </a:br>
            <a:endParaRPr lang="en-GB">
              <a:latin typeface="Lexen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FC622-21CB-5914-8F0B-8118C5DC8A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1954801"/>
            <a:ext cx="3721165" cy="2202420"/>
          </a:xfrm>
        </p:spPr>
        <p:txBody>
          <a:bodyPr/>
          <a:lstStyle/>
          <a:p>
            <a:r>
              <a:rPr lang="en-US" dirty="0">
                <a:latin typeface="Lexend" pitchFamily="2" charset="0"/>
              </a:rPr>
              <a:t>Essex County Council </a:t>
            </a:r>
            <a:br>
              <a:rPr lang="en-US" dirty="0">
                <a:latin typeface="Lexend" pitchFamily="2" charset="0"/>
              </a:rPr>
            </a:br>
            <a:r>
              <a:rPr lang="en-US" dirty="0">
                <a:latin typeface="Lexend" pitchFamily="2" charset="0"/>
              </a:rPr>
              <a:t>County Hall, Chelmsford </a:t>
            </a:r>
            <a:br>
              <a:rPr lang="en-US" dirty="0">
                <a:latin typeface="Lexend" pitchFamily="2" charset="0"/>
              </a:rPr>
            </a:br>
            <a:r>
              <a:rPr lang="en-US" dirty="0">
                <a:latin typeface="Lexend" pitchFamily="2" charset="0"/>
              </a:rPr>
              <a:t>Essex, CM1 1QH</a:t>
            </a:r>
            <a:endParaRPr lang="en-GB" dirty="0">
              <a:latin typeface="Lexend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D1A842-1709-997F-1715-E3E211B336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Lexend" pitchFamily="2" charset="0"/>
              </a:rPr>
              <a:t>The information contained in this document can be translated, and/or made available in alternative formats, on request.</a:t>
            </a:r>
          </a:p>
          <a:p>
            <a:endParaRPr lang="en-US">
              <a:latin typeface="Lexend" pitchFamily="2" charset="0"/>
            </a:endParaRPr>
          </a:p>
        </p:txBody>
      </p:sp>
      <p:sp>
        <p:nvSpPr>
          <p:cNvPr id="7" name="Rectangle 6" descr="Hyperlink to ECC on Twitter">
            <a:hlinkClick r:id="rId2"/>
            <a:extLst>
              <a:ext uri="{FF2B5EF4-FFF2-40B4-BE49-F238E27FC236}">
                <a16:creationId xmlns:a16="http://schemas.microsoft.com/office/drawing/2014/main" id="{7D780071-514E-1185-D10D-DD3059070567}"/>
              </a:ext>
            </a:extLst>
          </p:cNvPr>
          <p:cNvSpPr/>
          <p:nvPr/>
        </p:nvSpPr>
        <p:spPr>
          <a:xfrm>
            <a:off x="630487" y="3553757"/>
            <a:ext cx="3326400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exe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80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9CFE-60B1-E4BF-DD09-1EDBA32A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493999"/>
            <a:ext cx="10451654" cy="3634181"/>
          </a:xfrm>
        </p:spPr>
        <p:txBody>
          <a:bodyPr/>
          <a:lstStyle/>
          <a:p>
            <a:r>
              <a:rPr lang="en-GB" sz="4000" dirty="0">
                <a:latin typeface="Lexend" pitchFamily="2" charset="0"/>
              </a:rPr>
              <a:t>“I am paying what I can. But I’m not going to pay council tax and then be sitting at home cold, eating bread and soup when I work six days a week.”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2D09D-C2B3-717C-FFF9-0BF0FCFC6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977555"/>
            <a:ext cx="5117850" cy="1918800"/>
          </a:xfrm>
        </p:spPr>
        <p:txBody>
          <a:bodyPr/>
          <a:lstStyle/>
          <a:p>
            <a:r>
              <a:rPr lang="en-GB" dirty="0">
                <a:latin typeface="Lexend" pitchFamily="2" charset="0"/>
              </a:rPr>
              <a:t>Sharron Spice, The Heat or Eat Diaries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87ED0-1570-BB6C-5EFE-F5735FEF8B4B}"/>
              </a:ext>
            </a:extLst>
          </p:cNvPr>
          <p:cNvSpPr txBox="1"/>
          <p:nvPr/>
        </p:nvSpPr>
        <p:spPr>
          <a:xfrm>
            <a:off x="4176074" y="6485530"/>
            <a:ext cx="8097625" cy="2499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1134"/>
              </a:spcAft>
            </a:pPr>
            <a:r>
              <a:rPr lang="en-GB" sz="1200" dirty="0">
                <a:solidFill>
                  <a:schemeClr val="bg1"/>
                </a:solidFill>
                <a:latin typeface="Lexend" pitchFamily="2" charset="0"/>
              </a:rPr>
              <a:t>https://www.theguardian.com/commentisfree/2022/nov/30/i-work-50-hours-a-week-and-im-still-in-arrears-on-my-council-tax-what-more-can-i-do</a:t>
            </a:r>
          </a:p>
        </p:txBody>
      </p:sp>
    </p:spTree>
    <p:extLst>
      <p:ext uri="{BB962C8B-B14F-4D97-AF65-F5344CB8AC3E}">
        <p14:creationId xmlns:p14="http://schemas.microsoft.com/office/powerpoint/2010/main" val="389000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E7396-A3C8-4EA9-B646-1AAB7C61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Vulnerabilities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5D68F-66E6-46E3-525B-F9DB096E2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Identifying cohorts vulnerable to the cost-of-living crisis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76AC1-55E3-34EB-6DC6-E83FB3A7AC0C}"/>
              </a:ext>
            </a:extLst>
          </p:cNvPr>
          <p:cNvSpPr txBox="1"/>
          <p:nvPr/>
        </p:nvSpPr>
        <p:spPr>
          <a:xfrm>
            <a:off x="7004115" y="6213267"/>
            <a:ext cx="5015061" cy="386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1134"/>
              </a:spcAft>
            </a:pPr>
            <a:r>
              <a:rPr lang="en-GB" sz="3200" b="1" dirty="0">
                <a:solidFill>
                  <a:schemeClr val="bg1"/>
                </a:solidFill>
                <a:latin typeface="Lexend" pitchFamily="2" charset="0"/>
              </a:rPr>
              <a:t>DATA AND ANALYTICS</a:t>
            </a:r>
          </a:p>
        </p:txBody>
      </p:sp>
    </p:spTree>
    <p:extLst>
      <p:ext uri="{BB962C8B-B14F-4D97-AF65-F5344CB8AC3E}">
        <p14:creationId xmlns:p14="http://schemas.microsoft.com/office/powerpoint/2010/main" val="2743852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B09A6-D463-130D-F8BB-EDE0A964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3" y="517525"/>
            <a:ext cx="10701053" cy="572060"/>
          </a:xfrm>
        </p:spPr>
        <p:txBody>
          <a:bodyPr/>
          <a:lstStyle/>
          <a:p>
            <a:r>
              <a:rPr lang="en-GB" dirty="0">
                <a:latin typeface="Lexend" pitchFamily="2" charset="0"/>
                <a:cs typeface="Calibri"/>
              </a:rPr>
              <a:t>Characteristics of struggling residents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CC428-2AD0-2506-D77A-86190A3A2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3"/>
          <a:stretch/>
        </p:blipFill>
        <p:spPr>
          <a:xfrm>
            <a:off x="400397" y="1146641"/>
            <a:ext cx="11341277" cy="4500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649842-F376-3F4F-2F57-EB2883318928}"/>
              </a:ext>
            </a:extLst>
          </p:cNvPr>
          <p:cNvSpPr txBox="1"/>
          <p:nvPr/>
        </p:nvSpPr>
        <p:spPr>
          <a:xfrm>
            <a:off x="352425" y="6128311"/>
            <a:ext cx="11487150" cy="3105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Aft>
                <a:spcPts val="1134"/>
              </a:spcAft>
            </a:pPr>
            <a:r>
              <a:rPr lang="en-GB" sz="1500" dirty="0">
                <a:latin typeface="Lexend" pitchFamily="2" charset="0"/>
              </a:rPr>
              <a:t>Source: </a:t>
            </a:r>
            <a:r>
              <a:rPr lang="en-GB" sz="1600" dirty="0">
                <a:latin typeface="Lexend" pitchFamily="2" charset="0"/>
                <a:hlinkClick r:id="rId4"/>
              </a:rPr>
              <a:t>Cost of living qualitative research | Essex Open Data</a:t>
            </a:r>
            <a:endParaRPr lang="en-GB" sz="1500" dirty="0">
              <a:latin typeface="Lexe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79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9C77CA5-9988-3D8A-EF01-A528AE6D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4" y="517524"/>
            <a:ext cx="5302800" cy="1065091"/>
          </a:xfrm>
        </p:spPr>
        <p:txBody>
          <a:bodyPr/>
          <a:lstStyle/>
          <a:p>
            <a:r>
              <a:rPr lang="en-US" dirty="0">
                <a:latin typeface="Lexend" pitchFamily="2" charset="0"/>
              </a:rPr>
              <a:t>Area Characteristics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6A41943-679D-867D-4F78-8645EFCBEE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2698" y="1677971"/>
            <a:ext cx="4542251" cy="4156370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tx1"/>
                </a:solidFill>
                <a:latin typeface="Lexend" pitchFamily="2" charset="0"/>
              </a:rPr>
              <a:t>Collection rates for Tendring and Harlow were some of the lowest in Essex during the pandemic. </a:t>
            </a:r>
            <a:endParaRPr lang="en-GB" sz="1400" b="0" dirty="0">
              <a:solidFill>
                <a:schemeClr val="tx1"/>
              </a:solidFill>
              <a:latin typeface="Lexend" pitchFamily="2" charset="0"/>
              <a:cs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tx1"/>
                </a:solidFill>
                <a:latin typeface="Lexend" pitchFamily="2" charset="0"/>
              </a:rPr>
              <a:t>A previous analysis we conducted also highlighted these districts as potentially high risk areas. 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tx1"/>
                </a:solidFill>
                <a:latin typeface="Lexend" pitchFamily="2" charset="0"/>
                <a:cs typeface="Calibri"/>
              </a:rPr>
              <a:t>Discretionary incomes (</a:t>
            </a:r>
            <a:r>
              <a:rPr lang="en-GB" sz="1400" b="0" i="1" dirty="0">
                <a:solidFill>
                  <a:schemeClr val="tx1"/>
                </a:solidFill>
                <a:latin typeface="Lexend" pitchFamily="2" charset="0"/>
                <a:cs typeface="Calibri"/>
              </a:rPr>
              <a:t>income after essential costs, such as council tax, fuel bills and rent</a:t>
            </a:r>
            <a:r>
              <a:rPr lang="en-GB" sz="1400" b="0" dirty="0">
                <a:solidFill>
                  <a:schemeClr val="tx1"/>
                </a:solidFill>
                <a:latin typeface="Lexend" pitchFamily="2" charset="0"/>
                <a:cs typeface="Calibri"/>
              </a:rPr>
              <a:t>) are lowest in Tendring.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tx1"/>
                </a:solidFill>
                <a:latin typeface="Lexend" pitchFamily="2" charset="0"/>
                <a:cs typeface="Calibri"/>
              </a:rPr>
              <a:t>To understand vulnerability, we need to understand the factors which may influence how people are affected by the cost-of-living crisis.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ADB02-41FB-0087-A5F5-AA7F78383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3" r="4765"/>
          <a:stretch/>
        </p:blipFill>
        <p:spPr>
          <a:xfrm>
            <a:off x="103755" y="1460129"/>
            <a:ext cx="6185537" cy="39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4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7B686DE-2445-69B3-BDD1-1DA6E255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4" y="517524"/>
            <a:ext cx="5302800" cy="1065091"/>
          </a:xfrm>
        </p:spPr>
        <p:txBody>
          <a:bodyPr/>
          <a:lstStyle/>
          <a:p>
            <a:r>
              <a:rPr lang="en-GB" dirty="0">
                <a:latin typeface="Lexend" pitchFamily="2" charset="0"/>
                <a:cs typeface="Calibri"/>
              </a:rPr>
              <a:t>Harlow</a:t>
            </a:r>
            <a:endParaRPr lang="en-GB" dirty="0">
              <a:latin typeface="Lexend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4703E1-2CDA-CE9D-C7B9-740F8F418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25" y="1872000"/>
            <a:ext cx="4608000" cy="4141450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GB" sz="1500" dirty="0">
                <a:latin typeface="Lexend" pitchFamily="2" charset="0"/>
                <a:ea typeface="+mn-lt"/>
                <a:cs typeface="+mn-lt"/>
              </a:rPr>
              <a:t>A mostly working-age population:</a:t>
            </a:r>
            <a:r>
              <a:rPr lang="en-GB" sz="1500" b="0" dirty="0">
                <a:latin typeface="Lexend" pitchFamily="2" charset="0"/>
                <a:ea typeface="+mn-lt"/>
                <a:cs typeface="+mn-lt"/>
              </a:rPr>
              <a:t> most of Harlow's population fall into the 26-35 and 36-45 age range (ONS Census, 2021)</a:t>
            </a:r>
            <a:endParaRPr lang="en-US" sz="1500" b="0" dirty="0">
              <a:latin typeface="Lexend" pitchFamily="2" charset="0"/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1500" dirty="0">
                <a:latin typeface="Lexend" pitchFamily="2" charset="0"/>
                <a:ea typeface="+mn-lt"/>
                <a:cs typeface="+mn-lt"/>
              </a:rPr>
              <a:t>Hit hard by inflation:</a:t>
            </a:r>
            <a:r>
              <a:rPr lang="en-GB" sz="1500" b="0" dirty="0">
                <a:latin typeface="Lexend" pitchFamily="2" charset="0"/>
                <a:ea typeface="+mn-lt"/>
                <a:cs typeface="+mn-lt"/>
              </a:rPr>
              <a:t> in an inflation scenario of 11%, approximately 29% of people in Harlow were likely to have a discretionary income of under £30 a week (ECC Data and Analytics Team, 2022)</a:t>
            </a:r>
            <a:endParaRPr lang="en-US" sz="1500" b="0" dirty="0">
              <a:latin typeface="Lexend" pitchFamily="2" charset="0"/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1500" dirty="0">
                <a:latin typeface="Lexend" pitchFamily="2" charset="0"/>
                <a:ea typeface="+mn-lt"/>
                <a:cs typeface="+mn-lt"/>
              </a:rPr>
              <a:t>A high proportion of social housing tenants: </a:t>
            </a:r>
            <a:r>
              <a:rPr lang="en-GB" sz="1500" b="0" dirty="0">
                <a:latin typeface="Lexend" pitchFamily="2" charset="0"/>
                <a:ea typeface="+mn-lt"/>
                <a:cs typeface="+mn-lt"/>
              </a:rPr>
              <a:t>in 2021 29% of Harlow residents were social renters (ONS Census, 2021).</a:t>
            </a:r>
            <a:endParaRPr lang="en-GB" sz="1500" dirty="0">
              <a:latin typeface="Lexend" pitchFamily="2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991EBA-A3B9-87E1-1D5D-4BB1B0D99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9" r="9643"/>
          <a:stretch/>
        </p:blipFill>
        <p:spPr>
          <a:xfrm>
            <a:off x="7305773" y="201951"/>
            <a:ext cx="4774814" cy="3340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D8BE94-04EF-18AF-A59B-5A985D002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993" y="3609424"/>
            <a:ext cx="5685007" cy="32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18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EB920-DCF4-DDFF-4DC1-707ECD89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4" y="517524"/>
            <a:ext cx="5302800" cy="1065091"/>
          </a:xfrm>
        </p:spPr>
        <p:txBody>
          <a:bodyPr anchor="t">
            <a:normAutofit/>
          </a:bodyPr>
          <a:lstStyle/>
          <a:p>
            <a:r>
              <a:rPr lang="en-GB" dirty="0">
                <a:latin typeface="Lexend" pitchFamily="2" charset="0"/>
              </a:rPr>
              <a:t>Tendring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36E1D-193F-6358-129F-7658BCA83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872000"/>
            <a:ext cx="4608000" cy="4141450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285750" indent="-285750">
              <a:buChar char="•"/>
            </a:pPr>
            <a:r>
              <a:rPr lang="en-GB" sz="1500" dirty="0">
                <a:latin typeface="Lexend" pitchFamily="2" charset="0"/>
              </a:rPr>
              <a:t>An older population:</a:t>
            </a:r>
            <a:r>
              <a:rPr lang="en-GB" sz="1500" b="0" dirty="0">
                <a:latin typeface="Lexend" pitchFamily="2" charset="0"/>
              </a:rPr>
              <a:t> 33% of people are over the age of 66</a:t>
            </a:r>
            <a:endParaRPr lang="en-GB" sz="1500" b="0" dirty="0">
              <a:latin typeface="Lexend" pitchFamily="2" charset="0"/>
              <a:cs typeface="Calibri"/>
            </a:endParaRPr>
          </a:p>
          <a:p>
            <a:pPr marL="285750" indent="-285750">
              <a:buChar char="•"/>
            </a:pPr>
            <a:r>
              <a:rPr lang="en-GB" sz="1500" dirty="0">
                <a:latin typeface="Lexend" pitchFamily="2" charset="0"/>
              </a:rPr>
              <a:t>Low discretionary incomes:</a:t>
            </a:r>
            <a:r>
              <a:rPr lang="en-GB" sz="1500" b="0" dirty="0">
                <a:latin typeface="Lexend" pitchFamily="2" charset="0"/>
              </a:rPr>
              <a:t> approximately 37% of people have a discretionary income of under £30 per week (in an inflation scenario of 11%) (ECC D&amp;A Team, 2022)</a:t>
            </a:r>
          </a:p>
          <a:p>
            <a:pPr marL="285750" indent="-285750">
              <a:buChar char="•"/>
            </a:pPr>
            <a:r>
              <a:rPr lang="en-GB" sz="1500" dirty="0">
                <a:latin typeface="Lexend" pitchFamily="2" charset="0"/>
              </a:rPr>
              <a:t>Household composition:</a:t>
            </a:r>
            <a:r>
              <a:rPr lang="en-GB" sz="1500" b="0" dirty="0">
                <a:latin typeface="Lexend" pitchFamily="2" charset="0"/>
              </a:rPr>
              <a:t> the majority of households are single females (23%) or families (24%). Single female households are especially vulnerable to the cost-of-living crisis (Experian, 2022)</a:t>
            </a:r>
          </a:p>
          <a:p>
            <a:pPr marL="285750" indent="-285750">
              <a:buChar char="•"/>
            </a:pPr>
            <a:r>
              <a:rPr lang="en-GB" sz="1500" dirty="0">
                <a:latin typeface="Lexend" pitchFamily="2" charset="0"/>
                <a:cs typeface="Calibri"/>
              </a:rPr>
              <a:t>Coastal deprivation: </a:t>
            </a:r>
            <a:r>
              <a:rPr lang="en-GB" sz="1500" b="0" dirty="0">
                <a:latin typeface="Lexend" pitchFamily="2" charset="0"/>
                <a:cs typeface="Calibri"/>
              </a:rPr>
              <a:t>areas along the coastline have especially high levels of deprivation. Some of the highest proportions of people in financial hardship (discretionary income &lt;£125 p/m) in Essex.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80490-35AC-237A-BF38-0F6036E1B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922" y="3652748"/>
            <a:ext cx="5609188" cy="3205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A6138-C0B8-812D-23A6-18DEAC96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722" y="206460"/>
            <a:ext cx="5829388" cy="333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05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CD12-AA26-75EA-6EEB-44632DF9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exend" pitchFamily="2" charset="0"/>
              </a:rPr>
              <a:t>Personas</a:t>
            </a:r>
          </a:p>
        </p:txBody>
      </p:sp>
      <p:pic>
        <p:nvPicPr>
          <p:cNvPr id="19" name="Picture Placeholder 18" descr="A person using a computer with a dog on the table&#10;&#10;Description automatically generated with low confidence">
            <a:extLst>
              <a:ext uri="{FF2B5EF4-FFF2-40B4-BE49-F238E27FC236}">
                <a16:creationId xmlns:a16="http://schemas.microsoft.com/office/drawing/2014/main" id="{9C8198A7-BD76-9B49-91C6-9D968A4C5F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6692"/>
          <a:stretch>
            <a:fillRect/>
          </a:stretch>
        </p:blipFill>
        <p:spPr>
          <a:xfrm>
            <a:off x="846912" y="1614371"/>
            <a:ext cx="1653981" cy="1709738"/>
          </a:xfrm>
        </p:spPr>
      </p:pic>
      <p:pic>
        <p:nvPicPr>
          <p:cNvPr id="15" name="Picture Placeholder 14" descr="Couple holding cane">
            <a:extLst>
              <a:ext uri="{FF2B5EF4-FFF2-40B4-BE49-F238E27FC236}">
                <a16:creationId xmlns:a16="http://schemas.microsoft.com/office/drawing/2014/main" id="{1082673D-11A1-045F-41D1-D504435AF2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>
          <a:xfrm>
            <a:off x="3820299" y="1614371"/>
            <a:ext cx="1653982" cy="1709738"/>
          </a:xfrm>
        </p:spPr>
      </p:pic>
      <p:pic>
        <p:nvPicPr>
          <p:cNvPr id="17" name="Picture Placeholder 16" descr="Parents with children">
            <a:extLst>
              <a:ext uri="{FF2B5EF4-FFF2-40B4-BE49-F238E27FC236}">
                <a16:creationId xmlns:a16="http://schemas.microsoft.com/office/drawing/2014/main" id="{64FC873D-F46D-B575-864B-549E246AD3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r="16636"/>
          <a:stretch>
            <a:fillRect/>
          </a:stretch>
        </p:blipFill>
        <p:spPr>
          <a:xfrm>
            <a:off x="6717721" y="1582615"/>
            <a:ext cx="1655569" cy="170973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0A37A5-F5CF-A256-BDA6-916B4D68FD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0951" y="3530176"/>
            <a:ext cx="2237962" cy="310629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400" dirty="0">
                <a:latin typeface="Lexend" pitchFamily="2" charset="0"/>
              </a:rPr>
              <a:t>Single People </a:t>
            </a:r>
            <a:endParaRPr lang="en-GB" sz="1400" dirty="0">
              <a:latin typeface="Lexend" pitchFamily="2" charset="0"/>
              <a:cs typeface="Calibri"/>
            </a:endParaRPr>
          </a:p>
          <a:p>
            <a:pPr lvl="1"/>
            <a:r>
              <a:rPr lang="en-GB" sz="1400" dirty="0">
                <a:latin typeface="Lexend" pitchFamily="2" charset="0"/>
              </a:rPr>
              <a:t>We are forecasting for an increase in people claiming single person discount which will lead to a reduction in tax income.  Single females are notably more vulnerable to the cost-of-living crisis. However, single males are also likely to be a struggling cohort, albeit to a lesser extent.</a:t>
            </a:r>
            <a:endParaRPr lang="en-GB" sz="1400" dirty="0">
              <a:latin typeface="Lexend" pitchFamily="2" charset="0"/>
              <a:cs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5EE7D2-7361-E3A1-51E1-F7F3740FB0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3258" y="3530175"/>
            <a:ext cx="2152300" cy="291824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400" dirty="0">
                <a:latin typeface="Lexend" pitchFamily="2" charset="0"/>
              </a:rPr>
              <a:t>Single Parents / single income parents</a:t>
            </a:r>
            <a:endParaRPr lang="en-GB" sz="1400" dirty="0">
              <a:latin typeface="Lexend" pitchFamily="2" charset="0"/>
              <a:cs typeface="Calibri"/>
            </a:endParaRPr>
          </a:p>
          <a:p>
            <a:pPr lvl="1"/>
            <a:r>
              <a:rPr lang="en-GB" sz="1400" dirty="0">
                <a:latin typeface="Lexend" pitchFamily="2" charset="0"/>
              </a:rPr>
              <a:t>Supporting work has found that single parents are heavily affected during the cost-of- living crisis.  Families with only a single source of income have said to be no longer managing during the current crisis (ECC Research &amp; Citizen Insight, 2023)</a:t>
            </a:r>
            <a:endParaRPr lang="en-GB" sz="1400" dirty="0">
              <a:latin typeface="Lexend" pitchFamily="2" charset="0"/>
              <a:cs typeface="Calibri"/>
            </a:endParaRPr>
          </a:p>
        </p:txBody>
      </p:sp>
      <p:pic>
        <p:nvPicPr>
          <p:cNvPr id="4" name="Picture Placeholder 16" descr="Closeup of a hand holding a key with a house dongle">
            <a:extLst>
              <a:ext uri="{FF2B5EF4-FFF2-40B4-BE49-F238E27FC236}">
                <a16:creationId xmlns:a16="http://schemas.microsoft.com/office/drawing/2014/main" id="{83DEE154-61A0-438A-8B27-43FFA6A85A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23" r="17723"/>
          <a:stretch>
            <a:fillRect/>
          </a:stretch>
        </p:blipFill>
        <p:spPr>
          <a:xfrm>
            <a:off x="9695365" y="1618088"/>
            <a:ext cx="1655569" cy="1709738"/>
          </a:xfrm>
          <a:prstGeom prst="ellipse">
            <a:avLst/>
          </a:prstGeom>
          <a:solidFill>
            <a:srgbClr val="CCCCCC"/>
          </a:solidFill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3CE053-8C50-2103-CCFA-9F6300C87B53}"/>
              </a:ext>
            </a:extLst>
          </p:cNvPr>
          <p:cNvSpPr txBox="1">
            <a:spLocks/>
          </p:cNvSpPr>
          <p:nvPr/>
        </p:nvSpPr>
        <p:spPr>
          <a:xfrm>
            <a:off x="9448749" y="3530175"/>
            <a:ext cx="2152300" cy="28517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4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1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Lexend" pitchFamily="2" charset="0"/>
                <a:cs typeface="Calibri"/>
              </a:rPr>
              <a:t>People coming off fixed term mortgages.</a:t>
            </a:r>
          </a:p>
          <a:p>
            <a:pPr lvl="1"/>
            <a:r>
              <a:rPr lang="en-GB" sz="1400" dirty="0">
                <a:latin typeface="Lexend" pitchFamily="2" charset="0"/>
                <a:cs typeface="Calibri"/>
              </a:rPr>
              <a:t>An upcoming risk will be residents coming off fixed term mortgages.  Essex has always had a high proportion of homeowners.</a:t>
            </a:r>
            <a:r>
              <a:rPr lang="en-GB" sz="1400" dirty="0">
                <a:latin typeface="Lexend" pitchFamily="2" charset="0"/>
                <a:ea typeface="+mn-lt"/>
                <a:cs typeface="+mn-lt"/>
              </a:rPr>
              <a:t> Mortgages rates</a:t>
            </a:r>
            <a:r>
              <a:rPr lang="en-GB" sz="1400" dirty="0">
                <a:latin typeface="Lexend" pitchFamily="2" charset="0"/>
                <a:cs typeface="Calibri"/>
              </a:rPr>
              <a:t> have sharply risen in recent years which will lead to a decrease in disposable income.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188C4A-5A30-44DF-C8AD-D0979C37E9BE}"/>
              </a:ext>
            </a:extLst>
          </p:cNvPr>
          <p:cNvSpPr txBox="1">
            <a:spLocks/>
          </p:cNvSpPr>
          <p:nvPr/>
        </p:nvSpPr>
        <p:spPr>
          <a:xfrm>
            <a:off x="3771719" y="3530175"/>
            <a:ext cx="2237962" cy="31062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4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1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Lexend" pitchFamily="2" charset="0"/>
              </a:rPr>
              <a:t>Older People </a:t>
            </a:r>
          </a:p>
          <a:p>
            <a:pPr lvl="1"/>
            <a:r>
              <a:rPr lang="en-GB" sz="1400" dirty="0">
                <a:latin typeface="Lexend" pitchFamily="2" charset="0"/>
              </a:rPr>
              <a:t>Work by the Research and Citizen Insight team indicates that people in later life are hit hard by the cost-of-living crisis. These findings are mirrored in external academic research, and  have been observed by charities such as </a:t>
            </a:r>
            <a:r>
              <a:rPr lang="en-GB" sz="1400" dirty="0">
                <a:latin typeface="Lexend" pitchFamily="2" charset="0"/>
                <a:hlinkClick r:id="rId6"/>
              </a:rPr>
              <a:t>Age UK</a:t>
            </a:r>
            <a:r>
              <a:rPr lang="en-GB" sz="1400" dirty="0">
                <a:latin typeface="Lexend" pitchFamily="2" charset="0"/>
              </a:rPr>
              <a:t>.</a:t>
            </a:r>
            <a:endParaRPr lang="en-GB" sz="1400" dirty="0">
              <a:latin typeface="Lexend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890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6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E40037"/>
      </a:accent1>
      <a:accent2>
        <a:srgbClr val="4179AA"/>
      </a:accent2>
      <a:accent3>
        <a:srgbClr val="E97135"/>
      </a:accent3>
      <a:accent4>
        <a:srgbClr val="9361B3"/>
      </a:accent4>
      <a:accent5>
        <a:srgbClr val="3A7D64"/>
      </a:accent5>
      <a:accent6>
        <a:srgbClr val="C84674"/>
      </a:accent6>
      <a:hlink>
        <a:srgbClr val="4179AA"/>
      </a:hlink>
      <a:folHlink>
        <a:srgbClr val="76766B"/>
      </a:folHlink>
    </a:clrScheme>
    <a:fontScheme name="Custom 28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1134"/>
          </a:spcAft>
          <a:defRPr sz="1500" dirty="0"/>
        </a:defPPr>
      </a:lstStyle>
    </a:txDef>
  </a:objectDefaults>
  <a:extraClrSchemeLst/>
  <a:custClrLst>
    <a:custClr name="Primary white">
      <a:srgbClr val="FFFFFF"/>
    </a:custClr>
    <a:custClr name="Bright 1">
      <a:srgbClr val="E40037"/>
    </a:custClr>
    <a:custClr name="Bright 6">
      <a:srgbClr val="4179AA"/>
    </a:custClr>
    <a:custClr name="Strong 1">
      <a:srgbClr val="921D33"/>
    </a:custClr>
    <a:custClr name="Strong 6">
      <a:srgbClr val="004C94"/>
    </a:custClr>
    <a:custClr name="Soft 1">
      <a:srgbClr val="EAD2D5"/>
    </a:custClr>
    <a:custClr name="Soft 6">
      <a:srgbClr val="C3D3E5"/>
    </a:custClr>
    <a:custClr name="BLANK">
      <a:srgbClr val="FFFFFF"/>
    </a:custClr>
    <a:custClr name="BLANK">
      <a:srgbClr val="FFFFFF"/>
    </a:custClr>
    <a:custClr name="BLANK">
      <a:srgbClr val="FFFFFF"/>
    </a:custClr>
    <a:custClr name="Primary red">
      <a:srgbClr val="E40037"/>
    </a:custClr>
    <a:custClr name="Bright 2">
      <a:srgbClr val="E97135"/>
    </a:custClr>
    <a:custClr name="Bright 7">
      <a:srgbClr val="3A7D64"/>
    </a:custClr>
    <a:custClr name="Strong 2">
      <a:srgbClr val="C65015"/>
    </a:custClr>
    <a:custClr name="Strong 7">
      <a:srgbClr val="1D594C"/>
    </a:custClr>
    <a:custClr name="Soft 2">
      <a:srgbClr val="F3D0A5"/>
    </a:custClr>
    <a:custClr name="Soft 7">
      <a:srgbClr val="BBCCCF"/>
    </a:custClr>
    <a:custClr name="BLANK">
      <a:srgbClr val="FFFFFF"/>
    </a:custClr>
    <a:custClr name="BLANK">
      <a:srgbClr val="FFFFFF"/>
    </a:custClr>
    <a:custClr name="BLANK">
      <a:srgbClr val="FFFFFF"/>
    </a:custClr>
    <a:custClr name="Primary black">
      <a:srgbClr val="000000"/>
    </a:custClr>
    <a:custClr name="Bright 3">
      <a:srgbClr val="ECB720"/>
    </a:custClr>
    <a:custClr name="Brihgt 8">
      <a:srgbClr val="729D4D"/>
    </a:custClr>
    <a:custClr name="Strong 3">
      <a:srgbClr val="C69318"/>
    </a:custClr>
    <a:custClr name="Strong 8">
      <a:srgbClr val="4B7131"/>
    </a:custClr>
    <a:custClr name="Soft 3">
      <a:srgbClr val="F0E3BB"/>
    </a:custClr>
    <a:custClr name="Soft 8">
      <a:srgbClr val="D2DCBB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right 4">
      <a:srgbClr val="C84674"/>
    </a:custClr>
    <a:custClr name="Bright 9">
      <a:srgbClr val="76766B"/>
    </a:custClr>
    <a:custClr name="Strong 4">
      <a:srgbClr val="910563"/>
    </a:custClr>
    <a:custClr name="Strong 9">
      <a:srgbClr val="414745"/>
    </a:custClr>
    <a:custClr name="Soft 4">
      <a:srgbClr val="E0D3D1"/>
    </a:custClr>
    <a:custClr name="Soft 9">
      <a:srgbClr val="D4D4D4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right 5">
      <a:srgbClr val="9361B3"/>
    </a:custClr>
    <a:custClr name="BLANK">
      <a:srgbClr val="FFFFFF"/>
    </a:custClr>
    <a:custClr name="Strong 5">
      <a:srgbClr val="5C2472"/>
    </a:custClr>
    <a:custClr name="BLANK">
      <a:srgbClr val="FFFFFF"/>
    </a:custClr>
    <a:custClr name="Soft 5">
      <a:srgbClr val="EADBEA"/>
    </a:custClr>
  </a:custClrLst>
  <a:extLst>
    <a:ext uri="{05A4C25C-085E-4340-85A3-A5531E510DB2}">
      <thm15:themeFamily xmlns:thm15="http://schemas.microsoft.com/office/thememl/2012/main" name="Presentation1" id="{75A86DDA-B9BB-46D2-9D43-E2A2146931CE}" vid="{04DB70F8-383B-4667-96C6-2E3388DF84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461f78-e7a2-485a-8a47-5fc604b04102" xsi:nil="true"/>
    <lcf76f155ced4ddcb4097134ff3c332f xmlns="151a290b-c1ec-4754-abc8-59fe8cf28565">
      <Terms xmlns="http://schemas.microsoft.com/office/infopath/2007/PartnerControls"/>
    </lcf76f155ced4ddcb4097134ff3c332f>
    <SharedWithUsers xmlns="8b791435-813d-4424-bd06-d3b8ad7f657e">
      <UserInfo>
        <DisplayName>Adrian Osborne - Head of Strategic Finance &amp; Insight</DisplayName>
        <AccountId>40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CC845DE3399C4C9F65F2186433F88F" ma:contentTypeVersion="15" ma:contentTypeDescription="Create a new document." ma:contentTypeScope="" ma:versionID="cf1dc58935af1cc46cd7fb91ba1e7170">
  <xsd:schema xmlns:xsd="http://www.w3.org/2001/XMLSchema" xmlns:xs="http://www.w3.org/2001/XMLSchema" xmlns:p="http://schemas.microsoft.com/office/2006/metadata/properties" xmlns:ns2="151a290b-c1ec-4754-abc8-59fe8cf28565" xmlns:ns3="8b791435-813d-4424-bd06-d3b8ad7f657e" xmlns:ns4="6a461f78-e7a2-485a-8a47-5fc604b04102" targetNamespace="http://schemas.microsoft.com/office/2006/metadata/properties" ma:root="true" ma:fieldsID="f0af47a803443548fa77d7d9d76c1d4e" ns2:_="" ns3:_="" ns4:_="">
    <xsd:import namespace="151a290b-c1ec-4754-abc8-59fe8cf28565"/>
    <xsd:import namespace="8b791435-813d-4424-bd06-d3b8ad7f657e"/>
    <xsd:import namespace="6a461f78-e7a2-485a-8a47-5fc604b041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a290b-c1ec-4754-abc8-59fe8cf285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1de9a85-6517-4fbb-af6e-3d8f59a4cb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91435-813d-4424-bd06-d3b8ad7f657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61f78-e7a2-485a-8a47-5fc604b0410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61559918-a7fc-42f8-8c2b-a985c89f9f3f}" ma:internalName="TaxCatchAll" ma:showField="CatchAllData" ma:web="8b791435-813d-4424-bd06-d3b8ad7f65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16C91F-B092-485F-89DA-CDD2EFE13FC0}">
  <ds:schemaRefs>
    <ds:schemaRef ds:uri="http://purl.org/dc/elements/1.1/"/>
    <ds:schemaRef ds:uri="8b791435-813d-4424-bd06-d3b8ad7f657e"/>
    <ds:schemaRef ds:uri="http://schemas.microsoft.com/office/2006/documentManagement/types"/>
    <ds:schemaRef ds:uri="http://schemas.openxmlformats.org/package/2006/metadata/core-properties"/>
    <ds:schemaRef ds:uri="151a290b-c1ec-4754-abc8-59fe8cf28565"/>
    <ds:schemaRef ds:uri="http://schemas.microsoft.com/office/infopath/2007/PartnerControls"/>
    <ds:schemaRef ds:uri="http://schemas.microsoft.com/office/2006/metadata/properties"/>
    <ds:schemaRef ds:uri="6a461f78-e7a2-485a-8a47-5fc604b04102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CFE5FC7-4BC9-4183-B431-68C753E9A21B}">
  <ds:schemaRefs>
    <ds:schemaRef ds:uri="151a290b-c1ec-4754-abc8-59fe8cf28565"/>
    <ds:schemaRef ds:uri="6a461f78-e7a2-485a-8a47-5fc604b04102"/>
    <ds:schemaRef ds:uri="8b791435-813d-4424-bd06-d3b8ad7f65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A15FF06-28E2-4F40-B326-D7596B0FA7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ECC-Corporate-PowerPoint-template</Template>
  <TotalTime>1155</TotalTime>
  <Words>1402</Words>
  <Application>Microsoft Office PowerPoint</Application>
  <PresentationFormat>Widescreen</PresentationFormat>
  <Paragraphs>102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Arial,Sans-Serif</vt:lpstr>
      <vt:lpstr>Calibri</vt:lpstr>
      <vt:lpstr>Calibri Light</vt:lpstr>
      <vt:lpstr>Lexend</vt:lpstr>
      <vt:lpstr>Office Theme</vt:lpstr>
      <vt:lpstr>Tax Vulnerability Index</vt:lpstr>
      <vt:lpstr>Introduction</vt:lpstr>
      <vt:lpstr>“I am paying what I can. But I’m not going to pay council tax and then be sitting at home cold, eating bread and soup when I work six days a week.”</vt:lpstr>
      <vt:lpstr>Vulnerabilities</vt:lpstr>
      <vt:lpstr>Characteristics of struggling residents </vt:lpstr>
      <vt:lpstr>Area Characteristics</vt:lpstr>
      <vt:lpstr>Harlow</vt:lpstr>
      <vt:lpstr>Tendring</vt:lpstr>
      <vt:lpstr>Personas</vt:lpstr>
      <vt:lpstr>Vulnerability Index</vt:lpstr>
      <vt:lpstr>What is a Vulnerability Index?</vt:lpstr>
      <vt:lpstr>Method</vt:lpstr>
      <vt:lpstr>Vulnerability Factors</vt:lpstr>
      <vt:lpstr>Interactive maps</vt:lpstr>
      <vt:lpstr>Trends</vt:lpstr>
      <vt:lpstr>The Hidden Cohort</vt:lpstr>
      <vt:lpstr>PowerPoint Presentation</vt:lpstr>
      <vt:lpstr>Outstanding Mortgages</vt:lpstr>
      <vt:lpstr>Conclusions</vt:lpstr>
      <vt:lpstr>Conclusions</vt:lpstr>
      <vt:lpstr>This information is issued by: Essex County Council  </vt:lpstr>
    </vt:vector>
  </TitlesOfParts>
  <Company>Essex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Melody Cremer - Junior Analyst</dc:creator>
  <cp:lastModifiedBy>Louis Yong Yang Yen - Analyst</cp:lastModifiedBy>
  <cp:revision>6</cp:revision>
  <dcterms:created xsi:type="dcterms:W3CDTF">2023-03-07T14:47:20Z</dcterms:created>
  <dcterms:modified xsi:type="dcterms:W3CDTF">2023-06-23T13:35:55Z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0x01010088CC845DE3399C4C9F65F2186433F88F</vt:lpwstr>
  </property>
  <property fmtid="{D5CDD505-2E9C-101B-9397-08002B2CF9AE}" pid="3" name="MSIP_Label_39d8be9e-c8d9-4b9c-bd40-2c27cc7ea2e6_Enabled">
    <vt:lpwstr>true</vt:lpwstr>
  </property>
  <property fmtid="{D5CDD505-2E9C-101B-9397-08002B2CF9AE}" pid="4" name="MSIP_Label_39d8be9e-c8d9-4b9c-bd40-2c27cc7ea2e6_SetDate">
    <vt:lpwstr>2022-11-21T15:54:52Z</vt:lpwstr>
  </property>
  <property fmtid="{D5CDD505-2E9C-101B-9397-08002B2CF9AE}" pid="5" name="MSIP_Label_39d8be9e-c8d9-4b9c-bd40-2c27cc7ea2e6_Method">
    <vt:lpwstr>Standard</vt:lpwstr>
  </property>
  <property fmtid="{D5CDD505-2E9C-101B-9397-08002B2CF9AE}" pid="6" name="MSIP_Label_39d8be9e-c8d9-4b9c-bd40-2c27cc7ea2e6_Name">
    <vt:lpwstr>39d8be9e-c8d9-4b9c-bd40-2c27cc7ea2e6</vt:lpwstr>
  </property>
  <property fmtid="{D5CDD505-2E9C-101B-9397-08002B2CF9AE}" pid="7" name="MSIP_Label_39d8be9e-c8d9-4b9c-bd40-2c27cc7ea2e6_SiteId">
    <vt:lpwstr>a8b4324f-155c-4215-a0f1-7ed8cc9a992f</vt:lpwstr>
  </property>
  <property fmtid="{D5CDD505-2E9C-101B-9397-08002B2CF9AE}" pid="8" name="MSIP_Label_39d8be9e-c8d9-4b9c-bd40-2c27cc7ea2e6_ActionId">
    <vt:lpwstr>5715f456-9f2d-4555-ac61-58155fbe27be</vt:lpwstr>
  </property>
  <property fmtid="{D5CDD505-2E9C-101B-9397-08002B2CF9AE}" pid="9" name="MSIP_Label_39d8be9e-c8d9-4b9c-bd40-2c27cc7ea2e6_ContentBits">
    <vt:lpwstr>0</vt:lpwstr>
  </property>
  <property fmtid="{D5CDD505-2E9C-101B-9397-08002B2CF9AE}" pid="10" name="Content Subject">
    <vt:lpwstr/>
  </property>
  <property fmtid="{D5CDD505-2E9C-101B-9397-08002B2CF9AE}" pid="11" name="MediaServiceImageTags">
    <vt:lpwstr/>
  </property>
</Properties>
</file>