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Lst>
  <p:notesMasterIdLst>
    <p:notesMasterId r:id="rId16"/>
  </p:notesMasterIdLst>
  <p:sldIdLst>
    <p:sldId id="256" r:id="rId5"/>
    <p:sldId id="292" r:id="rId6"/>
    <p:sldId id="274" r:id="rId7"/>
    <p:sldId id="275" r:id="rId8"/>
    <p:sldId id="276" r:id="rId9"/>
    <p:sldId id="288" r:id="rId10"/>
    <p:sldId id="278" r:id="rId11"/>
    <p:sldId id="281" r:id="rId12"/>
    <p:sldId id="289" r:id="rId13"/>
    <p:sldId id="290"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pos="6262" userDrawn="1">
          <p15:clr>
            <a:srgbClr val="A4A3A4"/>
          </p15:clr>
        </p15:guide>
        <p15:guide id="4" pos="1455" userDrawn="1">
          <p15:clr>
            <a:srgbClr val="A4A3A4"/>
          </p15:clr>
        </p15:guide>
        <p15:guide id="5" orient="horz" pos="2818" userDrawn="1">
          <p15:clr>
            <a:srgbClr val="A4A3A4"/>
          </p15:clr>
        </p15:guide>
        <p15:guide id="6" orient="horz" pos="200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D3D3"/>
    <a:srgbClr val="9361B3"/>
    <a:srgbClr val="C84674"/>
    <a:srgbClr val="7F7F7F"/>
    <a:srgbClr val="AAC494"/>
    <a:srgbClr val="AE2240"/>
    <a:srgbClr val="E40037"/>
    <a:srgbClr val="4179AA"/>
    <a:srgbClr val="ECB720"/>
    <a:srgbClr val="7676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849" autoAdjust="0"/>
  </p:normalViewPr>
  <p:slideViewPr>
    <p:cSldViewPr snapToGrid="0" showGuides="1">
      <p:cViewPr>
        <p:scale>
          <a:sx n="80" d="100"/>
          <a:sy n="80" d="100"/>
        </p:scale>
        <p:origin x="758" y="62"/>
      </p:cViewPr>
      <p:guideLst>
        <p:guide orient="horz" pos="2183"/>
        <p:guide pos="3840"/>
        <p:guide pos="6262"/>
        <p:guide pos="1455"/>
        <p:guide orient="horz" pos="2818"/>
        <p:guide orient="horz" pos="200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F1EACA-E7A7-4983-A3AC-7F6D215EA181}" type="datetimeFigureOut">
              <a:rPr lang="en-GB" smtClean="0"/>
              <a:t>31/01/2024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10567-32D7-4C6B-A64F-CFCFF718CD9F}" type="slidenum">
              <a:rPr lang="en-GB" smtClean="0"/>
              <a:t>‹#›</a:t>
            </a:fld>
            <a:endParaRPr lang="en-GB"/>
          </a:p>
        </p:txBody>
      </p:sp>
    </p:spTree>
    <p:extLst>
      <p:ext uri="{BB962C8B-B14F-4D97-AF65-F5344CB8AC3E}">
        <p14:creationId xmlns:p14="http://schemas.microsoft.com/office/powerpoint/2010/main" val="3972314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31/01/2024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89792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9888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40105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9631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38311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6760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389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31/01/2024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7991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Tree>
    <p:extLst>
      <p:ext uri="{BB962C8B-B14F-4D97-AF65-F5344CB8AC3E}">
        <p14:creationId xmlns:p14="http://schemas.microsoft.com/office/powerpoint/2010/main" val="2251962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4454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2190410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9481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96248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27303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dirty="0"/>
              <a:t>Click to add chart or image</a:t>
            </a:r>
          </a:p>
        </p:txBody>
      </p:sp>
    </p:spTree>
    <p:extLst>
      <p:ext uri="{BB962C8B-B14F-4D97-AF65-F5344CB8AC3E}">
        <p14:creationId xmlns:p14="http://schemas.microsoft.com/office/powerpoint/2010/main" val="583086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31/01/2024</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278704728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userDrawn="1">
          <p15:clr>
            <a:srgbClr val="F26B43"/>
          </p15:clr>
        </p15:guide>
        <p15:guide id="13" pos="7680" userDrawn="1">
          <p15:clr>
            <a:srgbClr val="F26B43"/>
          </p15:clr>
        </p15:guide>
        <p15:guide id="14" pos="340" userDrawn="1">
          <p15:clr>
            <a:srgbClr val="F26B43"/>
          </p15:clr>
        </p15:guide>
        <p15:guide id="15" pos="7339" userDrawn="1">
          <p15:clr>
            <a:srgbClr val="F26B43"/>
          </p15:clr>
        </p15:guide>
        <p15:guide id="16" orient="horz" userDrawn="1">
          <p15:clr>
            <a:srgbClr val="F26B43"/>
          </p15:clr>
        </p15:guide>
        <p15:guide id="17" orient="horz" pos="4320" userDrawn="1">
          <p15:clr>
            <a:srgbClr val="F26B43"/>
          </p15:clr>
        </p15:guide>
        <p15:guide id="18" orient="horz" pos="408" userDrawn="1">
          <p15:clr>
            <a:srgbClr val="F26B43"/>
          </p15:clr>
        </p15:guide>
        <p15:guide id="19" orient="horz" pos="3979" userDrawn="1">
          <p15:clr>
            <a:srgbClr val="F26B43"/>
          </p15:clr>
        </p15:guide>
        <p15:guide id="20" orient="horz" pos="997" userDrawn="1">
          <p15:clr>
            <a:srgbClr val="F26B43"/>
          </p15:clr>
        </p15:guide>
        <p15:guide id="21" orient="horz" pos="1174" userDrawn="1">
          <p15:clr>
            <a:srgbClr val="F26B43"/>
          </p15:clr>
        </p15:guide>
        <p15:guide id="22" orient="horz" pos="37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svg"/><Relationship Id="rId2" Type="http://schemas.openxmlformats.org/officeDocument/2006/relationships/hyperlink" Target="https://twitter.com/Essex_CC" TargetMode="Externa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hyperlink" Target="https://www.facebook.com/essexcountycouncil" TargetMode="External"/><Relationship Id="rId4" Type="http://schemas.openxmlformats.org/officeDocument/2006/relationships/image" Target="../media/image21.svg"/></Relationships>
</file>

<file path=ppt/slides/_rels/slide2.xml.rels><?xml version="1.0" encoding="UTF-8" standalone="yes"?>
<Relationships xmlns="http://schemas.openxmlformats.org/package/2006/relationships"><Relationship Id="rId2" Type="http://schemas.openxmlformats.org/officeDocument/2006/relationships/hyperlink" Target="mailto:PHI@essex.gov.uk"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nomisweb.co.uk/query/construct/summary.asp?mode=construct&amp;version=0&amp;dataset=835"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www.nomisweb.co.uk/query/construct/summary.asp?mode=construct&amp;version=0&amp;dataset=835" TargetMode="External"/><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A36CE-A7CC-C309-0505-8AA4BBC4644B}"/>
              </a:ext>
            </a:extLst>
          </p:cNvPr>
          <p:cNvSpPr>
            <a:spLocks noGrp="1"/>
          </p:cNvSpPr>
          <p:nvPr>
            <p:ph type="ctrTitle"/>
          </p:nvPr>
        </p:nvSpPr>
        <p:spPr>
          <a:xfrm>
            <a:off x="539999" y="1944000"/>
            <a:ext cx="7929298" cy="1620000"/>
          </a:xfrm>
        </p:spPr>
        <p:txBody>
          <a:bodyPr/>
          <a:lstStyle/>
          <a:p>
            <a:r>
              <a:rPr lang="en-GB" dirty="0"/>
              <a:t>Healthy Life Expectancy in Essex, 2018-22</a:t>
            </a:r>
          </a:p>
        </p:txBody>
      </p:sp>
      <p:sp>
        <p:nvSpPr>
          <p:cNvPr id="3" name="Subtitle 2">
            <a:extLst>
              <a:ext uri="{FF2B5EF4-FFF2-40B4-BE49-F238E27FC236}">
                <a16:creationId xmlns:a16="http://schemas.microsoft.com/office/drawing/2014/main" id="{AE701EAF-FF00-4D7C-24FF-841947A70F7D}"/>
              </a:ext>
            </a:extLst>
          </p:cNvPr>
          <p:cNvSpPr>
            <a:spLocks noGrp="1"/>
          </p:cNvSpPr>
          <p:nvPr>
            <p:ph type="subTitle" idx="1"/>
          </p:nvPr>
        </p:nvSpPr>
        <p:spPr>
          <a:xfrm>
            <a:off x="539750" y="3789606"/>
            <a:ext cx="6845788" cy="1080000"/>
          </a:xfrm>
        </p:spPr>
        <p:txBody>
          <a:bodyPr/>
          <a:lstStyle/>
          <a:p>
            <a:r>
              <a:rPr lang="en-GB" sz="2400" dirty="0"/>
              <a:t>An analysis of small-area HLE across Essex</a:t>
            </a:r>
          </a:p>
        </p:txBody>
      </p:sp>
      <p:sp>
        <p:nvSpPr>
          <p:cNvPr id="4" name="Date Placeholder 3">
            <a:extLst>
              <a:ext uri="{FF2B5EF4-FFF2-40B4-BE49-F238E27FC236}">
                <a16:creationId xmlns:a16="http://schemas.microsoft.com/office/drawing/2014/main" id="{F0940775-5A11-7C34-2DB5-367FE9D0A04B}"/>
              </a:ext>
            </a:extLst>
          </p:cNvPr>
          <p:cNvSpPr>
            <a:spLocks noGrp="1"/>
          </p:cNvSpPr>
          <p:nvPr>
            <p:ph type="dt" sz="half" idx="10"/>
          </p:nvPr>
        </p:nvSpPr>
        <p:spPr>
          <a:xfrm>
            <a:off x="539750" y="4504481"/>
            <a:ext cx="2743200" cy="365125"/>
          </a:xfrm>
        </p:spPr>
        <p:txBody>
          <a:bodyPr/>
          <a:lstStyle/>
          <a:p>
            <a:r>
              <a:rPr lang="en-GB" dirty="0"/>
              <a:t>Public Health Intelligence </a:t>
            </a:r>
          </a:p>
          <a:p>
            <a:r>
              <a:rPr lang="en-GB" dirty="0"/>
              <a:t>Research &amp; Citizen Insight </a:t>
            </a:r>
          </a:p>
          <a:p>
            <a:r>
              <a:rPr lang="en-GB" dirty="0"/>
              <a:t>Policy Unit </a:t>
            </a:r>
          </a:p>
          <a:p>
            <a:endParaRPr lang="en-GB" dirty="0"/>
          </a:p>
          <a:p>
            <a:r>
              <a:rPr lang="en-GB" dirty="0"/>
              <a:t>31/01/24</a:t>
            </a:r>
          </a:p>
        </p:txBody>
      </p:sp>
    </p:spTree>
    <p:extLst>
      <p:ext uri="{BB962C8B-B14F-4D97-AF65-F5344CB8AC3E}">
        <p14:creationId xmlns:p14="http://schemas.microsoft.com/office/powerpoint/2010/main" val="238884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4B2C9-72FC-1232-57D4-9735C6DD7EAC}"/>
              </a:ext>
            </a:extLst>
          </p:cNvPr>
          <p:cNvSpPr>
            <a:spLocks noGrp="1"/>
          </p:cNvSpPr>
          <p:nvPr>
            <p:ph type="title"/>
          </p:nvPr>
        </p:nvSpPr>
        <p:spPr>
          <a:xfrm>
            <a:off x="163384" y="135785"/>
            <a:ext cx="11892491" cy="565552"/>
          </a:xfrm>
        </p:spPr>
        <p:txBody>
          <a:bodyPr/>
          <a:lstStyle/>
          <a:p>
            <a:r>
              <a:rPr lang="en-GB" dirty="0"/>
              <a:t>Drivers &amp; prevalence suggests areas of focus</a:t>
            </a:r>
          </a:p>
        </p:txBody>
      </p:sp>
      <p:sp>
        <p:nvSpPr>
          <p:cNvPr id="3" name="TextBox 2">
            <a:extLst>
              <a:ext uri="{FF2B5EF4-FFF2-40B4-BE49-F238E27FC236}">
                <a16:creationId xmlns:a16="http://schemas.microsoft.com/office/drawing/2014/main" id="{BA21D260-E75C-64A0-7D17-A79A5B595C60}"/>
              </a:ext>
            </a:extLst>
          </p:cNvPr>
          <p:cNvSpPr txBox="1"/>
          <p:nvPr/>
        </p:nvSpPr>
        <p:spPr>
          <a:xfrm>
            <a:off x="269918" y="986946"/>
            <a:ext cx="5590302" cy="5630262"/>
          </a:xfrm>
          <a:prstGeom prst="rect">
            <a:avLst/>
          </a:prstGeom>
          <a:noFill/>
        </p:spPr>
        <p:txBody>
          <a:bodyPr wrap="square" lIns="0" tIns="0" rIns="0" bIns="0" rtlCol="0">
            <a:noAutofit/>
          </a:bodyPr>
          <a:lstStyle/>
          <a:p>
            <a:pPr marL="285750" indent="-285750" algn="l">
              <a:spcAft>
                <a:spcPts val="1134"/>
              </a:spcAft>
              <a:buFont typeface="Arial" panose="020B0604020202020204" pitchFamily="34" charset="0"/>
              <a:buChar char="•"/>
            </a:pPr>
            <a:r>
              <a:rPr lang="en-GB" dirty="0"/>
              <a:t>Survey data can be used to estimate the prevalence of these conditions in Essex.</a:t>
            </a:r>
          </a:p>
          <a:p>
            <a:pPr marL="742950" lvl="1" indent="-285750">
              <a:spcAft>
                <a:spcPts val="1134"/>
              </a:spcAft>
              <a:buFont typeface="Arial" panose="020B0604020202020204" pitchFamily="34" charset="0"/>
              <a:buChar char="•"/>
            </a:pPr>
            <a:r>
              <a:rPr lang="en-GB" dirty="0"/>
              <a:t>There is some bias here – most of the data is self-reported from the GP survey, so will miss people who aren’t registered with a GP and may result in an over-estimation of observed prevalence. </a:t>
            </a:r>
          </a:p>
          <a:p>
            <a:pPr marL="285750" indent="-285750">
              <a:spcAft>
                <a:spcPts val="1134"/>
              </a:spcAft>
              <a:buFont typeface="Arial" panose="020B0604020202020204" pitchFamily="34" charset="0"/>
              <a:buChar char="•"/>
            </a:pPr>
            <a:r>
              <a:rPr lang="en-GB" dirty="0"/>
              <a:t>The chart shows the estimated prevalence of various conditions and behaviours in Essex. These have been ranked by their impact on poor-health in the population.</a:t>
            </a:r>
          </a:p>
          <a:p>
            <a:pPr marL="285750" indent="-285750">
              <a:spcAft>
                <a:spcPts val="1134"/>
              </a:spcAft>
              <a:buFont typeface="Arial" panose="020B0604020202020204" pitchFamily="34" charset="0"/>
              <a:buChar char="•"/>
            </a:pPr>
            <a:r>
              <a:rPr lang="en-GB" b="1" dirty="0"/>
              <a:t>Musculoskeletal</a:t>
            </a:r>
            <a:r>
              <a:rPr lang="en-GB" dirty="0"/>
              <a:t> and </a:t>
            </a:r>
            <a:r>
              <a:rPr lang="en-GB" b="1" dirty="0"/>
              <a:t>cardiovascular disease </a:t>
            </a:r>
            <a:r>
              <a:rPr lang="en-GB" dirty="0"/>
              <a:t>both have strong associations with poor health and high prevalence in Essex. For health behaviours, </a:t>
            </a:r>
            <a:r>
              <a:rPr lang="en-GB" b="1" dirty="0"/>
              <a:t>physical inactivity </a:t>
            </a:r>
            <a:r>
              <a:rPr lang="en-GB" dirty="0"/>
              <a:t>and </a:t>
            </a:r>
            <a:r>
              <a:rPr lang="en-GB" b="1" dirty="0"/>
              <a:t>obesity</a:t>
            </a:r>
            <a:r>
              <a:rPr lang="en-GB" dirty="0"/>
              <a:t> are potential areas of focus.</a:t>
            </a:r>
          </a:p>
          <a:p>
            <a:pPr marL="285750" indent="-285750">
              <a:spcAft>
                <a:spcPts val="1134"/>
              </a:spcAft>
              <a:buFont typeface="Arial" panose="020B0604020202020204" pitchFamily="34" charset="0"/>
              <a:buChar char="•"/>
            </a:pPr>
            <a:r>
              <a:rPr lang="en-GB" dirty="0"/>
              <a:t>Nervous system conditions (including dementia) had the strongest link to poor health, followed by cancer. These are relatively rare conditions so are ranked lower than other more common drivers.</a:t>
            </a:r>
          </a:p>
          <a:p>
            <a:pPr marL="285750" indent="-285750">
              <a:spcAft>
                <a:spcPts val="1134"/>
              </a:spcAft>
              <a:buFont typeface="Arial" panose="020B0604020202020204" pitchFamily="34" charset="0"/>
              <a:buChar char="•"/>
            </a:pPr>
            <a:endParaRPr lang="en-GB" dirty="0"/>
          </a:p>
        </p:txBody>
      </p:sp>
      <p:sp>
        <p:nvSpPr>
          <p:cNvPr id="6" name="TextBox 5">
            <a:extLst>
              <a:ext uri="{FF2B5EF4-FFF2-40B4-BE49-F238E27FC236}">
                <a16:creationId xmlns:a16="http://schemas.microsoft.com/office/drawing/2014/main" id="{6C7E6BE0-0196-2CA4-5007-16CD168711D6}"/>
              </a:ext>
            </a:extLst>
          </p:cNvPr>
          <p:cNvSpPr txBox="1"/>
          <p:nvPr/>
        </p:nvSpPr>
        <p:spPr>
          <a:xfrm>
            <a:off x="6098957" y="815880"/>
            <a:ext cx="5823125" cy="276073"/>
          </a:xfrm>
          <a:prstGeom prst="rect">
            <a:avLst/>
          </a:prstGeom>
          <a:noFill/>
        </p:spPr>
        <p:txBody>
          <a:bodyPr wrap="square" lIns="0" tIns="0" rIns="0" bIns="0" rtlCol="0">
            <a:noAutofit/>
          </a:bodyPr>
          <a:lstStyle/>
          <a:p>
            <a:pPr algn="l">
              <a:spcAft>
                <a:spcPts val="1134"/>
              </a:spcAft>
            </a:pPr>
            <a:r>
              <a:rPr lang="en-GB" sz="1400" b="1" i="1" dirty="0">
                <a:solidFill>
                  <a:schemeClr val="bg2">
                    <a:lumMod val="50000"/>
                  </a:schemeClr>
                </a:solidFill>
              </a:rPr>
              <a:t>Estimated prevalence of various health conditions &amp; behaviours – Essex</a:t>
            </a:r>
            <a:br>
              <a:rPr lang="en-GB" sz="1400" b="1" i="1" dirty="0">
                <a:solidFill>
                  <a:schemeClr val="bg2">
                    <a:lumMod val="50000"/>
                  </a:schemeClr>
                </a:solidFill>
              </a:rPr>
            </a:br>
            <a:r>
              <a:rPr lang="en-GB" sz="1400" b="1" i="1" dirty="0">
                <a:solidFill>
                  <a:schemeClr val="bg2">
                    <a:lumMod val="50000"/>
                  </a:schemeClr>
                </a:solidFill>
              </a:rPr>
              <a:t>  </a:t>
            </a:r>
            <a:r>
              <a:rPr lang="en-GB" sz="1100" i="1" dirty="0">
                <a:solidFill>
                  <a:schemeClr val="bg2">
                    <a:lumMod val="50000"/>
                  </a:schemeClr>
                </a:solidFill>
              </a:rPr>
              <a:t>Health conditions / behaviours have been ranked by their prevalence &amp; association with poor health</a:t>
            </a:r>
            <a:endParaRPr lang="en-GB" sz="1400" i="1" dirty="0">
              <a:solidFill>
                <a:schemeClr val="bg2">
                  <a:lumMod val="50000"/>
                </a:schemeClr>
              </a:solidFill>
            </a:endParaRPr>
          </a:p>
        </p:txBody>
      </p:sp>
      <p:pic>
        <p:nvPicPr>
          <p:cNvPr id="8" name="Picture 7" descr="A graph of a bar graph&#10;&#10;Description automatically generated with medium confidence">
            <a:extLst>
              <a:ext uri="{FF2B5EF4-FFF2-40B4-BE49-F238E27FC236}">
                <a16:creationId xmlns:a16="http://schemas.microsoft.com/office/drawing/2014/main" id="{E2828ABD-C9D9-9EAF-3D47-81451B04E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9629" y="1226640"/>
            <a:ext cx="5038345" cy="5396400"/>
          </a:xfrm>
          <a:prstGeom prst="rect">
            <a:avLst/>
          </a:prstGeom>
        </p:spPr>
      </p:pic>
      <p:sp>
        <p:nvSpPr>
          <p:cNvPr id="9" name="TextBox 8">
            <a:extLst>
              <a:ext uri="{FF2B5EF4-FFF2-40B4-BE49-F238E27FC236}">
                <a16:creationId xmlns:a16="http://schemas.microsoft.com/office/drawing/2014/main" id="{5B91414D-9712-C412-004D-2EC1678DCA83}"/>
              </a:ext>
            </a:extLst>
          </p:cNvPr>
          <p:cNvSpPr txBox="1"/>
          <p:nvPr/>
        </p:nvSpPr>
        <p:spPr>
          <a:xfrm>
            <a:off x="1784412" y="6658252"/>
            <a:ext cx="10389833" cy="199748"/>
          </a:xfrm>
          <a:prstGeom prst="rect">
            <a:avLst/>
          </a:prstGeom>
          <a:noFill/>
        </p:spPr>
        <p:txBody>
          <a:bodyPr wrap="square" lIns="0" tIns="0" rIns="0" bIns="0" rtlCol="0">
            <a:noAutofit/>
          </a:bodyPr>
          <a:lstStyle/>
          <a:p>
            <a:pPr algn="r">
              <a:spcAft>
                <a:spcPts val="1134"/>
              </a:spcAft>
            </a:pPr>
            <a:r>
              <a:rPr lang="en-GB" sz="1200" dirty="0">
                <a:solidFill>
                  <a:schemeClr val="bg1">
                    <a:lumMod val="75000"/>
                  </a:schemeClr>
                </a:solidFill>
              </a:rPr>
              <a:t>Data sources: GP patient survey, annual population survey, active lives survey. Estimated poor-health associations from OHID analysis of health survey for England data. </a:t>
            </a:r>
          </a:p>
        </p:txBody>
      </p:sp>
    </p:spTree>
    <p:extLst>
      <p:ext uri="{BB962C8B-B14F-4D97-AF65-F5344CB8AC3E}">
        <p14:creationId xmlns:p14="http://schemas.microsoft.com/office/powerpoint/2010/main" val="2872350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39F10-7AEF-176A-4414-64C2538F4B79}"/>
              </a:ext>
            </a:extLst>
          </p:cNvPr>
          <p:cNvSpPr>
            <a:spLocks noGrp="1"/>
          </p:cNvSpPr>
          <p:nvPr>
            <p:ph type="title"/>
          </p:nvPr>
        </p:nvSpPr>
        <p:spPr/>
        <p:txBody>
          <a:bodyPr/>
          <a:lstStyle/>
          <a:p>
            <a:r>
              <a:rPr lang="en-US" dirty="0"/>
              <a:t>This information is issued by: Essex County Council </a:t>
            </a:r>
            <a:br>
              <a:rPr lang="en-US" dirty="0"/>
            </a:br>
            <a:endParaRPr lang="en-GB" dirty="0"/>
          </a:p>
        </p:txBody>
      </p:sp>
      <p:sp>
        <p:nvSpPr>
          <p:cNvPr id="3" name="Text Placeholder 2">
            <a:extLst>
              <a:ext uri="{FF2B5EF4-FFF2-40B4-BE49-F238E27FC236}">
                <a16:creationId xmlns:a16="http://schemas.microsoft.com/office/drawing/2014/main" id="{58CFC622-21CB-5914-8F0B-8118C5DC8A99}"/>
              </a:ext>
            </a:extLst>
          </p:cNvPr>
          <p:cNvSpPr>
            <a:spLocks noGrp="1"/>
          </p:cNvSpPr>
          <p:nvPr>
            <p:ph type="body" sz="quarter" idx="10"/>
          </p:nvPr>
        </p:nvSpPr>
        <p:spPr/>
        <p:txBody>
          <a:bodyPr/>
          <a:lstStyle/>
          <a:p>
            <a:r>
              <a:rPr lang="en-US" dirty="0"/>
              <a:t>Contact us:</a:t>
            </a:r>
            <a:br>
              <a:rPr lang="en-US" dirty="0"/>
            </a:br>
            <a:r>
              <a:rPr lang="en-US" dirty="0"/>
              <a:t>PHI@essex.gov.uk</a:t>
            </a:r>
            <a:br>
              <a:rPr lang="en-US" dirty="0"/>
            </a:br>
            <a:br>
              <a:rPr lang="en-US" dirty="0"/>
            </a:br>
            <a:r>
              <a:rPr lang="en-US" dirty="0"/>
              <a:t>Essex County Council </a:t>
            </a:r>
            <a:br>
              <a:rPr lang="en-US" dirty="0"/>
            </a:br>
            <a:r>
              <a:rPr lang="en-US" dirty="0"/>
              <a:t>County Hall, Chelmsford </a:t>
            </a:r>
            <a:br>
              <a:rPr lang="en-US" dirty="0"/>
            </a:br>
            <a:r>
              <a:rPr lang="en-US" dirty="0"/>
              <a:t>Essex, CM1 1QH</a:t>
            </a:r>
          </a:p>
          <a:p>
            <a:endParaRPr lang="en-GB" dirty="0"/>
          </a:p>
        </p:txBody>
      </p:sp>
      <p:sp>
        <p:nvSpPr>
          <p:cNvPr id="4" name="Text Placeholder 3">
            <a:extLst>
              <a:ext uri="{FF2B5EF4-FFF2-40B4-BE49-F238E27FC236}">
                <a16:creationId xmlns:a16="http://schemas.microsoft.com/office/drawing/2014/main" id="{3F4AC112-9BFD-936E-6B57-9DEE7415FD0F}"/>
              </a:ext>
            </a:extLst>
          </p:cNvPr>
          <p:cNvSpPr>
            <a:spLocks noGrp="1"/>
          </p:cNvSpPr>
          <p:nvPr>
            <p:ph type="body" sz="quarter" idx="11"/>
          </p:nvPr>
        </p:nvSpPr>
        <p:spPr/>
        <p:txBody>
          <a:bodyPr/>
          <a:lstStyle/>
          <a:p>
            <a:r>
              <a:rPr lang="en-GB" dirty="0"/>
              <a:t>facebook.com/</a:t>
            </a:r>
            <a:r>
              <a:rPr lang="en-GB" dirty="0" err="1"/>
              <a:t>essexcountycouncil</a:t>
            </a:r>
            <a:endParaRPr lang="en-GB" dirty="0"/>
          </a:p>
        </p:txBody>
      </p:sp>
      <p:sp>
        <p:nvSpPr>
          <p:cNvPr id="5" name="Text Placeholder 4">
            <a:extLst>
              <a:ext uri="{FF2B5EF4-FFF2-40B4-BE49-F238E27FC236}">
                <a16:creationId xmlns:a16="http://schemas.microsoft.com/office/drawing/2014/main" id="{4318CC2F-F138-3C92-A801-110BB34CD90E}"/>
              </a:ext>
            </a:extLst>
          </p:cNvPr>
          <p:cNvSpPr>
            <a:spLocks noGrp="1"/>
          </p:cNvSpPr>
          <p:nvPr>
            <p:ph type="body" sz="quarter" idx="12"/>
          </p:nvPr>
        </p:nvSpPr>
        <p:spPr/>
        <p:txBody>
          <a:bodyPr/>
          <a:lstStyle/>
          <a:p>
            <a:r>
              <a:rPr lang="en-GB" dirty="0" err="1"/>
              <a:t>Essex_CC</a:t>
            </a:r>
            <a:endParaRPr lang="en-GB" dirty="0"/>
          </a:p>
        </p:txBody>
      </p:sp>
      <p:pic>
        <p:nvPicPr>
          <p:cNvPr id="10" name="Graphic 9" descr="Twitter logo with hyperlink to ECC">
            <a:hlinkClick r:id="rId2"/>
            <a:extLst>
              <a:ext uri="{FF2B5EF4-FFF2-40B4-BE49-F238E27FC236}">
                <a16:creationId xmlns:a16="http://schemas.microsoft.com/office/drawing/2014/main" id="{1F238D15-DC5A-0DCF-5600-7338EF1225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085126"/>
            <a:ext cx="180975" cy="180975"/>
          </a:xfrm>
          <a:prstGeom prst="rect">
            <a:avLst/>
          </a:prstGeom>
        </p:spPr>
      </p:pic>
      <p:sp>
        <p:nvSpPr>
          <p:cNvPr id="7" name="Rectangle 6" descr="Hyperlink to ECC on Twitter">
            <a:hlinkClick r:id="rId2"/>
            <a:extLst>
              <a:ext uri="{FF2B5EF4-FFF2-40B4-BE49-F238E27FC236}">
                <a16:creationId xmlns:a16="http://schemas.microsoft.com/office/drawing/2014/main" id="{7D780071-514E-1185-D10D-DD3059070567}"/>
              </a:ext>
            </a:extLst>
          </p:cNvPr>
          <p:cNvSpPr/>
          <p:nvPr/>
        </p:nvSpPr>
        <p:spPr>
          <a:xfrm>
            <a:off x="817200" y="4032738"/>
            <a:ext cx="3326400" cy="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Facebook logo with hyperlink to ECC">
            <a:hlinkClick r:id="rId5"/>
            <a:extLst>
              <a:ext uri="{FF2B5EF4-FFF2-40B4-BE49-F238E27FC236}">
                <a16:creationId xmlns:a16="http://schemas.microsoft.com/office/drawing/2014/main" id="{98648007-FCB4-59A4-6F64-A8913F5573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0000" y="4384294"/>
            <a:ext cx="180975" cy="180975"/>
          </a:xfrm>
          <a:prstGeom prst="rect">
            <a:avLst/>
          </a:prstGeom>
        </p:spPr>
      </p:pic>
      <p:sp>
        <p:nvSpPr>
          <p:cNvPr id="8" name="Rectangle 7" descr="Hyperlink to ECC on Facebook">
            <a:hlinkClick r:id="rId5"/>
            <a:extLst>
              <a:ext uri="{FF2B5EF4-FFF2-40B4-BE49-F238E27FC236}">
                <a16:creationId xmlns:a16="http://schemas.microsoft.com/office/drawing/2014/main" id="{3CDE0499-8799-B210-9F08-4B9B9B40299C}"/>
              </a:ext>
            </a:extLst>
          </p:cNvPr>
          <p:cNvSpPr/>
          <p:nvPr/>
        </p:nvSpPr>
        <p:spPr>
          <a:xfrm>
            <a:off x="817200" y="4313538"/>
            <a:ext cx="3326400" cy="298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4680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4B2C9-72FC-1232-57D4-9735C6DD7EAC}"/>
              </a:ext>
            </a:extLst>
          </p:cNvPr>
          <p:cNvSpPr>
            <a:spLocks noGrp="1"/>
          </p:cNvSpPr>
          <p:nvPr>
            <p:ph type="title"/>
          </p:nvPr>
        </p:nvSpPr>
        <p:spPr>
          <a:xfrm>
            <a:off x="163384" y="135785"/>
            <a:ext cx="11892491" cy="565552"/>
          </a:xfrm>
        </p:spPr>
        <p:txBody>
          <a:bodyPr/>
          <a:lstStyle/>
          <a:p>
            <a:r>
              <a:rPr lang="en-GB" dirty="0"/>
              <a:t>Mortality analysis workplan</a:t>
            </a:r>
          </a:p>
        </p:txBody>
      </p:sp>
      <p:sp>
        <p:nvSpPr>
          <p:cNvPr id="3" name="TextBox 2">
            <a:extLst>
              <a:ext uri="{FF2B5EF4-FFF2-40B4-BE49-F238E27FC236}">
                <a16:creationId xmlns:a16="http://schemas.microsoft.com/office/drawing/2014/main" id="{BA21D260-E75C-64A0-7D17-A79A5B595C60}"/>
              </a:ext>
            </a:extLst>
          </p:cNvPr>
          <p:cNvSpPr txBox="1"/>
          <p:nvPr/>
        </p:nvSpPr>
        <p:spPr>
          <a:xfrm>
            <a:off x="465046" y="1091953"/>
            <a:ext cx="11022480" cy="2148397"/>
          </a:xfrm>
          <a:prstGeom prst="rect">
            <a:avLst/>
          </a:prstGeom>
          <a:noFill/>
        </p:spPr>
        <p:txBody>
          <a:bodyPr wrap="square" lIns="0" tIns="0" rIns="0" bIns="0" rtlCol="0">
            <a:noAutofit/>
          </a:bodyPr>
          <a:lstStyle/>
          <a:p>
            <a:pPr algn="l">
              <a:spcAft>
                <a:spcPts val="1134"/>
              </a:spcAft>
            </a:pPr>
            <a:r>
              <a:rPr lang="en-GB" dirty="0"/>
              <a:t>This is the first in a series of products focusing on mortality in Essex. </a:t>
            </a:r>
            <a:br>
              <a:rPr lang="en-GB" dirty="0"/>
            </a:br>
            <a:r>
              <a:rPr lang="en-GB" dirty="0"/>
              <a:t>By combining local mortality and census data, the Public Health Intelligence team are able to produce small-area estimates of healthy life expectancy in Essex. This gives a more granular breakdown of healthy life expectancy in Essex, allowing us to quantify where healthy life expectancy is increasing, which areas have seen decreases in healthy life expectancy, and inequalities in healthy life expectancy across Essex. Data is presented at MSOA level – small areas containing 7,500 residents on average.</a:t>
            </a:r>
          </a:p>
          <a:p>
            <a:pPr algn="l">
              <a:spcAft>
                <a:spcPts val="1134"/>
              </a:spcAft>
            </a:pPr>
            <a:br>
              <a:rPr lang="en-GB" dirty="0"/>
            </a:br>
            <a:r>
              <a:rPr lang="en-GB" dirty="0"/>
              <a:t>Detailed data used in this report will be made public and shared on Essex Open Data where possible. For further bespoke analysis, or if you have mortality related questions you would like the PHI team to work on in future, please get in touch with the team at </a:t>
            </a:r>
            <a:r>
              <a:rPr lang="en-GB" dirty="0">
                <a:hlinkClick r:id="rId2"/>
              </a:rPr>
              <a:t>PHI@essex.gov.uk</a:t>
            </a:r>
            <a:r>
              <a:rPr lang="en-GB" dirty="0"/>
              <a:t>. </a:t>
            </a:r>
          </a:p>
        </p:txBody>
      </p:sp>
      <p:graphicFrame>
        <p:nvGraphicFramePr>
          <p:cNvPr id="4" name="Table 3">
            <a:extLst>
              <a:ext uri="{FF2B5EF4-FFF2-40B4-BE49-F238E27FC236}">
                <a16:creationId xmlns:a16="http://schemas.microsoft.com/office/drawing/2014/main" id="{F7A3BDEC-6890-59DC-C57A-B80947A636C1}"/>
              </a:ext>
            </a:extLst>
          </p:cNvPr>
          <p:cNvGraphicFramePr>
            <a:graphicFrameLocks noGrp="1"/>
          </p:cNvGraphicFramePr>
          <p:nvPr>
            <p:extLst>
              <p:ext uri="{D42A27DB-BD31-4B8C-83A1-F6EECF244321}">
                <p14:modId xmlns:p14="http://schemas.microsoft.com/office/powerpoint/2010/main" val="767965071"/>
              </p:ext>
            </p:extLst>
          </p:nvPr>
        </p:nvGraphicFramePr>
        <p:xfrm>
          <a:off x="465046" y="4170694"/>
          <a:ext cx="9921648" cy="2521902"/>
        </p:xfrm>
        <a:graphic>
          <a:graphicData uri="http://schemas.openxmlformats.org/drawingml/2006/table">
            <a:tbl>
              <a:tblPr firstRow="1" bandRow="1">
                <a:tableStyleId>{3B4B98B0-60AC-42C2-AFA5-B58CD77FA1E5}</a:tableStyleId>
              </a:tblPr>
              <a:tblGrid>
                <a:gridCol w="2517672">
                  <a:extLst>
                    <a:ext uri="{9D8B030D-6E8A-4147-A177-3AD203B41FA5}">
                      <a16:colId xmlns:a16="http://schemas.microsoft.com/office/drawing/2014/main" val="474252154"/>
                    </a:ext>
                  </a:extLst>
                </a:gridCol>
                <a:gridCol w="5122416">
                  <a:extLst>
                    <a:ext uri="{9D8B030D-6E8A-4147-A177-3AD203B41FA5}">
                      <a16:colId xmlns:a16="http://schemas.microsoft.com/office/drawing/2014/main" val="194533185"/>
                    </a:ext>
                  </a:extLst>
                </a:gridCol>
                <a:gridCol w="2281560">
                  <a:extLst>
                    <a:ext uri="{9D8B030D-6E8A-4147-A177-3AD203B41FA5}">
                      <a16:colId xmlns:a16="http://schemas.microsoft.com/office/drawing/2014/main" val="48228668"/>
                    </a:ext>
                  </a:extLst>
                </a:gridCol>
              </a:tblGrid>
              <a:tr h="341789">
                <a:tc>
                  <a:txBody>
                    <a:bodyPr/>
                    <a:lstStyle/>
                    <a:p>
                      <a:pPr algn="l" fontAlgn="b"/>
                      <a:r>
                        <a:rPr lang="en-GB" sz="1600" b="1" u="none" strike="noStrike" dirty="0">
                          <a:solidFill>
                            <a:srgbClr val="000000"/>
                          </a:solidFill>
                          <a:effectLst/>
                          <a:latin typeface="+mj-lt"/>
                        </a:rPr>
                        <a:t>Product</a:t>
                      </a:r>
                      <a:endParaRPr lang="en-GB" sz="1600" b="1" i="0" u="none" strike="noStrike" dirty="0">
                        <a:solidFill>
                          <a:srgbClr val="000000"/>
                        </a:solidFill>
                        <a:effectLst/>
                        <a:latin typeface="+mj-lt"/>
                      </a:endParaRPr>
                    </a:p>
                  </a:txBody>
                  <a:tcPr marL="7620" marR="7620" marT="7620" marB="0" anchor="b"/>
                </a:tc>
                <a:tc>
                  <a:txBody>
                    <a:bodyPr/>
                    <a:lstStyle/>
                    <a:p>
                      <a:pPr algn="l" fontAlgn="b"/>
                      <a:r>
                        <a:rPr lang="en-GB" sz="1600" b="1" u="none" strike="noStrike" dirty="0">
                          <a:solidFill>
                            <a:srgbClr val="000000"/>
                          </a:solidFill>
                          <a:effectLst/>
                          <a:latin typeface="+mj-lt"/>
                        </a:rPr>
                        <a:t>Short description</a:t>
                      </a:r>
                      <a:endParaRPr lang="en-GB" sz="1600" b="1" i="0" u="none" strike="noStrike" dirty="0">
                        <a:solidFill>
                          <a:srgbClr val="000000"/>
                        </a:solidFill>
                        <a:effectLst/>
                        <a:latin typeface="+mj-lt"/>
                      </a:endParaRPr>
                    </a:p>
                  </a:txBody>
                  <a:tcPr marL="7620" marR="7620" marT="7620" marB="0" anchor="b"/>
                </a:tc>
                <a:tc>
                  <a:txBody>
                    <a:bodyPr/>
                    <a:lstStyle/>
                    <a:p>
                      <a:pPr algn="l" fontAlgn="b"/>
                      <a:r>
                        <a:rPr lang="en-GB" sz="1600" b="1" i="0" u="none" strike="noStrike" dirty="0">
                          <a:solidFill>
                            <a:srgbClr val="000000"/>
                          </a:solidFill>
                          <a:effectLst/>
                          <a:latin typeface="+mj-lt"/>
                        </a:rPr>
                        <a:t>Planned completion date</a:t>
                      </a:r>
                    </a:p>
                  </a:txBody>
                  <a:tcPr marL="7620" marR="7620" marT="7620" marB="0" anchor="b"/>
                </a:tc>
                <a:extLst>
                  <a:ext uri="{0D108BD9-81ED-4DB2-BD59-A6C34878D82A}">
                    <a16:rowId xmlns:a16="http://schemas.microsoft.com/office/drawing/2014/main" val="2994736396"/>
                  </a:ext>
                </a:extLst>
              </a:tr>
              <a:tr h="953293">
                <a:tc>
                  <a:txBody>
                    <a:bodyPr/>
                    <a:lstStyle/>
                    <a:p>
                      <a:pPr algn="l" fontAlgn="b"/>
                      <a:r>
                        <a:rPr lang="en-GB" sz="1600" b="0" u="none" strike="noStrike" dirty="0">
                          <a:solidFill>
                            <a:srgbClr val="000000"/>
                          </a:solidFill>
                          <a:effectLst/>
                          <a:latin typeface="+mj-lt"/>
                        </a:rPr>
                        <a:t>Small area healthy life expectancy</a:t>
                      </a:r>
                      <a:endParaRPr lang="en-GB" sz="1600" b="0" i="0" u="none" strike="noStrike" dirty="0">
                        <a:solidFill>
                          <a:srgbClr val="000000"/>
                        </a:solidFill>
                        <a:effectLst/>
                        <a:latin typeface="+mj-lt"/>
                      </a:endParaRPr>
                    </a:p>
                  </a:txBody>
                  <a:tcPr marL="7620" marR="7620" marT="7620" marB="0" anchor="ctr"/>
                </a:tc>
                <a:tc>
                  <a:txBody>
                    <a:bodyPr/>
                    <a:lstStyle/>
                    <a:p>
                      <a:pPr algn="l" fontAlgn="b"/>
                      <a:r>
                        <a:rPr lang="en-GB" sz="1600" b="0" i="0" u="none" strike="noStrike" dirty="0">
                          <a:solidFill>
                            <a:srgbClr val="000000"/>
                          </a:solidFill>
                          <a:effectLst/>
                          <a:latin typeface="+mj-lt"/>
                        </a:rPr>
                        <a:t>MSOA level healthy life expectancy for Essex, 2018-22.</a:t>
                      </a:r>
                      <a:br>
                        <a:rPr lang="en-GB" sz="1600" b="0" i="0" u="none" strike="noStrike" dirty="0">
                          <a:solidFill>
                            <a:srgbClr val="000000"/>
                          </a:solidFill>
                          <a:effectLst/>
                          <a:latin typeface="+mj-lt"/>
                        </a:rPr>
                      </a:br>
                      <a:r>
                        <a:rPr lang="en-GB" sz="1600" b="0" i="0" u="none" strike="noStrike" dirty="0">
                          <a:solidFill>
                            <a:srgbClr val="000000"/>
                          </a:solidFill>
                          <a:effectLst/>
                          <a:latin typeface="+mj-lt"/>
                        </a:rPr>
                        <a:t>Estimates produced for all residents and split by sex</a:t>
                      </a:r>
                    </a:p>
                  </a:txBody>
                  <a:tcPr marL="7620" marR="7620" marT="7620" marB="0" anchor="ctr"/>
                </a:tc>
                <a:tc>
                  <a:txBody>
                    <a:bodyPr/>
                    <a:lstStyle/>
                    <a:p>
                      <a:pPr algn="ctr" fontAlgn="b"/>
                      <a:r>
                        <a:rPr lang="en-GB" sz="1600" b="0" i="0" u="none" strike="noStrike" dirty="0">
                          <a:solidFill>
                            <a:srgbClr val="000000"/>
                          </a:solidFill>
                          <a:effectLst/>
                          <a:latin typeface="+mj-lt"/>
                        </a:rPr>
                        <a:t>31/1/24</a:t>
                      </a:r>
                    </a:p>
                  </a:txBody>
                  <a:tcPr marL="7620" marR="7620" marT="7620" marB="0" anchor="ctr"/>
                </a:tc>
                <a:extLst>
                  <a:ext uri="{0D108BD9-81ED-4DB2-BD59-A6C34878D82A}">
                    <a16:rowId xmlns:a16="http://schemas.microsoft.com/office/drawing/2014/main" val="3515294742"/>
                  </a:ext>
                </a:extLst>
              </a:tr>
              <a:tr h="386901">
                <a:tc>
                  <a:txBody>
                    <a:bodyPr/>
                    <a:lstStyle/>
                    <a:p>
                      <a:pPr algn="l" fontAlgn="b"/>
                      <a:r>
                        <a:rPr lang="en-GB" sz="1600" b="0" u="none" strike="noStrike" dirty="0">
                          <a:solidFill>
                            <a:srgbClr val="000000"/>
                          </a:solidFill>
                          <a:effectLst/>
                          <a:latin typeface="+mj-lt"/>
                        </a:rPr>
                        <a:t>Preventable &amp; treatable mortality</a:t>
                      </a:r>
                      <a:endParaRPr lang="en-GB" sz="1600" b="0" i="0" u="none" strike="noStrike" dirty="0">
                        <a:solidFill>
                          <a:srgbClr val="000000"/>
                        </a:solidFill>
                        <a:effectLst/>
                        <a:latin typeface="+mj-lt"/>
                      </a:endParaRPr>
                    </a:p>
                  </a:txBody>
                  <a:tcPr marL="7620" marR="7620" marT="7620" marB="0" anchor="ctr"/>
                </a:tc>
                <a:tc>
                  <a:txBody>
                    <a:bodyPr/>
                    <a:lstStyle/>
                    <a:p>
                      <a:pPr algn="l" fontAlgn="b"/>
                      <a:r>
                        <a:rPr lang="en-GB" sz="1600" b="0" i="0" u="none" strike="noStrike" dirty="0">
                          <a:solidFill>
                            <a:srgbClr val="000000"/>
                          </a:solidFill>
                          <a:effectLst/>
                          <a:latin typeface="+mj-lt"/>
                        </a:rPr>
                        <a:t>Recreating public figures for the ‘under 75 mortality considered preventable’ measures. Aim is to better understand which conditions are driving preventable mortality, demographics of preventable deaths, and the number of deaths from conditions considered treatable</a:t>
                      </a:r>
                    </a:p>
                  </a:txBody>
                  <a:tcPr marL="7620" marR="7620" marT="7620" marB="0" anchor="ctr"/>
                </a:tc>
                <a:tc>
                  <a:txBody>
                    <a:bodyPr/>
                    <a:lstStyle/>
                    <a:p>
                      <a:pPr algn="ctr" fontAlgn="b"/>
                      <a:r>
                        <a:rPr lang="en-GB" sz="1600" b="0" i="0" u="none" strike="noStrike" dirty="0">
                          <a:solidFill>
                            <a:srgbClr val="000000"/>
                          </a:solidFill>
                          <a:effectLst/>
                          <a:latin typeface="+mj-lt"/>
                        </a:rPr>
                        <a:t>25/2/24</a:t>
                      </a:r>
                    </a:p>
                  </a:txBody>
                  <a:tcPr marL="7620" marR="7620" marT="7620" marB="0" anchor="ctr"/>
                </a:tc>
                <a:extLst>
                  <a:ext uri="{0D108BD9-81ED-4DB2-BD59-A6C34878D82A}">
                    <a16:rowId xmlns:a16="http://schemas.microsoft.com/office/drawing/2014/main" val="475955273"/>
                  </a:ext>
                </a:extLst>
              </a:tr>
            </a:tbl>
          </a:graphicData>
        </a:graphic>
      </p:graphicFrame>
    </p:spTree>
    <p:extLst>
      <p:ext uri="{BB962C8B-B14F-4D97-AF65-F5344CB8AC3E}">
        <p14:creationId xmlns:p14="http://schemas.microsoft.com/office/powerpoint/2010/main" val="1587410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4B2C9-72FC-1232-57D4-9735C6DD7EAC}"/>
              </a:ext>
            </a:extLst>
          </p:cNvPr>
          <p:cNvSpPr>
            <a:spLocks noGrp="1"/>
          </p:cNvSpPr>
          <p:nvPr>
            <p:ph type="title"/>
          </p:nvPr>
        </p:nvSpPr>
        <p:spPr>
          <a:xfrm>
            <a:off x="197994" y="135785"/>
            <a:ext cx="11892491" cy="565552"/>
          </a:xfrm>
        </p:spPr>
        <p:txBody>
          <a:bodyPr/>
          <a:lstStyle/>
          <a:p>
            <a:r>
              <a:rPr lang="en-GB" dirty="0"/>
              <a:t>Essex residents have better-than-average HLE…</a:t>
            </a:r>
          </a:p>
        </p:txBody>
      </p:sp>
      <p:sp>
        <p:nvSpPr>
          <p:cNvPr id="3" name="TextBox 2">
            <a:extLst>
              <a:ext uri="{FF2B5EF4-FFF2-40B4-BE49-F238E27FC236}">
                <a16:creationId xmlns:a16="http://schemas.microsoft.com/office/drawing/2014/main" id="{BA21D260-E75C-64A0-7D17-A79A5B595C60}"/>
              </a:ext>
            </a:extLst>
          </p:cNvPr>
          <p:cNvSpPr txBox="1"/>
          <p:nvPr/>
        </p:nvSpPr>
        <p:spPr>
          <a:xfrm>
            <a:off x="649862" y="1342234"/>
            <a:ext cx="4870255" cy="5630262"/>
          </a:xfrm>
          <a:prstGeom prst="rect">
            <a:avLst/>
          </a:prstGeom>
          <a:noFill/>
        </p:spPr>
        <p:txBody>
          <a:bodyPr wrap="square" lIns="0" tIns="0" rIns="0" bIns="0" rtlCol="0">
            <a:noAutofit/>
          </a:bodyPr>
          <a:lstStyle/>
          <a:p>
            <a:pPr marL="285750" indent="-285750" algn="l">
              <a:spcAft>
                <a:spcPts val="1134"/>
              </a:spcAft>
              <a:buFont typeface="Arial" panose="020B0604020202020204" pitchFamily="34" charset="0"/>
              <a:buChar char="•"/>
            </a:pPr>
            <a:r>
              <a:rPr lang="en-GB" dirty="0"/>
              <a:t>Essex residents can expect to live an additional 1.5 years in good health compared to England. </a:t>
            </a:r>
          </a:p>
          <a:p>
            <a:pPr marL="285750" indent="-285750" algn="l">
              <a:spcAft>
                <a:spcPts val="1134"/>
              </a:spcAft>
              <a:buFont typeface="Arial" panose="020B0604020202020204" pitchFamily="34" charset="0"/>
              <a:buChar char="•"/>
            </a:pPr>
            <a:r>
              <a:rPr lang="en-GB" dirty="0"/>
              <a:t>Across England healthy life expectancy ranges between 57.8 years in Blackpool to 72.3 years in Richmond upon Thames. The inequality in HLE across is England is 14.5 years</a:t>
            </a:r>
          </a:p>
          <a:p>
            <a:pPr marL="285750" indent="-285750" algn="l">
              <a:spcAft>
                <a:spcPts val="1134"/>
              </a:spcAft>
              <a:buFont typeface="Arial" panose="020B0604020202020204" pitchFamily="34" charset="0"/>
              <a:buChar char="•"/>
            </a:pPr>
            <a:r>
              <a:rPr lang="en-GB" dirty="0"/>
              <a:t>Healthy life expectancy varies across Essex, ranging from 71 years for a female born in Uttlesford to 61.9 years for a male born in Tendring</a:t>
            </a:r>
          </a:p>
        </p:txBody>
      </p:sp>
      <p:sp>
        <p:nvSpPr>
          <p:cNvPr id="4" name="TextBox 3">
            <a:extLst>
              <a:ext uri="{FF2B5EF4-FFF2-40B4-BE49-F238E27FC236}">
                <a16:creationId xmlns:a16="http://schemas.microsoft.com/office/drawing/2014/main" id="{CC3659C2-5EB8-BCE6-5BBF-501F7E182974}"/>
              </a:ext>
            </a:extLst>
          </p:cNvPr>
          <p:cNvSpPr txBox="1"/>
          <p:nvPr/>
        </p:nvSpPr>
        <p:spPr>
          <a:xfrm>
            <a:off x="6051065" y="6630887"/>
            <a:ext cx="5859581" cy="222400"/>
          </a:xfrm>
          <a:prstGeom prst="rect">
            <a:avLst/>
          </a:prstGeom>
          <a:noFill/>
        </p:spPr>
        <p:txBody>
          <a:bodyPr wrap="square" lIns="0" tIns="0" rIns="0" bIns="0" rtlCol="0">
            <a:noAutofit/>
          </a:bodyPr>
          <a:lstStyle/>
          <a:p>
            <a:pPr algn="r">
              <a:spcAft>
                <a:spcPts val="1134"/>
              </a:spcAft>
            </a:pPr>
            <a:r>
              <a:rPr lang="en-GB" sz="1200" dirty="0">
                <a:solidFill>
                  <a:schemeClr val="bg1">
                    <a:lumMod val="75000"/>
                  </a:schemeClr>
                </a:solidFill>
              </a:rPr>
              <a:t>Data sources: mortality (Nomis), health (census 21) Analysis by ECC public health</a:t>
            </a:r>
          </a:p>
        </p:txBody>
      </p:sp>
      <p:graphicFrame>
        <p:nvGraphicFramePr>
          <p:cNvPr id="5" name="Table 4">
            <a:extLst>
              <a:ext uri="{FF2B5EF4-FFF2-40B4-BE49-F238E27FC236}">
                <a16:creationId xmlns:a16="http://schemas.microsoft.com/office/drawing/2014/main" id="{1B1F8F47-3314-2630-2EEA-F0405A92B28A}"/>
              </a:ext>
            </a:extLst>
          </p:cNvPr>
          <p:cNvGraphicFramePr>
            <a:graphicFrameLocks noGrp="1"/>
          </p:cNvGraphicFramePr>
          <p:nvPr>
            <p:extLst>
              <p:ext uri="{D42A27DB-BD31-4B8C-83A1-F6EECF244321}">
                <p14:modId xmlns:p14="http://schemas.microsoft.com/office/powerpoint/2010/main" val="3583275741"/>
              </p:ext>
            </p:extLst>
          </p:nvPr>
        </p:nvGraphicFramePr>
        <p:xfrm>
          <a:off x="6144240" y="1215625"/>
          <a:ext cx="5067324" cy="4499775"/>
        </p:xfrm>
        <a:graphic>
          <a:graphicData uri="http://schemas.openxmlformats.org/drawingml/2006/table">
            <a:tbl>
              <a:tblPr firstRow="1" bandRow="1">
                <a:tableStyleId>{3B4B98B0-60AC-42C2-AFA5-B58CD77FA1E5}</a:tableStyleId>
              </a:tblPr>
              <a:tblGrid>
                <a:gridCol w="1266831">
                  <a:extLst>
                    <a:ext uri="{9D8B030D-6E8A-4147-A177-3AD203B41FA5}">
                      <a16:colId xmlns:a16="http://schemas.microsoft.com/office/drawing/2014/main" val="474252154"/>
                    </a:ext>
                  </a:extLst>
                </a:gridCol>
                <a:gridCol w="1266831">
                  <a:extLst>
                    <a:ext uri="{9D8B030D-6E8A-4147-A177-3AD203B41FA5}">
                      <a16:colId xmlns:a16="http://schemas.microsoft.com/office/drawing/2014/main" val="194533185"/>
                    </a:ext>
                  </a:extLst>
                </a:gridCol>
                <a:gridCol w="1266831">
                  <a:extLst>
                    <a:ext uri="{9D8B030D-6E8A-4147-A177-3AD203B41FA5}">
                      <a16:colId xmlns:a16="http://schemas.microsoft.com/office/drawing/2014/main" val="48228668"/>
                    </a:ext>
                  </a:extLst>
                </a:gridCol>
                <a:gridCol w="1266831">
                  <a:extLst>
                    <a:ext uri="{9D8B030D-6E8A-4147-A177-3AD203B41FA5}">
                      <a16:colId xmlns:a16="http://schemas.microsoft.com/office/drawing/2014/main" val="62173456"/>
                    </a:ext>
                  </a:extLst>
                </a:gridCol>
              </a:tblGrid>
              <a:tr h="299985">
                <a:tc>
                  <a:txBody>
                    <a:bodyPr/>
                    <a:lstStyle/>
                    <a:p>
                      <a:pPr algn="l" fontAlgn="b"/>
                      <a:r>
                        <a:rPr lang="en-GB" sz="1600" b="0" u="none" strike="noStrike">
                          <a:solidFill>
                            <a:srgbClr val="000000"/>
                          </a:solidFill>
                          <a:effectLst/>
                        </a:rPr>
                        <a:t>Area</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b="0" u="none" strike="noStrike">
                          <a:solidFill>
                            <a:srgbClr val="000000"/>
                          </a:solidFill>
                          <a:effectLst/>
                        </a:rPr>
                        <a:t>Persons</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b="0" u="none" strike="noStrike">
                          <a:solidFill>
                            <a:srgbClr val="000000"/>
                          </a:solidFill>
                          <a:effectLst/>
                        </a:rPr>
                        <a:t>Male</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b="0" u="none" strike="noStrike">
                          <a:solidFill>
                            <a:srgbClr val="000000"/>
                          </a:solidFill>
                          <a:effectLst/>
                        </a:rPr>
                        <a:t>Female</a:t>
                      </a:r>
                      <a:endParaRPr lang="en-GB" sz="16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994736396"/>
                  </a:ext>
                </a:extLst>
              </a:tr>
              <a:tr h="299985">
                <a:tc>
                  <a:txBody>
                    <a:bodyPr/>
                    <a:lstStyle/>
                    <a:p>
                      <a:pPr algn="l" fontAlgn="b"/>
                      <a:r>
                        <a:rPr lang="en-GB" sz="1600" b="0" u="none" strike="noStrike">
                          <a:solidFill>
                            <a:srgbClr val="000000"/>
                          </a:solidFill>
                          <a:effectLst/>
                        </a:rPr>
                        <a:t>England</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GB" sz="1600" b="0" i="0" u="none" strike="noStrike">
                          <a:solidFill>
                            <a:srgbClr val="000000"/>
                          </a:solidFill>
                          <a:effectLst/>
                          <a:latin typeface="+mn-lt"/>
                        </a:rPr>
                        <a:t>65.8</a:t>
                      </a:r>
                    </a:p>
                  </a:txBody>
                  <a:tcPr marL="7620" marR="7620" marT="7620" marB="0" anchor="b"/>
                </a:tc>
                <a:tc>
                  <a:txBody>
                    <a:bodyPr/>
                    <a:lstStyle/>
                    <a:p>
                      <a:pPr algn="ctr" fontAlgn="b"/>
                      <a:r>
                        <a:rPr lang="en-GB" sz="1600" b="0" i="0" u="none" strike="noStrike">
                          <a:solidFill>
                            <a:srgbClr val="000000"/>
                          </a:solidFill>
                          <a:effectLst/>
                          <a:latin typeface="+mn-lt"/>
                        </a:rPr>
                        <a:t>65.1</a:t>
                      </a:r>
                    </a:p>
                  </a:txBody>
                  <a:tcPr marL="7620" marR="7620" marT="7620" marB="0" anchor="b"/>
                </a:tc>
                <a:tc>
                  <a:txBody>
                    <a:bodyPr/>
                    <a:lstStyle/>
                    <a:p>
                      <a:pPr algn="ctr" fontAlgn="b"/>
                      <a:r>
                        <a:rPr lang="en-GB" sz="1600" b="0" i="0" u="none" strike="noStrike">
                          <a:solidFill>
                            <a:srgbClr val="000000"/>
                          </a:solidFill>
                          <a:effectLst/>
                          <a:latin typeface="+mn-lt"/>
                        </a:rPr>
                        <a:t>66.5</a:t>
                      </a:r>
                    </a:p>
                  </a:txBody>
                  <a:tcPr marL="7620" marR="7620" marT="7620" marB="0" anchor="b"/>
                </a:tc>
                <a:extLst>
                  <a:ext uri="{0D108BD9-81ED-4DB2-BD59-A6C34878D82A}">
                    <a16:rowId xmlns:a16="http://schemas.microsoft.com/office/drawing/2014/main" val="3515294742"/>
                  </a:ext>
                </a:extLst>
              </a:tr>
              <a:tr h="299985">
                <a:tc>
                  <a:txBody>
                    <a:bodyPr/>
                    <a:lstStyle/>
                    <a:p>
                      <a:pPr algn="l" fontAlgn="b"/>
                      <a:r>
                        <a:rPr lang="en-GB" sz="1600" b="1" u="none" strike="noStrike" dirty="0">
                          <a:solidFill>
                            <a:srgbClr val="000000"/>
                          </a:solidFill>
                          <a:effectLst/>
                        </a:rPr>
                        <a:t>Essex</a:t>
                      </a:r>
                      <a:endParaRPr lang="en-GB" sz="1600" b="1" i="0" u="none" strike="noStrike" dirty="0">
                        <a:solidFill>
                          <a:srgbClr val="000000"/>
                        </a:solidFill>
                        <a:effectLst/>
                        <a:latin typeface="Aptos Narrow" panose="020B0004020202020204" pitchFamily="34" charset="0"/>
                      </a:endParaRPr>
                    </a:p>
                  </a:txBody>
                  <a:tcPr marL="7620" marR="7620" marT="7620" marB="0" anchor="b"/>
                </a:tc>
                <a:tc>
                  <a:txBody>
                    <a:bodyPr/>
                    <a:lstStyle/>
                    <a:p>
                      <a:pPr algn="ctr" fontAlgn="b"/>
                      <a:r>
                        <a:rPr lang="en-GB" sz="1600" b="1" i="0" u="none" strike="noStrike" dirty="0">
                          <a:solidFill>
                            <a:srgbClr val="000000"/>
                          </a:solidFill>
                          <a:effectLst/>
                          <a:latin typeface="+mn-lt"/>
                        </a:rPr>
                        <a:t>67.5</a:t>
                      </a:r>
                    </a:p>
                  </a:txBody>
                  <a:tcPr marL="7620" marR="7620" marT="7620" marB="0" anchor="b"/>
                </a:tc>
                <a:tc>
                  <a:txBody>
                    <a:bodyPr/>
                    <a:lstStyle/>
                    <a:p>
                      <a:pPr algn="ctr" fontAlgn="b"/>
                      <a:r>
                        <a:rPr lang="en-GB" sz="1600" b="1" i="0" u="none" strike="noStrike" dirty="0">
                          <a:solidFill>
                            <a:srgbClr val="000000"/>
                          </a:solidFill>
                          <a:effectLst/>
                          <a:latin typeface="+mn-lt"/>
                        </a:rPr>
                        <a:t>66.8</a:t>
                      </a:r>
                    </a:p>
                  </a:txBody>
                  <a:tcPr marL="7620" marR="7620" marT="7620" marB="0" anchor="b"/>
                </a:tc>
                <a:tc>
                  <a:txBody>
                    <a:bodyPr/>
                    <a:lstStyle/>
                    <a:p>
                      <a:pPr algn="ctr" fontAlgn="b"/>
                      <a:r>
                        <a:rPr lang="en-GB" sz="1600" b="1" i="0" u="none" strike="noStrike" dirty="0">
                          <a:solidFill>
                            <a:srgbClr val="000000"/>
                          </a:solidFill>
                          <a:effectLst/>
                          <a:latin typeface="+mn-lt"/>
                        </a:rPr>
                        <a:t>68.2</a:t>
                      </a:r>
                    </a:p>
                  </a:txBody>
                  <a:tcPr marL="7620" marR="7620" marT="7620" marB="0" anchor="b"/>
                </a:tc>
                <a:extLst>
                  <a:ext uri="{0D108BD9-81ED-4DB2-BD59-A6C34878D82A}">
                    <a16:rowId xmlns:a16="http://schemas.microsoft.com/office/drawing/2014/main" val="475955273"/>
                  </a:ext>
                </a:extLst>
              </a:tr>
              <a:tr h="299985">
                <a:tc>
                  <a:txBody>
                    <a:bodyPr/>
                    <a:lstStyle/>
                    <a:p>
                      <a:pPr algn="l" fontAlgn="b"/>
                      <a:r>
                        <a:rPr lang="en-GB" sz="1600" b="0" i="0" u="none" strike="noStrike">
                          <a:solidFill>
                            <a:srgbClr val="000000"/>
                          </a:solidFill>
                          <a:effectLst/>
                          <a:latin typeface="Calibri" panose="020F0502020204030204" pitchFamily="34" charset="0"/>
                        </a:rPr>
                        <a:t>Uttlesford</a:t>
                      </a:r>
                    </a:p>
                  </a:txBody>
                  <a:tcPr marL="7620" marR="7620" marT="7620" marB="0" anchor="b"/>
                </a:tc>
                <a:tc>
                  <a:txBody>
                    <a:bodyPr/>
                    <a:lstStyle/>
                    <a:p>
                      <a:pPr algn="ctr" fontAlgn="b"/>
                      <a:r>
                        <a:rPr lang="en-GB" sz="1600" b="0" i="0" u="none" strike="noStrike" dirty="0">
                          <a:solidFill>
                            <a:srgbClr val="000000"/>
                          </a:solidFill>
                          <a:effectLst/>
                          <a:latin typeface="Calibri" panose="020F0502020204030204" pitchFamily="34" charset="0"/>
                        </a:rPr>
                        <a:t>71.7</a:t>
                      </a:r>
                    </a:p>
                  </a:txBody>
                  <a:tcPr marL="7620" marR="7620" marT="7620" marB="0" anchor="b"/>
                </a:tc>
                <a:tc>
                  <a:txBody>
                    <a:bodyPr/>
                    <a:lstStyle/>
                    <a:p>
                      <a:pPr algn="ctr" fontAlgn="b"/>
                      <a:r>
                        <a:rPr lang="en-GB" sz="1600" b="0" i="0" u="none" strike="noStrike">
                          <a:solidFill>
                            <a:srgbClr val="000000"/>
                          </a:solidFill>
                          <a:effectLst/>
                          <a:latin typeface="Calibri" panose="020F0502020204030204" pitchFamily="34" charset="0"/>
                        </a:rPr>
                        <a:t>70.3</a:t>
                      </a:r>
                    </a:p>
                  </a:txBody>
                  <a:tcPr marL="7620" marR="7620" marT="7620" marB="0" anchor="b"/>
                </a:tc>
                <a:tc>
                  <a:txBody>
                    <a:bodyPr/>
                    <a:lstStyle/>
                    <a:p>
                      <a:pPr algn="ctr" fontAlgn="b"/>
                      <a:r>
                        <a:rPr lang="en-GB" sz="1600" b="0" i="0" u="none" strike="noStrike">
                          <a:solidFill>
                            <a:srgbClr val="000000"/>
                          </a:solidFill>
                          <a:effectLst/>
                          <a:latin typeface="Calibri" panose="020F0502020204030204" pitchFamily="34" charset="0"/>
                        </a:rPr>
                        <a:t>71</a:t>
                      </a:r>
                    </a:p>
                  </a:txBody>
                  <a:tcPr marL="7620" marR="7620" marT="7620" marB="0" anchor="b"/>
                </a:tc>
                <a:extLst>
                  <a:ext uri="{0D108BD9-81ED-4DB2-BD59-A6C34878D82A}">
                    <a16:rowId xmlns:a16="http://schemas.microsoft.com/office/drawing/2014/main" val="776684458"/>
                  </a:ext>
                </a:extLst>
              </a:tr>
              <a:tr h="299985">
                <a:tc>
                  <a:txBody>
                    <a:bodyPr/>
                    <a:lstStyle/>
                    <a:p>
                      <a:pPr algn="l" fontAlgn="b"/>
                      <a:r>
                        <a:rPr lang="en-GB" sz="1600" b="0" i="0" u="none" strike="noStrike">
                          <a:solidFill>
                            <a:srgbClr val="000000"/>
                          </a:solidFill>
                          <a:effectLst/>
                          <a:latin typeface="Calibri" panose="020F0502020204030204" pitchFamily="34" charset="0"/>
                        </a:rPr>
                        <a:t>Brentwood</a:t>
                      </a:r>
                    </a:p>
                  </a:txBody>
                  <a:tcPr marL="7620" marR="7620" marT="7620" marB="0" anchor="b"/>
                </a:tc>
                <a:tc>
                  <a:txBody>
                    <a:bodyPr/>
                    <a:lstStyle/>
                    <a:p>
                      <a:pPr algn="ctr" fontAlgn="b"/>
                      <a:r>
                        <a:rPr lang="en-GB" sz="1600" b="0" i="0" u="none" strike="noStrike" dirty="0">
                          <a:solidFill>
                            <a:srgbClr val="000000"/>
                          </a:solidFill>
                          <a:effectLst/>
                          <a:latin typeface="Calibri" panose="020F0502020204030204" pitchFamily="34" charset="0"/>
                        </a:rPr>
                        <a:t>69.7</a:t>
                      </a:r>
                    </a:p>
                  </a:txBody>
                  <a:tcPr marL="7620" marR="7620" marT="7620" marB="0" anchor="b"/>
                </a:tc>
                <a:tc>
                  <a:txBody>
                    <a:bodyPr/>
                    <a:lstStyle/>
                    <a:p>
                      <a:pPr algn="ctr" fontAlgn="b"/>
                      <a:r>
                        <a:rPr lang="en-GB" sz="1600" b="0" i="0" u="none" strike="noStrike" dirty="0">
                          <a:solidFill>
                            <a:srgbClr val="000000"/>
                          </a:solidFill>
                          <a:effectLst/>
                          <a:latin typeface="Calibri" panose="020F0502020204030204" pitchFamily="34" charset="0"/>
                        </a:rPr>
                        <a:t>67.7</a:t>
                      </a:r>
                    </a:p>
                  </a:txBody>
                  <a:tcPr marL="7620" marR="7620" marT="7620" marB="0" anchor="b"/>
                </a:tc>
                <a:tc>
                  <a:txBody>
                    <a:bodyPr/>
                    <a:lstStyle/>
                    <a:p>
                      <a:pPr algn="ctr" fontAlgn="b"/>
                      <a:r>
                        <a:rPr lang="en-GB" sz="1600" b="0" i="0" u="none" strike="noStrike">
                          <a:solidFill>
                            <a:srgbClr val="000000"/>
                          </a:solidFill>
                          <a:effectLst/>
                          <a:latin typeface="Calibri" panose="020F0502020204030204" pitchFamily="34" charset="0"/>
                        </a:rPr>
                        <a:t>69.8</a:t>
                      </a:r>
                    </a:p>
                  </a:txBody>
                  <a:tcPr marL="7620" marR="7620" marT="7620" marB="0" anchor="b"/>
                </a:tc>
                <a:extLst>
                  <a:ext uri="{0D108BD9-81ED-4DB2-BD59-A6C34878D82A}">
                    <a16:rowId xmlns:a16="http://schemas.microsoft.com/office/drawing/2014/main" val="998996410"/>
                  </a:ext>
                </a:extLst>
              </a:tr>
              <a:tr h="299985">
                <a:tc>
                  <a:txBody>
                    <a:bodyPr/>
                    <a:lstStyle/>
                    <a:p>
                      <a:pPr algn="l" fontAlgn="b"/>
                      <a:r>
                        <a:rPr lang="en-GB" sz="1600" b="0" i="0" u="none" strike="noStrike">
                          <a:solidFill>
                            <a:srgbClr val="000000"/>
                          </a:solidFill>
                          <a:effectLst/>
                          <a:latin typeface="Calibri" panose="020F0502020204030204" pitchFamily="34" charset="0"/>
                        </a:rPr>
                        <a:t>Chelmsford</a:t>
                      </a:r>
                    </a:p>
                  </a:txBody>
                  <a:tcPr marL="7620" marR="7620" marT="7620" marB="0" anchor="b"/>
                </a:tc>
                <a:tc>
                  <a:txBody>
                    <a:bodyPr/>
                    <a:lstStyle/>
                    <a:p>
                      <a:pPr algn="ctr" fontAlgn="b"/>
                      <a:r>
                        <a:rPr lang="en-GB" sz="1600" b="0" i="0" u="none" strike="noStrike">
                          <a:solidFill>
                            <a:srgbClr val="000000"/>
                          </a:solidFill>
                          <a:effectLst/>
                          <a:latin typeface="Calibri" panose="020F0502020204030204" pitchFamily="34" charset="0"/>
                        </a:rPr>
                        <a:t>69.7</a:t>
                      </a:r>
                    </a:p>
                  </a:txBody>
                  <a:tcPr marL="7620" marR="7620" marT="7620" marB="0" anchor="b"/>
                </a:tc>
                <a:tc>
                  <a:txBody>
                    <a:bodyPr/>
                    <a:lstStyle/>
                    <a:p>
                      <a:pPr algn="ctr" fontAlgn="b"/>
                      <a:r>
                        <a:rPr lang="en-GB" sz="1600" b="0" i="0" u="none" strike="noStrike" dirty="0">
                          <a:solidFill>
                            <a:srgbClr val="000000"/>
                          </a:solidFill>
                          <a:effectLst/>
                          <a:latin typeface="Calibri" panose="020F0502020204030204" pitchFamily="34" charset="0"/>
                        </a:rPr>
                        <a:t>68.9</a:t>
                      </a:r>
                    </a:p>
                  </a:txBody>
                  <a:tcPr marL="7620" marR="7620" marT="7620" marB="0" anchor="b"/>
                </a:tc>
                <a:tc>
                  <a:txBody>
                    <a:bodyPr/>
                    <a:lstStyle/>
                    <a:p>
                      <a:pPr algn="ctr" fontAlgn="b"/>
                      <a:r>
                        <a:rPr lang="en-GB" sz="1600" b="0" i="0" u="none" strike="noStrike">
                          <a:solidFill>
                            <a:srgbClr val="000000"/>
                          </a:solidFill>
                          <a:effectLst/>
                          <a:latin typeface="Calibri" panose="020F0502020204030204" pitchFamily="34" charset="0"/>
                        </a:rPr>
                        <a:t>69.8</a:t>
                      </a:r>
                    </a:p>
                  </a:txBody>
                  <a:tcPr marL="7620" marR="7620" marT="7620" marB="0" anchor="b"/>
                </a:tc>
                <a:extLst>
                  <a:ext uri="{0D108BD9-81ED-4DB2-BD59-A6C34878D82A}">
                    <a16:rowId xmlns:a16="http://schemas.microsoft.com/office/drawing/2014/main" val="742011328"/>
                  </a:ext>
                </a:extLst>
              </a:tr>
              <a:tr h="299985">
                <a:tc>
                  <a:txBody>
                    <a:bodyPr/>
                    <a:lstStyle/>
                    <a:p>
                      <a:pPr algn="l" fontAlgn="b"/>
                      <a:r>
                        <a:rPr lang="en-GB" sz="1600" b="0" i="0" u="none" strike="noStrike">
                          <a:solidFill>
                            <a:srgbClr val="000000"/>
                          </a:solidFill>
                          <a:effectLst/>
                          <a:latin typeface="Calibri" panose="020F0502020204030204" pitchFamily="34" charset="0"/>
                        </a:rPr>
                        <a:t>Epping Forest</a:t>
                      </a:r>
                    </a:p>
                  </a:txBody>
                  <a:tcPr marL="7620" marR="7620" marT="7620" marB="0" anchor="b"/>
                </a:tc>
                <a:tc>
                  <a:txBody>
                    <a:bodyPr/>
                    <a:lstStyle/>
                    <a:p>
                      <a:pPr algn="ctr" fontAlgn="b"/>
                      <a:r>
                        <a:rPr lang="en-GB" sz="1600" b="0" i="0" u="none" strike="noStrike">
                          <a:solidFill>
                            <a:srgbClr val="000000"/>
                          </a:solidFill>
                          <a:effectLst/>
                          <a:latin typeface="Calibri" panose="020F0502020204030204" pitchFamily="34" charset="0"/>
                        </a:rPr>
                        <a:t>68.8</a:t>
                      </a:r>
                    </a:p>
                  </a:txBody>
                  <a:tcPr marL="7620" marR="7620" marT="7620" marB="0" anchor="b"/>
                </a:tc>
                <a:tc>
                  <a:txBody>
                    <a:bodyPr/>
                    <a:lstStyle/>
                    <a:p>
                      <a:pPr algn="ctr" fontAlgn="b"/>
                      <a:r>
                        <a:rPr lang="en-GB" sz="1600" b="0" i="0" u="none" strike="noStrike" dirty="0">
                          <a:solidFill>
                            <a:srgbClr val="000000"/>
                          </a:solidFill>
                          <a:effectLst/>
                          <a:latin typeface="Calibri" panose="020F0502020204030204" pitchFamily="34" charset="0"/>
                        </a:rPr>
                        <a:t>67.7</a:t>
                      </a:r>
                    </a:p>
                  </a:txBody>
                  <a:tcPr marL="7620" marR="7620" marT="7620" marB="0" anchor="b"/>
                </a:tc>
                <a:tc>
                  <a:txBody>
                    <a:bodyPr/>
                    <a:lstStyle/>
                    <a:p>
                      <a:pPr algn="ctr" fontAlgn="b"/>
                      <a:r>
                        <a:rPr lang="en-GB" sz="1600" b="0" i="0" u="none" strike="noStrike">
                          <a:solidFill>
                            <a:srgbClr val="000000"/>
                          </a:solidFill>
                          <a:effectLst/>
                          <a:latin typeface="Calibri" panose="020F0502020204030204" pitchFamily="34" charset="0"/>
                        </a:rPr>
                        <a:t>69.2</a:t>
                      </a:r>
                    </a:p>
                  </a:txBody>
                  <a:tcPr marL="7620" marR="7620" marT="7620" marB="0" anchor="b"/>
                </a:tc>
                <a:extLst>
                  <a:ext uri="{0D108BD9-81ED-4DB2-BD59-A6C34878D82A}">
                    <a16:rowId xmlns:a16="http://schemas.microsoft.com/office/drawing/2014/main" val="4244555151"/>
                  </a:ext>
                </a:extLst>
              </a:tr>
              <a:tr h="299985">
                <a:tc>
                  <a:txBody>
                    <a:bodyPr/>
                    <a:lstStyle/>
                    <a:p>
                      <a:pPr algn="l" fontAlgn="b"/>
                      <a:r>
                        <a:rPr lang="en-GB" sz="1600" b="0" i="0" u="none" strike="noStrike">
                          <a:solidFill>
                            <a:srgbClr val="000000"/>
                          </a:solidFill>
                          <a:effectLst/>
                          <a:latin typeface="Calibri" panose="020F0502020204030204" pitchFamily="34" charset="0"/>
                        </a:rPr>
                        <a:t>Rochford</a:t>
                      </a:r>
                    </a:p>
                  </a:txBody>
                  <a:tcPr marL="7620" marR="7620" marT="7620" marB="0" anchor="b"/>
                </a:tc>
                <a:tc>
                  <a:txBody>
                    <a:bodyPr/>
                    <a:lstStyle/>
                    <a:p>
                      <a:pPr algn="ctr" fontAlgn="b"/>
                      <a:r>
                        <a:rPr lang="en-GB" sz="1600" b="0" i="0" u="none" strike="noStrike">
                          <a:solidFill>
                            <a:srgbClr val="000000"/>
                          </a:solidFill>
                          <a:effectLst/>
                          <a:latin typeface="Calibri" panose="020F0502020204030204" pitchFamily="34" charset="0"/>
                        </a:rPr>
                        <a:t>68.7</a:t>
                      </a:r>
                    </a:p>
                  </a:txBody>
                  <a:tcPr marL="7620" marR="7620" marT="7620" marB="0" anchor="b"/>
                </a:tc>
                <a:tc>
                  <a:txBody>
                    <a:bodyPr/>
                    <a:lstStyle/>
                    <a:p>
                      <a:pPr algn="ctr" fontAlgn="b"/>
                      <a:r>
                        <a:rPr lang="en-GB" sz="1600" b="0" i="0" u="none" strike="noStrike" dirty="0">
                          <a:solidFill>
                            <a:srgbClr val="000000"/>
                          </a:solidFill>
                          <a:effectLst/>
                          <a:latin typeface="Calibri" panose="020F0502020204030204" pitchFamily="34" charset="0"/>
                        </a:rPr>
                        <a:t>67.5</a:t>
                      </a:r>
                    </a:p>
                  </a:txBody>
                  <a:tcPr marL="7620" marR="7620" marT="7620" marB="0" anchor="b"/>
                </a:tc>
                <a:tc>
                  <a:txBody>
                    <a:bodyPr/>
                    <a:lstStyle/>
                    <a:p>
                      <a:pPr algn="ctr" fontAlgn="b"/>
                      <a:r>
                        <a:rPr lang="en-GB" sz="1600" b="0" i="0" u="none" strike="noStrike">
                          <a:solidFill>
                            <a:srgbClr val="000000"/>
                          </a:solidFill>
                          <a:effectLst/>
                          <a:latin typeface="Calibri" panose="020F0502020204030204" pitchFamily="34" charset="0"/>
                        </a:rPr>
                        <a:t>68.6</a:t>
                      </a:r>
                    </a:p>
                  </a:txBody>
                  <a:tcPr marL="7620" marR="7620" marT="7620" marB="0" anchor="b"/>
                </a:tc>
                <a:extLst>
                  <a:ext uri="{0D108BD9-81ED-4DB2-BD59-A6C34878D82A}">
                    <a16:rowId xmlns:a16="http://schemas.microsoft.com/office/drawing/2014/main" val="16214585"/>
                  </a:ext>
                </a:extLst>
              </a:tr>
              <a:tr h="299985">
                <a:tc>
                  <a:txBody>
                    <a:bodyPr/>
                    <a:lstStyle/>
                    <a:p>
                      <a:pPr algn="l" fontAlgn="b"/>
                      <a:r>
                        <a:rPr lang="en-GB" sz="1600" b="0" i="0" u="none" strike="noStrike">
                          <a:solidFill>
                            <a:srgbClr val="000000"/>
                          </a:solidFill>
                          <a:effectLst/>
                          <a:latin typeface="Calibri" panose="020F0502020204030204" pitchFamily="34" charset="0"/>
                        </a:rPr>
                        <a:t>Maldon</a:t>
                      </a:r>
                    </a:p>
                  </a:txBody>
                  <a:tcPr marL="7620" marR="7620" marT="7620" marB="0" anchor="b"/>
                </a:tc>
                <a:tc>
                  <a:txBody>
                    <a:bodyPr/>
                    <a:lstStyle/>
                    <a:p>
                      <a:pPr algn="ctr" fontAlgn="b"/>
                      <a:r>
                        <a:rPr lang="en-GB" sz="1600" b="0" i="0" u="none" strike="noStrike">
                          <a:solidFill>
                            <a:srgbClr val="000000"/>
                          </a:solidFill>
                          <a:effectLst/>
                          <a:latin typeface="Calibri" panose="020F0502020204030204" pitchFamily="34" charset="0"/>
                        </a:rPr>
                        <a:t>68.2</a:t>
                      </a:r>
                    </a:p>
                  </a:txBody>
                  <a:tcPr marL="7620" marR="7620" marT="7620" marB="0" anchor="b"/>
                </a:tc>
                <a:tc>
                  <a:txBody>
                    <a:bodyPr/>
                    <a:lstStyle/>
                    <a:p>
                      <a:pPr algn="ctr" fontAlgn="b"/>
                      <a:r>
                        <a:rPr lang="en-GB" sz="1600" b="0" i="0" u="none" strike="noStrike" dirty="0">
                          <a:solidFill>
                            <a:srgbClr val="000000"/>
                          </a:solidFill>
                          <a:effectLst/>
                          <a:latin typeface="Calibri" panose="020F0502020204030204" pitchFamily="34" charset="0"/>
                        </a:rPr>
                        <a:t>66.1</a:t>
                      </a:r>
                    </a:p>
                  </a:txBody>
                  <a:tcPr marL="7620" marR="7620" marT="7620" marB="0" anchor="b"/>
                </a:tc>
                <a:tc>
                  <a:txBody>
                    <a:bodyPr/>
                    <a:lstStyle/>
                    <a:p>
                      <a:pPr algn="ctr" fontAlgn="b"/>
                      <a:r>
                        <a:rPr lang="en-GB" sz="1600" b="0" i="0" u="none" strike="noStrike">
                          <a:solidFill>
                            <a:srgbClr val="000000"/>
                          </a:solidFill>
                          <a:effectLst/>
                          <a:latin typeface="Calibri" panose="020F0502020204030204" pitchFamily="34" charset="0"/>
                        </a:rPr>
                        <a:t>67</a:t>
                      </a:r>
                    </a:p>
                  </a:txBody>
                  <a:tcPr marL="7620" marR="7620" marT="7620" marB="0" anchor="b"/>
                </a:tc>
                <a:extLst>
                  <a:ext uri="{0D108BD9-81ED-4DB2-BD59-A6C34878D82A}">
                    <a16:rowId xmlns:a16="http://schemas.microsoft.com/office/drawing/2014/main" val="1351220955"/>
                  </a:ext>
                </a:extLst>
              </a:tr>
              <a:tr h="299985">
                <a:tc>
                  <a:txBody>
                    <a:bodyPr/>
                    <a:lstStyle/>
                    <a:p>
                      <a:pPr algn="l" fontAlgn="b"/>
                      <a:r>
                        <a:rPr lang="en-GB" sz="1600" b="0" i="0" u="none" strike="noStrike">
                          <a:solidFill>
                            <a:srgbClr val="000000"/>
                          </a:solidFill>
                          <a:effectLst/>
                          <a:latin typeface="Calibri" panose="020F0502020204030204" pitchFamily="34" charset="0"/>
                        </a:rPr>
                        <a:t>Colchester</a:t>
                      </a:r>
                    </a:p>
                  </a:txBody>
                  <a:tcPr marL="7620" marR="7620" marT="7620" marB="0" anchor="b"/>
                </a:tc>
                <a:tc>
                  <a:txBody>
                    <a:bodyPr/>
                    <a:lstStyle/>
                    <a:p>
                      <a:pPr algn="ctr" fontAlgn="b"/>
                      <a:r>
                        <a:rPr lang="en-GB" sz="1600" b="0" i="0" u="none" strike="noStrike">
                          <a:solidFill>
                            <a:srgbClr val="000000"/>
                          </a:solidFill>
                          <a:effectLst/>
                          <a:latin typeface="Calibri" panose="020F0502020204030204" pitchFamily="34" charset="0"/>
                        </a:rPr>
                        <a:t>67.4</a:t>
                      </a:r>
                    </a:p>
                  </a:txBody>
                  <a:tcPr marL="7620" marR="7620" marT="7620" marB="0" anchor="b"/>
                </a:tc>
                <a:tc>
                  <a:txBody>
                    <a:bodyPr/>
                    <a:lstStyle/>
                    <a:p>
                      <a:pPr algn="ctr" fontAlgn="b"/>
                      <a:r>
                        <a:rPr lang="en-GB" sz="1600" b="0" i="0" u="none" strike="noStrike" dirty="0">
                          <a:solidFill>
                            <a:srgbClr val="000000"/>
                          </a:solidFill>
                          <a:effectLst/>
                          <a:latin typeface="Calibri" panose="020F0502020204030204" pitchFamily="34" charset="0"/>
                        </a:rPr>
                        <a:t>66.5</a:t>
                      </a:r>
                    </a:p>
                  </a:txBody>
                  <a:tcPr marL="7620" marR="7620" marT="7620" marB="0" anchor="b"/>
                </a:tc>
                <a:tc>
                  <a:txBody>
                    <a:bodyPr/>
                    <a:lstStyle/>
                    <a:p>
                      <a:pPr algn="ctr" fontAlgn="b"/>
                      <a:r>
                        <a:rPr lang="en-GB" sz="1600" b="0" i="0" u="none" strike="noStrike" dirty="0">
                          <a:solidFill>
                            <a:srgbClr val="000000"/>
                          </a:solidFill>
                          <a:effectLst/>
                          <a:latin typeface="Calibri" panose="020F0502020204030204" pitchFamily="34" charset="0"/>
                        </a:rPr>
                        <a:t>67.9</a:t>
                      </a:r>
                    </a:p>
                  </a:txBody>
                  <a:tcPr marL="7620" marR="7620" marT="7620" marB="0" anchor="b"/>
                </a:tc>
                <a:extLst>
                  <a:ext uri="{0D108BD9-81ED-4DB2-BD59-A6C34878D82A}">
                    <a16:rowId xmlns:a16="http://schemas.microsoft.com/office/drawing/2014/main" val="2879164574"/>
                  </a:ext>
                </a:extLst>
              </a:tr>
              <a:tr h="299985">
                <a:tc>
                  <a:txBody>
                    <a:bodyPr/>
                    <a:lstStyle/>
                    <a:p>
                      <a:pPr algn="l" fontAlgn="b"/>
                      <a:r>
                        <a:rPr lang="en-GB" sz="1600" b="0" i="0" u="none" strike="noStrike">
                          <a:solidFill>
                            <a:srgbClr val="000000"/>
                          </a:solidFill>
                          <a:effectLst/>
                          <a:latin typeface="Calibri" panose="020F0502020204030204" pitchFamily="34" charset="0"/>
                        </a:rPr>
                        <a:t>Braintree</a:t>
                      </a:r>
                    </a:p>
                  </a:txBody>
                  <a:tcPr marL="7620" marR="7620" marT="7620" marB="0" anchor="b"/>
                </a:tc>
                <a:tc>
                  <a:txBody>
                    <a:bodyPr/>
                    <a:lstStyle/>
                    <a:p>
                      <a:pPr algn="ctr" fontAlgn="b"/>
                      <a:r>
                        <a:rPr lang="en-GB" sz="1600" b="0" i="0" u="none" strike="noStrike">
                          <a:solidFill>
                            <a:srgbClr val="000000"/>
                          </a:solidFill>
                          <a:effectLst/>
                          <a:latin typeface="Calibri" panose="020F0502020204030204" pitchFamily="34" charset="0"/>
                        </a:rPr>
                        <a:t>67.2</a:t>
                      </a:r>
                    </a:p>
                  </a:txBody>
                  <a:tcPr marL="7620" marR="7620" marT="7620" marB="0" anchor="b"/>
                </a:tc>
                <a:tc>
                  <a:txBody>
                    <a:bodyPr/>
                    <a:lstStyle/>
                    <a:p>
                      <a:pPr algn="ctr" fontAlgn="b"/>
                      <a:r>
                        <a:rPr lang="en-GB" sz="1600" b="0" i="0" u="none" strike="noStrike">
                          <a:solidFill>
                            <a:srgbClr val="000000"/>
                          </a:solidFill>
                          <a:effectLst/>
                          <a:latin typeface="Calibri" panose="020F0502020204030204" pitchFamily="34" charset="0"/>
                        </a:rPr>
                        <a:t>66.4</a:t>
                      </a:r>
                    </a:p>
                  </a:txBody>
                  <a:tcPr marL="7620" marR="7620" marT="7620" marB="0" anchor="b"/>
                </a:tc>
                <a:tc>
                  <a:txBody>
                    <a:bodyPr/>
                    <a:lstStyle/>
                    <a:p>
                      <a:pPr algn="ctr" fontAlgn="b"/>
                      <a:r>
                        <a:rPr lang="en-GB" sz="1600" b="0" i="0" u="none" strike="noStrike" dirty="0">
                          <a:solidFill>
                            <a:srgbClr val="000000"/>
                          </a:solidFill>
                          <a:effectLst/>
                          <a:latin typeface="Calibri" panose="020F0502020204030204" pitchFamily="34" charset="0"/>
                        </a:rPr>
                        <a:t>67.3</a:t>
                      </a:r>
                    </a:p>
                  </a:txBody>
                  <a:tcPr marL="7620" marR="7620" marT="7620" marB="0" anchor="b"/>
                </a:tc>
                <a:extLst>
                  <a:ext uri="{0D108BD9-81ED-4DB2-BD59-A6C34878D82A}">
                    <a16:rowId xmlns:a16="http://schemas.microsoft.com/office/drawing/2014/main" val="698215908"/>
                  </a:ext>
                </a:extLst>
              </a:tr>
              <a:tr h="299985">
                <a:tc>
                  <a:txBody>
                    <a:bodyPr/>
                    <a:lstStyle/>
                    <a:p>
                      <a:pPr algn="l" fontAlgn="b"/>
                      <a:r>
                        <a:rPr lang="en-GB" sz="1600" b="0" i="0" u="none" strike="noStrike">
                          <a:solidFill>
                            <a:srgbClr val="000000"/>
                          </a:solidFill>
                          <a:effectLst/>
                          <a:latin typeface="Calibri" panose="020F0502020204030204" pitchFamily="34" charset="0"/>
                        </a:rPr>
                        <a:t>Castle Point</a:t>
                      </a:r>
                    </a:p>
                  </a:txBody>
                  <a:tcPr marL="7620" marR="7620" marT="7620" marB="0" anchor="b"/>
                </a:tc>
                <a:tc>
                  <a:txBody>
                    <a:bodyPr/>
                    <a:lstStyle/>
                    <a:p>
                      <a:pPr algn="ctr" fontAlgn="b"/>
                      <a:r>
                        <a:rPr lang="en-GB" sz="1600" b="0" i="0" u="none" strike="noStrike">
                          <a:solidFill>
                            <a:srgbClr val="000000"/>
                          </a:solidFill>
                          <a:effectLst/>
                          <a:latin typeface="Calibri" panose="020F0502020204030204" pitchFamily="34" charset="0"/>
                        </a:rPr>
                        <a:t>66.5</a:t>
                      </a:r>
                    </a:p>
                  </a:txBody>
                  <a:tcPr marL="7620" marR="7620" marT="7620" marB="0" anchor="b"/>
                </a:tc>
                <a:tc>
                  <a:txBody>
                    <a:bodyPr/>
                    <a:lstStyle/>
                    <a:p>
                      <a:pPr algn="ctr" fontAlgn="b"/>
                      <a:r>
                        <a:rPr lang="en-GB" sz="1600" b="0" i="0" u="none" strike="noStrike">
                          <a:solidFill>
                            <a:srgbClr val="000000"/>
                          </a:solidFill>
                          <a:effectLst/>
                          <a:latin typeface="Calibri" panose="020F0502020204030204" pitchFamily="34" charset="0"/>
                        </a:rPr>
                        <a:t>65.3</a:t>
                      </a:r>
                    </a:p>
                  </a:txBody>
                  <a:tcPr marL="7620" marR="7620" marT="7620" marB="0" anchor="b"/>
                </a:tc>
                <a:tc>
                  <a:txBody>
                    <a:bodyPr/>
                    <a:lstStyle/>
                    <a:p>
                      <a:pPr algn="ctr" fontAlgn="b"/>
                      <a:r>
                        <a:rPr lang="en-GB" sz="1600" b="0" i="0" u="none" strike="noStrike" dirty="0">
                          <a:solidFill>
                            <a:srgbClr val="000000"/>
                          </a:solidFill>
                          <a:effectLst/>
                          <a:latin typeface="Calibri" panose="020F0502020204030204" pitchFamily="34" charset="0"/>
                        </a:rPr>
                        <a:t>66.3</a:t>
                      </a:r>
                    </a:p>
                  </a:txBody>
                  <a:tcPr marL="7620" marR="7620" marT="7620" marB="0" anchor="b"/>
                </a:tc>
                <a:extLst>
                  <a:ext uri="{0D108BD9-81ED-4DB2-BD59-A6C34878D82A}">
                    <a16:rowId xmlns:a16="http://schemas.microsoft.com/office/drawing/2014/main" val="894490266"/>
                  </a:ext>
                </a:extLst>
              </a:tr>
              <a:tr h="299985">
                <a:tc>
                  <a:txBody>
                    <a:bodyPr/>
                    <a:lstStyle/>
                    <a:p>
                      <a:pPr algn="l" fontAlgn="b"/>
                      <a:r>
                        <a:rPr lang="en-GB" sz="1600" b="0" i="0" u="none" strike="noStrike">
                          <a:solidFill>
                            <a:srgbClr val="000000"/>
                          </a:solidFill>
                          <a:effectLst/>
                          <a:latin typeface="Calibri" panose="020F0502020204030204" pitchFamily="34" charset="0"/>
                        </a:rPr>
                        <a:t>Basildon</a:t>
                      </a:r>
                    </a:p>
                  </a:txBody>
                  <a:tcPr marL="7620" marR="7620" marT="7620" marB="0" anchor="b"/>
                </a:tc>
                <a:tc>
                  <a:txBody>
                    <a:bodyPr/>
                    <a:lstStyle/>
                    <a:p>
                      <a:pPr algn="ctr" fontAlgn="b"/>
                      <a:r>
                        <a:rPr lang="en-GB" sz="1600" b="0" i="0" u="none" strike="noStrike">
                          <a:solidFill>
                            <a:srgbClr val="000000"/>
                          </a:solidFill>
                          <a:effectLst/>
                          <a:latin typeface="Calibri" panose="020F0502020204030204" pitchFamily="34" charset="0"/>
                        </a:rPr>
                        <a:t>65.7</a:t>
                      </a:r>
                    </a:p>
                  </a:txBody>
                  <a:tcPr marL="7620" marR="7620" marT="7620" marB="0" anchor="b"/>
                </a:tc>
                <a:tc>
                  <a:txBody>
                    <a:bodyPr/>
                    <a:lstStyle/>
                    <a:p>
                      <a:pPr algn="ctr" fontAlgn="b"/>
                      <a:r>
                        <a:rPr lang="en-GB" sz="1600" b="0" i="0" u="none" strike="noStrike">
                          <a:solidFill>
                            <a:srgbClr val="000000"/>
                          </a:solidFill>
                          <a:effectLst/>
                          <a:latin typeface="Calibri" panose="020F0502020204030204" pitchFamily="34" charset="0"/>
                        </a:rPr>
                        <a:t>64.8</a:t>
                      </a:r>
                    </a:p>
                  </a:txBody>
                  <a:tcPr marL="7620" marR="7620" marT="7620" marB="0" anchor="b"/>
                </a:tc>
                <a:tc>
                  <a:txBody>
                    <a:bodyPr/>
                    <a:lstStyle/>
                    <a:p>
                      <a:pPr algn="ctr" fontAlgn="b"/>
                      <a:r>
                        <a:rPr lang="en-GB" sz="1600" b="0" i="0" u="none" strike="noStrike" dirty="0">
                          <a:solidFill>
                            <a:srgbClr val="000000"/>
                          </a:solidFill>
                          <a:effectLst/>
                          <a:latin typeface="Calibri" panose="020F0502020204030204" pitchFamily="34" charset="0"/>
                        </a:rPr>
                        <a:t>66</a:t>
                      </a:r>
                    </a:p>
                  </a:txBody>
                  <a:tcPr marL="7620" marR="7620" marT="7620" marB="0" anchor="b"/>
                </a:tc>
                <a:extLst>
                  <a:ext uri="{0D108BD9-81ED-4DB2-BD59-A6C34878D82A}">
                    <a16:rowId xmlns:a16="http://schemas.microsoft.com/office/drawing/2014/main" val="3837238537"/>
                  </a:ext>
                </a:extLst>
              </a:tr>
              <a:tr h="299985">
                <a:tc>
                  <a:txBody>
                    <a:bodyPr/>
                    <a:lstStyle/>
                    <a:p>
                      <a:pPr algn="l" fontAlgn="b"/>
                      <a:r>
                        <a:rPr lang="en-GB" sz="1600" b="0" i="0" u="none" strike="noStrike">
                          <a:solidFill>
                            <a:srgbClr val="000000"/>
                          </a:solidFill>
                          <a:effectLst/>
                          <a:latin typeface="Calibri" panose="020F0502020204030204" pitchFamily="34" charset="0"/>
                        </a:rPr>
                        <a:t>Harlow</a:t>
                      </a:r>
                    </a:p>
                  </a:txBody>
                  <a:tcPr marL="7620" marR="7620" marT="7620" marB="0" anchor="b"/>
                </a:tc>
                <a:tc>
                  <a:txBody>
                    <a:bodyPr/>
                    <a:lstStyle/>
                    <a:p>
                      <a:pPr algn="ctr" fontAlgn="b"/>
                      <a:r>
                        <a:rPr lang="en-GB" sz="1600" b="0" i="0" u="none" strike="noStrike">
                          <a:solidFill>
                            <a:srgbClr val="000000"/>
                          </a:solidFill>
                          <a:effectLst/>
                          <a:latin typeface="Calibri" panose="020F0502020204030204" pitchFamily="34" charset="0"/>
                        </a:rPr>
                        <a:t>64.1</a:t>
                      </a:r>
                    </a:p>
                  </a:txBody>
                  <a:tcPr marL="7620" marR="7620" marT="7620" marB="0" anchor="b"/>
                </a:tc>
                <a:tc>
                  <a:txBody>
                    <a:bodyPr/>
                    <a:lstStyle/>
                    <a:p>
                      <a:pPr algn="ctr" fontAlgn="b"/>
                      <a:r>
                        <a:rPr lang="en-GB" sz="1600" b="0" i="0" u="none" strike="noStrike">
                          <a:solidFill>
                            <a:srgbClr val="000000"/>
                          </a:solidFill>
                          <a:effectLst/>
                          <a:latin typeface="Calibri" panose="020F0502020204030204" pitchFamily="34" charset="0"/>
                        </a:rPr>
                        <a:t>63.5</a:t>
                      </a:r>
                    </a:p>
                  </a:txBody>
                  <a:tcPr marL="7620" marR="7620" marT="7620" marB="0" anchor="b"/>
                </a:tc>
                <a:tc>
                  <a:txBody>
                    <a:bodyPr/>
                    <a:lstStyle/>
                    <a:p>
                      <a:pPr algn="ctr" fontAlgn="b"/>
                      <a:r>
                        <a:rPr lang="en-GB" sz="1600" b="0" i="0" u="none" strike="noStrike" dirty="0">
                          <a:solidFill>
                            <a:srgbClr val="000000"/>
                          </a:solidFill>
                          <a:effectLst/>
                          <a:latin typeface="Calibri" panose="020F0502020204030204" pitchFamily="34" charset="0"/>
                        </a:rPr>
                        <a:t>63.7</a:t>
                      </a:r>
                    </a:p>
                  </a:txBody>
                  <a:tcPr marL="7620" marR="7620" marT="7620" marB="0" anchor="b"/>
                </a:tc>
                <a:extLst>
                  <a:ext uri="{0D108BD9-81ED-4DB2-BD59-A6C34878D82A}">
                    <a16:rowId xmlns:a16="http://schemas.microsoft.com/office/drawing/2014/main" val="383804719"/>
                  </a:ext>
                </a:extLst>
              </a:tr>
              <a:tr h="299985">
                <a:tc>
                  <a:txBody>
                    <a:bodyPr/>
                    <a:lstStyle/>
                    <a:p>
                      <a:pPr algn="l" fontAlgn="b"/>
                      <a:r>
                        <a:rPr lang="en-GB" sz="1600" b="0" i="0" u="none" strike="noStrike">
                          <a:solidFill>
                            <a:srgbClr val="000000"/>
                          </a:solidFill>
                          <a:effectLst/>
                          <a:latin typeface="Calibri" panose="020F0502020204030204" pitchFamily="34" charset="0"/>
                        </a:rPr>
                        <a:t>Tendring</a:t>
                      </a:r>
                    </a:p>
                  </a:txBody>
                  <a:tcPr marL="7620" marR="7620" marT="7620" marB="0" anchor="b"/>
                </a:tc>
                <a:tc>
                  <a:txBody>
                    <a:bodyPr/>
                    <a:lstStyle/>
                    <a:p>
                      <a:pPr algn="ctr" fontAlgn="b"/>
                      <a:r>
                        <a:rPr lang="en-GB" sz="1600" b="0" i="0" u="none" strike="noStrike">
                          <a:solidFill>
                            <a:srgbClr val="000000"/>
                          </a:solidFill>
                          <a:effectLst/>
                          <a:latin typeface="Calibri" panose="020F0502020204030204" pitchFamily="34" charset="0"/>
                        </a:rPr>
                        <a:t>62.6</a:t>
                      </a:r>
                    </a:p>
                  </a:txBody>
                  <a:tcPr marL="7620" marR="7620" marT="7620" marB="0" anchor="b"/>
                </a:tc>
                <a:tc>
                  <a:txBody>
                    <a:bodyPr/>
                    <a:lstStyle/>
                    <a:p>
                      <a:pPr algn="ctr" fontAlgn="b"/>
                      <a:r>
                        <a:rPr lang="en-GB" sz="1600" b="0" i="0" u="none" strike="noStrike">
                          <a:solidFill>
                            <a:srgbClr val="000000"/>
                          </a:solidFill>
                          <a:effectLst/>
                          <a:latin typeface="Calibri" panose="020F0502020204030204" pitchFamily="34" charset="0"/>
                        </a:rPr>
                        <a:t>61.9</a:t>
                      </a:r>
                    </a:p>
                  </a:txBody>
                  <a:tcPr marL="7620" marR="7620" marT="7620" marB="0" anchor="b"/>
                </a:tc>
                <a:tc>
                  <a:txBody>
                    <a:bodyPr/>
                    <a:lstStyle/>
                    <a:p>
                      <a:pPr algn="ctr" fontAlgn="b"/>
                      <a:r>
                        <a:rPr lang="en-GB" sz="1600" b="0" i="0" u="none" strike="noStrike" dirty="0">
                          <a:solidFill>
                            <a:srgbClr val="000000"/>
                          </a:solidFill>
                          <a:effectLst/>
                          <a:latin typeface="Calibri" panose="020F0502020204030204" pitchFamily="34" charset="0"/>
                        </a:rPr>
                        <a:t>63</a:t>
                      </a:r>
                    </a:p>
                  </a:txBody>
                  <a:tcPr marL="7620" marR="7620" marT="7620" marB="0" anchor="b"/>
                </a:tc>
                <a:extLst>
                  <a:ext uri="{0D108BD9-81ED-4DB2-BD59-A6C34878D82A}">
                    <a16:rowId xmlns:a16="http://schemas.microsoft.com/office/drawing/2014/main" val="3378205250"/>
                  </a:ext>
                </a:extLst>
              </a:tr>
            </a:tbl>
          </a:graphicData>
        </a:graphic>
      </p:graphicFrame>
      <p:sp>
        <p:nvSpPr>
          <p:cNvPr id="7" name="TextBox 6">
            <a:extLst>
              <a:ext uri="{FF2B5EF4-FFF2-40B4-BE49-F238E27FC236}">
                <a16:creationId xmlns:a16="http://schemas.microsoft.com/office/drawing/2014/main" id="{1F4A1319-6DF1-4EC4-1247-1974AACD17CB}"/>
              </a:ext>
            </a:extLst>
          </p:cNvPr>
          <p:cNvSpPr txBox="1"/>
          <p:nvPr/>
        </p:nvSpPr>
        <p:spPr>
          <a:xfrm>
            <a:off x="649862" y="6082053"/>
            <a:ext cx="5401203" cy="383560"/>
          </a:xfrm>
          <a:prstGeom prst="rect">
            <a:avLst/>
          </a:prstGeom>
          <a:noFill/>
        </p:spPr>
        <p:txBody>
          <a:bodyPr wrap="square" lIns="0" tIns="0" rIns="0" bIns="0" rtlCol="0">
            <a:noAutofit/>
          </a:bodyPr>
          <a:lstStyle/>
          <a:p>
            <a:pPr algn="l">
              <a:spcAft>
                <a:spcPts val="1134"/>
              </a:spcAft>
            </a:pPr>
            <a:r>
              <a:rPr lang="en-GB" sz="1200" i="1" dirty="0">
                <a:solidFill>
                  <a:schemeClr val="accent1">
                    <a:lumMod val="75000"/>
                  </a:schemeClr>
                </a:solidFill>
              </a:rPr>
              <a:t>England &amp; non-Essex death counts are sourced from Nomis, and are rounded to the nearest 5. This may have resulted in small underestimation of values and underestimation of the gap in HLE. Public data for 2018-20 found a gap of 21 years across England</a:t>
            </a:r>
          </a:p>
        </p:txBody>
      </p:sp>
      <p:sp>
        <p:nvSpPr>
          <p:cNvPr id="6" name="TextBox 5">
            <a:extLst>
              <a:ext uri="{FF2B5EF4-FFF2-40B4-BE49-F238E27FC236}">
                <a16:creationId xmlns:a16="http://schemas.microsoft.com/office/drawing/2014/main" id="{22ED7707-2400-837C-63CB-5894E074B49F}"/>
              </a:ext>
            </a:extLst>
          </p:cNvPr>
          <p:cNvSpPr txBox="1"/>
          <p:nvPr/>
        </p:nvSpPr>
        <p:spPr>
          <a:xfrm>
            <a:off x="6047761" y="938626"/>
            <a:ext cx="5163803" cy="276999"/>
          </a:xfrm>
          <a:prstGeom prst="rect">
            <a:avLst/>
          </a:prstGeom>
          <a:noFill/>
        </p:spPr>
        <p:txBody>
          <a:bodyPr wrap="square">
            <a:spAutoFit/>
          </a:bodyPr>
          <a:lstStyle/>
          <a:p>
            <a:r>
              <a:rPr lang="en-GB" sz="1200" b="0" i="1" u="none" strike="noStrike" dirty="0">
                <a:solidFill>
                  <a:schemeClr val="bg2">
                    <a:lumMod val="65000"/>
                  </a:schemeClr>
                </a:solidFill>
                <a:effectLst/>
                <a:latin typeface="+mj-lt"/>
              </a:rPr>
              <a:t>HLE in England and Essex, 2018-22. Essex districts ranked by HLE, high to low</a:t>
            </a:r>
            <a:endParaRPr lang="en-GB" sz="1200" i="1" dirty="0">
              <a:solidFill>
                <a:schemeClr val="bg2">
                  <a:lumMod val="65000"/>
                </a:schemeClr>
              </a:solidFill>
              <a:latin typeface="+mj-lt"/>
            </a:endParaRPr>
          </a:p>
        </p:txBody>
      </p:sp>
    </p:spTree>
    <p:extLst>
      <p:ext uri="{BB962C8B-B14F-4D97-AF65-F5344CB8AC3E}">
        <p14:creationId xmlns:p14="http://schemas.microsoft.com/office/powerpoint/2010/main" val="1085125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4B2C9-72FC-1232-57D4-9735C6DD7EAC}"/>
              </a:ext>
            </a:extLst>
          </p:cNvPr>
          <p:cNvSpPr>
            <a:spLocks noGrp="1"/>
          </p:cNvSpPr>
          <p:nvPr>
            <p:ph type="title"/>
          </p:nvPr>
        </p:nvSpPr>
        <p:spPr>
          <a:xfrm>
            <a:off x="163384" y="135785"/>
            <a:ext cx="11892491" cy="565552"/>
          </a:xfrm>
        </p:spPr>
        <p:txBody>
          <a:bodyPr/>
          <a:lstStyle/>
          <a:p>
            <a:r>
              <a:rPr lang="en-GB" dirty="0"/>
              <a:t>…and large inequalities</a:t>
            </a:r>
          </a:p>
        </p:txBody>
      </p:sp>
      <p:sp>
        <p:nvSpPr>
          <p:cNvPr id="3" name="TextBox 2">
            <a:extLst>
              <a:ext uri="{FF2B5EF4-FFF2-40B4-BE49-F238E27FC236}">
                <a16:creationId xmlns:a16="http://schemas.microsoft.com/office/drawing/2014/main" id="{BA21D260-E75C-64A0-7D17-A79A5B595C60}"/>
              </a:ext>
            </a:extLst>
          </p:cNvPr>
          <p:cNvSpPr txBox="1"/>
          <p:nvPr/>
        </p:nvSpPr>
        <p:spPr>
          <a:xfrm>
            <a:off x="615869" y="1091953"/>
            <a:ext cx="6965385" cy="1056443"/>
          </a:xfrm>
          <a:prstGeom prst="rect">
            <a:avLst/>
          </a:prstGeom>
          <a:noFill/>
        </p:spPr>
        <p:txBody>
          <a:bodyPr wrap="square" lIns="0" tIns="0" rIns="0" bIns="0" rtlCol="0">
            <a:noAutofit/>
          </a:bodyPr>
          <a:lstStyle/>
          <a:p>
            <a:pPr marL="285750" indent="-285750" algn="l">
              <a:spcAft>
                <a:spcPts val="1134"/>
              </a:spcAft>
              <a:buFont typeface="Arial" panose="020B0604020202020204" pitchFamily="34" charset="0"/>
              <a:buChar char="•"/>
            </a:pPr>
            <a:r>
              <a:rPr lang="en-GB" dirty="0"/>
              <a:t>A baby born in Clacton Central can expect to reach poor health by age 52, almost </a:t>
            </a:r>
            <a:r>
              <a:rPr lang="en-GB" b="1" dirty="0"/>
              <a:t>25 years faster </a:t>
            </a:r>
            <a:r>
              <a:rPr lang="en-GB" dirty="0"/>
              <a:t>than a baby born in Billericay North-East.</a:t>
            </a:r>
          </a:p>
          <a:p>
            <a:pPr marL="285750" indent="-285750" algn="l">
              <a:spcAft>
                <a:spcPts val="1134"/>
              </a:spcAft>
              <a:buFont typeface="Arial" panose="020B0604020202020204" pitchFamily="34" charset="0"/>
              <a:buChar char="•"/>
            </a:pPr>
            <a:r>
              <a:rPr lang="en-GB" dirty="0"/>
              <a:t>The </a:t>
            </a:r>
            <a:r>
              <a:rPr lang="en-GB" b="1" dirty="0"/>
              <a:t>HLE gap in Essex is wider </a:t>
            </a:r>
            <a:r>
              <a:rPr lang="en-GB" dirty="0"/>
              <a:t>than the HLE gap across all of England.</a:t>
            </a:r>
          </a:p>
        </p:txBody>
      </p:sp>
      <p:grpSp>
        <p:nvGrpSpPr>
          <p:cNvPr id="9" name="Group 8">
            <a:extLst>
              <a:ext uri="{FF2B5EF4-FFF2-40B4-BE49-F238E27FC236}">
                <a16:creationId xmlns:a16="http://schemas.microsoft.com/office/drawing/2014/main" id="{F1E16E4C-97BE-77D3-EA1C-863422013C29}"/>
              </a:ext>
            </a:extLst>
          </p:cNvPr>
          <p:cNvGrpSpPr/>
          <p:nvPr/>
        </p:nvGrpSpPr>
        <p:grpSpPr>
          <a:xfrm>
            <a:off x="86921" y="2385123"/>
            <a:ext cx="12018157" cy="4159579"/>
            <a:chOff x="86921" y="2385123"/>
            <a:chExt cx="12018157" cy="4159579"/>
          </a:xfrm>
        </p:grpSpPr>
        <p:pic>
          <p:nvPicPr>
            <p:cNvPr id="5" name="Picture 4" descr="A close-up of a blue and white striped pattern&#10;&#10;Description automatically generated">
              <a:extLst>
                <a:ext uri="{FF2B5EF4-FFF2-40B4-BE49-F238E27FC236}">
                  <a16:creationId xmlns:a16="http://schemas.microsoft.com/office/drawing/2014/main" id="{22F528B3-CEFE-1EA6-8BCE-97C5B027FD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21" y="2489783"/>
              <a:ext cx="12018157" cy="4006052"/>
            </a:xfrm>
            <a:prstGeom prst="rect">
              <a:avLst/>
            </a:prstGeom>
          </p:spPr>
        </p:pic>
        <p:sp>
          <p:nvSpPr>
            <p:cNvPr id="7" name="TextBox 6">
              <a:extLst>
                <a:ext uri="{FF2B5EF4-FFF2-40B4-BE49-F238E27FC236}">
                  <a16:creationId xmlns:a16="http://schemas.microsoft.com/office/drawing/2014/main" id="{F904A2D4-A8D1-C602-BDFC-59DDAB75FBBE}"/>
                </a:ext>
              </a:extLst>
            </p:cNvPr>
            <p:cNvSpPr txBox="1"/>
            <p:nvPr/>
          </p:nvSpPr>
          <p:spPr>
            <a:xfrm>
              <a:off x="643631" y="2385123"/>
              <a:ext cx="2854171" cy="307777"/>
            </a:xfrm>
            <a:prstGeom prst="rect">
              <a:avLst/>
            </a:prstGeom>
            <a:noFill/>
          </p:spPr>
          <p:txBody>
            <a:bodyPr wrap="square">
              <a:spAutoFit/>
            </a:bodyPr>
            <a:lstStyle/>
            <a:p>
              <a:r>
                <a:rPr lang="en-GB" sz="1400" b="0" i="0" u="none" strike="noStrike" dirty="0">
                  <a:solidFill>
                    <a:srgbClr val="4179AA"/>
                  </a:solidFill>
                  <a:effectLst/>
                  <a:latin typeface="+mj-lt"/>
                </a:rPr>
                <a:t>Billericay North-East: 75.2 years</a:t>
              </a:r>
              <a:r>
                <a:rPr lang="en-GB" sz="1400" dirty="0">
                  <a:solidFill>
                    <a:srgbClr val="4179AA"/>
                  </a:solidFill>
                  <a:latin typeface="+mj-lt"/>
                </a:rPr>
                <a:t> </a:t>
              </a:r>
            </a:p>
          </p:txBody>
        </p:sp>
        <p:sp>
          <p:nvSpPr>
            <p:cNvPr id="8" name="TextBox 7">
              <a:extLst>
                <a:ext uri="{FF2B5EF4-FFF2-40B4-BE49-F238E27FC236}">
                  <a16:creationId xmlns:a16="http://schemas.microsoft.com/office/drawing/2014/main" id="{95472EF2-BC98-B003-CBB7-26EC4B82DACA}"/>
                </a:ext>
              </a:extLst>
            </p:cNvPr>
            <p:cNvSpPr txBox="1"/>
            <p:nvPr/>
          </p:nvSpPr>
          <p:spPr>
            <a:xfrm>
              <a:off x="9201705" y="2385123"/>
              <a:ext cx="2143958" cy="307777"/>
            </a:xfrm>
            <a:prstGeom prst="rect">
              <a:avLst/>
            </a:prstGeom>
            <a:noFill/>
          </p:spPr>
          <p:txBody>
            <a:bodyPr wrap="square">
              <a:spAutoFit/>
            </a:bodyPr>
            <a:lstStyle/>
            <a:p>
              <a:r>
                <a:rPr lang="en-GB" sz="1400" i="0" u="none" strike="noStrike" dirty="0">
                  <a:solidFill>
                    <a:srgbClr val="E40037"/>
                  </a:solidFill>
                  <a:effectLst/>
                  <a:latin typeface="+mj-lt"/>
                </a:rPr>
                <a:t>Clacton Central: 51.7 years</a:t>
              </a:r>
              <a:r>
                <a:rPr lang="en-GB" sz="1400" dirty="0">
                  <a:solidFill>
                    <a:srgbClr val="E40037"/>
                  </a:solidFill>
                  <a:latin typeface="+mj-lt"/>
                </a:rPr>
                <a:t> </a:t>
              </a:r>
            </a:p>
          </p:txBody>
        </p:sp>
        <p:cxnSp>
          <p:nvCxnSpPr>
            <p:cNvPr id="10" name="Connector: Curved 9">
              <a:extLst>
                <a:ext uri="{FF2B5EF4-FFF2-40B4-BE49-F238E27FC236}">
                  <a16:creationId xmlns:a16="http://schemas.microsoft.com/office/drawing/2014/main" id="{0E3F70CD-3A98-7AE9-DC82-0FB8858EBC59}"/>
                </a:ext>
              </a:extLst>
            </p:cNvPr>
            <p:cNvCxnSpPr>
              <a:stCxn id="8" idx="3"/>
            </p:cNvCxnSpPr>
            <p:nvPr/>
          </p:nvCxnSpPr>
          <p:spPr>
            <a:xfrm>
              <a:off x="11345663" y="2539012"/>
              <a:ext cx="759415" cy="1154099"/>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91C1E6E-57EF-71C4-081F-C7E74CE05B2D}"/>
                </a:ext>
              </a:extLst>
            </p:cNvPr>
            <p:cNvSpPr txBox="1"/>
            <p:nvPr/>
          </p:nvSpPr>
          <p:spPr>
            <a:xfrm>
              <a:off x="8679402" y="2880398"/>
              <a:ext cx="2854171" cy="276999"/>
            </a:xfrm>
            <a:prstGeom prst="rect">
              <a:avLst/>
            </a:prstGeom>
            <a:noFill/>
          </p:spPr>
          <p:txBody>
            <a:bodyPr wrap="square">
              <a:spAutoFit/>
            </a:bodyPr>
            <a:lstStyle/>
            <a:p>
              <a:r>
                <a:rPr lang="en-GB" sz="1200" b="0" i="1" u="none" strike="noStrike" dirty="0">
                  <a:solidFill>
                    <a:schemeClr val="bg2">
                      <a:lumMod val="65000"/>
                    </a:schemeClr>
                  </a:solidFill>
                  <a:effectLst/>
                  <a:latin typeface="+mj-lt"/>
                </a:rPr>
                <a:t>England: 67.5 years</a:t>
              </a:r>
              <a:endParaRPr lang="en-GB" sz="1200" i="1" dirty="0">
                <a:solidFill>
                  <a:schemeClr val="bg2">
                    <a:lumMod val="65000"/>
                  </a:schemeClr>
                </a:solidFill>
                <a:latin typeface="+mj-lt"/>
              </a:endParaRPr>
            </a:p>
          </p:txBody>
        </p:sp>
        <p:sp>
          <p:nvSpPr>
            <p:cNvPr id="4" name="TextBox 3">
              <a:extLst>
                <a:ext uri="{FF2B5EF4-FFF2-40B4-BE49-F238E27FC236}">
                  <a16:creationId xmlns:a16="http://schemas.microsoft.com/office/drawing/2014/main" id="{F62D0ED2-F9B1-0FAE-A7BE-9ECDCA99C859}"/>
                </a:ext>
              </a:extLst>
            </p:cNvPr>
            <p:cNvSpPr txBox="1"/>
            <p:nvPr/>
          </p:nvSpPr>
          <p:spPr>
            <a:xfrm>
              <a:off x="3978112" y="6341066"/>
              <a:ext cx="4967925" cy="203636"/>
            </a:xfrm>
            <a:prstGeom prst="rect">
              <a:avLst/>
            </a:prstGeom>
            <a:noFill/>
          </p:spPr>
          <p:txBody>
            <a:bodyPr wrap="square" lIns="0" tIns="0" rIns="0" bIns="0" rtlCol="0">
              <a:noAutofit/>
            </a:bodyPr>
            <a:lstStyle/>
            <a:p>
              <a:pPr algn="l">
                <a:spcAft>
                  <a:spcPts val="1134"/>
                </a:spcAft>
              </a:pPr>
              <a:r>
                <a:rPr lang="en-GB" sz="1500" dirty="0">
                  <a:latin typeface="Arial" panose="020B0604020202020204" pitchFamily="34" charset="0"/>
                  <a:cs typeface="Arial" panose="020B0604020202020204" pitchFamily="34" charset="0"/>
                </a:rPr>
                <a:t>Essex MSOAs – small local areas with ~7500 residents</a:t>
              </a:r>
            </a:p>
          </p:txBody>
        </p:sp>
      </p:grpSp>
      <p:sp>
        <p:nvSpPr>
          <p:cNvPr id="6" name="TextBox 5">
            <a:extLst>
              <a:ext uri="{FF2B5EF4-FFF2-40B4-BE49-F238E27FC236}">
                <a16:creationId xmlns:a16="http://schemas.microsoft.com/office/drawing/2014/main" id="{41F46F43-BBC3-3417-F57F-34B9E785B12F}"/>
              </a:ext>
            </a:extLst>
          </p:cNvPr>
          <p:cNvSpPr txBox="1"/>
          <p:nvPr/>
        </p:nvSpPr>
        <p:spPr>
          <a:xfrm>
            <a:off x="6051065" y="6630887"/>
            <a:ext cx="5859581" cy="222400"/>
          </a:xfrm>
          <a:prstGeom prst="rect">
            <a:avLst/>
          </a:prstGeom>
          <a:noFill/>
        </p:spPr>
        <p:txBody>
          <a:bodyPr wrap="square" lIns="0" tIns="0" rIns="0" bIns="0" rtlCol="0">
            <a:noAutofit/>
          </a:bodyPr>
          <a:lstStyle/>
          <a:p>
            <a:pPr algn="r">
              <a:spcAft>
                <a:spcPts val="1134"/>
              </a:spcAft>
            </a:pPr>
            <a:r>
              <a:rPr lang="en-GB" sz="1200" dirty="0">
                <a:solidFill>
                  <a:schemeClr val="bg1">
                    <a:lumMod val="75000"/>
                  </a:schemeClr>
                </a:solidFill>
              </a:rPr>
              <a:t>Data sources: mortality (Nomis), health (census 21) Analysis by ECC public health</a:t>
            </a:r>
          </a:p>
        </p:txBody>
      </p:sp>
    </p:spTree>
    <p:extLst>
      <p:ext uri="{BB962C8B-B14F-4D97-AF65-F5344CB8AC3E}">
        <p14:creationId xmlns:p14="http://schemas.microsoft.com/office/powerpoint/2010/main" val="1776165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4B2C9-72FC-1232-57D4-9735C6DD7EAC}"/>
              </a:ext>
            </a:extLst>
          </p:cNvPr>
          <p:cNvSpPr>
            <a:spLocks noGrp="1"/>
          </p:cNvSpPr>
          <p:nvPr>
            <p:ph type="title"/>
          </p:nvPr>
        </p:nvSpPr>
        <p:spPr>
          <a:xfrm>
            <a:off x="163384" y="121718"/>
            <a:ext cx="11892491" cy="565552"/>
          </a:xfrm>
        </p:spPr>
        <p:txBody>
          <a:bodyPr/>
          <a:lstStyle/>
          <a:p>
            <a:r>
              <a:rPr lang="en-GB" dirty="0"/>
              <a:t>Most areas have improved, and inequalities widened</a:t>
            </a:r>
          </a:p>
        </p:txBody>
      </p:sp>
      <p:sp>
        <p:nvSpPr>
          <p:cNvPr id="3" name="TextBox 2">
            <a:extLst>
              <a:ext uri="{FF2B5EF4-FFF2-40B4-BE49-F238E27FC236}">
                <a16:creationId xmlns:a16="http://schemas.microsoft.com/office/drawing/2014/main" id="{BA21D260-E75C-64A0-7D17-A79A5B595C60}"/>
              </a:ext>
            </a:extLst>
          </p:cNvPr>
          <p:cNvSpPr txBox="1"/>
          <p:nvPr/>
        </p:nvSpPr>
        <p:spPr>
          <a:xfrm>
            <a:off x="704929" y="1283939"/>
            <a:ext cx="4870255" cy="5630262"/>
          </a:xfrm>
          <a:prstGeom prst="rect">
            <a:avLst/>
          </a:prstGeom>
          <a:noFill/>
        </p:spPr>
        <p:txBody>
          <a:bodyPr wrap="square" lIns="0" tIns="0" rIns="0" bIns="0" rtlCol="0">
            <a:noAutofit/>
          </a:bodyPr>
          <a:lstStyle/>
          <a:p>
            <a:pPr marL="285750" indent="-285750">
              <a:spcAft>
                <a:spcPts val="1134"/>
              </a:spcAft>
              <a:buFont typeface="Arial" panose="020B0604020202020204" pitchFamily="34" charset="0"/>
              <a:buChar char="•"/>
            </a:pPr>
            <a:r>
              <a:rPr lang="en-GB" dirty="0"/>
              <a:t>Healthy life expectancy has increased across most of Essex. On average healthy life expectancy has increased by 1.6 years over the past decade.</a:t>
            </a:r>
          </a:p>
          <a:p>
            <a:pPr marL="285750" indent="-285750">
              <a:spcAft>
                <a:spcPts val="1134"/>
              </a:spcAft>
              <a:buFont typeface="Arial" panose="020B0604020202020204" pitchFamily="34" charset="0"/>
              <a:buChar char="•"/>
            </a:pPr>
            <a:r>
              <a:rPr lang="en-GB" dirty="0"/>
              <a:t>14 areas have experienced declines in HLE. </a:t>
            </a:r>
          </a:p>
          <a:p>
            <a:pPr marL="285750" indent="-285750">
              <a:spcAft>
                <a:spcPts val="1134"/>
              </a:spcAft>
              <a:buFont typeface="Arial" panose="020B0604020202020204" pitchFamily="34" charset="0"/>
              <a:buChar char="•"/>
            </a:pPr>
            <a:r>
              <a:rPr lang="en-GB" dirty="0"/>
              <a:t>The areas with the largest increases are shown in blue, and those with the largest decreases in red. The largest increases occurred in areas with the highest HLE. The largest decreases occurred in areas with relatively low HLE.</a:t>
            </a:r>
          </a:p>
          <a:p>
            <a:pPr marL="285750" indent="-285750">
              <a:spcAft>
                <a:spcPts val="1134"/>
              </a:spcAft>
              <a:buFont typeface="Arial" panose="020B0604020202020204" pitchFamily="34" charset="0"/>
              <a:buChar char="•"/>
            </a:pPr>
            <a:r>
              <a:rPr lang="en-GB" dirty="0"/>
              <a:t>Because of these changes, </a:t>
            </a:r>
            <a:r>
              <a:rPr lang="en-GB" b="1" dirty="0"/>
              <a:t>inequality in HLE is increasing in Essex</a:t>
            </a:r>
            <a:r>
              <a:rPr lang="en-GB" dirty="0"/>
              <a:t>.</a:t>
            </a:r>
            <a:br>
              <a:rPr lang="en-GB" dirty="0"/>
            </a:br>
            <a:r>
              <a:rPr lang="en-GB" dirty="0"/>
              <a:t>The gap between the highest &amp; lowest HLE between 2008-12 was 20.3 years. In 2018-22 the gap was 23.5 years – an </a:t>
            </a:r>
            <a:r>
              <a:rPr lang="en-GB" b="1" dirty="0"/>
              <a:t>increase of 3.2 years.</a:t>
            </a:r>
          </a:p>
        </p:txBody>
      </p:sp>
      <p:sp>
        <p:nvSpPr>
          <p:cNvPr id="4" name="TextBox 3">
            <a:extLst>
              <a:ext uri="{FF2B5EF4-FFF2-40B4-BE49-F238E27FC236}">
                <a16:creationId xmlns:a16="http://schemas.microsoft.com/office/drawing/2014/main" id="{C3127E7E-EF19-8E01-E9C4-A9B202C89576}"/>
              </a:ext>
            </a:extLst>
          </p:cNvPr>
          <p:cNvSpPr txBox="1"/>
          <p:nvPr/>
        </p:nvSpPr>
        <p:spPr>
          <a:xfrm>
            <a:off x="5841507" y="6627180"/>
            <a:ext cx="6332738" cy="230820"/>
          </a:xfrm>
          <a:prstGeom prst="rect">
            <a:avLst/>
          </a:prstGeom>
          <a:noFill/>
        </p:spPr>
        <p:txBody>
          <a:bodyPr wrap="square" lIns="0" tIns="0" rIns="0" bIns="0" rtlCol="0">
            <a:noAutofit/>
          </a:bodyPr>
          <a:lstStyle/>
          <a:p>
            <a:pPr algn="r">
              <a:spcAft>
                <a:spcPts val="1134"/>
              </a:spcAft>
            </a:pPr>
            <a:r>
              <a:rPr lang="en-GB" sz="1200" dirty="0">
                <a:solidFill>
                  <a:schemeClr val="bg1">
                    <a:lumMod val="75000"/>
                  </a:schemeClr>
                </a:solidFill>
              </a:rPr>
              <a:t>Data sources: Internal ECC data, </a:t>
            </a:r>
            <a:r>
              <a:rPr lang="en-GB" sz="1200" dirty="0">
                <a:solidFill>
                  <a:schemeClr val="bg1">
                    <a:lumMod val="75000"/>
                  </a:schemeClr>
                </a:solidFill>
                <a:hlinkClick r:id="rId2">
                  <a:extLst>
                    <a:ext uri="{A12FA001-AC4F-418D-AE19-62706E023703}">
                      <ahyp:hlinkClr xmlns:ahyp="http://schemas.microsoft.com/office/drawing/2018/hyperlinkcolor" val="tx"/>
                    </a:ext>
                  </a:extLst>
                </a:hlinkClick>
              </a:rPr>
              <a:t>health (census 11)</a:t>
            </a:r>
            <a:r>
              <a:rPr lang="en-GB" sz="1200" dirty="0">
                <a:solidFill>
                  <a:schemeClr val="bg1">
                    <a:lumMod val="75000"/>
                  </a:schemeClr>
                </a:solidFill>
              </a:rPr>
              <a:t>, health (census 21). Analysis by ECC public health</a:t>
            </a:r>
          </a:p>
        </p:txBody>
      </p:sp>
      <p:grpSp>
        <p:nvGrpSpPr>
          <p:cNvPr id="11" name="Group 10">
            <a:extLst>
              <a:ext uri="{FF2B5EF4-FFF2-40B4-BE49-F238E27FC236}">
                <a16:creationId xmlns:a16="http://schemas.microsoft.com/office/drawing/2014/main" id="{2760C594-CC4D-0A87-6991-C59CFDDAD2A4}"/>
              </a:ext>
            </a:extLst>
          </p:cNvPr>
          <p:cNvGrpSpPr/>
          <p:nvPr/>
        </p:nvGrpSpPr>
        <p:grpSpPr>
          <a:xfrm>
            <a:off x="6591233" y="815880"/>
            <a:ext cx="5343424" cy="5660297"/>
            <a:chOff x="7119137" y="815880"/>
            <a:chExt cx="5343424" cy="5660297"/>
          </a:xfrm>
        </p:grpSpPr>
        <p:pic>
          <p:nvPicPr>
            <p:cNvPr id="8" name="Picture 7" descr="A close-up of a line&#10;&#10;Description automatically generated">
              <a:extLst>
                <a:ext uri="{FF2B5EF4-FFF2-40B4-BE49-F238E27FC236}">
                  <a16:creationId xmlns:a16="http://schemas.microsoft.com/office/drawing/2014/main" id="{7F053512-ED01-E63C-6BFE-50277E5CC2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9336" y="1225118"/>
              <a:ext cx="4531377" cy="5011361"/>
            </a:xfrm>
            <a:prstGeom prst="rect">
              <a:avLst/>
            </a:prstGeom>
          </p:spPr>
        </p:pic>
        <p:sp>
          <p:nvSpPr>
            <p:cNvPr id="5" name="TextBox 4">
              <a:extLst>
                <a:ext uri="{FF2B5EF4-FFF2-40B4-BE49-F238E27FC236}">
                  <a16:creationId xmlns:a16="http://schemas.microsoft.com/office/drawing/2014/main" id="{AD5FA4DC-1C74-B9EB-0A61-67B9CBAE9D62}"/>
                </a:ext>
              </a:extLst>
            </p:cNvPr>
            <p:cNvSpPr txBox="1"/>
            <p:nvPr/>
          </p:nvSpPr>
          <p:spPr>
            <a:xfrm>
              <a:off x="7306322" y="6245357"/>
              <a:ext cx="932156" cy="230820"/>
            </a:xfrm>
            <a:prstGeom prst="rect">
              <a:avLst/>
            </a:prstGeom>
            <a:noFill/>
          </p:spPr>
          <p:txBody>
            <a:bodyPr wrap="square" lIns="0" tIns="0" rIns="0" bIns="0" rtlCol="0">
              <a:noAutofit/>
            </a:bodyPr>
            <a:lstStyle/>
            <a:p>
              <a:pPr algn="l">
                <a:spcAft>
                  <a:spcPts val="1134"/>
                </a:spcAft>
              </a:pPr>
              <a:r>
                <a:rPr lang="en-GB" sz="1200" i="1" dirty="0"/>
                <a:t>2008-12</a:t>
              </a:r>
            </a:p>
          </p:txBody>
        </p:sp>
        <p:sp>
          <p:nvSpPr>
            <p:cNvPr id="6" name="TextBox 5">
              <a:extLst>
                <a:ext uri="{FF2B5EF4-FFF2-40B4-BE49-F238E27FC236}">
                  <a16:creationId xmlns:a16="http://schemas.microsoft.com/office/drawing/2014/main" id="{EFE14DF1-2A8B-07DB-6FC3-1EBE985A7B9D}"/>
                </a:ext>
              </a:extLst>
            </p:cNvPr>
            <p:cNvSpPr txBox="1"/>
            <p:nvPr/>
          </p:nvSpPr>
          <p:spPr>
            <a:xfrm>
              <a:off x="11434635" y="6239099"/>
              <a:ext cx="932156" cy="230820"/>
            </a:xfrm>
            <a:prstGeom prst="rect">
              <a:avLst/>
            </a:prstGeom>
            <a:noFill/>
          </p:spPr>
          <p:txBody>
            <a:bodyPr wrap="square" lIns="0" tIns="0" rIns="0" bIns="0" rtlCol="0">
              <a:noAutofit/>
            </a:bodyPr>
            <a:lstStyle/>
            <a:p>
              <a:pPr algn="l">
                <a:spcAft>
                  <a:spcPts val="1134"/>
                </a:spcAft>
              </a:pPr>
              <a:r>
                <a:rPr lang="en-GB" sz="1200" i="1" dirty="0"/>
                <a:t>2018-22</a:t>
              </a:r>
            </a:p>
          </p:txBody>
        </p:sp>
        <p:sp>
          <p:nvSpPr>
            <p:cNvPr id="7" name="TextBox 6">
              <a:extLst>
                <a:ext uri="{FF2B5EF4-FFF2-40B4-BE49-F238E27FC236}">
                  <a16:creationId xmlns:a16="http://schemas.microsoft.com/office/drawing/2014/main" id="{BEED6602-E8B4-49CA-A007-D8529F1BA706}"/>
                </a:ext>
              </a:extLst>
            </p:cNvPr>
            <p:cNvSpPr txBox="1"/>
            <p:nvPr/>
          </p:nvSpPr>
          <p:spPr>
            <a:xfrm>
              <a:off x="7545075" y="815880"/>
              <a:ext cx="4321946" cy="250309"/>
            </a:xfrm>
            <a:prstGeom prst="rect">
              <a:avLst/>
            </a:prstGeom>
            <a:noFill/>
          </p:spPr>
          <p:txBody>
            <a:bodyPr wrap="square" lIns="0" tIns="0" rIns="0" bIns="0" rtlCol="0">
              <a:noAutofit/>
            </a:bodyPr>
            <a:lstStyle/>
            <a:p>
              <a:pPr algn="l">
                <a:spcAft>
                  <a:spcPts val="1134"/>
                </a:spcAft>
              </a:pPr>
              <a:r>
                <a:rPr lang="en-GB" sz="1400" b="1" i="1" dirty="0">
                  <a:solidFill>
                    <a:schemeClr val="bg2">
                      <a:lumMod val="50000"/>
                    </a:schemeClr>
                  </a:solidFill>
                </a:rPr>
                <a:t>HLE is improving – particularly in already healthy areas</a:t>
              </a:r>
              <a:br>
                <a:rPr lang="en-GB" sz="1400" i="1" dirty="0">
                  <a:solidFill>
                    <a:schemeClr val="bg2">
                      <a:lumMod val="50000"/>
                    </a:schemeClr>
                  </a:solidFill>
                </a:rPr>
              </a:br>
              <a:r>
                <a:rPr lang="en-GB" sz="1400" i="1" dirty="0">
                  <a:solidFill>
                    <a:schemeClr val="bg2">
                      <a:lumMod val="50000"/>
                    </a:schemeClr>
                  </a:solidFill>
                </a:rPr>
                <a:t>    </a:t>
              </a:r>
              <a:r>
                <a:rPr lang="en-GB" sz="1100" i="1" dirty="0">
                  <a:solidFill>
                    <a:schemeClr val="bg2">
                      <a:lumMod val="50000"/>
                    </a:schemeClr>
                  </a:solidFill>
                </a:rPr>
                <a:t>HLE in Essex MSOAs, 2008-12 and 2018-22</a:t>
              </a:r>
              <a:endParaRPr lang="en-GB" sz="1400" i="1" dirty="0">
                <a:solidFill>
                  <a:schemeClr val="bg2">
                    <a:lumMod val="50000"/>
                  </a:schemeClr>
                </a:solidFill>
              </a:endParaRPr>
            </a:p>
          </p:txBody>
        </p:sp>
        <p:sp>
          <p:nvSpPr>
            <p:cNvPr id="9" name="TextBox 8">
              <a:extLst>
                <a:ext uri="{FF2B5EF4-FFF2-40B4-BE49-F238E27FC236}">
                  <a16:creationId xmlns:a16="http://schemas.microsoft.com/office/drawing/2014/main" id="{F742EDC6-83BF-C30E-FF5B-6B32F9A1CDF9}"/>
                </a:ext>
              </a:extLst>
            </p:cNvPr>
            <p:cNvSpPr txBox="1"/>
            <p:nvPr/>
          </p:nvSpPr>
          <p:spPr>
            <a:xfrm>
              <a:off x="9923168" y="5673870"/>
              <a:ext cx="1838057" cy="276999"/>
            </a:xfrm>
            <a:prstGeom prst="rect">
              <a:avLst/>
            </a:prstGeom>
            <a:noFill/>
          </p:spPr>
          <p:txBody>
            <a:bodyPr wrap="square">
              <a:spAutoFit/>
            </a:bodyPr>
            <a:lstStyle/>
            <a:p>
              <a:r>
                <a:rPr lang="en-GB" sz="1200" i="0" u="none" strike="noStrike" dirty="0">
                  <a:solidFill>
                    <a:srgbClr val="E40037"/>
                  </a:solidFill>
                  <a:effectLst/>
                  <a:latin typeface="+mj-lt"/>
                </a:rPr>
                <a:t>Clacton Central: 51.7 years</a:t>
              </a:r>
              <a:r>
                <a:rPr lang="en-GB" sz="1200" dirty="0">
                  <a:solidFill>
                    <a:srgbClr val="E40037"/>
                  </a:solidFill>
                  <a:latin typeface="+mj-lt"/>
                </a:rPr>
                <a:t> </a:t>
              </a:r>
            </a:p>
          </p:txBody>
        </p:sp>
        <p:sp>
          <p:nvSpPr>
            <p:cNvPr id="10" name="TextBox 9">
              <a:extLst>
                <a:ext uri="{FF2B5EF4-FFF2-40B4-BE49-F238E27FC236}">
                  <a16:creationId xmlns:a16="http://schemas.microsoft.com/office/drawing/2014/main" id="{EA735748-684B-041E-D616-E27E03524126}"/>
                </a:ext>
              </a:extLst>
            </p:cNvPr>
            <p:cNvSpPr txBox="1"/>
            <p:nvPr/>
          </p:nvSpPr>
          <p:spPr>
            <a:xfrm>
              <a:off x="9608390" y="1511715"/>
              <a:ext cx="2854171" cy="276999"/>
            </a:xfrm>
            <a:prstGeom prst="rect">
              <a:avLst/>
            </a:prstGeom>
            <a:noFill/>
          </p:spPr>
          <p:txBody>
            <a:bodyPr wrap="square">
              <a:spAutoFit/>
            </a:bodyPr>
            <a:lstStyle/>
            <a:p>
              <a:r>
                <a:rPr lang="en-GB" sz="1200" b="0" i="0" u="none" strike="noStrike" dirty="0">
                  <a:solidFill>
                    <a:srgbClr val="4179AA"/>
                  </a:solidFill>
                  <a:effectLst/>
                  <a:latin typeface="+mj-lt"/>
                </a:rPr>
                <a:t>Billericay North-East: 75.2 years</a:t>
              </a:r>
              <a:r>
                <a:rPr lang="en-GB" sz="1200" dirty="0">
                  <a:solidFill>
                    <a:srgbClr val="4179AA"/>
                  </a:solidFill>
                  <a:latin typeface="+mj-lt"/>
                </a:rPr>
                <a:t> </a:t>
              </a:r>
            </a:p>
          </p:txBody>
        </p:sp>
        <p:cxnSp>
          <p:nvCxnSpPr>
            <p:cNvPr id="12" name="Straight Arrow Connector 11">
              <a:extLst>
                <a:ext uri="{FF2B5EF4-FFF2-40B4-BE49-F238E27FC236}">
                  <a16:creationId xmlns:a16="http://schemas.microsoft.com/office/drawing/2014/main" id="{3AEFD309-9959-F9AC-488C-77E431A2A188}"/>
                </a:ext>
              </a:extLst>
            </p:cNvPr>
            <p:cNvCxnSpPr/>
            <p:nvPr/>
          </p:nvCxnSpPr>
          <p:spPr>
            <a:xfrm>
              <a:off x="7306322" y="2068497"/>
              <a:ext cx="0" cy="3506680"/>
            </a:xfrm>
            <a:prstGeom prst="straightConnector1">
              <a:avLst/>
            </a:prstGeom>
            <a:ln w="19050">
              <a:solidFill>
                <a:schemeClr val="bg1">
                  <a:lumMod val="50000"/>
                  <a:alpha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EF481CB-4221-70FC-1B2B-D1DCEFD558AA}"/>
                </a:ext>
              </a:extLst>
            </p:cNvPr>
            <p:cNvSpPr txBox="1"/>
            <p:nvPr/>
          </p:nvSpPr>
          <p:spPr>
            <a:xfrm rot="16200000">
              <a:off x="6779022" y="3562893"/>
              <a:ext cx="876293" cy="196063"/>
            </a:xfrm>
            <a:prstGeom prst="rect">
              <a:avLst/>
            </a:prstGeom>
            <a:noFill/>
          </p:spPr>
          <p:txBody>
            <a:bodyPr wrap="square" lIns="0" tIns="0" rIns="0" bIns="0" rtlCol="0">
              <a:noAutofit/>
            </a:bodyPr>
            <a:lstStyle/>
            <a:p>
              <a:pPr algn="l">
                <a:spcAft>
                  <a:spcPts val="1134"/>
                </a:spcAft>
              </a:pPr>
              <a:r>
                <a:rPr lang="en-GB" sz="1200" i="1" dirty="0">
                  <a:solidFill>
                    <a:schemeClr val="bg1">
                      <a:lumMod val="50000"/>
                    </a:schemeClr>
                  </a:solidFill>
                </a:rPr>
                <a:t>20.3 years</a:t>
              </a:r>
            </a:p>
          </p:txBody>
        </p:sp>
        <p:cxnSp>
          <p:nvCxnSpPr>
            <p:cNvPr id="16" name="Straight Arrow Connector 15">
              <a:extLst>
                <a:ext uri="{FF2B5EF4-FFF2-40B4-BE49-F238E27FC236}">
                  <a16:creationId xmlns:a16="http://schemas.microsoft.com/office/drawing/2014/main" id="{C19CA09E-8996-9919-A4A7-70841E1E84A0}"/>
                </a:ext>
              </a:extLst>
            </p:cNvPr>
            <p:cNvCxnSpPr>
              <a:cxnSpLocks/>
            </p:cNvCxnSpPr>
            <p:nvPr/>
          </p:nvCxnSpPr>
          <p:spPr>
            <a:xfrm>
              <a:off x="11982776" y="1712173"/>
              <a:ext cx="0" cy="4050452"/>
            </a:xfrm>
            <a:prstGeom prst="straightConnector1">
              <a:avLst/>
            </a:prstGeom>
            <a:ln w="19050">
              <a:solidFill>
                <a:schemeClr val="bg1">
                  <a:lumMod val="50000"/>
                  <a:alpha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3D1266A-CC23-75E9-49D5-F583FFD71E2F}"/>
                </a:ext>
              </a:extLst>
            </p:cNvPr>
            <p:cNvSpPr txBox="1"/>
            <p:nvPr/>
          </p:nvSpPr>
          <p:spPr>
            <a:xfrm rot="16200000">
              <a:off x="11454182" y="3562892"/>
              <a:ext cx="876293" cy="196063"/>
            </a:xfrm>
            <a:prstGeom prst="rect">
              <a:avLst/>
            </a:prstGeom>
            <a:noFill/>
          </p:spPr>
          <p:txBody>
            <a:bodyPr wrap="square" lIns="0" tIns="0" rIns="0" bIns="0" rtlCol="0">
              <a:noAutofit/>
            </a:bodyPr>
            <a:lstStyle/>
            <a:p>
              <a:pPr algn="l">
                <a:spcAft>
                  <a:spcPts val="1134"/>
                </a:spcAft>
              </a:pPr>
              <a:r>
                <a:rPr lang="en-GB" sz="1200" i="1" dirty="0">
                  <a:solidFill>
                    <a:schemeClr val="bg1">
                      <a:lumMod val="50000"/>
                    </a:schemeClr>
                  </a:solidFill>
                </a:rPr>
                <a:t>23.5 years</a:t>
              </a:r>
            </a:p>
          </p:txBody>
        </p:sp>
      </p:grpSp>
    </p:spTree>
    <p:extLst>
      <p:ext uri="{BB962C8B-B14F-4D97-AF65-F5344CB8AC3E}">
        <p14:creationId xmlns:p14="http://schemas.microsoft.com/office/powerpoint/2010/main" val="2707882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4B2C9-72FC-1232-57D4-9735C6DD7EAC}"/>
              </a:ext>
            </a:extLst>
          </p:cNvPr>
          <p:cNvSpPr>
            <a:spLocks noGrp="1"/>
          </p:cNvSpPr>
          <p:nvPr>
            <p:ph type="title"/>
          </p:nvPr>
        </p:nvSpPr>
        <p:spPr>
          <a:xfrm>
            <a:off x="163384" y="135785"/>
            <a:ext cx="11892491" cy="565552"/>
          </a:xfrm>
        </p:spPr>
        <p:txBody>
          <a:bodyPr/>
          <a:lstStyle/>
          <a:p>
            <a:r>
              <a:rPr lang="en-GB" dirty="0"/>
              <a:t>There are clusters of low healthy life expectancy</a:t>
            </a:r>
          </a:p>
        </p:txBody>
      </p:sp>
      <p:sp>
        <p:nvSpPr>
          <p:cNvPr id="3" name="TextBox 2">
            <a:extLst>
              <a:ext uri="{FF2B5EF4-FFF2-40B4-BE49-F238E27FC236}">
                <a16:creationId xmlns:a16="http://schemas.microsoft.com/office/drawing/2014/main" id="{BA21D260-E75C-64A0-7D17-A79A5B595C60}"/>
              </a:ext>
            </a:extLst>
          </p:cNvPr>
          <p:cNvSpPr txBox="1"/>
          <p:nvPr/>
        </p:nvSpPr>
        <p:spPr>
          <a:xfrm>
            <a:off x="163385" y="1091953"/>
            <a:ext cx="4581091" cy="5630262"/>
          </a:xfrm>
          <a:prstGeom prst="rect">
            <a:avLst/>
          </a:prstGeom>
          <a:noFill/>
        </p:spPr>
        <p:txBody>
          <a:bodyPr wrap="square" lIns="0" tIns="0" rIns="0" bIns="0" rtlCol="0">
            <a:noAutofit/>
          </a:bodyPr>
          <a:lstStyle/>
          <a:p>
            <a:pPr marL="285750" indent="-285750" algn="l">
              <a:spcAft>
                <a:spcPts val="1134"/>
              </a:spcAft>
              <a:buFont typeface="Arial" panose="020B0604020202020204" pitchFamily="34" charset="0"/>
              <a:buChar char="•"/>
            </a:pPr>
            <a:r>
              <a:rPr lang="en-GB" dirty="0"/>
              <a:t>Almost all of Essex has either improved or maintained healthy life expectancy over the past decade, with some notable exceptions:</a:t>
            </a:r>
          </a:p>
          <a:p>
            <a:pPr marL="285750" indent="-285750" algn="l">
              <a:spcAft>
                <a:spcPts val="1134"/>
              </a:spcAft>
              <a:buFont typeface="Arial" panose="020B0604020202020204" pitchFamily="34" charset="0"/>
              <a:buChar char="•"/>
            </a:pPr>
            <a:r>
              <a:rPr lang="en-GB" dirty="0"/>
              <a:t>HLE is significantly lower in all of Clacton and </a:t>
            </a:r>
            <a:r>
              <a:rPr lang="en-GB" dirty="0" err="1"/>
              <a:t>Jaywick</a:t>
            </a:r>
            <a:r>
              <a:rPr lang="en-GB" dirty="0"/>
              <a:t>. Clacton Central and Rush Green have both experienced decline in HLE in the last decade, as has Harwich &amp; Dovercourt.</a:t>
            </a:r>
          </a:p>
          <a:p>
            <a:pPr marL="285750" indent="-285750" algn="l">
              <a:spcAft>
                <a:spcPts val="1134"/>
              </a:spcAft>
              <a:buFont typeface="Arial" panose="020B0604020202020204" pitchFamily="34" charset="0"/>
              <a:buChar char="•"/>
            </a:pPr>
            <a:r>
              <a:rPr lang="en-GB" dirty="0"/>
              <a:t>Central Colchester – New Town &amp; Hythe, Old Heath, Parsons Heath, and </a:t>
            </a:r>
            <a:r>
              <a:rPr lang="en-GB" dirty="0" err="1"/>
              <a:t>Monkwick</a:t>
            </a:r>
            <a:r>
              <a:rPr lang="en-GB" dirty="0"/>
              <a:t> are all significantly lower than England. HLE has also decreased in Greenstead.</a:t>
            </a:r>
          </a:p>
          <a:p>
            <a:pPr marL="285750" indent="-285750" algn="l">
              <a:spcAft>
                <a:spcPts val="1134"/>
              </a:spcAft>
              <a:buFont typeface="Arial" panose="020B0604020202020204" pitchFamily="34" charset="0"/>
              <a:buChar char="•"/>
            </a:pPr>
            <a:r>
              <a:rPr lang="en-GB" dirty="0"/>
              <a:t>Old Harlow &amp; Newhall is the only part of Harlow which saw improvements in HLE. Almost all of Harlow has significantly lower HLE compared to England, and HLE declined in Potter Street.</a:t>
            </a:r>
          </a:p>
          <a:p>
            <a:pPr marL="285750" indent="-285750" algn="l">
              <a:spcAft>
                <a:spcPts val="1134"/>
              </a:spcAft>
              <a:buFont typeface="Arial" panose="020B0604020202020204" pitchFamily="34" charset="0"/>
              <a:buChar char="•"/>
            </a:pPr>
            <a:r>
              <a:rPr lang="en-GB" dirty="0"/>
              <a:t>Almost all of Canvey Island (aside from Winter Gardens).</a:t>
            </a:r>
          </a:p>
        </p:txBody>
      </p:sp>
      <p:grpSp>
        <p:nvGrpSpPr>
          <p:cNvPr id="14" name="Group 13">
            <a:extLst>
              <a:ext uri="{FF2B5EF4-FFF2-40B4-BE49-F238E27FC236}">
                <a16:creationId xmlns:a16="http://schemas.microsoft.com/office/drawing/2014/main" id="{2FF03852-4898-366D-66E3-98EDD1B81034}"/>
              </a:ext>
            </a:extLst>
          </p:cNvPr>
          <p:cNvGrpSpPr/>
          <p:nvPr/>
        </p:nvGrpSpPr>
        <p:grpSpPr>
          <a:xfrm>
            <a:off x="4696928" y="815880"/>
            <a:ext cx="8018855" cy="5842372"/>
            <a:chOff x="4696928" y="815880"/>
            <a:chExt cx="8018855" cy="5842372"/>
          </a:xfrm>
        </p:grpSpPr>
        <p:pic>
          <p:nvPicPr>
            <p:cNvPr id="8" name="Picture 7" descr="A map of a continent&#10;&#10;Description automatically generated">
              <a:extLst>
                <a:ext uri="{FF2B5EF4-FFF2-40B4-BE49-F238E27FC236}">
                  <a16:creationId xmlns:a16="http://schemas.microsoft.com/office/drawing/2014/main" id="{DEBE4285-E07E-CD98-F3EE-1DE28B2F4C3C}"/>
                </a:ext>
              </a:extLst>
            </p:cNvPr>
            <p:cNvPicPr>
              <a:picLocks noChangeAspect="1"/>
            </p:cNvPicPr>
            <p:nvPr/>
          </p:nvPicPr>
          <p:blipFill rotWithShape="1">
            <a:blip r:embed="rId2">
              <a:extLst>
                <a:ext uri="{28A0092B-C50C-407E-A947-70E740481C1C}">
                  <a14:useLocalDpi xmlns:a14="http://schemas.microsoft.com/office/drawing/2010/main" val="0"/>
                </a:ext>
              </a:extLst>
            </a:blip>
            <a:srcRect l="10215" t="9261" r="10255"/>
            <a:stretch/>
          </p:blipFill>
          <p:spPr>
            <a:xfrm>
              <a:off x="4696928" y="1027990"/>
              <a:ext cx="7495072" cy="5630262"/>
            </a:xfrm>
            <a:prstGeom prst="rect">
              <a:avLst/>
            </a:prstGeom>
          </p:spPr>
        </p:pic>
        <p:sp>
          <p:nvSpPr>
            <p:cNvPr id="5" name="TextBox 4">
              <a:extLst>
                <a:ext uri="{FF2B5EF4-FFF2-40B4-BE49-F238E27FC236}">
                  <a16:creationId xmlns:a16="http://schemas.microsoft.com/office/drawing/2014/main" id="{AE814D7F-44DC-CD86-DC9B-CB1D69966113}"/>
                </a:ext>
              </a:extLst>
            </p:cNvPr>
            <p:cNvSpPr txBox="1"/>
            <p:nvPr/>
          </p:nvSpPr>
          <p:spPr>
            <a:xfrm>
              <a:off x="5383362" y="815880"/>
              <a:ext cx="6483659" cy="276073"/>
            </a:xfrm>
            <a:prstGeom prst="rect">
              <a:avLst/>
            </a:prstGeom>
            <a:noFill/>
          </p:spPr>
          <p:txBody>
            <a:bodyPr wrap="square" lIns="0" tIns="0" rIns="0" bIns="0" rtlCol="0">
              <a:noAutofit/>
            </a:bodyPr>
            <a:lstStyle/>
            <a:p>
              <a:pPr algn="r">
                <a:spcAft>
                  <a:spcPts val="1134"/>
                </a:spcAft>
              </a:pPr>
              <a:r>
                <a:rPr lang="en-GB" sz="1400" b="1" i="1" dirty="0">
                  <a:solidFill>
                    <a:schemeClr val="bg2">
                      <a:lumMod val="50000"/>
                    </a:schemeClr>
                  </a:solidFill>
                </a:rPr>
                <a:t>HLE across Essex, 2018-22. Focusing on areas which…</a:t>
              </a:r>
              <a:endParaRPr lang="en-GB" sz="1400" i="1" dirty="0">
                <a:solidFill>
                  <a:schemeClr val="bg2">
                    <a:lumMod val="50000"/>
                  </a:schemeClr>
                </a:solidFill>
              </a:endParaRPr>
            </a:p>
          </p:txBody>
        </p:sp>
        <p:sp>
          <p:nvSpPr>
            <p:cNvPr id="6" name="Rectangle 5">
              <a:extLst>
                <a:ext uri="{FF2B5EF4-FFF2-40B4-BE49-F238E27FC236}">
                  <a16:creationId xmlns:a16="http://schemas.microsoft.com/office/drawing/2014/main" id="{7D281F26-1B3D-6480-E5AD-00179707D054}"/>
                </a:ext>
              </a:extLst>
            </p:cNvPr>
            <p:cNvSpPr/>
            <p:nvPr/>
          </p:nvSpPr>
          <p:spPr>
            <a:xfrm>
              <a:off x="9225518" y="1091953"/>
              <a:ext cx="144000" cy="142043"/>
            </a:xfrm>
            <a:prstGeom prst="rect">
              <a:avLst/>
            </a:prstGeom>
            <a:solidFill>
              <a:srgbClr val="AAC494"/>
            </a:solidFill>
            <a:ln>
              <a:solidFill>
                <a:srgbClr val="AAC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F4C9B7C5-0A60-C2BC-258E-B1CF29998756}"/>
                </a:ext>
              </a:extLst>
            </p:cNvPr>
            <p:cNvSpPr txBox="1"/>
            <p:nvPr/>
          </p:nvSpPr>
          <p:spPr>
            <a:xfrm>
              <a:off x="9439335" y="1055487"/>
              <a:ext cx="1853060" cy="230820"/>
            </a:xfrm>
            <a:prstGeom prst="rect">
              <a:avLst/>
            </a:prstGeom>
            <a:noFill/>
          </p:spPr>
          <p:txBody>
            <a:bodyPr wrap="square" lIns="0" tIns="0" rIns="0" bIns="0" rtlCol="0">
              <a:noAutofit/>
            </a:bodyPr>
            <a:lstStyle/>
            <a:p>
              <a:pPr algn="l">
                <a:spcAft>
                  <a:spcPts val="1134"/>
                </a:spcAft>
              </a:pPr>
              <a:r>
                <a:rPr lang="en-GB" sz="1200" i="1" dirty="0">
                  <a:solidFill>
                    <a:schemeClr val="bg2">
                      <a:lumMod val="50000"/>
                    </a:schemeClr>
                  </a:solidFill>
                </a:rPr>
                <a:t>Improved HLE by 2+ years</a:t>
              </a:r>
            </a:p>
          </p:txBody>
        </p:sp>
        <p:sp>
          <p:nvSpPr>
            <p:cNvPr id="9" name="Rectangle 8">
              <a:extLst>
                <a:ext uri="{FF2B5EF4-FFF2-40B4-BE49-F238E27FC236}">
                  <a16:creationId xmlns:a16="http://schemas.microsoft.com/office/drawing/2014/main" id="{BC417501-5C9A-2DEA-CCD7-E8D074471F64}"/>
                </a:ext>
              </a:extLst>
            </p:cNvPr>
            <p:cNvSpPr/>
            <p:nvPr/>
          </p:nvSpPr>
          <p:spPr>
            <a:xfrm>
              <a:off x="9225518" y="1357036"/>
              <a:ext cx="144000" cy="142043"/>
            </a:xfrm>
            <a:prstGeom prst="rect">
              <a:avLst/>
            </a:prstGeom>
            <a:ln>
              <a:solidFill>
                <a:srgbClr val="E40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82BA6593-BF61-8206-EACC-C69E5FF888C6}"/>
                </a:ext>
              </a:extLst>
            </p:cNvPr>
            <p:cNvSpPr txBox="1"/>
            <p:nvPr/>
          </p:nvSpPr>
          <p:spPr>
            <a:xfrm>
              <a:off x="9439335" y="1320278"/>
              <a:ext cx="2589280" cy="230820"/>
            </a:xfrm>
            <a:prstGeom prst="rect">
              <a:avLst/>
            </a:prstGeom>
            <a:noFill/>
          </p:spPr>
          <p:txBody>
            <a:bodyPr wrap="square" lIns="0" tIns="0" rIns="0" bIns="0" rtlCol="0">
              <a:noAutofit/>
            </a:bodyPr>
            <a:lstStyle/>
            <a:p>
              <a:pPr algn="l">
                <a:spcAft>
                  <a:spcPts val="1134"/>
                </a:spcAft>
              </a:pPr>
              <a:r>
                <a:rPr lang="en-GB" sz="1200" i="1" dirty="0">
                  <a:solidFill>
                    <a:schemeClr val="bg2">
                      <a:lumMod val="50000"/>
                    </a:schemeClr>
                  </a:solidFill>
                </a:rPr>
                <a:t>Have significantly lower HLE vs England</a:t>
              </a:r>
            </a:p>
          </p:txBody>
        </p:sp>
        <p:sp>
          <p:nvSpPr>
            <p:cNvPr id="11" name="Rectangle 10">
              <a:extLst>
                <a:ext uri="{FF2B5EF4-FFF2-40B4-BE49-F238E27FC236}">
                  <a16:creationId xmlns:a16="http://schemas.microsoft.com/office/drawing/2014/main" id="{957CDE3C-79A2-2E19-C87E-33DD5E1CEC2A}"/>
                </a:ext>
              </a:extLst>
            </p:cNvPr>
            <p:cNvSpPr/>
            <p:nvPr/>
          </p:nvSpPr>
          <p:spPr>
            <a:xfrm>
              <a:off x="9231210" y="1622119"/>
              <a:ext cx="144000" cy="142043"/>
            </a:xfrm>
            <a:prstGeom prst="rect">
              <a:avLst/>
            </a:prstGeom>
            <a:solidFill>
              <a:srgbClr val="AE2240"/>
            </a:solidFill>
            <a:ln>
              <a:solidFill>
                <a:srgbClr val="AE2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B9B96B81-32F8-8417-6179-6402A73876AB}"/>
                </a:ext>
              </a:extLst>
            </p:cNvPr>
            <p:cNvSpPr txBox="1"/>
            <p:nvPr/>
          </p:nvSpPr>
          <p:spPr>
            <a:xfrm>
              <a:off x="9439335" y="1603409"/>
              <a:ext cx="2616540" cy="222221"/>
            </a:xfrm>
            <a:prstGeom prst="rect">
              <a:avLst/>
            </a:prstGeom>
            <a:noFill/>
          </p:spPr>
          <p:txBody>
            <a:bodyPr wrap="square" lIns="0" tIns="0" rIns="0" bIns="0" rtlCol="0">
              <a:noAutofit/>
            </a:bodyPr>
            <a:lstStyle/>
            <a:p>
              <a:pPr algn="l">
                <a:spcAft>
                  <a:spcPts val="1134"/>
                </a:spcAft>
              </a:pPr>
              <a:r>
                <a:rPr lang="en-GB" sz="1200" i="1" dirty="0">
                  <a:solidFill>
                    <a:schemeClr val="bg2">
                      <a:lumMod val="50000"/>
                    </a:schemeClr>
                  </a:solidFill>
                </a:rPr>
                <a:t>Have declining &amp; significantly lower HLE</a:t>
              </a:r>
            </a:p>
          </p:txBody>
        </p:sp>
        <p:sp>
          <p:nvSpPr>
            <p:cNvPr id="15" name="TextBox 14">
              <a:extLst>
                <a:ext uri="{FF2B5EF4-FFF2-40B4-BE49-F238E27FC236}">
                  <a16:creationId xmlns:a16="http://schemas.microsoft.com/office/drawing/2014/main" id="{4B690B2D-324C-E06E-3F41-2B99FEF08377}"/>
                </a:ext>
              </a:extLst>
            </p:cNvPr>
            <p:cNvSpPr txBox="1"/>
            <p:nvPr/>
          </p:nvSpPr>
          <p:spPr>
            <a:xfrm>
              <a:off x="5776931" y="1604364"/>
              <a:ext cx="1083076" cy="159798"/>
            </a:xfrm>
            <a:prstGeom prst="rect">
              <a:avLst/>
            </a:prstGeom>
            <a:noFill/>
          </p:spPr>
          <p:txBody>
            <a:bodyPr wrap="square" lIns="0" tIns="0" rIns="0" bIns="0" rtlCol="0">
              <a:noAutofit/>
            </a:bodyPr>
            <a:lstStyle/>
            <a:p>
              <a:pPr algn="l">
                <a:spcAft>
                  <a:spcPts val="1134"/>
                </a:spcAft>
              </a:pPr>
              <a:r>
                <a:rPr lang="en-GB" sz="900" i="1" dirty="0">
                  <a:solidFill>
                    <a:schemeClr val="bg2">
                      <a:lumMod val="50000"/>
                    </a:schemeClr>
                  </a:solidFill>
                </a:rPr>
                <a:t>Uttlesford</a:t>
              </a:r>
            </a:p>
          </p:txBody>
        </p:sp>
        <p:sp>
          <p:nvSpPr>
            <p:cNvPr id="18" name="TextBox 17">
              <a:extLst>
                <a:ext uri="{FF2B5EF4-FFF2-40B4-BE49-F238E27FC236}">
                  <a16:creationId xmlns:a16="http://schemas.microsoft.com/office/drawing/2014/main" id="{8272E138-37C6-3182-3069-5C1AB590E599}"/>
                </a:ext>
              </a:extLst>
            </p:cNvPr>
            <p:cNvSpPr txBox="1"/>
            <p:nvPr/>
          </p:nvSpPr>
          <p:spPr>
            <a:xfrm>
              <a:off x="7608133" y="1622119"/>
              <a:ext cx="1083076" cy="159798"/>
            </a:xfrm>
            <a:prstGeom prst="rect">
              <a:avLst/>
            </a:prstGeom>
            <a:noFill/>
          </p:spPr>
          <p:txBody>
            <a:bodyPr wrap="square" lIns="0" tIns="0" rIns="0" bIns="0" rtlCol="0">
              <a:noAutofit/>
            </a:bodyPr>
            <a:lstStyle/>
            <a:p>
              <a:pPr algn="l">
                <a:spcAft>
                  <a:spcPts val="1134"/>
                </a:spcAft>
              </a:pPr>
              <a:r>
                <a:rPr lang="en-GB" sz="900" i="1" dirty="0">
                  <a:solidFill>
                    <a:schemeClr val="bg2">
                      <a:lumMod val="50000"/>
                    </a:schemeClr>
                  </a:solidFill>
                </a:rPr>
                <a:t>Braintree</a:t>
              </a:r>
            </a:p>
          </p:txBody>
        </p:sp>
        <p:sp>
          <p:nvSpPr>
            <p:cNvPr id="19" name="TextBox 18">
              <a:extLst>
                <a:ext uri="{FF2B5EF4-FFF2-40B4-BE49-F238E27FC236}">
                  <a16:creationId xmlns:a16="http://schemas.microsoft.com/office/drawing/2014/main" id="{60245A7D-B3F9-A17B-7078-9CFBFBB45836}"/>
                </a:ext>
              </a:extLst>
            </p:cNvPr>
            <p:cNvSpPr txBox="1"/>
            <p:nvPr/>
          </p:nvSpPr>
          <p:spPr>
            <a:xfrm>
              <a:off x="5776931" y="4313777"/>
              <a:ext cx="1083076" cy="159798"/>
            </a:xfrm>
            <a:prstGeom prst="rect">
              <a:avLst/>
            </a:prstGeom>
            <a:noFill/>
          </p:spPr>
          <p:txBody>
            <a:bodyPr wrap="square" lIns="0" tIns="0" rIns="0" bIns="0" rtlCol="0">
              <a:noAutofit/>
            </a:bodyPr>
            <a:lstStyle/>
            <a:p>
              <a:pPr algn="l">
                <a:spcAft>
                  <a:spcPts val="1134"/>
                </a:spcAft>
              </a:pPr>
              <a:r>
                <a:rPr lang="en-GB" sz="900" i="1" dirty="0">
                  <a:solidFill>
                    <a:schemeClr val="bg2">
                      <a:lumMod val="50000"/>
                    </a:schemeClr>
                  </a:solidFill>
                </a:rPr>
                <a:t>Epping Forest</a:t>
              </a:r>
            </a:p>
          </p:txBody>
        </p:sp>
        <p:sp>
          <p:nvSpPr>
            <p:cNvPr id="20" name="TextBox 19">
              <a:extLst>
                <a:ext uri="{FF2B5EF4-FFF2-40B4-BE49-F238E27FC236}">
                  <a16:creationId xmlns:a16="http://schemas.microsoft.com/office/drawing/2014/main" id="{8C79AE69-3327-5CF2-C56E-BC39E40C368D}"/>
                </a:ext>
              </a:extLst>
            </p:cNvPr>
            <p:cNvSpPr txBox="1"/>
            <p:nvPr/>
          </p:nvSpPr>
          <p:spPr>
            <a:xfrm>
              <a:off x="5069455" y="3748195"/>
              <a:ext cx="1083076" cy="159798"/>
            </a:xfrm>
            <a:prstGeom prst="rect">
              <a:avLst/>
            </a:prstGeom>
            <a:noFill/>
          </p:spPr>
          <p:txBody>
            <a:bodyPr wrap="square" lIns="0" tIns="0" rIns="0" bIns="0" rtlCol="0">
              <a:noAutofit/>
            </a:bodyPr>
            <a:lstStyle/>
            <a:p>
              <a:pPr algn="l">
                <a:spcAft>
                  <a:spcPts val="1134"/>
                </a:spcAft>
              </a:pPr>
              <a:r>
                <a:rPr lang="en-GB" sz="900" i="1" dirty="0">
                  <a:solidFill>
                    <a:schemeClr val="bg2">
                      <a:lumMod val="50000"/>
                    </a:schemeClr>
                  </a:solidFill>
                </a:rPr>
                <a:t>Harlow</a:t>
              </a:r>
            </a:p>
          </p:txBody>
        </p:sp>
        <p:sp>
          <p:nvSpPr>
            <p:cNvPr id="21" name="TextBox 20">
              <a:extLst>
                <a:ext uri="{FF2B5EF4-FFF2-40B4-BE49-F238E27FC236}">
                  <a16:creationId xmlns:a16="http://schemas.microsoft.com/office/drawing/2014/main" id="{12F4D6D2-D0F3-FC9D-9D9B-052F95DA5A9D}"/>
                </a:ext>
              </a:extLst>
            </p:cNvPr>
            <p:cNvSpPr txBox="1"/>
            <p:nvPr/>
          </p:nvSpPr>
          <p:spPr>
            <a:xfrm>
              <a:off x="6127028" y="4920432"/>
              <a:ext cx="1083076" cy="159798"/>
            </a:xfrm>
            <a:prstGeom prst="rect">
              <a:avLst/>
            </a:prstGeom>
            <a:noFill/>
          </p:spPr>
          <p:txBody>
            <a:bodyPr wrap="square" lIns="0" tIns="0" rIns="0" bIns="0" rtlCol="0">
              <a:noAutofit/>
            </a:bodyPr>
            <a:lstStyle/>
            <a:p>
              <a:pPr algn="l">
                <a:spcAft>
                  <a:spcPts val="1134"/>
                </a:spcAft>
              </a:pPr>
              <a:r>
                <a:rPr lang="en-GB" sz="900" i="1" dirty="0">
                  <a:solidFill>
                    <a:schemeClr val="bg2">
                      <a:lumMod val="50000"/>
                    </a:schemeClr>
                  </a:solidFill>
                </a:rPr>
                <a:t>Brentwood</a:t>
              </a:r>
            </a:p>
          </p:txBody>
        </p:sp>
        <p:sp>
          <p:nvSpPr>
            <p:cNvPr id="22" name="TextBox 21">
              <a:extLst>
                <a:ext uri="{FF2B5EF4-FFF2-40B4-BE49-F238E27FC236}">
                  <a16:creationId xmlns:a16="http://schemas.microsoft.com/office/drawing/2014/main" id="{A2989804-75E9-EEB9-A405-90C0B82E66EA}"/>
                </a:ext>
              </a:extLst>
            </p:cNvPr>
            <p:cNvSpPr txBox="1"/>
            <p:nvPr/>
          </p:nvSpPr>
          <p:spPr>
            <a:xfrm>
              <a:off x="7093229" y="5437865"/>
              <a:ext cx="1083076" cy="159798"/>
            </a:xfrm>
            <a:prstGeom prst="rect">
              <a:avLst/>
            </a:prstGeom>
            <a:noFill/>
          </p:spPr>
          <p:txBody>
            <a:bodyPr wrap="square" lIns="0" tIns="0" rIns="0" bIns="0" rtlCol="0">
              <a:noAutofit/>
            </a:bodyPr>
            <a:lstStyle/>
            <a:p>
              <a:pPr algn="l">
                <a:spcAft>
                  <a:spcPts val="1134"/>
                </a:spcAft>
              </a:pPr>
              <a:r>
                <a:rPr lang="en-GB" sz="900" i="1" dirty="0">
                  <a:solidFill>
                    <a:schemeClr val="bg2">
                      <a:lumMod val="50000"/>
                    </a:schemeClr>
                  </a:solidFill>
                </a:rPr>
                <a:t>Basildon</a:t>
              </a:r>
            </a:p>
          </p:txBody>
        </p:sp>
        <p:sp>
          <p:nvSpPr>
            <p:cNvPr id="23" name="TextBox 22">
              <a:extLst>
                <a:ext uri="{FF2B5EF4-FFF2-40B4-BE49-F238E27FC236}">
                  <a16:creationId xmlns:a16="http://schemas.microsoft.com/office/drawing/2014/main" id="{EEEBAD5E-37B8-04CA-9CA9-CF35D34C36C3}"/>
                </a:ext>
              </a:extLst>
            </p:cNvPr>
            <p:cNvSpPr txBox="1"/>
            <p:nvPr/>
          </p:nvSpPr>
          <p:spPr>
            <a:xfrm>
              <a:off x="6953535" y="3886695"/>
              <a:ext cx="1083076" cy="159798"/>
            </a:xfrm>
            <a:prstGeom prst="rect">
              <a:avLst/>
            </a:prstGeom>
            <a:noFill/>
          </p:spPr>
          <p:txBody>
            <a:bodyPr wrap="square" lIns="0" tIns="0" rIns="0" bIns="0" rtlCol="0">
              <a:noAutofit/>
            </a:bodyPr>
            <a:lstStyle/>
            <a:p>
              <a:pPr algn="l">
                <a:spcAft>
                  <a:spcPts val="1134"/>
                </a:spcAft>
              </a:pPr>
              <a:r>
                <a:rPr lang="en-GB" sz="900" i="1" dirty="0">
                  <a:solidFill>
                    <a:schemeClr val="bg2">
                      <a:lumMod val="50000"/>
                    </a:schemeClr>
                  </a:solidFill>
                </a:rPr>
                <a:t>Chelmsford</a:t>
              </a:r>
            </a:p>
          </p:txBody>
        </p:sp>
        <p:sp>
          <p:nvSpPr>
            <p:cNvPr id="24" name="TextBox 23">
              <a:extLst>
                <a:ext uri="{FF2B5EF4-FFF2-40B4-BE49-F238E27FC236}">
                  <a16:creationId xmlns:a16="http://schemas.microsoft.com/office/drawing/2014/main" id="{6BBCBF4E-45A7-8345-9B82-77DA3EF5703E}"/>
                </a:ext>
              </a:extLst>
            </p:cNvPr>
            <p:cNvSpPr txBox="1"/>
            <p:nvPr/>
          </p:nvSpPr>
          <p:spPr>
            <a:xfrm>
              <a:off x="9306701" y="3275622"/>
              <a:ext cx="1083076" cy="159798"/>
            </a:xfrm>
            <a:prstGeom prst="rect">
              <a:avLst/>
            </a:prstGeom>
            <a:noFill/>
          </p:spPr>
          <p:txBody>
            <a:bodyPr wrap="square" lIns="0" tIns="0" rIns="0" bIns="0" rtlCol="0">
              <a:noAutofit/>
            </a:bodyPr>
            <a:lstStyle/>
            <a:p>
              <a:pPr algn="l">
                <a:spcAft>
                  <a:spcPts val="1134"/>
                </a:spcAft>
              </a:pPr>
              <a:r>
                <a:rPr lang="en-GB" sz="900" i="1" dirty="0">
                  <a:solidFill>
                    <a:schemeClr val="bg2">
                      <a:lumMod val="50000"/>
                    </a:schemeClr>
                  </a:solidFill>
                </a:rPr>
                <a:t>Colchester</a:t>
              </a:r>
            </a:p>
          </p:txBody>
        </p:sp>
        <p:sp>
          <p:nvSpPr>
            <p:cNvPr id="25" name="TextBox 24">
              <a:extLst>
                <a:ext uri="{FF2B5EF4-FFF2-40B4-BE49-F238E27FC236}">
                  <a16:creationId xmlns:a16="http://schemas.microsoft.com/office/drawing/2014/main" id="{99E7077A-CDEE-EB91-B517-2062D13BE2C7}"/>
                </a:ext>
              </a:extLst>
            </p:cNvPr>
            <p:cNvSpPr txBox="1"/>
            <p:nvPr/>
          </p:nvSpPr>
          <p:spPr>
            <a:xfrm>
              <a:off x="10389777" y="2479802"/>
              <a:ext cx="1083076" cy="159798"/>
            </a:xfrm>
            <a:prstGeom prst="rect">
              <a:avLst/>
            </a:prstGeom>
            <a:noFill/>
          </p:spPr>
          <p:txBody>
            <a:bodyPr wrap="square" lIns="0" tIns="0" rIns="0" bIns="0" rtlCol="0">
              <a:noAutofit/>
            </a:bodyPr>
            <a:lstStyle/>
            <a:p>
              <a:pPr algn="l">
                <a:spcAft>
                  <a:spcPts val="1134"/>
                </a:spcAft>
              </a:pPr>
              <a:r>
                <a:rPr lang="en-GB" sz="900" i="1" dirty="0">
                  <a:solidFill>
                    <a:schemeClr val="bg2">
                      <a:lumMod val="50000"/>
                    </a:schemeClr>
                  </a:solidFill>
                </a:rPr>
                <a:t>Tendring</a:t>
              </a:r>
            </a:p>
          </p:txBody>
        </p:sp>
        <p:sp>
          <p:nvSpPr>
            <p:cNvPr id="26" name="TextBox 25">
              <a:extLst>
                <a:ext uri="{FF2B5EF4-FFF2-40B4-BE49-F238E27FC236}">
                  <a16:creationId xmlns:a16="http://schemas.microsoft.com/office/drawing/2014/main" id="{04277EF2-84BA-1E15-31FD-04D096123B35}"/>
                </a:ext>
              </a:extLst>
            </p:cNvPr>
            <p:cNvSpPr txBox="1"/>
            <p:nvPr/>
          </p:nvSpPr>
          <p:spPr>
            <a:xfrm>
              <a:off x="8512733" y="4787082"/>
              <a:ext cx="1083076" cy="159798"/>
            </a:xfrm>
            <a:prstGeom prst="rect">
              <a:avLst/>
            </a:prstGeom>
            <a:noFill/>
          </p:spPr>
          <p:txBody>
            <a:bodyPr wrap="square" lIns="0" tIns="0" rIns="0" bIns="0" rtlCol="0">
              <a:noAutofit/>
            </a:bodyPr>
            <a:lstStyle/>
            <a:p>
              <a:pPr algn="l">
                <a:spcAft>
                  <a:spcPts val="1134"/>
                </a:spcAft>
              </a:pPr>
              <a:r>
                <a:rPr lang="en-GB" sz="900" i="1" dirty="0">
                  <a:solidFill>
                    <a:schemeClr val="bg2">
                      <a:lumMod val="50000"/>
                    </a:schemeClr>
                  </a:solidFill>
                </a:rPr>
                <a:t>Maldon</a:t>
              </a:r>
            </a:p>
          </p:txBody>
        </p:sp>
        <p:sp>
          <p:nvSpPr>
            <p:cNvPr id="27" name="TextBox 26">
              <a:extLst>
                <a:ext uri="{FF2B5EF4-FFF2-40B4-BE49-F238E27FC236}">
                  <a16:creationId xmlns:a16="http://schemas.microsoft.com/office/drawing/2014/main" id="{B7FD3333-8767-0731-1A07-A0FA0A487640}"/>
                </a:ext>
              </a:extLst>
            </p:cNvPr>
            <p:cNvSpPr txBox="1"/>
            <p:nvPr/>
          </p:nvSpPr>
          <p:spPr>
            <a:xfrm>
              <a:off x="10209319" y="5459291"/>
              <a:ext cx="1083076" cy="159798"/>
            </a:xfrm>
            <a:prstGeom prst="rect">
              <a:avLst/>
            </a:prstGeom>
            <a:noFill/>
          </p:spPr>
          <p:txBody>
            <a:bodyPr wrap="square" lIns="0" tIns="0" rIns="0" bIns="0" rtlCol="0">
              <a:noAutofit/>
            </a:bodyPr>
            <a:lstStyle/>
            <a:p>
              <a:pPr algn="l">
                <a:spcAft>
                  <a:spcPts val="1134"/>
                </a:spcAft>
              </a:pPr>
              <a:r>
                <a:rPr lang="en-GB" sz="900" i="1" dirty="0">
                  <a:solidFill>
                    <a:schemeClr val="bg2">
                      <a:lumMod val="50000"/>
                    </a:schemeClr>
                  </a:solidFill>
                </a:rPr>
                <a:t>Rochford</a:t>
              </a:r>
            </a:p>
          </p:txBody>
        </p:sp>
        <p:sp>
          <p:nvSpPr>
            <p:cNvPr id="28" name="TextBox 27">
              <a:extLst>
                <a:ext uri="{FF2B5EF4-FFF2-40B4-BE49-F238E27FC236}">
                  <a16:creationId xmlns:a16="http://schemas.microsoft.com/office/drawing/2014/main" id="{4E617CD4-AC65-89CB-1273-AC9D25B622CD}"/>
                </a:ext>
              </a:extLst>
            </p:cNvPr>
            <p:cNvSpPr txBox="1"/>
            <p:nvPr/>
          </p:nvSpPr>
          <p:spPr>
            <a:xfrm>
              <a:off x="8512733" y="5988279"/>
              <a:ext cx="1083076" cy="159798"/>
            </a:xfrm>
            <a:prstGeom prst="rect">
              <a:avLst/>
            </a:prstGeom>
            <a:noFill/>
          </p:spPr>
          <p:txBody>
            <a:bodyPr wrap="square" lIns="0" tIns="0" rIns="0" bIns="0" rtlCol="0">
              <a:noAutofit/>
            </a:bodyPr>
            <a:lstStyle/>
            <a:p>
              <a:pPr algn="l">
                <a:spcAft>
                  <a:spcPts val="1134"/>
                </a:spcAft>
              </a:pPr>
              <a:r>
                <a:rPr lang="en-GB" sz="900" i="1" dirty="0">
                  <a:solidFill>
                    <a:schemeClr val="bg2">
                      <a:lumMod val="50000"/>
                    </a:schemeClr>
                  </a:solidFill>
                </a:rPr>
                <a:t>Castle Point</a:t>
              </a:r>
            </a:p>
          </p:txBody>
        </p:sp>
        <p:sp>
          <p:nvSpPr>
            <p:cNvPr id="29" name="TextBox 28">
              <a:extLst>
                <a:ext uri="{FF2B5EF4-FFF2-40B4-BE49-F238E27FC236}">
                  <a16:creationId xmlns:a16="http://schemas.microsoft.com/office/drawing/2014/main" id="{91502F11-A905-1210-6E6F-287124251909}"/>
                </a:ext>
              </a:extLst>
            </p:cNvPr>
            <p:cNvSpPr txBox="1"/>
            <p:nvPr/>
          </p:nvSpPr>
          <p:spPr>
            <a:xfrm>
              <a:off x="10931315" y="3886695"/>
              <a:ext cx="1083076" cy="159798"/>
            </a:xfrm>
            <a:prstGeom prst="rect">
              <a:avLst/>
            </a:prstGeom>
            <a:noFill/>
          </p:spPr>
          <p:txBody>
            <a:bodyPr wrap="square" lIns="0" tIns="0" rIns="0" bIns="0" rtlCol="0">
              <a:noAutofit/>
            </a:bodyPr>
            <a:lstStyle/>
            <a:p>
              <a:pPr algn="l">
                <a:spcAft>
                  <a:spcPts val="1134"/>
                </a:spcAft>
              </a:pPr>
              <a:r>
                <a:rPr lang="en-GB" sz="900" i="1" dirty="0">
                  <a:solidFill>
                    <a:srgbClr val="C00000"/>
                  </a:solidFill>
                </a:rPr>
                <a:t>Clacton &amp; </a:t>
              </a:r>
              <a:r>
                <a:rPr lang="en-GB" sz="900" i="1" dirty="0" err="1">
                  <a:solidFill>
                    <a:srgbClr val="C00000"/>
                  </a:solidFill>
                </a:rPr>
                <a:t>Jaywick</a:t>
              </a:r>
              <a:endParaRPr lang="en-GB" sz="900" i="1" dirty="0">
                <a:solidFill>
                  <a:srgbClr val="C00000"/>
                </a:solidFill>
              </a:endParaRPr>
            </a:p>
          </p:txBody>
        </p:sp>
        <p:sp>
          <p:nvSpPr>
            <p:cNvPr id="30" name="TextBox 29">
              <a:extLst>
                <a:ext uri="{FF2B5EF4-FFF2-40B4-BE49-F238E27FC236}">
                  <a16:creationId xmlns:a16="http://schemas.microsoft.com/office/drawing/2014/main" id="{7CD1A737-575A-B3D7-FC40-8835C4535943}"/>
                </a:ext>
              </a:extLst>
            </p:cNvPr>
            <p:cNvSpPr txBox="1"/>
            <p:nvPr/>
          </p:nvSpPr>
          <p:spPr>
            <a:xfrm>
              <a:off x="11632707" y="2079943"/>
              <a:ext cx="1083076" cy="159798"/>
            </a:xfrm>
            <a:prstGeom prst="rect">
              <a:avLst/>
            </a:prstGeom>
            <a:noFill/>
          </p:spPr>
          <p:txBody>
            <a:bodyPr wrap="square" lIns="0" tIns="0" rIns="0" bIns="0" rtlCol="0">
              <a:noAutofit/>
            </a:bodyPr>
            <a:lstStyle/>
            <a:p>
              <a:pPr algn="l">
                <a:spcAft>
                  <a:spcPts val="1134"/>
                </a:spcAft>
              </a:pPr>
              <a:r>
                <a:rPr lang="en-GB" sz="900" i="1" dirty="0">
                  <a:solidFill>
                    <a:srgbClr val="C00000"/>
                  </a:solidFill>
                </a:rPr>
                <a:t>Harwich</a:t>
              </a:r>
            </a:p>
          </p:txBody>
        </p:sp>
        <p:sp>
          <p:nvSpPr>
            <p:cNvPr id="31" name="TextBox 30">
              <a:extLst>
                <a:ext uri="{FF2B5EF4-FFF2-40B4-BE49-F238E27FC236}">
                  <a16:creationId xmlns:a16="http://schemas.microsoft.com/office/drawing/2014/main" id="{8D793EDB-6CB3-F6BB-B975-A5E046DF56F1}"/>
                </a:ext>
              </a:extLst>
            </p:cNvPr>
            <p:cNvSpPr txBox="1"/>
            <p:nvPr/>
          </p:nvSpPr>
          <p:spPr>
            <a:xfrm>
              <a:off x="9181130" y="2602311"/>
              <a:ext cx="1083076" cy="159798"/>
            </a:xfrm>
            <a:prstGeom prst="rect">
              <a:avLst/>
            </a:prstGeom>
            <a:noFill/>
          </p:spPr>
          <p:txBody>
            <a:bodyPr wrap="square" lIns="0" tIns="0" rIns="0" bIns="0" rtlCol="0">
              <a:noAutofit/>
            </a:bodyPr>
            <a:lstStyle/>
            <a:p>
              <a:pPr algn="l">
                <a:spcAft>
                  <a:spcPts val="1134"/>
                </a:spcAft>
              </a:pPr>
              <a:r>
                <a:rPr lang="en-GB" sz="900" i="1" dirty="0">
                  <a:solidFill>
                    <a:srgbClr val="C00000"/>
                  </a:solidFill>
                </a:rPr>
                <a:t>Central Colchester</a:t>
              </a:r>
            </a:p>
          </p:txBody>
        </p:sp>
      </p:grpSp>
      <p:sp>
        <p:nvSpPr>
          <p:cNvPr id="13" name="TextBox 12">
            <a:extLst>
              <a:ext uri="{FF2B5EF4-FFF2-40B4-BE49-F238E27FC236}">
                <a16:creationId xmlns:a16="http://schemas.microsoft.com/office/drawing/2014/main" id="{E49CC566-4242-DD04-353D-86E395541EB6}"/>
              </a:ext>
            </a:extLst>
          </p:cNvPr>
          <p:cNvSpPr txBox="1"/>
          <p:nvPr/>
        </p:nvSpPr>
        <p:spPr>
          <a:xfrm>
            <a:off x="5841507" y="6627180"/>
            <a:ext cx="6332738" cy="230820"/>
          </a:xfrm>
          <a:prstGeom prst="rect">
            <a:avLst/>
          </a:prstGeom>
          <a:noFill/>
        </p:spPr>
        <p:txBody>
          <a:bodyPr wrap="square" lIns="0" tIns="0" rIns="0" bIns="0" rtlCol="0">
            <a:noAutofit/>
          </a:bodyPr>
          <a:lstStyle/>
          <a:p>
            <a:pPr algn="r">
              <a:spcAft>
                <a:spcPts val="1134"/>
              </a:spcAft>
            </a:pPr>
            <a:r>
              <a:rPr lang="en-GB" sz="1200" dirty="0">
                <a:solidFill>
                  <a:schemeClr val="bg1">
                    <a:lumMod val="75000"/>
                  </a:schemeClr>
                </a:solidFill>
              </a:rPr>
              <a:t>Data sources: Internal ECC data, </a:t>
            </a:r>
            <a:r>
              <a:rPr lang="en-GB" sz="1200" dirty="0">
                <a:solidFill>
                  <a:schemeClr val="bg1">
                    <a:lumMod val="75000"/>
                  </a:schemeClr>
                </a:solidFill>
                <a:hlinkClick r:id="rId3">
                  <a:extLst>
                    <a:ext uri="{A12FA001-AC4F-418D-AE19-62706E023703}">
                      <ahyp:hlinkClr xmlns:ahyp="http://schemas.microsoft.com/office/drawing/2018/hyperlinkcolor" val="tx"/>
                    </a:ext>
                  </a:extLst>
                </a:hlinkClick>
              </a:rPr>
              <a:t>health (census 11)</a:t>
            </a:r>
            <a:r>
              <a:rPr lang="en-GB" sz="1200" dirty="0">
                <a:solidFill>
                  <a:schemeClr val="bg1">
                    <a:lumMod val="75000"/>
                  </a:schemeClr>
                </a:solidFill>
              </a:rPr>
              <a:t>, health (census 21). Analysis by ECC public health</a:t>
            </a:r>
          </a:p>
        </p:txBody>
      </p:sp>
    </p:spTree>
    <p:extLst>
      <p:ext uri="{BB962C8B-B14F-4D97-AF65-F5344CB8AC3E}">
        <p14:creationId xmlns:p14="http://schemas.microsoft.com/office/powerpoint/2010/main" val="2891182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4B2C9-72FC-1232-57D4-9735C6DD7EAC}"/>
              </a:ext>
            </a:extLst>
          </p:cNvPr>
          <p:cNvSpPr>
            <a:spLocks noGrp="1"/>
          </p:cNvSpPr>
          <p:nvPr>
            <p:ph type="title"/>
          </p:nvPr>
        </p:nvSpPr>
        <p:spPr>
          <a:xfrm>
            <a:off x="163384" y="135785"/>
            <a:ext cx="11892491" cy="565552"/>
          </a:xfrm>
        </p:spPr>
        <p:txBody>
          <a:bodyPr/>
          <a:lstStyle/>
          <a:p>
            <a:r>
              <a:rPr lang="en-GB" dirty="0"/>
              <a:t>HLE depends on mortality and good health</a:t>
            </a:r>
          </a:p>
        </p:txBody>
      </p:sp>
      <p:sp>
        <p:nvSpPr>
          <p:cNvPr id="3" name="TextBox 2">
            <a:extLst>
              <a:ext uri="{FF2B5EF4-FFF2-40B4-BE49-F238E27FC236}">
                <a16:creationId xmlns:a16="http://schemas.microsoft.com/office/drawing/2014/main" id="{BA21D260-E75C-64A0-7D17-A79A5B595C60}"/>
              </a:ext>
            </a:extLst>
          </p:cNvPr>
          <p:cNvSpPr txBox="1"/>
          <p:nvPr/>
        </p:nvSpPr>
        <p:spPr>
          <a:xfrm>
            <a:off x="550867" y="1485848"/>
            <a:ext cx="5899790" cy="5630262"/>
          </a:xfrm>
          <a:prstGeom prst="rect">
            <a:avLst/>
          </a:prstGeom>
          <a:noFill/>
        </p:spPr>
        <p:txBody>
          <a:bodyPr wrap="square" lIns="0" tIns="0" rIns="0" bIns="0" rtlCol="0">
            <a:noAutofit/>
          </a:bodyPr>
          <a:lstStyle/>
          <a:p>
            <a:pPr marL="342900" indent="-342900" algn="l">
              <a:spcAft>
                <a:spcPts val="1134"/>
              </a:spcAft>
              <a:buFont typeface="Arial" panose="020B0604020202020204" pitchFamily="34" charset="0"/>
              <a:buChar char="•"/>
            </a:pPr>
            <a:r>
              <a:rPr lang="en-GB" dirty="0"/>
              <a:t>Healthy life expectancy is an estimate of how long a baby born today will live in ‘good health’.</a:t>
            </a:r>
          </a:p>
          <a:p>
            <a:pPr marL="342900" indent="-342900" algn="l">
              <a:spcAft>
                <a:spcPts val="1134"/>
              </a:spcAft>
              <a:buFont typeface="Arial" panose="020B0604020202020204" pitchFamily="34" charset="0"/>
              <a:buChar char="•"/>
            </a:pPr>
            <a:r>
              <a:rPr lang="en-GB" dirty="0"/>
              <a:t>It depends on (1) how likely someone age 20-24 is to die, and (2) how likely someone age 20-24 is to be in good health.</a:t>
            </a:r>
          </a:p>
          <a:p>
            <a:pPr marL="342900" indent="-342900" algn="l">
              <a:spcAft>
                <a:spcPts val="1134"/>
              </a:spcAft>
              <a:buFont typeface="Arial" panose="020B0604020202020204" pitchFamily="34" charset="0"/>
              <a:buChar char="•"/>
            </a:pPr>
            <a:r>
              <a:rPr lang="en-GB" dirty="0"/>
              <a:t>These age-specific rates are calculated using current data.</a:t>
            </a:r>
          </a:p>
          <a:p>
            <a:pPr marL="342900" indent="-342900" algn="l">
              <a:spcAft>
                <a:spcPts val="1134"/>
              </a:spcAft>
              <a:buFont typeface="Arial" panose="020B0604020202020204" pitchFamily="34" charset="0"/>
              <a:buChar char="•"/>
            </a:pPr>
            <a:r>
              <a:rPr lang="en-GB" dirty="0"/>
              <a:t>The HLE calculation assumes that there is no change in these rates over time.</a:t>
            </a:r>
          </a:p>
          <a:p>
            <a:pPr marL="800100" lvl="1" indent="-342900">
              <a:spcAft>
                <a:spcPts val="1134"/>
              </a:spcAft>
              <a:buFont typeface="Arial" panose="020B0604020202020204" pitchFamily="34" charset="0"/>
              <a:buChar char="•"/>
            </a:pPr>
            <a:r>
              <a:rPr lang="en-GB" dirty="0"/>
              <a:t>This is unrealistic – it ignores improvements in prevention, treatments and healthcare, which the calculation does not factor. </a:t>
            </a:r>
          </a:p>
          <a:p>
            <a:pPr marL="342900" indent="-342900">
              <a:spcAft>
                <a:spcPts val="1134"/>
              </a:spcAft>
              <a:buFont typeface="Arial" panose="020B0604020202020204" pitchFamily="34" charset="0"/>
              <a:buChar char="•"/>
            </a:pPr>
            <a:r>
              <a:rPr lang="en-GB" dirty="0"/>
              <a:t>Because of this, healthy life expectancy is an </a:t>
            </a:r>
            <a:r>
              <a:rPr lang="en-GB" b="1" dirty="0"/>
              <a:t>underestimate</a:t>
            </a:r>
            <a:r>
              <a:rPr lang="en-GB" dirty="0"/>
              <a:t> of the actual years lived in good health.</a:t>
            </a:r>
          </a:p>
        </p:txBody>
      </p:sp>
      <p:sp>
        <p:nvSpPr>
          <p:cNvPr id="6" name="TextBox 5">
            <a:extLst>
              <a:ext uri="{FF2B5EF4-FFF2-40B4-BE49-F238E27FC236}">
                <a16:creationId xmlns:a16="http://schemas.microsoft.com/office/drawing/2014/main" id="{EA57B41D-E273-3CB2-D253-25BDCE6237A2}"/>
              </a:ext>
            </a:extLst>
          </p:cNvPr>
          <p:cNvSpPr txBox="1"/>
          <p:nvPr/>
        </p:nvSpPr>
        <p:spPr>
          <a:xfrm>
            <a:off x="773722" y="6033548"/>
            <a:ext cx="7751845" cy="824452"/>
          </a:xfrm>
          <a:prstGeom prst="rect">
            <a:avLst/>
          </a:prstGeom>
          <a:noFill/>
        </p:spPr>
        <p:txBody>
          <a:bodyPr wrap="square" lIns="0" tIns="0" rIns="0" bIns="0" rtlCol="0">
            <a:noAutofit/>
          </a:bodyPr>
          <a:lstStyle/>
          <a:p>
            <a:pPr algn="l">
              <a:spcAft>
                <a:spcPts val="1134"/>
              </a:spcAft>
            </a:pPr>
            <a:r>
              <a:rPr lang="en-GB" sz="1050" i="1" dirty="0">
                <a:solidFill>
                  <a:schemeClr val="accent1">
                    <a:lumMod val="75000"/>
                  </a:schemeClr>
                </a:solidFill>
              </a:rPr>
              <a:t>This report uses census data to estimate good health. The public HLE uses Annual Population Survey data. Results are broadly similar, but numbers in this report should not be compared with public HLE figures</a:t>
            </a:r>
          </a:p>
        </p:txBody>
      </p:sp>
      <p:pic>
        <p:nvPicPr>
          <p:cNvPr id="5" name="Picture 4">
            <a:extLst>
              <a:ext uri="{FF2B5EF4-FFF2-40B4-BE49-F238E27FC236}">
                <a16:creationId xmlns:a16="http://schemas.microsoft.com/office/drawing/2014/main" id="{6EEAA5CC-F698-ABF5-EEBF-43D5F6A4F6AD}"/>
              </a:ext>
            </a:extLst>
          </p:cNvPr>
          <p:cNvPicPr>
            <a:picLocks noChangeAspect="1"/>
          </p:cNvPicPr>
          <p:nvPr/>
        </p:nvPicPr>
        <p:blipFill>
          <a:blip r:embed="rId2"/>
          <a:stretch>
            <a:fillRect/>
          </a:stretch>
        </p:blipFill>
        <p:spPr>
          <a:xfrm>
            <a:off x="6450657" y="2047875"/>
            <a:ext cx="5648610" cy="2614612"/>
          </a:xfrm>
          <a:prstGeom prst="rect">
            <a:avLst/>
          </a:prstGeom>
        </p:spPr>
      </p:pic>
    </p:spTree>
    <p:extLst>
      <p:ext uri="{BB962C8B-B14F-4D97-AF65-F5344CB8AC3E}">
        <p14:creationId xmlns:p14="http://schemas.microsoft.com/office/powerpoint/2010/main" val="1521880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4B2C9-72FC-1232-57D4-9735C6DD7EAC}"/>
              </a:ext>
            </a:extLst>
          </p:cNvPr>
          <p:cNvSpPr>
            <a:spLocks noGrp="1"/>
          </p:cNvSpPr>
          <p:nvPr>
            <p:ph type="title"/>
          </p:nvPr>
        </p:nvSpPr>
        <p:spPr>
          <a:xfrm>
            <a:off x="163384" y="135785"/>
            <a:ext cx="11892491" cy="565552"/>
          </a:xfrm>
        </p:spPr>
        <p:txBody>
          <a:bodyPr/>
          <a:lstStyle/>
          <a:p>
            <a:r>
              <a:rPr lang="en-GB" dirty="0"/>
              <a:t>Improving health has the highest impact on HLE</a:t>
            </a:r>
          </a:p>
        </p:txBody>
      </p:sp>
      <p:sp>
        <p:nvSpPr>
          <p:cNvPr id="3" name="TextBox 2">
            <a:extLst>
              <a:ext uri="{FF2B5EF4-FFF2-40B4-BE49-F238E27FC236}">
                <a16:creationId xmlns:a16="http://schemas.microsoft.com/office/drawing/2014/main" id="{BA21D260-E75C-64A0-7D17-A79A5B595C60}"/>
              </a:ext>
            </a:extLst>
          </p:cNvPr>
          <p:cNvSpPr txBox="1"/>
          <p:nvPr/>
        </p:nvSpPr>
        <p:spPr>
          <a:xfrm>
            <a:off x="586581" y="1181975"/>
            <a:ext cx="4870255" cy="5630262"/>
          </a:xfrm>
          <a:prstGeom prst="rect">
            <a:avLst/>
          </a:prstGeom>
          <a:noFill/>
        </p:spPr>
        <p:txBody>
          <a:bodyPr wrap="square" lIns="0" tIns="0" rIns="0" bIns="0" rtlCol="0">
            <a:noAutofit/>
          </a:bodyPr>
          <a:lstStyle/>
          <a:p>
            <a:pPr marL="342900" indent="-342900" algn="l">
              <a:spcAft>
                <a:spcPts val="1134"/>
              </a:spcAft>
              <a:buFont typeface="Arial" panose="020B0604020202020204" pitchFamily="34" charset="0"/>
              <a:buChar char="•"/>
            </a:pPr>
            <a:r>
              <a:rPr lang="en-GB" dirty="0"/>
              <a:t>Improvements to good health are 15x more effective at improving healthy life expectancy compared to mortality improvements.</a:t>
            </a:r>
            <a:br>
              <a:rPr lang="en-GB" dirty="0"/>
            </a:br>
            <a:r>
              <a:rPr lang="en-GB" dirty="0"/>
              <a:t>Improving good health prevalence by 1% increases HLE by 9 months. Improving mortality rates by 1% improves HLE by 3 weeks.</a:t>
            </a:r>
          </a:p>
          <a:p>
            <a:pPr marL="342900" indent="-342900" algn="l">
              <a:spcAft>
                <a:spcPts val="1134"/>
              </a:spcAft>
              <a:buFont typeface="Arial" panose="020B0604020202020204" pitchFamily="34" charset="0"/>
              <a:buChar char="•"/>
            </a:pPr>
            <a:r>
              <a:rPr lang="en-GB" dirty="0"/>
              <a:t>If we aim to increase HLE by 5 years, we would need to increase good health prevalence by 7% in all ages.</a:t>
            </a:r>
          </a:p>
          <a:p>
            <a:pPr marL="342900" indent="-342900" algn="l">
              <a:spcAft>
                <a:spcPts val="1134"/>
              </a:spcAft>
              <a:buFont typeface="Arial" panose="020B0604020202020204" pitchFamily="34" charset="0"/>
              <a:buChar char="•"/>
            </a:pPr>
            <a:r>
              <a:rPr lang="en-GB" dirty="0"/>
              <a:t>The chart shows what the effect of increasing the prevalence of (census estimated) good health by 50% in an age band, leaving all other age bands unchanged. Increasing good health is beneficial in all ages, and particularly in younger age groups. </a:t>
            </a:r>
            <a:br>
              <a:rPr lang="en-GB" dirty="0"/>
            </a:br>
            <a:r>
              <a:rPr lang="en-GB" dirty="0"/>
              <a:t>High proportions of young people are healthy, so the focus should be on </a:t>
            </a:r>
            <a:r>
              <a:rPr lang="en-GB" b="1" dirty="0"/>
              <a:t>maintaining good health in the young</a:t>
            </a:r>
            <a:r>
              <a:rPr lang="en-GB" dirty="0"/>
              <a:t>, and </a:t>
            </a:r>
            <a:r>
              <a:rPr lang="en-GB" b="1" dirty="0"/>
              <a:t>improving good health in the older ages.</a:t>
            </a:r>
            <a:endParaRPr lang="en-GB" sz="1400" b="1" dirty="0"/>
          </a:p>
        </p:txBody>
      </p:sp>
      <p:pic>
        <p:nvPicPr>
          <p:cNvPr id="19" name="Picture 18" descr="A graph with numbers and lines&#10;&#10;Description automatically generated with medium confidence">
            <a:extLst>
              <a:ext uri="{FF2B5EF4-FFF2-40B4-BE49-F238E27FC236}">
                <a16:creationId xmlns:a16="http://schemas.microsoft.com/office/drawing/2014/main" id="{1121093B-6666-8CFC-2882-50CA0C0A42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9629" y="1199904"/>
            <a:ext cx="5791212" cy="5398019"/>
          </a:xfrm>
          <a:prstGeom prst="rect">
            <a:avLst/>
          </a:prstGeom>
        </p:spPr>
      </p:pic>
      <p:sp>
        <p:nvSpPr>
          <p:cNvPr id="20" name="TextBox 19">
            <a:extLst>
              <a:ext uri="{FF2B5EF4-FFF2-40B4-BE49-F238E27FC236}">
                <a16:creationId xmlns:a16="http://schemas.microsoft.com/office/drawing/2014/main" id="{39AA46D7-3E74-D902-80FE-3F574B29160D}"/>
              </a:ext>
            </a:extLst>
          </p:cNvPr>
          <p:cNvSpPr txBox="1"/>
          <p:nvPr/>
        </p:nvSpPr>
        <p:spPr>
          <a:xfrm>
            <a:off x="5690586" y="6658252"/>
            <a:ext cx="6483659" cy="199748"/>
          </a:xfrm>
          <a:prstGeom prst="rect">
            <a:avLst/>
          </a:prstGeom>
          <a:noFill/>
        </p:spPr>
        <p:txBody>
          <a:bodyPr wrap="square" lIns="0" tIns="0" rIns="0" bIns="0" rtlCol="0">
            <a:noAutofit/>
          </a:bodyPr>
          <a:lstStyle/>
          <a:p>
            <a:pPr algn="r">
              <a:spcAft>
                <a:spcPts val="1134"/>
              </a:spcAft>
            </a:pPr>
            <a:r>
              <a:rPr lang="en-GB" sz="1200" dirty="0">
                <a:solidFill>
                  <a:schemeClr val="bg1">
                    <a:lumMod val="75000"/>
                  </a:schemeClr>
                </a:solidFill>
              </a:rPr>
              <a:t>Data sources: Internal ECC data, health (census 21) Analysis by ECC public health</a:t>
            </a:r>
          </a:p>
        </p:txBody>
      </p:sp>
      <p:sp>
        <p:nvSpPr>
          <p:cNvPr id="21" name="TextBox 20">
            <a:extLst>
              <a:ext uri="{FF2B5EF4-FFF2-40B4-BE49-F238E27FC236}">
                <a16:creationId xmlns:a16="http://schemas.microsoft.com/office/drawing/2014/main" id="{AC565CC3-8CA9-9D7C-3480-95C69DEBE5D4}"/>
              </a:ext>
            </a:extLst>
          </p:cNvPr>
          <p:cNvSpPr txBox="1"/>
          <p:nvPr/>
        </p:nvSpPr>
        <p:spPr>
          <a:xfrm>
            <a:off x="6098957" y="815880"/>
            <a:ext cx="5823125" cy="276073"/>
          </a:xfrm>
          <a:prstGeom prst="rect">
            <a:avLst/>
          </a:prstGeom>
          <a:noFill/>
        </p:spPr>
        <p:txBody>
          <a:bodyPr wrap="square" lIns="0" tIns="0" rIns="0" bIns="0" rtlCol="0">
            <a:noAutofit/>
          </a:bodyPr>
          <a:lstStyle/>
          <a:p>
            <a:pPr algn="l">
              <a:spcAft>
                <a:spcPts val="1134"/>
              </a:spcAft>
            </a:pPr>
            <a:r>
              <a:rPr lang="en-GB" sz="1400" b="1" i="1" dirty="0">
                <a:solidFill>
                  <a:schemeClr val="bg2">
                    <a:lumMod val="50000"/>
                  </a:schemeClr>
                </a:solidFill>
              </a:rPr>
              <a:t>Extra years of good health due to (population) health improvements</a:t>
            </a:r>
            <a:br>
              <a:rPr lang="en-GB" sz="1400" b="1" i="1" dirty="0">
                <a:solidFill>
                  <a:schemeClr val="bg2">
                    <a:lumMod val="50000"/>
                  </a:schemeClr>
                </a:solidFill>
              </a:rPr>
            </a:br>
            <a:r>
              <a:rPr lang="en-GB" sz="1400" b="1" i="1" dirty="0">
                <a:solidFill>
                  <a:schemeClr val="bg2">
                    <a:lumMod val="50000"/>
                  </a:schemeClr>
                </a:solidFill>
              </a:rPr>
              <a:t>  </a:t>
            </a:r>
            <a:r>
              <a:rPr lang="en-GB" sz="1100" i="1" dirty="0">
                <a:solidFill>
                  <a:schemeClr val="bg2">
                    <a:lumMod val="50000"/>
                  </a:schemeClr>
                </a:solidFill>
              </a:rPr>
              <a:t>Effect of increasing good health prevalence by 50% in age band, keeping all other groups unchanged</a:t>
            </a:r>
            <a:endParaRPr lang="en-GB" sz="1400" i="1" dirty="0">
              <a:solidFill>
                <a:schemeClr val="bg2">
                  <a:lumMod val="50000"/>
                </a:schemeClr>
              </a:solidFill>
            </a:endParaRPr>
          </a:p>
        </p:txBody>
      </p:sp>
    </p:spTree>
    <p:extLst>
      <p:ext uri="{BB962C8B-B14F-4D97-AF65-F5344CB8AC3E}">
        <p14:creationId xmlns:p14="http://schemas.microsoft.com/office/powerpoint/2010/main" val="1426314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4B2C9-72FC-1232-57D4-9735C6DD7EAC}"/>
              </a:ext>
            </a:extLst>
          </p:cNvPr>
          <p:cNvSpPr>
            <a:spLocks noGrp="1"/>
          </p:cNvSpPr>
          <p:nvPr>
            <p:ph type="title"/>
          </p:nvPr>
        </p:nvSpPr>
        <p:spPr>
          <a:xfrm>
            <a:off x="163384" y="135785"/>
            <a:ext cx="11892491" cy="565552"/>
          </a:xfrm>
        </p:spPr>
        <p:txBody>
          <a:bodyPr/>
          <a:lstStyle/>
          <a:p>
            <a:r>
              <a:rPr lang="en-GB" dirty="0"/>
              <a:t>We know the drivers of poor health</a:t>
            </a:r>
          </a:p>
        </p:txBody>
      </p:sp>
      <p:sp>
        <p:nvSpPr>
          <p:cNvPr id="4" name="Rectangle 3">
            <a:extLst>
              <a:ext uri="{FF2B5EF4-FFF2-40B4-BE49-F238E27FC236}">
                <a16:creationId xmlns:a16="http://schemas.microsoft.com/office/drawing/2014/main" id="{F94AC52E-07BF-690D-56B6-692D83DE7E14}"/>
              </a:ext>
            </a:extLst>
          </p:cNvPr>
          <p:cNvSpPr/>
          <p:nvPr/>
        </p:nvSpPr>
        <p:spPr>
          <a:xfrm>
            <a:off x="539750" y="1138854"/>
            <a:ext cx="5303129" cy="443884"/>
          </a:xfrm>
          <a:prstGeom prst="rect">
            <a:avLst/>
          </a:prstGeom>
          <a:solidFill>
            <a:srgbClr val="93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Health conditions</a:t>
            </a:r>
          </a:p>
        </p:txBody>
      </p:sp>
      <p:sp>
        <p:nvSpPr>
          <p:cNvPr id="5" name="Rectangle 4">
            <a:extLst>
              <a:ext uri="{FF2B5EF4-FFF2-40B4-BE49-F238E27FC236}">
                <a16:creationId xmlns:a16="http://schemas.microsoft.com/office/drawing/2014/main" id="{4F5D8722-1C4A-341B-0F78-6C990D160220}"/>
              </a:ext>
            </a:extLst>
          </p:cNvPr>
          <p:cNvSpPr/>
          <p:nvPr/>
        </p:nvSpPr>
        <p:spPr>
          <a:xfrm>
            <a:off x="6349123" y="1138854"/>
            <a:ext cx="5303129" cy="443884"/>
          </a:xfrm>
          <a:prstGeom prst="rect">
            <a:avLst/>
          </a:prstGeom>
          <a:solidFill>
            <a:srgbClr val="C84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Health behaviours</a:t>
            </a:r>
          </a:p>
        </p:txBody>
      </p:sp>
      <p:sp>
        <p:nvSpPr>
          <p:cNvPr id="6" name="TextBox 5">
            <a:extLst>
              <a:ext uri="{FF2B5EF4-FFF2-40B4-BE49-F238E27FC236}">
                <a16:creationId xmlns:a16="http://schemas.microsoft.com/office/drawing/2014/main" id="{7D44C60A-D2A8-C194-42DB-435FA40046F9}"/>
              </a:ext>
            </a:extLst>
          </p:cNvPr>
          <p:cNvSpPr txBox="1"/>
          <p:nvPr/>
        </p:nvSpPr>
        <p:spPr>
          <a:xfrm>
            <a:off x="5690586" y="6658252"/>
            <a:ext cx="6483659" cy="199748"/>
          </a:xfrm>
          <a:prstGeom prst="rect">
            <a:avLst/>
          </a:prstGeom>
          <a:noFill/>
        </p:spPr>
        <p:txBody>
          <a:bodyPr wrap="square" lIns="0" tIns="0" rIns="0" bIns="0" rtlCol="0">
            <a:noAutofit/>
          </a:bodyPr>
          <a:lstStyle/>
          <a:p>
            <a:pPr algn="r">
              <a:spcAft>
                <a:spcPts val="1134"/>
              </a:spcAft>
            </a:pPr>
            <a:r>
              <a:rPr lang="en-GB" sz="1200" dirty="0">
                <a:solidFill>
                  <a:schemeClr val="bg1">
                    <a:lumMod val="75000"/>
                  </a:schemeClr>
                </a:solidFill>
              </a:rPr>
              <a:t>Data sources: OHID literature review &amp; analysis of Health Survey for England</a:t>
            </a:r>
          </a:p>
        </p:txBody>
      </p:sp>
      <p:sp>
        <p:nvSpPr>
          <p:cNvPr id="7" name="Rectangle 6">
            <a:extLst>
              <a:ext uri="{FF2B5EF4-FFF2-40B4-BE49-F238E27FC236}">
                <a16:creationId xmlns:a16="http://schemas.microsoft.com/office/drawing/2014/main" id="{6BB682AE-0AAD-F6BE-8FE1-45ED6DE310A5}"/>
              </a:ext>
            </a:extLst>
          </p:cNvPr>
          <p:cNvSpPr/>
          <p:nvPr/>
        </p:nvSpPr>
        <p:spPr>
          <a:xfrm>
            <a:off x="539750" y="1704975"/>
            <a:ext cx="5303128" cy="4775724"/>
          </a:xfrm>
          <a:prstGeom prst="rect">
            <a:avLst/>
          </a:prstGeom>
          <a:solidFill>
            <a:srgbClr val="9361B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dirty="0">
                <a:solidFill>
                  <a:schemeClr val="tx1"/>
                </a:solidFill>
              </a:rPr>
              <a:t>Chronic health conditions – particularly </a:t>
            </a:r>
            <a:r>
              <a:rPr lang="en-GB" b="1" dirty="0">
                <a:solidFill>
                  <a:schemeClr val="tx1"/>
                </a:solidFill>
              </a:rPr>
              <a:t>musculoskeletal, heart &amp; circulatory, nervous system </a:t>
            </a:r>
            <a:r>
              <a:rPr lang="en-GB" dirty="0">
                <a:solidFill>
                  <a:schemeClr val="tx1"/>
                </a:solidFill>
              </a:rPr>
              <a:t>(including dementia), and </a:t>
            </a:r>
            <a:r>
              <a:rPr lang="en-GB" b="1" dirty="0">
                <a:solidFill>
                  <a:schemeClr val="tx1"/>
                </a:solidFill>
              </a:rPr>
              <a:t>mental disorders </a:t>
            </a:r>
            <a:r>
              <a:rPr lang="en-GB" dirty="0">
                <a:solidFill>
                  <a:schemeClr val="tx1"/>
                </a:solidFill>
              </a:rPr>
              <a:t>– are strongly associated with poor self-reported health.</a:t>
            </a:r>
          </a:p>
          <a:p>
            <a:endParaRPr lang="en-GB" dirty="0">
              <a:solidFill>
                <a:schemeClr val="tx1"/>
              </a:solidFill>
            </a:endParaRPr>
          </a:p>
          <a:p>
            <a:pPr marL="285750" indent="-285750">
              <a:buFont typeface="Arial" panose="020B0604020202020204" pitchFamily="34" charset="0"/>
              <a:buChar char="•"/>
            </a:pPr>
            <a:r>
              <a:rPr lang="en-GB" dirty="0">
                <a:solidFill>
                  <a:schemeClr val="tx1"/>
                </a:solidFill>
              </a:rPr>
              <a:t>The effect is cumulative. </a:t>
            </a:r>
            <a:r>
              <a:rPr lang="en-GB" b="1" dirty="0">
                <a:solidFill>
                  <a:schemeClr val="tx1"/>
                </a:solidFill>
              </a:rPr>
              <a:t>Multimorbidity</a:t>
            </a:r>
            <a:r>
              <a:rPr lang="en-GB" dirty="0">
                <a:solidFill>
                  <a:schemeClr val="tx1"/>
                </a:solidFill>
              </a:rPr>
              <a:t> (having more than 1 of these conditions) strongly increases the odds of poor self-reported health.</a:t>
            </a:r>
          </a:p>
          <a:p>
            <a:endParaRPr lang="en-GB" dirty="0">
              <a:solidFill>
                <a:schemeClr val="tx1"/>
              </a:solidFill>
            </a:endParaRPr>
          </a:p>
          <a:p>
            <a:pPr marL="285750" indent="-285750">
              <a:buFont typeface="Arial" panose="020B0604020202020204" pitchFamily="34" charset="0"/>
              <a:buChar char="•"/>
            </a:pPr>
            <a:r>
              <a:rPr lang="en-GB" b="1" dirty="0">
                <a:solidFill>
                  <a:schemeClr val="tx1"/>
                </a:solidFill>
              </a:rPr>
              <a:t>Diabetes</a:t>
            </a:r>
            <a:r>
              <a:rPr lang="en-GB" dirty="0">
                <a:solidFill>
                  <a:schemeClr val="tx1"/>
                </a:solidFill>
              </a:rPr>
              <a:t> is a significant driver of poor health (OHID evidence review). </a:t>
            </a: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r>
              <a:rPr lang="en-GB" dirty="0">
                <a:solidFill>
                  <a:schemeClr val="tx1"/>
                </a:solidFill>
              </a:rPr>
              <a:t>OHID analysis of health survey data found similar results. They also found strong associations between </a:t>
            </a:r>
            <a:r>
              <a:rPr lang="en-GB" b="1" dirty="0">
                <a:solidFill>
                  <a:schemeClr val="tx1"/>
                </a:solidFill>
              </a:rPr>
              <a:t>cancer</a:t>
            </a:r>
            <a:r>
              <a:rPr lang="en-GB" dirty="0">
                <a:solidFill>
                  <a:schemeClr val="tx1"/>
                </a:solidFill>
              </a:rPr>
              <a:t> and poor self-reported health.</a:t>
            </a:r>
          </a:p>
        </p:txBody>
      </p:sp>
      <p:sp>
        <p:nvSpPr>
          <p:cNvPr id="8" name="Rectangle 7">
            <a:extLst>
              <a:ext uri="{FF2B5EF4-FFF2-40B4-BE49-F238E27FC236}">
                <a16:creationId xmlns:a16="http://schemas.microsoft.com/office/drawing/2014/main" id="{368DCAAA-CB19-0252-3D04-FCC4A07FC66B}"/>
              </a:ext>
            </a:extLst>
          </p:cNvPr>
          <p:cNvSpPr/>
          <p:nvPr/>
        </p:nvSpPr>
        <p:spPr>
          <a:xfrm>
            <a:off x="6349123" y="1704974"/>
            <a:ext cx="5303128" cy="4775724"/>
          </a:xfrm>
          <a:prstGeom prst="rect">
            <a:avLst/>
          </a:prstGeom>
          <a:solidFill>
            <a:srgbClr val="C8467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dirty="0">
                <a:solidFill>
                  <a:schemeClr val="tx1"/>
                </a:solidFill>
              </a:rPr>
              <a:t>Lack of </a:t>
            </a:r>
            <a:r>
              <a:rPr lang="en-GB" b="1" dirty="0">
                <a:solidFill>
                  <a:schemeClr val="tx1"/>
                </a:solidFill>
              </a:rPr>
              <a:t>physical activity</a:t>
            </a:r>
            <a:r>
              <a:rPr lang="en-GB" dirty="0">
                <a:solidFill>
                  <a:schemeClr val="tx1"/>
                </a:solidFill>
              </a:rPr>
              <a:t>, and being a </a:t>
            </a:r>
            <a:r>
              <a:rPr lang="en-GB" b="1" dirty="0">
                <a:solidFill>
                  <a:schemeClr val="tx1"/>
                </a:solidFill>
              </a:rPr>
              <a:t>former or current smoker</a:t>
            </a:r>
            <a:r>
              <a:rPr lang="en-GB" dirty="0">
                <a:solidFill>
                  <a:schemeClr val="tx1"/>
                </a:solidFill>
              </a:rPr>
              <a:t> are strongly associated with poor self-reported health.</a:t>
            </a: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r>
              <a:rPr lang="en-GB" b="1" dirty="0">
                <a:solidFill>
                  <a:schemeClr val="tx1"/>
                </a:solidFill>
              </a:rPr>
              <a:t>Obesity / overweight </a:t>
            </a:r>
            <a:r>
              <a:rPr lang="en-GB" dirty="0">
                <a:solidFill>
                  <a:schemeClr val="tx1"/>
                </a:solidFill>
              </a:rPr>
              <a:t>and </a:t>
            </a:r>
            <a:r>
              <a:rPr lang="en-GB" b="1" dirty="0">
                <a:solidFill>
                  <a:schemeClr val="tx1"/>
                </a:solidFill>
              </a:rPr>
              <a:t>poor diet </a:t>
            </a:r>
            <a:r>
              <a:rPr lang="en-GB" dirty="0">
                <a:solidFill>
                  <a:schemeClr val="tx1"/>
                </a:solidFill>
              </a:rPr>
              <a:t>were also associated, though the evidence found in the evidence review was less strong.</a:t>
            </a: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r>
              <a:rPr lang="en-GB" dirty="0">
                <a:solidFill>
                  <a:schemeClr val="tx1"/>
                </a:solidFill>
              </a:rPr>
              <a:t>Socioeconomic drivers are more complex. Higher education and higher income levels were associated with higher levels of good self-reported health, but there’s little evidence that these </a:t>
            </a:r>
            <a:r>
              <a:rPr lang="en-GB" i="1" dirty="0">
                <a:solidFill>
                  <a:schemeClr val="tx1"/>
                </a:solidFill>
              </a:rPr>
              <a:t>cause</a:t>
            </a:r>
            <a:r>
              <a:rPr lang="en-GB" dirty="0">
                <a:solidFill>
                  <a:schemeClr val="tx1"/>
                </a:solidFill>
              </a:rPr>
              <a:t> good health.</a:t>
            </a:r>
            <a:endParaRPr lang="en-GB" i="1" dirty="0">
              <a:solidFill>
                <a:schemeClr val="tx1"/>
              </a:solidFill>
            </a:endParaRPr>
          </a:p>
        </p:txBody>
      </p:sp>
    </p:spTree>
    <p:extLst>
      <p:ext uri="{BB962C8B-B14F-4D97-AF65-F5344CB8AC3E}">
        <p14:creationId xmlns:p14="http://schemas.microsoft.com/office/powerpoint/2010/main" val="1817549104"/>
      </p:ext>
    </p:extLst>
  </p:cSld>
  <p:clrMapOvr>
    <a:masterClrMapping/>
  </p:clrMapOvr>
</p:sld>
</file>

<file path=ppt/theme/theme1.xml><?xml version="1.0" encoding="utf-8"?>
<a:theme xmlns:a="http://schemas.openxmlformats.org/drawingml/2006/main" name="Office Theme">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c7f92b6-d343-469b-a597-ad7c16c497bd"/>
    <Content_x0020_Owner xmlns="1c7f92b6-d343-469b-a597-ad7c16c497bd">
      <UserInfo>
        <DisplayName>Louise Alabaster, Senior Content Adviser</DisplayName>
        <AccountId>3376</AccountId>
        <AccountType/>
      </UserInfo>
    </Content_x0020_Owner>
    <Document_x0020_Categories xmlns="1c7f92b6-d343-469b-a597-ad7c16c497bd"/>
    <Content_x0020_Keywords xmlns="1c7f92b6-d343-469b-a597-ad7c16c497bd">Template, PowerPoint</Content_x0020_Keywords>
    <Content_x0020_Review_x0020_Date xmlns="1c7f92b6-d343-469b-a597-ad7c16c497bd">2023-10-21T15:28:23+00:00</Content_x0020_Review_x0020_Date>
    <h2e38fb1c112439e917442ae9b073d0b xmlns="1c7f92b6-d343-469b-a597-ad7c16c497bd">
      <Terms xmlns="http://schemas.microsoft.com/office/infopath/2007/PartnerControls"/>
    </h2e38fb1c112439e917442ae9b073d0b>
    <PublishingExpirationDate xmlns="http://schemas.microsoft.com/sharepoint/v3" xsi:nil="true"/>
    <PublishingStartDate xmlns="http://schemas.microsoft.com/sharepoint/v3" xsi:nil="true"/>
    <Content_x0020_Approver xmlns="1c7f92b6-d343-469b-a597-ad7c16c497bd">
      <UserInfo>
        <DisplayName>Louise Alabaster, Senior Content Adviser</DisplayName>
        <AccountId>3376</AccountId>
        <AccountType/>
      </UserInfo>
    </Content_x0020_Approver>
    <Content_x0020_Editor xmlns="1c7f92b6-d343-469b-a597-ad7c16c497bd">
      <UserInfo>
        <DisplayName>Sharepoint-ContentEditors</DisplayName>
        <AccountId>17</AccountId>
        <AccountType/>
      </UserInfo>
    </Content_x0020_Editor>
    <Content_x0020_Description xmlns="1c7f92b6-d343-469b-a597-ad7c16c497bd">Corporate PowerPoint template</Content_x0020_Descriptio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088E747E52D0B46A8DA21D516C0E3DE" ma:contentTypeVersion="16" ma:contentTypeDescription="Create a new document." ma:contentTypeScope="" ma:versionID="396f2263c6397c86e3e4f925237ca847">
  <xsd:schema xmlns:xsd="http://www.w3.org/2001/XMLSchema" xmlns:xs="http://www.w3.org/2001/XMLSchema" xmlns:p="http://schemas.microsoft.com/office/2006/metadata/properties" xmlns:ns1="http://schemas.microsoft.com/sharepoint/v3" xmlns:ns2="1c7f92b6-d343-469b-a597-ad7c16c497bd" targetNamespace="http://schemas.microsoft.com/office/2006/metadata/properties" ma:root="true" ma:fieldsID="8e4175d7ce6141d3b55590ead52d3883" ns1:_="" ns2:_="">
    <xsd:import namespace="http://schemas.microsoft.com/sharepoint/v3"/>
    <xsd:import namespace="1c7f92b6-d343-469b-a597-ad7c16c497bd"/>
    <xsd:element name="properties">
      <xsd:complexType>
        <xsd:sequence>
          <xsd:element name="documentManagement">
            <xsd:complexType>
              <xsd:all>
                <xsd:element ref="ns1:PublishingStartDate" minOccurs="0"/>
                <xsd:element ref="ns1:PublishingExpirationDate" minOccurs="0"/>
                <xsd:element ref="ns2:Content_x0020_Approver"/>
                <xsd:element ref="ns2:Content_x0020_Description"/>
                <xsd:element ref="ns2:Content_x0020_Editor"/>
                <xsd:element ref="ns2:Content_x0020_Keywords" minOccurs="0"/>
                <xsd:element ref="ns2:Content_x0020_Owner"/>
                <xsd:element ref="ns2:Content_x0020_Review_x0020_Date" minOccurs="0"/>
                <xsd:element ref="ns2:h2e38fb1c112439e917442ae9b073d0b" minOccurs="0"/>
                <xsd:element ref="ns2:TaxCatchAll" minOccurs="0"/>
                <xsd:element ref="ns2:Document_x0020_Categories"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c7f92b6-d343-469b-a597-ad7c16c497bd" elementFormDefault="qualified">
    <xsd:import namespace="http://schemas.microsoft.com/office/2006/documentManagement/types"/>
    <xsd:import namespace="http://schemas.microsoft.com/office/infopath/2007/PartnerControls"/>
    <xsd:element name="Content_x0020_Approver" ma:index="10" ma:displayName="Content Approver" ma:list="UserInfo" ma:internalName="Content_x0020_Approver">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Content_x0020_Description" ma:index="11" ma:displayName="Content Description" ma:internalName="Content_x0020_Description">
      <xsd:simpleType>
        <xsd:restriction base="dms:Note"/>
      </xsd:simpleType>
    </xsd:element>
    <xsd:element name="Content_x0020_Editor" ma:index="12" ma:displayName="Content Editor" ma:list="UserInfo" ma:SearchPeopleOnly="false" ma:SharePointGroup="16" ma:internalName="Content_x0020_Edito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Content_x0020_Keywords" ma:index="13" nillable="true" ma:displayName="Content Keywords" ma:internalName="Content_x0020_Keywords">
      <xsd:simpleType>
        <xsd:restriction base="dms:Note"/>
      </xsd:simpleType>
    </xsd:element>
    <xsd:element name="Content_x0020_Owner" ma:index="14" ma:displayName="Content Owner" ma:list="UserInfo" ma:internalName="Content_x0020_Owner">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Content_x0020_Review_x0020_Date" ma:index="15" nillable="true" ma:displayName="Content Review Date" ma:format="DateOnly" ma:internalName="Content_x0020_Review_x0020_Date">
      <xsd:simpleType>
        <xsd:restriction base="dms:DateTime"/>
      </xsd:simpleType>
    </xsd:element>
    <xsd:element name="h2e38fb1c112439e917442ae9b073d0b" ma:index="17" nillable="true" ma:taxonomy="true" ma:internalName="h2e38fb1c112439e917442ae9b073d0b" ma:taxonomyFieldName="Content_x0020_Subject" ma:displayName="Content Subject" ma:default="" ma:fieldId="{12e38fb1-c112-439e-9174-42ae9b073d0b}" ma:sspId="593a3308-7103-49db-946c-440068fa2b87" ma:termSetId="a40dde44-ea03-4a57-9be3-adaa34277b7f" ma:anchorId="00000000-0000-0000-0000-000000000000" ma:open="false" ma:isKeyword="false">
      <xsd:complexType>
        <xsd:sequence>
          <xsd:element ref="pc:Terms" minOccurs="0" maxOccurs="1"/>
        </xsd:sequence>
      </xsd:complexType>
    </xsd:element>
    <xsd:element name="TaxCatchAll" ma:index="18" nillable="true" ma:displayName="Taxonomy Catch All Column" ma:hidden="true" ma:list="{eddd0412-adec-44de-a882-c4fba4af025c}" ma:internalName="TaxCatchAll" ma:showField="CatchAllData" ma:web="1c7f92b6-d343-469b-a597-ad7c16c497bd">
      <xsd:complexType>
        <xsd:complexContent>
          <xsd:extension base="dms:MultiChoiceLookup">
            <xsd:sequence>
              <xsd:element name="Value" type="dms:Lookup" maxOccurs="unbounded" minOccurs="0" nillable="true"/>
            </xsd:sequence>
          </xsd:extension>
        </xsd:complexContent>
      </xsd:complexType>
    </xsd:element>
    <xsd:element name="Document_x0020_Categories" ma:index="19" nillable="true" ma:displayName="Document Categories" ma:internalName="Document_x0020_Categories">
      <xsd:complexType>
        <xsd:complexContent>
          <xsd:extension base="dms:MultiChoice">
            <xsd:sequence>
              <xsd:element name="Value" maxOccurs="unbounded" minOccurs="0" nillable="true">
                <xsd:simpleType>
                  <xsd:restriction base="dms:Choice">
                    <xsd:enumeration value="Corporate Governance"/>
                  </xsd:restriction>
                </xsd:simpleType>
              </xsd:element>
            </xsd:sequence>
          </xsd:extension>
        </xsd:complexContent>
      </xsd:complexType>
    </xsd:element>
    <xsd:element name="SharedWithUsers" ma:index="2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16C91F-B092-485F-89DA-CDD2EFE13FC0}">
  <ds:schemaRefs>
    <ds:schemaRef ds:uri="http://www.w3.org/XML/1998/namespace"/>
    <ds:schemaRef ds:uri="1c7f92b6-d343-469b-a597-ad7c16c497bd"/>
    <ds:schemaRef ds:uri="http://schemas.openxmlformats.org/package/2006/metadata/core-properties"/>
    <ds:schemaRef ds:uri="http://purl.org/dc/dcmitype/"/>
    <ds:schemaRef ds:uri="http://schemas.microsoft.com/office/2006/metadata/properties"/>
    <ds:schemaRef ds:uri="http://purl.org/dc/terms/"/>
    <ds:schemaRef ds:uri="http://schemas.microsoft.com/office/2006/documentManagement/types"/>
    <ds:schemaRef ds:uri="http://purl.org/dc/elements/1.1/"/>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1D069D87-08D3-4E5F-863E-661433E8CA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c7f92b6-d343-469b-a597-ad7c16c497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15FF06-28E2-4F40-B326-D7596B0FA7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2903</TotalTime>
  <Words>1766</Words>
  <Application>Microsoft Office PowerPoint</Application>
  <PresentationFormat>Widescreen</PresentationFormat>
  <Paragraphs>175</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 Narrow</vt:lpstr>
      <vt:lpstr>Arial</vt:lpstr>
      <vt:lpstr>Calibri</vt:lpstr>
      <vt:lpstr>Calibri Light</vt:lpstr>
      <vt:lpstr>Office Theme</vt:lpstr>
      <vt:lpstr>Healthy Life Expectancy in Essex, 2018-22</vt:lpstr>
      <vt:lpstr>Mortality analysis workplan</vt:lpstr>
      <vt:lpstr>Essex residents have better-than-average HLE…</vt:lpstr>
      <vt:lpstr>…and large inequalities</vt:lpstr>
      <vt:lpstr>Most areas have improved, and inequalities widened</vt:lpstr>
      <vt:lpstr>There are clusters of low healthy life expectancy</vt:lpstr>
      <vt:lpstr>HLE depends on mortality and good health</vt:lpstr>
      <vt:lpstr>Improving health has the highest impact on HLE</vt:lpstr>
      <vt:lpstr>We know the drivers of poor health</vt:lpstr>
      <vt:lpstr>Drivers &amp; prevalence suggests areas of focus</vt:lpstr>
      <vt:lpstr>This information is issued by: Essex County Council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Life Expectancy in Essex, 2018-22</dc:title>
  <dc:creator>Sean Maguire - Senior Analyst</dc:creator>
  <cp:lastModifiedBy>Sean Maguire - Senior Analyst</cp:lastModifiedBy>
  <cp:revision>34</cp:revision>
  <dcterms:created xsi:type="dcterms:W3CDTF">2024-01-22T12:58:08Z</dcterms:created>
  <dcterms:modified xsi:type="dcterms:W3CDTF">2024-01-31T12:56:13Z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0x0101009088E747E52D0B46A8DA21D516C0E3DE</vt:lpwstr>
  </property>
  <property fmtid="{D5CDD505-2E9C-101B-9397-08002B2CF9AE}" pid="3" name="MSIP_Label_39d8be9e-c8d9-4b9c-bd40-2c27cc7ea2e6_Enabled">
    <vt:lpwstr>true</vt:lpwstr>
  </property>
  <property fmtid="{D5CDD505-2E9C-101B-9397-08002B2CF9AE}" pid="4" name="MSIP_Label_39d8be9e-c8d9-4b9c-bd40-2c27cc7ea2e6_SetDate">
    <vt:lpwstr>2022-11-21T15:54:52Z</vt:lpwstr>
  </property>
  <property fmtid="{D5CDD505-2E9C-101B-9397-08002B2CF9AE}" pid="5" name="MSIP_Label_39d8be9e-c8d9-4b9c-bd40-2c27cc7ea2e6_Method">
    <vt:lpwstr>Standard</vt:lpwstr>
  </property>
  <property fmtid="{D5CDD505-2E9C-101B-9397-08002B2CF9AE}" pid="6" name="MSIP_Label_39d8be9e-c8d9-4b9c-bd40-2c27cc7ea2e6_Name">
    <vt:lpwstr>39d8be9e-c8d9-4b9c-bd40-2c27cc7ea2e6</vt:lpwstr>
  </property>
  <property fmtid="{D5CDD505-2E9C-101B-9397-08002B2CF9AE}" pid="7" name="MSIP_Label_39d8be9e-c8d9-4b9c-bd40-2c27cc7ea2e6_SiteId">
    <vt:lpwstr>a8b4324f-155c-4215-a0f1-7ed8cc9a992f</vt:lpwstr>
  </property>
  <property fmtid="{D5CDD505-2E9C-101B-9397-08002B2CF9AE}" pid="8" name="MSIP_Label_39d8be9e-c8d9-4b9c-bd40-2c27cc7ea2e6_ActionId">
    <vt:lpwstr>5715f456-9f2d-4555-ac61-58155fbe27be</vt:lpwstr>
  </property>
  <property fmtid="{D5CDD505-2E9C-101B-9397-08002B2CF9AE}" pid="9" name="MSIP_Label_39d8be9e-c8d9-4b9c-bd40-2c27cc7ea2e6_ContentBits">
    <vt:lpwstr>0</vt:lpwstr>
  </property>
  <property fmtid="{D5CDD505-2E9C-101B-9397-08002B2CF9AE}" pid="10" name="Content Subject">
    <vt:lpwstr/>
  </property>
</Properties>
</file>