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BDA941-FC4B-4A13-83F7-0B2863D228DF}" v="541" dt="2020-01-09T08:40:24.3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3" d="100"/>
          <a:sy n="53" d="100"/>
        </p:scale>
        <p:origin x="21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Farrow, Analyst - Population Health" userId="c1abfc49-158e-45b9-aeb7-de68c6c40f1f" providerId="ADAL" clId="{D7BDA941-FC4B-4A13-83F7-0B2863D228DF}"/>
    <pc:docChg chg="custSel addSld delSld modSld">
      <pc:chgData name="Emma Farrow, Analyst - Population Health" userId="c1abfc49-158e-45b9-aeb7-de68c6c40f1f" providerId="ADAL" clId="{D7BDA941-FC4B-4A13-83F7-0B2863D228DF}" dt="2020-01-09T08:40:58.864" v="1539" actId="14734"/>
      <pc:docMkLst>
        <pc:docMk/>
      </pc:docMkLst>
      <pc:sldChg chg="addSp delSp modSp">
        <pc:chgData name="Emma Farrow, Analyst - Population Health" userId="c1abfc49-158e-45b9-aeb7-de68c6c40f1f" providerId="ADAL" clId="{D7BDA941-FC4B-4A13-83F7-0B2863D228DF}" dt="2020-01-09T08:40:58.864" v="1539" actId="14734"/>
        <pc:sldMkLst>
          <pc:docMk/>
          <pc:sldMk cId="4228872452" sldId="256"/>
        </pc:sldMkLst>
        <pc:spChg chg="mod">
          <ac:chgData name="Emma Farrow, Analyst - Population Health" userId="c1abfc49-158e-45b9-aeb7-de68c6c40f1f" providerId="ADAL" clId="{D7BDA941-FC4B-4A13-83F7-0B2863D228DF}" dt="2020-01-09T08:13:19.195" v="1429"/>
          <ac:spMkLst>
            <pc:docMk/>
            <pc:sldMk cId="4228872452" sldId="256"/>
            <ac:spMk id="5" creationId="{5D14C284-D78D-4F75-9570-4DED2714DBA1}"/>
          </ac:spMkLst>
        </pc:spChg>
        <pc:spChg chg="mod">
          <ac:chgData name="Emma Farrow, Analyst - Population Health" userId="c1abfc49-158e-45b9-aeb7-de68c6c40f1f" providerId="ADAL" clId="{D7BDA941-FC4B-4A13-83F7-0B2863D228DF}" dt="2020-01-09T08:10:30.488" v="1409"/>
          <ac:spMkLst>
            <pc:docMk/>
            <pc:sldMk cId="4228872452" sldId="256"/>
            <ac:spMk id="13" creationId="{CDD51343-ED5E-4896-8A65-810D40E6014A}"/>
          </ac:spMkLst>
        </pc:spChg>
        <pc:spChg chg="mod">
          <ac:chgData name="Emma Farrow, Analyst - Population Health" userId="c1abfc49-158e-45b9-aeb7-de68c6c40f1f" providerId="ADAL" clId="{D7BDA941-FC4B-4A13-83F7-0B2863D228DF}" dt="2020-01-09T08:14:18.539" v="1439" actId="1076"/>
          <ac:spMkLst>
            <pc:docMk/>
            <pc:sldMk cId="4228872452" sldId="256"/>
            <ac:spMk id="16" creationId="{2F68F527-8893-4432-BE30-EDD8CBD13AB2}"/>
          </ac:spMkLst>
        </pc:spChg>
        <pc:spChg chg="mod">
          <ac:chgData name="Emma Farrow, Analyst - Population Health" userId="c1abfc49-158e-45b9-aeb7-de68c6c40f1f" providerId="ADAL" clId="{D7BDA941-FC4B-4A13-83F7-0B2863D228DF}" dt="2020-01-09T02:20:48.073" v="163" actId="1076"/>
          <ac:spMkLst>
            <pc:docMk/>
            <pc:sldMk cId="4228872452" sldId="256"/>
            <ac:spMk id="20" creationId="{643F809E-02F0-4329-9CF2-784158E26206}"/>
          </ac:spMkLst>
        </pc:spChg>
        <pc:spChg chg="del mod">
          <ac:chgData name="Emma Farrow, Analyst - Population Health" userId="c1abfc49-158e-45b9-aeb7-de68c6c40f1f" providerId="ADAL" clId="{D7BDA941-FC4B-4A13-83F7-0B2863D228DF}" dt="2020-01-09T03:10:56.239" v="369" actId="478"/>
          <ac:spMkLst>
            <pc:docMk/>
            <pc:sldMk cId="4228872452" sldId="256"/>
            <ac:spMk id="21" creationId="{BB6B2711-77BA-4339-A88B-E63BAF460A6A}"/>
          </ac:spMkLst>
        </pc:spChg>
        <pc:spChg chg="mod">
          <ac:chgData name="Emma Farrow, Analyst - Population Health" userId="c1abfc49-158e-45b9-aeb7-de68c6c40f1f" providerId="ADAL" clId="{D7BDA941-FC4B-4A13-83F7-0B2863D228DF}" dt="2020-01-09T08:14:42.604" v="1441" actId="1076"/>
          <ac:spMkLst>
            <pc:docMk/>
            <pc:sldMk cId="4228872452" sldId="256"/>
            <ac:spMk id="22" creationId="{27F60315-8DC7-48C0-B274-62DF38A21520}"/>
          </ac:spMkLst>
        </pc:spChg>
        <pc:spChg chg="add del mod">
          <ac:chgData name="Emma Farrow, Analyst - Population Health" userId="c1abfc49-158e-45b9-aeb7-de68c6c40f1f" providerId="ADAL" clId="{D7BDA941-FC4B-4A13-83F7-0B2863D228DF}" dt="2020-01-09T03:11:28.806" v="388" actId="478"/>
          <ac:spMkLst>
            <pc:docMk/>
            <pc:sldMk cId="4228872452" sldId="256"/>
            <ac:spMk id="26" creationId="{188E8547-2F78-4BE9-A4D3-B0604CD9A9AF}"/>
          </ac:spMkLst>
        </pc:spChg>
        <pc:spChg chg="add mod">
          <ac:chgData name="Emma Farrow, Analyst - Population Health" userId="c1abfc49-158e-45b9-aeb7-de68c6c40f1f" providerId="ADAL" clId="{D7BDA941-FC4B-4A13-83F7-0B2863D228DF}" dt="2020-01-09T08:13:38.579" v="1431" actId="1076"/>
          <ac:spMkLst>
            <pc:docMk/>
            <pc:sldMk cId="4228872452" sldId="256"/>
            <ac:spMk id="29" creationId="{D625DEEE-C6ED-42B3-A5BB-680E7E570A62}"/>
          </ac:spMkLst>
        </pc:spChg>
        <pc:spChg chg="add mod">
          <ac:chgData name="Emma Farrow, Analyst - Population Health" userId="c1abfc49-158e-45b9-aeb7-de68c6c40f1f" providerId="ADAL" clId="{D7BDA941-FC4B-4A13-83F7-0B2863D228DF}" dt="2020-01-09T08:13:47.098" v="1433" actId="1076"/>
          <ac:spMkLst>
            <pc:docMk/>
            <pc:sldMk cId="4228872452" sldId="256"/>
            <ac:spMk id="31" creationId="{F22034C6-2D81-4EDD-AA73-9DB6FD80865B}"/>
          </ac:spMkLst>
        </pc:spChg>
        <pc:spChg chg="add mod">
          <ac:chgData name="Emma Farrow, Analyst - Population Health" userId="c1abfc49-158e-45b9-aeb7-de68c6c40f1f" providerId="ADAL" clId="{D7BDA941-FC4B-4A13-83F7-0B2863D228DF}" dt="2020-01-09T08:14:28.695" v="1440" actId="255"/>
          <ac:spMkLst>
            <pc:docMk/>
            <pc:sldMk cId="4228872452" sldId="256"/>
            <ac:spMk id="33" creationId="{2D3C54D3-54AE-4625-AC69-2376A418A603}"/>
          </ac:spMkLst>
        </pc:spChg>
        <pc:graphicFrameChg chg="add del">
          <ac:chgData name="Emma Farrow, Analyst - Population Health" userId="c1abfc49-158e-45b9-aeb7-de68c6c40f1f" providerId="ADAL" clId="{D7BDA941-FC4B-4A13-83F7-0B2863D228DF}" dt="2020-01-09T08:37:51.600" v="1499"/>
          <ac:graphicFrameMkLst>
            <pc:docMk/>
            <pc:sldMk cId="4228872452" sldId="256"/>
            <ac:graphicFrameMk id="2" creationId="{F04C1419-FF8A-4B03-9EF5-78A92A79A916}"/>
          </ac:graphicFrameMkLst>
        </pc:graphicFrameChg>
        <pc:graphicFrameChg chg="add del mod modGraphic">
          <ac:chgData name="Emma Farrow, Analyst - Population Health" userId="c1abfc49-158e-45b9-aeb7-de68c6c40f1f" providerId="ADAL" clId="{D7BDA941-FC4B-4A13-83F7-0B2863D228DF}" dt="2020-01-09T08:40:23.364" v="1535" actId="478"/>
          <ac:graphicFrameMkLst>
            <pc:docMk/>
            <pc:sldMk cId="4228872452" sldId="256"/>
            <ac:graphicFrameMk id="3" creationId="{BA40C983-3DA5-4C07-B386-F9F3DC48966F}"/>
          </ac:graphicFrameMkLst>
        </pc:graphicFrameChg>
        <pc:graphicFrameChg chg="mod modGraphic">
          <ac:chgData name="Emma Farrow, Analyst - Population Health" userId="c1abfc49-158e-45b9-aeb7-de68c6c40f1f" providerId="ADAL" clId="{D7BDA941-FC4B-4A13-83F7-0B2863D228DF}" dt="2020-01-09T07:50:48.324" v="846" actId="20577"/>
          <ac:graphicFrameMkLst>
            <pc:docMk/>
            <pc:sldMk cId="4228872452" sldId="256"/>
            <ac:graphicFrameMk id="10" creationId="{F0426070-D0C0-4170-96D2-0D7E4D14F395}"/>
          </ac:graphicFrameMkLst>
        </pc:graphicFrameChg>
        <pc:graphicFrameChg chg="add mod modGraphic">
          <ac:chgData name="Emma Farrow, Analyst - Population Health" userId="c1abfc49-158e-45b9-aeb7-de68c6c40f1f" providerId="ADAL" clId="{D7BDA941-FC4B-4A13-83F7-0B2863D228DF}" dt="2020-01-09T08:40:58.864" v="1539" actId="14734"/>
          <ac:graphicFrameMkLst>
            <pc:docMk/>
            <pc:sldMk cId="4228872452" sldId="256"/>
            <ac:graphicFrameMk id="23" creationId="{98619544-B1C7-4030-940F-931FCEACEFC4}"/>
          </ac:graphicFrameMkLst>
        </pc:graphicFrameChg>
        <pc:graphicFrameChg chg="add mod">
          <ac:chgData name="Emma Farrow, Analyst - Population Health" userId="c1abfc49-158e-45b9-aeb7-de68c6c40f1f" providerId="ADAL" clId="{D7BDA941-FC4B-4A13-83F7-0B2863D228DF}" dt="2020-01-09T08:40:39.589" v="1537" actId="1076"/>
          <ac:graphicFrameMkLst>
            <pc:docMk/>
            <pc:sldMk cId="4228872452" sldId="256"/>
            <ac:graphicFrameMk id="24" creationId="{21D64DA3-F6A9-4AE9-8979-45828BC0A0A5}"/>
          </ac:graphicFrameMkLst>
        </pc:graphicFrameChg>
        <pc:picChg chg="mod">
          <ac:chgData name="Emma Farrow, Analyst - Population Health" userId="c1abfc49-158e-45b9-aeb7-de68c6c40f1f" providerId="ADAL" clId="{D7BDA941-FC4B-4A13-83F7-0B2863D228DF}" dt="2020-01-09T02:20:09.469" v="158" actId="1076"/>
          <ac:picMkLst>
            <pc:docMk/>
            <pc:sldMk cId="4228872452" sldId="256"/>
            <ac:picMk id="11" creationId="{E2EFB8E0-AA1C-4E68-B6A8-F7CC93B08867}"/>
          </ac:picMkLst>
        </pc:picChg>
        <pc:picChg chg="mod">
          <ac:chgData name="Emma Farrow, Analyst - Population Health" userId="c1abfc49-158e-45b9-aeb7-de68c6c40f1f" providerId="ADAL" clId="{D7BDA941-FC4B-4A13-83F7-0B2863D228DF}" dt="2020-01-09T02:20:02.794" v="157" actId="1076"/>
          <ac:picMkLst>
            <pc:docMk/>
            <pc:sldMk cId="4228872452" sldId="256"/>
            <ac:picMk id="12" creationId="{E68D3D2D-1D36-4241-A2AE-98C6B2C3FAC5}"/>
          </ac:picMkLst>
        </pc:picChg>
        <pc:picChg chg="mod">
          <ac:chgData name="Emma Farrow, Analyst - Population Health" userId="c1abfc49-158e-45b9-aeb7-de68c6c40f1f" providerId="ADAL" clId="{D7BDA941-FC4B-4A13-83F7-0B2863D228DF}" dt="2020-01-09T08:13:34.366" v="1430" actId="1076"/>
          <ac:picMkLst>
            <pc:docMk/>
            <pc:sldMk cId="4228872452" sldId="256"/>
            <ac:picMk id="17" creationId="{E171BD9D-3BF7-4087-883A-5D1973BF5692}"/>
          </ac:picMkLst>
        </pc:picChg>
        <pc:picChg chg="del">
          <ac:chgData name="Emma Farrow, Analyst - Population Health" userId="c1abfc49-158e-45b9-aeb7-de68c6c40f1f" providerId="ADAL" clId="{D7BDA941-FC4B-4A13-83F7-0B2863D228DF}" dt="2020-01-09T03:02:32.194" v="289" actId="478"/>
          <ac:picMkLst>
            <pc:docMk/>
            <pc:sldMk cId="4228872452" sldId="256"/>
            <ac:picMk id="18" creationId="{42DE5D7D-CB95-4F32-A3BC-0DB8C83F48DC}"/>
          </ac:picMkLst>
        </pc:picChg>
        <pc:picChg chg="del">
          <ac:chgData name="Emma Farrow, Analyst - Population Health" userId="c1abfc49-158e-45b9-aeb7-de68c6c40f1f" providerId="ADAL" clId="{D7BDA941-FC4B-4A13-83F7-0B2863D228DF}" dt="2020-01-09T03:02:34.469" v="290" actId="478"/>
          <ac:picMkLst>
            <pc:docMk/>
            <pc:sldMk cId="4228872452" sldId="256"/>
            <ac:picMk id="19" creationId="{41A47470-F89C-40E2-A3BC-EB27C8EB8E0A}"/>
          </ac:picMkLst>
        </pc:picChg>
        <pc:picChg chg="add del mod">
          <ac:chgData name="Emma Farrow, Analyst - Population Health" userId="c1abfc49-158e-45b9-aeb7-de68c6c40f1f" providerId="ADAL" clId="{D7BDA941-FC4B-4A13-83F7-0B2863D228DF}" dt="2020-01-09T02:53:03.224" v="273" actId="478"/>
          <ac:picMkLst>
            <pc:docMk/>
            <pc:sldMk cId="4228872452" sldId="256"/>
            <ac:picMk id="24" creationId="{B8174F5D-EB8E-46E6-A96C-5A7FC342EB49}"/>
          </ac:picMkLst>
        </pc:picChg>
        <pc:picChg chg="add del mod modCrop">
          <ac:chgData name="Emma Farrow, Analyst - Population Health" userId="c1abfc49-158e-45b9-aeb7-de68c6c40f1f" providerId="ADAL" clId="{D7BDA941-FC4B-4A13-83F7-0B2863D228DF}" dt="2020-01-09T03:11:30.446" v="389" actId="478"/>
          <ac:picMkLst>
            <pc:docMk/>
            <pc:sldMk cId="4228872452" sldId="256"/>
            <ac:picMk id="25" creationId="{966435D9-2145-4B5D-A1B3-7F59E2DAB9A8}"/>
          </ac:picMkLst>
        </pc:picChg>
        <pc:picChg chg="add del">
          <ac:chgData name="Emma Farrow, Analyst - Population Health" userId="c1abfc49-158e-45b9-aeb7-de68c6c40f1f" providerId="ADAL" clId="{D7BDA941-FC4B-4A13-83F7-0B2863D228DF}" dt="2020-01-09T04:14:04.396" v="490" actId="478"/>
          <ac:picMkLst>
            <pc:docMk/>
            <pc:sldMk cId="4228872452" sldId="256"/>
            <ac:picMk id="27" creationId="{DBCDAD2D-1C50-4C0E-8A91-966336E8364B}"/>
          </ac:picMkLst>
        </pc:picChg>
        <pc:picChg chg="add mod">
          <ac:chgData name="Emma Farrow, Analyst - Population Health" userId="c1abfc49-158e-45b9-aeb7-de68c6c40f1f" providerId="ADAL" clId="{D7BDA941-FC4B-4A13-83F7-0B2863D228DF}" dt="2020-01-09T08:13:43.432" v="1432" actId="1076"/>
          <ac:picMkLst>
            <pc:docMk/>
            <pc:sldMk cId="4228872452" sldId="256"/>
            <ac:picMk id="28" creationId="{A58977A6-E598-49F2-AD92-FFC6C722928B}"/>
          </ac:picMkLst>
        </pc:picChg>
        <pc:picChg chg="add mod">
          <ac:chgData name="Emma Farrow, Analyst - Population Health" userId="c1abfc49-158e-45b9-aeb7-de68c6c40f1f" providerId="ADAL" clId="{D7BDA941-FC4B-4A13-83F7-0B2863D228DF}" dt="2020-01-09T04:24:37.356" v="634" actId="1076"/>
          <ac:picMkLst>
            <pc:docMk/>
            <pc:sldMk cId="4228872452" sldId="256"/>
            <ac:picMk id="30" creationId="{463EBAD4-FCB8-4727-AA57-58D1BFFE9625}"/>
          </ac:picMkLst>
        </pc:picChg>
        <pc:cxnChg chg="mod">
          <ac:chgData name="Emma Farrow, Analyst - Population Health" userId="c1abfc49-158e-45b9-aeb7-de68c6c40f1f" providerId="ADAL" clId="{D7BDA941-FC4B-4A13-83F7-0B2863D228DF}" dt="2020-01-09T02:20:38.891" v="162" actId="1076"/>
          <ac:cxnSpMkLst>
            <pc:docMk/>
            <pc:sldMk cId="4228872452" sldId="256"/>
            <ac:cxnSpMk id="6" creationId="{A9E69F1F-179D-47F6-84DD-3FDFF7FF9FA7}"/>
          </ac:cxnSpMkLst>
        </pc:cxnChg>
        <pc:cxnChg chg="mod">
          <ac:chgData name="Emma Farrow, Analyst - Population Health" userId="c1abfc49-158e-45b9-aeb7-de68c6c40f1f" providerId="ADAL" clId="{D7BDA941-FC4B-4A13-83F7-0B2863D228DF}" dt="2020-01-09T08:14:06.076" v="1437" actId="1076"/>
          <ac:cxnSpMkLst>
            <pc:docMk/>
            <pc:sldMk cId="4228872452" sldId="256"/>
            <ac:cxnSpMk id="7" creationId="{682EFABA-D311-4737-B331-D675086E8809}"/>
          </ac:cxnSpMkLst>
        </pc:cxnChg>
      </pc:sldChg>
      <pc:sldChg chg="addSp delSp modSp add">
        <pc:chgData name="Emma Farrow, Analyst - Population Health" userId="c1abfc49-158e-45b9-aeb7-de68c6c40f1f" providerId="ADAL" clId="{D7BDA941-FC4B-4A13-83F7-0B2863D228DF}" dt="2020-01-09T08:40:49.541" v="1538" actId="478"/>
        <pc:sldMkLst>
          <pc:docMk/>
          <pc:sldMk cId="905203121" sldId="257"/>
        </pc:sldMkLst>
        <pc:spChg chg="add mod">
          <ac:chgData name="Emma Farrow, Analyst - Population Health" userId="c1abfc49-158e-45b9-aeb7-de68c6c40f1f" providerId="ADAL" clId="{D7BDA941-FC4B-4A13-83F7-0B2863D228DF}" dt="2020-01-09T08:15:37.508" v="1474" actId="114"/>
          <ac:spMkLst>
            <pc:docMk/>
            <pc:sldMk cId="905203121" sldId="257"/>
            <ac:spMk id="9" creationId="{DC875557-68A8-4492-B3EC-33B18F768D93}"/>
          </ac:spMkLst>
        </pc:spChg>
        <pc:spChg chg="add del">
          <ac:chgData name="Emma Farrow, Analyst - Population Health" userId="c1abfc49-158e-45b9-aeb7-de68c6c40f1f" providerId="ADAL" clId="{D7BDA941-FC4B-4A13-83F7-0B2863D228DF}" dt="2020-01-09T08:15:48.618" v="1476" actId="478"/>
          <ac:spMkLst>
            <pc:docMk/>
            <pc:sldMk cId="905203121" sldId="257"/>
            <ac:spMk id="10" creationId="{EC457B13-DB29-46C0-A303-40B36CD7A31C}"/>
          </ac:spMkLst>
        </pc:spChg>
        <pc:graphicFrameChg chg="add del">
          <ac:chgData name="Emma Farrow, Analyst - Population Health" userId="c1abfc49-158e-45b9-aeb7-de68c6c40f1f" providerId="ADAL" clId="{D7BDA941-FC4B-4A13-83F7-0B2863D228DF}" dt="2020-01-09T02:25:32.384" v="174"/>
          <ac:graphicFrameMkLst>
            <pc:docMk/>
            <pc:sldMk cId="905203121" sldId="257"/>
            <ac:graphicFrameMk id="2" creationId="{27860EEE-A468-4686-B23F-6900D88D3610}"/>
          </ac:graphicFrameMkLst>
        </pc:graphicFrameChg>
        <pc:graphicFrameChg chg="add mod modGraphic">
          <ac:chgData name="Emma Farrow, Analyst - Population Health" userId="c1abfc49-158e-45b9-aeb7-de68c6c40f1f" providerId="ADAL" clId="{D7BDA941-FC4B-4A13-83F7-0B2863D228DF}" dt="2020-01-09T08:16:20.932" v="1496" actId="20577"/>
          <ac:graphicFrameMkLst>
            <pc:docMk/>
            <pc:sldMk cId="905203121" sldId="257"/>
            <ac:graphicFrameMk id="3" creationId="{3CA36973-8A09-423F-9222-01C16F942404}"/>
          </ac:graphicFrameMkLst>
        </pc:graphicFrameChg>
        <pc:graphicFrameChg chg="add del">
          <ac:chgData name="Emma Farrow, Analyst - Population Health" userId="c1abfc49-158e-45b9-aeb7-de68c6c40f1f" providerId="ADAL" clId="{D7BDA941-FC4B-4A13-83F7-0B2863D228DF}" dt="2020-01-09T02:28:24.261" v="194"/>
          <ac:graphicFrameMkLst>
            <pc:docMk/>
            <pc:sldMk cId="905203121" sldId="257"/>
            <ac:graphicFrameMk id="4" creationId="{AA14A854-224D-432E-8DEC-5CA10DC16C46}"/>
          </ac:graphicFrameMkLst>
        </pc:graphicFrameChg>
        <pc:graphicFrameChg chg="add mod">
          <ac:chgData name="Emma Farrow, Analyst - Population Health" userId="c1abfc49-158e-45b9-aeb7-de68c6c40f1f" providerId="ADAL" clId="{D7BDA941-FC4B-4A13-83F7-0B2863D228DF}" dt="2020-01-09T08:16:29.118" v="1497" actId="1076"/>
          <ac:graphicFrameMkLst>
            <pc:docMk/>
            <pc:sldMk cId="905203121" sldId="257"/>
            <ac:graphicFrameMk id="5" creationId="{A83D0FB2-FFC7-4BB7-BDE2-CA33D0AE56C0}"/>
          </ac:graphicFrameMkLst>
        </pc:graphicFrameChg>
        <pc:graphicFrameChg chg="add del">
          <ac:chgData name="Emma Farrow, Analyst - Population Health" userId="c1abfc49-158e-45b9-aeb7-de68c6c40f1f" providerId="ADAL" clId="{D7BDA941-FC4B-4A13-83F7-0B2863D228DF}" dt="2020-01-09T02:29:04.125" v="198"/>
          <ac:graphicFrameMkLst>
            <pc:docMk/>
            <pc:sldMk cId="905203121" sldId="257"/>
            <ac:graphicFrameMk id="6" creationId="{B14F320E-547B-43C7-9094-300EC79D08E4}"/>
          </ac:graphicFrameMkLst>
        </pc:graphicFrameChg>
        <pc:graphicFrameChg chg="add mod modGraphic">
          <ac:chgData name="Emma Farrow, Analyst - Population Health" userId="c1abfc49-158e-45b9-aeb7-de68c6c40f1f" providerId="ADAL" clId="{D7BDA941-FC4B-4A13-83F7-0B2863D228DF}" dt="2020-01-09T02:32:55.098" v="267" actId="20577"/>
          <ac:graphicFrameMkLst>
            <pc:docMk/>
            <pc:sldMk cId="905203121" sldId="257"/>
            <ac:graphicFrameMk id="7" creationId="{9D2973A1-0074-41B3-8881-59CFA4C33B14}"/>
          </ac:graphicFrameMkLst>
        </pc:graphicFrameChg>
        <pc:graphicFrameChg chg="add mod">
          <ac:chgData name="Emma Farrow, Analyst - Population Health" userId="c1abfc49-158e-45b9-aeb7-de68c6c40f1f" providerId="ADAL" clId="{D7BDA941-FC4B-4A13-83F7-0B2863D228DF}" dt="2020-01-09T02:33:26.133" v="269" actId="1076"/>
          <ac:graphicFrameMkLst>
            <pc:docMk/>
            <pc:sldMk cId="905203121" sldId="257"/>
            <ac:graphicFrameMk id="8" creationId="{CFDC7A63-9A86-421C-9AFC-7398C30F3427}"/>
          </ac:graphicFrameMkLst>
        </pc:graphicFrameChg>
        <pc:graphicFrameChg chg="add del mod modGraphic">
          <ac:chgData name="Emma Farrow, Analyst - Population Health" userId="c1abfc49-158e-45b9-aeb7-de68c6c40f1f" providerId="ADAL" clId="{D7BDA941-FC4B-4A13-83F7-0B2863D228DF}" dt="2020-01-09T08:40:49.541" v="1538" actId="478"/>
          <ac:graphicFrameMkLst>
            <pc:docMk/>
            <pc:sldMk cId="905203121" sldId="257"/>
            <ac:graphicFrameMk id="10" creationId="{845BBBDC-326E-4842-AE06-D4B76C1193ED}"/>
          </ac:graphicFrameMkLst>
        </pc:graphicFrameChg>
      </pc:sldChg>
      <pc:sldChg chg="addSp delSp modSp add del">
        <pc:chgData name="Emma Farrow, Analyst - Population Health" userId="c1abfc49-158e-45b9-aeb7-de68c6c40f1f" providerId="ADAL" clId="{D7BDA941-FC4B-4A13-83F7-0B2863D228DF}" dt="2020-01-09T08:07:34.208" v="1395" actId="2696"/>
        <pc:sldMkLst>
          <pc:docMk/>
          <pc:sldMk cId="4166273396" sldId="258"/>
        </pc:sldMkLst>
        <pc:spChg chg="add mod">
          <ac:chgData name="Emma Farrow, Analyst - Population Health" userId="c1abfc49-158e-45b9-aeb7-de68c6c40f1f" providerId="ADAL" clId="{D7BDA941-FC4B-4A13-83F7-0B2863D228DF}" dt="2020-01-09T08:05:21.255" v="1380" actId="255"/>
          <ac:spMkLst>
            <pc:docMk/>
            <pc:sldMk cId="4166273396" sldId="258"/>
            <ac:spMk id="7" creationId="{8B4AA412-B8A0-4847-8263-4A4FA4D10865}"/>
          </ac:spMkLst>
        </pc:spChg>
        <pc:picChg chg="add del">
          <ac:chgData name="Emma Farrow, Analyst - Population Health" userId="c1abfc49-158e-45b9-aeb7-de68c6c40f1f" providerId="ADAL" clId="{D7BDA941-FC4B-4A13-83F7-0B2863D228DF}" dt="2020-01-09T03:01:58.613" v="287" actId="478"/>
          <ac:picMkLst>
            <pc:docMk/>
            <pc:sldMk cId="4166273396" sldId="258"/>
            <ac:picMk id="2" creationId="{1BDAB121-142F-4490-A17C-79E9DF979C41}"/>
          </ac:picMkLst>
        </pc:picChg>
        <pc:picChg chg="add del mod">
          <ac:chgData name="Emma Farrow, Analyst - Population Health" userId="c1abfc49-158e-45b9-aeb7-de68c6c40f1f" providerId="ADAL" clId="{D7BDA941-FC4B-4A13-83F7-0B2863D228DF}" dt="2020-01-09T03:02:00.269" v="288" actId="478"/>
          <ac:picMkLst>
            <pc:docMk/>
            <pc:sldMk cId="4166273396" sldId="258"/>
            <ac:picMk id="4" creationId="{0C11330E-74AD-498F-B536-3C0EA3DB342B}"/>
          </ac:picMkLst>
        </pc:picChg>
        <pc:picChg chg="add del mod">
          <ac:chgData name="Emma Farrow, Analyst - Population Health" userId="c1abfc49-158e-45b9-aeb7-de68c6c40f1f" providerId="ADAL" clId="{D7BDA941-FC4B-4A13-83F7-0B2863D228DF}" dt="2020-01-09T03:01:56.988" v="286" actId="478"/>
          <ac:picMkLst>
            <pc:docMk/>
            <pc:sldMk cId="4166273396" sldId="258"/>
            <ac:picMk id="6" creationId="{DDA06705-DDD4-4BDF-A293-F808FB3D776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B43C-31FD-4930-BF84-22EF72BF7EDC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9578-25D4-44E2-8075-1D3DF0F6B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34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B43C-31FD-4930-BF84-22EF72BF7EDC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9578-25D4-44E2-8075-1D3DF0F6B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29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B43C-31FD-4930-BF84-22EF72BF7EDC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9578-25D4-44E2-8075-1D3DF0F6B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58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B43C-31FD-4930-BF84-22EF72BF7EDC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9578-25D4-44E2-8075-1D3DF0F6B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3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B43C-31FD-4930-BF84-22EF72BF7EDC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9578-25D4-44E2-8075-1D3DF0F6B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13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B43C-31FD-4930-BF84-22EF72BF7EDC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9578-25D4-44E2-8075-1D3DF0F6B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32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B43C-31FD-4930-BF84-22EF72BF7EDC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9578-25D4-44E2-8075-1D3DF0F6B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09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B43C-31FD-4930-BF84-22EF72BF7EDC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9578-25D4-44E2-8075-1D3DF0F6B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46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B43C-31FD-4930-BF84-22EF72BF7EDC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9578-25D4-44E2-8075-1D3DF0F6B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36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B43C-31FD-4930-BF84-22EF72BF7EDC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9578-25D4-44E2-8075-1D3DF0F6B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43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B43C-31FD-4930-BF84-22EF72BF7EDC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9578-25D4-44E2-8075-1D3DF0F6B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56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1B43C-31FD-4930-BF84-22EF72BF7EDC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39578-25D4-44E2-8075-1D3DF0F6B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18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2578F9-F2D4-4896-8DCA-9256BE1E5B83}"/>
              </a:ext>
            </a:extLst>
          </p:cNvPr>
          <p:cNvSpPr txBox="1"/>
          <p:nvPr/>
        </p:nvSpPr>
        <p:spPr>
          <a:xfrm>
            <a:off x="0" y="-80210"/>
            <a:ext cx="960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Verdana" panose="020B0604030504040204" pitchFamily="34" charset="0"/>
                <a:ea typeface="Verdana" panose="020B0604030504040204" pitchFamily="34" charset="0"/>
              </a:rPr>
              <a:t>Physical Activity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14C284-D78D-4F75-9570-4DED2714DBA1}"/>
              </a:ext>
            </a:extLst>
          </p:cNvPr>
          <p:cNvSpPr txBox="1"/>
          <p:nvPr/>
        </p:nvSpPr>
        <p:spPr>
          <a:xfrm>
            <a:off x="127418" y="368401"/>
            <a:ext cx="5088869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Approximately </a:t>
            </a:r>
            <a:r>
              <a:rPr lang="en-GB" sz="1400" b="1" dirty="0">
                <a:latin typeface="Verdana" panose="020B0604030504040204" pitchFamily="34" charset="0"/>
                <a:ea typeface="Verdana" panose="020B0604030504040204" pitchFamily="34" charset="0"/>
              </a:rPr>
              <a:t>65% 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of adults on average in each STP met recommendation of </a:t>
            </a:r>
            <a:r>
              <a:rPr lang="en-GB" sz="1400" b="1" dirty="0">
                <a:latin typeface="Verdana" panose="020B0604030504040204" pitchFamily="34" charset="0"/>
                <a:ea typeface="Verdana" panose="020B0604030504040204" pitchFamily="34" charset="0"/>
              </a:rPr>
              <a:t>150 minutes of moderate intensity physical activity per week 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in 2017/18, similar to across England</a:t>
            </a:r>
            <a:r>
              <a:rPr lang="en-GB" sz="1400" baseline="30000" dirty="0"/>
              <a:t>1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endParaRPr lang="en-GB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Active travel levels were mostly </a:t>
            </a:r>
            <a:r>
              <a:rPr lang="en-GB" sz="1400" b="1" dirty="0">
                <a:latin typeface="Verdana" panose="020B0604030504040204" pitchFamily="34" charset="0"/>
                <a:ea typeface="Verdana" panose="020B0604030504040204" pitchFamily="34" charset="0"/>
              </a:rPr>
              <a:t>lower than England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 in 2017/18 and </a:t>
            </a:r>
            <a:r>
              <a:rPr lang="en-GB" sz="1400" b="1" dirty="0">
                <a:latin typeface="Verdana" panose="020B0604030504040204" pitchFamily="34" charset="0"/>
                <a:ea typeface="Verdana" panose="020B0604030504040204" pitchFamily="34" charset="0"/>
              </a:rPr>
              <a:t>decreasing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, with exception of </a:t>
            </a:r>
            <a:r>
              <a:rPr lang="en-GB" sz="1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Mid and South Essex STP</a:t>
            </a:r>
            <a:r>
              <a:rPr lang="en-GB" sz="1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(2.3% increase in walking)</a:t>
            </a:r>
            <a:r>
              <a:rPr lang="en-GB" baseline="30000" dirty="0"/>
              <a:t> 1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endParaRPr lang="en-GB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Approximately </a:t>
            </a:r>
            <a:r>
              <a:rPr lang="en-GB" sz="1400" b="1" dirty="0">
                <a:latin typeface="Verdana" panose="020B0604030504040204" pitchFamily="34" charset="0"/>
                <a:ea typeface="Verdana" panose="020B0604030504040204" pitchFamily="34" charset="0"/>
              </a:rPr>
              <a:t>a fifth of the population 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on average in each STP and ICS was classed as </a:t>
            </a:r>
            <a:r>
              <a:rPr lang="en-GB" sz="1400" b="1" dirty="0">
                <a:latin typeface="Verdana" panose="020B0604030504040204" pitchFamily="34" charset="0"/>
                <a:ea typeface="Verdana" panose="020B0604030504040204" pitchFamily="34" charset="0"/>
              </a:rPr>
              <a:t>physically inactive 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(below 30 minutes per week) in 2017/18</a:t>
            </a:r>
            <a:r>
              <a:rPr lang="en-GB" baseline="30000" dirty="0"/>
              <a:t>1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endParaRPr lang="en-GB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GB" sz="14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Hertfordshire and West Essex STP 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saw both a decrease in proportion physically active, and an increase in proportion physically inactive. </a:t>
            </a:r>
          </a:p>
          <a:p>
            <a:endParaRPr lang="en-GB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100" i="1" dirty="0">
                <a:latin typeface="Verdana" panose="020B0604030504040204" pitchFamily="34" charset="0"/>
                <a:ea typeface="Verdana" panose="020B0604030504040204" pitchFamily="34" charset="0"/>
              </a:rPr>
              <a:t>Local Authority level data is available on the reverse side.</a:t>
            </a:r>
          </a:p>
          <a:p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9E69F1F-179D-47F6-84DD-3FDFF7FF9FA7}"/>
              </a:ext>
            </a:extLst>
          </p:cNvPr>
          <p:cNvCxnSpPr>
            <a:cxnSpLocks/>
          </p:cNvCxnSpPr>
          <p:nvPr/>
        </p:nvCxnSpPr>
        <p:spPr>
          <a:xfrm flipH="1">
            <a:off x="0" y="4773098"/>
            <a:ext cx="96217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82EFABA-D311-4737-B331-D675086E8809}"/>
              </a:ext>
            </a:extLst>
          </p:cNvPr>
          <p:cNvCxnSpPr>
            <a:cxnSpLocks/>
          </p:cNvCxnSpPr>
          <p:nvPr/>
        </p:nvCxnSpPr>
        <p:spPr>
          <a:xfrm flipH="1">
            <a:off x="0" y="9804382"/>
            <a:ext cx="96217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4DFDD86-9AC4-4870-AF46-34EC0D5355CA}"/>
              </a:ext>
            </a:extLst>
          </p:cNvPr>
          <p:cNvCxnSpPr>
            <a:cxnSpLocks/>
          </p:cNvCxnSpPr>
          <p:nvPr/>
        </p:nvCxnSpPr>
        <p:spPr>
          <a:xfrm flipH="1">
            <a:off x="-20594" y="319900"/>
            <a:ext cx="96217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0426070-D0C0-4170-96D2-0D7E4D14F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910803"/>
              </p:ext>
            </p:extLst>
          </p:nvPr>
        </p:nvGraphicFramePr>
        <p:xfrm>
          <a:off x="5323111" y="382688"/>
          <a:ext cx="4150669" cy="109069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752333">
                  <a:extLst>
                    <a:ext uri="{9D8B030D-6E8A-4147-A177-3AD203B41FA5}">
                      <a16:colId xmlns:a16="http://schemas.microsoft.com/office/drawing/2014/main" val="3664876952"/>
                    </a:ext>
                  </a:extLst>
                </a:gridCol>
                <a:gridCol w="736898">
                  <a:extLst>
                    <a:ext uri="{9D8B030D-6E8A-4147-A177-3AD203B41FA5}">
                      <a16:colId xmlns:a16="http://schemas.microsoft.com/office/drawing/2014/main" val="2120157791"/>
                    </a:ext>
                  </a:extLst>
                </a:gridCol>
                <a:gridCol w="861994">
                  <a:extLst>
                    <a:ext uri="{9D8B030D-6E8A-4147-A177-3AD203B41FA5}">
                      <a16:colId xmlns:a16="http://schemas.microsoft.com/office/drawing/2014/main" val="106523169"/>
                    </a:ext>
                  </a:extLst>
                </a:gridCol>
                <a:gridCol w="799444">
                  <a:extLst>
                    <a:ext uri="{9D8B030D-6E8A-4147-A177-3AD203B41FA5}">
                      <a16:colId xmlns:a16="http://schemas.microsoft.com/office/drawing/2014/main" val="978861842"/>
                    </a:ext>
                  </a:extLst>
                </a:gridCol>
              </a:tblGrid>
              <a:tr h="2181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GB" sz="900" b="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 Adults physically active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2015/16</a:t>
                      </a:r>
                      <a:endParaRPr lang="en-GB" sz="900" b="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2016/17</a:t>
                      </a:r>
                      <a:endParaRPr lang="en-GB" sz="900" b="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2017/18</a:t>
                      </a:r>
                      <a:endParaRPr lang="en-GB" sz="900" b="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90513436"/>
                  </a:ext>
                </a:extLst>
              </a:tr>
              <a:tr h="218138"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rgbClr val="12A5B3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Herts &amp; West Essex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67.64</a:t>
                      </a:r>
                      <a:endParaRPr lang="en-GB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67.80</a:t>
                      </a:r>
                      <a:endParaRPr lang="en-GB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66.76</a:t>
                      </a:r>
                      <a:endParaRPr lang="en-GB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90924700"/>
                  </a:ext>
                </a:extLst>
              </a:tr>
              <a:tr h="218138"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rgbClr val="CC145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Suffolk &amp; North East Essex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63.80</a:t>
                      </a:r>
                      <a:endParaRPr lang="en-GB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66.83</a:t>
                      </a:r>
                      <a:endParaRPr lang="en-GB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65.02</a:t>
                      </a:r>
                      <a:endParaRPr lang="en-GB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99094782"/>
                  </a:ext>
                </a:extLst>
              </a:tr>
              <a:tr h="218138"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rgbClr val="1470C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Mid &amp; South Essex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64.62</a:t>
                      </a:r>
                      <a:endParaRPr lang="en-GB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65.24</a:t>
                      </a:r>
                      <a:endParaRPr lang="en-GB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65.38</a:t>
                      </a:r>
                      <a:endParaRPr lang="en-GB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51552184"/>
                  </a:ext>
                </a:extLst>
              </a:tr>
              <a:tr h="2181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i="1" dirty="0">
                          <a:solidFill>
                            <a:schemeClr val="accent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England</a:t>
                      </a:r>
                      <a:endParaRPr lang="en-GB" sz="900" i="1" dirty="0">
                        <a:solidFill>
                          <a:schemeClr val="accent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66.13</a:t>
                      </a:r>
                      <a:endParaRPr lang="en-GB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66.01</a:t>
                      </a:r>
                      <a:endParaRPr lang="en-GB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66.26</a:t>
                      </a:r>
                      <a:endParaRPr lang="en-GB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2610303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E2EFB8E0-AA1C-4E68-B6A8-F7CC93B0886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110" y="1532544"/>
            <a:ext cx="4150670" cy="1557585"/>
          </a:xfrm>
          <a:prstGeom prst="rect">
            <a:avLst/>
          </a:prstGeom>
          <a:noFill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68D3D2D-1D36-4241-A2AE-98C6B2C3FA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3112" y="3149295"/>
            <a:ext cx="4150668" cy="14981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DD51343-ED5E-4896-8A65-810D40E6014A}"/>
              </a:ext>
            </a:extLst>
          </p:cNvPr>
          <p:cNvSpPr txBox="1"/>
          <p:nvPr/>
        </p:nvSpPr>
        <p:spPr>
          <a:xfrm>
            <a:off x="4047068" y="4861570"/>
            <a:ext cx="542671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The prevalence of </a:t>
            </a:r>
            <a:r>
              <a:rPr lang="en-GB" sz="1400" b="1" dirty="0">
                <a:latin typeface="Verdana" panose="020B0604030504040204" pitchFamily="34" charset="0"/>
                <a:ea typeface="Verdana" panose="020B0604030504040204" pitchFamily="34" charset="0"/>
              </a:rPr>
              <a:t>childhood (Year 6) and adult obesity is increasing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 slightly across the STPs and ICS, with the largest increases and highest current adult obesity levels in </a:t>
            </a:r>
            <a:r>
              <a:rPr lang="en-GB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Suffolk and North East Essex.</a:t>
            </a:r>
            <a:r>
              <a:rPr lang="en-GB" baseline="30000" dirty="0"/>
              <a:t> 2,3</a:t>
            </a:r>
            <a:r>
              <a:rPr lang="en-GB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just"/>
            <a:endParaRPr lang="en-GB" sz="14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A whole systems obesity JSNA (2017) by Thurrock Council cites that</a:t>
            </a:r>
            <a:r>
              <a:rPr lang="en-GB" sz="1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physical inactivity is the </a:t>
            </a:r>
            <a:r>
              <a:rPr lang="en-GB" sz="1400" b="1" dirty="0">
                <a:latin typeface="Verdana" panose="020B0604030504040204" pitchFamily="34" charset="0"/>
                <a:ea typeface="Verdana" panose="020B0604030504040204" pitchFamily="34" charset="0"/>
              </a:rPr>
              <a:t>4th largest cause of disease and disability 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in the UK and directly contributes to </a:t>
            </a:r>
            <a:r>
              <a:rPr lang="en-GB" sz="1400" b="1" dirty="0">
                <a:latin typeface="Verdana" panose="020B0604030504040204" pitchFamily="34" charset="0"/>
                <a:ea typeface="Verdana" panose="020B0604030504040204" pitchFamily="34" charset="0"/>
              </a:rPr>
              <a:t>1 in 6 deaths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 in the UK</a:t>
            </a:r>
            <a:r>
              <a:rPr lang="en-GB" baseline="30000" dirty="0"/>
              <a:t>4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endParaRPr lang="en-GB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There is </a:t>
            </a:r>
            <a:r>
              <a:rPr lang="en-GB" sz="1400" b="1" dirty="0">
                <a:latin typeface="Verdana" panose="020B0604030504040204" pitchFamily="34" charset="0"/>
                <a:ea typeface="Verdana" panose="020B0604030504040204" pitchFamily="34" charset="0"/>
              </a:rPr>
              <a:t>increasing prevalence of ill-health conditions</a:t>
            </a:r>
            <a:r>
              <a:rPr lang="en-GB" sz="1400" baseline="30000" dirty="0"/>
              <a:t>2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 associated to physical inactivity and obesity across the STPs and ICS, for example: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171BD9D-3BF7-4087-883A-5D1973BF569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19" y="7279520"/>
            <a:ext cx="3792232" cy="1905201"/>
          </a:xfrm>
          <a:prstGeom prst="rect">
            <a:avLst/>
          </a:prstGeom>
          <a:noFill/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F68F527-8893-4432-BE30-EDD8CBD13AB2}"/>
              </a:ext>
            </a:extLst>
          </p:cNvPr>
          <p:cNvSpPr txBox="1"/>
          <p:nvPr/>
        </p:nvSpPr>
        <p:spPr>
          <a:xfrm>
            <a:off x="117122" y="9895144"/>
            <a:ext cx="934636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The 2019 Essex Countywide JSNA recommends that increasing physical activity in adults, and reducing excess weight and obesity among all age groups be potential </a:t>
            </a:r>
            <a:r>
              <a:rPr lang="en-GB" sz="1400" b="1" dirty="0">
                <a:latin typeface="Verdana" panose="020B0604030504040204" pitchFamily="34" charset="0"/>
                <a:ea typeface="Verdana" panose="020B0604030504040204" pitchFamily="34" charset="0"/>
              </a:rPr>
              <a:t>areas of future focus</a:t>
            </a:r>
            <a:r>
              <a:rPr lang="en-GB" baseline="30000" dirty="0"/>
              <a:t>5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endParaRPr lang="en-GB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Physical activity JSNA’s by Southend Council (2018) and Suffolk Council (2017) found many barriers to exercise, including: time, confidence or motivation, health issues and/or disability, costs, and awareness and provision of local facilities</a:t>
            </a:r>
            <a:r>
              <a:rPr lang="en-GB" baseline="30000" dirty="0"/>
              <a:t>6,7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. Other main determinants include neighbourhood environment and physical environment design</a:t>
            </a:r>
            <a:r>
              <a:rPr lang="en-GB" baseline="30000" dirty="0"/>
              <a:t>4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algn="just"/>
            <a:endParaRPr lang="en-GB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The need to develop a </a:t>
            </a:r>
            <a:r>
              <a:rPr lang="en-GB" sz="1400" b="1" dirty="0">
                <a:latin typeface="Verdana" panose="020B0604030504040204" pitchFamily="34" charset="0"/>
                <a:ea typeface="Verdana" panose="020B0604030504040204" pitchFamily="34" charset="0"/>
              </a:rPr>
              <a:t>whole systems approach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 to tackling physical activity is therefore highlighted, with recommendations spanning the individual level to social and community development</a:t>
            </a:r>
            <a:r>
              <a:rPr lang="en-GB" baseline="30000" dirty="0"/>
              <a:t>4,7,8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.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3F809E-02F0-4329-9CF2-784158E26206}"/>
              </a:ext>
            </a:extLst>
          </p:cNvPr>
          <p:cNvSpPr txBox="1"/>
          <p:nvPr/>
        </p:nvSpPr>
        <p:spPr>
          <a:xfrm>
            <a:off x="127418" y="4416611"/>
            <a:ext cx="9601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>
                <a:latin typeface="Verdana" panose="020B0604030504040204" pitchFamily="34" charset="0"/>
                <a:ea typeface="Verdana" panose="020B0604030504040204" pitchFamily="34" charset="0"/>
              </a:rPr>
              <a:t>Obesity and Related Outcomes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F60315-8DC7-48C0-B274-62DF38A21520}"/>
              </a:ext>
            </a:extLst>
          </p:cNvPr>
          <p:cNvSpPr txBox="1"/>
          <p:nvPr/>
        </p:nvSpPr>
        <p:spPr>
          <a:xfrm>
            <a:off x="117122" y="9492281"/>
            <a:ext cx="9601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>
                <a:latin typeface="Verdana" panose="020B0604030504040204" pitchFamily="34" charset="0"/>
                <a:ea typeface="Verdana" panose="020B0604030504040204" pitchFamily="34" charset="0"/>
              </a:rPr>
              <a:t>Joint Strategic Needs Assessments and Recommendations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A58977A6-E598-49F2-AD92-FFC6C722928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769" r="10959" b="26692"/>
          <a:stretch/>
        </p:blipFill>
        <p:spPr>
          <a:xfrm>
            <a:off x="4129903" y="8045006"/>
            <a:ext cx="5333581" cy="975369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625DEEE-C6ED-42B3-A5BB-680E7E570A62}"/>
              </a:ext>
            </a:extLst>
          </p:cNvPr>
          <p:cNvSpPr txBox="1"/>
          <p:nvPr/>
        </p:nvSpPr>
        <p:spPr>
          <a:xfrm>
            <a:off x="4140199" y="7842575"/>
            <a:ext cx="38655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Verdana" panose="020B0604030504040204" pitchFamily="34" charset="0"/>
                <a:ea typeface="Verdana" panose="020B0604030504040204" pitchFamily="34" charset="0"/>
              </a:rPr>
              <a:t>Diabetes QOF Prevalence (17+):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463EBAD4-FCB8-4727-AA57-58D1BFFE96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418" y="4862703"/>
            <a:ext cx="3792233" cy="2390722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22034C6-2D81-4EDD-AA73-9DB6FD80865B}"/>
              </a:ext>
            </a:extLst>
          </p:cNvPr>
          <p:cNvSpPr txBox="1"/>
          <p:nvPr/>
        </p:nvSpPr>
        <p:spPr>
          <a:xfrm>
            <a:off x="127418" y="9230023"/>
            <a:ext cx="89708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>
                <a:latin typeface="Verdana" panose="020B0604030504040204" pitchFamily="34" charset="0"/>
                <a:ea typeface="Verdana" panose="020B0604030504040204" pitchFamily="34" charset="0"/>
              </a:rPr>
              <a:t>CCG level QOF data is available on reverse side, including Hypertension QOF prevalence.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3C54D3-54AE-4625-AC69-2376A418A603}"/>
              </a:ext>
            </a:extLst>
          </p:cNvPr>
          <p:cNvSpPr txBox="1"/>
          <p:nvPr/>
        </p:nvSpPr>
        <p:spPr>
          <a:xfrm>
            <a:off x="0" y="12310972"/>
            <a:ext cx="96423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Sources: PHE Fingertips: Physical Activity</a:t>
            </a:r>
            <a:r>
              <a:rPr lang="en-GB" sz="1000" baseline="30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GB" sz="1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 PHE Fingertips: National General Practice Profiles</a:t>
            </a:r>
            <a:r>
              <a:rPr lang="en-GB" sz="1000" baseline="30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GB" sz="1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 PHE Fingertips: NCMP and Child Obesity Profile</a:t>
            </a:r>
            <a:r>
              <a:rPr lang="en-GB" sz="1000" baseline="30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GB" sz="1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 Thurrock Council (2017) JSNA: Whole Systems Obesity</a:t>
            </a:r>
            <a:r>
              <a:rPr lang="en-GB" sz="1000" baseline="30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GB" sz="1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 Essex County Council (2019) JSNA: Essex Countywide</a:t>
            </a:r>
            <a:r>
              <a:rPr lang="en-GB" sz="1000" baseline="30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en-GB" sz="1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 Southend Council (2018) JSNA: Physical Activity</a:t>
            </a:r>
            <a:r>
              <a:rPr lang="en-GB" sz="1000" baseline="30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en-GB" sz="1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 Suffolk Council (2017): Physical Activity</a:t>
            </a:r>
            <a:r>
              <a:rPr lang="en-GB" sz="1000" baseline="30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en-GB" sz="1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 Hertfordshire County Council (2016) JSNA: Activity and Weight</a:t>
            </a:r>
            <a:r>
              <a:rPr lang="en-GB" sz="1000" baseline="30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</a:t>
            </a:r>
            <a:endParaRPr lang="en-GB" sz="10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8619544-B1C7-4030-940F-931FCEACE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531227"/>
              </p:ext>
            </p:extLst>
          </p:nvPr>
        </p:nvGraphicFramePr>
        <p:xfrm>
          <a:off x="7092602" y="4179556"/>
          <a:ext cx="2370882" cy="243272"/>
        </p:xfrm>
        <a:graphic>
          <a:graphicData uri="http://schemas.openxmlformats.org/drawingml/2006/table">
            <a:tbl>
              <a:tblPr firstRow="1" firstCol="1" bandRow="1"/>
              <a:tblGrid>
                <a:gridCol w="162560">
                  <a:extLst>
                    <a:ext uri="{9D8B030D-6E8A-4147-A177-3AD203B41FA5}">
                      <a16:colId xmlns:a16="http://schemas.microsoft.com/office/drawing/2014/main" val="1344085365"/>
                    </a:ext>
                  </a:extLst>
                </a:gridCol>
                <a:gridCol w="1054560">
                  <a:extLst>
                    <a:ext uri="{9D8B030D-6E8A-4147-A177-3AD203B41FA5}">
                      <a16:colId xmlns:a16="http://schemas.microsoft.com/office/drawing/2014/main" val="1500620317"/>
                    </a:ext>
                  </a:extLst>
                </a:gridCol>
                <a:gridCol w="185778">
                  <a:extLst>
                    <a:ext uri="{9D8B030D-6E8A-4147-A177-3AD203B41FA5}">
                      <a16:colId xmlns:a16="http://schemas.microsoft.com/office/drawing/2014/main" val="486658392"/>
                    </a:ext>
                  </a:extLst>
                </a:gridCol>
                <a:gridCol w="967984">
                  <a:extLst>
                    <a:ext uri="{9D8B030D-6E8A-4147-A177-3AD203B41FA5}">
                      <a16:colId xmlns:a16="http://schemas.microsoft.com/office/drawing/2014/main" val="3326927520"/>
                    </a:ext>
                  </a:extLst>
                </a:gridCol>
              </a:tblGrid>
              <a:tr h="129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8EA9DB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8EA9DB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Herts and West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4472C4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4472C4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Mid and South Essex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343733"/>
                  </a:ext>
                </a:extLst>
              </a:tr>
              <a:tr h="114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SNEE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AEAAA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AEAAA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England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156202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21D64DA3-F6A9-4AE9-8979-45828BC0A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979580"/>
              </p:ext>
            </p:extLst>
          </p:nvPr>
        </p:nvGraphicFramePr>
        <p:xfrm>
          <a:off x="1486411" y="8607142"/>
          <a:ext cx="2370882" cy="243272"/>
        </p:xfrm>
        <a:graphic>
          <a:graphicData uri="http://schemas.openxmlformats.org/drawingml/2006/table">
            <a:tbl>
              <a:tblPr firstRow="1" firstCol="1" bandRow="1"/>
              <a:tblGrid>
                <a:gridCol w="185778">
                  <a:extLst>
                    <a:ext uri="{9D8B030D-6E8A-4147-A177-3AD203B41FA5}">
                      <a16:colId xmlns:a16="http://schemas.microsoft.com/office/drawing/2014/main" val="1344085365"/>
                    </a:ext>
                  </a:extLst>
                </a:gridCol>
                <a:gridCol w="1031342">
                  <a:extLst>
                    <a:ext uri="{9D8B030D-6E8A-4147-A177-3AD203B41FA5}">
                      <a16:colId xmlns:a16="http://schemas.microsoft.com/office/drawing/2014/main" val="1500620317"/>
                    </a:ext>
                  </a:extLst>
                </a:gridCol>
                <a:gridCol w="185778">
                  <a:extLst>
                    <a:ext uri="{9D8B030D-6E8A-4147-A177-3AD203B41FA5}">
                      <a16:colId xmlns:a16="http://schemas.microsoft.com/office/drawing/2014/main" val="486658392"/>
                    </a:ext>
                  </a:extLst>
                </a:gridCol>
                <a:gridCol w="967984">
                  <a:extLst>
                    <a:ext uri="{9D8B030D-6E8A-4147-A177-3AD203B41FA5}">
                      <a16:colId xmlns:a16="http://schemas.microsoft.com/office/drawing/2014/main" val="3326927520"/>
                    </a:ext>
                  </a:extLst>
                </a:gridCol>
              </a:tblGrid>
              <a:tr h="129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8EA9DB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8EA9DB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Herts and West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4472C4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4472C4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Mid and South Essex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343733"/>
                  </a:ext>
                </a:extLst>
              </a:tr>
              <a:tr h="114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SNEE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AEAAA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AEAAA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England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156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872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A36973-8A09-423F-9222-01C16F9424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022883"/>
              </p:ext>
            </p:extLst>
          </p:nvPr>
        </p:nvGraphicFramePr>
        <p:xfrm>
          <a:off x="977901" y="546101"/>
          <a:ext cx="4859019" cy="6360233"/>
        </p:xfrm>
        <a:graphic>
          <a:graphicData uri="http://schemas.openxmlformats.org/drawingml/2006/table">
            <a:tbl>
              <a:tblPr firstRow="1" firstCol="1" bandRow="1"/>
              <a:tblGrid>
                <a:gridCol w="2668039">
                  <a:extLst>
                    <a:ext uri="{9D8B030D-6E8A-4147-A177-3AD203B41FA5}">
                      <a16:colId xmlns:a16="http://schemas.microsoft.com/office/drawing/2014/main" val="2347319482"/>
                    </a:ext>
                  </a:extLst>
                </a:gridCol>
                <a:gridCol w="1195378">
                  <a:extLst>
                    <a:ext uri="{9D8B030D-6E8A-4147-A177-3AD203B41FA5}">
                      <a16:colId xmlns:a16="http://schemas.microsoft.com/office/drawing/2014/main" val="1771662103"/>
                    </a:ext>
                  </a:extLst>
                </a:gridCol>
                <a:gridCol w="995602">
                  <a:extLst>
                    <a:ext uri="{9D8B030D-6E8A-4147-A177-3AD203B41FA5}">
                      <a16:colId xmlns:a16="http://schemas.microsoft.com/office/drawing/2014/main" val="925331754"/>
                    </a:ext>
                  </a:extLst>
                </a:gridCol>
              </a:tblGrid>
              <a:tr h="589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% adults physically active (2017/18)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% adults physically inactive (2017/18)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992002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AEAAAA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England*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66.26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22.23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067425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8EA9DB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Herts and West Essex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66.76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20.84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966977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Epping Forest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69.78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18.48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225125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Harlow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63.31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25.36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452085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Uttlesford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70.72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19.21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200166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Broxbourne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59.49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27.91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668827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Dacorum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68.27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19.59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08462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Hertsmere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63.16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20.72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751182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North Hertfordshire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64.39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22.75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746381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Three Rivers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69.78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16.53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157901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Watford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60.52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25.63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975139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St Albans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73.72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13.33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929394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Welwyn Hatfield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73.44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17.20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63864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East Hertfordshire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70.92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18.86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93638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Stevenage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60.35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25.30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745260"/>
                  </a:ext>
                </a:extLst>
              </a:tr>
              <a:tr h="193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4472C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Mid and South Essex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65.38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22.74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299970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Southend-on-Sea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62.97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24.44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825986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Thurrock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60.91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26.65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975078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Basildon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61.87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25.30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870169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Braintree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67.55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19.17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02019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Brentwood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65.79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22.51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941117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Castle Point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68.43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21.43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608788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Chelmsford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62.73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23.74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023869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Maldon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68.39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19.09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66219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Rochford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69.75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22.37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353396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CC145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Suffolk &amp; North East Essex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65.02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22.63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775346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Colchester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67.74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18.45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547057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Tendring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62.55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25.09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86021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Babergh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62.65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23.52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174547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Ipswich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67.55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21.03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540676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Mid Suffolk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66.15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21.93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432409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East Suffolk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65.16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23.73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770659"/>
                  </a:ext>
                </a:extLst>
              </a:tr>
              <a:tr h="170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West Suffolk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63.32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24.66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0845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83D0FB2-FFC7-4BB7-BDE2-CA33D0AE5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949093"/>
              </p:ext>
            </p:extLst>
          </p:nvPr>
        </p:nvGraphicFramePr>
        <p:xfrm>
          <a:off x="6317932" y="1236028"/>
          <a:ext cx="714375" cy="518160"/>
        </p:xfrm>
        <a:graphic>
          <a:graphicData uri="http://schemas.openxmlformats.org/drawingml/2006/table">
            <a:tbl>
              <a:tblPr firstRow="1" firstCol="1" bandRow="1"/>
              <a:tblGrid>
                <a:gridCol w="714375">
                  <a:extLst>
                    <a:ext uri="{9D8B030D-6E8A-4147-A177-3AD203B41FA5}">
                      <a16:colId xmlns:a16="http://schemas.microsoft.com/office/drawing/2014/main" val="2219608259"/>
                    </a:ext>
                  </a:extLst>
                </a:gridCol>
              </a:tblGrid>
              <a:tr h="1727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Better*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060749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Similar*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78952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Worse*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5882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D2973A1-0074-41B3-8881-59CFA4C33B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198951"/>
              </p:ext>
            </p:extLst>
          </p:nvPr>
        </p:nvGraphicFramePr>
        <p:xfrm>
          <a:off x="977901" y="7267893"/>
          <a:ext cx="6855460" cy="3102551"/>
        </p:xfrm>
        <a:graphic>
          <a:graphicData uri="http://schemas.openxmlformats.org/drawingml/2006/table">
            <a:tbl>
              <a:tblPr firstRow="1" firstCol="1" bandRow="1"/>
              <a:tblGrid>
                <a:gridCol w="3305059">
                  <a:extLst>
                    <a:ext uri="{9D8B030D-6E8A-4147-A177-3AD203B41FA5}">
                      <a16:colId xmlns:a16="http://schemas.microsoft.com/office/drawing/2014/main" val="1794933757"/>
                    </a:ext>
                  </a:extLst>
                </a:gridCol>
                <a:gridCol w="1145617">
                  <a:extLst>
                    <a:ext uri="{9D8B030D-6E8A-4147-A177-3AD203B41FA5}">
                      <a16:colId xmlns:a16="http://schemas.microsoft.com/office/drawing/2014/main" val="1357016988"/>
                    </a:ext>
                  </a:extLst>
                </a:gridCol>
                <a:gridCol w="1145617">
                  <a:extLst>
                    <a:ext uri="{9D8B030D-6E8A-4147-A177-3AD203B41FA5}">
                      <a16:colId xmlns:a16="http://schemas.microsoft.com/office/drawing/2014/main" val="3855539872"/>
                    </a:ext>
                  </a:extLst>
                </a:gridCol>
                <a:gridCol w="1259167">
                  <a:extLst>
                    <a:ext uri="{9D8B030D-6E8A-4147-A177-3AD203B41FA5}">
                      <a16:colId xmlns:a16="http://schemas.microsoft.com/office/drawing/2014/main" val="4226180293"/>
                    </a:ext>
                  </a:extLst>
                </a:gridCol>
              </a:tblGrid>
              <a:tr h="407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Obesity QOF prevalence (2018/19)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Diabetes QOF prevalence (2018/19)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Hypertension QOF prevalence (2018/19)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852731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AEAAAA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England*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10.12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6.93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13.96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846021"/>
                  </a:ext>
                </a:extLst>
              </a:tr>
              <a:tr h="181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Suffolk and North East Essex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10.83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6.68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15.49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924284"/>
                  </a:ext>
                </a:extLst>
              </a:tr>
              <a:tr h="18173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Ipswich and East Suffolk CCG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11.52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6.32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15.20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872951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North East Essex CCG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11.05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6.85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15.71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386300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West Suffolk CCG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9.44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7.03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15.64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896726"/>
                  </a:ext>
                </a:extLst>
              </a:tr>
              <a:tr h="181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4472C4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Mid and South Essex 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8.78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6.80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15.09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506040"/>
                  </a:ext>
                </a:extLst>
              </a:tr>
              <a:tr h="18173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Basildon and Brentwood CCG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8.23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6.50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14.75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176403"/>
                  </a:ext>
                </a:extLst>
              </a:tr>
              <a:tr h="18173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Castle Point and Rochford CCG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9.37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7.38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17.46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879568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Mid Essex CCG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8.29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6.70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14.52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019893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Southend CCG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8.75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6.85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15.33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010473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Thurrock CCG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10.21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6.87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14.18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775868"/>
                  </a:ext>
                </a:extLst>
              </a:tr>
              <a:tr h="181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8EA9DB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Herts and West Essex 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8.65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6.09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13.29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383521"/>
                  </a:ext>
                </a:extLst>
              </a:tr>
              <a:tr h="18173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East and North Hertfordshire CCG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8.96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6.01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13.47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453590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Herts Valleys CCG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8.33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6.03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12.67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438350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West Essex CCG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8.68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6.37</a:t>
                      </a:r>
                      <a:endParaRPr lang="en-GB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14.22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27523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FDC7A63-9A86-421C-9AFC-7398C30F34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285860"/>
              </p:ext>
            </p:extLst>
          </p:nvPr>
        </p:nvGraphicFramePr>
        <p:xfrm>
          <a:off x="8085137" y="7773988"/>
          <a:ext cx="685165" cy="518160"/>
        </p:xfrm>
        <a:graphic>
          <a:graphicData uri="http://schemas.openxmlformats.org/drawingml/2006/table">
            <a:tbl>
              <a:tblPr firstRow="1" firstCol="1" bandRow="1"/>
              <a:tblGrid>
                <a:gridCol w="685165">
                  <a:extLst>
                    <a:ext uri="{9D8B030D-6E8A-4147-A177-3AD203B41FA5}">
                      <a16:colId xmlns:a16="http://schemas.microsoft.com/office/drawing/2014/main" val="3511282319"/>
                    </a:ext>
                  </a:extLst>
                </a:gridCol>
              </a:tblGrid>
              <a:tr h="1727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Higher*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3781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Similar*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722437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Lower*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6221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C875557-68A8-4492-B3EC-33B18F768D93}"/>
              </a:ext>
            </a:extLst>
          </p:cNvPr>
          <p:cNvSpPr txBox="1"/>
          <p:nvPr/>
        </p:nvSpPr>
        <p:spPr>
          <a:xfrm>
            <a:off x="807720" y="10370444"/>
            <a:ext cx="4389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>
                <a:latin typeface="Verdana" panose="020B0604030504040204" pitchFamily="34" charset="0"/>
                <a:ea typeface="Verdana" panose="020B0604030504040204" pitchFamily="34" charset="0"/>
              </a:rPr>
              <a:t>* Compared to England value. </a:t>
            </a:r>
          </a:p>
        </p:txBody>
      </p:sp>
    </p:spTree>
    <p:extLst>
      <p:ext uri="{BB962C8B-B14F-4D97-AF65-F5344CB8AC3E}">
        <p14:creationId xmlns:p14="http://schemas.microsoft.com/office/powerpoint/2010/main" val="905203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C04D8C8797784D939F7DD0EBF84C43" ma:contentTypeVersion="7" ma:contentTypeDescription="Create a new document." ma:contentTypeScope="" ma:versionID="e71532791b2353a0bdca03c46f6fe7d1">
  <xsd:schema xmlns:xsd="http://www.w3.org/2001/XMLSchema" xmlns:xs="http://www.w3.org/2001/XMLSchema" xmlns:p="http://schemas.microsoft.com/office/2006/metadata/properties" xmlns:ns3="36833d6c-1f4f-43c9-80ba-f86659fe7f91" targetNamespace="http://schemas.microsoft.com/office/2006/metadata/properties" ma:root="true" ma:fieldsID="385de178028705c62213a99ec0a7e246" ns3:_="">
    <xsd:import namespace="36833d6c-1f4f-43c9-80ba-f86659fe7f9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833d6c-1f4f-43c9-80ba-f86659fe7f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03E102-5DA0-4314-B5CD-CDF4CAF06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833d6c-1f4f-43c9-80ba-f86659fe7f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B0772F-BF43-4628-9B91-A04F1BD452C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ABAB353-FF94-4D73-BD95-E6EDE8E878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</TotalTime>
  <Words>765</Words>
  <Application>Microsoft Office PowerPoint</Application>
  <PresentationFormat>A3 Paper (297x420 mm)</PresentationFormat>
  <Paragraphs>234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Farrow, Analyst - Population Health</dc:creator>
  <cp:lastModifiedBy>Emma Farrow, Analyst - Population Health</cp:lastModifiedBy>
  <cp:revision>6</cp:revision>
  <dcterms:created xsi:type="dcterms:W3CDTF">2020-01-09T00:59:32Z</dcterms:created>
  <dcterms:modified xsi:type="dcterms:W3CDTF">2020-01-09T08:41:09Z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0x010100FDC04D8C8797784D939F7DD0EBF84C43</vt:lpwstr>
  </property>
</Properties>
</file>