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1"/>
  </p:notesMasterIdLst>
  <p:sldIdLst>
    <p:sldId id="261" r:id="rId5"/>
    <p:sldId id="264" r:id="rId6"/>
    <p:sldId id="476" r:id="rId7"/>
    <p:sldId id="452" r:id="rId8"/>
    <p:sldId id="265" r:id="rId9"/>
    <p:sldId id="478" r:id="rId10"/>
    <p:sldId id="457" r:id="rId11"/>
    <p:sldId id="451" r:id="rId12"/>
    <p:sldId id="521" r:id="rId13"/>
    <p:sldId id="304" r:id="rId14"/>
    <p:sldId id="266" r:id="rId15"/>
    <p:sldId id="307" r:id="rId16"/>
    <p:sldId id="306" r:id="rId17"/>
    <p:sldId id="309" r:id="rId18"/>
    <p:sldId id="519" r:id="rId19"/>
    <p:sldId id="518"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358" autoAdjust="0"/>
  </p:normalViewPr>
  <p:slideViewPr>
    <p:cSldViewPr>
      <p:cViewPr varScale="1">
        <p:scale>
          <a:sx n="55" d="100"/>
          <a:sy n="55" d="100"/>
        </p:scale>
        <p:origin x="15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est02\KITeast\LKIS%20East%20work\LKIS-XXX%20LE%20Essex%20for%20AA\leatbirthandatage65byukla201618%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est02\KITeast\LKIS%20East%20work\LKIS-XXX%20LE%20Essex%20for%20AA\hsleatbirthandatage65byukla201618%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est02\KITeast\LKIS%20East%20work\LKIS-XXX%20LE%20Essex%20for%20AA\hsleatbirthandatage65byukla201618%20(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Life expectancy at birth by Gender for District and County </a:t>
            </a:r>
          </a:p>
          <a:p>
            <a:pPr>
              <a:defRPr/>
            </a:pPr>
            <a:r>
              <a:rPr lang="en-GB"/>
              <a:t>Essex, Suffolk and Hertfordshire, 2016/18</a:t>
            </a:r>
          </a:p>
        </c:rich>
      </c:tx>
      <c:layout>
        <c:manualLayout>
          <c:xMode val="edge"/>
          <c:yMode val="edge"/>
          <c:x val="0.24685953442870642"/>
          <c:y val="6.233766233766233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5949374919785558E-2"/>
          <c:y val="9.8202761018509055E-2"/>
          <c:w val="0.91907190247897341"/>
          <c:h val="0.64542468555066979"/>
        </c:manualLayout>
      </c:layout>
      <c:barChart>
        <c:barDir val="col"/>
        <c:grouping val="clustered"/>
        <c:varyColors val="0"/>
        <c:ser>
          <c:idx val="0"/>
          <c:order val="0"/>
          <c:tx>
            <c:strRef>
              <c:f>Data!$T$5</c:f>
              <c:strCache>
                <c:ptCount val="1"/>
                <c:pt idx="0">
                  <c:v>Males</c:v>
                </c:pt>
              </c:strCache>
            </c:strRef>
          </c:tx>
          <c:spPr>
            <a:solidFill>
              <a:srgbClr val="00AE9E"/>
            </a:solidFill>
            <a:ln>
              <a:noFill/>
            </a:ln>
            <a:effectLst/>
          </c:spPr>
          <c:invertIfNegative val="0"/>
          <c:cat>
            <c:strRef>
              <c:f>Data!$S$6:$S$41</c:f>
              <c:strCache>
                <c:ptCount val="36"/>
                <c:pt idx="0">
                  <c:v>Tendring</c:v>
                </c:pt>
                <c:pt idx="1">
                  <c:v>Harlow</c:v>
                </c:pt>
                <c:pt idx="2">
                  <c:v>Stevenage</c:v>
                </c:pt>
                <c:pt idx="3">
                  <c:v>Watford</c:v>
                </c:pt>
                <c:pt idx="4">
                  <c:v>Ipswich</c:v>
                </c:pt>
                <c:pt idx="5">
                  <c:v>Basildon</c:v>
                </c:pt>
                <c:pt idx="6">
                  <c:v>Castle Point</c:v>
                </c:pt>
                <c:pt idx="7">
                  <c:v>Braintree</c:v>
                </c:pt>
                <c:pt idx="8">
                  <c:v>Colchester</c:v>
                </c:pt>
                <c:pt idx="9">
                  <c:v>East Suffolk</c:v>
                </c:pt>
                <c:pt idx="10">
                  <c:v>Welwyn Hatfield</c:v>
                </c:pt>
                <c:pt idx="11">
                  <c:v>Broxbourne</c:v>
                </c:pt>
                <c:pt idx="12">
                  <c:v>West Suffolk</c:v>
                </c:pt>
                <c:pt idx="13">
                  <c:v>Maldon</c:v>
                </c:pt>
                <c:pt idx="14">
                  <c:v>Hertsmere</c:v>
                </c:pt>
                <c:pt idx="15">
                  <c:v>North Hertfordshire</c:v>
                </c:pt>
                <c:pt idx="16">
                  <c:v>Epping Forest</c:v>
                </c:pt>
                <c:pt idx="17">
                  <c:v>Brentwood</c:v>
                </c:pt>
                <c:pt idx="18">
                  <c:v>Dacorum</c:v>
                </c:pt>
                <c:pt idx="19">
                  <c:v>Chelmsford</c:v>
                </c:pt>
                <c:pt idx="20">
                  <c:v>Rochford</c:v>
                </c:pt>
                <c:pt idx="21">
                  <c:v>Three Rivers</c:v>
                </c:pt>
                <c:pt idx="22">
                  <c:v>Babergh</c:v>
                </c:pt>
                <c:pt idx="23">
                  <c:v>Mid Suffolk</c:v>
                </c:pt>
                <c:pt idx="24">
                  <c:v>East Hertfordshire</c:v>
                </c:pt>
                <c:pt idx="25">
                  <c:v>St Albans</c:v>
                </c:pt>
                <c:pt idx="26">
                  <c:v>Uttlesford</c:v>
                </c:pt>
                <c:pt idx="28">
                  <c:v>Thurrock</c:v>
                </c:pt>
                <c:pt idx="29">
                  <c:v>Southend-on-Sea</c:v>
                </c:pt>
                <c:pt idx="30">
                  <c:v>Essex</c:v>
                </c:pt>
                <c:pt idx="31">
                  <c:v>Suffolk</c:v>
                </c:pt>
                <c:pt idx="32">
                  <c:v>Hertfordshire</c:v>
                </c:pt>
                <c:pt idx="34">
                  <c:v>Eastof England</c:v>
                </c:pt>
                <c:pt idx="35">
                  <c:v>England</c:v>
                </c:pt>
              </c:strCache>
            </c:strRef>
          </c:cat>
          <c:val>
            <c:numRef>
              <c:f>Data!$T$6:$T$41</c:f>
              <c:numCache>
                <c:formatCode>0.0</c:formatCode>
                <c:ptCount val="36"/>
                <c:pt idx="0">
                  <c:v>77.842929961059198</c:v>
                </c:pt>
                <c:pt idx="1">
                  <c:v>78.167935277734898</c:v>
                </c:pt>
                <c:pt idx="2">
                  <c:v>78.496892888419296</c:v>
                </c:pt>
                <c:pt idx="3">
                  <c:v>79.141215186705196</c:v>
                </c:pt>
                <c:pt idx="4">
                  <c:v>79.331914228122002</c:v>
                </c:pt>
                <c:pt idx="5">
                  <c:v>79.3661885039201</c:v>
                </c:pt>
                <c:pt idx="6">
                  <c:v>79.957718824082903</c:v>
                </c:pt>
                <c:pt idx="7">
                  <c:v>80.105432955196406</c:v>
                </c:pt>
                <c:pt idx="8">
                  <c:v>80.2076574693738</c:v>
                </c:pt>
                <c:pt idx="9">
                  <c:v>80.512511927517394</c:v>
                </c:pt>
                <c:pt idx="10">
                  <c:v>80.609996272488104</c:v>
                </c:pt>
                <c:pt idx="11">
                  <c:v>80.750350231565506</c:v>
                </c:pt>
                <c:pt idx="12">
                  <c:v>80.804292480367806</c:v>
                </c:pt>
                <c:pt idx="13">
                  <c:v>80.961038633614194</c:v>
                </c:pt>
                <c:pt idx="14">
                  <c:v>81.027805793105799</c:v>
                </c:pt>
                <c:pt idx="15">
                  <c:v>81.117010335860897</c:v>
                </c:pt>
                <c:pt idx="16">
                  <c:v>81.309752290227905</c:v>
                </c:pt>
                <c:pt idx="17">
                  <c:v>81.353837697869807</c:v>
                </c:pt>
                <c:pt idx="18">
                  <c:v>81.367864110816498</c:v>
                </c:pt>
                <c:pt idx="19">
                  <c:v>81.380595506362894</c:v>
                </c:pt>
                <c:pt idx="20">
                  <c:v>81.395063417295901</c:v>
                </c:pt>
                <c:pt idx="21">
                  <c:v>81.475813195426696</c:v>
                </c:pt>
                <c:pt idx="22">
                  <c:v>81.590306232111402</c:v>
                </c:pt>
                <c:pt idx="23">
                  <c:v>81.689764929298804</c:v>
                </c:pt>
                <c:pt idx="24">
                  <c:v>81.918663450746706</c:v>
                </c:pt>
                <c:pt idx="25">
                  <c:v>82.022004483381593</c:v>
                </c:pt>
                <c:pt idx="26">
                  <c:v>82.281588752055001</c:v>
                </c:pt>
                <c:pt idx="28">
                  <c:v>79.005876712882994</c:v>
                </c:pt>
                <c:pt idx="29">
                  <c:v>79.068689002451094</c:v>
                </c:pt>
                <c:pt idx="30">
                  <c:v>80.246762038429793</c:v>
                </c:pt>
                <c:pt idx="31">
                  <c:v>80.714131183644</c:v>
                </c:pt>
                <c:pt idx="32">
                  <c:v>80.971818844571601</c:v>
                </c:pt>
                <c:pt idx="34">
                  <c:v>80.323314620259495</c:v>
                </c:pt>
                <c:pt idx="35">
                  <c:v>79.626661077458806</c:v>
                </c:pt>
              </c:numCache>
            </c:numRef>
          </c:val>
          <c:extLst>
            <c:ext xmlns:c16="http://schemas.microsoft.com/office/drawing/2014/chart" uri="{C3380CC4-5D6E-409C-BE32-E72D297353CC}">
              <c16:uniqueId val="{00000000-C640-4204-9816-72D668C9A825}"/>
            </c:ext>
          </c:extLst>
        </c:ser>
        <c:ser>
          <c:idx val="1"/>
          <c:order val="1"/>
          <c:tx>
            <c:strRef>
              <c:f>Data!$U$5</c:f>
              <c:strCache>
                <c:ptCount val="1"/>
                <c:pt idx="0">
                  <c:v>Females</c:v>
                </c:pt>
              </c:strCache>
            </c:strRef>
          </c:tx>
          <c:spPr>
            <a:solidFill>
              <a:srgbClr val="98002E"/>
            </a:solidFill>
            <a:ln>
              <a:noFill/>
            </a:ln>
            <a:effectLst/>
          </c:spPr>
          <c:invertIfNegative val="0"/>
          <c:cat>
            <c:strRef>
              <c:f>Data!$S$6:$S$41</c:f>
              <c:strCache>
                <c:ptCount val="36"/>
                <c:pt idx="0">
                  <c:v>Tendring</c:v>
                </c:pt>
                <c:pt idx="1">
                  <c:v>Harlow</c:v>
                </c:pt>
                <c:pt idx="2">
                  <c:v>Stevenage</c:v>
                </c:pt>
                <c:pt idx="3">
                  <c:v>Watford</c:v>
                </c:pt>
                <c:pt idx="4">
                  <c:v>Ipswich</c:v>
                </c:pt>
                <c:pt idx="5">
                  <c:v>Basildon</c:v>
                </c:pt>
                <c:pt idx="6">
                  <c:v>Castle Point</c:v>
                </c:pt>
                <c:pt idx="7">
                  <c:v>Braintree</c:v>
                </c:pt>
                <c:pt idx="8">
                  <c:v>Colchester</c:v>
                </c:pt>
                <c:pt idx="9">
                  <c:v>East Suffolk</c:v>
                </c:pt>
                <c:pt idx="10">
                  <c:v>Welwyn Hatfield</c:v>
                </c:pt>
                <c:pt idx="11">
                  <c:v>Broxbourne</c:v>
                </c:pt>
                <c:pt idx="12">
                  <c:v>West Suffolk</c:v>
                </c:pt>
                <c:pt idx="13">
                  <c:v>Maldon</c:v>
                </c:pt>
                <c:pt idx="14">
                  <c:v>Hertsmere</c:v>
                </c:pt>
                <c:pt idx="15">
                  <c:v>North Hertfordshire</c:v>
                </c:pt>
                <c:pt idx="16">
                  <c:v>Epping Forest</c:v>
                </c:pt>
                <c:pt idx="17">
                  <c:v>Brentwood</c:v>
                </c:pt>
                <c:pt idx="18">
                  <c:v>Dacorum</c:v>
                </c:pt>
                <c:pt idx="19">
                  <c:v>Chelmsford</c:v>
                </c:pt>
                <c:pt idx="20">
                  <c:v>Rochford</c:v>
                </c:pt>
                <c:pt idx="21">
                  <c:v>Three Rivers</c:v>
                </c:pt>
                <c:pt idx="22">
                  <c:v>Babergh</c:v>
                </c:pt>
                <c:pt idx="23">
                  <c:v>Mid Suffolk</c:v>
                </c:pt>
                <c:pt idx="24">
                  <c:v>East Hertfordshire</c:v>
                </c:pt>
                <c:pt idx="25">
                  <c:v>St Albans</c:v>
                </c:pt>
                <c:pt idx="26">
                  <c:v>Uttlesford</c:v>
                </c:pt>
                <c:pt idx="28">
                  <c:v>Thurrock</c:v>
                </c:pt>
                <c:pt idx="29">
                  <c:v>Southend-on-Sea</c:v>
                </c:pt>
                <c:pt idx="30">
                  <c:v>Essex</c:v>
                </c:pt>
                <c:pt idx="31">
                  <c:v>Suffolk</c:v>
                </c:pt>
                <c:pt idx="32">
                  <c:v>Hertfordshire</c:v>
                </c:pt>
                <c:pt idx="34">
                  <c:v>Eastof England</c:v>
                </c:pt>
                <c:pt idx="35">
                  <c:v>England</c:v>
                </c:pt>
              </c:strCache>
            </c:strRef>
          </c:cat>
          <c:val>
            <c:numRef>
              <c:f>Data!$U$6:$U$41</c:f>
              <c:numCache>
                <c:formatCode>0.0</c:formatCode>
                <c:ptCount val="36"/>
                <c:pt idx="0">
                  <c:v>81.602461567278894</c:v>
                </c:pt>
                <c:pt idx="1">
                  <c:v>82.709734772920996</c:v>
                </c:pt>
                <c:pt idx="2">
                  <c:v>83.030516862554293</c:v>
                </c:pt>
                <c:pt idx="3">
                  <c:v>82.690647276012299</c:v>
                </c:pt>
                <c:pt idx="4">
                  <c:v>83.201013138685695</c:v>
                </c:pt>
                <c:pt idx="5">
                  <c:v>82.630397252516403</c:v>
                </c:pt>
                <c:pt idx="6">
                  <c:v>82.996679431408396</c:v>
                </c:pt>
                <c:pt idx="7">
                  <c:v>83.023086420089101</c:v>
                </c:pt>
                <c:pt idx="8">
                  <c:v>83.076514304067501</c:v>
                </c:pt>
                <c:pt idx="9">
                  <c:v>83.747528988279697</c:v>
                </c:pt>
                <c:pt idx="10">
                  <c:v>84.195784259267299</c:v>
                </c:pt>
                <c:pt idx="11">
                  <c:v>84.967538515340394</c:v>
                </c:pt>
                <c:pt idx="12">
                  <c:v>84.553536972612093</c:v>
                </c:pt>
                <c:pt idx="13">
                  <c:v>83.282875305501804</c:v>
                </c:pt>
                <c:pt idx="14">
                  <c:v>84.039732922626797</c:v>
                </c:pt>
                <c:pt idx="15">
                  <c:v>83.816107781553399</c:v>
                </c:pt>
                <c:pt idx="16">
                  <c:v>83.757701365740502</c:v>
                </c:pt>
                <c:pt idx="17">
                  <c:v>84.590621500299207</c:v>
                </c:pt>
                <c:pt idx="18">
                  <c:v>84.328512245932004</c:v>
                </c:pt>
                <c:pt idx="19">
                  <c:v>84.253287981433203</c:v>
                </c:pt>
                <c:pt idx="20">
                  <c:v>84.380671237356594</c:v>
                </c:pt>
                <c:pt idx="21">
                  <c:v>84.005844825157197</c:v>
                </c:pt>
                <c:pt idx="22">
                  <c:v>84.748941613952098</c:v>
                </c:pt>
                <c:pt idx="23">
                  <c:v>85.008261040496606</c:v>
                </c:pt>
                <c:pt idx="24">
                  <c:v>84.887766221305199</c:v>
                </c:pt>
                <c:pt idx="25">
                  <c:v>85.294820377243298</c:v>
                </c:pt>
                <c:pt idx="26">
                  <c:v>85.234751590815307</c:v>
                </c:pt>
                <c:pt idx="28">
                  <c:v>82.473677722234399</c:v>
                </c:pt>
                <c:pt idx="29">
                  <c:v>82.122518999253202</c:v>
                </c:pt>
                <c:pt idx="30">
                  <c:v>83.307032508352805</c:v>
                </c:pt>
                <c:pt idx="31">
                  <c:v>84.171021639167293</c:v>
                </c:pt>
                <c:pt idx="32">
                  <c:v>84.213036095267398</c:v>
                </c:pt>
                <c:pt idx="34">
                  <c:v>83.733625690551506</c:v>
                </c:pt>
                <c:pt idx="35">
                  <c:v>83.212663830984496</c:v>
                </c:pt>
              </c:numCache>
            </c:numRef>
          </c:val>
          <c:extLst>
            <c:ext xmlns:c16="http://schemas.microsoft.com/office/drawing/2014/chart" uri="{C3380CC4-5D6E-409C-BE32-E72D297353CC}">
              <c16:uniqueId val="{00000001-C640-4204-9816-72D668C9A825}"/>
            </c:ext>
          </c:extLst>
        </c:ser>
        <c:dLbls>
          <c:showLegendKey val="0"/>
          <c:showVal val="0"/>
          <c:showCatName val="0"/>
          <c:showSerName val="0"/>
          <c:showPercent val="0"/>
          <c:showBubbleSize val="0"/>
        </c:dLbls>
        <c:gapWidth val="126"/>
        <c:overlap val="-27"/>
        <c:axId val="620457392"/>
        <c:axId val="620456080"/>
      </c:barChart>
      <c:catAx>
        <c:axId val="62045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0456080"/>
        <c:crosses val="autoZero"/>
        <c:auto val="1"/>
        <c:lblAlgn val="ctr"/>
        <c:lblOffset val="100"/>
        <c:noMultiLvlLbl val="0"/>
      </c:catAx>
      <c:valAx>
        <c:axId val="62045608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045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Gap between life expectancy</a:t>
            </a:r>
            <a:r>
              <a:rPr lang="en-GB" baseline="0" dirty="0"/>
              <a:t> at birth and healthy life expectancy by LA for Males, 2016-18</a:t>
            </a:r>
            <a:endParaRPr lang="en-GB"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7629971781330933E-2"/>
          <c:y val="0.12182545458377322"/>
          <c:w val="0.92733972445805912"/>
          <c:h val="0.61401113828211495"/>
        </c:manualLayout>
      </c:layout>
      <c:barChart>
        <c:barDir val="col"/>
        <c:grouping val="stacked"/>
        <c:varyColors val="0"/>
        <c:ser>
          <c:idx val="0"/>
          <c:order val="0"/>
          <c:tx>
            <c:strRef>
              <c:f>Graphdata!$I$4</c:f>
              <c:strCache>
                <c:ptCount val="1"/>
                <c:pt idx="0">
                  <c:v>Healthy Life Expectancy</c:v>
                </c:pt>
              </c:strCache>
            </c:strRef>
          </c:tx>
          <c:spPr>
            <a:solidFill>
              <a:srgbClr val="00AE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Graphdata!$C$5:$C$18</c:f>
              <c:strCache>
                <c:ptCount val="14"/>
                <c:pt idx="0">
                  <c:v>ENGLAND</c:v>
                </c:pt>
                <c:pt idx="1">
                  <c:v>EAST</c:v>
                </c:pt>
                <c:pt idx="2">
                  <c:v>Luton</c:v>
                </c:pt>
                <c:pt idx="3">
                  <c:v>Peterborough</c:v>
                </c:pt>
                <c:pt idx="4">
                  <c:v>Thurrock</c:v>
                </c:pt>
                <c:pt idx="5">
                  <c:v>Southend-on-Sea</c:v>
                </c:pt>
                <c:pt idx="6">
                  <c:v>Milton Keynes</c:v>
                </c:pt>
                <c:pt idx="7">
                  <c:v>Bedford</c:v>
                </c:pt>
                <c:pt idx="8">
                  <c:v>Norfolk </c:v>
                </c:pt>
                <c:pt idx="9">
                  <c:v>Essex</c:v>
                </c:pt>
                <c:pt idx="10">
                  <c:v>Suffolk</c:v>
                </c:pt>
                <c:pt idx="11">
                  <c:v>Central Bedfordshire</c:v>
                </c:pt>
                <c:pt idx="12">
                  <c:v>Hertfordshire </c:v>
                </c:pt>
                <c:pt idx="13">
                  <c:v>Cambridgeshire</c:v>
                </c:pt>
              </c:strCache>
            </c:strRef>
          </c:cat>
          <c:val>
            <c:numRef>
              <c:f>Graphdata!$I$5:$I$18</c:f>
              <c:numCache>
                <c:formatCode>0.0</c:formatCode>
                <c:ptCount val="14"/>
                <c:pt idx="0">
                  <c:v>63.357590000000002</c:v>
                </c:pt>
                <c:pt idx="1">
                  <c:v>64.068939999999998</c:v>
                </c:pt>
                <c:pt idx="2">
                  <c:v>59.320210000000003</c:v>
                </c:pt>
                <c:pt idx="3">
                  <c:v>61.419469999999997</c:v>
                </c:pt>
                <c:pt idx="4">
                  <c:v>62.762320000000003</c:v>
                </c:pt>
                <c:pt idx="5">
                  <c:v>61.922060000000002</c:v>
                </c:pt>
                <c:pt idx="6">
                  <c:v>62.51688</c:v>
                </c:pt>
                <c:pt idx="7">
                  <c:v>63.019820000000003</c:v>
                </c:pt>
                <c:pt idx="8">
                  <c:v>63.0793388897265</c:v>
                </c:pt>
                <c:pt idx="9">
                  <c:v>64.126500188802495</c:v>
                </c:pt>
                <c:pt idx="10">
                  <c:v>63.907874517042103</c:v>
                </c:pt>
                <c:pt idx="11">
                  <c:v>66.205619999999996</c:v>
                </c:pt>
                <c:pt idx="12">
                  <c:v>66.073188511704302</c:v>
                </c:pt>
                <c:pt idx="13">
                  <c:v>64.343671139256799</c:v>
                </c:pt>
              </c:numCache>
            </c:numRef>
          </c:val>
          <c:extLst>
            <c:ext xmlns:c16="http://schemas.microsoft.com/office/drawing/2014/chart" uri="{C3380CC4-5D6E-409C-BE32-E72D297353CC}">
              <c16:uniqueId val="{00000000-0CCA-44FF-ADF8-8FE4EDCFA887}"/>
            </c:ext>
          </c:extLst>
        </c:ser>
        <c:ser>
          <c:idx val="1"/>
          <c:order val="1"/>
          <c:tx>
            <c:strRef>
              <c:f>Graphdata!$M$4</c:f>
              <c:strCache>
                <c:ptCount val="1"/>
                <c:pt idx="0">
                  <c:v>Years in poor health</c:v>
                </c:pt>
              </c:strCache>
            </c:strRef>
          </c:tx>
          <c:spPr>
            <a:solidFill>
              <a:srgbClr val="9800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Graphdata!$C$5:$C$18</c:f>
              <c:strCache>
                <c:ptCount val="14"/>
                <c:pt idx="0">
                  <c:v>ENGLAND</c:v>
                </c:pt>
                <c:pt idx="1">
                  <c:v>EAST</c:v>
                </c:pt>
                <c:pt idx="2">
                  <c:v>Luton</c:v>
                </c:pt>
                <c:pt idx="3">
                  <c:v>Peterborough</c:v>
                </c:pt>
                <c:pt idx="4">
                  <c:v>Thurrock</c:v>
                </c:pt>
                <c:pt idx="5">
                  <c:v>Southend-on-Sea</c:v>
                </c:pt>
                <c:pt idx="6">
                  <c:v>Milton Keynes</c:v>
                </c:pt>
                <c:pt idx="7">
                  <c:v>Bedford</c:v>
                </c:pt>
                <c:pt idx="8">
                  <c:v>Norfolk </c:v>
                </c:pt>
                <c:pt idx="9">
                  <c:v>Essex</c:v>
                </c:pt>
                <c:pt idx="10">
                  <c:v>Suffolk</c:v>
                </c:pt>
                <c:pt idx="11">
                  <c:v>Central Bedfordshire</c:v>
                </c:pt>
                <c:pt idx="12">
                  <c:v>Hertfordshire </c:v>
                </c:pt>
                <c:pt idx="13">
                  <c:v>Cambridgeshire</c:v>
                </c:pt>
              </c:strCache>
            </c:strRef>
          </c:cat>
          <c:val>
            <c:numRef>
              <c:f>Graphdata!$M$5:$M$18</c:f>
              <c:numCache>
                <c:formatCode>0.0</c:formatCode>
                <c:ptCount val="14"/>
                <c:pt idx="0">
                  <c:v>16.269069999999999</c:v>
                </c:pt>
                <c:pt idx="1">
                  <c:v>16.254370000000009</c:v>
                </c:pt>
                <c:pt idx="2">
                  <c:v>18.756029999999996</c:v>
                </c:pt>
                <c:pt idx="3">
                  <c:v>16.804690000000001</c:v>
                </c:pt>
                <c:pt idx="4">
                  <c:v>16.243560000000002</c:v>
                </c:pt>
                <c:pt idx="5">
                  <c:v>17.146630000000002</c:v>
                </c:pt>
                <c:pt idx="6">
                  <c:v>16.719229999999996</c:v>
                </c:pt>
                <c:pt idx="7">
                  <c:v>16.734000000000002</c:v>
                </c:pt>
                <c:pt idx="8">
                  <c:v>16.816340941364601</c:v>
                </c:pt>
                <c:pt idx="9">
                  <c:v>16.120261849627298</c:v>
                </c:pt>
                <c:pt idx="10">
                  <c:v>16.806256666601897</c:v>
                </c:pt>
                <c:pt idx="11">
                  <c:v>14.75003000000001</c:v>
                </c:pt>
                <c:pt idx="12">
                  <c:v>14.898630332867299</c:v>
                </c:pt>
                <c:pt idx="13">
                  <c:v>16.815444196420401</c:v>
                </c:pt>
              </c:numCache>
            </c:numRef>
          </c:val>
          <c:extLst>
            <c:ext xmlns:c16="http://schemas.microsoft.com/office/drawing/2014/chart" uri="{C3380CC4-5D6E-409C-BE32-E72D297353CC}">
              <c16:uniqueId val="{00000001-0CCA-44FF-ADF8-8FE4EDCFA887}"/>
            </c:ext>
          </c:extLst>
        </c:ser>
        <c:dLbls>
          <c:showLegendKey val="0"/>
          <c:showVal val="0"/>
          <c:showCatName val="0"/>
          <c:showSerName val="0"/>
          <c:showPercent val="0"/>
          <c:showBubbleSize val="0"/>
        </c:dLbls>
        <c:gapWidth val="80"/>
        <c:overlap val="100"/>
        <c:axId val="604192840"/>
        <c:axId val="604190872"/>
      </c:barChart>
      <c:catAx>
        <c:axId val="60419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190872"/>
        <c:crosses val="autoZero"/>
        <c:auto val="1"/>
        <c:lblAlgn val="ctr"/>
        <c:lblOffset val="100"/>
        <c:noMultiLvlLbl val="0"/>
      </c:catAx>
      <c:valAx>
        <c:axId val="60419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192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Gap between life expectancy</a:t>
            </a:r>
            <a:r>
              <a:rPr lang="en-GB" baseline="0" dirty="0"/>
              <a:t> at birth and healthy life expectancy by LA for Females, 2016-18</a:t>
            </a:r>
            <a:endParaRPr lang="en-GB"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7629971781330933E-2"/>
          <c:y val="0.12182545458377322"/>
          <c:w val="0.92733972445805912"/>
          <c:h val="0.61401113828211495"/>
        </c:manualLayout>
      </c:layout>
      <c:barChart>
        <c:barDir val="col"/>
        <c:grouping val="stacked"/>
        <c:varyColors val="0"/>
        <c:ser>
          <c:idx val="0"/>
          <c:order val="0"/>
          <c:tx>
            <c:strRef>
              <c:f>Graphdata!$I$25</c:f>
              <c:strCache>
                <c:ptCount val="1"/>
                <c:pt idx="0">
                  <c:v>Healthy Life Expectancy</c:v>
                </c:pt>
              </c:strCache>
            </c:strRef>
          </c:tx>
          <c:spPr>
            <a:solidFill>
              <a:srgbClr val="00AE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Graphdata!$C$26:$C$39</c:f>
              <c:strCache>
                <c:ptCount val="14"/>
                <c:pt idx="0">
                  <c:v>ENGLAND</c:v>
                </c:pt>
                <c:pt idx="1">
                  <c:v>EAST</c:v>
                </c:pt>
                <c:pt idx="2">
                  <c:v>Southend-on-Sea</c:v>
                </c:pt>
                <c:pt idx="3">
                  <c:v>Peterborough</c:v>
                </c:pt>
                <c:pt idx="4">
                  <c:v>Luton</c:v>
                </c:pt>
                <c:pt idx="5">
                  <c:v>Thurrock</c:v>
                </c:pt>
                <c:pt idx="6">
                  <c:v>Milton Keynes</c:v>
                </c:pt>
                <c:pt idx="7">
                  <c:v>Essex</c:v>
                </c:pt>
                <c:pt idx="8">
                  <c:v>Bedford</c:v>
                </c:pt>
                <c:pt idx="9">
                  <c:v>Norfolk </c:v>
                </c:pt>
                <c:pt idx="10">
                  <c:v>Suffolk</c:v>
                </c:pt>
                <c:pt idx="11">
                  <c:v>Hertfordshire </c:v>
                </c:pt>
                <c:pt idx="12">
                  <c:v>Cambridgeshire</c:v>
                </c:pt>
                <c:pt idx="13">
                  <c:v>Central Bedfordshire</c:v>
                </c:pt>
              </c:strCache>
            </c:strRef>
          </c:cat>
          <c:val>
            <c:numRef>
              <c:f>Graphdata!$I$26:$I$39</c:f>
              <c:numCache>
                <c:formatCode>0.0</c:formatCode>
                <c:ptCount val="14"/>
                <c:pt idx="0">
                  <c:v>63.884970000000003</c:v>
                </c:pt>
                <c:pt idx="1">
                  <c:v>64.70026</c:v>
                </c:pt>
                <c:pt idx="2">
                  <c:v>62.133659999999999</c:v>
                </c:pt>
                <c:pt idx="3">
                  <c:v>59.499180000000003</c:v>
                </c:pt>
                <c:pt idx="4">
                  <c:v>61.469520000000003</c:v>
                </c:pt>
                <c:pt idx="5">
                  <c:v>61.150149999999996</c:v>
                </c:pt>
                <c:pt idx="6">
                  <c:v>65.460750000000004</c:v>
                </c:pt>
                <c:pt idx="7">
                  <c:v>65.403564375420501</c:v>
                </c:pt>
                <c:pt idx="8">
                  <c:v>64.745000000000005</c:v>
                </c:pt>
                <c:pt idx="9">
                  <c:v>62.6359881523003</c:v>
                </c:pt>
                <c:pt idx="10">
                  <c:v>65.271941017520504</c:v>
                </c:pt>
                <c:pt idx="11">
                  <c:v>65.371536253766294</c:v>
                </c:pt>
                <c:pt idx="12">
                  <c:v>66.697810517837496</c:v>
                </c:pt>
                <c:pt idx="13">
                  <c:v>67.375860000000003</c:v>
                </c:pt>
              </c:numCache>
            </c:numRef>
          </c:val>
          <c:extLst>
            <c:ext xmlns:c16="http://schemas.microsoft.com/office/drawing/2014/chart" uri="{C3380CC4-5D6E-409C-BE32-E72D297353CC}">
              <c16:uniqueId val="{00000000-33C8-4C80-8394-8AF2A979C7BE}"/>
            </c:ext>
          </c:extLst>
        </c:ser>
        <c:ser>
          <c:idx val="1"/>
          <c:order val="1"/>
          <c:tx>
            <c:strRef>
              <c:f>Graphdata!$M$25</c:f>
              <c:strCache>
                <c:ptCount val="1"/>
                <c:pt idx="0">
                  <c:v>Years in poor health</c:v>
                </c:pt>
              </c:strCache>
            </c:strRef>
          </c:tx>
          <c:spPr>
            <a:solidFill>
              <a:srgbClr val="9800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Graphdata!$C$26:$C$39</c:f>
              <c:strCache>
                <c:ptCount val="14"/>
                <c:pt idx="0">
                  <c:v>ENGLAND</c:v>
                </c:pt>
                <c:pt idx="1">
                  <c:v>EAST</c:v>
                </c:pt>
                <c:pt idx="2">
                  <c:v>Southend-on-Sea</c:v>
                </c:pt>
                <c:pt idx="3">
                  <c:v>Peterborough</c:v>
                </c:pt>
                <c:pt idx="4">
                  <c:v>Luton</c:v>
                </c:pt>
                <c:pt idx="5">
                  <c:v>Thurrock</c:v>
                </c:pt>
                <c:pt idx="6">
                  <c:v>Milton Keynes</c:v>
                </c:pt>
                <c:pt idx="7">
                  <c:v>Essex</c:v>
                </c:pt>
                <c:pt idx="8">
                  <c:v>Bedford</c:v>
                </c:pt>
                <c:pt idx="9">
                  <c:v>Norfolk </c:v>
                </c:pt>
                <c:pt idx="10">
                  <c:v>Suffolk</c:v>
                </c:pt>
                <c:pt idx="11">
                  <c:v>Hertfordshire </c:v>
                </c:pt>
                <c:pt idx="12">
                  <c:v>Cambridgeshire</c:v>
                </c:pt>
                <c:pt idx="13">
                  <c:v>Central Bedfordshire</c:v>
                </c:pt>
              </c:strCache>
            </c:strRef>
          </c:cat>
          <c:val>
            <c:numRef>
              <c:f>Graphdata!$M$26:$M$39</c:f>
              <c:numCache>
                <c:formatCode>0.0</c:formatCode>
                <c:ptCount val="14"/>
                <c:pt idx="0">
                  <c:v>19.327689999999997</c:v>
                </c:pt>
                <c:pt idx="1">
                  <c:v>19.033370000000005</c:v>
                </c:pt>
                <c:pt idx="2">
                  <c:v>19.988859999999995</c:v>
                </c:pt>
                <c:pt idx="3">
                  <c:v>22.837519999999991</c:v>
                </c:pt>
                <c:pt idx="4">
                  <c:v>20.98912</c:v>
                </c:pt>
                <c:pt idx="5">
                  <c:v>21.323530000000005</c:v>
                </c:pt>
                <c:pt idx="6">
                  <c:v>17.555639999999997</c:v>
                </c:pt>
                <c:pt idx="7">
                  <c:v>17.903468132932304</c:v>
                </c:pt>
                <c:pt idx="8">
                  <c:v>18.781489999999991</c:v>
                </c:pt>
                <c:pt idx="9">
                  <c:v>21.345455568128699</c:v>
                </c:pt>
                <c:pt idx="10">
                  <c:v>18.899080621646789</c:v>
                </c:pt>
                <c:pt idx="11">
                  <c:v>18.841499841501104</c:v>
                </c:pt>
                <c:pt idx="12">
                  <c:v>17.590313837196902</c:v>
                </c:pt>
                <c:pt idx="13">
                  <c:v>16.969830000000002</c:v>
                </c:pt>
              </c:numCache>
            </c:numRef>
          </c:val>
          <c:extLst>
            <c:ext xmlns:c16="http://schemas.microsoft.com/office/drawing/2014/chart" uri="{C3380CC4-5D6E-409C-BE32-E72D297353CC}">
              <c16:uniqueId val="{00000001-33C8-4C80-8394-8AF2A979C7BE}"/>
            </c:ext>
          </c:extLst>
        </c:ser>
        <c:dLbls>
          <c:showLegendKey val="0"/>
          <c:showVal val="0"/>
          <c:showCatName val="0"/>
          <c:showSerName val="0"/>
          <c:showPercent val="0"/>
          <c:showBubbleSize val="0"/>
        </c:dLbls>
        <c:gapWidth val="80"/>
        <c:overlap val="100"/>
        <c:axId val="604192840"/>
        <c:axId val="604190872"/>
      </c:barChart>
      <c:catAx>
        <c:axId val="60419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190872"/>
        <c:crosses val="autoZero"/>
        <c:auto val="1"/>
        <c:lblAlgn val="ctr"/>
        <c:lblOffset val="100"/>
        <c:noMultiLvlLbl val="0"/>
      </c:catAx>
      <c:valAx>
        <c:axId val="60419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4192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qualitysafety.bmj.com/content/24/8/50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PHM Flatpack.  Definitions as agreed by ALBs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372671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marL="0" marR="0" lvl="0" indent="0" algn="l" defTabSz="410248" rtl="0" eaLnBrk="1" fontAlgn="base" latinLnBrk="0" hangingPunct="0">
              <a:lnSpc>
                <a:spcPct val="93000"/>
              </a:lnSpc>
              <a:spcBef>
                <a:spcPct val="0"/>
              </a:spcBef>
              <a:spcAft>
                <a:spcPct val="0"/>
              </a:spcAft>
              <a:buClr>
                <a:srgbClr val="000000"/>
              </a:buClr>
              <a:buSzPct val="45000"/>
              <a:buFontTx/>
              <a:buNone/>
              <a:tabLst/>
              <a:defRPr/>
            </a:pPr>
            <a:endParaRPr kumimoji="0" lang="en-GB" sz="2200" b="0" i="0" u="none" strike="noStrike" kern="1200" cap="none" spc="0" normalizeH="0" baseline="0" noProof="0">
              <a:ln>
                <a:noFill/>
              </a:ln>
              <a:solidFill>
                <a:prstClr val="black"/>
              </a:solidFill>
              <a:effectLst/>
              <a:uLnTx/>
              <a:uFillTx/>
              <a:latin typeface="Times New Roman" pitchFamily="16" charset="0"/>
              <a:ea typeface="+mn-ea"/>
              <a:cs typeface="+mn-cs"/>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The second boundary of routinely collected data. This schematic illustrates the volume of data available (open ovals) from health datasets for each group of the population defined by health status in contrast with the size of that population (filled ovals).</a:t>
            </a:r>
          </a:p>
          <a:p>
            <a:pPr marL="76930" marR="0" indent="-76930" algn="l" defTabSz="913737"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dirty="0">
                <a:hlinkClick r:id="rId3"/>
              </a:rPr>
              <a:t>https://qualitysafety.bmj.com/content/24/8/505</a:t>
            </a:r>
            <a:endParaRPr lang="en-GB" dirty="0"/>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a:latin typeface="Arial" charset="0"/>
              <a:ea typeface="msgothic" charset="0"/>
              <a:cs typeface="msgothic" charset="0"/>
            </a:endParaRPr>
          </a:p>
        </p:txBody>
      </p:sp>
    </p:spTree>
    <p:extLst>
      <p:ext uri="{BB962C8B-B14F-4D97-AF65-F5344CB8AC3E}">
        <p14:creationId xmlns:p14="http://schemas.microsoft.com/office/powerpoint/2010/main" val="422369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LE reached 79.5 years for men and 83.1 years for women</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267994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Healthy Life Expectancy is c. 63.4 for men and 64.1 for females.</a:t>
            </a:r>
          </a:p>
          <a:p>
            <a:r>
              <a:rPr lang="en-GB" dirty="0"/>
              <a:t>- This means 16.1 years of (20% of life) in poor health for men and 19.0 years (or 23%) for women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84150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life expectancy is women in </a:t>
            </a:r>
            <a:r>
              <a:rPr lang="en-GB" dirty="0" err="1"/>
              <a:t>EoE</a:t>
            </a:r>
            <a:r>
              <a:rPr lang="en-GB" dirty="0"/>
              <a:t> is falling.</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192396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416652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t>PHE </a:t>
            </a:r>
            <a:r>
              <a:rPr lang="en-US" dirty="0" err="1"/>
              <a:t>EoE</a:t>
            </a:r>
            <a:r>
              <a:rPr lang="en-US" dirty="0"/>
              <a:t> 2020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25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Population Health</a:t>
            </a:r>
          </a:p>
        </p:txBody>
      </p:sp>
      <p:sp>
        <p:nvSpPr>
          <p:cNvPr id="3" name="Subtitle 2"/>
          <p:cNvSpPr>
            <a:spLocks noGrp="1"/>
          </p:cNvSpPr>
          <p:nvPr>
            <p:ph type="subTitle" idx="1"/>
          </p:nvPr>
        </p:nvSpPr>
        <p:spPr>
          <a:xfrm>
            <a:off x="558000" y="5949280"/>
            <a:ext cx="7633648" cy="410344"/>
          </a:xfrm>
        </p:spPr>
        <p:txBody>
          <a:bodyPr>
            <a:normAutofit fontScale="77500" lnSpcReduction="20000"/>
          </a:bodyPr>
          <a:lstStyle/>
          <a:p>
            <a:r>
              <a:rPr lang="en-GB" dirty="0"/>
              <a:t>Jo Broadbent, Deputy Director Healthcare Public Health</a:t>
            </a:r>
          </a:p>
          <a:p>
            <a:r>
              <a:rPr lang="en-GB" dirty="0"/>
              <a:t>PHE East of England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8667DC-AE7A-47BF-82A5-C786A6BDDFE3}"/>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6" name="Title 1">
            <a:extLst>
              <a:ext uri="{FF2B5EF4-FFF2-40B4-BE49-F238E27FC236}">
                <a16:creationId xmlns:a16="http://schemas.microsoft.com/office/drawing/2014/main" id="{73B7B46A-2C4F-4A08-B1D7-99FE919C4475}"/>
              </a:ext>
            </a:extLst>
          </p:cNvPr>
          <p:cNvSpPr txBox="1">
            <a:spLocks/>
          </p:cNvSpPr>
          <p:nvPr/>
        </p:nvSpPr>
        <p:spPr>
          <a:xfrm>
            <a:off x="200027" y="470537"/>
            <a:ext cx="8840270" cy="994169"/>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400" b="1" dirty="0"/>
              <a:t>There was no increase in </a:t>
            </a:r>
            <a:r>
              <a:rPr lang="en-GB" sz="2400" b="1" u="sng" dirty="0"/>
              <a:t>life expectancy </a:t>
            </a:r>
            <a:r>
              <a:rPr lang="en-GB" sz="2400" b="1" dirty="0"/>
              <a:t>between 2017 and 2018, and the future trend is uncertain</a:t>
            </a:r>
          </a:p>
        </p:txBody>
      </p:sp>
      <p:sp>
        <p:nvSpPr>
          <p:cNvPr id="7" name="TextBox 6">
            <a:extLst>
              <a:ext uri="{FF2B5EF4-FFF2-40B4-BE49-F238E27FC236}">
                <a16:creationId xmlns:a16="http://schemas.microsoft.com/office/drawing/2014/main" id="{37D7A7AC-2B82-4DF4-808A-85F80D72F28C}"/>
              </a:ext>
            </a:extLst>
          </p:cNvPr>
          <p:cNvSpPr txBox="1"/>
          <p:nvPr/>
        </p:nvSpPr>
        <p:spPr>
          <a:xfrm>
            <a:off x="7442941" y="5661248"/>
            <a:ext cx="1619662" cy="173124"/>
          </a:xfrm>
          <a:prstGeom prst="rect">
            <a:avLst/>
          </a:prstGeom>
          <a:solidFill>
            <a:srgbClr val="674081"/>
          </a:solidFill>
          <a:ln cap="flat">
            <a:noFill/>
          </a:ln>
        </p:spPr>
        <p:txBody>
          <a:bodyPr vert="horz" wrap="square" lIns="68580" tIns="34290" rIns="68580" bIns="34290" anchor="t" anchorCtr="0" compatLnSpc="1">
            <a:spAutoFit/>
          </a:bodyPr>
          <a:lstStyle/>
          <a:p>
            <a:pPr defTabSz="685800" fontAlgn="auto">
              <a:spcBef>
                <a:spcPts val="0"/>
              </a:spcBef>
              <a:spcAft>
                <a:spcPts val="0"/>
              </a:spcAft>
              <a:defRPr sz="1800" b="0" i="0" u="none" strike="noStrike" kern="0" cap="none" spc="0" baseline="0">
                <a:solidFill>
                  <a:srgbClr val="000000"/>
                </a:solidFill>
                <a:uFillTx/>
              </a:defRPr>
            </a:pPr>
            <a:r>
              <a:rPr lang="en-GB" sz="675" dirty="0">
                <a:solidFill>
                  <a:srgbClr val="FFFFFF"/>
                </a:solidFill>
                <a:latin typeface="HelveticaNeueLT Std" pitchFamily="34"/>
              </a:rPr>
              <a:t>Health Profile for England 2019</a:t>
            </a:r>
          </a:p>
        </p:txBody>
      </p:sp>
      <p:pic>
        <p:nvPicPr>
          <p:cNvPr id="8" name="Picture 7">
            <a:extLst>
              <a:ext uri="{FF2B5EF4-FFF2-40B4-BE49-F238E27FC236}">
                <a16:creationId xmlns:a16="http://schemas.microsoft.com/office/drawing/2014/main" id="{72F8D15C-D3FE-4962-96C5-33ABA71CE5FD}"/>
              </a:ext>
            </a:extLst>
          </p:cNvPr>
          <p:cNvPicPr>
            <a:picLocks noChangeAspect="1"/>
          </p:cNvPicPr>
          <p:nvPr/>
        </p:nvPicPr>
        <p:blipFill>
          <a:blip r:embed="rId3"/>
          <a:srcRect l="70476" t="26667" r="7738" b="28465"/>
          <a:stretch>
            <a:fillRect/>
          </a:stretch>
        </p:blipFill>
        <p:spPr>
          <a:xfrm>
            <a:off x="7272995" y="2060848"/>
            <a:ext cx="1789608" cy="1873966"/>
          </a:xfrm>
          <a:prstGeom prst="rect">
            <a:avLst/>
          </a:prstGeom>
          <a:noFill/>
          <a:ln cap="flat">
            <a:noFill/>
          </a:ln>
        </p:spPr>
      </p:pic>
      <p:pic>
        <p:nvPicPr>
          <p:cNvPr id="9" name="Picture 2">
            <a:extLst>
              <a:ext uri="{FF2B5EF4-FFF2-40B4-BE49-F238E27FC236}">
                <a16:creationId xmlns:a16="http://schemas.microsoft.com/office/drawing/2014/main" id="{C15C7140-D9DB-4725-8BFC-BB5E238279C4}"/>
              </a:ext>
            </a:extLst>
          </p:cNvPr>
          <p:cNvPicPr>
            <a:picLocks noChangeAspect="1"/>
          </p:cNvPicPr>
          <p:nvPr/>
        </p:nvPicPr>
        <p:blipFill>
          <a:blip r:embed="rId4"/>
          <a:stretch>
            <a:fillRect/>
          </a:stretch>
        </p:blipFill>
        <p:spPr>
          <a:xfrm>
            <a:off x="35496" y="1628800"/>
            <a:ext cx="7521488" cy="3888432"/>
          </a:xfrm>
          <a:prstGeom prst="rect">
            <a:avLst/>
          </a:prstGeom>
          <a:noFill/>
          <a:ln cap="flat">
            <a:noFill/>
          </a:ln>
        </p:spPr>
      </p:pic>
    </p:spTree>
    <p:extLst>
      <p:ext uri="{BB962C8B-B14F-4D97-AF65-F5344CB8AC3E}">
        <p14:creationId xmlns:p14="http://schemas.microsoft.com/office/powerpoint/2010/main" val="27860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37FF-B506-4901-92B1-C020BD0BC884}"/>
              </a:ext>
            </a:extLst>
          </p:cNvPr>
          <p:cNvSpPr>
            <a:spLocks noGrp="1"/>
          </p:cNvSpPr>
          <p:nvPr>
            <p:ph type="title"/>
          </p:nvPr>
        </p:nvSpPr>
        <p:spPr>
          <a:xfrm>
            <a:off x="558000" y="246692"/>
            <a:ext cx="8028000" cy="648072"/>
          </a:xfrm>
        </p:spPr>
        <p:txBody>
          <a:bodyPr/>
          <a:lstStyle/>
          <a:p>
            <a:r>
              <a:rPr lang="en-GB" dirty="0"/>
              <a:t>Variation in life expectancy</a:t>
            </a:r>
          </a:p>
        </p:txBody>
      </p:sp>
      <p:sp>
        <p:nvSpPr>
          <p:cNvPr id="4" name="Slide Number Placeholder 3">
            <a:extLst>
              <a:ext uri="{FF2B5EF4-FFF2-40B4-BE49-F238E27FC236}">
                <a16:creationId xmlns:a16="http://schemas.microsoft.com/office/drawing/2014/main" id="{51FDB9F4-812D-4A6A-BD15-1F65E2B0968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00438C15-6CAB-4DDA-8668-0411ED4B6FED}"/>
              </a:ext>
            </a:extLst>
          </p:cNvPr>
          <p:cNvSpPr>
            <a:spLocks noGrp="1"/>
          </p:cNvSpPr>
          <p:nvPr>
            <p:ph type="ftr" sz="quarter" idx="11"/>
          </p:nvPr>
        </p:nvSpPr>
        <p:spPr/>
        <p:txBody>
          <a:bodyPr/>
          <a:lstStyle/>
          <a:p>
            <a:pPr>
              <a:defRPr/>
            </a:pPr>
            <a:endParaRPr lang="en-US" dirty="0"/>
          </a:p>
        </p:txBody>
      </p:sp>
      <p:sp>
        <p:nvSpPr>
          <p:cNvPr id="7" name="Content Placeholder 6">
            <a:extLst>
              <a:ext uri="{FF2B5EF4-FFF2-40B4-BE49-F238E27FC236}">
                <a16:creationId xmlns:a16="http://schemas.microsoft.com/office/drawing/2014/main" id="{72B60E0E-B1DA-4ABA-ADE6-14B203240F30}"/>
              </a:ext>
            </a:extLst>
          </p:cNvPr>
          <p:cNvSpPr>
            <a:spLocks noGrp="1"/>
          </p:cNvSpPr>
          <p:nvPr>
            <p:ph idx="1"/>
          </p:nvPr>
        </p:nvSpPr>
        <p:spPr/>
        <p:txBody>
          <a:bodyPr/>
          <a:lstStyle/>
          <a:p>
            <a:endParaRPr lang="en-GB"/>
          </a:p>
        </p:txBody>
      </p:sp>
      <p:graphicFrame>
        <p:nvGraphicFramePr>
          <p:cNvPr id="8" name="Chart 7">
            <a:extLst>
              <a:ext uri="{FF2B5EF4-FFF2-40B4-BE49-F238E27FC236}">
                <a16:creationId xmlns:a16="http://schemas.microsoft.com/office/drawing/2014/main" id="{EEA70D09-1262-469B-A59A-BF49BE64902B}"/>
              </a:ext>
            </a:extLst>
          </p:cNvPr>
          <p:cNvGraphicFramePr>
            <a:graphicFrameLocks noGrp="1"/>
          </p:cNvGraphicFramePr>
          <p:nvPr>
            <p:extLst>
              <p:ext uri="{D42A27DB-BD31-4B8C-83A1-F6EECF244321}">
                <p14:modId xmlns:p14="http://schemas.microsoft.com/office/powerpoint/2010/main" val="1616126912"/>
              </p:ext>
            </p:extLst>
          </p:nvPr>
        </p:nvGraphicFramePr>
        <p:xfrm>
          <a:off x="532096" y="927079"/>
          <a:ext cx="8191674" cy="5360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349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334C-A2D4-4A27-9115-4B9ACA3AF303}"/>
              </a:ext>
            </a:extLst>
          </p:cNvPr>
          <p:cNvSpPr>
            <a:spLocks noGrp="1"/>
          </p:cNvSpPr>
          <p:nvPr>
            <p:ph type="title"/>
          </p:nvPr>
        </p:nvSpPr>
        <p:spPr>
          <a:xfrm>
            <a:off x="237154" y="195210"/>
            <a:ext cx="8748464" cy="648072"/>
          </a:xfrm>
        </p:spPr>
        <p:txBody>
          <a:bodyPr>
            <a:noAutofit/>
          </a:bodyPr>
          <a:lstStyle/>
          <a:p>
            <a:r>
              <a:rPr lang="en-GB" sz="3200" dirty="0"/>
              <a:t>Males living in most deprived areas of East of England have seen decline in life expectancy since 2014</a:t>
            </a:r>
          </a:p>
        </p:txBody>
      </p:sp>
      <p:sp>
        <p:nvSpPr>
          <p:cNvPr id="4" name="Slide Number Placeholder 3">
            <a:extLst>
              <a:ext uri="{FF2B5EF4-FFF2-40B4-BE49-F238E27FC236}">
                <a16:creationId xmlns:a16="http://schemas.microsoft.com/office/drawing/2014/main" id="{F6C677BF-7925-44E9-A8AC-98DB1D4D97A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4FFEB132-2FFC-465B-AB85-068537BBED43}"/>
              </a:ext>
            </a:extLst>
          </p:cNvPr>
          <p:cNvSpPr>
            <a:spLocks noGrp="1"/>
          </p:cNvSpPr>
          <p:nvPr>
            <p:ph type="ftr" sz="quarter" idx="11"/>
          </p:nvPr>
        </p:nvSpPr>
        <p:spPr/>
        <p:txBody>
          <a:bodyPr/>
          <a:lstStyle/>
          <a:p>
            <a:pPr>
              <a:defRPr/>
            </a:pPr>
            <a:endParaRPr lang="en-US" dirty="0"/>
          </a:p>
        </p:txBody>
      </p:sp>
      <p:sp>
        <p:nvSpPr>
          <p:cNvPr id="8" name="Title 1">
            <a:extLst>
              <a:ext uri="{FF2B5EF4-FFF2-40B4-BE49-F238E27FC236}">
                <a16:creationId xmlns:a16="http://schemas.microsoft.com/office/drawing/2014/main" id="{30379740-A4BB-497E-9DCC-7C030F698FDF}"/>
              </a:ext>
            </a:extLst>
          </p:cNvPr>
          <p:cNvSpPr txBox="1">
            <a:spLocks/>
          </p:cNvSpPr>
          <p:nvPr/>
        </p:nvSpPr>
        <p:spPr>
          <a:xfrm>
            <a:off x="395536" y="1556792"/>
            <a:ext cx="8028000" cy="648072"/>
          </a:xfrm>
          <a:prstGeom prst="rect">
            <a:avLst/>
          </a:prstGeom>
        </p:spPr>
        <p:txBody>
          <a:bodyPr vert="horz" lIns="0" tIns="0" rIns="0" bIns="0" rtlCol="0" anchor="t" anchorCtr="0">
            <a:no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400" dirty="0"/>
              <a:t>Life expectancy at birth (Males) East of England Region, 2015-17</a:t>
            </a:r>
          </a:p>
        </p:txBody>
      </p:sp>
      <p:pic>
        <p:nvPicPr>
          <p:cNvPr id="9" name="Content Placeholder 8">
            <a:extLst>
              <a:ext uri="{FF2B5EF4-FFF2-40B4-BE49-F238E27FC236}">
                <a16:creationId xmlns:a16="http://schemas.microsoft.com/office/drawing/2014/main" id="{AE0CFEE7-DC29-492C-8B08-6CED67A0FE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9239"/>
          <a:stretch/>
        </p:blipFill>
        <p:spPr>
          <a:xfrm>
            <a:off x="269709" y="2204865"/>
            <a:ext cx="5454418" cy="3659362"/>
          </a:xfrm>
        </p:spPr>
      </p:pic>
      <p:pic>
        <p:nvPicPr>
          <p:cNvPr id="12" name="Picture 11">
            <a:extLst>
              <a:ext uri="{FF2B5EF4-FFF2-40B4-BE49-F238E27FC236}">
                <a16:creationId xmlns:a16="http://schemas.microsoft.com/office/drawing/2014/main" id="{5E4BEA67-7311-464B-91FD-AC53D2998A00}"/>
              </a:ext>
            </a:extLst>
          </p:cNvPr>
          <p:cNvPicPr>
            <a:picLocks noChangeAspect="1"/>
          </p:cNvPicPr>
          <p:nvPr/>
        </p:nvPicPr>
        <p:blipFill rotWithShape="1">
          <a:blip r:embed="rId2">
            <a:extLst>
              <a:ext uri="{28A0092B-C50C-407E-A947-70E740481C1C}">
                <a14:useLocalDpi xmlns:a14="http://schemas.microsoft.com/office/drawing/2010/main" val="0"/>
              </a:ext>
            </a:extLst>
          </a:blip>
          <a:srcRect l="25653" t="60500" r="22175"/>
          <a:stretch/>
        </p:blipFill>
        <p:spPr>
          <a:xfrm>
            <a:off x="5724127" y="2780928"/>
            <a:ext cx="3240361" cy="2708920"/>
          </a:xfrm>
          <a:prstGeom prst="rect">
            <a:avLst/>
          </a:prstGeom>
        </p:spPr>
      </p:pic>
    </p:spTree>
    <p:extLst>
      <p:ext uri="{BB962C8B-B14F-4D97-AF65-F5344CB8AC3E}">
        <p14:creationId xmlns:p14="http://schemas.microsoft.com/office/powerpoint/2010/main" val="308775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AC8F-63E4-45F3-81A0-D45FB0B06541}"/>
              </a:ext>
            </a:extLst>
          </p:cNvPr>
          <p:cNvSpPr>
            <a:spLocks noGrp="1"/>
          </p:cNvSpPr>
          <p:nvPr>
            <p:ph type="title"/>
          </p:nvPr>
        </p:nvSpPr>
        <p:spPr>
          <a:xfrm>
            <a:off x="548935" y="201633"/>
            <a:ext cx="8028000" cy="648072"/>
          </a:xfrm>
        </p:spPr>
        <p:txBody>
          <a:bodyPr/>
          <a:lstStyle/>
          <a:p>
            <a:r>
              <a:rPr lang="en-GB" dirty="0"/>
              <a:t>Healthy Life Expectancy</a:t>
            </a:r>
          </a:p>
        </p:txBody>
      </p:sp>
      <p:sp>
        <p:nvSpPr>
          <p:cNvPr id="4" name="Slide Number Placeholder 3">
            <a:extLst>
              <a:ext uri="{FF2B5EF4-FFF2-40B4-BE49-F238E27FC236}">
                <a16:creationId xmlns:a16="http://schemas.microsoft.com/office/drawing/2014/main" id="{B611A06A-31F9-4B5B-8442-6286B201163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F153E7D5-1A25-4E68-955C-A3FFA29F7689}"/>
              </a:ext>
            </a:extLst>
          </p:cNvPr>
          <p:cNvSpPr>
            <a:spLocks noGrp="1"/>
          </p:cNvSpPr>
          <p:nvPr>
            <p:ph type="ftr" sz="quarter" idx="11"/>
          </p:nvPr>
        </p:nvSpPr>
        <p:spPr/>
        <p:txBody>
          <a:bodyPr/>
          <a:lstStyle/>
          <a:p>
            <a:pPr>
              <a:defRPr/>
            </a:pPr>
            <a:endParaRPr lang="en-US" dirty="0"/>
          </a:p>
        </p:txBody>
      </p:sp>
      <p:graphicFrame>
        <p:nvGraphicFramePr>
          <p:cNvPr id="6" name="Chart 5">
            <a:extLst>
              <a:ext uri="{FF2B5EF4-FFF2-40B4-BE49-F238E27FC236}">
                <a16:creationId xmlns:a16="http://schemas.microsoft.com/office/drawing/2014/main" id="{505AB981-5DD6-4A0B-AFE4-5805B68DC504}"/>
              </a:ext>
            </a:extLst>
          </p:cNvPr>
          <p:cNvGraphicFramePr>
            <a:graphicFrameLocks noGrp="1"/>
          </p:cNvGraphicFramePr>
          <p:nvPr>
            <p:extLst>
              <p:ext uri="{D42A27DB-BD31-4B8C-83A1-F6EECF244321}">
                <p14:modId xmlns:p14="http://schemas.microsoft.com/office/powerpoint/2010/main" val="1235476992"/>
              </p:ext>
            </p:extLst>
          </p:nvPr>
        </p:nvGraphicFramePr>
        <p:xfrm>
          <a:off x="548935" y="980728"/>
          <a:ext cx="7671614" cy="5196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218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AE32-1F10-45EE-8B85-A98B11300F3B}"/>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BF8B13DE-2893-4299-BE3D-B7AA07924265}"/>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75F0DF57-81A7-4240-8B00-89D66E86B41A}"/>
              </a:ext>
            </a:extLst>
          </p:cNvPr>
          <p:cNvSpPr>
            <a:spLocks noGrp="1"/>
          </p:cNvSpPr>
          <p:nvPr>
            <p:ph type="ftr" sz="quarter" idx="11"/>
          </p:nvPr>
        </p:nvSpPr>
        <p:spPr/>
        <p:txBody>
          <a:bodyPr/>
          <a:lstStyle/>
          <a:p>
            <a:pPr>
              <a:defRPr/>
            </a:pPr>
            <a:endParaRPr lang="en-US" dirty="0"/>
          </a:p>
        </p:txBody>
      </p:sp>
      <p:graphicFrame>
        <p:nvGraphicFramePr>
          <p:cNvPr id="6" name="Chart 5">
            <a:extLst>
              <a:ext uri="{FF2B5EF4-FFF2-40B4-BE49-F238E27FC236}">
                <a16:creationId xmlns:a16="http://schemas.microsoft.com/office/drawing/2014/main" id="{1CFBB6EB-B058-4777-AB8A-94127AB756A8}"/>
              </a:ext>
            </a:extLst>
          </p:cNvPr>
          <p:cNvGraphicFramePr>
            <a:graphicFrameLocks noGrp="1"/>
          </p:cNvGraphicFramePr>
          <p:nvPr>
            <p:extLst>
              <p:ext uri="{D42A27DB-BD31-4B8C-83A1-F6EECF244321}">
                <p14:modId xmlns:p14="http://schemas.microsoft.com/office/powerpoint/2010/main" val="1786924792"/>
              </p:ext>
            </p:extLst>
          </p:nvPr>
        </p:nvGraphicFramePr>
        <p:xfrm>
          <a:off x="539812" y="686497"/>
          <a:ext cx="8064375" cy="5485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51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BB74-58B6-4BF9-8CD7-69E2BF90F11B}"/>
              </a:ext>
            </a:extLst>
          </p:cNvPr>
          <p:cNvSpPr>
            <a:spLocks noGrp="1"/>
          </p:cNvSpPr>
          <p:nvPr>
            <p:ph type="title"/>
          </p:nvPr>
        </p:nvSpPr>
        <p:spPr/>
        <p:txBody>
          <a:bodyPr>
            <a:normAutofit fontScale="90000"/>
          </a:bodyPr>
          <a:lstStyle/>
          <a:p>
            <a:r>
              <a:rPr lang="en-GB" dirty="0"/>
              <a:t>Healthy Life Expectancy and Deprivation</a:t>
            </a:r>
          </a:p>
        </p:txBody>
      </p:sp>
      <p:sp>
        <p:nvSpPr>
          <p:cNvPr id="4" name="Slide Number Placeholder 3">
            <a:extLst>
              <a:ext uri="{FF2B5EF4-FFF2-40B4-BE49-F238E27FC236}">
                <a16:creationId xmlns:a16="http://schemas.microsoft.com/office/drawing/2014/main" id="{60C84210-CFE3-4C42-88A4-D37C0C4B8CB6}"/>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1BA42514-5C0D-40CA-AFBC-8C945B4B209A}"/>
              </a:ext>
            </a:extLst>
          </p:cNvPr>
          <p:cNvSpPr>
            <a:spLocks noGrp="1"/>
          </p:cNvSpPr>
          <p:nvPr>
            <p:ph type="ftr" sz="quarter" idx="11"/>
          </p:nvPr>
        </p:nvSpPr>
        <p:spPr/>
        <p:txBody>
          <a:bodyPr/>
          <a:lstStyle/>
          <a:p>
            <a:pPr>
              <a:defRPr/>
            </a:pPr>
            <a:r>
              <a:rPr lang="en-US"/>
              <a:t>PHE EoE 2020</a:t>
            </a:r>
            <a:endParaRPr lang="en-US" dirty="0"/>
          </a:p>
        </p:txBody>
      </p:sp>
      <p:pic>
        <p:nvPicPr>
          <p:cNvPr id="6" name="Picture 3" descr="Final report figure 1 copy.jpg">
            <a:extLst>
              <a:ext uri="{FF2B5EF4-FFF2-40B4-BE49-F238E27FC236}">
                <a16:creationId xmlns:a16="http://schemas.microsoft.com/office/drawing/2014/main" id="{5DFB6313-E9DD-4489-B266-FD2FD4DD51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50671" y="1555201"/>
            <a:ext cx="4642658" cy="445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704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A97E-E852-4C76-9CBA-C85B0C0891A5}"/>
              </a:ext>
            </a:extLst>
          </p:cNvPr>
          <p:cNvSpPr>
            <a:spLocks noGrp="1"/>
          </p:cNvSpPr>
          <p:nvPr>
            <p:ph type="title"/>
          </p:nvPr>
        </p:nvSpPr>
        <p:spPr>
          <a:xfrm>
            <a:off x="499254" y="703938"/>
            <a:ext cx="7673146" cy="996350"/>
          </a:xfrm>
        </p:spPr>
        <p:txBody>
          <a:bodyPr>
            <a:noAutofit/>
          </a:bodyPr>
          <a:lstStyle/>
          <a:p>
            <a:r>
              <a:rPr lang="en-GB" sz="2100" dirty="0"/>
              <a:t>Population-Level Health Improvement requires Universal and Targeted approaches to:</a:t>
            </a:r>
            <a:br>
              <a:rPr lang="en-GB" sz="2100" dirty="0"/>
            </a:br>
            <a:r>
              <a:rPr lang="en-GB" sz="2100" dirty="0"/>
              <a:t>1. Reduce risk at a whole population level, at the same time as</a:t>
            </a:r>
            <a:br>
              <a:rPr lang="en-GB" sz="2100" dirty="0"/>
            </a:br>
            <a:r>
              <a:rPr lang="en-GB" sz="2100" dirty="0"/>
              <a:t>2. Reducing health inequalities</a:t>
            </a:r>
          </a:p>
        </p:txBody>
      </p:sp>
      <p:pic>
        <p:nvPicPr>
          <p:cNvPr id="5" name="Content Placeholder 4">
            <a:extLst>
              <a:ext uri="{FF2B5EF4-FFF2-40B4-BE49-F238E27FC236}">
                <a16:creationId xmlns:a16="http://schemas.microsoft.com/office/drawing/2014/main" id="{29A33E1B-7B25-4D4E-8746-5D59CB1924E5}"/>
              </a:ext>
            </a:extLst>
          </p:cNvPr>
          <p:cNvPicPr>
            <a:picLocks noGrp="1" noChangeAspect="1"/>
          </p:cNvPicPr>
          <p:nvPr>
            <p:ph idx="1"/>
          </p:nvPr>
        </p:nvPicPr>
        <p:blipFill>
          <a:blip r:embed="rId2"/>
          <a:stretch>
            <a:fillRect/>
          </a:stretch>
        </p:blipFill>
        <p:spPr>
          <a:xfrm>
            <a:off x="1465490" y="1974926"/>
            <a:ext cx="6172044" cy="4608436"/>
          </a:xfrm>
          <a:prstGeom prst="rect">
            <a:avLst/>
          </a:prstGeom>
        </p:spPr>
      </p:pic>
      <p:sp>
        <p:nvSpPr>
          <p:cNvPr id="4" name="Footer Placeholder 3">
            <a:extLst>
              <a:ext uri="{FF2B5EF4-FFF2-40B4-BE49-F238E27FC236}">
                <a16:creationId xmlns:a16="http://schemas.microsoft.com/office/drawing/2014/main" id="{558B94BB-6148-4D47-A6D6-B43A20841EF2}"/>
              </a:ext>
            </a:extLst>
          </p:cNvPr>
          <p:cNvSpPr>
            <a:spLocks noGrp="1"/>
          </p:cNvSpPr>
          <p:nvPr>
            <p:ph type="ftr" sz="quarter" idx="11"/>
          </p:nvPr>
        </p:nvSpPr>
        <p:spPr/>
        <p:txBody>
          <a:bodyPr/>
          <a:lstStyle/>
          <a:p>
            <a:pPr defTabSz="685783">
              <a:defRPr/>
            </a:pPr>
            <a:r>
              <a:rPr lang="de-DE">
                <a:solidFill>
                  <a:prstClr val="white"/>
                </a:solidFill>
              </a:rPr>
              <a:t>GBD lunch and learn</a:t>
            </a:r>
            <a:endParaRPr lang="en-US" dirty="0">
              <a:solidFill>
                <a:prstClr val="white"/>
              </a:solidFill>
            </a:endParaRPr>
          </a:p>
        </p:txBody>
      </p:sp>
    </p:spTree>
    <p:extLst>
      <p:ext uri="{BB962C8B-B14F-4D97-AF65-F5344CB8AC3E}">
        <p14:creationId xmlns:p14="http://schemas.microsoft.com/office/powerpoint/2010/main" val="427506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EDFD-5755-42B5-8FD1-5C24503C652B}"/>
              </a:ext>
            </a:extLst>
          </p:cNvPr>
          <p:cNvSpPr>
            <a:spLocks noGrp="1"/>
          </p:cNvSpPr>
          <p:nvPr>
            <p:ph type="title"/>
          </p:nvPr>
        </p:nvSpPr>
        <p:spPr/>
        <p:txBody>
          <a:bodyPr/>
          <a:lstStyle/>
          <a:p>
            <a:r>
              <a:rPr lang="en-GB" dirty="0"/>
              <a:t>What is Population Health?</a:t>
            </a:r>
          </a:p>
        </p:txBody>
      </p:sp>
      <p:pic>
        <p:nvPicPr>
          <p:cNvPr id="6" name="Content Placeholder 5">
            <a:extLst>
              <a:ext uri="{FF2B5EF4-FFF2-40B4-BE49-F238E27FC236}">
                <a16:creationId xmlns:a16="http://schemas.microsoft.com/office/drawing/2014/main" id="{E49D628B-CCA4-4BA7-A35D-9FC8F796F551}"/>
              </a:ext>
            </a:extLst>
          </p:cNvPr>
          <p:cNvPicPr>
            <a:picLocks noGrp="1" noChangeAspect="1"/>
          </p:cNvPicPr>
          <p:nvPr>
            <p:ph idx="1"/>
          </p:nvPr>
        </p:nvPicPr>
        <p:blipFill>
          <a:blip r:embed="rId3"/>
          <a:stretch>
            <a:fillRect/>
          </a:stretch>
        </p:blipFill>
        <p:spPr>
          <a:xfrm>
            <a:off x="557213" y="1574477"/>
            <a:ext cx="8029575" cy="4417070"/>
          </a:xfrm>
          <a:prstGeom prst="rect">
            <a:avLst/>
          </a:prstGeom>
        </p:spPr>
      </p:pic>
      <p:sp>
        <p:nvSpPr>
          <p:cNvPr id="4" name="Slide Number Placeholder 3">
            <a:extLst>
              <a:ext uri="{FF2B5EF4-FFF2-40B4-BE49-F238E27FC236}">
                <a16:creationId xmlns:a16="http://schemas.microsoft.com/office/drawing/2014/main" id="{43F56F8B-567D-41F8-85F5-7F92F39FD273}"/>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CC639AED-B381-4E2A-8C06-00451C000FB9}"/>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05579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57" y="175156"/>
            <a:ext cx="8028000" cy="882242"/>
          </a:xfrm>
        </p:spPr>
        <p:txBody>
          <a:bodyPr>
            <a:normAutofit fontScale="90000"/>
          </a:bodyPr>
          <a:lstStyle/>
          <a:p>
            <a:r>
              <a:rPr lang="en-GB" dirty="0"/>
              <a:t>Intention is to improve care and outcomes for individuals, population groups and whole communities </a:t>
            </a:r>
          </a:p>
        </p:txBody>
      </p:sp>
      <p:sp>
        <p:nvSpPr>
          <p:cNvPr id="4" name="Slide Number Placeholder 3"/>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3</a:t>
            </a:fld>
            <a:endParaRPr lang="en-US" dirty="0"/>
          </a:p>
        </p:txBody>
      </p:sp>
      <p:sp>
        <p:nvSpPr>
          <p:cNvPr id="5" name="Footer Placeholder 4"/>
          <p:cNvSpPr>
            <a:spLocks noGrp="1"/>
          </p:cNvSpPr>
          <p:nvPr>
            <p:ph type="ftr" sz="quarter" idx="11"/>
          </p:nvPr>
        </p:nvSpPr>
        <p:spPr/>
        <p:txBody>
          <a:bodyPr/>
          <a:lstStyle/>
          <a:p>
            <a:pPr>
              <a:defRPr/>
            </a:pPr>
            <a:r>
              <a:rPr lang="en-GB" dirty="0"/>
              <a:t>PHE East of England</a:t>
            </a:r>
            <a:endParaRPr lang="en-US" dirty="0"/>
          </a:p>
        </p:txBody>
      </p:sp>
      <p:pic>
        <p:nvPicPr>
          <p:cNvPr id="6" name="Picture 5"/>
          <p:cNvPicPr>
            <a:picLocks noChangeAspect="1"/>
          </p:cNvPicPr>
          <p:nvPr/>
        </p:nvPicPr>
        <p:blipFill>
          <a:blip r:embed="rId2"/>
          <a:stretch>
            <a:fillRect/>
          </a:stretch>
        </p:blipFill>
        <p:spPr>
          <a:xfrm>
            <a:off x="207169" y="1850507"/>
            <a:ext cx="8729663" cy="3364706"/>
          </a:xfrm>
          <a:prstGeom prst="rect">
            <a:avLst/>
          </a:prstGeom>
        </p:spPr>
      </p:pic>
      <p:sp>
        <p:nvSpPr>
          <p:cNvPr id="7" name="TextBox 6"/>
          <p:cNvSpPr txBox="1"/>
          <p:nvPr/>
        </p:nvSpPr>
        <p:spPr>
          <a:xfrm>
            <a:off x="428886" y="5310906"/>
            <a:ext cx="3564396" cy="300082"/>
          </a:xfrm>
          <a:prstGeom prst="rect">
            <a:avLst/>
          </a:prstGeom>
          <a:noFill/>
        </p:spPr>
        <p:txBody>
          <a:bodyPr wrap="square" rtlCol="0">
            <a:spAutoFit/>
          </a:bodyPr>
          <a:lstStyle/>
          <a:p>
            <a:r>
              <a:rPr lang="en-GB" sz="1350" dirty="0"/>
              <a:t>Source: PHM Flatpack, NHS England</a:t>
            </a:r>
          </a:p>
        </p:txBody>
      </p:sp>
    </p:spTree>
    <p:extLst>
      <p:ext uri="{BB962C8B-B14F-4D97-AF65-F5344CB8AC3E}">
        <p14:creationId xmlns:p14="http://schemas.microsoft.com/office/powerpoint/2010/main" val="115050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81" y="743962"/>
            <a:ext cx="7006944" cy="540060"/>
          </a:xfrm>
        </p:spPr>
        <p:txBody>
          <a:bodyPr>
            <a:normAutofit fontScale="90000"/>
          </a:bodyPr>
          <a:lstStyle/>
          <a:p>
            <a:r>
              <a:rPr lang="en-GB" dirty="0"/>
              <a:t>Action across the continuum of care</a:t>
            </a:r>
            <a:br>
              <a:rPr lang="en-GB" dirty="0"/>
            </a:br>
            <a:endParaRPr lang="en-GB" dirty="0"/>
          </a:p>
        </p:txBody>
      </p:sp>
      <p:sp>
        <p:nvSpPr>
          <p:cNvPr id="4" name="Slide Number Placeholder 3"/>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4</a:t>
            </a:fld>
            <a:endParaRPr lang="en-US" dirty="0"/>
          </a:p>
        </p:txBody>
      </p:sp>
      <p:sp>
        <p:nvSpPr>
          <p:cNvPr id="5" name="Footer Placeholder 4"/>
          <p:cNvSpPr>
            <a:spLocks noGrp="1"/>
          </p:cNvSpPr>
          <p:nvPr>
            <p:ph type="ftr" sz="quarter" idx="11"/>
          </p:nvPr>
        </p:nvSpPr>
        <p:spPr/>
        <p:txBody>
          <a:bodyPr/>
          <a:lstStyle/>
          <a:p>
            <a:pPr>
              <a:defRPr/>
            </a:pPr>
            <a:endParaRPr lang="en-US" dirty="0"/>
          </a:p>
        </p:txBody>
      </p:sp>
      <p:pic>
        <p:nvPicPr>
          <p:cNvPr id="6" name="Picture 5"/>
          <p:cNvPicPr>
            <a:picLocks noChangeAspect="1"/>
          </p:cNvPicPr>
          <p:nvPr/>
        </p:nvPicPr>
        <p:blipFill>
          <a:blip r:embed="rId2"/>
          <a:stretch>
            <a:fillRect/>
          </a:stretch>
        </p:blipFill>
        <p:spPr>
          <a:xfrm>
            <a:off x="491279" y="1799645"/>
            <a:ext cx="7324350" cy="3537934"/>
          </a:xfrm>
          <a:prstGeom prst="rect">
            <a:avLst/>
          </a:prstGeom>
        </p:spPr>
      </p:pic>
      <p:sp>
        <p:nvSpPr>
          <p:cNvPr id="7" name="TextBox 6"/>
          <p:cNvSpPr txBox="1"/>
          <p:nvPr/>
        </p:nvSpPr>
        <p:spPr>
          <a:xfrm>
            <a:off x="467544" y="5347771"/>
            <a:ext cx="7371819" cy="253916"/>
          </a:xfrm>
          <a:prstGeom prst="rect">
            <a:avLst/>
          </a:prstGeom>
          <a:noFill/>
        </p:spPr>
        <p:txBody>
          <a:bodyPr wrap="square" rtlCol="0">
            <a:spAutoFit/>
          </a:bodyPr>
          <a:lstStyle/>
          <a:p>
            <a:r>
              <a:rPr lang="en-GB" sz="1050" dirty="0"/>
              <a:t>Reproduced from PHI a 5 minute guide, Charlotte Harris, NHS Futures https://future.nhs.uk/Home/view?objectId=376115</a:t>
            </a:r>
          </a:p>
        </p:txBody>
      </p:sp>
    </p:spTree>
    <p:extLst>
      <p:ext uri="{BB962C8B-B14F-4D97-AF65-F5344CB8AC3E}">
        <p14:creationId xmlns:p14="http://schemas.microsoft.com/office/powerpoint/2010/main" val="206407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1C5E8C-F3E1-4640-B3F1-62A026349B2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60648"/>
            <a:ext cx="4392488" cy="5855891"/>
          </a:xfrm>
        </p:spPr>
      </p:pic>
      <p:sp>
        <p:nvSpPr>
          <p:cNvPr id="4" name="Slide Number Placeholder 3">
            <a:extLst>
              <a:ext uri="{FF2B5EF4-FFF2-40B4-BE49-F238E27FC236}">
                <a16:creationId xmlns:a16="http://schemas.microsoft.com/office/drawing/2014/main" id="{4C2882CA-0D3D-431F-8BB0-310FB6EC5874}"/>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6EDC0B32-46E3-4782-9B4F-8975D1124A90}"/>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3399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930334"/>
            <a:ext cx="8028000" cy="486054"/>
          </a:xfrm>
        </p:spPr>
        <p:txBody>
          <a:bodyPr>
            <a:normAutofit fontScale="90000"/>
          </a:bodyPr>
          <a:lstStyle/>
          <a:p>
            <a:r>
              <a:rPr lang="en-GB" dirty="0"/>
              <a:t>….in part</a:t>
            </a:r>
          </a:p>
        </p:txBody>
      </p:sp>
      <p:sp>
        <p:nvSpPr>
          <p:cNvPr id="3" name="Content Placeholder 2"/>
          <p:cNvSpPr>
            <a:spLocks noGrp="1"/>
          </p:cNvSpPr>
          <p:nvPr>
            <p:ph idx="1"/>
          </p:nvPr>
        </p:nvSpPr>
        <p:spPr>
          <a:xfrm>
            <a:off x="558000" y="2545972"/>
            <a:ext cx="3041892" cy="3042824"/>
          </a:xfrm>
        </p:spPr>
        <p:txBody>
          <a:bodyPr/>
          <a:lstStyle/>
          <a:p>
            <a:pPr marL="428625" indent="-428625">
              <a:buFont typeface="Arial" panose="020B0604020202020204" pitchFamily="34" charset="0"/>
              <a:buChar char="•"/>
            </a:pPr>
            <a:r>
              <a:rPr lang="en-GB" sz="1950" dirty="0"/>
              <a:t>Lots of data</a:t>
            </a:r>
          </a:p>
          <a:p>
            <a:pPr marL="428625" indent="-428625">
              <a:buFont typeface="Arial" panose="020B0604020202020204" pitchFamily="34" charset="0"/>
              <a:buChar char="•"/>
            </a:pPr>
            <a:r>
              <a:rPr lang="en-GB" sz="1950" dirty="0"/>
              <a:t>Need to ensure decision-makers can access and act on it</a:t>
            </a:r>
          </a:p>
          <a:p>
            <a:pPr marL="428625" indent="-428625">
              <a:buFont typeface="Arial" panose="020B0604020202020204" pitchFamily="34" charset="0"/>
              <a:buChar char="•"/>
            </a:pPr>
            <a:r>
              <a:rPr lang="en-GB" sz="1950" dirty="0"/>
              <a:t>But also need to join up data across care pathways (integrated services need integrated data)</a:t>
            </a:r>
          </a:p>
        </p:txBody>
      </p:sp>
      <p:sp>
        <p:nvSpPr>
          <p:cNvPr id="4" name="Slide Number Placeholder 3"/>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7" name="Title 1"/>
          <p:cNvSpPr txBox="1">
            <a:spLocks/>
          </p:cNvSpPr>
          <p:nvPr/>
        </p:nvSpPr>
        <p:spPr>
          <a:xfrm>
            <a:off x="512772" y="944724"/>
            <a:ext cx="8118456" cy="800902"/>
          </a:xfrm>
          <a:prstGeom prst="rect">
            <a:avLst/>
          </a:prstGeom>
        </p:spPr>
        <p:txBody>
          <a:bodyPr vert="horz" lIns="0" tIns="0" rIns="0" bIns="0" rtlCol="0" anchor="t" anchorCtr="0">
            <a:normAutofit fontScale="90000" lnSpcReduction="10000"/>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3000"/>
              <a:t>Do we have the data needed to undertake data-driven planning for population health gain?</a:t>
            </a:r>
            <a:endParaRPr lang="en-GB" sz="3000" dirty="0"/>
          </a:p>
        </p:txBody>
      </p:sp>
      <p:pic>
        <p:nvPicPr>
          <p:cNvPr id="8" name="Picture 2" descr="https://publichealthmatters.blog.gov.uk/wp-content/uploads/sites/33/2018/12/data-to-decisions-1024x5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939" y="1933902"/>
            <a:ext cx="5833061" cy="337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7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87080" y="1143480"/>
            <a:ext cx="6369840"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310819" hangingPunct="0">
              <a:lnSpc>
                <a:spcPct val="93000"/>
              </a:lnSpc>
              <a:buClr>
                <a:srgbClr val="000000"/>
              </a:buClr>
              <a:buSzPct val="45000"/>
              <a:defRPr/>
            </a:pPr>
            <a:r>
              <a:rPr lang="en-GB" altLang="en-US" sz="1500" b="1" dirty="0">
                <a:latin typeface="Arial" charset="0"/>
              </a:rPr>
              <a:t>The second boundary of routinely collected data</a:t>
            </a:r>
            <a:r>
              <a:rPr lang="en-GB" altLang="en-US" sz="1125" b="1" dirty="0">
                <a:latin typeface="Arial" charset="0"/>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503280"/>
            <a:ext cx="612360" cy="3920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94" y="1702984"/>
            <a:ext cx="7745244" cy="3510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1550" y="5503280"/>
            <a:ext cx="3780420" cy="247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310819" hangingPunct="0">
              <a:lnSpc>
                <a:spcPct val="93000"/>
              </a:lnSpc>
              <a:buClr>
                <a:srgbClr val="000000"/>
              </a:buClr>
              <a:buSzPct val="45000"/>
              <a:defRPr/>
            </a:pPr>
            <a:r>
              <a:rPr lang="en-GB" altLang="en-US" sz="825" b="1" dirty="0">
                <a:latin typeface="Arial" charset="0"/>
              </a:rPr>
              <a:t>Sarah R </a:t>
            </a:r>
            <a:r>
              <a:rPr lang="en-GB" altLang="en-US" sz="825" b="1" dirty="0" err="1">
                <a:latin typeface="Arial" charset="0"/>
              </a:rPr>
              <a:t>Deeny</a:t>
            </a:r>
            <a:r>
              <a:rPr lang="en-GB" altLang="en-US" sz="825" b="1" dirty="0">
                <a:latin typeface="Arial" charset="0"/>
              </a:rPr>
              <a:t>, and Adam </a:t>
            </a:r>
            <a:r>
              <a:rPr lang="en-GB" altLang="en-US" sz="825" b="1" dirty="0" err="1">
                <a:latin typeface="Arial" charset="0"/>
              </a:rPr>
              <a:t>Steventon</a:t>
            </a:r>
            <a:r>
              <a:rPr lang="en-GB" altLang="en-US" sz="825" b="1" dirty="0">
                <a:latin typeface="Arial" charset="0"/>
              </a:rPr>
              <a:t> BMJ </a:t>
            </a:r>
            <a:r>
              <a:rPr lang="en-GB" altLang="en-US" sz="825" b="1" dirty="0" err="1">
                <a:latin typeface="Arial" charset="0"/>
              </a:rPr>
              <a:t>Qual</a:t>
            </a:r>
            <a:r>
              <a:rPr lang="en-GB" altLang="en-US" sz="825" b="1" dirty="0">
                <a:latin typeface="Arial" charset="0"/>
              </a:rPr>
              <a:t> </a:t>
            </a:r>
            <a:r>
              <a:rPr lang="en-GB" altLang="en-US" sz="825" b="1" dirty="0" err="1">
                <a:latin typeface="Arial" charset="0"/>
              </a:rPr>
              <a:t>Saf</a:t>
            </a:r>
            <a:r>
              <a:rPr lang="en-GB" altLang="en-US" sz="825" b="1" dirty="0">
                <a:latin typeface="Arial" charset="0"/>
              </a:rPr>
              <a:t> 2015;24:505-515</a:t>
            </a:r>
          </a:p>
        </p:txBody>
      </p:sp>
      <p:sp>
        <p:nvSpPr>
          <p:cNvPr id="3077" name="Text Box 5"/>
          <p:cNvSpPr txBox="1">
            <a:spLocks noChangeArrowheads="1"/>
          </p:cNvSpPr>
          <p:nvPr/>
        </p:nvSpPr>
        <p:spPr bwMode="auto">
          <a:xfrm>
            <a:off x="1216440" y="5817134"/>
            <a:ext cx="5142960"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itchFamily="16" charset="0"/>
                <a:ea typeface="msgothic" charset="0"/>
                <a:cs typeface="msgothic" charset="0"/>
              </a:defRPr>
            </a:lvl9pPr>
          </a:lstStyle>
          <a:p>
            <a:pPr defTabSz="310819" hangingPunct="0">
              <a:lnSpc>
                <a:spcPct val="93000"/>
              </a:lnSpc>
              <a:buClr>
                <a:srgbClr val="000000"/>
              </a:buClr>
              <a:buSzPct val="45000"/>
              <a:defRPr/>
            </a:pPr>
            <a:r>
              <a:rPr lang="en-GB" altLang="en-US" sz="675">
                <a:latin typeface="Arial" charset="0"/>
              </a:rPr>
              <a:t>Copyright © BMJ Publishing Group Ltd and the Health Foundation. All rights reserved.</a:t>
            </a:r>
          </a:p>
        </p:txBody>
      </p:sp>
    </p:spTree>
    <p:extLst>
      <p:ext uri="{BB962C8B-B14F-4D97-AF65-F5344CB8AC3E}">
        <p14:creationId xmlns:p14="http://schemas.microsoft.com/office/powerpoint/2010/main" val="3936726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383" y="496934"/>
            <a:ext cx="6021000" cy="486054"/>
          </a:xfrm>
        </p:spPr>
        <p:txBody>
          <a:bodyPr>
            <a:normAutofit fontScale="90000"/>
          </a:bodyPr>
          <a:lstStyle/>
          <a:p>
            <a:r>
              <a:rPr lang="en-GB" dirty="0"/>
              <a:t>Place-based population health intelligence</a:t>
            </a:r>
          </a:p>
        </p:txBody>
      </p:sp>
      <p:sp>
        <p:nvSpPr>
          <p:cNvPr id="3" name="Content Placeholder 2"/>
          <p:cNvSpPr>
            <a:spLocks noGrp="1"/>
          </p:cNvSpPr>
          <p:nvPr>
            <p:ph idx="1"/>
          </p:nvPr>
        </p:nvSpPr>
        <p:spPr>
          <a:xfrm>
            <a:off x="1952286" y="2675701"/>
            <a:ext cx="5144162" cy="2622905"/>
          </a:xfrm>
        </p:spPr>
        <p:txBody>
          <a:bodyPr/>
          <a:lstStyle/>
          <a:p>
            <a:endParaRPr lang="en-GB"/>
          </a:p>
        </p:txBody>
      </p:sp>
      <p:sp>
        <p:nvSpPr>
          <p:cNvPr id="4" name="Slide Number Placeholder 3"/>
          <p:cNvSpPr>
            <a:spLocks noGrp="1"/>
          </p:cNvSpPr>
          <p:nvPr>
            <p:ph type="sldNum" sz="quarter" idx="10"/>
          </p:nvPr>
        </p:nvSpPr>
        <p:spPr/>
        <p:txBody>
          <a:bodyPr/>
          <a:lstStyle/>
          <a:p>
            <a:pPr marL="398860">
              <a:defRPr/>
            </a:pPr>
            <a:r>
              <a:rPr lang="en-US"/>
              <a:t>  </a:t>
            </a:r>
            <a:fld id="{2565FA6D-D4C8-4C4C-AC4B-3269734D34D8}" type="slidenum">
              <a:rPr lang="en-US" smtClean="0"/>
              <a:pPr marL="398860">
                <a:defRPr/>
              </a:pPr>
              <a:t>8</a:t>
            </a:fld>
            <a:endParaRPr lang="en-US" dirty="0"/>
          </a:p>
        </p:txBody>
      </p:sp>
      <p:sp>
        <p:nvSpPr>
          <p:cNvPr id="5" name="Footer Placeholder 4"/>
          <p:cNvSpPr>
            <a:spLocks noGrp="1"/>
          </p:cNvSpPr>
          <p:nvPr>
            <p:ph type="ftr" sz="quarter" idx="11"/>
          </p:nvPr>
        </p:nvSpPr>
        <p:spPr/>
        <p:txBody>
          <a:bodyPr/>
          <a:lstStyle/>
          <a:p>
            <a:pPr>
              <a:defRPr/>
            </a:pPr>
            <a:endParaRPr lang="en-US" dirty="0"/>
          </a:p>
        </p:txBody>
      </p:sp>
      <p:pic>
        <p:nvPicPr>
          <p:cNvPr id="1026" name="Picture 2" descr="https://publichealthmatters.blog.gov.uk/wp-content/uploads/sites/33/2018/12/pop-health-intelligence-1024x6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060" y="1509567"/>
            <a:ext cx="5859270" cy="3879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5381047"/>
            <a:ext cx="6939390" cy="230832"/>
          </a:xfrm>
          <a:prstGeom prst="rect">
            <a:avLst/>
          </a:prstGeom>
        </p:spPr>
        <p:txBody>
          <a:bodyPr wrap="square">
            <a:spAutoFit/>
          </a:bodyPr>
          <a:lstStyle/>
          <a:p>
            <a:r>
              <a:rPr lang="en-GB" sz="900" dirty="0"/>
              <a:t>https://publichealthmatters.blog.gov.uk/2018/12/05/from-data-to-decisions-building-blocks-for-population-health-intelligence-systems/</a:t>
            </a:r>
          </a:p>
        </p:txBody>
      </p:sp>
    </p:spTree>
    <p:extLst>
      <p:ext uri="{BB962C8B-B14F-4D97-AF65-F5344CB8AC3E}">
        <p14:creationId xmlns:p14="http://schemas.microsoft.com/office/powerpoint/2010/main" val="165434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Population Health Data</a:t>
            </a:r>
          </a:p>
        </p:txBody>
      </p:sp>
    </p:spTree>
    <p:extLst>
      <p:ext uri="{BB962C8B-B14F-4D97-AF65-F5344CB8AC3E}">
        <p14:creationId xmlns:p14="http://schemas.microsoft.com/office/powerpoint/2010/main" val="919192066"/>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sharepoint/v3"/>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1459</TotalTime>
  <Words>471</Words>
  <Application>Microsoft Office PowerPoint</Application>
  <PresentationFormat>On-screen Show (4:3)</PresentationFormat>
  <Paragraphs>58</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HelveticaNeueLT Std</vt:lpstr>
      <vt:lpstr>msgothic</vt:lpstr>
      <vt:lpstr>Times New Roman</vt:lpstr>
      <vt:lpstr>ヒラギノ角ゴ Pro W3</vt:lpstr>
      <vt:lpstr>Office Theme</vt:lpstr>
      <vt:lpstr>Population Health</vt:lpstr>
      <vt:lpstr>What is Population Health?</vt:lpstr>
      <vt:lpstr>Intention is to improve care and outcomes for individuals, population groups and whole communities </vt:lpstr>
      <vt:lpstr>Action across the continuum of care </vt:lpstr>
      <vt:lpstr>PowerPoint Presentation</vt:lpstr>
      <vt:lpstr>….in part</vt:lpstr>
      <vt:lpstr>PowerPoint Presentation</vt:lpstr>
      <vt:lpstr>Place-based population health intelligence</vt:lpstr>
      <vt:lpstr>Population Health Data</vt:lpstr>
      <vt:lpstr>PowerPoint Presentation</vt:lpstr>
      <vt:lpstr>Variation in life expectancy</vt:lpstr>
      <vt:lpstr>Males living in most deprived areas of East of England have seen decline in life expectancy since 2014</vt:lpstr>
      <vt:lpstr>Healthy Life Expectancy</vt:lpstr>
      <vt:lpstr>PowerPoint Presentation</vt:lpstr>
      <vt:lpstr>Healthy Life Expectancy and Deprivation</vt:lpstr>
      <vt:lpstr>Population-Level Health Improvement requires Universal and Targeted approaches to: 1. Reduce risk at a whole population level, at the same time as 2. Reducing health inequalities</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Jo Broadbent</cp:lastModifiedBy>
  <cp:revision>147</cp:revision>
  <dcterms:created xsi:type="dcterms:W3CDTF">2012-10-10T09:02:29Z</dcterms:created>
  <dcterms:modified xsi:type="dcterms:W3CDTF">2020-01-13T14:59:14Z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