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Lst>
  <p:notesMasterIdLst>
    <p:notesMasterId r:id="rId23"/>
  </p:notesMasterIdLst>
  <p:handoutMasterIdLst>
    <p:handoutMasterId r:id="rId24"/>
  </p:handoutMasterIdLst>
  <p:sldIdLst>
    <p:sldId id="267" r:id="rId5"/>
    <p:sldId id="261" r:id="rId6"/>
    <p:sldId id="280" r:id="rId7"/>
    <p:sldId id="281" r:id="rId8"/>
    <p:sldId id="282" r:id="rId9"/>
    <p:sldId id="283" r:id="rId10"/>
    <p:sldId id="268" r:id="rId11"/>
    <p:sldId id="271" r:id="rId12"/>
    <p:sldId id="270" r:id="rId13"/>
    <p:sldId id="269" r:id="rId14"/>
    <p:sldId id="272" r:id="rId15"/>
    <p:sldId id="273" r:id="rId16"/>
    <p:sldId id="278" r:id="rId17"/>
    <p:sldId id="274" r:id="rId18"/>
    <p:sldId id="276" r:id="rId19"/>
    <p:sldId id="275" r:id="rId20"/>
    <p:sldId id="277" r:id="rId21"/>
    <p:sldId id="279" r:id="rId2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117D"/>
    <a:srgbClr val="E6E6E6"/>
    <a:srgbClr val="8C4799"/>
    <a:srgbClr val="7F7F7F"/>
    <a:srgbClr val="80CC6E"/>
    <a:srgbClr val="FFCC66"/>
    <a:srgbClr val="682560"/>
    <a:srgbClr val="0033A0"/>
    <a:srgbClr val="00205B"/>
    <a:srgbClr val="6A34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7F64E2-760E-40FE-959B-9A77A98C49D7}" v="44" dt="2020-08-22T08:06:56.1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0357" autoAdjust="0"/>
  </p:normalViewPr>
  <p:slideViewPr>
    <p:cSldViewPr>
      <p:cViewPr varScale="1">
        <p:scale>
          <a:sx n="85" d="100"/>
          <a:sy n="85" d="100"/>
        </p:scale>
        <p:origin x="1315"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ea typeface="ＭＳ Ｐゴシック" charset="0"/>
              </a:defRPr>
            </a:lvl1pPr>
          </a:lstStyle>
          <a:p>
            <a:pPr>
              <a:defRPr/>
            </a:pPr>
            <a:endParaRPr lang="en-US"/>
          </a:p>
        </p:txBody>
      </p:sp>
      <p:sp>
        <p:nvSpPr>
          <p:cNvPr id="512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ＭＳ Ｐゴシック" charset="0"/>
              </a:defRPr>
            </a:lvl1pPr>
          </a:lstStyle>
          <a:p>
            <a:pPr>
              <a:defRPr/>
            </a:pPr>
            <a:endParaRPr lang="en-US"/>
          </a:p>
        </p:txBody>
      </p:sp>
      <p:sp>
        <p:nvSpPr>
          <p:cNvPr id="512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ea typeface="ＭＳ Ｐゴシック" charset="0"/>
              </a:defRPr>
            </a:lvl1pPr>
          </a:lstStyle>
          <a:p>
            <a:pPr>
              <a:defRPr/>
            </a:pPr>
            <a:endParaRPr lang="en-US"/>
          </a:p>
        </p:txBody>
      </p:sp>
      <p:sp>
        <p:nvSpPr>
          <p:cNvPr id="512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A76C424-72E7-44F4-AEE2-E8C0645FEBC6}" type="slidenum">
              <a:rPr lang="en-US"/>
              <a:pPr>
                <a:defRPr/>
              </a:pPr>
              <a:t>‹#›</a:t>
            </a:fld>
            <a:endParaRPr lang="en-US"/>
          </a:p>
        </p:txBody>
      </p:sp>
    </p:spTree>
    <p:extLst>
      <p:ext uri="{BB962C8B-B14F-4D97-AF65-F5344CB8AC3E}">
        <p14:creationId xmlns:p14="http://schemas.microsoft.com/office/powerpoint/2010/main" val="3081488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ea typeface="ＭＳ Ｐゴシック" charset="0"/>
              </a:defRPr>
            </a:lvl1pPr>
          </a:lstStyle>
          <a:p>
            <a:pPr>
              <a:defRPr/>
            </a:pPr>
            <a:endParaRPr lang="en-US"/>
          </a:p>
        </p:txBody>
      </p:sp>
      <p:sp>
        <p:nvSpPr>
          <p:cNvPr id="1638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ＭＳ Ｐゴシック"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1638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ea typeface="ＭＳ Ｐゴシック" charset="0"/>
              </a:defRPr>
            </a:lvl1pPr>
          </a:lstStyle>
          <a:p>
            <a:pPr>
              <a:defRPr/>
            </a:pPr>
            <a:endParaRPr lang="en-US"/>
          </a:p>
        </p:txBody>
      </p:sp>
      <p:sp>
        <p:nvSpPr>
          <p:cNvPr id="1639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6DD214E-EFA1-4449-A914-56417C3A9286}" type="slidenum">
              <a:rPr lang="en-US"/>
              <a:pPr>
                <a:defRPr/>
              </a:pPr>
              <a:t>‹#›</a:t>
            </a:fld>
            <a:endParaRPr lang="en-US"/>
          </a:p>
        </p:txBody>
      </p:sp>
    </p:spTree>
    <p:extLst>
      <p:ext uri="{BB962C8B-B14F-4D97-AF65-F5344CB8AC3E}">
        <p14:creationId xmlns:p14="http://schemas.microsoft.com/office/powerpoint/2010/main" val="4823370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283F939-E18C-4BCC-974A-D66392B7A3F1}" type="slidenum">
              <a:rPr lang="en-GB" smtClean="0"/>
              <a:t>1</a:t>
            </a:fld>
            <a:endParaRPr lang="en-GB" dirty="0"/>
          </a:p>
        </p:txBody>
      </p:sp>
    </p:spTree>
    <p:extLst>
      <p:ext uri="{BB962C8B-B14F-4D97-AF65-F5344CB8AC3E}">
        <p14:creationId xmlns:p14="http://schemas.microsoft.com/office/powerpoint/2010/main" val="3581556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6DD214E-EFA1-4449-A914-56417C3A9286}" type="slidenum">
              <a:rPr lang="en-US" smtClean="0"/>
              <a:pPr>
                <a:defRPr/>
              </a:pPr>
              <a:t>10</a:t>
            </a:fld>
            <a:endParaRPr lang="en-US"/>
          </a:p>
        </p:txBody>
      </p:sp>
    </p:spTree>
    <p:extLst>
      <p:ext uri="{BB962C8B-B14F-4D97-AF65-F5344CB8AC3E}">
        <p14:creationId xmlns:p14="http://schemas.microsoft.com/office/powerpoint/2010/main" val="1305306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pPr>
              <a:defRPr/>
            </a:pPr>
            <a:fld id="{86DD214E-EFA1-4449-A914-56417C3A9286}" type="slidenum">
              <a:rPr lang="en-US" smtClean="0"/>
              <a:pPr>
                <a:defRPr/>
              </a:pPr>
              <a:t>11</a:t>
            </a:fld>
            <a:endParaRPr lang="en-US"/>
          </a:p>
        </p:txBody>
      </p:sp>
    </p:spTree>
    <p:extLst>
      <p:ext uri="{BB962C8B-B14F-4D97-AF65-F5344CB8AC3E}">
        <p14:creationId xmlns:p14="http://schemas.microsoft.com/office/powerpoint/2010/main" val="3073299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6DD214E-EFA1-4449-A914-56417C3A9286}" type="slidenum">
              <a:rPr lang="en-US" smtClean="0"/>
              <a:pPr>
                <a:defRPr/>
              </a:pPr>
              <a:t>12</a:t>
            </a:fld>
            <a:endParaRPr lang="en-US"/>
          </a:p>
        </p:txBody>
      </p:sp>
    </p:spTree>
    <p:extLst>
      <p:ext uri="{BB962C8B-B14F-4D97-AF65-F5344CB8AC3E}">
        <p14:creationId xmlns:p14="http://schemas.microsoft.com/office/powerpoint/2010/main" val="4265163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pPr>
              <a:defRPr/>
            </a:pPr>
            <a:fld id="{86DD214E-EFA1-4449-A914-56417C3A9286}" type="slidenum">
              <a:rPr lang="en-US" smtClean="0"/>
              <a:pPr>
                <a:defRPr/>
              </a:pPr>
              <a:t>13</a:t>
            </a:fld>
            <a:endParaRPr lang="en-US"/>
          </a:p>
        </p:txBody>
      </p:sp>
    </p:spTree>
    <p:extLst>
      <p:ext uri="{BB962C8B-B14F-4D97-AF65-F5344CB8AC3E}">
        <p14:creationId xmlns:p14="http://schemas.microsoft.com/office/powerpoint/2010/main" val="3180761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pPr>
              <a:defRPr/>
            </a:pPr>
            <a:fld id="{86DD214E-EFA1-4449-A914-56417C3A9286}" type="slidenum">
              <a:rPr lang="en-US" smtClean="0"/>
              <a:pPr>
                <a:defRPr/>
              </a:pPr>
              <a:t>14</a:t>
            </a:fld>
            <a:endParaRPr lang="en-US"/>
          </a:p>
        </p:txBody>
      </p:sp>
    </p:spTree>
    <p:extLst>
      <p:ext uri="{BB962C8B-B14F-4D97-AF65-F5344CB8AC3E}">
        <p14:creationId xmlns:p14="http://schemas.microsoft.com/office/powerpoint/2010/main" val="1579883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pPr>
              <a:defRPr/>
            </a:pPr>
            <a:fld id="{86DD214E-EFA1-4449-A914-56417C3A9286}" type="slidenum">
              <a:rPr lang="en-US" smtClean="0"/>
              <a:pPr>
                <a:defRPr/>
              </a:pPr>
              <a:t>15</a:t>
            </a:fld>
            <a:endParaRPr lang="en-US"/>
          </a:p>
        </p:txBody>
      </p:sp>
    </p:spTree>
    <p:extLst>
      <p:ext uri="{BB962C8B-B14F-4D97-AF65-F5344CB8AC3E}">
        <p14:creationId xmlns:p14="http://schemas.microsoft.com/office/powerpoint/2010/main" val="3129476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6DD214E-EFA1-4449-A914-56417C3A9286}" type="slidenum">
              <a:rPr lang="en-US" smtClean="0"/>
              <a:pPr>
                <a:defRPr/>
              </a:pPr>
              <a:t>16</a:t>
            </a:fld>
            <a:endParaRPr lang="en-US"/>
          </a:p>
        </p:txBody>
      </p:sp>
    </p:spTree>
    <p:extLst>
      <p:ext uri="{BB962C8B-B14F-4D97-AF65-F5344CB8AC3E}">
        <p14:creationId xmlns:p14="http://schemas.microsoft.com/office/powerpoint/2010/main" val="2940833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pPr>
              <a:defRPr/>
            </a:pPr>
            <a:fld id="{86DD214E-EFA1-4449-A914-56417C3A9286}" type="slidenum">
              <a:rPr lang="en-US" smtClean="0"/>
              <a:pPr>
                <a:defRPr/>
              </a:pPr>
              <a:t>17</a:t>
            </a:fld>
            <a:endParaRPr lang="en-US"/>
          </a:p>
        </p:txBody>
      </p:sp>
    </p:spTree>
    <p:extLst>
      <p:ext uri="{BB962C8B-B14F-4D97-AF65-F5344CB8AC3E}">
        <p14:creationId xmlns:p14="http://schemas.microsoft.com/office/powerpoint/2010/main" val="2862755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6DD214E-EFA1-4449-A914-56417C3A9286}" type="slidenum">
              <a:rPr lang="en-US" smtClean="0"/>
              <a:pPr>
                <a:defRPr/>
              </a:pPr>
              <a:t>18</a:t>
            </a:fld>
            <a:endParaRPr lang="en-US"/>
          </a:p>
        </p:txBody>
      </p:sp>
    </p:spTree>
    <p:extLst>
      <p:ext uri="{BB962C8B-B14F-4D97-AF65-F5344CB8AC3E}">
        <p14:creationId xmlns:p14="http://schemas.microsoft.com/office/powerpoint/2010/main" val="2741083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pPr>
              <a:defRPr/>
            </a:pPr>
            <a:fld id="{86DD214E-EFA1-4449-A914-56417C3A9286}" type="slidenum">
              <a:rPr lang="en-US" smtClean="0"/>
              <a:pPr>
                <a:defRPr/>
              </a:pPr>
              <a:t>2</a:t>
            </a:fld>
            <a:endParaRPr lang="en-US"/>
          </a:p>
        </p:txBody>
      </p:sp>
    </p:spTree>
    <p:extLst>
      <p:ext uri="{BB962C8B-B14F-4D97-AF65-F5344CB8AC3E}">
        <p14:creationId xmlns:p14="http://schemas.microsoft.com/office/powerpoint/2010/main" val="2578854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pPr>
              <a:defRPr/>
            </a:pPr>
            <a:fld id="{86DD214E-EFA1-4449-A914-56417C3A9286}" type="slidenum">
              <a:rPr lang="en-US" smtClean="0"/>
              <a:pPr>
                <a:defRPr/>
              </a:pPr>
              <a:t>3</a:t>
            </a:fld>
            <a:endParaRPr lang="en-US"/>
          </a:p>
        </p:txBody>
      </p:sp>
    </p:spTree>
    <p:extLst>
      <p:ext uri="{BB962C8B-B14F-4D97-AF65-F5344CB8AC3E}">
        <p14:creationId xmlns:p14="http://schemas.microsoft.com/office/powerpoint/2010/main" val="333300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pPr>
              <a:defRPr/>
            </a:pPr>
            <a:fld id="{86DD214E-EFA1-4449-A914-56417C3A9286}" type="slidenum">
              <a:rPr lang="en-US" smtClean="0"/>
              <a:pPr>
                <a:defRPr/>
              </a:pPr>
              <a:t>4</a:t>
            </a:fld>
            <a:endParaRPr lang="en-US"/>
          </a:p>
        </p:txBody>
      </p:sp>
    </p:spTree>
    <p:extLst>
      <p:ext uri="{BB962C8B-B14F-4D97-AF65-F5344CB8AC3E}">
        <p14:creationId xmlns:p14="http://schemas.microsoft.com/office/powerpoint/2010/main" val="3041019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pPr>
              <a:defRPr/>
            </a:pPr>
            <a:fld id="{86DD214E-EFA1-4449-A914-56417C3A9286}" type="slidenum">
              <a:rPr lang="en-US" smtClean="0"/>
              <a:pPr>
                <a:defRPr/>
              </a:pPr>
              <a:t>5</a:t>
            </a:fld>
            <a:endParaRPr lang="en-US"/>
          </a:p>
        </p:txBody>
      </p:sp>
    </p:spTree>
    <p:extLst>
      <p:ext uri="{BB962C8B-B14F-4D97-AF65-F5344CB8AC3E}">
        <p14:creationId xmlns:p14="http://schemas.microsoft.com/office/powerpoint/2010/main" val="2786212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pPr>
              <a:defRPr/>
            </a:pPr>
            <a:fld id="{86DD214E-EFA1-4449-A914-56417C3A9286}" type="slidenum">
              <a:rPr lang="en-US" smtClean="0"/>
              <a:pPr>
                <a:defRPr/>
              </a:pPr>
              <a:t>6</a:t>
            </a:fld>
            <a:endParaRPr lang="en-US"/>
          </a:p>
        </p:txBody>
      </p:sp>
    </p:spTree>
    <p:extLst>
      <p:ext uri="{BB962C8B-B14F-4D97-AF65-F5344CB8AC3E}">
        <p14:creationId xmlns:p14="http://schemas.microsoft.com/office/powerpoint/2010/main" val="108031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pPr>
              <a:defRPr/>
            </a:pPr>
            <a:fld id="{86DD214E-EFA1-4449-A914-56417C3A9286}" type="slidenum">
              <a:rPr lang="en-US" smtClean="0"/>
              <a:pPr>
                <a:defRPr/>
              </a:pPr>
              <a:t>7</a:t>
            </a:fld>
            <a:endParaRPr lang="en-US"/>
          </a:p>
        </p:txBody>
      </p:sp>
    </p:spTree>
    <p:extLst>
      <p:ext uri="{BB962C8B-B14F-4D97-AF65-F5344CB8AC3E}">
        <p14:creationId xmlns:p14="http://schemas.microsoft.com/office/powerpoint/2010/main" val="3458566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pPr>
              <a:defRPr/>
            </a:pPr>
            <a:fld id="{86DD214E-EFA1-4449-A914-56417C3A9286}" type="slidenum">
              <a:rPr lang="en-US" smtClean="0"/>
              <a:pPr>
                <a:defRPr/>
              </a:pPr>
              <a:t>8</a:t>
            </a:fld>
            <a:endParaRPr lang="en-US"/>
          </a:p>
        </p:txBody>
      </p:sp>
    </p:spTree>
    <p:extLst>
      <p:ext uri="{BB962C8B-B14F-4D97-AF65-F5344CB8AC3E}">
        <p14:creationId xmlns:p14="http://schemas.microsoft.com/office/powerpoint/2010/main" val="1969755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pPr>
              <a:defRPr/>
            </a:pPr>
            <a:fld id="{86DD214E-EFA1-4449-A914-56417C3A9286}" type="slidenum">
              <a:rPr lang="en-US" smtClean="0"/>
              <a:pPr>
                <a:defRPr/>
              </a:pPr>
              <a:t>9</a:t>
            </a:fld>
            <a:endParaRPr lang="en-US"/>
          </a:p>
        </p:txBody>
      </p:sp>
    </p:spTree>
    <p:extLst>
      <p:ext uri="{BB962C8B-B14F-4D97-AF65-F5344CB8AC3E}">
        <p14:creationId xmlns:p14="http://schemas.microsoft.com/office/powerpoint/2010/main" val="18385482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82560"/>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dirty="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dirty="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tx1"/>
                </a:solidFill>
              </a:defRPr>
            </a:lvl1pPr>
          </a:lstStyle>
          <a:p>
            <a:pPr lvl="0"/>
            <a:r>
              <a:rPr lang="en-GB" dirty="0"/>
              <a:t>You can change a slide’s background colour, but always remember to consider accessibility!</a:t>
            </a:r>
          </a:p>
        </p:txBody>
      </p:sp>
      <p:pic>
        <p:nvPicPr>
          <p:cNvPr id="8" name="Picture 7" descr="ECC_Primary_Logo_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5949280"/>
            <a:ext cx="1169369" cy="568882"/>
          </a:xfrm>
          <a:prstGeom prst="rect">
            <a:avLst/>
          </a:prstGeom>
        </p:spPr>
      </p:pic>
    </p:spTree>
    <p:extLst>
      <p:ext uri="{BB962C8B-B14F-4D97-AF65-F5344CB8AC3E}">
        <p14:creationId xmlns:p14="http://schemas.microsoft.com/office/powerpoint/2010/main" val="127425066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bullets">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189"/>
            <a:ext cx="8207375" cy="1224632"/>
          </a:xfrm>
          <a:prstGeom prst="rect">
            <a:avLst/>
          </a:prstGeom>
        </p:spPr>
        <p:txBody>
          <a:bodyPr/>
          <a:lstStyle>
            <a:lvl1pPr marL="0" indent="0">
              <a:buNone/>
              <a:defRPr sz="1800" baseline="0"/>
            </a:lvl1pPr>
          </a:lstStyle>
          <a:p>
            <a:pPr lvl="0"/>
            <a:r>
              <a:rPr lang="en-US" dirty="0"/>
              <a:t>Always use at least size 18 font </a:t>
            </a:r>
          </a:p>
        </p:txBody>
      </p:sp>
      <p:sp>
        <p:nvSpPr>
          <p:cNvPr id="21" name="Title 20"/>
          <p:cNvSpPr>
            <a:spLocks noGrp="1"/>
          </p:cNvSpPr>
          <p:nvPr>
            <p:ph type="title"/>
          </p:nvPr>
        </p:nvSpPr>
        <p:spPr>
          <a:xfrm>
            <a:off x="468313" y="404664"/>
            <a:ext cx="8222679"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
        <p:nvSpPr>
          <p:cNvPr id="3" name="Content Placeholder 2"/>
          <p:cNvSpPr>
            <a:spLocks noGrp="1"/>
          </p:cNvSpPr>
          <p:nvPr>
            <p:ph sz="quarter" idx="13" hasCustomPrompt="1"/>
          </p:nvPr>
        </p:nvSpPr>
        <p:spPr>
          <a:xfrm>
            <a:off x="467544" y="2708274"/>
            <a:ext cx="8223448" cy="3815752"/>
          </a:xfrm>
          <a:prstGeom prst="rect">
            <a:avLst/>
          </a:prstGeom>
        </p:spPr>
        <p:txBody>
          <a:bodyPr/>
          <a:lstStyle>
            <a:lvl1pPr>
              <a:defRPr sz="1800" b="1">
                <a:solidFill>
                  <a:schemeClr val="tx1"/>
                </a:solidFill>
              </a:defRPr>
            </a:lvl1pPr>
            <a:lvl2pPr>
              <a:defRPr sz="1700" b="1">
                <a:solidFill>
                  <a:schemeClr val="tx2"/>
                </a:solidFill>
              </a:defRPr>
            </a:lvl2pPr>
            <a:lvl3pPr>
              <a:defRPr sz="1700" b="1">
                <a:solidFill>
                  <a:schemeClr val="tx2"/>
                </a:solidFill>
              </a:defRPr>
            </a:lvl3pPr>
            <a:lvl4pPr>
              <a:defRPr sz="1700" b="1">
                <a:solidFill>
                  <a:schemeClr val="tx2"/>
                </a:solidFill>
              </a:defRPr>
            </a:lvl4pPr>
            <a:lvl5pPr>
              <a:defRPr sz="1700" b="1">
                <a:solidFill>
                  <a:schemeClr val="tx2"/>
                </a:solidFill>
              </a:defRPr>
            </a:lvl5pPr>
          </a:lstStyle>
          <a:p>
            <a:pPr lvl="0"/>
            <a:r>
              <a:rPr lang="en-US" dirty="0"/>
              <a:t>Always use at least size 18 font </a:t>
            </a:r>
          </a:p>
        </p:txBody>
      </p:sp>
    </p:spTree>
    <p:extLst>
      <p:ext uri="{BB962C8B-B14F-4D97-AF65-F5344CB8AC3E}">
        <p14:creationId xmlns:p14="http://schemas.microsoft.com/office/powerpoint/2010/main" val="80906800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9" userDrawn="1">
          <p15:clr>
            <a:srgbClr val="FBAE40"/>
          </p15:clr>
        </p15:guide>
        <p15:guide id="2" pos="2880" userDrawn="1">
          <p15:clr>
            <a:srgbClr val="FBAE40"/>
          </p15:clr>
        </p15:guide>
        <p15:guide id="3" orient="horz" pos="170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content">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3958208"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 </a:t>
            </a:r>
          </a:p>
        </p:txBody>
      </p:sp>
      <p:sp>
        <p:nvSpPr>
          <p:cNvPr id="21" name="Title 20"/>
          <p:cNvSpPr>
            <a:spLocks noGrp="1"/>
          </p:cNvSpPr>
          <p:nvPr>
            <p:ph type="title"/>
          </p:nvPr>
        </p:nvSpPr>
        <p:spPr>
          <a:xfrm>
            <a:off x="467544" y="404664"/>
            <a:ext cx="8206680"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
        <p:nvSpPr>
          <p:cNvPr id="9" name="Content Placeholder 17"/>
          <p:cNvSpPr>
            <a:spLocks noGrp="1"/>
          </p:cNvSpPr>
          <p:nvPr>
            <p:ph sz="quarter" idx="13" hasCustomPrompt="1"/>
          </p:nvPr>
        </p:nvSpPr>
        <p:spPr>
          <a:xfrm>
            <a:off x="4716016" y="1268413"/>
            <a:ext cx="3958208"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 </a:t>
            </a:r>
          </a:p>
        </p:txBody>
      </p:sp>
    </p:spTree>
    <p:extLst>
      <p:ext uri="{BB962C8B-B14F-4D97-AF65-F5344CB8AC3E}">
        <p14:creationId xmlns:p14="http://schemas.microsoft.com/office/powerpoint/2010/main" val="28184969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8208144"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a:t>
            </a:r>
          </a:p>
        </p:txBody>
      </p:sp>
      <p:sp>
        <p:nvSpPr>
          <p:cNvPr id="21" name="Title 20"/>
          <p:cNvSpPr>
            <a:spLocks noGrp="1"/>
          </p:cNvSpPr>
          <p:nvPr>
            <p:ph type="title"/>
          </p:nvPr>
        </p:nvSpPr>
        <p:spPr>
          <a:xfrm>
            <a:off x="467544" y="404664"/>
            <a:ext cx="8208144"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Tree>
    <p:extLst>
      <p:ext uri="{BB962C8B-B14F-4D97-AF65-F5344CB8AC3E}">
        <p14:creationId xmlns:p14="http://schemas.microsoft.com/office/powerpoint/2010/main" val="3339307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pyright Slide">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8208144"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a:t>
            </a:r>
          </a:p>
        </p:txBody>
      </p:sp>
      <p:sp>
        <p:nvSpPr>
          <p:cNvPr id="21" name="Title 20"/>
          <p:cNvSpPr>
            <a:spLocks noGrp="1"/>
          </p:cNvSpPr>
          <p:nvPr>
            <p:ph type="title"/>
          </p:nvPr>
        </p:nvSpPr>
        <p:spPr>
          <a:xfrm>
            <a:off x="467544" y="404664"/>
            <a:ext cx="8208144"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
        <p:nvSpPr>
          <p:cNvPr id="4" name="TextBox 3"/>
          <p:cNvSpPr txBox="1"/>
          <p:nvPr userDrawn="1"/>
        </p:nvSpPr>
        <p:spPr>
          <a:xfrm>
            <a:off x="7524328" y="6597352"/>
            <a:ext cx="1296144" cy="216024"/>
          </a:xfrm>
          <a:prstGeom prst="rect">
            <a:avLst/>
          </a:prstGeom>
          <a:noFill/>
        </p:spPr>
        <p:txBody>
          <a:bodyPr wrap="square" rtlCol="0">
            <a:spAutoFit/>
          </a:bodyPr>
          <a:lstStyle/>
          <a:p>
            <a:r>
              <a:rPr lang="en-US" sz="800" dirty="0">
                <a:latin typeface="+mn-lt"/>
              </a:rPr>
              <a:t>© Essex County Council</a:t>
            </a:r>
          </a:p>
        </p:txBody>
      </p:sp>
    </p:spTree>
    <p:extLst>
      <p:ext uri="{BB962C8B-B14F-4D97-AF65-F5344CB8AC3E}">
        <p14:creationId xmlns:p14="http://schemas.microsoft.com/office/powerpoint/2010/main" val="3951008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Black Logo">
    <p:bg>
      <p:bgPr>
        <a:solidFill>
          <a:schemeClr val="tx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bg1"/>
                </a:solidFill>
                <a:latin typeface="Arial Bold" panose="020B0704020202020204" pitchFamily="34" charset="0"/>
                <a:cs typeface="Arial Bold" panose="020B0704020202020204" pitchFamily="34" charset="0"/>
              </a:defRPr>
            </a:lvl1pPr>
          </a:lstStyle>
          <a:p>
            <a:pPr lvl="0"/>
            <a:r>
              <a:rPr lang="en-US" noProof="0" dirty="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bg1"/>
                </a:solidFill>
                <a:latin typeface="+mn-lt"/>
                <a:cs typeface="Arial Bold" panose="020B0704020202020204" pitchFamily="34" charset="0"/>
              </a:defRPr>
            </a:lvl1pPr>
          </a:lstStyle>
          <a:p>
            <a:pPr lvl="0"/>
            <a:r>
              <a:rPr lang="en-US" noProof="0" dirty="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bg1"/>
                </a:solidFill>
              </a:defRPr>
            </a:lvl1pPr>
          </a:lstStyle>
          <a:p>
            <a:pPr lvl="0"/>
            <a:r>
              <a:rPr lang="en-GB" dirty="0"/>
              <a:t>You can change a slides background colour, </a:t>
            </a:r>
            <a:br>
              <a:rPr lang="en-GB" dirty="0"/>
            </a:br>
            <a:r>
              <a:rPr lang="en-GB" dirty="0"/>
              <a:t>but always remember to consider accessibility!</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5949280"/>
            <a:ext cx="1169368" cy="568882"/>
          </a:xfrm>
          <a:prstGeom prst="rect">
            <a:avLst/>
          </a:prstGeom>
        </p:spPr>
      </p:pic>
    </p:spTree>
    <p:extLst>
      <p:ext uri="{BB962C8B-B14F-4D97-AF65-F5344CB8AC3E}">
        <p14:creationId xmlns:p14="http://schemas.microsoft.com/office/powerpoint/2010/main" val="383601320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Red Logo">
    <p:bg>
      <p:bgRef idx="1001">
        <a:schemeClr val="bg1"/>
      </p:bgRef>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dirty="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dirty="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tx1"/>
                </a:solidFill>
              </a:defRPr>
            </a:lvl1pPr>
          </a:lstStyle>
          <a:p>
            <a:pPr lvl="0"/>
            <a:r>
              <a:rPr lang="en-GB" dirty="0"/>
              <a:t>You can change a slides background colour, </a:t>
            </a:r>
            <a:br>
              <a:rPr lang="en-GB" dirty="0"/>
            </a:br>
            <a:r>
              <a:rPr lang="en-GB" dirty="0"/>
              <a:t>but always remember to consider accessibility!</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5947334"/>
            <a:ext cx="1169368" cy="568881"/>
          </a:xfrm>
          <a:prstGeom prst="rect">
            <a:avLst/>
          </a:prstGeom>
        </p:spPr>
      </p:pic>
    </p:spTree>
    <p:extLst>
      <p:ext uri="{BB962C8B-B14F-4D97-AF65-F5344CB8AC3E}">
        <p14:creationId xmlns:p14="http://schemas.microsoft.com/office/powerpoint/2010/main" val="336093709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225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26D21-E850-8B4B-8C4B-745017936BF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4915D4E-E444-E14A-9469-1867935DA87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F052296-7365-C941-B486-DC1AB6040D29}"/>
              </a:ext>
            </a:extLst>
          </p:cNvPr>
          <p:cNvSpPr>
            <a:spLocks noGrp="1"/>
          </p:cNvSpPr>
          <p:nvPr>
            <p:ph type="dt" sz="half" idx="10"/>
          </p:nvPr>
        </p:nvSpPr>
        <p:spPr/>
        <p:txBody>
          <a:bodyPr/>
          <a:lstStyle/>
          <a:p>
            <a:fld id="{DAFB6DC5-0E54-484D-885D-EEEA82EE4798}" type="datetimeFigureOut">
              <a:rPr lang="en-US" smtClean="0"/>
              <a:t>8/23/2020</a:t>
            </a:fld>
            <a:endParaRPr lang="en-US" dirty="0"/>
          </a:p>
        </p:txBody>
      </p:sp>
      <p:sp>
        <p:nvSpPr>
          <p:cNvPr id="5" name="Footer Placeholder 4">
            <a:extLst>
              <a:ext uri="{FF2B5EF4-FFF2-40B4-BE49-F238E27FC236}">
                <a16:creationId xmlns:a16="http://schemas.microsoft.com/office/drawing/2014/main" id="{17667BE8-7847-EA4A-8CFB-FAC0D7FB985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024259B-6D6A-3243-9A2A-EC3CB2E8C638}"/>
              </a:ext>
            </a:extLst>
          </p:cNvPr>
          <p:cNvSpPr>
            <a:spLocks noGrp="1"/>
          </p:cNvSpPr>
          <p:nvPr>
            <p:ph type="sldNum" sz="quarter" idx="12"/>
          </p:nvPr>
        </p:nvSpPr>
        <p:spPr/>
        <p:txBody>
          <a:bodyPr/>
          <a:lstStyle/>
          <a:p>
            <a:fld id="{3CC25066-F7A6-1E48-AA10-CEE59C9D5650}" type="slidenum">
              <a:rPr lang="en-US" smtClean="0"/>
              <a:t>‹#›</a:t>
            </a:fld>
            <a:endParaRPr lang="en-US" dirty="0"/>
          </a:p>
        </p:txBody>
      </p:sp>
    </p:spTree>
    <p:extLst>
      <p:ext uri="{BB962C8B-B14F-4D97-AF65-F5344CB8AC3E}">
        <p14:creationId xmlns:p14="http://schemas.microsoft.com/office/powerpoint/2010/main" val="3860915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6" r:id="rId1"/>
    <p:sldLayoutId id="2147483675" r:id="rId2"/>
    <p:sldLayoutId id="2147483689" r:id="rId3"/>
    <p:sldLayoutId id="2147483687" r:id="rId4"/>
    <p:sldLayoutId id="2147483695" r:id="rId5"/>
    <p:sldLayoutId id="2147483693" r:id="rId6"/>
    <p:sldLayoutId id="2147483692" r:id="rId7"/>
    <p:sldLayoutId id="2147483696" r:id="rId8"/>
    <p:sldLayoutId id="2147483697" r:id="rId9"/>
  </p:sldLayoutIdLst>
  <p:hf hdr="0" ftr="0" dt="0"/>
  <p:txStyles>
    <p:titleStyle>
      <a:lvl1pPr algn="l" rtl="0" eaLnBrk="1" fontAlgn="base" hangingPunct="1">
        <a:spcBef>
          <a:spcPct val="0"/>
        </a:spcBef>
        <a:spcAft>
          <a:spcPct val="0"/>
        </a:spcAft>
        <a:defRPr sz="3500">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userDrawn="1">
          <p15:clr>
            <a:srgbClr val="F26B43"/>
          </p15:clr>
        </p15:guide>
        <p15:guide id="2" pos="295" userDrawn="1">
          <p15:clr>
            <a:srgbClr val="F26B43"/>
          </p15:clr>
        </p15:guide>
        <p15:guide id="3" pos="5465" userDrawn="1">
          <p15:clr>
            <a:srgbClr val="F26B43"/>
          </p15:clr>
        </p15:guide>
        <p15:guide id="4" orient="horz" pos="79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5.pn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5.png"/><Relationship Id="rId7"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data.essex.gov.uk/dataset/emkw5/eldp-physical-activity-dashboar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0C5A7C-5E3D-5F4E-B136-EF17E537C716}"/>
              </a:ext>
            </a:extLst>
          </p:cNvPr>
          <p:cNvPicPr>
            <a:picLocks noChangeAspect="1"/>
          </p:cNvPicPr>
          <p:nvPr/>
        </p:nvPicPr>
        <p:blipFill>
          <a:blip r:embed="rId3"/>
          <a:stretch>
            <a:fillRect/>
          </a:stretch>
        </p:blipFill>
        <p:spPr>
          <a:xfrm>
            <a:off x="6804248" y="332656"/>
            <a:ext cx="1978924" cy="756486"/>
          </a:xfrm>
          <a:prstGeom prst="rect">
            <a:avLst/>
          </a:prstGeom>
        </p:spPr>
      </p:pic>
      <p:sp>
        <p:nvSpPr>
          <p:cNvPr id="8" name="Title 1">
            <a:extLst>
              <a:ext uri="{FF2B5EF4-FFF2-40B4-BE49-F238E27FC236}">
                <a16:creationId xmlns:a16="http://schemas.microsoft.com/office/drawing/2014/main" id="{86886DAD-C17C-FC45-97E7-321843E0E30E}"/>
              </a:ext>
            </a:extLst>
          </p:cNvPr>
          <p:cNvSpPr txBox="1">
            <a:spLocks/>
          </p:cNvSpPr>
          <p:nvPr/>
        </p:nvSpPr>
        <p:spPr>
          <a:xfrm>
            <a:off x="467544" y="2176577"/>
            <a:ext cx="8208144" cy="1041276"/>
          </a:xfrm>
          <a:prstGeom prst="rect">
            <a:avLst/>
          </a:prstGeom>
        </p:spPr>
        <p:txBody>
          <a:bodyPr/>
          <a:lstStyle>
            <a:lvl1pPr algn="l" rtl="0" eaLnBrk="1" fontAlgn="base" hangingPunct="1">
              <a:spcBef>
                <a:spcPct val="0"/>
              </a:spcBef>
              <a:spcAft>
                <a:spcPct val="0"/>
              </a:spcAft>
              <a:defRPr sz="3200" b="1">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a:lstStyle>
          <a:p>
            <a:r>
              <a:rPr lang="en-GB" sz="3600" kern="0" spc="-113" dirty="0">
                <a:solidFill>
                  <a:srgbClr val="009FE3"/>
                </a:solidFill>
                <a:latin typeface="Arial Black" panose="020B0604020202020204" pitchFamily="34" charset="0"/>
                <a:cs typeface="Arial Black" panose="020B0604020202020204" pitchFamily="34" charset="0"/>
              </a:rPr>
              <a:t>ELDP Physical Activity</a:t>
            </a:r>
          </a:p>
          <a:p>
            <a:r>
              <a:rPr lang="en-GB" sz="3600" kern="0" spc="-113" dirty="0">
                <a:solidFill>
                  <a:srgbClr val="009FE3"/>
                </a:solidFill>
                <a:latin typeface="Arial Black" panose="020B0604020202020204" pitchFamily="34" charset="0"/>
                <a:cs typeface="Arial Black" panose="020B0604020202020204" pitchFamily="34" charset="0"/>
              </a:rPr>
              <a:t>Dashboard</a:t>
            </a:r>
          </a:p>
        </p:txBody>
      </p:sp>
      <p:sp>
        <p:nvSpPr>
          <p:cNvPr id="9" name="Text Placeholder 3">
            <a:extLst>
              <a:ext uri="{FF2B5EF4-FFF2-40B4-BE49-F238E27FC236}">
                <a16:creationId xmlns:a16="http://schemas.microsoft.com/office/drawing/2014/main" id="{7A043C10-DD16-D946-8B61-E9658E0FDB22}"/>
              </a:ext>
            </a:extLst>
          </p:cNvPr>
          <p:cNvSpPr txBox="1">
            <a:spLocks/>
          </p:cNvSpPr>
          <p:nvPr/>
        </p:nvSpPr>
        <p:spPr>
          <a:xfrm>
            <a:off x="467544" y="3354154"/>
            <a:ext cx="8208144" cy="471014"/>
          </a:xfrm>
          <a:prstGeom prst="rect">
            <a:avLst/>
          </a:prstGeom>
        </p:spPr>
        <p:txBody>
          <a:bodyPr/>
          <a:lstStyle>
            <a:lvl1pPr marL="342900" indent="-342900" algn="l" rtl="0" eaLnBrk="1" fontAlgn="base" hangingPunct="1">
              <a:spcBef>
                <a:spcPct val="20000"/>
              </a:spcBef>
              <a:spcAft>
                <a:spcPct val="0"/>
              </a:spcAft>
              <a:buChar char="•"/>
              <a:defRPr sz="20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pPr>
            <a:r>
              <a:rPr lang="en-GB" sz="2200" b="1" kern="0" dirty="0">
                <a:solidFill>
                  <a:srgbClr val="D8117D"/>
                </a:solidFill>
                <a:latin typeface="Arial" panose="020B0604020202020204" pitchFamily="34" charset="0"/>
                <a:cs typeface="Arial" panose="020B0604020202020204" pitchFamily="34" charset="0"/>
              </a:rPr>
              <a:t>Training and User Guide</a:t>
            </a:r>
          </a:p>
        </p:txBody>
      </p:sp>
      <p:grpSp>
        <p:nvGrpSpPr>
          <p:cNvPr id="3" name="Group 2">
            <a:extLst>
              <a:ext uri="{FF2B5EF4-FFF2-40B4-BE49-F238E27FC236}">
                <a16:creationId xmlns:a16="http://schemas.microsoft.com/office/drawing/2014/main" id="{B33C4BEB-F663-448B-9B69-24554856DF75}"/>
              </a:ext>
            </a:extLst>
          </p:cNvPr>
          <p:cNvGrpSpPr/>
          <p:nvPr/>
        </p:nvGrpSpPr>
        <p:grpSpPr>
          <a:xfrm>
            <a:off x="9454" y="6300415"/>
            <a:ext cx="9134546" cy="557585"/>
            <a:chOff x="9454" y="5479260"/>
            <a:chExt cx="9134546" cy="557585"/>
          </a:xfrm>
        </p:grpSpPr>
        <p:pic>
          <p:nvPicPr>
            <p:cNvPr id="7" name="Picture 6">
              <a:extLst>
                <a:ext uri="{FF2B5EF4-FFF2-40B4-BE49-F238E27FC236}">
                  <a16:creationId xmlns:a16="http://schemas.microsoft.com/office/drawing/2014/main" id="{71116570-F114-1C4A-A892-42C50427B843}"/>
                </a:ext>
              </a:extLst>
            </p:cNvPr>
            <p:cNvPicPr>
              <a:picLocks noChangeAspect="1"/>
            </p:cNvPicPr>
            <p:nvPr/>
          </p:nvPicPr>
          <p:blipFill>
            <a:blip r:embed="rId4"/>
            <a:stretch>
              <a:fillRect/>
            </a:stretch>
          </p:blipFill>
          <p:spPr>
            <a:xfrm>
              <a:off x="9454" y="5479260"/>
              <a:ext cx="9134546" cy="557585"/>
            </a:xfrm>
            <a:prstGeom prst="rect">
              <a:avLst/>
            </a:prstGeom>
          </p:spPr>
        </p:pic>
        <p:sp>
          <p:nvSpPr>
            <p:cNvPr id="11" name="TextBox 10">
              <a:extLst>
                <a:ext uri="{FF2B5EF4-FFF2-40B4-BE49-F238E27FC236}">
                  <a16:creationId xmlns:a16="http://schemas.microsoft.com/office/drawing/2014/main" id="{1DB43C11-1C8D-46E6-8C15-E8A3AC2C50B1}"/>
                </a:ext>
              </a:extLst>
            </p:cNvPr>
            <p:cNvSpPr txBox="1"/>
            <p:nvPr/>
          </p:nvSpPr>
          <p:spPr>
            <a:xfrm>
              <a:off x="197514" y="5582271"/>
              <a:ext cx="3618402" cy="300082"/>
            </a:xfrm>
            <a:prstGeom prst="rect">
              <a:avLst/>
            </a:prstGeom>
            <a:solidFill>
              <a:srgbClr val="009FE3"/>
            </a:solidFill>
            <a:ln>
              <a:noFill/>
            </a:ln>
          </p:spPr>
          <p:txBody>
            <a:bodyPr wrap="square" rtlCol="0">
              <a:spAutoFit/>
            </a:bodyPr>
            <a:lstStyle/>
            <a:p>
              <a:r>
                <a:rPr lang="en-GB" sz="1350" dirty="0">
                  <a:solidFill>
                    <a:schemeClr val="bg1"/>
                  </a:solidFill>
                  <a:latin typeface="+mn-lt"/>
                </a:rPr>
                <a:t>Be part of the equation</a:t>
              </a:r>
            </a:p>
          </p:txBody>
        </p:sp>
      </p:grpSp>
      <p:pic>
        <p:nvPicPr>
          <p:cNvPr id="2" name="Picture 1">
            <a:extLst>
              <a:ext uri="{FF2B5EF4-FFF2-40B4-BE49-F238E27FC236}">
                <a16:creationId xmlns:a16="http://schemas.microsoft.com/office/drawing/2014/main" id="{E07ED80E-0DBF-4A14-A8AB-2E166B45E7F1}"/>
              </a:ext>
            </a:extLst>
          </p:cNvPr>
          <p:cNvPicPr>
            <a:picLocks noChangeAspect="1"/>
          </p:cNvPicPr>
          <p:nvPr/>
        </p:nvPicPr>
        <p:blipFill>
          <a:blip r:embed="rId5"/>
          <a:stretch>
            <a:fillRect/>
          </a:stretch>
        </p:blipFill>
        <p:spPr>
          <a:xfrm>
            <a:off x="6784979" y="1450149"/>
            <a:ext cx="2096406" cy="822047"/>
          </a:xfrm>
          <a:prstGeom prst="rect">
            <a:avLst/>
          </a:prstGeom>
        </p:spPr>
      </p:pic>
      <p:sp>
        <p:nvSpPr>
          <p:cNvPr id="4" name="Rectangle 3">
            <a:extLst>
              <a:ext uri="{FF2B5EF4-FFF2-40B4-BE49-F238E27FC236}">
                <a16:creationId xmlns:a16="http://schemas.microsoft.com/office/drawing/2014/main" id="{681FEB86-25AB-4978-9035-E3D4042A814E}"/>
              </a:ext>
            </a:extLst>
          </p:cNvPr>
          <p:cNvSpPr/>
          <p:nvPr/>
        </p:nvSpPr>
        <p:spPr>
          <a:xfrm>
            <a:off x="503040" y="5907943"/>
            <a:ext cx="8640960" cy="340991"/>
          </a:xfrm>
          <a:prstGeom prst="rect">
            <a:avLst/>
          </a:prstGeom>
        </p:spPr>
        <p:txBody>
          <a:bodyPr wrap="square">
            <a:spAutoFit/>
          </a:bodyPr>
          <a:lstStyle/>
          <a:p>
            <a:pPr>
              <a:lnSpc>
                <a:spcPct val="110000"/>
              </a:lnSpc>
              <a:spcAft>
                <a:spcPts val="600"/>
              </a:spcAft>
            </a:pPr>
            <a:r>
              <a:rPr lang="en-GB" sz="1600" dirty="0">
                <a:solidFill>
                  <a:srgbClr val="000000"/>
                </a:solidFill>
                <a:latin typeface="Century Gothic" panose="020B0502020202020204" pitchFamily="34" charset="0"/>
                <a:cs typeface="Times New Roman" panose="02020603050405020304" pitchFamily="18" charset="0"/>
              </a:rPr>
              <a:t>Emma Farrow, Public Health Analyst; Jevon Harper, Senior Analyst</a:t>
            </a:r>
            <a:endParaRPr lang="en-GB" sz="16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3879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39976"/>
            <a:ext cx="9144000" cy="648072"/>
          </a:xfrm>
          <a:solidFill>
            <a:srgbClr val="7F7F7F"/>
          </a:solidFill>
        </p:spPr>
        <p:txBody>
          <a:bodyPr/>
          <a:lstStyle/>
          <a:p>
            <a:r>
              <a:rPr lang="en-GB" dirty="0">
                <a:solidFill>
                  <a:schemeClr val="bg1"/>
                </a:solidFill>
                <a:latin typeface="Century Gothic" panose="020B0502020202020204" pitchFamily="34" charset="0"/>
              </a:rPr>
              <a:t>LSOA Profiles</a:t>
            </a:r>
          </a:p>
        </p:txBody>
      </p:sp>
      <p:grpSp>
        <p:nvGrpSpPr>
          <p:cNvPr id="10" name="Group 9">
            <a:extLst>
              <a:ext uri="{FF2B5EF4-FFF2-40B4-BE49-F238E27FC236}">
                <a16:creationId xmlns:a16="http://schemas.microsoft.com/office/drawing/2014/main" id="{E7B5A33C-4520-459A-8FB9-6C267ACFA335}"/>
              </a:ext>
            </a:extLst>
          </p:cNvPr>
          <p:cNvGrpSpPr/>
          <p:nvPr/>
        </p:nvGrpSpPr>
        <p:grpSpPr>
          <a:xfrm>
            <a:off x="0" y="6300415"/>
            <a:ext cx="9134546" cy="557585"/>
            <a:chOff x="9454" y="5479260"/>
            <a:chExt cx="9134546" cy="557585"/>
          </a:xfrm>
        </p:grpSpPr>
        <p:pic>
          <p:nvPicPr>
            <p:cNvPr id="11" name="Picture 10">
              <a:extLst>
                <a:ext uri="{FF2B5EF4-FFF2-40B4-BE49-F238E27FC236}">
                  <a16:creationId xmlns:a16="http://schemas.microsoft.com/office/drawing/2014/main" id="{41DF8918-6B7A-40DC-917A-C9428D8976C3}"/>
                </a:ext>
              </a:extLst>
            </p:cNvPr>
            <p:cNvPicPr>
              <a:picLocks noChangeAspect="1"/>
            </p:cNvPicPr>
            <p:nvPr/>
          </p:nvPicPr>
          <p:blipFill>
            <a:blip r:embed="rId3"/>
            <a:stretch>
              <a:fillRect/>
            </a:stretch>
          </p:blipFill>
          <p:spPr>
            <a:xfrm>
              <a:off x="9454" y="5479260"/>
              <a:ext cx="9134546" cy="557585"/>
            </a:xfrm>
            <a:prstGeom prst="rect">
              <a:avLst/>
            </a:prstGeom>
          </p:spPr>
        </p:pic>
        <p:sp>
          <p:nvSpPr>
            <p:cNvPr id="12" name="TextBox 11">
              <a:extLst>
                <a:ext uri="{FF2B5EF4-FFF2-40B4-BE49-F238E27FC236}">
                  <a16:creationId xmlns:a16="http://schemas.microsoft.com/office/drawing/2014/main" id="{1938DA8E-27D1-4499-8901-718217BF04A1}"/>
                </a:ext>
              </a:extLst>
            </p:cNvPr>
            <p:cNvSpPr txBox="1"/>
            <p:nvPr/>
          </p:nvSpPr>
          <p:spPr>
            <a:xfrm>
              <a:off x="197514" y="5582271"/>
              <a:ext cx="3618402" cy="300082"/>
            </a:xfrm>
            <a:prstGeom prst="rect">
              <a:avLst/>
            </a:prstGeom>
            <a:solidFill>
              <a:srgbClr val="009FE3"/>
            </a:solidFill>
            <a:ln>
              <a:noFill/>
            </a:ln>
          </p:spPr>
          <p:txBody>
            <a:bodyPr wrap="square" rtlCol="0">
              <a:spAutoFit/>
            </a:bodyPr>
            <a:lstStyle/>
            <a:p>
              <a:r>
                <a:rPr lang="en-GB" sz="1350" dirty="0">
                  <a:solidFill>
                    <a:schemeClr val="bg1"/>
                  </a:solidFill>
                  <a:latin typeface="Century Gothic" panose="020B0502020202020204" pitchFamily="34" charset="0"/>
                </a:rPr>
                <a:t>Be part of the equation</a:t>
              </a:r>
            </a:p>
          </p:txBody>
        </p:sp>
      </p:grpSp>
      <p:sp>
        <p:nvSpPr>
          <p:cNvPr id="13" name="Content Placeholder 1">
            <a:extLst>
              <a:ext uri="{FF2B5EF4-FFF2-40B4-BE49-F238E27FC236}">
                <a16:creationId xmlns:a16="http://schemas.microsoft.com/office/drawing/2014/main" id="{D502CE97-316F-49BE-996B-5C0BC6BF16DE}"/>
              </a:ext>
            </a:extLst>
          </p:cNvPr>
          <p:cNvSpPr>
            <a:spLocks noGrp="1"/>
          </p:cNvSpPr>
          <p:nvPr>
            <p:ph sz="quarter" idx="10"/>
          </p:nvPr>
        </p:nvSpPr>
        <p:spPr>
          <a:xfrm>
            <a:off x="184247" y="978052"/>
            <a:ext cx="5400780" cy="1401090"/>
          </a:xfrm>
        </p:spPr>
        <p:txBody>
          <a:bodyPr/>
          <a:lstStyle/>
          <a:p>
            <a:pPr marL="342900" indent="-342900" algn="just">
              <a:buAutoNum type="arabicPeriod"/>
            </a:pPr>
            <a:r>
              <a:rPr lang="en-GB" sz="1300" b="1" dirty="0">
                <a:solidFill>
                  <a:srgbClr val="D8117D"/>
                </a:solidFill>
              </a:rPr>
              <a:t>Use filters</a:t>
            </a:r>
          </a:p>
          <a:p>
            <a:pPr algn="just"/>
            <a:r>
              <a:rPr lang="en-GB" sz="1100" dirty="0">
                <a:latin typeface="Century Gothic" panose="020B0502020202020204" pitchFamily="34" charset="0"/>
              </a:rPr>
              <a:t>Filter to the Local Authority (LA) and / or LSOA to view data for. Select the downward arrow next to the LA / LSOA Name box to view the drop-down options, and select the box next to the area of interest. A scroll-bar appears on the right of the drop down to navigate down the drop down options. Filters can be cleared by pressing the eraser icon that appears when hovering over the LA Name / LSOA Name box. </a:t>
            </a:r>
          </a:p>
          <a:p>
            <a:pPr algn="just"/>
            <a:endParaRPr lang="en-GB" sz="1100" dirty="0">
              <a:latin typeface="Century Gothic" panose="020B0502020202020204" pitchFamily="34" charset="0"/>
            </a:endParaRPr>
          </a:p>
          <a:p>
            <a:pPr algn="just"/>
            <a:endParaRPr lang="en-GB" sz="1200" dirty="0">
              <a:latin typeface="Century Gothic" panose="020B0502020202020204" pitchFamily="34" charset="0"/>
            </a:endParaRPr>
          </a:p>
          <a:p>
            <a:pPr algn="just"/>
            <a:endParaRPr lang="en-GB" sz="1700" dirty="0">
              <a:latin typeface="Century Gothic" panose="020B0502020202020204" pitchFamily="34" charset="0"/>
            </a:endParaRPr>
          </a:p>
        </p:txBody>
      </p:sp>
      <p:sp>
        <p:nvSpPr>
          <p:cNvPr id="9" name="Content Placeholder 1">
            <a:extLst>
              <a:ext uri="{FF2B5EF4-FFF2-40B4-BE49-F238E27FC236}">
                <a16:creationId xmlns:a16="http://schemas.microsoft.com/office/drawing/2014/main" id="{15A291C2-E414-4ED0-829A-A90CB346056C}"/>
              </a:ext>
            </a:extLst>
          </p:cNvPr>
          <p:cNvSpPr txBox="1">
            <a:spLocks/>
          </p:cNvSpPr>
          <p:nvPr/>
        </p:nvSpPr>
        <p:spPr>
          <a:xfrm>
            <a:off x="184245" y="2328849"/>
            <a:ext cx="5400780" cy="1763187"/>
          </a:xfrm>
          <a:prstGeom prst="rect">
            <a:avLst/>
          </a:prstGeom>
        </p:spPr>
        <p:txBody>
          <a:bodyPr/>
          <a:lstStyle>
            <a:lvl1pPr marL="0" indent="0" algn="l" rtl="0" eaLnBrk="1" fontAlgn="base" hangingPunct="1">
              <a:spcBef>
                <a:spcPct val="20000"/>
              </a:spcBef>
              <a:spcAft>
                <a:spcPct val="0"/>
              </a:spcAft>
              <a:buNone/>
              <a:defRPr sz="1800" baseline="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a:lstStyle>
          <a:p>
            <a:pPr algn="just"/>
            <a:r>
              <a:rPr lang="en-GB" sz="1300" b="1" kern="0" dirty="0">
                <a:solidFill>
                  <a:srgbClr val="D8117D"/>
                </a:solidFill>
                <a:latin typeface="Century Gothic" panose="020B0502020202020204" pitchFamily="34" charset="0"/>
              </a:rPr>
              <a:t>2. Demographics Box</a:t>
            </a:r>
          </a:p>
          <a:p>
            <a:pPr algn="just"/>
            <a:r>
              <a:rPr lang="en-GB" sz="1100" kern="0" dirty="0">
                <a:latin typeface="Century Gothic" panose="020B0502020202020204" pitchFamily="34" charset="0"/>
              </a:rPr>
              <a:t>When a LSOA is selected in the filters, this box shows what ward this LSOA is located in, the IMD 2019 decile (1 most deprived; 10 least deprived) and the age profile. </a:t>
            </a:r>
          </a:p>
          <a:p>
            <a:pPr algn="just"/>
            <a:r>
              <a:rPr lang="en-GB" sz="1300" b="1" kern="0" dirty="0">
                <a:solidFill>
                  <a:srgbClr val="D8117D"/>
                </a:solidFill>
                <a:latin typeface="Century Gothic" panose="020B0502020202020204" pitchFamily="34" charset="0"/>
              </a:rPr>
              <a:t>3. Radar Chart Box</a:t>
            </a:r>
            <a:endParaRPr lang="en-GB" sz="1100" kern="0" dirty="0">
              <a:latin typeface="Century Gothic" panose="020B0502020202020204" pitchFamily="34" charset="0"/>
            </a:endParaRPr>
          </a:p>
          <a:p>
            <a:pPr algn="just"/>
            <a:r>
              <a:rPr lang="en-GB" sz="1100" kern="0" dirty="0">
                <a:latin typeface="Century Gothic" panose="020B0502020202020204" pitchFamily="34" charset="0"/>
              </a:rPr>
              <a:t>The radar chart shows the average decile score for each driver theme in the data. This gives a snapshot into possible themes for further exploration in the ‘by theme’ pages. A lower score is worse, and a higher score is better. The Physical Activity Score to the right of this chart shows the score of how active that LSOA area is, where a higher score is more active. The Rank below shows how this LSOA ranks for inactivity compared across all Essex LSOAs. When a LA is selected, the radar and scores are the average for that LA based on the LSOAs within that LA.</a:t>
            </a:r>
          </a:p>
          <a:p>
            <a:pPr algn="just"/>
            <a:endParaRPr lang="en-GB" sz="1700" kern="0" dirty="0">
              <a:latin typeface="Century Gothic" panose="020B0502020202020204" pitchFamily="34" charset="0"/>
            </a:endParaRPr>
          </a:p>
        </p:txBody>
      </p:sp>
      <p:sp>
        <p:nvSpPr>
          <p:cNvPr id="16" name="Content Placeholder 1">
            <a:extLst>
              <a:ext uri="{FF2B5EF4-FFF2-40B4-BE49-F238E27FC236}">
                <a16:creationId xmlns:a16="http://schemas.microsoft.com/office/drawing/2014/main" id="{A3827854-6362-4A6F-AA80-981233D5948C}"/>
              </a:ext>
            </a:extLst>
          </p:cNvPr>
          <p:cNvSpPr txBox="1">
            <a:spLocks/>
          </p:cNvSpPr>
          <p:nvPr/>
        </p:nvSpPr>
        <p:spPr>
          <a:xfrm>
            <a:off x="184245" y="4798380"/>
            <a:ext cx="5380568" cy="1305337"/>
          </a:xfrm>
          <a:prstGeom prst="rect">
            <a:avLst/>
          </a:prstGeom>
        </p:spPr>
        <p:txBody>
          <a:bodyPr/>
          <a:lstStyle>
            <a:lvl1pPr marL="0" indent="0" algn="l" rtl="0" eaLnBrk="1" fontAlgn="base" hangingPunct="1">
              <a:spcBef>
                <a:spcPct val="20000"/>
              </a:spcBef>
              <a:spcAft>
                <a:spcPct val="0"/>
              </a:spcAft>
              <a:buNone/>
              <a:defRPr sz="1800" baseline="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a:lstStyle>
          <a:p>
            <a:pPr algn="just"/>
            <a:r>
              <a:rPr lang="en-GB" sz="1300" b="1" kern="0" dirty="0">
                <a:solidFill>
                  <a:srgbClr val="D8117D"/>
                </a:solidFill>
                <a:latin typeface="Century Gothic" panose="020B0502020202020204" pitchFamily="34" charset="0"/>
              </a:rPr>
              <a:t>3. Map</a:t>
            </a:r>
          </a:p>
          <a:p>
            <a:pPr algn="just"/>
            <a:r>
              <a:rPr lang="en-GB" sz="1100" kern="0" dirty="0">
                <a:latin typeface="Century Gothic" panose="020B0502020202020204" pitchFamily="34" charset="0"/>
              </a:rPr>
              <a:t>The map shows Essex LSOAs ranked on the proportion of adults physically active on a colour gradient, whereby darker colours (red) reflect less active and lighter colours (green) reflect more active. Hovering over an area shows the LSOA code, ward and physical activity score. Selecting an area on the map will update figures presented in the boxes above to be for that area selected.</a:t>
            </a:r>
          </a:p>
          <a:p>
            <a:pPr algn="just"/>
            <a:endParaRPr lang="en-GB" sz="1700" kern="0" dirty="0">
              <a:latin typeface="Century Gothic" panose="020B0502020202020204" pitchFamily="34" charset="0"/>
            </a:endParaRPr>
          </a:p>
        </p:txBody>
      </p:sp>
      <p:pic>
        <p:nvPicPr>
          <p:cNvPr id="2" name="Picture 1">
            <a:extLst>
              <a:ext uri="{FF2B5EF4-FFF2-40B4-BE49-F238E27FC236}">
                <a16:creationId xmlns:a16="http://schemas.microsoft.com/office/drawing/2014/main" id="{17D59E07-F6DF-4B55-B5FF-39CC9782F255}"/>
              </a:ext>
            </a:extLst>
          </p:cNvPr>
          <p:cNvPicPr>
            <a:picLocks noChangeAspect="1"/>
          </p:cNvPicPr>
          <p:nvPr/>
        </p:nvPicPr>
        <p:blipFill>
          <a:blip r:embed="rId4"/>
          <a:stretch>
            <a:fillRect/>
          </a:stretch>
        </p:blipFill>
        <p:spPr>
          <a:xfrm>
            <a:off x="5585027" y="1252611"/>
            <a:ext cx="3387975" cy="524269"/>
          </a:xfrm>
          <a:prstGeom prst="rect">
            <a:avLst/>
          </a:prstGeom>
        </p:spPr>
      </p:pic>
      <p:pic>
        <p:nvPicPr>
          <p:cNvPr id="4" name="Picture 3">
            <a:extLst>
              <a:ext uri="{FF2B5EF4-FFF2-40B4-BE49-F238E27FC236}">
                <a16:creationId xmlns:a16="http://schemas.microsoft.com/office/drawing/2014/main" id="{DAA0E1CA-8B92-49A6-B90E-3D1597E74983}"/>
              </a:ext>
            </a:extLst>
          </p:cNvPr>
          <p:cNvPicPr>
            <a:picLocks noChangeAspect="1"/>
          </p:cNvPicPr>
          <p:nvPr/>
        </p:nvPicPr>
        <p:blipFill>
          <a:blip r:embed="rId5"/>
          <a:stretch>
            <a:fillRect/>
          </a:stretch>
        </p:blipFill>
        <p:spPr>
          <a:xfrm>
            <a:off x="5585025" y="2050787"/>
            <a:ext cx="3387975" cy="827532"/>
          </a:xfrm>
          <a:prstGeom prst="rect">
            <a:avLst/>
          </a:prstGeom>
        </p:spPr>
      </p:pic>
      <p:pic>
        <p:nvPicPr>
          <p:cNvPr id="5" name="Picture 4">
            <a:extLst>
              <a:ext uri="{FF2B5EF4-FFF2-40B4-BE49-F238E27FC236}">
                <a16:creationId xmlns:a16="http://schemas.microsoft.com/office/drawing/2014/main" id="{7FCA4FC2-0827-48AB-98E2-38D2426121EA}"/>
              </a:ext>
            </a:extLst>
          </p:cNvPr>
          <p:cNvPicPr>
            <a:picLocks noChangeAspect="1"/>
          </p:cNvPicPr>
          <p:nvPr/>
        </p:nvPicPr>
        <p:blipFill>
          <a:blip r:embed="rId6"/>
          <a:stretch>
            <a:fillRect/>
          </a:stretch>
        </p:blipFill>
        <p:spPr>
          <a:xfrm>
            <a:off x="5562488" y="3157454"/>
            <a:ext cx="3387975" cy="1537915"/>
          </a:xfrm>
          <a:prstGeom prst="rect">
            <a:avLst/>
          </a:prstGeom>
        </p:spPr>
      </p:pic>
      <p:pic>
        <p:nvPicPr>
          <p:cNvPr id="15" name="Picture 14">
            <a:extLst>
              <a:ext uri="{FF2B5EF4-FFF2-40B4-BE49-F238E27FC236}">
                <a16:creationId xmlns:a16="http://schemas.microsoft.com/office/drawing/2014/main" id="{4E57B2E5-8813-4773-B30E-000DEC2A6617}"/>
              </a:ext>
            </a:extLst>
          </p:cNvPr>
          <p:cNvPicPr>
            <a:picLocks noChangeAspect="1"/>
          </p:cNvPicPr>
          <p:nvPr/>
        </p:nvPicPr>
        <p:blipFill>
          <a:blip r:embed="rId7"/>
          <a:stretch>
            <a:fillRect/>
          </a:stretch>
        </p:blipFill>
        <p:spPr>
          <a:xfrm>
            <a:off x="5599543" y="4866191"/>
            <a:ext cx="1867821" cy="1305338"/>
          </a:xfrm>
          <a:prstGeom prst="rect">
            <a:avLst/>
          </a:prstGeom>
        </p:spPr>
      </p:pic>
    </p:spTree>
    <p:extLst>
      <p:ext uri="{BB962C8B-B14F-4D97-AF65-F5344CB8AC3E}">
        <p14:creationId xmlns:p14="http://schemas.microsoft.com/office/powerpoint/2010/main" val="1913967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39976"/>
            <a:ext cx="9144000" cy="648072"/>
          </a:xfrm>
          <a:solidFill>
            <a:srgbClr val="7F7F7F"/>
          </a:solidFill>
        </p:spPr>
        <p:txBody>
          <a:bodyPr/>
          <a:lstStyle/>
          <a:p>
            <a:r>
              <a:rPr lang="en-GB" dirty="0">
                <a:solidFill>
                  <a:schemeClr val="bg1"/>
                </a:solidFill>
                <a:latin typeface="Century Gothic" panose="020B0502020202020204" pitchFamily="34" charset="0"/>
              </a:rPr>
              <a:t>Area Clusters</a:t>
            </a:r>
          </a:p>
        </p:txBody>
      </p:sp>
      <p:grpSp>
        <p:nvGrpSpPr>
          <p:cNvPr id="10" name="Group 9">
            <a:extLst>
              <a:ext uri="{FF2B5EF4-FFF2-40B4-BE49-F238E27FC236}">
                <a16:creationId xmlns:a16="http://schemas.microsoft.com/office/drawing/2014/main" id="{E7B5A33C-4520-459A-8FB9-6C267ACFA335}"/>
              </a:ext>
            </a:extLst>
          </p:cNvPr>
          <p:cNvGrpSpPr/>
          <p:nvPr/>
        </p:nvGrpSpPr>
        <p:grpSpPr>
          <a:xfrm>
            <a:off x="0" y="6300415"/>
            <a:ext cx="9134546" cy="557585"/>
            <a:chOff x="9454" y="5479260"/>
            <a:chExt cx="9134546" cy="557585"/>
          </a:xfrm>
        </p:grpSpPr>
        <p:pic>
          <p:nvPicPr>
            <p:cNvPr id="11" name="Picture 10">
              <a:extLst>
                <a:ext uri="{FF2B5EF4-FFF2-40B4-BE49-F238E27FC236}">
                  <a16:creationId xmlns:a16="http://schemas.microsoft.com/office/drawing/2014/main" id="{41DF8918-6B7A-40DC-917A-C9428D8976C3}"/>
                </a:ext>
              </a:extLst>
            </p:cNvPr>
            <p:cNvPicPr>
              <a:picLocks noChangeAspect="1"/>
            </p:cNvPicPr>
            <p:nvPr/>
          </p:nvPicPr>
          <p:blipFill>
            <a:blip r:embed="rId3"/>
            <a:stretch>
              <a:fillRect/>
            </a:stretch>
          </p:blipFill>
          <p:spPr>
            <a:xfrm>
              <a:off x="9454" y="5479260"/>
              <a:ext cx="9134546" cy="557585"/>
            </a:xfrm>
            <a:prstGeom prst="rect">
              <a:avLst/>
            </a:prstGeom>
          </p:spPr>
        </p:pic>
        <p:sp>
          <p:nvSpPr>
            <p:cNvPr id="12" name="TextBox 11">
              <a:extLst>
                <a:ext uri="{FF2B5EF4-FFF2-40B4-BE49-F238E27FC236}">
                  <a16:creationId xmlns:a16="http://schemas.microsoft.com/office/drawing/2014/main" id="{1938DA8E-27D1-4499-8901-718217BF04A1}"/>
                </a:ext>
              </a:extLst>
            </p:cNvPr>
            <p:cNvSpPr txBox="1"/>
            <p:nvPr/>
          </p:nvSpPr>
          <p:spPr>
            <a:xfrm>
              <a:off x="197514" y="5582271"/>
              <a:ext cx="3618402" cy="300082"/>
            </a:xfrm>
            <a:prstGeom prst="rect">
              <a:avLst/>
            </a:prstGeom>
            <a:solidFill>
              <a:srgbClr val="009FE3"/>
            </a:solidFill>
            <a:ln>
              <a:noFill/>
            </a:ln>
          </p:spPr>
          <p:txBody>
            <a:bodyPr wrap="square" rtlCol="0">
              <a:spAutoFit/>
            </a:bodyPr>
            <a:lstStyle/>
            <a:p>
              <a:r>
                <a:rPr lang="en-GB" sz="1350" dirty="0">
                  <a:solidFill>
                    <a:schemeClr val="bg1"/>
                  </a:solidFill>
                  <a:latin typeface="Century Gothic" panose="020B0502020202020204" pitchFamily="34" charset="0"/>
                </a:rPr>
                <a:t>Be part of the equation</a:t>
              </a:r>
            </a:p>
          </p:txBody>
        </p:sp>
      </p:grpSp>
      <p:sp>
        <p:nvSpPr>
          <p:cNvPr id="13" name="Content Placeholder 1">
            <a:extLst>
              <a:ext uri="{FF2B5EF4-FFF2-40B4-BE49-F238E27FC236}">
                <a16:creationId xmlns:a16="http://schemas.microsoft.com/office/drawing/2014/main" id="{D502CE97-316F-49BE-996B-5C0BC6BF16DE}"/>
              </a:ext>
            </a:extLst>
          </p:cNvPr>
          <p:cNvSpPr>
            <a:spLocks noGrp="1"/>
          </p:cNvSpPr>
          <p:nvPr>
            <p:ph sz="quarter" idx="10"/>
          </p:nvPr>
        </p:nvSpPr>
        <p:spPr>
          <a:xfrm>
            <a:off x="614270" y="5182929"/>
            <a:ext cx="7906006" cy="648072"/>
          </a:xfrm>
        </p:spPr>
        <p:txBody>
          <a:bodyPr/>
          <a:lstStyle/>
          <a:p>
            <a:pPr algn="just"/>
            <a:r>
              <a:rPr lang="en-GB" sz="1700" dirty="0">
                <a:latin typeface="Century Gothic" panose="020B0502020202020204" pitchFamily="34" charset="0"/>
              </a:rPr>
              <a:t>This page provides information on where each cluster type are located across Essex, including what LSOAs fall into each cluster, and the average theme score for each of the LSOAs within each cluster.</a:t>
            </a:r>
          </a:p>
        </p:txBody>
      </p:sp>
      <p:pic>
        <p:nvPicPr>
          <p:cNvPr id="2" name="Picture 1">
            <a:extLst>
              <a:ext uri="{FF2B5EF4-FFF2-40B4-BE49-F238E27FC236}">
                <a16:creationId xmlns:a16="http://schemas.microsoft.com/office/drawing/2014/main" id="{40C7BACC-E395-49B4-860B-9D4945F6B027}"/>
              </a:ext>
            </a:extLst>
          </p:cNvPr>
          <p:cNvPicPr>
            <a:picLocks noChangeAspect="1"/>
          </p:cNvPicPr>
          <p:nvPr/>
        </p:nvPicPr>
        <p:blipFill>
          <a:blip r:embed="rId4"/>
          <a:stretch>
            <a:fillRect/>
          </a:stretch>
        </p:blipFill>
        <p:spPr>
          <a:xfrm>
            <a:off x="614270" y="1145884"/>
            <a:ext cx="7906006" cy="4015758"/>
          </a:xfrm>
          <a:prstGeom prst="rect">
            <a:avLst/>
          </a:prstGeom>
        </p:spPr>
      </p:pic>
    </p:spTree>
    <p:extLst>
      <p:ext uri="{BB962C8B-B14F-4D97-AF65-F5344CB8AC3E}">
        <p14:creationId xmlns:p14="http://schemas.microsoft.com/office/powerpoint/2010/main" val="4088309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39976"/>
            <a:ext cx="9144000" cy="648072"/>
          </a:xfrm>
          <a:solidFill>
            <a:srgbClr val="7F7F7F"/>
          </a:solidFill>
        </p:spPr>
        <p:txBody>
          <a:bodyPr/>
          <a:lstStyle/>
          <a:p>
            <a:r>
              <a:rPr lang="en-GB" dirty="0">
                <a:solidFill>
                  <a:schemeClr val="bg1"/>
                </a:solidFill>
                <a:latin typeface="Century Gothic" panose="020B0502020202020204" pitchFamily="34" charset="0"/>
              </a:rPr>
              <a:t>Area Clusters</a:t>
            </a:r>
          </a:p>
        </p:txBody>
      </p:sp>
      <p:grpSp>
        <p:nvGrpSpPr>
          <p:cNvPr id="10" name="Group 9">
            <a:extLst>
              <a:ext uri="{FF2B5EF4-FFF2-40B4-BE49-F238E27FC236}">
                <a16:creationId xmlns:a16="http://schemas.microsoft.com/office/drawing/2014/main" id="{E7B5A33C-4520-459A-8FB9-6C267ACFA335}"/>
              </a:ext>
            </a:extLst>
          </p:cNvPr>
          <p:cNvGrpSpPr/>
          <p:nvPr/>
        </p:nvGrpSpPr>
        <p:grpSpPr>
          <a:xfrm>
            <a:off x="0" y="6300415"/>
            <a:ext cx="9134546" cy="557585"/>
            <a:chOff x="9454" y="5479260"/>
            <a:chExt cx="9134546" cy="557585"/>
          </a:xfrm>
        </p:grpSpPr>
        <p:pic>
          <p:nvPicPr>
            <p:cNvPr id="11" name="Picture 10">
              <a:extLst>
                <a:ext uri="{FF2B5EF4-FFF2-40B4-BE49-F238E27FC236}">
                  <a16:creationId xmlns:a16="http://schemas.microsoft.com/office/drawing/2014/main" id="{41DF8918-6B7A-40DC-917A-C9428D8976C3}"/>
                </a:ext>
              </a:extLst>
            </p:cNvPr>
            <p:cNvPicPr>
              <a:picLocks noChangeAspect="1"/>
            </p:cNvPicPr>
            <p:nvPr/>
          </p:nvPicPr>
          <p:blipFill>
            <a:blip r:embed="rId3"/>
            <a:stretch>
              <a:fillRect/>
            </a:stretch>
          </p:blipFill>
          <p:spPr>
            <a:xfrm>
              <a:off x="9454" y="5479260"/>
              <a:ext cx="9134546" cy="557585"/>
            </a:xfrm>
            <a:prstGeom prst="rect">
              <a:avLst/>
            </a:prstGeom>
          </p:spPr>
        </p:pic>
        <p:sp>
          <p:nvSpPr>
            <p:cNvPr id="12" name="TextBox 11">
              <a:extLst>
                <a:ext uri="{FF2B5EF4-FFF2-40B4-BE49-F238E27FC236}">
                  <a16:creationId xmlns:a16="http://schemas.microsoft.com/office/drawing/2014/main" id="{1938DA8E-27D1-4499-8901-718217BF04A1}"/>
                </a:ext>
              </a:extLst>
            </p:cNvPr>
            <p:cNvSpPr txBox="1"/>
            <p:nvPr/>
          </p:nvSpPr>
          <p:spPr>
            <a:xfrm>
              <a:off x="197514" y="5582271"/>
              <a:ext cx="3618402" cy="300082"/>
            </a:xfrm>
            <a:prstGeom prst="rect">
              <a:avLst/>
            </a:prstGeom>
            <a:solidFill>
              <a:srgbClr val="009FE3"/>
            </a:solidFill>
            <a:ln>
              <a:noFill/>
            </a:ln>
          </p:spPr>
          <p:txBody>
            <a:bodyPr wrap="square" rtlCol="0">
              <a:spAutoFit/>
            </a:bodyPr>
            <a:lstStyle/>
            <a:p>
              <a:r>
                <a:rPr lang="en-GB" sz="1350" dirty="0">
                  <a:solidFill>
                    <a:schemeClr val="bg1"/>
                  </a:solidFill>
                  <a:latin typeface="Century Gothic" panose="020B0502020202020204" pitchFamily="34" charset="0"/>
                </a:rPr>
                <a:t>Be part of the equation</a:t>
              </a:r>
            </a:p>
          </p:txBody>
        </p:sp>
      </p:grpSp>
      <p:sp>
        <p:nvSpPr>
          <p:cNvPr id="13" name="Content Placeholder 1">
            <a:extLst>
              <a:ext uri="{FF2B5EF4-FFF2-40B4-BE49-F238E27FC236}">
                <a16:creationId xmlns:a16="http://schemas.microsoft.com/office/drawing/2014/main" id="{D502CE97-316F-49BE-996B-5C0BC6BF16DE}"/>
              </a:ext>
            </a:extLst>
          </p:cNvPr>
          <p:cNvSpPr>
            <a:spLocks noGrp="1"/>
          </p:cNvSpPr>
          <p:nvPr>
            <p:ph sz="quarter" idx="10"/>
          </p:nvPr>
        </p:nvSpPr>
        <p:spPr>
          <a:xfrm>
            <a:off x="184247" y="978051"/>
            <a:ext cx="5541039" cy="1763187"/>
          </a:xfrm>
        </p:spPr>
        <p:txBody>
          <a:bodyPr/>
          <a:lstStyle/>
          <a:p>
            <a:pPr marL="342900" indent="-342900" algn="just">
              <a:buAutoNum type="arabicPeriod"/>
            </a:pPr>
            <a:r>
              <a:rPr lang="en-GB" sz="1300" b="1" dirty="0">
                <a:solidFill>
                  <a:srgbClr val="D8117D"/>
                </a:solidFill>
              </a:rPr>
              <a:t>Use filters</a:t>
            </a:r>
          </a:p>
          <a:p>
            <a:pPr algn="just"/>
            <a:r>
              <a:rPr lang="en-GB" sz="1100" dirty="0">
                <a:latin typeface="Century Gothic" panose="020B0502020202020204" pitchFamily="34" charset="0"/>
              </a:rPr>
              <a:t>Filter to the Local Authority (LA) and / or LSOA to view data for. Select the downward arrow next to the LA / LSOA Name box to view the drop-down options, and select the box next to the area of interest. A scroll-bar appears on the right of the drop down to navigate down the drop down options. You can also further filter to show all LSOA areas across Essex (with no LA filter applied) or areas within a LA (with LA filter applied) that fall within each Cluster. A cluster definition page is provided on the next page of the dashboard. Filters can be cleared by pressing the eraser icon that appears when hovering over the LA Name / LSOA Name / Cluster Label box. </a:t>
            </a:r>
          </a:p>
          <a:p>
            <a:pPr algn="just"/>
            <a:endParaRPr lang="en-GB" sz="1700" dirty="0">
              <a:latin typeface="Century Gothic" panose="020B0502020202020204" pitchFamily="34" charset="0"/>
            </a:endParaRPr>
          </a:p>
        </p:txBody>
      </p:sp>
      <p:sp>
        <p:nvSpPr>
          <p:cNvPr id="9" name="Content Placeholder 1">
            <a:extLst>
              <a:ext uri="{FF2B5EF4-FFF2-40B4-BE49-F238E27FC236}">
                <a16:creationId xmlns:a16="http://schemas.microsoft.com/office/drawing/2014/main" id="{15A291C2-E414-4ED0-829A-A90CB346056C}"/>
              </a:ext>
            </a:extLst>
          </p:cNvPr>
          <p:cNvSpPr txBox="1">
            <a:spLocks/>
          </p:cNvSpPr>
          <p:nvPr/>
        </p:nvSpPr>
        <p:spPr>
          <a:xfrm>
            <a:off x="192823" y="2761605"/>
            <a:ext cx="5532463" cy="1176317"/>
          </a:xfrm>
          <a:prstGeom prst="rect">
            <a:avLst/>
          </a:prstGeom>
        </p:spPr>
        <p:txBody>
          <a:bodyPr/>
          <a:lstStyle>
            <a:lvl1pPr marL="0" indent="0" algn="l" rtl="0" eaLnBrk="1" fontAlgn="base" hangingPunct="1">
              <a:spcBef>
                <a:spcPct val="20000"/>
              </a:spcBef>
              <a:spcAft>
                <a:spcPct val="0"/>
              </a:spcAft>
              <a:buNone/>
              <a:defRPr sz="1800" baseline="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a:lstStyle>
          <a:p>
            <a:pPr algn="just"/>
            <a:r>
              <a:rPr lang="en-GB" sz="1300" b="1" kern="0" dirty="0">
                <a:solidFill>
                  <a:srgbClr val="D8117D"/>
                </a:solidFill>
                <a:latin typeface="Century Gothic" panose="020B0502020202020204" pitchFamily="34" charset="0"/>
              </a:rPr>
              <a:t>2. Table (1)</a:t>
            </a:r>
          </a:p>
          <a:p>
            <a:pPr algn="just"/>
            <a:r>
              <a:rPr lang="en-GB" sz="1100" kern="0" dirty="0">
                <a:latin typeface="Century Gothic" panose="020B0502020202020204" pitchFamily="34" charset="0"/>
              </a:rPr>
              <a:t>This table shows the ward and cluster LSOAs are in*. When a local authority is selected in the above filters, this information is presented for every LSOA in that local authority. When a LSOA is selected, this information is presented for that specific LSOA. When a cluster label is selected, this information is presented for every LSOA within that cluster.</a:t>
            </a:r>
          </a:p>
          <a:p>
            <a:pPr algn="just"/>
            <a:endParaRPr lang="en-GB" sz="1700" kern="0" dirty="0">
              <a:latin typeface="Century Gothic" panose="020B0502020202020204" pitchFamily="34" charset="0"/>
            </a:endParaRPr>
          </a:p>
        </p:txBody>
      </p:sp>
      <p:sp>
        <p:nvSpPr>
          <p:cNvPr id="16" name="Content Placeholder 1">
            <a:extLst>
              <a:ext uri="{FF2B5EF4-FFF2-40B4-BE49-F238E27FC236}">
                <a16:creationId xmlns:a16="http://schemas.microsoft.com/office/drawing/2014/main" id="{A3827854-6362-4A6F-AA80-981233D5948C}"/>
              </a:ext>
            </a:extLst>
          </p:cNvPr>
          <p:cNvSpPr txBox="1">
            <a:spLocks/>
          </p:cNvSpPr>
          <p:nvPr/>
        </p:nvSpPr>
        <p:spPr>
          <a:xfrm>
            <a:off x="184247" y="3871413"/>
            <a:ext cx="5532463" cy="1305337"/>
          </a:xfrm>
          <a:prstGeom prst="rect">
            <a:avLst/>
          </a:prstGeom>
        </p:spPr>
        <p:txBody>
          <a:bodyPr/>
          <a:lstStyle>
            <a:lvl1pPr marL="0" indent="0" algn="l" rtl="0" eaLnBrk="1" fontAlgn="base" hangingPunct="1">
              <a:spcBef>
                <a:spcPct val="20000"/>
              </a:spcBef>
              <a:spcAft>
                <a:spcPct val="0"/>
              </a:spcAft>
              <a:buNone/>
              <a:defRPr sz="1800" baseline="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a:lstStyle>
          <a:p>
            <a:pPr algn="just"/>
            <a:r>
              <a:rPr lang="en-GB" sz="1300" b="1" kern="0" dirty="0">
                <a:solidFill>
                  <a:srgbClr val="D8117D"/>
                </a:solidFill>
                <a:latin typeface="Century Gothic" panose="020B0502020202020204" pitchFamily="34" charset="0"/>
              </a:rPr>
              <a:t>3. Map</a:t>
            </a:r>
          </a:p>
          <a:p>
            <a:pPr algn="just"/>
            <a:r>
              <a:rPr lang="en-GB" sz="1100" kern="0" dirty="0">
                <a:latin typeface="Century Gothic" panose="020B0502020202020204" pitchFamily="34" charset="0"/>
              </a:rPr>
              <a:t>The map shows Essex LSOAs classified by their cluster label. When a local authority is selected, every LSOA in that local authority is shown. When a cluster label is selected, every LSOA in that cluster label is shown.  Hovering over an LSOA on the map will show the LSOA code and cluster label. Selecting an area on the map will update the above* and below table to show all LSOAs within the same cluster label as the LSOA selected. </a:t>
            </a:r>
            <a:endParaRPr lang="en-GB" sz="1700" kern="0" dirty="0">
              <a:latin typeface="Century Gothic" panose="020B0502020202020204" pitchFamily="34" charset="0"/>
            </a:endParaRPr>
          </a:p>
        </p:txBody>
      </p:sp>
      <p:pic>
        <p:nvPicPr>
          <p:cNvPr id="2" name="Picture 1">
            <a:extLst>
              <a:ext uri="{FF2B5EF4-FFF2-40B4-BE49-F238E27FC236}">
                <a16:creationId xmlns:a16="http://schemas.microsoft.com/office/drawing/2014/main" id="{432D99FF-AE60-481C-B1E0-11A86EBF6AC5}"/>
              </a:ext>
            </a:extLst>
          </p:cNvPr>
          <p:cNvPicPr>
            <a:picLocks noChangeAspect="1"/>
          </p:cNvPicPr>
          <p:nvPr/>
        </p:nvPicPr>
        <p:blipFill>
          <a:blip r:embed="rId4"/>
          <a:stretch>
            <a:fillRect/>
          </a:stretch>
        </p:blipFill>
        <p:spPr>
          <a:xfrm>
            <a:off x="5725286" y="1220290"/>
            <a:ext cx="3202372" cy="1302728"/>
          </a:xfrm>
          <a:prstGeom prst="rect">
            <a:avLst/>
          </a:prstGeom>
        </p:spPr>
      </p:pic>
      <p:pic>
        <p:nvPicPr>
          <p:cNvPr id="4" name="Picture 3">
            <a:extLst>
              <a:ext uri="{FF2B5EF4-FFF2-40B4-BE49-F238E27FC236}">
                <a16:creationId xmlns:a16="http://schemas.microsoft.com/office/drawing/2014/main" id="{D0E6D3CD-3E89-4FE6-8FA4-ED1BCD9195D6}"/>
              </a:ext>
            </a:extLst>
          </p:cNvPr>
          <p:cNvPicPr>
            <a:picLocks noChangeAspect="1"/>
          </p:cNvPicPr>
          <p:nvPr/>
        </p:nvPicPr>
        <p:blipFill>
          <a:blip r:embed="rId5"/>
          <a:stretch>
            <a:fillRect/>
          </a:stretch>
        </p:blipFill>
        <p:spPr>
          <a:xfrm>
            <a:off x="5748805" y="2540363"/>
            <a:ext cx="3202372" cy="1379510"/>
          </a:xfrm>
          <a:prstGeom prst="rect">
            <a:avLst/>
          </a:prstGeom>
        </p:spPr>
      </p:pic>
      <p:pic>
        <p:nvPicPr>
          <p:cNvPr id="5" name="Picture 4">
            <a:extLst>
              <a:ext uri="{FF2B5EF4-FFF2-40B4-BE49-F238E27FC236}">
                <a16:creationId xmlns:a16="http://schemas.microsoft.com/office/drawing/2014/main" id="{7E06AC30-7CE4-4126-B45A-29D4C6E2E746}"/>
              </a:ext>
            </a:extLst>
          </p:cNvPr>
          <p:cNvPicPr>
            <a:picLocks noChangeAspect="1"/>
          </p:cNvPicPr>
          <p:nvPr/>
        </p:nvPicPr>
        <p:blipFill>
          <a:blip r:embed="rId6"/>
          <a:stretch>
            <a:fillRect/>
          </a:stretch>
        </p:blipFill>
        <p:spPr>
          <a:xfrm>
            <a:off x="5725286" y="3984784"/>
            <a:ext cx="3274380" cy="1266874"/>
          </a:xfrm>
          <a:prstGeom prst="rect">
            <a:avLst/>
          </a:prstGeom>
        </p:spPr>
      </p:pic>
      <p:pic>
        <p:nvPicPr>
          <p:cNvPr id="6" name="Picture 5">
            <a:extLst>
              <a:ext uri="{FF2B5EF4-FFF2-40B4-BE49-F238E27FC236}">
                <a16:creationId xmlns:a16="http://schemas.microsoft.com/office/drawing/2014/main" id="{FE2E8532-044D-4500-9C12-6F8A4C26EF0E}"/>
              </a:ext>
            </a:extLst>
          </p:cNvPr>
          <p:cNvPicPr>
            <a:picLocks noChangeAspect="1"/>
          </p:cNvPicPr>
          <p:nvPr/>
        </p:nvPicPr>
        <p:blipFill>
          <a:blip r:embed="rId7"/>
          <a:stretch>
            <a:fillRect/>
          </a:stretch>
        </p:blipFill>
        <p:spPr>
          <a:xfrm>
            <a:off x="5731973" y="5230246"/>
            <a:ext cx="3234467" cy="1019161"/>
          </a:xfrm>
          <a:prstGeom prst="rect">
            <a:avLst/>
          </a:prstGeom>
        </p:spPr>
      </p:pic>
      <p:sp>
        <p:nvSpPr>
          <p:cNvPr id="14" name="Content Placeholder 1">
            <a:extLst>
              <a:ext uri="{FF2B5EF4-FFF2-40B4-BE49-F238E27FC236}">
                <a16:creationId xmlns:a16="http://schemas.microsoft.com/office/drawing/2014/main" id="{2812AF68-C679-4C0A-88A7-3C3FAEA377FF}"/>
              </a:ext>
            </a:extLst>
          </p:cNvPr>
          <p:cNvSpPr txBox="1">
            <a:spLocks/>
          </p:cNvSpPr>
          <p:nvPr/>
        </p:nvSpPr>
        <p:spPr>
          <a:xfrm>
            <a:off x="198699" y="5152344"/>
            <a:ext cx="5532463" cy="1176317"/>
          </a:xfrm>
          <a:prstGeom prst="rect">
            <a:avLst/>
          </a:prstGeom>
        </p:spPr>
        <p:txBody>
          <a:bodyPr/>
          <a:lstStyle>
            <a:lvl1pPr marL="0" indent="0" algn="l" rtl="0" eaLnBrk="1" fontAlgn="base" hangingPunct="1">
              <a:spcBef>
                <a:spcPct val="20000"/>
              </a:spcBef>
              <a:spcAft>
                <a:spcPct val="0"/>
              </a:spcAft>
              <a:buNone/>
              <a:defRPr sz="1800" baseline="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a:lstStyle>
          <a:p>
            <a:pPr algn="just"/>
            <a:r>
              <a:rPr lang="en-GB" sz="1300" b="1" kern="0" dirty="0">
                <a:solidFill>
                  <a:srgbClr val="D8117D"/>
                </a:solidFill>
                <a:latin typeface="Century Gothic" panose="020B0502020202020204" pitchFamily="34" charset="0"/>
              </a:rPr>
              <a:t>4. Table (2)</a:t>
            </a:r>
          </a:p>
          <a:p>
            <a:pPr algn="just"/>
            <a:r>
              <a:rPr lang="en-GB" sz="1100" kern="0" dirty="0">
                <a:latin typeface="Century Gothic" panose="020B0502020202020204" pitchFamily="34" charset="0"/>
              </a:rPr>
              <a:t>This table shows the average decile score separated by the theme for each LSOA within each cluster. When a local authority is selected, every LSOA in that local authority is shown. When a cluster label is selected, every LSOA in that cluster label is shown.  A lower score (to 1) indicates relatively worse performance in that theme, and a higher score is better (to 10). </a:t>
            </a:r>
          </a:p>
        </p:txBody>
      </p:sp>
    </p:spTree>
    <p:extLst>
      <p:ext uri="{BB962C8B-B14F-4D97-AF65-F5344CB8AC3E}">
        <p14:creationId xmlns:p14="http://schemas.microsoft.com/office/powerpoint/2010/main" val="985132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39976"/>
            <a:ext cx="9144000" cy="648072"/>
          </a:xfrm>
          <a:solidFill>
            <a:srgbClr val="7F7F7F"/>
          </a:solidFill>
        </p:spPr>
        <p:txBody>
          <a:bodyPr/>
          <a:lstStyle/>
          <a:p>
            <a:r>
              <a:rPr lang="en-GB" dirty="0">
                <a:solidFill>
                  <a:schemeClr val="bg1"/>
                </a:solidFill>
                <a:latin typeface="Century Gothic" panose="020B0502020202020204" pitchFamily="34" charset="0"/>
              </a:rPr>
              <a:t>Clusters Definitions</a:t>
            </a:r>
          </a:p>
        </p:txBody>
      </p:sp>
      <p:grpSp>
        <p:nvGrpSpPr>
          <p:cNvPr id="10" name="Group 9">
            <a:extLst>
              <a:ext uri="{FF2B5EF4-FFF2-40B4-BE49-F238E27FC236}">
                <a16:creationId xmlns:a16="http://schemas.microsoft.com/office/drawing/2014/main" id="{E7B5A33C-4520-459A-8FB9-6C267ACFA335}"/>
              </a:ext>
            </a:extLst>
          </p:cNvPr>
          <p:cNvGrpSpPr/>
          <p:nvPr/>
        </p:nvGrpSpPr>
        <p:grpSpPr>
          <a:xfrm>
            <a:off x="0" y="6300415"/>
            <a:ext cx="9134546" cy="557585"/>
            <a:chOff x="9454" y="5479260"/>
            <a:chExt cx="9134546" cy="557585"/>
          </a:xfrm>
        </p:grpSpPr>
        <p:pic>
          <p:nvPicPr>
            <p:cNvPr id="11" name="Picture 10">
              <a:extLst>
                <a:ext uri="{FF2B5EF4-FFF2-40B4-BE49-F238E27FC236}">
                  <a16:creationId xmlns:a16="http://schemas.microsoft.com/office/drawing/2014/main" id="{41DF8918-6B7A-40DC-917A-C9428D8976C3}"/>
                </a:ext>
              </a:extLst>
            </p:cNvPr>
            <p:cNvPicPr>
              <a:picLocks noChangeAspect="1"/>
            </p:cNvPicPr>
            <p:nvPr/>
          </p:nvPicPr>
          <p:blipFill>
            <a:blip r:embed="rId3"/>
            <a:stretch>
              <a:fillRect/>
            </a:stretch>
          </p:blipFill>
          <p:spPr>
            <a:xfrm>
              <a:off x="9454" y="5479260"/>
              <a:ext cx="9134546" cy="557585"/>
            </a:xfrm>
            <a:prstGeom prst="rect">
              <a:avLst/>
            </a:prstGeom>
          </p:spPr>
        </p:pic>
        <p:sp>
          <p:nvSpPr>
            <p:cNvPr id="12" name="TextBox 11">
              <a:extLst>
                <a:ext uri="{FF2B5EF4-FFF2-40B4-BE49-F238E27FC236}">
                  <a16:creationId xmlns:a16="http://schemas.microsoft.com/office/drawing/2014/main" id="{1938DA8E-27D1-4499-8901-718217BF04A1}"/>
                </a:ext>
              </a:extLst>
            </p:cNvPr>
            <p:cNvSpPr txBox="1"/>
            <p:nvPr/>
          </p:nvSpPr>
          <p:spPr>
            <a:xfrm>
              <a:off x="197514" y="5582271"/>
              <a:ext cx="3618402" cy="300082"/>
            </a:xfrm>
            <a:prstGeom prst="rect">
              <a:avLst/>
            </a:prstGeom>
            <a:solidFill>
              <a:srgbClr val="009FE3"/>
            </a:solidFill>
            <a:ln>
              <a:noFill/>
            </a:ln>
          </p:spPr>
          <p:txBody>
            <a:bodyPr wrap="square" rtlCol="0">
              <a:spAutoFit/>
            </a:bodyPr>
            <a:lstStyle/>
            <a:p>
              <a:r>
                <a:rPr lang="en-GB" sz="1350" dirty="0">
                  <a:solidFill>
                    <a:schemeClr val="bg1"/>
                  </a:solidFill>
                  <a:latin typeface="Century Gothic" panose="020B0502020202020204" pitchFamily="34" charset="0"/>
                </a:rPr>
                <a:t>Be part of the equation</a:t>
              </a:r>
            </a:p>
          </p:txBody>
        </p:sp>
      </p:grpSp>
      <p:sp>
        <p:nvSpPr>
          <p:cNvPr id="13" name="Content Placeholder 1">
            <a:extLst>
              <a:ext uri="{FF2B5EF4-FFF2-40B4-BE49-F238E27FC236}">
                <a16:creationId xmlns:a16="http://schemas.microsoft.com/office/drawing/2014/main" id="{D502CE97-316F-49BE-996B-5C0BC6BF16DE}"/>
              </a:ext>
            </a:extLst>
          </p:cNvPr>
          <p:cNvSpPr>
            <a:spLocks noGrp="1"/>
          </p:cNvSpPr>
          <p:nvPr>
            <p:ph sz="quarter" idx="10"/>
          </p:nvPr>
        </p:nvSpPr>
        <p:spPr>
          <a:xfrm>
            <a:off x="614270" y="5198395"/>
            <a:ext cx="7906006" cy="648072"/>
          </a:xfrm>
        </p:spPr>
        <p:txBody>
          <a:bodyPr/>
          <a:lstStyle/>
          <a:p>
            <a:pPr algn="just"/>
            <a:r>
              <a:rPr lang="en-GB" sz="1700" dirty="0">
                <a:latin typeface="Century Gothic" panose="020B0502020202020204" pitchFamily="34" charset="0"/>
              </a:rPr>
              <a:t>This page provides the definitions of the clusters of LSOAs across Essex, showing what barriers to physical activity may be shared by the LSOAs within each cluster. The scroll bar to the right of the text box allows you to navigate through the text. </a:t>
            </a:r>
          </a:p>
        </p:txBody>
      </p:sp>
      <p:pic>
        <p:nvPicPr>
          <p:cNvPr id="4" name="Picture 3">
            <a:extLst>
              <a:ext uri="{FF2B5EF4-FFF2-40B4-BE49-F238E27FC236}">
                <a16:creationId xmlns:a16="http://schemas.microsoft.com/office/drawing/2014/main" id="{47A6D9B1-04DF-49C1-B4E9-0C5BA83FCB2D}"/>
              </a:ext>
            </a:extLst>
          </p:cNvPr>
          <p:cNvPicPr>
            <a:picLocks noChangeAspect="1"/>
          </p:cNvPicPr>
          <p:nvPr/>
        </p:nvPicPr>
        <p:blipFill>
          <a:blip r:embed="rId4"/>
          <a:stretch>
            <a:fillRect/>
          </a:stretch>
        </p:blipFill>
        <p:spPr>
          <a:xfrm>
            <a:off x="614270" y="1120392"/>
            <a:ext cx="7906006" cy="4078003"/>
          </a:xfrm>
          <a:prstGeom prst="rect">
            <a:avLst/>
          </a:prstGeom>
        </p:spPr>
      </p:pic>
    </p:spTree>
    <p:extLst>
      <p:ext uri="{BB962C8B-B14F-4D97-AF65-F5344CB8AC3E}">
        <p14:creationId xmlns:p14="http://schemas.microsoft.com/office/powerpoint/2010/main" val="2205227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39976"/>
            <a:ext cx="9144000" cy="648072"/>
          </a:xfrm>
          <a:solidFill>
            <a:srgbClr val="7F7F7F"/>
          </a:solidFill>
        </p:spPr>
        <p:txBody>
          <a:bodyPr/>
          <a:lstStyle/>
          <a:p>
            <a:r>
              <a:rPr lang="en-GB" dirty="0">
                <a:solidFill>
                  <a:schemeClr val="bg1"/>
                </a:solidFill>
                <a:latin typeface="Century Gothic" panose="020B0502020202020204" pitchFamily="34" charset="0"/>
              </a:rPr>
              <a:t>Data by Theme</a:t>
            </a:r>
          </a:p>
        </p:txBody>
      </p:sp>
      <p:grpSp>
        <p:nvGrpSpPr>
          <p:cNvPr id="10" name="Group 9">
            <a:extLst>
              <a:ext uri="{FF2B5EF4-FFF2-40B4-BE49-F238E27FC236}">
                <a16:creationId xmlns:a16="http://schemas.microsoft.com/office/drawing/2014/main" id="{E7B5A33C-4520-459A-8FB9-6C267ACFA335}"/>
              </a:ext>
            </a:extLst>
          </p:cNvPr>
          <p:cNvGrpSpPr/>
          <p:nvPr/>
        </p:nvGrpSpPr>
        <p:grpSpPr>
          <a:xfrm>
            <a:off x="0" y="6300415"/>
            <a:ext cx="9134546" cy="557585"/>
            <a:chOff x="9454" y="5479260"/>
            <a:chExt cx="9134546" cy="557585"/>
          </a:xfrm>
        </p:grpSpPr>
        <p:pic>
          <p:nvPicPr>
            <p:cNvPr id="11" name="Picture 10">
              <a:extLst>
                <a:ext uri="{FF2B5EF4-FFF2-40B4-BE49-F238E27FC236}">
                  <a16:creationId xmlns:a16="http://schemas.microsoft.com/office/drawing/2014/main" id="{41DF8918-6B7A-40DC-917A-C9428D8976C3}"/>
                </a:ext>
              </a:extLst>
            </p:cNvPr>
            <p:cNvPicPr>
              <a:picLocks noChangeAspect="1"/>
            </p:cNvPicPr>
            <p:nvPr/>
          </p:nvPicPr>
          <p:blipFill>
            <a:blip r:embed="rId3"/>
            <a:stretch>
              <a:fillRect/>
            </a:stretch>
          </p:blipFill>
          <p:spPr>
            <a:xfrm>
              <a:off x="9454" y="5479260"/>
              <a:ext cx="9134546" cy="557585"/>
            </a:xfrm>
            <a:prstGeom prst="rect">
              <a:avLst/>
            </a:prstGeom>
          </p:spPr>
        </p:pic>
        <p:sp>
          <p:nvSpPr>
            <p:cNvPr id="12" name="TextBox 11">
              <a:extLst>
                <a:ext uri="{FF2B5EF4-FFF2-40B4-BE49-F238E27FC236}">
                  <a16:creationId xmlns:a16="http://schemas.microsoft.com/office/drawing/2014/main" id="{1938DA8E-27D1-4499-8901-718217BF04A1}"/>
                </a:ext>
              </a:extLst>
            </p:cNvPr>
            <p:cNvSpPr txBox="1"/>
            <p:nvPr/>
          </p:nvSpPr>
          <p:spPr>
            <a:xfrm>
              <a:off x="197514" y="5582271"/>
              <a:ext cx="3618402" cy="300082"/>
            </a:xfrm>
            <a:prstGeom prst="rect">
              <a:avLst/>
            </a:prstGeom>
            <a:solidFill>
              <a:srgbClr val="009FE3"/>
            </a:solidFill>
            <a:ln>
              <a:noFill/>
            </a:ln>
          </p:spPr>
          <p:txBody>
            <a:bodyPr wrap="square" rtlCol="0">
              <a:spAutoFit/>
            </a:bodyPr>
            <a:lstStyle/>
            <a:p>
              <a:r>
                <a:rPr lang="en-GB" sz="1350" dirty="0">
                  <a:solidFill>
                    <a:schemeClr val="bg1"/>
                  </a:solidFill>
                  <a:latin typeface="Century Gothic" panose="020B0502020202020204" pitchFamily="34" charset="0"/>
                </a:rPr>
                <a:t>Be part of the equation</a:t>
              </a:r>
            </a:p>
          </p:txBody>
        </p:sp>
      </p:grpSp>
      <p:sp>
        <p:nvSpPr>
          <p:cNvPr id="13" name="Content Placeholder 1">
            <a:extLst>
              <a:ext uri="{FF2B5EF4-FFF2-40B4-BE49-F238E27FC236}">
                <a16:creationId xmlns:a16="http://schemas.microsoft.com/office/drawing/2014/main" id="{D502CE97-316F-49BE-996B-5C0BC6BF16DE}"/>
              </a:ext>
            </a:extLst>
          </p:cNvPr>
          <p:cNvSpPr>
            <a:spLocks noGrp="1"/>
          </p:cNvSpPr>
          <p:nvPr>
            <p:ph sz="quarter" idx="10"/>
          </p:nvPr>
        </p:nvSpPr>
        <p:spPr>
          <a:xfrm>
            <a:off x="614270" y="5348114"/>
            <a:ext cx="7906006" cy="648072"/>
          </a:xfrm>
        </p:spPr>
        <p:txBody>
          <a:bodyPr/>
          <a:lstStyle/>
          <a:p>
            <a:pPr algn="just"/>
            <a:r>
              <a:rPr lang="en-GB" sz="1700" dirty="0">
                <a:latin typeface="Century Gothic" panose="020B0502020202020204" pitchFamily="34" charset="0"/>
              </a:rPr>
              <a:t>This page provides the values for every measure in the data set, split by the driver theme that the variable is in. </a:t>
            </a:r>
          </a:p>
        </p:txBody>
      </p:sp>
      <p:pic>
        <p:nvPicPr>
          <p:cNvPr id="2" name="Picture 1">
            <a:extLst>
              <a:ext uri="{FF2B5EF4-FFF2-40B4-BE49-F238E27FC236}">
                <a16:creationId xmlns:a16="http://schemas.microsoft.com/office/drawing/2014/main" id="{4C805189-E556-480A-9807-FA588A8E3E9B}"/>
              </a:ext>
            </a:extLst>
          </p:cNvPr>
          <p:cNvPicPr>
            <a:picLocks noChangeAspect="1"/>
          </p:cNvPicPr>
          <p:nvPr/>
        </p:nvPicPr>
        <p:blipFill>
          <a:blip r:embed="rId4"/>
          <a:stretch>
            <a:fillRect/>
          </a:stretch>
        </p:blipFill>
        <p:spPr>
          <a:xfrm>
            <a:off x="539552" y="1091059"/>
            <a:ext cx="7980724" cy="4139922"/>
          </a:xfrm>
          <a:prstGeom prst="rect">
            <a:avLst/>
          </a:prstGeom>
        </p:spPr>
      </p:pic>
    </p:spTree>
    <p:extLst>
      <p:ext uri="{BB962C8B-B14F-4D97-AF65-F5344CB8AC3E}">
        <p14:creationId xmlns:p14="http://schemas.microsoft.com/office/powerpoint/2010/main" val="351777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39976"/>
            <a:ext cx="9144000" cy="648072"/>
          </a:xfrm>
          <a:solidFill>
            <a:srgbClr val="7F7F7F"/>
          </a:solidFill>
        </p:spPr>
        <p:txBody>
          <a:bodyPr/>
          <a:lstStyle/>
          <a:p>
            <a:r>
              <a:rPr lang="en-GB" dirty="0">
                <a:solidFill>
                  <a:schemeClr val="bg1"/>
                </a:solidFill>
                <a:latin typeface="Century Gothic" panose="020B0502020202020204" pitchFamily="34" charset="0"/>
              </a:rPr>
              <a:t>Data by Theme</a:t>
            </a:r>
          </a:p>
        </p:txBody>
      </p:sp>
      <p:grpSp>
        <p:nvGrpSpPr>
          <p:cNvPr id="10" name="Group 9">
            <a:extLst>
              <a:ext uri="{FF2B5EF4-FFF2-40B4-BE49-F238E27FC236}">
                <a16:creationId xmlns:a16="http://schemas.microsoft.com/office/drawing/2014/main" id="{E7B5A33C-4520-459A-8FB9-6C267ACFA335}"/>
              </a:ext>
            </a:extLst>
          </p:cNvPr>
          <p:cNvGrpSpPr/>
          <p:nvPr/>
        </p:nvGrpSpPr>
        <p:grpSpPr>
          <a:xfrm>
            <a:off x="0" y="6300415"/>
            <a:ext cx="9134546" cy="557585"/>
            <a:chOff x="9454" y="5479260"/>
            <a:chExt cx="9134546" cy="557585"/>
          </a:xfrm>
        </p:grpSpPr>
        <p:pic>
          <p:nvPicPr>
            <p:cNvPr id="11" name="Picture 10">
              <a:extLst>
                <a:ext uri="{FF2B5EF4-FFF2-40B4-BE49-F238E27FC236}">
                  <a16:creationId xmlns:a16="http://schemas.microsoft.com/office/drawing/2014/main" id="{41DF8918-6B7A-40DC-917A-C9428D8976C3}"/>
                </a:ext>
              </a:extLst>
            </p:cNvPr>
            <p:cNvPicPr>
              <a:picLocks noChangeAspect="1"/>
            </p:cNvPicPr>
            <p:nvPr/>
          </p:nvPicPr>
          <p:blipFill>
            <a:blip r:embed="rId3"/>
            <a:stretch>
              <a:fillRect/>
            </a:stretch>
          </p:blipFill>
          <p:spPr>
            <a:xfrm>
              <a:off x="9454" y="5479260"/>
              <a:ext cx="9134546" cy="557585"/>
            </a:xfrm>
            <a:prstGeom prst="rect">
              <a:avLst/>
            </a:prstGeom>
          </p:spPr>
        </p:pic>
        <p:sp>
          <p:nvSpPr>
            <p:cNvPr id="12" name="TextBox 11">
              <a:extLst>
                <a:ext uri="{FF2B5EF4-FFF2-40B4-BE49-F238E27FC236}">
                  <a16:creationId xmlns:a16="http://schemas.microsoft.com/office/drawing/2014/main" id="{1938DA8E-27D1-4499-8901-718217BF04A1}"/>
                </a:ext>
              </a:extLst>
            </p:cNvPr>
            <p:cNvSpPr txBox="1"/>
            <p:nvPr/>
          </p:nvSpPr>
          <p:spPr>
            <a:xfrm>
              <a:off x="197514" y="5582271"/>
              <a:ext cx="3618402" cy="300082"/>
            </a:xfrm>
            <a:prstGeom prst="rect">
              <a:avLst/>
            </a:prstGeom>
            <a:solidFill>
              <a:srgbClr val="009FE3"/>
            </a:solidFill>
            <a:ln>
              <a:noFill/>
            </a:ln>
          </p:spPr>
          <p:txBody>
            <a:bodyPr wrap="square" rtlCol="0">
              <a:spAutoFit/>
            </a:bodyPr>
            <a:lstStyle/>
            <a:p>
              <a:r>
                <a:rPr lang="en-GB" sz="1350" dirty="0">
                  <a:solidFill>
                    <a:schemeClr val="bg1"/>
                  </a:solidFill>
                  <a:latin typeface="Century Gothic" panose="020B0502020202020204" pitchFamily="34" charset="0"/>
                </a:rPr>
                <a:t>Be part of the equation</a:t>
              </a:r>
            </a:p>
          </p:txBody>
        </p:sp>
      </p:grpSp>
      <p:sp>
        <p:nvSpPr>
          <p:cNvPr id="13" name="Content Placeholder 1">
            <a:extLst>
              <a:ext uri="{FF2B5EF4-FFF2-40B4-BE49-F238E27FC236}">
                <a16:creationId xmlns:a16="http://schemas.microsoft.com/office/drawing/2014/main" id="{D502CE97-316F-49BE-996B-5C0BC6BF16DE}"/>
              </a:ext>
            </a:extLst>
          </p:cNvPr>
          <p:cNvSpPr>
            <a:spLocks noGrp="1"/>
          </p:cNvSpPr>
          <p:nvPr>
            <p:ph sz="quarter" idx="10"/>
          </p:nvPr>
        </p:nvSpPr>
        <p:spPr>
          <a:xfrm>
            <a:off x="184247" y="978051"/>
            <a:ext cx="4891809" cy="1763187"/>
          </a:xfrm>
        </p:spPr>
        <p:txBody>
          <a:bodyPr/>
          <a:lstStyle/>
          <a:p>
            <a:pPr marL="342900" indent="-342900" algn="just">
              <a:buAutoNum type="arabicPeriod"/>
            </a:pPr>
            <a:r>
              <a:rPr lang="en-GB" sz="1300" b="1" dirty="0">
                <a:solidFill>
                  <a:srgbClr val="D8117D"/>
                </a:solidFill>
              </a:rPr>
              <a:t>Use filters</a:t>
            </a:r>
          </a:p>
          <a:p>
            <a:pPr algn="just"/>
            <a:r>
              <a:rPr lang="en-GB" sz="1100" dirty="0">
                <a:latin typeface="Century Gothic" panose="020B0502020202020204" pitchFamily="34" charset="0"/>
              </a:rPr>
              <a:t>Filter to the Theme to view data for. Select the downward arrow next to the box to view the drop-down options, and select the box next to the Theme of interest.  Next, select a variable to view the data for. Select the downward arrow next to the box to view the drop-down options, and select the box next to variable to view data for.</a:t>
            </a:r>
          </a:p>
          <a:p>
            <a:pPr algn="just"/>
            <a:r>
              <a:rPr lang="en-GB" sz="1100" dirty="0">
                <a:latin typeface="Century Gothic" panose="020B0502020202020204" pitchFamily="34" charset="0"/>
              </a:rPr>
              <a:t>Next, filter to the Local Authority (LA) and / or LSOA to view data for. Select the downward arrow next to the LA / LSOA Name box to view the drop-down options, and select the box next to the area of interest. A scroll-bar appears on the right of the drop down to navigate down the drop down options. Filters can be cleared by pressing the eraser icon that appears when hovering over the LA Name / LSOA Name box. </a:t>
            </a:r>
          </a:p>
          <a:p>
            <a:pPr algn="just"/>
            <a:endParaRPr lang="en-GB" sz="1200" dirty="0">
              <a:latin typeface="Century Gothic" panose="020B0502020202020204" pitchFamily="34" charset="0"/>
            </a:endParaRPr>
          </a:p>
          <a:p>
            <a:pPr algn="just"/>
            <a:endParaRPr lang="en-GB" sz="1700" dirty="0">
              <a:latin typeface="Century Gothic" panose="020B0502020202020204" pitchFamily="34" charset="0"/>
            </a:endParaRPr>
          </a:p>
        </p:txBody>
      </p:sp>
      <p:sp>
        <p:nvSpPr>
          <p:cNvPr id="9" name="Content Placeholder 1">
            <a:extLst>
              <a:ext uri="{FF2B5EF4-FFF2-40B4-BE49-F238E27FC236}">
                <a16:creationId xmlns:a16="http://schemas.microsoft.com/office/drawing/2014/main" id="{15A291C2-E414-4ED0-829A-A90CB346056C}"/>
              </a:ext>
            </a:extLst>
          </p:cNvPr>
          <p:cNvSpPr txBox="1">
            <a:spLocks/>
          </p:cNvSpPr>
          <p:nvPr/>
        </p:nvSpPr>
        <p:spPr>
          <a:xfrm>
            <a:off x="184245" y="3289831"/>
            <a:ext cx="4891810" cy="1763187"/>
          </a:xfrm>
          <a:prstGeom prst="rect">
            <a:avLst/>
          </a:prstGeom>
        </p:spPr>
        <p:txBody>
          <a:bodyPr/>
          <a:lstStyle>
            <a:lvl1pPr marL="0" indent="0" algn="l" rtl="0" eaLnBrk="1" fontAlgn="base" hangingPunct="1">
              <a:spcBef>
                <a:spcPct val="20000"/>
              </a:spcBef>
              <a:spcAft>
                <a:spcPct val="0"/>
              </a:spcAft>
              <a:buNone/>
              <a:defRPr sz="1800" baseline="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a:lstStyle>
          <a:p>
            <a:pPr algn="just"/>
            <a:r>
              <a:rPr lang="en-GB" sz="1300" b="1" kern="0" dirty="0">
                <a:solidFill>
                  <a:srgbClr val="D8117D"/>
                </a:solidFill>
                <a:latin typeface="Century Gothic" panose="020B0502020202020204" pitchFamily="34" charset="0"/>
              </a:rPr>
              <a:t>2. Indicator Description and Values</a:t>
            </a:r>
          </a:p>
          <a:p>
            <a:pPr algn="just"/>
            <a:r>
              <a:rPr lang="en-GB" sz="1100" kern="0" dirty="0">
                <a:latin typeface="Century Gothic" panose="020B0502020202020204" pitchFamily="34" charset="0"/>
              </a:rPr>
              <a:t>A description and calculations of the indicator selected in the filter process is first provided. </a:t>
            </a:r>
          </a:p>
          <a:p>
            <a:pPr algn="just"/>
            <a:r>
              <a:rPr lang="en-GB" sz="1100" kern="0" dirty="0">
                <a:latin typeface="Century Gothic" panose="020B0502020202020204" pitchFamily="34" charset="0"/>
              </a:rPr>
              <a:t>The value for that indicator is presented, along with the range of values on that indicator seen across the Essex LSOAs. The bar chart to the left shows the values for each time point on that indicator in the dataset. The source of the indicator data is also presented below this information. </a:t>
            </a:r>
          </a:p>
        </p:txBody>
      </p:sp>
      <p:sp>
        <p:nvSpPr>
          <p:cNvPr id="16" name="Content Placeholder 1">
            <a:extLst>
              <a:ext uri="{FF2B5EF4-FFF2-40B4-BE49-F238E27FC236}">
                <a16:creationId xmlns:a16="http://schemas.microsoft.com/office/drawing/2014/main" id="{A3827854-6362-4A6F-AA80-981233D5948C}"/>
              </a:ext>
            </a:extLst>
          </p:cNvPr>
          <p:cNvSpPr txBox="1">
            <a:spLocks/>
          </p:cNvSpPr>
          <p:nvPr/>
        </p:nvSpPr>
        <p:spPr>
          <a:xfrm>
            <a:off x="184245" y="4746267"/>
            <a:ext cx="4891810" cy="1305337"/>
          </a:xfrm>
          <a:prstGeom prst="rect">
            <a:avLst/>
          </a:prstGeom>
        </p:spPr>
        <p:txBody>
          <a:bodyPr/>
          <a:lstStyle>
            <a:lvl1pPr marL="0" indent="0" algn="l" rtl="0" eaLnBrk="1" fontAlgn="base" hangingPunct="1">
              <a:spcBef>
                <a:spcPct val="20000"/>
              </a:spcBef>
              <a:spcAft>
                <a:spcPct val="0"/>
              </a:spcAft>
              <a:buNone/>
              <a:defRPr sz="1800" baseline="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a:lstStyle>
          <a:p>
            <a:pPr algn="just"/>
            <a:r>
              <a:rPr lang="en-GB" sz="1300" b="1" kern="0" dirty="0">
                <a:solidFill>
                  <a:srgbClr val="D8117D"/>
                </a:solidFill>
                <a:latin typeface="Century Gothic" panose="020B0502020202020204" pitchFamily="34" charset="0"/>
              </a:rPr>
              <a:t>3. Map</a:t>
            </a:r>
          </a:p>
          <a:p>
            <a:pPr algn="just"/>
            <a:r>
              <a:rPr lang="en-GB" sz="1100" kern="0" dirty="0">
                <a:latin typeface="Century Gothic" panose="020B0502020202020204" pitchFamily="34" charset="0"/>
              </a:rPr>
              <a:t>The map shows Essex LSOAs values for the selected indicator, on a colour gradient whereby darker colours (purple) represent a higher value and lighter colours represent a lower value. When a local authority is selected in the filters, only LSOAs in that local authority are shown. Hovering over an area on the map shows that area’s LSOA code and indicator value. </a:t>
            </a:r>
            <a:endParaRPr lang="en-GB" sz="1700" kern="0" dirty="0">
              <a:latin typeface="Century Gothic" panose="020B0502020202020204" pitchFamily="34" charset="0"/>
            </a:endParaRPr>
          </a:p>
        </p:txBody>
      </p:sp>
      <p:pic>
        <p:nvPicPr>
          <p:cNvPr id="2" name="Picture 1">
            <a:extLst>
              <a:ext uri="{FF2B5EF4-FFF2-40B4-BE49-F238E27FC236}">
                <a16:creationId xmlns:a16="http://schemas.microsoft.com/office/drawing/2014/main" id="{30BDAD23-E97D-4C56-B116-896C99A53C7E}"/>
              </a:ext>
            </a:extLst>
          </p:cNvPr>
          <p:cNvPicPr>
            <a:picLocks noChangeAspect="1"/>
          </p:cNvPicPr>
          <p:nvPr/>
        </p:nvPicPr>
        <p:blipFill>
          <a:blip r:embed="rId4"/>
          <a:stretch>
            <a:fillRect/>
          </a:stretch>
        </p:blipFill>
        <p:spPr>
          <a:xfrm>
            <a:off x="5076055" y="1082411"/>
            <a:ext cx="3883698" cy="543712"/>
          </a:xfrm>
          <a:prstGeom prst="rect">
            <a:avLst/>
          </a:prstGeom>
        </p:spPr>
      </p:pic>
      <p:pic>
        <p:nvPicPr>
          <p:cNvPr id="4" name="Picture 3">
            <a:extLst>
              <a:ext uri="{FF2B5EF4-FFF2-40B4-BE49-F238E27FC236}">
                <a16:creationId xmlns:a16="http://schemas.microsoft.com/office/drawing/2014/main" id="{687781A8-2131-4AB7-A233-B6AF3C12509C}"/>
              </a:ext>
            </a:extLst>
          </p:cNvPr>
          <p:cNvPicPr>
            <a:picLocks noChangeAspect="1"/>
          </p:cNvPicPr>
          <p:nvPr/>
        </p:nvPicPr>
        <p:blipFill>
          <a:blip r:embed="rId5"/>
          <a:stretch>
            <a:fillRect/>
          </a:stretch>
        </p:blipFill>
        <p:spPr>
          <a:xfrm>
            <a:off x="5098920" y="1726760"/>
            <a:ext cx="3833452" cy="508685"/>
          </a:xfrm>
          <a:prstGeom prst="rect">
            <a:avLst/>
          </a:prstGeom>
        </p:spPr>
      </p:pic>
      <p:pic>
        <p:nvPicPr>
          <p:cNvPr id="5" name="Picture 4">
            <a:extLst>
              <a:ext uri="{FF2B5EF4-FFF2-40B4-BE49-F238E27FC236}">
                <a16:creationId xmlns:a16="http://schemas.microsoft.com/office/drawing/2014/main" id="{9FD1174B-A6AE-4F0A-A122-C9C6B600E8FF}"/>
              </a:ext>
            </a:extLst>
          </p:cNvPr>
          <p:cNvPicPr>
            <a:picLocks noChangeAspect="1"/>
          </p:cNvPicPr>
          <p:nvPr/>
        </p:nvPicPr>
        <p:blipFill>
          <a:blip r:embed="rId6"/>
          <a:stretch>
            <a:fillRect/>
          </a:stretch>
        </p:blipFill>
        <p:spPr>
          <a:xfrm>
            <a:off x="5071849" y="2345602"/>
            <a:ext cx="3883698" cy="557585"/>
          </a:xfrm>
          <a:prstGeom prst="rect">
            <a:avLst/>
          </a:prstGeom>
        </p:spPr>
      </p:pic>
      <p:pic>
        <p:nvPicPr>
          <p:cNvPr id="6" name="Picture 5">
            <a:extLst>
              <a:ext uri="{FF2B5EF4-FFF2-40B4-BE49-F238E27FC236}">
                <a16:creationId xmlns:a16="http://schemas.microsoft.com/office/drawing/2014/main" id="{977871FC-67C5-47FC-A02E-5F0B64570894}"/>
              </a:ext>
            </a:extLst>
          </p:cNvPr>
          <p:cNvPicPr>
            <a:picLocks noChangeAspect="1"/>
          </p:cNvPicPr>
          <p:nvPr/>
        </p:nvPicPr>
        <p:blipFill>
          <a:blip r:embed="rId7"/>
          <a:stretch>
            <a:fillRect/>
          </a:stretch>
        </p:blipFill>
        <p:spPr>
          <a:xfrm>
            <a:off x="5127415" y="3007223"/>
            <a:ext cx="3828132" cy="1536582"/>
          </a:xfrm>
          <a:prstGeom prst="rect">
            <a:avLst/>
          </a:prstGeom>
        </p:spPr>
      </p:pic>
      <p:pic>
        <p:nvPicPr>
          <p:cNvPr id="7" name="Picture 6">
            <a:extLst>
              <a:ext uri="{FF2B5EF4-FFF2-40B4-BE49-F238E27FC236}">
                <a16:creationId xmlns:a16="http://schemas.microsoft.com/office/drawing/2014/main" id="{CB7B3D46-ACED-43BF-8EC5-C010ECF5F02D}"/>
              </a:ext>
            </a:extLst>
          </p:cNvPr>
          <p:cNvPicPr>
            <a:picLocks noChangeAspect="1"/>
          </p:cNvPicPr>
          <p:nvPr/>
        </p:nvPicPr>
        <p:blipFill>
          <a:blip r:embed="rId8"/>
          <a:stretch>
            <a:fillRect/>
          </a:stretch>
        </p:blipFill>
        <p:spPr>
          <a:xfrm>
            <a:off x="5127415" y="4647841"/>
            <a:ext cx="1986120" cy="1447630"/>
          </a:xfrm>
          <a:prstGeom prst="rect">
            <a:avLst/>
          </a:prstGeom>
        </p:spPr>
      </p:pic>
    </p:spTree>
    <p:extLst>
      <p:ext uri="{BB962C8B-B14F-4D97-AF65-F5344CB8AC3E}">
        <p14:creationId xmlns:p14="http://schemas.microsoft.com/office/powerpoint/2010/main" val="3078274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39976"/>
            <a:ext cx="9144000" cy="648072"/>
          </a:xfrm>
          <a:solidFill>
            <a:srgbClr val="7F7F7F"/>
          </a:solidFill>
        </p:spPr>
        <p:txBody>
          <a:bodyPr/>
          <a:lstStyle/>
          <a:p>
            <a:r>
              <a:rPr lang="en-GB" dirty="0">
                <a:solidFill>
                  <a:schemeClr val="bg1"/>
                </a:solidFill>
                <a:latin typeface="Century Gothic" panose="020B0502020202020204" pitchFamily="34" charset="0"/>
              </a:rPr>
              <a:t>Decile by Theme</a:t>
            </a:r>
          </a:p>
        </p:txBody>
      </p:sp>
      <p:grpSp>
        <p:nvGrpSpPr>
          <p:cNvPr id="10" name="Group 9">
            <a:extLst>
              <a:ext uri="{FF2B5EF4-FFF2-40B4-BE49-F238E27FC236}">
                <a16:creationId xmlns:a16="http://schemas.microsoft.com/office/drawing/2014/main" id="{E7B5A33C-4520-459A-8FB9-6C267ACFA335}"/>
              </a:ext>
            </a:extLst>
          </p:cNvPr>
          <p:cNvGrpSpPr/>
          <p:nvPr/>
        </p:nvGrpSpPr>
        <p:grpSpPr>
          <a:xfrm>
            <a:off x="0" y="6300415"/>
            <a:ext cx="9134546" cy="557585"/>
            <a:chOff x="9454" y="5479260"/>
            <a:chExt cx="9134546" cy="557585"/>
          </a:xfrm>
        </p:grpSpPr>
        <p:pic>
          <p:nvPicPr>
            <p:cNvPr id="11" name="Picture 10">
              <a:extLst>
                <a:ext uri="{FF2B5EF4-FFF2-40B4-BE49-F238E27FC236}">
                  <a16:creationId xmlns:a16="http://schemas.microsoft.com/office/drawing/2014/main" id="{41DF8918-6B7A-40DC-917A-C9428D8976C3}"/>
                </a:ext>
              </a:extLst>
            </p:cNvPr>
            <p:cNvPicPr>
              <a:picLocks noChangeAspect="1"/>
            </p:cNvPicPr>
            <p:nvPr/>
          </p:nvPicPr>
          <p:blipFill>
            <a:blip r:embed="rId3"/>
            <a:stretch>
              <a:fillRect/>
            </a:stretch>
          </p:blipFill>
          <p:spPr>
            <a:xfrm>
              <a:off x="9454" y="5479260"/>
              <a:ext cx="9134546" cy="557585"/>
            </a:xfrm>
            <a:prstGeom prst="rect">
              <a:avLst/>
            </a:prstGeom>
          </p:spPr>
        </p:pic>
        <p:sp>
          <p:nvSpPr>
            <p:cNvPr id="12" name="TextBox 11">
              <a:extLst>
                <a:ext uri="{FF2B5EF4-FFF2-40B4-BE49-F238E27FC236}">
                  <a16:creationId xmlns:a16="http://schemas.microsoft.com/office/drawing/2014/main" id="{1938DA8E-27D1-4499-8901-718217BF04A1}"/>
                </a:ext>
              </a:extLst>
            </p:cNvPr>
            <p:cNvSpPr txBox="1"/>
            <p:nvPr/>
          </p:nvSpPr>
          <p:spPr>
            <a:xfrm>
              <a:off x="197514" y="5582271"/>
              <a:ext cx="3618402" cy="300082"/>
            </a:xfrm>
            <a:prstGeom prst="rect">
              <a:avLst/>
            </a:prstGeom>
            <a:solidFill>
              <a:srgbClr val="009FE3"/>
            </a:solidFill>
            <a:ln>
              <a:noFill/>
            </a:ln>
          </p:spPr>
          <p:txBody>
            <a:bodyPr wrap="square" rtlCol="0">
              <a:spAutoFit/>
            </a:bodyPr>
            <a:lstStyle/>
            <a:p>
              <a:r>
                <a:rPr lang="en-GB" sz="1350" dirty="0">
                  <a:solidFill>
                    <a:schemeClr val="bg1"/>
                  </a:solidFill>
                  <a:latin typeface="Century Gothic" panose="020B0502020202020204" pitchFamily="34" charset="0"/>
                </a:rPr>
                <a:t>Be part of the equation</a:t>
              </a:r>
            </a:p>
          </p:txBody>
        </p:sp>
      </p:grpSp>
      <p:sp>
        <p:nvSpPr>
          <p:cNvPr id="13" name="Content Placeholder 1">
            <a:extLst>
              <a:ext uri="{FF2B5EF4-FFF2-40B4-BE49-F238E27FC236}">
                <a16:creationId xmlns:a16="http://schemas.microsoft.com/office/drawing/2014/main" id="{D502CE97-316F-49BE-996B-5C0BC6BF16DE}"/>
              </a:ext>
            </a:extLst>
          </p:cNvPr>
          <p:cNvSpPr>
            <a:spLocks noGrp="1"/>
          </p:cNvSpPr>
          <p:nvPr>
            <p:ph sz="quarter" idx="10"/>
          </p:nvPr>
        </p:nvSpPr>
        <p:spPr>
          <a:xfrm>
            <a:off x="614270" y="5213280"/>
            <a:ext cx="7906006" cy="648072"/>
          </a:xfrm>
        </p:spPr>
        <p:txBody>
          <a:bodyPr/>
          <a:lstStyle/>
          <a:p>
            <a:pPr algn="just"/>
            <a:r>
              <a:rPr lang="en-GB" sz="1700" dirty="0">
                <a:latin typeface="Century Gothic" panose="020B0502020202020204" pitchFamily="34" charset="0"/>
              </a:rPr>
              <a:t>This page provides the decile score for each measure within the themes. This is a standardised view of the score data, allowing for better comparison between areas. A score of 1 indicates poor performance, and a score of 10 indicates good performance on all measures. </a:t>
            </a:r>
          </a:p>
        </p:txBody>
      </p:sp>
      <p:pic>
        <p:nvPicPr>
          <p:cNvPr id="2" name="Picture 1">
            <a:extLst>
              <a:ext uri="{FF2B5EF4-FFF2-40B4-BE49-F238E27FC236}">
                <a16:creationId xmlns:a16="http://schemas.microsoft.com/office/drawing/2014/main" id="{442A3F32-21F9-437F-B8FD-292AD3CD83DF}"/>
              </a:ext>
            </a:extLst>
          </p:cNvPr>
          <p:cNvPicPr>
            <a:picLocks noChangeAspect="1"/>
          </p:cNvPicPr>
          <p:nvPr/>
        </p:nvPicPr>
        <p:blipFill>
          <a:blip r:embed="rId4"/>
          <a:stretch>
            <a:fillRect/>
          </a:stretch>
        </p:blipFill>
        <p:spPr>
          <a:xfrm>
            <a:off x="614270" y="1124569"/>
            <a:ext cx="7906006" cy="4094609"/>
          </a:xfrm>
          <a:prstGeom prst="rect">
            <a:avLst/>
          </a:prstGeom>
        </p:spPr>
      </p:pic>
    </p:spTree>
    <p:extLst>
      <p:ext uri="{BB962C8B-B14F-4D97-AF65-F5344CB8AC3E}">
        <p14:creationId xmlns:p14="http://schemas.microsoft.com/office/powerpoint/2010/main" val="4186478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39976"/>
            <a:ext cx="9144000" cy="648072"/>
          </a:xfrm>
          <a:solidFill>
            <a:srgbClr val="7F7F7F"/>
          </a:solidFill>
        </p:spPr>
        <p:txBody>
          <a:bodyPr/>
          <a:lstStyle/>
          <a:p>
            <a:r>
              <a:rPr lang="en-GB" dirty="0">
                <a:solidFill>
                  <a:schemeClr val="bg1"/>
                </a:solidFill>
                <a:latin typeface="Century Gothic" panose="020B0502020202020204" pitchFamily="34" charset="0"/>
              </a:rPr>
              <a:t>Deciles by Theme</a:t>
            </a:r>
          </a:p>
        </p:txBody>
      </p:sp>
      <p:grpSp>
        <p:nvGrpSpPr>
          <p:cNvPr id="10" name="Group 9">
            <a:extLst>
              <a:ext uri="{FF2B5EF4-FFF2-40B4-BE49-F238E27FC236}">
                <a16:creationId xmlns:a16="http://schemas.microsoft.com/office/drawing/2014/main" id="{E7B5A33C-4520-459A-8FB9-6C267ACFA335}"/>
              </a:ext>
            </a:extLst>
          </p:cNvPr>
          <p:cNvGrpSpPr/>
          <p:nvPr/>
        </p:nvGrpSpPr>
        <p:grpSpPr>
          <a:xfrm>
            <a:off x="0" y="6300415"/>
            <a:ext cx="9134546" cy="557585"/>
            <a:chOff x="9454" y="5479260"/>
            <a:chExt cx="9134546" cy="557585"/>
          </a:xfrm>
        </p:grpSpPr>
        <p:pic>
          <p:nvPicPr>
            <p:cNvPr id="11" name="Picture 10">
              <a:extLst>
                <a:ext uri="{FF2B5EF4-FFF2-40B4-BE49-F238E27FC236}">
                  <a16:creationId xmlns:a16="http://schemas.microsoft.com/office/drawing/2014/main" id="{41DF8918-6B7A-40DC-917A-C9428D8976C3}"/>
                </a:ext>
              </a:extLst>
            </p:cNvPr>
            <p:cNvPicPr>
              <a:picLocks noChangeAspect="1"/>
            </p:cNvPicPr>
            <p:nvPr/>
          </p:nvPicPr>
          <p:blipFill>
            <a:blip r:embed="rId3"/>
            <a:stretch>
              <a:fillRect/>
            </a:stretch>
          </p:blipFill>
          <p:spPr>
            <a:xfrm>
              <a:off x="9454" y="5479260"/>
              <a:ext cx="9134546" cy="557585"/>
            </a:xfrm>
            <a:prstGeom prst="rect">
              <a:avLst/>
            </a:prstGeom>
          </p:spPr>
        </p:pic>
        <p:sp>
          <p:nvSpPr>
            <p:cNvPr id="12" name="TextBox 11">
              <a:extLst>
                <a:ext uri="{FF2B5EF4-FFF2-40B4-BE49-F238E27FC236}">
                  <a16:creationId xmlns:a16="http://schemas.microsoft.com/office/drawing/2014/main" id="{1938DA8E-27D1-4499-8901-718217BF04A1}"/>
                </a:ext>
              </a:extLst>
            </p:cNvPr>
            <p:cNvSpPr txBox="1"/>
            <p:nvPr/>
          </p:nvSpPr>
          <p:spPr>
            <a:xfrm>
              <a:off x="197514" y="5582271"/>
              <a:ext cx="3618402" cy="300082"/>
            </a:xfrm>
            <a:prstGeom prst="rect">
              <a:avLst/>
            </a:prstGeom>
            <a:solidFill>
              <a:srgbClr val="009FE3"/>
            </a:solidFill>
            <a:ln>
              <a:noFill/>
            </a:ln>
          </p:spPr>
          <p:txBody>
            <a:bodyPr wrap="square" rtlCol="0">
              <a:spAutoFit/>
            </a:bodyPr>
            <a:lstStyle/>
            <a:p>
              <a:r>
                <a:rPr lang="en-GB" sz="1350" dirty="0">
                  <a:solidFill>
                    <a:schemeClr val="bg1"/>
                  </a:solidFill>
                  <a:latin typeface="Century Gothic" panose="020B0502020202020204" pitchFamily="34" charset="0"/>
                </a:rPr>
                <a:t>Be part of the equation</a:t>
              </a:r>
            </a:p>
          </p:txBody>
        </p:sp>
      </p:grpSp>
      <p:sp>
        <p:nvSpPr>
          <p:cNvPr id="13" name="Content Placeholder 1">
            <a:extLst>
              <a:ext uri="{FF2B5EF4-FFF2-40B4-BE49-F238E27FC236}">
                <a16:creationId xmlns:a16="http://schemas.microsoft.com/office/drawing/2014/main" id="{D502CE97-316F-49BE-996B-5C0BC6BF16DE}"/>
              </a:ext>
            </a:extLst>
          </p:cNvPr>
          <p:cNvSpPr>
            <a:spLocks noGrp="1"/>
          </p:cNvSpPr>
          <p:nvPr>
            <p:ph sz="quarter" idx="10"/>
          </p:nvPr>
        </p:nvSpPr>
        <p:spPr>
          <a:xfrm>
            <a:off x="184247" y="978051"/>
            <a:ext cx="4819801" cy="1763187"/>
          </a:xfrm>
        </p:spPr>
        <p:txBody>
          <a:bodyPr/>
          <a:lstStyle/>
          <a:p>
            <a:pPr marL="342900" indent="-342900" algn="just">
              <a:buAutoNum type="arabicPeriod"/>
            </a:pPr>
            <a:r>
              <a:rPr lang="en-GB" sz="1300" b="1" dirty="0">
                <a:solidFill>
                  <a:srgbClr val="D8117D"/>
                </a:solidFill>
              </a:rPr>
              <a:t>Use filters</a:t>
            </a:r>
          </a:p>
          <a:p>
            <a:pPr algn="just"/>
            <a:r>
              <a:rPr lang="en-GB" sz="1100" dirty="0">
                <a:latin typeface="Century Gothic" panose="020B0502020202020204" pitchFamily="34" charset="0"/>
              </a:rPr>
              <a:t>Filter to the Theme to view data for. Select the downward arrow next to the box to view the drop-down options, and select the box next to the Theme of interest.  Next, select a variable to view the data for. Select the downward arrow next to the box to view the drop-down options, and select the box next to variable to view data for.</a:t>
            </a:r>
          </a:p>
          <a:p>
            <a:pPr algn="just"/>
            <a:r>
              <a:rPr lang="en-GB" sz="1100" dirty="0">
                <a:latin typeface="Century Gothic" panose="020B0502020202020204" pitchFamily="34" charset="0"/>
              </a:rPr>
              <a:t>Next, filter to the Local Authority (LA) and / or LSOA to view data for. Select the downward arrow next to the LA / LSOA Name box to view the drop-down options, and select the box next to the area of interest. A scroll-bar appears on the right of the drop down to navigate down the drop down options. Filters can be cleared by pressing the eraser icon that appears when hovering over the LA Name / LSOA Name box. </a:t>
            </a:r>
          </a:p>
          <a:p>
            <a:pPr algn="just"/>
            <a:endParaRPr lang="en-GB" sz="1200" dirty="0">
              <a:latin typeface="Century Gothic" panose="020B0502020202020204" pitchFamily="34" charset="0"/>
            </a:endParaRPr>
          </a:p>
          <a:p>
            <a:pPr algn="just"/>
            <a:endParaRPr lang="en-GB" sz="1700" dirty="0">
              <a:latin typeface="Century Gothic" panose="020B0502020202020204" pitchFamily="34" charset="0"/>
            </a:endParaRPr>
          </a:p>
        </p:txBody>
      </p:sp>
      <p:sp>
        <p:nvSpPr>
          <p:cNvPr id="9" name="Content Placeholder 1">
            <a:extLst>
              <a:ext uri="{FF2B5EF4-FFF2-40B4-BE49-F238E27FC236}">
                <a16:creationId xmlns:a16="http://schemas.microsoft.com/office/drawing/2014/main" id="{15A291C2-E414-4ED0-829A-A90CB346056C}"/>
              </a:ext>
            </a:extLst>
          </p:cNvPr>
          <p:cNvSpPr txBox="1">
            <a:spLocks/>
          </p:cNvSpPr>
          <p:nvPr/>
        </p:nvSpPr>
        <p:spPr>
          <a:xfrm>
            <a:off x="184245" y="3429000"/>
            <a:ext cx="4819803" cy="1763187"/>
          </a:xfrm>
          <a:prstGeom prst="rect">
            <a:avLst/>
          </a:prstGeom>
        </p:spPr>
        <p:txBody>
          <a:bodyPr/>
          <a:lstStyle>
            <a:lvl1pPr marL="0" indent="0" algn="l" rtl="0" eaLnBrk="1" fontAlgn="base" hangingPunct="1">
              <a:spcBef>
                <a:spcPct val="20000"/>
              </a:spcBef>
              <a:spcAft>
                <a:spcPct val="0"/>
              </a:spcAft>
              <a:buNone/>
              <a:defRPr sz="1800" baseline="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a:lstStyle>
          <a:p>
            <a:pPr algn="just"/>
            <a:r>
              <a:rPr lang="en-GB" sz="1300" b="1" kern="0" dirty="0">
                <a:solidFill>
                  <a:srgbClr val="D8117D"/>
                </a:solidFill>
                <a:latin typeface="Century Gothic" panose="020B0502020202020204" pitchFamily="34" charset="0"/>
              </a:rPr>
              <a:t>2. Description and Tables</a:t>
            </a:r>
          </a:p>
          <a:p>
            <a:pPr algn="just"/>
            <a:r>
              <a:rPr lang="en-GB" sz="1100" kern="0" dirty="0">
                <a:latin typeface="Century Gothic" panose="020B0502020202020204" pitchFamily="34" charset="0"/>
              </a:rPr>
              <a:t>A description and calculations of the indicator selected in the filter process is first provided. The Table below shows the ward and decile score for the indicator selected. When an LA is selected, this information is shown for every LSOA within that LA. The Decile value is on a colour gradient, whereby darker colours reflect a lower decile (red, worse performance) and lighter colours reflect a higher decile (green, better performance. The source of the underlying data is also provided below this table. </a:t>
            </a:r>
            <a:endParaRPr lang="en-GB" sz="1100" b="1" kern="0" dirty="0">
              <a:solidFill>
                <a:srgbClr val="D8117D"/>
              </a:solidFill>
              <a:latin typeface="Century Gothic" panose="020B0502020202020204" pitchFamily="34" charset="0"/>
            </a:endParaRPr>
          </a:p>
        </p:txBody>
      </p:sp>
      <p:sp>
        <p:nvSpPr>
          <p:cNvPr id="16" name="Content Placeholder 1">
            <a:extLst>
              <a:ext uri="{FF2B5EF4-FFF2-40B4-BE49-F238E27FC236}">
                <a16:creationId xmlns:a16="http://schemas.microsoft.com/office/drawing/2014/main" id="{A3827854-6362-4A6F-AA80-981233D5948C}"/>
              </a:ext>
            </a:extLst>
          </p:cNvPr>
          <p:cNvSpPr txBox="1">
            <a:spLocks/>
          </p:cNvSpPr>
          <p:nvPr/>
        </p:nvSpPr>
        <p:spPr>
          <a:xfrm>
            <a:off x="184245" y="4995078"/>
            <a:ext cx="4819803" cy="1305337"/>
          </a:xfrm>
          <a:prstGeom prst="rect">
            <a:avLst/>
          </a:prstGeom>
        </p:spPr>
        <p:txBody>
          <a:bodyPr/>
          <a:lstStyle>
            <a:lvl1pPr marL="0" indent="0" algn="l" rtl="0" eaLnBrk="1" fontAlgn="base" hangingPunct="1">
              <a:spcBef>
                <a:spcPct val="20000"/>
              </a:spcBef>
              <a:spcAft>
                <a:spcPct val="0"/>
              </a:spcAft>
              <a:buNone/>
              <a:defRPr sz="1800" baseline="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a:lstStyle>
          <a:p>
            <a:pPr algn="just"/>
            <a:r>
              <a:rPr lang="en-GB" sz="1300" b="1" kern="0" dirty="0">
                <a:solidFill>
                  <a:srgbClr val="D8117D"/>
                </a:solidFill>
                <a:latin typeface="Century Gothic" panose="020B0502020202020204" pitchFamily="34" charset="0"/>
              </a:rPr>
              <a:t>3. Map</a:t>
            </a:r>
          </a:p>
          <a:p>
            <a:pPr algn="just"/>
            <a:r>
              <a:rPr lang="en-GB" sz="1100" kern="0" dirty="0">
                <a:latin typeface="Century Gothic" panose="020B0502020202020204" pitchFamily="34" charset="0"/>
              </a:rPr>
              <a:t>The map shows Essex LSOAs deciles scores for the selected indicator on a colour gradient, whereby darker colours (red) reflect a lower decile and lighter colours (green) reflect a higher decile. Hovering over an area shows the LSOA code and decile score. Selecting an area on the map will update the table, to show the decile score for that selected LSOA.</a:t>
            </a:r>
          </a:p>
          <a:p>
            <a:pPr algn="just"/>
            <a:endParaRPr lang="en-GB" sz="1700" kern="0" dirty="0">
              <a:latin typeface="Century Gothic" panose="020B0502020202020204" pitchFamily="34" charset="0"/>
            </a:endParaRPr>
          </a:p>
        </p:txBody>
      </p:sp>
      <p:pic>
        <p:nvPicPr>
          <p:cNvPr id="14" name="Picture 13">
            <a:extLst>
              <a:ext uri="{FF2B5EF4-FFF2-40B4-BE49-F238E27FC236}">
                <a16:creationId xmlns:a16="http://schemas.microsoft.com/office/drawing/2014/main" id="{83F20108-F063-4101-82E4-9EDB5B7E5EE4}"/>
              </a:ext>
            </a:extLst>
          </p:cNvPr>
          <p:cNvPicPr>
            <a:picLocks noChangeAspect="1"/>
          </p:cNvPicPr>
          <p:nvPr/>
        </p:nvPicPr>
        <p:blipFill>
          <a:blip r:embed="rId4"/>
          <a:stretch>
            <a:fillRect/>
          </a:stretch>
        </p:blipFill>
        <p:spPr>
          <a:xfrm>
            <a:off x="5043952" y="1106962"/>
            <a:ext cx="4048673" cy="446062"/>
          </a:xfrm>
          <a:prstGeom prst="rect">
            <a:avLst/>
          </a:prstGeom>
        </p:spPr>
      </p:pic>
      <p:pic>
        <p:nvPicPr>
          <p:cNvPr id="15" name="Picture 14">
            <a:extLst>
              <a:ext uri="{FF2B5EF4-FFF2-40B4-BE49-F238E27FC236}">
                <a16:creationId xmlns:a16="http://schemas.microsoft.com/office/drawing/2014/main" id="{0E1560B9-095E-43A7-ABA3-05A6ECC8D540}"/>
              </a:ext>
            </a:extLst>
          </p:cNvPr>
          <p:cNvPicPr>
            <a:picLocks noChangeAspect="1"/>
          </p:cNvPicPr>
          <p:nvPr/>
        </p:nvPicPr>
        <p:blipFill>
          <a:blip r:embed="rId5"/>
          <a:stretch>
            <a:fillRect/>
          </a:stretch>
        </p:blipFill>
        <p:spPr>
          <a:xfrm>
            <a:off x="5096011" y="1815523"/>
            <a:ext cx="3960440" cy="446063"/>
          </a:xfrm>
          <a:prstGeom prst="rect">
            <a:avLst/>
          </a:prstGeom>
        </p:spPr>
      </p:pic>
      <p:pic>
        <p:nvPicPr>
          <p:cNvPr id="17" name="Picture 16">
            <a:extLst>
              <a:ext uri="{FF2B5EF4-FFF2-40B4-BE49-F238E27FC236}">
                <a16:creationId xmlns:a16="http://schemas.microsoft.com/office/drawing/2014/main" id="{960979B9-1868-4C0A-98FB-89AAF278CD3B}"/>
              </a:ext>
            </a:extLst>
          </p:cNvPr>
          <p:cNvPicPr>
            <a:picLocks noChangeAspect="1"/>
          </p:cNvPicPr>
          <p:nvPr/>
        </p:nvPicPr>
        <p:blipFill>
          <a:blip r:embed="rId6"/>
          <a:stretch>
            <a:fillRect/>
          </a:stretch>
        </p:blipFill>
        <p:spPr>
          <a:xfrm>
            <a:off x="5004047" y="2536001"/>
            <a:ext cx="4012499" cy="477818"/>
          </a:xfrm>
          <a:prstGeom prst="rect">
            <a:avLst/>
          </a:prstGeom>
        </p:spPr>
      </p:pic>
      <p:pic>
        <p:nvPicPr>
          <p:cNvPr id="2" name="Picture 1">
            <a:extLst>
              <a:ext uri="{FF2B5EF4-FFF2-40B4-BE49-F238E27FC236}">
                <a16:creationId xmlns:a16="http://schemas.microsoft.com/office/drawing/2014/main" id="{421A0287-ABA4-4069-B9DC-291D3E2BCE0A}"/>
              </a:ext>
            </a:extLst>
          </p:cNvPr>
          <p:cNvPicPr>
            <a:picLocks noChangeAspect="1"/>
          </p:cNvPicPr>
          <p:nvPr/>
        </p:nvPicPr>
        <p:blipFill>
          <a:blip r:embed="rId7"/>
          <a:stretch>
            <a:fillRect/>
          </a:stretch>
        </p:blipFill>
        <p:spPr>
          <a:xfrm>
            <a:off x="5004047" y="3233725"/>
            <a:ext cx="4032449" cy="1346147"/>
          </a:xfrm>
          <a:prstGeom prst="rect">
            <a:avLst/>
          </a:prstGeom>
        </p:spPr>
      </p:pic>
      <p:pic>
        <p:nvPicPr>
          <p:cNvPr id="4" name="Picture 3">
            <a:extLst>
              <a:ext uri="{FF2B5EF4-FFF2-40B4-BE49-F238E27FC236}">
                <a16:creationId xmlns:a16="http://schemas.microsoft.com/office/drawing/2014/main" id="{4365D456-C6D4-4AF9-950E-8F4801038F8B}"/>
              </a:ext>
            </a:extLst>
          </p:cNvPr>
          <p:cNvPicPr>
            <a:picLocks noChangeAspect="1"/>
          </p:cNvPicPr>
          <p:nvPr/>
        </p:nvPicPr>
        <p:blipFill>
          <a:blip r:embed="rId8"/>
          <a:stretch>
            <a:fillRect/>
          </a:stretch>
        </p:blipFill>
        <p:spPr>
          <a:xfrm>
            <a:off x="5023997" y="4853577"/>
            <a:ext cx="1935517" cy="1418920"/>
          </a:xfrm>
          <a:prstGeom prst="rect">
            <a:avLst/>
          </a:prstGeom>
        </p:spPr>
      </p:pic>
    </p:spTree>
    <p:extLst>
      <p:ext uri="{BB962C8B-B14F-4D97-AF65-F5344CB8AC3E}">
        <p14:creationId xmlns:p14="http://schemas.microsoft.com/office/powerpoint/2010/main" val="1135847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39976"/>
            <a:ext cx="9144000" cy="648072"/>
          </a:xfrm>
          <a:solidFill>
            <a:srgbClr val="7F7F7F"/>
          </a:solidFill>
        </p:spPr>
        <p:txBody>
          <a:bodyPr/>
          <a:lstStyle/>
          <a:p>
            <a:r>
              <a:rPr lang="en-GB" dirty="0">
                <a:solidFill>
                  <a:schemeClr val="bg1"/>
                </a:solidFill>
                <a:latin typeface="Century Gothic" panose="020B0502020202020204" pitchFamily="34" charset="0"/>
              </a:rPr>
              <a:t>Links to other Resources</a:t>
            </a:r>
          </a:p>
        </p:txBody>
      </p:sp>
      <p:grpSp>
        <p:nvGrpSpPr>
          <p:cNvPr id="10" name="Group 9">
            <a:extLst>
              <a:ext uri="{FF2B5EF4-FFF2-40B4-BE49-F238E27FC236}">
                <a16:creationId xmlns:a16="http://schemas.microsoft.com/office/drawing/2014/main" id="{E7B5A33C-4520-459A-8FB9-6C267ACFA335}"/>
              </a:ext>
            </a:extLst>
          </p:cNvPr>
          <p:cNvGrpSpPr/>
          <p:nvPr/>
        </p:nvGrpSpPr>
        <p:grpSpPr>
          <a:xfrm>
            <a:off x="0" y="6300415"/>
            <a:ext cx="9134546" cy="557585"/>
            <a:chOff x="9454" y="5479260"/>
            <a:chExt cx="9134546" cy="557585"/>
          </a:xfrm>
        </p:grpSpPr>
        <p:pic>
          <p:nvPicPr>
            <p:cNvPr id="11" name="Picture 10">
              <a:extLst>
                <a:ext uri="{FF2B5EF4-FFF2-40B4-BE49-F238E27FC236}">
                  <a16:creationId xmlns:a16="http://schemas.microsoft.com/office/drawing/2014/main" id="{41DF8918-6B7A-40DC-917A-C9428D8976C3}"/>
                </a:ext>
              </a:extLst>
            </p:cNvPr>
            <p:cNvPicPr>
              <a:picLocks noChangeAspect="1"/>
            </p:cNvPicPr>
            <p:nvPr/>
          </p:nvPicPr>
          <p:blipFill>
            <a:blip r:embed="rId3"/>
            <a:stretch>
              <a:fillRect/>
            </a:stretch>
          </p:blipFill>
          <p:spPr>
            <a:xfrm>
              <a:off x="9454" y="5479260"/>
              <a:ext cx="9134546" cy="557585"/>
            </a:xfrm>
            <a:prstGeom prst="rect">
              <a:avLst/>
            </a:prstGeom>
          </p:spPr>
        </p:pic>
        <p:sp>
          <p:nvSpPr>
            <p:cNvPr id="12" name="TextBox 11">
              <a:extLst>
                <a:ext uri="{FF2B5EF4-FFF2-40B4-BE49-F238E27FC236}">
                  <a16:creationId xmlns:a16="http://schemas.microsoft.com/office/drawing/2014/main" id="{1938DA8E-27D1-4499-8901-718217BF04A1}"/>
                </a:ext>
              </a:extLst>
            </p:cNvPr>
            <p:cNvSpPr txBox="1"/>
            <p:nvPr/>
          </p:nvSpPr>
          <p:spPr>
            <a:xfrm>
              <a:off x="197514" y="5582271"/>
              <a:ext cx="3618402" cy="300082"/>
            </a:xfrm>
            <a:prstGeom prst="rect">
              <a:avLst/>
            </a:prstGeom>
            <a:solidFill>
              <a:srgbClr val="009FE3"/>
            </a:solidFill>
            <a:ln>
              <a:noFill/>
            </a:ln>
          </p:spPr>
          <p:txBody>
            <a:bodyPr wrap="square" rtlCol="0">
              <a:spAutoFit/>
            </a:bodyPr>
            <a:lstStyle/>
            <a:p>
              <a:r>
                <a:rPr lang="en-GB" sz="1350" dirty="0">
                  <a:solidFill>
                    <a:schemeClr val="bg1"/>
                  </a:solidFill>
                  <a:latin typeface="Century Gothic" panose="020B0502020202020204" pitchFamily="34" charset="0"/>
                </a:rPr>
                <a:t>Be part of the equation</a:t>
              </a:r>
            </a:p>
          </p:txBody>
        </p:sp>
      </p:grpSp>
      <p:sp>
        <p:nvSpPr>
          <p:cNvPr id="13" name="Content Placeholder 1">
            <a:extLst>
              <a:ext uri="{FF2B5EF4-FFF2-40B4-BE49-F238E27FC236}">
                <a16:creationId xmlns:a16="http://schemas.microsoft.com/office/drawing/2014/main" id="{D502CE97-316F-49BE-996B-5C0BC6BF16DE}"/>
              </a:ext>
            </a:extLst>
          </p:cNvPr>
          <p:cNvSpPr>
            <a:spLocks noGrp="1"/>
          </p:cNvSpPr>
          <p:nvPr>
            <p:ph sz="quarter" idx="10"/>
          </p:nvPr>
        </p:nvSpPr>
        <p:spPr>
          <a:xfrm>
            <a:off x="614270" y="5348114"/>
            <a:ext cx="7906006" cy="648072"/>
          </a:xfrm>
        </p:spPr>
        <p:txBody>
          <a:bodyPr/>
          <a:lstStyle/>
          <a:p>
            <a:pPr algn="just"/>
            <a:r>
              <a:rPr lang="en-GB" sz="1700" dirty="0">
                <a:latin typeface="Century Gothic" panose="020B0502020202020204" pitchFamily="34" charset="0"/>
              </a:rPr>
              <a:t>This page provides links to and descriptions of other resources available, such as the Essex Open Data Platform.</a:t>
            </a:r>
          </a:p>
        </p:txBody>
      </p:sp>
      <p:pic>
        <p:nvPicPr>
          <p:cNvPr id="4" name="Picture 3">
            <a:extLst>
              <a:ext uri="{FF2B5EF4-FFF2-40B4-BE49-F238E27FC236}">
                <a16:creationId xmlns:a16="http://schemas.microsoft.com/office/drawing/2014/main" id="{E035A129-EE61-4F46-AACA-427884FE9B1E}"/>
              </a:ext>
            </a:extLst>
          </p:cNvPr>
          <p:cNvPicPr>
            <a:picLocks noChangeAspect="1"/>
          </p:cNvPicPr>
          <p:nvPr/>
        </p:nvPicPr>
        <p:blipFill>
          <a:blip r:embed="rId4"/>
          <a:stretch>
            <a:fillRect/>
          </a:stretch>
        </p:blipFill>
        <p:spPr>
          <a:xfrm>
            <a:off x="614270" y="1035748"/>
            <a:ext cx="7906006" cy="4156295"/>
          </a:xfrm>
          <a:prstGeom prst="rect">
            <a:avLst/>
          </a:prstGeom>
        </p:spPr>
      </p:pic>
    </p:spTree>
    <p:extLst>
      <p:ext uri="{BB962C8B-B14F-4D97-AF65-F5344CB8AC3E}">
        <p14:creationId xmlns:p14="http://schemas.microsoft.com/office/powerpoint/2010/main" val="1272052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614270" y="1684945"/>
            <a:ext cx="7906006" cy="3918573"/>
          </a:xfrm>
        </p:spPr>
        <p:txBody>
          <a:bodyPr/>
          <a:lstStyle/>
          <a:p>
            <a:pPr marL="285750" indent="-285750" algn="just">
              <a:buFont typeface="Arial" panose="020B0604020202020204" pitchFamily="34" charset="0"/>
              <a:buChar char="•"/>
            </a:pPr>
            <a:r>
              <a:rPr lang="en-GB" dirty="0">
                <a:latin typeface="Century Gothic" panose="020B0502020202020204" pitchFamily="34" charset="0"/>
              </a:rPr>
              <a:t>How to use the tool</a:t>
            </a:r>
          </a:p>
          <a:p>
            <a:pPr marL="285750" indent="-285750" algn="just">
              <a:buFont typeface="Arial" panose="020B0604020202020204" pitchFamily="34" charset="0"/>
              <a:buChar char="•"/>
            </a:pPr>
            <a:r>
              <a:rPr lang="en-GB" dirty="0">
                <a:latin typeface="Century Gothic" panose="020B0502020202020204" pitchFamily="34" charset="0"/>
              </a:rPr>
              <a:t>How to access the tool</a:t>
            </a:r>
          </a:p>
          <a:p>
            <a:pPr marL="285750" indent="-285750" algn="just">
              <a:buFont typeface="Arial" panose="020B0604020202020204" pitchFamily="34" charset="0"/>
              <a:buChar char="•"/>
            </a:pPr>
            <a:r>
              <a:rPr lang="en-GB" dirty="0">
                <a:latin typeface="Century Gothic" panose="020B0502020202020204" pitchFamily="34" charset="0"/>
              </a:rPr>
              <a:t>Definitions</a:t>
            </a:r>
            <a:endParaRPr lang="en-GB" dirty="0">
              <a:highlight>
                <a:srgbClr val="FFFF00"/>
              </a:highlight>
              <a:latin typeface="Century Gothic" panose="020B0502020202020204" pitchFamily="34" charset="0"/>
            </a:endParaRPr>
          </a:p>
          <a:p>
            <a:pPr marL="285750" indent="-285750" algn="just">
              <a:buFont typeface="Arial" panose="020B0604020202020204" pitchFamily="34" charset="0"/>
              <a:buChar char="•"/>
            </a:pPr>
            <a:r>
              <a:rPr lang="en-GB" dirty="0">
                <a:latin typeface="Century Gothic" panose="020B0502020202020204" pitchFamily="34" charset="0"/>
              </a:rPr>
              <a:t>Step-by-step guides to each page:</a:t>
            </a:r>
          </a:p>
          <a:p>
            <a:pPr marL="1028700" lvl="1" algn="just">
              <a:buFont typeface="Arial" panose="020B0604020202020204" pitchFamily="34" charset="0"/>
              <a:buChar char="•"/>
            </a:pPr>
            <a:r>
              <a:rPr lang="en-GB" sz="1800" dirty="0">
                <a:latin typeface="Century Gothic" panose="020B0502020202020204" pitchFamily="34" charset="0"/>
              </a:rPr>
              <a:t>Physical Activity in Essex</a:t>
            </a:r>
          </a:p>
          <a:p>
            <a:pPr marL="1028700" lvl="1" algn="just">
              <a:buFont typeface="Arial" panose="020B0604020202020204" pitchFamily="34" charset="0"/>
              <a:buChar char="•"/>
            </a:pPr>
            <a:r>
              <a:rPr lang="en-GB" sz="1800" dirty="0">
                <a:latin typeface="Century Gothic" panose="020B0502020202020204" pitchFamily="34" charset="0"/>
              </a:rPr>
              <a:t>LSOA profiles</a:t>
            </a:r>
          </a:p>
          <a:p>
            <a:pPr marL="1028700" lvl="1" algn="just">
              <a:buFont typeface="Arial" panose="020B0604020202020204" pitchFamily="34" charset="0"/>
              <a:buChar char="•"/>
            </a:pPr>
            <a:r>
              <a:rPr lang="en-GB" sz="1800" dirty="0">
                <a:latin typeface="Century Gothic" panose="020B0502020202020204" pitchFamily="34" charset="0"/>
              </a:rPr>
              <a:t>Clusters &amp; cluster definitions</a:t>
            </a:r>
          </a:p>
          <a:p>
            <a:pPr marL="1028700" lvl="1" algn="just">
              <a:buFont typeface="Arial" panose="020B0604020202020204" pitchFamily="34" charset="0"/>
              <a:buChar char="•"/>
            </a:pPr>
            <a:r>
              <a:rPr lang="en-GB" sz="1800" dirty="0">
                <a:latin typeface="Century Gothic" panose="020B0502020202020204" pitchFamily="34" charset="0"/>
              </a:rPr>
              <a:t>Data by theme</a:t>
            </a:r>
          </a:p>
          <a:p>
            <a:pPr marL="1028700" lvl="1" algn="just">
              <a:buFont typeface="Arial" panose="020B0604020202020204" pitchFamily="34" charset="0"/>
              <a:buChar char="•"/>
            </a:pPr>
            <a:r>
              <a:rPr lang="en-GB" sz="1800" dirty="0">
                <a:latin typeface="Century Gothic" panose="020B0502020202020204" pitchFamily="34" charset="0"/>
              </a:rPr>
              <a:t>Data by decile</a:t>
            </a:r>
          </a:p>
          <a:p>
            <a:pPr marL="1028700" lvl="1" algn="just">
              <a:buFont typeface="Arial" panose="020B0604020202020204" pitchFamily="34" charset="0"/>
              <a:buChar char="•"/>
            </a:pPr>
            <a:r>
              <a:rPr lang="en-GB" sz="1800" dirty="0">
                <a:latin typeface="Century Gothic" panose="020B0502020202020204" pitchFamily="34" charset="0"/>
              </a:rPr>
              <a:t>Other Resources</a:t>
            </a:r>
          </a:p>
          <a:p>
            <a:pPr algn="just"/>
            <a:endParaRPr lang="en-GB" sz="1700" dirty="0">
              <a:latin typeface="Century Gothic" panose="020B0502020202020204" pitchFamily="34" charset="0"/>
            </a:endParaRPr>
          </a:p>
          <a:p>
            <a:pPr algn="just"/>
            <a:endParaRPr lang="en-GB" sz="1700" dirty="0">
              <a:latin typeface="Century Gothic" panose="020B0502020202020204" pitchFamily="34" charset="0"/>
            </a:endParaRPr>
          </a:p>
        </p:txBody>
      </p:sp>
      <p:sp>
        <p:nvSpPr>
          <p:cNvPr id="3" name="Title 2"/>
          <p:cNvSpPr>
            <a:spLocks noGrp="1"/>
          </p:cNvSpPr>
          <p:nvPr>
            <p:ph type="title"/>
          </p:nvPr>
        </p:nvSpPr>
        <p:spPr>
          <a:xfrm>
            <a:off x="0" y="339976"/>
            <a:ext cx="9144000" cy="648072"/>
          </a:xfrm>
          <a:solidFill>
            <a:srgbClr val="7F7F7F"/>
          </a:solidFill>
        </p:spPr>
        <p:txBody>
          <a:bodyPr/>
          <a:lstStyle/>
          <a:p>
            <a:r>
              <a:rPr lang="en-GB" dirty="0">
                <a:solidFill>
                  <a:schemeClr val="bg1"/>
                </a:solidFill>
                <a:latin typeface="Century Gothic" panose="020B0502020202020204" pitchFamily="34" charset="0"/>
              </a:rPr>
              <a:t>Contents</a:t>
            </a:r>
          </a:p>
        </p:txBody>
      </p:sp>
      <p:grpSp>
        <p:nvGrpSpPr>
          <p:cNvPr id="10" name="Group 9">
            <a:extLst>
              <a:ext uri="{FF2B5EF4-FFF2-40B4-BE49-F238E27FC236}">
                <a16:creationId xmlns:a16="http://schemas.microsoft.com/office/drawing/2014/main" id="{E7B5A33C-4520-459A-8FB9-6C267ACFA335}"/>
              </a:ext>
            </a:extLst>
          </p:cNvPr>
          <p:cNvGrpSpPr/>
          <p:nvPr/>
        </p:nvGrpSpPr>
        <p:grpSpPr>
          <a:xfrm>
            <a:off x="0" y="6300415"/>
            <a:ext cx="9134546" cy="557585"/>
            <a:chOff x="9454" y="5479260"/>
            <a:chExt cx="9134546" cy="557585"/>
          </a:xfrm>
        </p:grpSpPr>
        <p:pic>
          <p:nvPicPr>
            <p:cNvPr id="11" name="Picture 10">
              <a:extLst>
                <a:ext uri="{FF2B5EF4-FFF2-40B4-BE49-F238E27FC236}">
                  <a16:creationId xmlns:a16="http://schemas.microsoft.com/office/drawing/2014/main" id="{41DF8918-6B7A-40DC-917A-C9428D8976C3}"/>
                </a:ext>
              </a:extLst>
            </p:cNvPr>
            <p:cNvPicPr>
              <a:picLocks noChangeAspect="1"/>
            </p:cNvPicPr>
            <p:nvPr/>
          </p:nvPicPr>
          <p:blipFill>
            <a:blip r:embed="rId3"/>
            <a:stretch>
              <a:fillRect/>
            </a:stretch>
          </p:blipFill>
          <p:spPr>
            <a:xfrm>
              <a:off x="9454" y="5479260"/>
              <a:ext cx="9134546" cy="557585"/>
            </a:xfrm>
            <a:prstGeom prst="rect">
              <a:avLst/>
            </a:prstGeom>
          </p:spPr>
        </p:pic>
        <p:sp>
          <p:nvSpPr>
            <p:cNvPr id="12" name="TextBox 11">
              <a:extLst>
                <a:ext uri="{FF2B5EF4-FFF2-40B4-BE49-F238E27FC236}">
                  <a16:creationId xmlns:a16="http://schemas.microsoft.com/office/drawing/2014/main" id="{1938DA8E-27D1-4499-8901-718217BF04A1}"/>
                </a:ext>
              </a:extLst>
            </p:cNvPr>
            <p:cNvSpPr txBox="1"/>
            <p:nvPr/>
          </p:nvSpPr>
          <p:spPr>
            <a:xfrm>
              <a:off x="197514" y="5582271"/>
              <a:ext cx="3618402" cy="300082"/>
            </a:xfrm>
            <a:prstGeom prst="rect">
              <a:avLst/>
            </a:prstGeom>
            <a:solidFill>
              <a:srgbClr val="009FE3"/>
            </a:solidFill>
            <a:ln>
              <a:noFill/>
            </a:ln>
          </p:spPr>
          <p:txBody>
            <a:bodyPr wrap="square" rtlCol="0">
              <a:spAutoFit/>
            </a:bodyPr>
            <a:lstStyle/>
            <a:p>
              <a:r>
                <a:rPr lang="en-GB" sz="1350" dirty="0">
                  <a:solidFill>
                    <a:schemeClr val="bg1"/>
                  </a:solidFill>
                  <a:latin typeface="Century Gothic" panose="020B0502020202020204" pitchFamily="34" charset="0"/>
                </a:rPr>
                <a:t>Be part of the equation</a:t>
              </a:r>
            </a:p>
          </p:txBody>
        </p:sp>
      </p:grpSp>
    </p:spTree>
    <p:extLst>
      <p:ext uri="{BB962C8B-B14F-4D97-AF65-F5344CB8AC3E}">
        <p14:creationId xmlns:p14="http://schemas.microsoft.com/office/powerpoint/2010/main" val="2395414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39552" y="1526651"/>
            <a:ext cx="7906006" cy="3918573"/>
          </a:xfrm>
        </p:spPr>
        <p:txBody>
          <a:bodyPr/>
          <a:lstStyle/>
          <a:p>
            <a:pPr algn="just"/>
            <a:endParaRPr lang="en-GB" sz="1700" dirty="0">
              <a:latin typeface="Century Gothic" panose="020B0502020202020204" pitchFamily="34" charset="0"/>
            </a:endParaRPr>
          </a:p>
          <a:p>
            <a:pPr algn="just"/>
            <a:endParaRPr lang="en-GB" sz="1700" dirty="0">
              <a:latin typeface="Century Gothic" panose="020B0502020202020204" pitchFamily="34" charset="0"/>
            </a:endParaRPr>
          </a:p>
        </p:txBody>
      </p:sp>
      <p:sp>
        <p:nvSpPr>
          <p:cNvPr id="3" name="Title 2"/>
          <p:cNvSpPr>
            <a:spLocks noGrp="1"/>
          </p:cNvSpPr>
          <p:nvPr>
            <p:ph type="title"/>
          </p:nvPr>
        </p:nvSpPr>
        <p:spPr>
          <a:xfrm>
            <a:off x="0" y="339976"/>
            <a:ext cx="9144000" cy="648072"/>
          </a:xfrm>
          <a:solidFill>
            <a:srgbClr val="7F7F7F"/>
          </a:solidFill>
        </p:spPr>
        <p:txBody>
          <a:bodyPr/>
          <a:lstStyle/>
          <a:p>
            <a:r>
              <a:rPr lang="en-GB" dirty="0">
                <a:solidFill>
                  <a:schemeClr val="bg1"/>
                </a:solidFill>
                <a:latin typeface="Century Gothic" panose="020B0502020202020204" pitchFamily="34" charset="0"/>
              </a:rPr>
              <a:t>How to use the tool</a:t>
            </a:r>
          </a:p>
        </p:txBody>
      </p:sp>
      <p:grpSp>
        <p:nvGrpSpPr>
          <p:cNvPr id="10" name="Group 9">
            <a:extLst>
              <a:ext uri="{FF2B5EF4-FFF2-40B4-BE49-F238E27FC236}">
                <a16:creationId xmlns:a16="http://schemas.microsoft.com/office/drawing/2014/main" id="{E7B5A33C-4520-459A-8FB9-6C267ACFA335}"/>
              </a:ext>
            </a:extLst>
          </p:cNvPr>
          <p:cNvGrpSpPr/>
          <p:nvPr/>
        </p:nvGrpSpPr>
        <p:grpSpPr>
          <a:xfrm>
            <a:off x="0" y="6300415"/>
            <a:ext cx="9134546" cy="557585"/>
            <a:chOff x="9454" y="5479260"/>
            <a:chExt cx="9134546" cy="557585"/>
          </a:xfrm>
        </p:grpSpPr>
        <p:pic>
          <p:nvPicPr>
            <p:cNvPr id="11" name="Picture 10">
              <a:extLst>
                <a:ext uri="{FF2B5EF4-FFF2-40B4-BE49-F238E27FC236}">
                  <a16:creationId xmlns:a16="http://schemas.microsoft.com/office/drawing/2014/main" id="{41DF8918-6B7A-40DC-917A-C9428D8976C3}"/>
                </a:ext>
              </a:extLst>
            </p:cNvPr>
            <p:cNvPicPr>
              <a:picLocks noChangeAspect="1"/>
            </p:cNvPicPr>
            <p:nvPr/>
          </p:nvPicPr>
          <p:blipFill>
            <a:blip r:embed="rId3"/>
            <a:stretch>
              <a:fillRect/>
            </a:stretch>
          </p:blipFill>
          <p:spPr>
            <a:xfrm>
              <a:off x="9454" y="5479260"/>
              <a:ext cx="9134546" cy="557585"/>
            </a:xfrm>
            <a:prstGeom prst="rect">
              <a:avLst/>
            </a:prstGeom>
          </p:spPr>
        </p:pic>
        <p:sp>
          <p:nvSpPr>
            <p:cNvPr id="12" name="TextBox 11">
              <a:extLst>
                <a:ext uri="{FF2B5EF4-FFF2-40B4-BE49-F238E27FC236}">
                  <a16:creationId xmlns:a16="http://schemas.microsoft.com/office/drawing/2014/main" id="{1938DA8E-27D1-4499-8901-718217BF04A1}"/>
                </a:ext>
              </a:extLst>
            </p:cNvPr>
            <p:cNvSpPr txBox="1"/>
            <p:nvPr/>
          </p:nvSpPr>
          <p:spPr>
            <a:xfrm>
              <a:off x="197514" y="5582271"/>
              <a:ext cx="3618402" cy="300082"/>
            </a:xfrm>
            <a:prstGeom prst="rect">
              <a:avLst/>
            </a:prstGeom>
            <a:solidFill>
              <a:srgbClr val="009FE3"/>
            </a:solidFill>
            <a:ln>
              <a:noFill/>
            </a:ln>
          </p:spPr>
          <p:txBody>
            <a:bodyPr wrap="square" rtlCol="0">
              <a:spAutoFit/>
            </a:bodyPr>
            <a:lstStyle/>
            <a:p>
              <a:r>
                <a:rPr lang="en-GB" sz="1350" dirty="0">
                  <a:solidFill>
                    <a:schemeClr val="bg1"/>
                  </a:solidFill>
                  <a:latin typeface="Century Gothic" panose="020B0502020202020204" pitchFamily="34" charset="0"/>
                </a:rPr>
                <a:t>Be part of the equation</a:t>
              </a:r>
            </a:p>
          </p:txBody>
        </p:sp>
      </p:grpSp>
      <p:sp>
        <p:nvSpPr>
          <p:cNvPr id="4" name="Rectangle 3">
            <a:extLst>
              <a:ext uri="{FF2B5EF4-FFF2-40B4-BE49-F238E27FC236}">
                <a16:creationId xmlns:a16="http://schemas.microsoft.com/office/drawing/2014/main" id="{E746E66C-4030-47DB-97DF-D7E700029192}"/>
              </a:ext>
            </a:extLst>
          </p:cNvPr>
          <p:cNvSpPr/>
          <p:nvPr/>
        </p:nvSpPr>
        <p:spPr>
          <a:xfrm>
            <a:off x="539552" y="1809839"/>
            <a:ext cx="8064896" cy="3238322"/>
          </a:xfrm>
          <a:prstGeom prst="rect">
            <a:avLst/>
          </a:prstGeom>
        </p:spPr>
        <p:txBody>
          <a:bodyPr wrap="square">
            <a:spAutoFit/>
          </a:bodyPr>
          <a:lstStyle/>
          <a:p>
            <a:pPr algn="just">
              <a:lnSpc>
                <a:spcPct val="107000"/>
              </a:lnSpc>
              <a:spcAft>
                <a:spcPts val="800"/>
              </a:spcAft>
            </a:pPr>
            <a:r>
              <a:rPr lang="en-GB" sz="1800" dirty="0">
                <a:latin typeface="Century Gothic" panose="020B0502020202020204" pitchFamily="34" charset="0"/>
                <a:ea typeface="Calibri" panose="020F0502020204030204" pitchFamily="34" charset="0"/>
                <a:cs typeface="Times New Roman" panose="02020603050405020304" pitchFamily="18" charset="0"/>
              </a:rPr>
              <a:t>By using the range of data included in this dashboard you can </a:t>
            </a:r>
            <a:r>
              <a:rPr lang="en-GB" sz="1800" b="1" dirty="0">
                <a:solidFill>
                  <a:srgbClr val="D8117D"/>
                </a:solidFill>
                <a:latin typeface="Century Gothic" panose="020B0502020202020204" pitchFamily="34" charset="0"/>
                <a:ea typeface="Calibri" panose="020F0502020204030204" pitchFamily="34" charset="0"/>
                <a:cs typeface="Times New Roman" panose="02020603050405020304" pitchFamily="18" charset="0"/>
              </a:rPr>
              <a:t>profile your communities </a:t>
            </a:r>
            <a:r>
              <a:rPr lang="en-GB" sz="1800" dirty="0">
                <a:latin typeface="Century Gothic" panose="020B0502020202020204" pitchFamily="34" charset="0"/>
                <a:ea typeface="Calibri" panose="020F0502020204030204" pitchFamily="34" charset="0"/>
                <a:cs typeface="Times New Roman" panose="02020603050405020304" pitchFamily="18" charset="0"/>
              </a:rPr>
              <a:t>to identify physical activity and inactivity levels, and to identify the extent of possible </a:t>
            </a:r>
            <a:r>
              <a:rPr lang="en-GB" sz="1800" b="1" dirty="0">
                <a:solidFill>
                  <a:srgbClr val="D8117D"/>
                </a:solidFill>
                <a:latin typeface="Century Gothic" panose="020B0502020202020204" pitchFamily="34" charset="0"/>
                <a:ea typeface="Calibri" panose="020F0502020204030204" pitchFamily="34" charset="0"/>
                <a:cs typeface="Times New Roman" panose="02020603050405020304" pitchFamily="18" charset="0"/>
              </a:rPr>
              <a:t>key drivers of activity levels</a:t>
            </a:r>
            <a:r>
              <a:rPr lang="en-GB" sz="1800" dirty="0">
                <a:solidFill>
                  <a:srgbClr val="D8117D"/>
                </a:solidFill>
                <a:latin typeface="Century Gothic" panose="020B0502020202020204" pitchFamily="34" charset="0"/>
                <a:ea typeface="Calibri" panose="020F0502020204030204" pitchFamily="34" charset="0"/>
                <a:cs typeface="Times New Roman" panose="02020603050405020304" pitchFamily="18" charset="0"/>
              </a:rPr>
              <a:t> </a:t>
            </a:r>
            <a:r>
              <a:rPr lang="en-GB" sz="1800" dirty="0">
                <a:latin typeface="Century Gothic" panose="020B0502020202020204" pitchFamily="34" charset="0"/>
                <a:ea typeface="Calibri" panose="020F0502020204030204" pitchFamily="34" charset="0"/>
                <a:cs typeface="Times New Roman" panose="02020603050405020304" pitchFamily="18" charset="0"/>
              </a:rPr>
              <a:t>down to an LSOA level. </a:t>
            </a:r>
          </a:p>
          <a:p>
            <a:pPr algn="just">
              <a:lnSpc>
                <a:spcPct val="107000"/>
              </a:lnSpc>
              <a:spcAft>
                <a:spcPts val="800"/>
              </a:spcAft>
            </a:pPr>
            <a:endParaRPr lang="en-GB" sz="1800"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latin typeface="Century Gothic" panose="020B0502020202020204" pitchFamily="34" charset="0"/>
                <a:ea typeface="Calibri" panose="020F0502020204030204" pitchFamily="34" charset="0"/>
                <a:cs typeface="Times New Roman" panose="02020603050405020304" pitchFamily="18" charset="0"/>
              </a:rPr>
              <a:t>Together, this information could provide you with a springboard for further research; </a:t>
            </a:r>
            <a:r>
              <a:rPr lang="en-GB" sz="1800" b="1" dirty="0">
                <a:solidFill>
                  <a:srgbClr val="D8117D"/>
                </a:solidFill>
                <a:latin typeface="Century Gothic" panose="020B0502020202020204" pitchFamily="34" charset="0"/>
                <a:ea typeface="Calibri" panose="020F0502020204030204" pitchFamily="34" charset="0"/>
                <a:cs typeface="Times New Roman" panose="02020603050405020304" pitchFamily="18" charset="0"/>
              </a:rPr>
              <a:t>actionable insight </a:t>
            </a:r>
            <a:r>
              <a:rPr lang="en-GB" sz="1800" dirty="0">
                <a:latin typeface="Century Gothic" panose="020B0502020202020204" pitchFamily="34" charset="0"/>
                <a:ea typeface="Calibri" panose="020F0502020204030204" pitchFamily="34" charset="0"/>
                <a:cs typeface="Times New Roman" panose="02020603050405020304" pitchFamily="18" charset="0"/>
              </a:rPr>
              <a:t>enabling ELDP and Active Essex to deploy targeted resources to communities most in need; and an </a:t>
            </a:r>
            <a:r>
              <a:rPr lang="en-GB" sz="1800" b="1" dirty="0">
                <a:solidFill>
                  <a:srgbClr val="D8117D"/>
                </a:solidFill>
                <a:latin typeface="Century Gothic" panose="020B0502020202020204" pitchFamily="34" charset="0"/>
                <a:ea typeface="Calibri" panose="020F0502020204030204" pitchFamily="34" charset="0"/>
                <a:cs typeface="Times New Roman" panose="02020603050405020304" pitchFamily="18" charset="0"/>
              </a:rPr>
              <a:t>evidence-base</a:t>
            </a:r>
            <a:r>
              <a:rPr lang="en-GB" sz="1800" dirty="0">
                <a:latin typeface="Century Gothic" panose="020B0502020202020204" pitchFamily="34" charset="0"/>
                <a:ea typeface="Calibri" panose="020F0502020204030204" pitchFamily="34" charset="0"/>
                <a:cs typeface="Times New Roman" panose="02020603050405020304" pitchFamily="18" charset="0"/>
              </a:rPr>
              <a:t> to inform your commissioning decisions, intervention development and implementation.</a:t>
            </a:r>
          </a:p>
        </p:txBody>
      </p:sp>
    </p:spTree>
    <p:extLst>
      <p:ext uri="{BB962C8B-B14F-4D97-AF65-F5344CB8AC3E}">
        <p14:creationId xmlns:p14="http://schemas.microsoft.com/office/powerpoint/2010/main" val="1047684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39552" y="1526651"/>
            <a:ext cx="7906006" cy="3918573"/>
          </a:xfrm>
        </p:spPr>
        <p:txBody>
          <a:bodyPr/>
          <a:lstStyle/>
          <a:p>
            <a:pPr algn="just"/>
            <a:endParaRPr lang="en-GB" sz="1700" dirty="0">
              <a:latin typeface="Century Gothic" panose="020B0502020202020204" pitchFamily="34" charset="0"/>
            </a:endParaRPr>
          </a:p>
          <a:p>
            <a:pPr algn="just"/>
            <a:endParaRPr lang="en-GB" sz="1700" dirty="0">
              <a:latin typeface="Century Gothic" panose="020B0502020202020204" pitchFamily="34" charset="0"/>
            </a:endParaRPr>
          </a:p>
        </p:txBody>
      </p:sp>
      <p:sp>
        <p:nvSpPr>
          <p:cNvPr id="3" name="Title 2"/>
          <p:cNvSpPr>
            <a:spLocks noGrp="1"/>
          </p:cNvSpPr>
          <p:nvPr>
            <p:ph type="title"/>
          </p:nvPr>
        </p:nvSpPr>
        <p:spPr>
          <a:xfrm>
            <a:off x="0" y="339976"/>
            <a:ext cx="9144000" cy="648072"/>
          </a:xfrm>
          <a:solidFill>
            <a:srgbClr val="7F7F7F"/>
          </a:solidFill>
        </p:spPr>
        <p:txBody>
          <a:bodyPr/>
          <a:lstStyle/>
          <a:p>
            <a:r>
              <a:rPr lang="en-GB" dirty="0">
                <a:solidFill>
                  <a:schemeClr val="bg1"/>
                </a:solidFill>
                <a:latin typeface="Century Gothic" panose="020B0502020202020204" pitchFamily="34" charset="0"/>
              </a:rPr>
              <a:t>How to access the tool</a:t>
            </a:r>
          </a:p>
        </p:txBody>
      </p:sp>
      <p:grpSp>
        <p:nvGrpSpPr>
          <p:cNvPr id="10" name="Group 9">
            <a:extLst>
              <a:ext uri="{FF2B5EF4-FFF2-40B4-BE49-F238E27FC236}">
                <a16:creationId xmlns:a16="http://schemas.microsoft.com/office/drawing/2014/main" id="{E7B5A33C-4520-459A-8FB9-6C267ACFA335}"/>
              </a:ext>
            </a:extLst>
          </p:cNvPr>
          <p:cNvGrpSpPr/>
          <p:nvPr/>
        </p:nvGrpSpPr>
        <p:grpSpPr>
          <a:xfrm>
            <a:off x="0" y="6300415"/>
            <a:ext cx="9134546" cy="557585"/>
            <a:chOff x="9454" y="5479260"/>
            <a:chExt cx="9134546" cy="557585"/>
          </a:xfrm>
        </p:grpSpPr>
        <p:pic>
          <p:nvPicPr>
            <p:cNvPr id="11" name="Picture 10">
              <a:extLst>
                <a:ext uri="{FF2B5EF4-FFF2-40B4-BE49-F238E27FC236}">
                  <a16:creationId xmlns:a16="http://schemas.microsoft.com/office/drawing/2014/main" id="{41DF8918-6B7A-40DC-917A-C9428D8976C3}"/>
                </a:ext>
              </a:extLst>
            </p:cNvPr>
            <p:cNvPicPr>
              <a:picLocks noChangeAspect="1"/>
            </p:cNvPicPr>
            <p:nvPr/>
          </p:nvPicPr>
          <p:blipFill>
            <a:blip r:embed="rId3"/>
            <a:stretch>
              <a:fillRect/>
            </a:stretch>
          </p:blipFill>
          <p:spPr>
            <a:xfrm>
              <a:off x="9454" y="5479260"/>
              <a:ext cx="9134546" cy="557585"/>
            </a:xfrm>
            <a:prstGeom prst="rect">
              <a:avLst/>
            </a:prstGeom>
          </p:spPr>
        </p:pic>
        <p:sp>
          <p:nvSpPr>
            <p:cNvPr id="12" name="TextBox 11">
              <a:extLst>
                <a:ext uri="{FF2B5EF4-FFF2-40B4-BE49-F238E27FC236}">
                  <a16:creationId xmlns:a16="http://schemas.microsoft.com/office/drawing/2014/main" id="{1938DA8E-27D1-4499-8901-718217BF04A1}"/>
                </a:ext>
              </a:extLst>
            </p:cNvPr>
            <p:cNvSpPr txBox="1"/>
            <p:nvPr/>
          </p:nvSpPr>
          <p:spPr>
            <a:xfrm>
              <a:off x="197514" y="5582271"/>
              <a:ext cx="3618402" cy="300082"/>
            </a:xfrm>
            <a:prstGeom prst="rect">
              <a:avLst/>
            </a:prstGeom>
            <a:solidFill>
              <a:srgbClr val="009FE3"/>
            </a:solidFill>
            <a:ln>
              <a:noFill/>
            </a:ln>
          </p:spPr>
          <p:txBody>
            <a:bodyPr wrap="square" rtlCol="0">
              <a:spAutoFit/>
            </a:bodyPr>
            <a:lstStyle/>
            <a:p>
              <a:r>
                <a:rPr lang="en-GB" sz="1350" dirty="0">
                  <a:solidFill>
                    <a:schemeClr val="bg1"/>
                  </a:solidFill>
                  <a:latin typeface="Century Gothic" panose="020B0502020202020204" pitchFamily="34" charset="0"/>
                </a:rPr>
                <a:t>Be part of the equation</a:t>
              </a:r>
            </a:p>
          </p:txBody>
        </p:sp>
      </p:grpSp>
      <p:sp>
        <p:nvSpPr>
          <p:cNvPr id="4" name="TextBox 3">
            <a:extLst>
              <a:ext uri="{FF2B5EF4-FFF2-40B4-BE49-F238E27FC236}">
                <a16:creationId xmlns:a16="http://schemas.microsoft.com/office/drawing/2014/main" id="{8F3A925D-B639-41C2-BA98-046A2FCEA455}"/>
              </a:ext>
            </a:extLst>
          </p:cNvPr>
          <p:cNvSpPr txBox="1"/>
          <p:nvPr/>
        </p:nvSpPr>
        <p:spPr>
          <a:xfrm>
            <a:off x="9454" y="988048"/>
            <a:ext cx="9125092" cy="5539978"/>
          </a:xfrm>
          <a:prstGeom prst="rect">
            <a:avLst/>
          </a:prstGeom>
          <a:noFill/>
        </p:spPr>
        <p:txBody>
          <a:bodyPr wrap="square" rtlCol="0">
            <a:spAutoFit/>
          </a:bodyPr>
          <a:lstStyle/>
          <a:p>
            <a:r>
              <a:rPr lang="en-GB" sz="1800" dirty="0">
                <a:latin typeface="Century Gothic" panose="020B0502020202020204" pitchFamily="34" charset="0"/>
              </a:rPr>
              <a:t>The ELDP Physical Activity Dashboard is hosted on the Essex Open Data Platform:</a:t>
            </a:r>
          </a:p>
          <a:p>
            <a:endParaRPr lang="en-GB" sz="1800" dirty="0">
              <a:latin typeface="Century Gothic" panose="020B0502020202020204" pitchFamily="34" charset="0"/>
            </a:endParaRPr>
          </a:p>
          <a:p>
            <a:r>
              <a:rPr lang="en-GB" sz="1800" b="1" dirty="0">
                <a:solidFill>
                  <a:srgbClr val="D8117D"/>
                </a:solidFill>
                <a:latin typeface="Century Gothic" panose="020B0502020202020204" pitchFamily="34" charset="0"/>
                <a:hlinkClick r:id="rId4">
                  <a:extLst>
                    <a:ext uri="{A12FA001-AC4F-418D-AE19-62706E023703}">
                      <ahyp:hlinkClr xmlns:ahyp="http://schemas.microsoft.com/office/drawing/2018/hyperlinkcolor" val="tx"/>
                    </a:ext>
                  </a:extLst>
                </a:hlinkClick>
              </a:rPr>
              <a:t>https://data.essex.gov.uk/dataset/emkw5/eldp-physical-activity-dashboard</a:t>
            </a:r>
            <a:endParaRPr lang="en-GB" sz="1800" b="1" dirty="0">
              <a:solidFill>
                <a:srgbClr val="D8117D"/>
              </a:solidFill>
              <a:latin typeface="Century Gothic" panose="020B0502020202020204" pitchFamily="34" charset="0"/>
            </a:endParaRPr>
          </a:p>
          <a:p>
            <a:endParaRPr lang="en-GB" sz="1800" dirty="0">
              <a:latin typeface="Century Gothic" panose="020B0502020202020204" pitchFamily="34" charset="0"/>
            </a:endParaRPr>
          </a:p>
          <a:p>
            <a:r>
              <a:rPr lang="en-GB" sz="1800" dirty="0">
                <a:latin typeface="Century Gothic" panose="020B0502020202020204" pitchFamily="34" charset="0"/>
              </a:rPr>
              <a:t>Supporting documentation is also provided here. This includes:</a:t>
            </a:r>
          </a:p>
          <a:p>
            <a:endParaRPr lang="en-GB" sz="600" dirty="0">
              <a:latin typeface="Century Gothic" panose="020B0502020202020204" pitchFamily="34" charset="0"/>
            </a:endParaRPr>
          </a:p>
          <a:p>
            <a:pPr marL="285750" indent="-285750" algn="just">
              <a:buFont typeface="Arial" panose="020B0604020202020204" pitchFamily="34" charset="0"/>
              <a:buChar char="•"/>
            </a:pPr>
            <a:r>
              <a:rPr lang="en-GB" sz="1600" dirty="0">
                <a:solidFill>
                  <a:srgbClr val="D8117D"/>
                </a:solidFill>
                <a:latin typeface="Century Gothic" panose="020B0502020202020204" pitchFamily="34" charset="0"/>
              </a:rPr>
              <a:t>Additional Resources and Datasets Guide</a:t>
            </a:r>
            <a:r>
              <a:rPr lang="en-GB" sz="1600" dirty="0">
                <a:latin typeface="Century Gothic" panose="020B0502020202020204" pitchFamily="34" charset="0"/>
              </a:rPr>
              <a:t>: Overview description of the materials available alongside the ELDP Physical Activity Dashboard. It is recommended to read this document first, and prior to use of the dashboard. </a:t>
            </a:r>
          </a:p>
          <a:p>
            <a:pPr marL="285750" indent="-285750" algn="just">
              <a:buFont typeface="Arial" panose="020B0604020202020204" pitchFamily="34" charset="0"/>
              <a:buChar char="•"/>
            </a:pPr>
            <a:r>
              <a:rPr lang="en-GB" sz="1600" dirty="0">
                <a:solidFill>
                  <a:srgbClr val="D8117D"/>
                </a:solidFill>
                <a:latin typeface="Century Gothic" panose="020B0502020202020204" pitchFamily="34" charset="0"/>
              </a:rPr>
              <a:t>ELDP Mosaic Analysis Report</a:t>
            </a:r>
            <a:r>
              <a:rPr lang="en-GB" sz="1600" dirty="0">
                <a:latin typeface="Century Gothic" panose="020B0502020202020204" pitchFamily="34" charset="0"/>
              </a:rPr>
              <a:t>: Report based on Experian Mosaic household classifications to profile the ELDP target areas and Experian Mosaic customer segments to identify ELDP target populations. </a:t>
            </a:r>
          </a:p>
          <a:p>
            <a:pPr marL="285750" indent="-285750" algn="just">
              <a:buFont typeface="Arial" panose="020B0604020202020204" pitchFamily="34" charset="0"/>
              <a:buChar char="•"/>
            </a:pPr>
            <a:r>
              <a:rPr lang="en-GB" sz="1600" dirty="0">
                <a:solidFill>
                  <a:srgbClr val="D8117D"/>
                </a:solidFill>
                <a:latin typeface="Century Gothic" panose="020B0502020202020204" pitchFamily="34" charset="0"/>
              </a:rPr>
              <a:t>Dashboard Meta Data</a:t>
            </a:r>
            <a:r>
              <a:rPr lang="en-GB" sz="1600" dirty="0">
                <a:latin typeface="Century Gothic" panose="020B0502020202020204" pitchFamily="34" charset="0"/>
              </a:rPr>
              <a:t>: Full list of variables underlying this dashboard, with information including the variable theme, date and source. </a:t>
            </a:r>
          </a:p>
          <a:p>
            <a:pPr marL="285750" indent="-285750" algn="just">
              <a:buFont typeface="Arial" panose="020B0604020202020204" pitchFamily="34" charset="0"/>
              <a:buChar char="•"/>
            </a:pPr>
            <a:r>
              <a:rPr lang="en-GB" sz="1600" dirty="0">
                <a:solidFill>
                  <a:srgbClr val="D8117D"/>
                </a:solidFill>
                <a:latin typeface="Century Gothic" panose="020B0502020202020204" pitchFamily="34" charset="0"/>
              </a:rPr>
              <a:t>England LSOA indicator data</a:t>
            </a:r>
            <a:r>
              <a:rPr lang="en-GB" sz="1600" dirty="0">
                <a:latin typeface="Century Gothic" panose="020B0502020202020204" pitchFamily="34" charset="0"/>
              </a:rPr>
              <a:t>: Full dataset covering every LSOA in England of the variables underling this dashboard.</a:t>
            </a:r>
          </a:p>
          <a:p>
            <a:pPr marL="285750" indent="-285750" algn="just">
              <a:buFont typeface="Arial" panose="020B0604020202020204" pitchFamily="34" charset="0"/>
              <a:buChar char="•"/>
            </a:pPr>
            <a:r>
              <a:rPr lang="en-GB" sz="1600" dirty="0">
                <a:solidFill>
                  <a:srgbClr val="D8117D"/>
                </a:solidFill>
                <a:latin typeface="Century Gothic" panose="020B0502020202020204" pitchFamily="34" charset="0"/>
              </a:rPr>
              <a:t>England LSOA indicator deciles</a:t>
            </a:r>
            <a:r>
              <a:rPr lang="en-GB" sz="1600" dirty="0">
                <a:latin typeface="Century Gothic" panose="020B0502020202020204" pitchFamily="34" charset="0"/>
              </a:rPr>
              <a:t>: Dataset of the decile score of the 253 variables used to calculate the Physical Activity Risk Score.</a:t>
            </a:r>
          </a:p>
          <a:p>
            <a:pPr marL="285750" indent="-285750" algn="just">
              <a:buFont typeface="Arial" panose="020B0604020202020204" pitchFamily="34" charset="0"/>
              <a:buChar char="•"/>
            </a:pPr>
            <a:r>
              <a:rPr lang="en-GB" sz="1600" dirty="0">
                <a:solidFill>
                  <a:srgbClr val="D8117D"/>
                </a:solidFill>
                <a:latin typeface="Century Gothic" panose="020B0502020202020204" pitchFamily="34" charset="0"/>
              </a:rPr>
              <a:t>England LSOA theme decile scores and rankings</a:t>
            </a:r>
            <a:r>
              <a:rPr lang="en-GB" sz="1600" dirty="0">
                <a:latin typeface="Century Gothic" panose="020B0502020202020204" pitchFamily="34" charset="0"/>
              </a:rPr>
              <a:t>: Dataset of the average decile score for each theme for every LSOA in England. The weighted and unweighted average deciles are also provided. </a:t>
            </a:r>
          </a:p>
          <a:p>
            <a:endParaRPr lang="en-GB" sz="1800" dirty="0">
              <a:latin typeface="+mn-lt"/>
            </a:endParaRPr>
          </a:p>
        </p:txBody>
      </p:sp>
    </p:spTree>
    <p:extLst>
      <p:ext uri="{BB962C8B-B14F-4D97-AF65-F5344CB8AC3E}">
        <p14:creationId xmlns:p14="http://schemas.microsoft.com/office/powerpoint/2010/main" val="713289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9454" y="1091059"/>
            <a:ext cx="9134546" cy="3918573"/>
          </a:xfrm>
        </p:spPr>
        <p:txBody>
          <a:bodyPr/>
          <a:lstStyle/>
          <a:p>
            <a:r>
              <a:rPr lang="en-GB" sz="1500" b="1" dirty="0">
                <a:solidFill>
                  <a:srgbClr val="D8117D"/>
                </a:solidFill>
                <a:latin typeface="Century Gothic" panose="020B0502020202020204" pitchFamily="34" charset="0"/>
              </a:rPr>
              <a:t>Health</a:t>
            </a:r>
            <a:r>
              <a:rPr lang="en-GB" sz="1400" b="1" dirty="0">
                <a:solidFill>
                  <a:srgbClr val="D8117D"/>
                </a:solidFill>
                <a:latin typeface="Century Gothic" panose="020B0502020202020204" pitchFamily="34" charset="0"/>
              </a:rPr>
              <a:t> </a:t>
            </a:r>
            <a:r>
              <a:rPr lang="en-GB" sz="1400" dirty="0">
                <a:latin typeface="Century Gothic" panose="020B0502020202020204" pitchFamily="34" charset="0"/>
              </a:rPr>
              <a:t>Indicates the level of health of the Essex LSOAs, with measures covering life expectancy, health outcome prevalence, self-reported mental health and wellbeing, hospital admissions and mortality. </a:t>
            </a:r>
          </a:p>
          <a:p>
            <a:r>
              <a:rPr lang="en-GB" sz="1500" b="1" dirty="0">
                <a:solidFill>
                  <a:srgbClr val="D8117D"/>
                </a:solidFill>
                <a:latin typeface="Century Gothic" panose="020B0502020202020204" pitchFamily="34" charset="0"/>
              </a:rPr>
              <a:t>Economy</a:t>
            </a:r>
            <a:r>
              <a:rPr lang="en-GB" sz="1400" b="1" dirty="0">
                <a:solidFill>
                  <a:srgbClr val="D8117D"/>
                </a:solidFill>
                <a:latin typeface="Century Gothic" panose="020B0502020202020204" pitchFamily="34" charset="0"/>
              </a:rPr>
              <a:t> </a:t>
            </a:r>
            <a:r>
              <a:rPr lang="en-GB" sz="1400" dirty="0">
                <a:latin typeface="Century Gothic" panose="020B0502020202020204" pitchFamily="34" charset="0"/>
              </a:rPr>
              <a:t>Provides information on the state of the economy of Essex LSOAs, including around the workforce and employment, income and debt. </a:t>
            </a:r>
          </a:p>
          <a:p>
            <a:r>
              <a:rPr lang="en-GB" sz="1500" b="1" dirty="0">
                <a:solidFill>
                  <a:srgbClr val="D8117D"/>
                </a:solidFill>
                <a:latin typeface="Century Gothic" panose="020B0502020202020204" pitchFamily="34" charset="0"/>
              </a:rPr>
              <a:t>Vulnerable Groups </a:t>
            </a:r>
            <a:r>
              <a:rPr lang="en-GB" sz="1400" dirty="0">
                <a:latin typeface="Century Gothic" panose="020B0502020202020204" pitchFamily="34" charset="0"/>
              </a:rPr>
              <a:t>This theme includes information around claimants of a range of benefits, carers, pensioners, lone-parents, and child and household poverty. </a:t>
            </a:r>
          </a:p>
          <a:p>
            <a:r>
              <a:rPr lang="en-GB" sz="1500" b="1" dirty="0">
                <a:solidFill>
                  <a:srgbClr val="D8117D"/>
                </a:solidFill>
                <a:latin typeface="Century Gothic" panose="020B0502020202020204" pitchFamily="34" charset="0"/>
              </a:rPr>
              <a:t>Active Lives </a:t>
            </a:r>
            <a:r>
              <a:rPr lang="en-GB" sz="1400" dirty="0">
                <a:latin typeface="Century Gothic" panose="020B0502020202020204" pitchFamily="34" charset="0"/>
              </a:rPr>
              <a:t>Indicates the level of physical inactivity and activity at a low geography level, MSOA level, across Essex.</a:t>
            </a:r>
          </a:p>
          <a:p>
            <a:r>
              <a:rPr lang="en-GB" sz="1500" b="1" dirty="0">
                <a:solidFill>
                  <a:srgbClr val="D8117D"/>
                </a:solidFill>
                <a:latin typeface="Century Gothic" panose="020B0502020202020204" pitchFamily="34" charset="0"/>
              </a:rPr>
              <a:t>Crime</a:t>
            </a:r>
            <a:r>
              <a:rPr lang="en-GB" sz="1400" b="1" dirty="0">
                <a:solidFill>
                  <a:srgbClr val="D8117D"/>
                </a:solidFill>
                <a:latin typeface="Century Gothic" panose="020B0502020202020204" pitchFamily="34" charset="0"/>
              </a:rPr>
              <a:t> </a:t>
            </a:r>
            <a:r>
              <a:rPr lang="en-GB" sz="1400" dirty="0">
                <a:latin typeface="Century Gothic" panose="020B0502020202020204" pitchFamily="34" charset="0"/>
              </a:rPr>
              <a:t>The level of a range reported crimes across the Essex LSOAs, including anti-social behaviour, drug crime and violent crime.</a:t>
            </a:r>
          </a:p>
          <a:p>
            <a:r>
              <a:rPr lang="en-GB" sz="1500" b="1" dirty="0">
                <a:solidFill>
                  <a:srgbClr val="D8117D"/>
                </a:solidFill>
                <a:latin typeface="Century Gothic" panose="020B0502020202020204" pitchFamily="34" charset="0"/>
              </a:rPr>
              <a:t>Access and Transport </a:t>
            </a:r>
            <a:r>
              <a:rPr lang="en-GB" sz="1400" dirty="0">
                <a:latin typeface="Century Gothic" panose="020B0502020202020204" pitchFamily="34" charset="0"/>
              </a:rPr>
              <a:t>Indicates how well-connected the Essex LSOAs are in terms of accessibility such as through the internet, use of cars, and public transport and walking.</a:t>
            </a:r>
          </a:p>
          <a:p>
            <a:r>
              <a:rPr lang="en-GB" sz="1500" b="1" dirty="0">
                <a:solidFill>
                  <a:srgbClr val="D8117D"/>
                </a:solidFill>
                <a:latin typeface="Century Gothic" panose="020B0502020202020204" pitchFamily="34" charset="0"/>
              </a:rPr>
              <a:t>Housing</a:t>
            </a:r>
            <a:r>
              <a:rPr lang="en-GB" sz="1400" b="1" dirty="0">
                <a:latin typeface="Century Gothic" panose="020B0502020202020204" pitchFamily="34" charset="0"/>
              </a:rPr>
              <a:t> </a:t>
            </a:r>
            <a:r>
              <a:rPr lang="en-GB" sz="1400" dirty="0">
                <a:latin typeface="Century Gothic" panose="020B0502020202020204" pitchFamily="34" charset="0"/>
              </a:rPr>
              <a:t>Provides an overview of the housing sector and market, including in type of housing, ownership, house prices and affordability, in the Essex LSOAs.</a:t>
            </a:r>
          </a:p>
          <a:p>
            <a:r>
              <a:rPr lang="en-GB" sz="1500" b="1" dirty="0">
                <a:solidFill>
                  <a:srgbClr val="D8117D"/>
                </a:solidFill>
                <a:latin typeface="Century Gothic" panose="020B0502020202020204" pitchFamily="34" charset="0"/>
              </a:rPr>
              <a:t>Education</a:t>
            </a:r>
            <a:r>
              <a:rPr lang="en-GB" sz="1400" b="1" dirty="0">
                <a:latin typeface="Century Gothic" panose="020B0502020202020204" pitchFamily="34" charset="0"/>
              </a:rPr>
              <a:t> </a:t>
            </a:r>
            <a:r>
              <a:rPr lang="en-GB" sz="1400" dirty="0">
                <a:latin typeface="Century Gothic" panose="020B0502020202020204" pitchFamily="34" charset="0"/>
              </a:rPr>
              <a:t>Indicates the level of education and skills of the Essex LSOAs, with a range of information provided around pupil attainment and absences, and qualification levels.</a:t>
            </a:r>
          </a:p>
          <a:p>
            <a:r>
              <a:rPr lang="en-GB" sz="1500" b="1" dirty="0">
                <a:solidFill>
                  <a:srgbClr val="D8117D"/>
                </a:solidFill>
                <a:latin typeface="Century Gothic" panose="020B0502020202020204" pitchFamily="34" charset="0"/>
              </a:rPr>
              <a:t>Community and Environment </a:t>
            </a:r>
            <a:r>
              <a:rPr lang="en-GB" sz="1400" dirty="0">
                <a:latin typeface="Century Gothic" panose="020B0502020202020204" pitchFamily="34" charset="0"/>
              </a:rPr>
              <a:t>Indicates the state of the community and environment of Essex LSOAs, including around road safety, community cohesion and satisfaction, and the physical environment such as air quality green spaces. </a:t>
            </a:r>
          </a:p>
          <a:p>
            <a:r>
              <a:rPr lang="en-GB" sz="1500" b="1" dirty="0">
                <a:solidFill>
                  <a:srgbClr val="D8117D"/>
                </a:solidFill>
                <a:latin typeface="Century Gothic" panose="020B0502020202020204" pitchFamily="34" charset="0"/>
              </a:rPr>
              <a:t>Population</a:t>
            </a:r>
            <a:r>
              <a:rPr lang="en-GB" sz="1500" b="1" dirty="0">
                <a:latin typeface="Century Gothic" panose="020B0502020202020204" pitchFamily="34" charset="0"/>
              </a:rPr>
              <a:t> </a:t>
            </a:r>
            <a:r>
              <a:rPr lang="en-GB" sz="1400" dirty="0">
                <a:latin typeface="Century Gothic" panose="020B0502020202020204" pitchFamily="34" charset="0"/>
              </a:rPr>
              <a:t>Provides demographic information of the population of the Essex LSOAs, including information on age, gender, ethnic groups and marital status. </a:t>
            </a:r>
          </a:p>
          <a:p>
            <a:pPr algn="just"/>
            <a:endParaRPr lang="en-GB" sz="1400" dirty="0">
              <a:latin typeface="Century Gothic" panose="020B0502020202020204" pitchFamily="34" charset="0"/>
            </a:endParaRPr>
          </a:p>
        </p:txBody>
      </p:sp>
      <p:sp>
        <p:nvSpPr>
          <p:cNvPr id="3" name="Title 2"/>
          <p:cNvSpPr>
            <a:spLocks noGrp="1"/>
          </p:cNvSpPr>
          <p:nvPr>
            <p:ph type="title"/>
          </p:nvPr>
        </p:nvSpPr>
        <p:spPr>
          <a:xfrm>
            <a:off x="0" y="339976"/>
            <a:ext cx="9144000" cy="648072"/>
          </a:xfrm>
          <a:solidFill>
            <a:srgbClr val="7F7F7F"/>
          </a:solidFill>
        </p:spPr>
        <p:txBody>
          <a:bodyPr/>
          <a:lstStyle/>
          <a:p>
            <a:r>
              <a:rPr lang="en-GB" dirty="0">
                <a:solidFill>
                  <a:schemeClr val="bg1"/>
                </a:solidFill>
                <a:latin typeface="Century Gothic" panose="020B0502020202020204" pitchFamily="34" charset="0"/>
              </a:rPr>
              <a:t>Definition of Themes</a:t>
            </a:r>
          </a:p>
        </p:txBody>
      </p:sp>
      <p:grpSp>
        <p:nvGrpSpPr>
          <p:cNvPr id="10" name="Group 9">
            <a:extLst>
              <a:ext uri="{FF2B5EF4-FFF2-40B4-BE49-F238E27FC236}">
                <a16:creationId xmlns:a16="http://schemas.microsoft.com/office/drawing/2014/main" id="{E7B5A33C-4520-459A-8FB9-6C267ACFA335}"/>
              </a:ext>
            </a:extLst>
          </p:cNvPr>
          <p:cNvGrpSpPr/>
          <p:nvPr/>
        </p:nvGrpSpPr>
        <p:grpSpPr>
          <a:xfrm>
            <a:off x="0" y="6300415"/>
            <a:ext cx="9134546" cy="557585"/>
            <a:chOff x="9454" y="5479260"/>
            <a:chExt cx="9134546" cy="557585"/>
          </a:xfrm>
        </p:grpSpPr>
        <p:pic>
          <p:nvPicPr>
            <p:cNvPr id="11" name="Picture 10">
              <a:extLst>
                <a:ext uri="{FF2B5EF4-FFF2-40B4-BE49-F238E27FC236}">
                  <a16:creationId xmlns:a16="http://schemas.microsoft.com/office/drawing/2014/main" id="{41DF8918-6B7A-40DC-917A-C9428D8976C3}"/>
                </a:ext>
              </a:extLst>
            </p:cNvPr>
            <p:cNvPicPr>
              <a:picLocks noChangeAspect="1"/>
            </p:cNvPicPr>
            <p:nvPr/>
          </p:nvPicPr>
          <p:blipFill>
            <a:blip r:embed="rId3"/>
            <a:stretch>
              <a:fillRect/>
            </a:stretch>
          </p:blipFill>
          <p:spPr>
            <a:xfrm>
              <a:off x="9454" y="5479260"/>
              <a:ext cx="9134546" cy="557585"/>
            </a:xfrm>
            <a:prstGeom prst="rect">
              <a:avLst/>
            </a:prstGeom>
          </p:spPr>
        </p:pic>
        <p:sp>
          <p:nvSpPr>
            <p:cNvPr id="12" name="TextBox 11">
              <a:extLst>
                <a:ext uri="{FF2B5EF4-FFF2-40B4-BE49-F238E27FC236}">
                  <a16:creationId xmlns:a16="http://schemas.microsoft.com/office/drawing/2014/main" id="{1938DA8E-27D1-4499-8901-718217BF04A1}"/>
                </a:ext>
              </a:extLst>
            </p:cNvPr>
            <p:cNvSpPr txBox="1"/>
            <p:nvPr/>
          </p:nvSpPr>
          <p:spPr>
            <a:xfrm>
              <a:off x="197514" y="5582271"/>
              <a:ext cx="3618402" cy="300082"/>
            </a:xfrm>
            <a:prstGeom prst="rect">
              <a:avLst/>
            </a:prstGeom>
            <a:solidFill>
              <a:srgbClr val="009FE3"/>
            </a:solidFill>
            <a:ln>
              <a:noFill/>
            </a:ln>
          </p:spPr>
          <p:txBody>
            <a:bodyPr wrap="square" rtlCol="0">
              <a:spAutoFit/>
            </a:bodyPr>
            <a:lstStyle/>
            <a:p>
              <a:r>
                <a:rPr lang="en-GB" sz="1350" dirty="0">
                  <a:solidFill>
                    <a:schemeClr val="bg1"/>
                  </a:solidFill>
                  <a:latin typeface="Century Gothic" panose="020B0502020202020204" pitchFamily="34" charset="0"/>
                </a:rPr>
                <a:t>Be part of the equation</a:t>
              </a:r>
            </a:p>
          </p:txBody>
        </p:sp>
      </p:grpSp>
    </p:spTree>
    <p:extLst>
      <p:ext uri="{BB962C8B-B14F-4D97-AF65-F5344CB8AC3E}">
        <p14:creationId xmlns:p14="http://schemas.microsoft.com/office/powerpoint/2010/main" val="848411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2797" y="1268760"/>
            <a:ext cx="8568952" cy="3918573"/>
          </a:xfrm>
        </p:spPr>
        <p:txBody>
          <a:bodyPr/>
          <a:lstStyle/>
          <a:p>
            <a:pPr lvl="0" algn="just"/>
            <a:r>
              <a:rPr lang="en-GB" b="1" dirty="0">
                <a:solidFill>
                  <a:srgbClr val="D8117D"/>
                </a:solidFill>
                <a:latin typeface="Century Gothic" panose="020B0502020202020204" pitchFamily="34" charset="0"/>
              </a:rPr>
              <a:t>Decile </a:t>
            </a:r>
            <a:r>
              <a:rPr lang="en-GB" sz="1700" dirty="0">
                <a:latin typeface="Century Gothic" panose="020B0502020202020204" pitchFamily="34" charset="0"/>
              </a:rPr>
              <a:t>Deciles split a dataset into ten equal parts, ranking the data in order from lowest to highest on a scale of 1 – 10. Each LSOA was sorted into a decile for every appropriate indicator in the dataset. Polarity was standardised across each measure, so that a decile of 1 represents the worst performers and a decile of 10 represents the best performers.</a:t>
            </a:r>
          </a:p>
          <a:p>
            <a:pPr lvl="0" algn="just"/>
            <a:endParaRPr lang="en-GB" u="sng" dirty="0">
              <a:latin typeface="Century Gothic" panose="020B0502020202020204" pitchFamily="34" charset="0"/>
            </a:endParaRPr>
          </a:p>
          <a:p>
            <a:pPr lvl="0" algn="just"/>
            <a:r>
              <a:rPr lang="en-GB" b="1" dirty="0">
                <a:solidFill>
                  <a:srgbClr val="D8117D"/>
                </a:solidFill>
                <a:latin typeface="Century Gothic" panose="020B0502020202020204" pitchFamily="34" charset="0"/>
              </a:rPr>
              <a:t>LSOA </a:t>
            </a:r>
            <a:r>
              <a:rPr lang="en-GB" sz="1700" dirty="0">
                <a:latin typeface="Century Gothic" panose="020B0502020202020204" pitchFamily="34" charset="0"/>
              </a:rPr>
              <a:t>A Lower Layer Super Output Area (LSOA) is a small, low-level geographical area. LSOAs typically consist of a 1,000 minimum – 3,000 maximum population, and 400 minimum – 1,200 maximum households. LSOAs align to other geographical boundaries and can be aggregated up, including to MSOAs, Wards and Local Authority Districts.</a:t>
            </a:r>
            <a:r>
              <a:rPr lang="en-GB" sz="1700" u="sng" dirty="0">
                <a:latin typeface="Century Gothic" panose="020B0502020202020204" pitchFamily="34" charset="0"/>
              </a:rPr>
              <a:t> </a:t>
            </a:r>
          </a:p>
          <a:p>
            <a:pPr lvl="0" algn="just"/>
            <a:endParaRPr lang="en-GB" dirty="0">
              <a:latin typeface="Century Gothic" panose="020B0502020202020204" pitchFamily="34" charset="0"/>
            </a:endParaRPr>
          </a:p>
          <a:p>
            <a:pPr lvl="0" algn="just"/>
            <a:r>
              <a:rPr lang="en-GB" b="1" dirty="0">
                <a:solidFill>
                  <a:srgbClr val="D8117D"/>
                </a:solidFill>
                <a:latin typeface="Century Gothic" panose="020B0502020202020204" pitchFamily="34" charset="0"/>
              </a:rPr>
              <a:t>MSOA  </a:t>
            </a:r>
            <a:r>
              <a:rPr lang="en-GB" sz="1700" dirty="0">
                <a:latin typeface="Century Gothic" panose="020B0502020202020204" pitchFamily="34" charset="0"/>
              </a:rPr>
              <a:t>A Middle Layer Super Output Area (MSOA) is a geographical unit constructed from groups of LSOAs. They consist of a 5,000 minimum – 15,000 maximum population, and 2,000 minimum – 6,000 maximum households. MSOAs align to other geographical boundaries, including Local Authority Districts.</a:t>
            </a:r>
          </a:p>
        </p:txBody>
      </p:sp>
      <p:sp>
        <p:nvSpPr>
          <p:cNvPr id="3" name="Title 2"/>
          <p:cNvSpPr>
            <a:spLocks noGrp="1"/>
          </p:cNvSpPr>
          <p:nvPr>
            <p:ph type="title"/>
          </p:nvPr>
        </p:nvSpPr>
        <p:spPr>
          <a:xfrm>
            <a:off x="0" y="339976"/>
            <a:ext cx="9144000" cy="648072"/>
          </a:xfrm>
          <a:solidFill>
            <a:srgbClr val="7F7F7F"/>
          </a:solidFill>
        </p:spPr>
        <p:txBody>
          <a:bodyPr/>
          <a:lstStyle/>
          <a:p>
            <a:r>
              <a:rPr lang="en-GB" dirty="0">
                <a:solidFill>
                  <a:schemeClr val="bg1"/>
                </a:solidFill>
                <a:latin typeface="Century Gothic" panose="020B0502020202020204" pitchFamily="34" charset="0"/>
              </a:rPr>
              <a:t>Glossary</a:t>
            </a:r>
          </a:p>
        </p:txBody>
      </p:sp>
      <p:grpSp>
        <p:nvGrpSpPr>
          <p:cNvPr id="10" name="Group 9">
            <a:extLst>
              <a:ext uri="{FF2B5EF4-FFF2-40B4-BE49-F238E27FC236}">
                <a16:creationId xmlns:a16="http://schemas.microsoft.com/office/drawing/2014/main" id="{E7B5A33C-4520-459A-8FB9-6C267ACFA335}"/>
              </a:ext>
            </a:extLst>
          </p:cNvPr>
          <p:cNvGrpSpPr/>
          <p:nvPr/>
        </p:nvGrpSpPr>
        <p:grpSpPr>
          <a:xfrm>
            <a:off x="0" y="6300415"/>
            <a:ext cx="9134546" cy="557585"/>
            <a:chOff x="9454" y="5479260"/>
            <a:chExt cx="9134546" cy="557585"/>
          </a:xfrm>
        </p:grpSpPr>
        <p:pic>
          <p:nvPicPr>
            <p:cNvPr id="11" name="Picture 10">
              <a:extLst>
                <a:ext uri="{FF2B5EF4-FFF2-40B4-BE49-F238E27FC236}">
                  <a16:creationId xmlns:a16="http://schemas.microsoft.com/office/drawing/2014/main" id="{41DF8918-6B7A-40DC-917A-C9428D8976C3}"/>
                </a:ext>
              </a:extLst>
            </p:cNvPr>
            <p:cNvPicPr>
              <a:picLocks noChangeAspect="1"/>
            </p:cNvPicPr>
            <p:nvPr/>
          </p:nvPicPr>
          <p:blipFill>
            <a:blip r:embed="rId3"/>
            <a:stretch>
              <a:fillRect/>
            </a:stretch>
          </p:blipFill>
          <p:spPr>
            <a:xfrm>
              <a:off x="9454" y="5479260"/>
              <a:ext cx="9134546" cy="557585"/>
            </a:xfrm>
            <a:prstGeom prst="rect">
              <a:avLst/>
            </a:prstGeom>
          </p:spPr>
        </p:pic>
        <p:sp>
          <p:nvSpPr>
            <p:cNvPr id="12" name="TextBox 11">
              <a:extLst>
                <a:ext uri="{FF2B5EF4-FFF2-40B4-BE49-F238E27FC236}">
                  <a16:creationId xmlns:a16="http://schemas.microsoft.com/office/drawing/2014/main" id="{1938DA8E-27D1-4499-8901-718217BF04A1}"/>
                </a:ext>
              </a:extLst>
            </p:cNvPr>
            <p:cNvSpPr txBox="1"/>
            <p:nvPr/>
          </p:nvSpPr>
          <p:spPr>
            <a:xfrm>
              <a:off x="197514" y="5582271"/>
              <a:ext cx="3618402" cy="300082"/>
            </a:xfrm>
            <a:prstGeom prst="rect">
              <a:avLst/>
            </a:prstGeom>
            <a:solidFill>
              <a:srgbClr val="009FE3"/>
            </a:solidFill>
            <a:ln>
              <a:noFill/>
            </a:ln>
          </p:spPr>
          <p:txBody>
            <a:bodyPr wrap="square" rtlCol="0">
              <a:spAutoFit/>
            </a:bodyPr>
            <a:lstStyle/>
            <a:p>
              <a:r>
                <a:rPr lang="en-GB" sz="1350" dirty="0">
                  <a:solidFill>
                    <a:schemeClr val="bg1"/>
                  </a:solidFill>
                  <a:latin typeface="Century Gothic" panose="020B0502020202020204" pitchFamily="34" charset="0"/>
                </a:rPr>
                <a:t>Be part of the equation</a:t>
              </a:r>
            </a:p>
          </p:txBody>
        </p:sp>
      </p:grpSp>
    </p:spTree>
    <p:extLst>
      <p:ext uri="{BB962C8B-B14F-4D97-AF65-F5344CB8AC3E}">
        <p14:creationId xmlns:p14="http://schemas.microsoft.com/office/powerpoint/2010/main" val="3326076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39976"/>
            <a:ext cx="9144000" cy="648072"/>
          </a:xfrm>
          <a:solidFill>
            <a:srgbClr val="7F7F7F"/>
          </a:solidFill>
        </p:spPr>
        <p:txBody>
          <a:bodyPr/>
          <a:lstStyle/>
          <a:p>
            <a:r>
              <a:rPr lang="en-GB" dirty="0">
                <a:solidFill>
                  <a:schemeClr val="bg1"/>
                </a:solidFill>
                <a:latin typeface="Century Gothic" panose="020B0502020202020204" pitchFamily="34" charset="0"/>
              </a:rPr>
              <a:t>Physical Activity in Essex</a:t>
            </a:r>
          </a:p>
        </p:txBody>
      </p:sp>
      <p:grpSp>
        <p:nvGrpSpPr>
          <p:cNvPr id="10" name="Group 9">
            <a:extLst>
              <a:ext uri="{FF2B5EF4-FFF2-40B4-BE49-F238E27FC236}">
                <a16:creationId xmlns:a16="http://schemas.microsoft.com/office/drawing/2014/main" id="{E7B5A33C-4520-459A-8FB9-6C267ACFA335}"/>
              </a:ext>
            </a:extLst>
          </p:cNvPr>
          <p:cNvGrpSpPr/>
          <p:nvPr/>
        </p:nvGrpSpPr>
        <p:grpSpPr>
          <a:xfrm>
            <a:off x="0" y="6300415"/>
            <a:ext cx="9134546" cy="557585"/>
            <a:chOff x="9454" y="5479260"/>
            <a:chExt cx="9134546" cy="557585"/>
          </a:xfrm>
        </p:grpSpPr>
        <p:pic>
          <p:nvPicPr>
            <p:cNvPr id="11" name="Picture 10">
              <a:extLst>
                <a:ext uri="{FF2B5EF4-FFF2-40B4-BE49-F238E27FC236}">
                  <a16:creationId xmlns:a16="http://schemas.microsoft.com/office/drawing/2014/main" id="{41DF8918-6B7A-40DC-917A-C9428D8976C3}"/>
                </a:ext>
              </a:extLst>
            </p:cNvPr>
            <p:cNvPicPr>
              <a:picLocks noChangeAspect="1"/>
            </p:cNvPicPr>
            <p:nvPr/>
          </p:nvPicPr>
          <p:blipFill>
            <a:blip r:embed="rId3"/>
            <a:stretch>
              <a:fillRect/>
            </a:stretch>
          </p:blipFill>
          <p:spPr>
            <a:xfrm>
              <a:off x="9454" y="5479260"/>
              <a:ext cx="9134546" cy="557585"/>
            </a:xfrm>
            <a:prstGeom prst="rect">
              <a:avLst/>
            </a:prstGeom>
          </p:spPr>
        </p:pic>
        <p:sp>
          <p:nvSpPr>
            <p:cNvPr id="12" name="TextBox 11">
              <a:extLst>
                <a:ext uri="{FF2B5EF4-FFF2-40B4-BE49-F238E27FC236}">
                  <a16:creationId xmlns:a16="http://schemas.microsoft.com/office/drawing/2014/main" id="{1938DA8E-27D1-4499-8901-718217BF04A1}"/>
                </a:ext>
              </a:extLst>
            </p:cNvPr>
            <p:cNvSpPr txBox="1"/>
            <p:nvPr/>
          </p:nvSpPr>
          <p:spPr>
            <a:xfrm>
              <a:off x="197514" y="5582271"/>
              <a:ext cx="3618402" cy="300082"/>
            </a:xfrm>
            <a:prstGeom prst="rect">
              <a:avLst/>
            </a:prstGeom>
            <a:solidFill>
              <a:srgbClr val="009FE3"/>
            </a:solidFill>
            <a:ln>
              <a:noFill/>
            </a:ln>
          </p:spPr>
          <p:txBody>
            <a:bodyPr wrap="square" rtlCol="0">
              <a:spAutoFit/>
            </a:bodyPr>
            <a:lstStyle/>
            <a:p>
              <a:r>
                <a:rPr lang="en-GB" sz="1350" dirty="0">
                  <a:solidFill>
                    <a:schemeClr val="bg1"/>
                  </a:solidFill>
                  <a:latin typeface="Century Gothic" panose="020B0502020202020204" pitchFamily="34" charset="0"/>
                </a:rPr>
                <a:t>Be part of the equation</a:t>
              </a:r>
            </a:p>
          </p:txBody>
        </p:sp>
      </p:grpSp>
      <p:pic>
        <p:nvPicPr>
          <p:cNvPr id="6" name="Picture 5">
            <a:extLst>
              <a:ext uri="{FF2B5EF4-FFF2-40B4-BE49-F238E27FC236}">
                <a16:creationId xmlns:a16="http://schemas.microsoft.com/office/drawing/2014/main" id="{9E954156-DBC4-4ED9-9E01-45BD48E265B9}"/>
              </a:ext>
            </a:extLst>
          </p:cNvPr>
          <p:cNvPicPr>
            <a:picLocks noChangeAspect="1"/>
          </p:cNvPicPr>
          <p:nvPr/>
        </p:nvPicPr>
        <p:blipFill>
          <a:blip r:embed="rId4"/>
          <a:stretch>
            <a:fillRect/>
          </a:stretch>
        </p:blipFill>
        <p:spPr>
          <a:xfrm>
            <a:off x="614270" y="1120047"/>
            <a:ext cx="7906006" cy="4096068"/>
          </a:xfrm>
          <a:prstGeom prst="rect">
            <a:avLst/>
          </a:prstGeom>
        </p:spPr>
      </p:pic>
      <p:sp>
        <p:nvSpPr>
          <p:cNvPr id="13" name="Content Placeholder 1">
            <a:extLst>
              <a:ext uri="{FF2B5EF4-FFF2-40B4-BE49-F238E27FC236}">
                <a16:creationId xmlns:a16="http://schemas.microsoft.com/office/drawing/2014/main" id="{D502CE97-316F-49BE-996B-5C0BC6BF16DE}"/>
              </a:ext>
            </a:extLst>
          </p:cNvPr>
          <p:cNvSpPr>
            <a:spLocks noGrp="1"/>
          </p:cNvSpPr>
          <p:nvPr>
            <p:ph sz="quarter" idx="10"/>
          </p:nvPr>
        </p:nvSpPr>
        <p:spPr>
          <a:xfrm>
            <a:off x="614270" y="5348114"/>
            <a:ext cx="7906006" cy="648072"/>
          </a:xfrm>
        </p:spPr>
        <p:txBody>
          <a:bodyPr/>
          <a:lstStyle/>
          <a:p>
            <a:pPr algn="just"/>
            <a:r>
              <a:rPr lang="en-GB" sz="1700" dirty="0">
                <a:latin typeface="Century Gothic" panose="020B0502020202020204" pitchFamily="34" charset="0"/>
              </a:rPr>
              <a:t>This page provides information on the percentage of residents that are physically active and inactive. Percentages are at MSOA level, with the MSOA percentage used for every LSOA within that MSOA. </a:t>
            </a:r>
          </a:p>
          <a:p>
            <a:pPr algn="just"/>
            <a:endParaRPr lang="en-GB" sz="1700" dirty="0">
              <a:latin typeface="Century Gothic" panose="020B0502020202020204" pitchFamily="34" charset="0"/>
            </a:endParaRPr>
          </a:p>
        </p:txBody>
      </p:sp>
    </p:spTree>
    <p:extLst>
      <p:ext uri="{BB962C8B-B14F-4D97-AF65-F5344CB8AC3E}">
        <p14:creationId xmlns:p14="http://schemas.microsoft.com/office/powerpoint/2010/main" val="561978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39976"/>
            <a:ext cx="9144000" cy="648072"/>
          </a:xfrm>
          <a:solidFill>
            <a:srgbClr val="7F7F7F"/>
          </a:solidFill>
        </p:spPr>
        <p:txBody>
          <a:bodyPr/>
          <a:lstStyle/>
          <a:p>
            <a:r>
              <a:rPr lang="en-GB" dirty="0">
                <a:solidFill>
                  <a:schemeClr val="bg1"/>
                </a:solidFill>
                <a:latin typeface="Century Gothic" panose="020B0502020202020204" pitchFamily="34" charset="0"/>
              </a:rPr>
              <a:t>Physical Activity in Essex</a:t>
            </a:r>
          </a:p>
        </p:txBody>
      </p:sp>
      <p:grpSp>
        <p:nvGrpSpPr>
          <p:cNvPr id="10" name="Group 9">
            <a:extLst>
              <a:ext uri="{FF2B5EF4-FFF2-40B4-BE49-F238E27FC236}">
                <a16:creationId xmlns:a16="http://schemas.microsoft.com/office/drawing/2014/main" id="{E7B5A33C-4520-459A-8FB9-6C267ACFA335}"/>
              </a:ext>
            </a:extLst>
          </p:cNvPr>
          <p:cNvGrpSpPr/>
          <p:nvPr/>
        </p:nvGrpSpPr>
        <p:grpSpPr>
          <a:xfrm>
            <a:off x="0" y="6300415"/>
            <a:ext cx="9134546" cy="557585"/>
            <a:chOff x="9454" y="5479260"/>
            <a:chExt cx="9134546" cy="557585"/>
          </a:xfrm>
        </p:grpSpPr>
        <p:pic>
          <p:nvPicPr>
            <p:cNvPr id="11" name="Picture 10">
              <a:extLst>
                <a:ext uri="{FF2B5EF4-FFF2-40B4-BE49-F238E27FC236}">
                  <a16:creationId xmlns:a16="http://schemas.microsoft.com/office/drawing/2014/main" id="{41DF8918-6B7A-40DC-917A-C9428D8976C3}"/>
                </a:ext>
              </a:extLst>
            </p:cNvPr>
            <p:cNvPicPr>
              <a:picLocks noChangeAspect="1"/>
            </p:cNvPicPr>
            <p:nvPr/>
          </p:nvPicPr>
          <p:blipFill>
            <a:blip r:embed="rId3"/>
            <a:stretch>
              <a:fillRect/>
            </a:stretch>
          </p:blipFill>
          <p:spPr>
            <a:xfrm>
              <a:off x="9454" y="5479260"/>
              <a:ext cx="9134546" cy="557585"/>
            </a:xfrm>
            <a:prstGeom prst="rect">
              <a:avLst/>
            </a:prstGeom>
          </p:spPr>
        </p:pic>
        <p:sp>
          <p:nvSpPr>
            <p:cNvPr id="12" name="TextBox 11">
              <a:extLst>
                <a:ext uri="{FF2B5EF4-FFF2-40B4-BE49-F238E27FC236}">
                  <a16:creationId xmlns:a16="http://schemas.microsoft.com/office/drawing/2014/main" id="{1938DA8E-27D1-4499-8901-718217BF04A1}"/>
                </a:ext>
              </a:extLst>
            </p:cNvPr>
            <p:cNvSpPr txBox="1"/>
            <p:nvPr/>
          </p:nvSpPr>
          <p:spPr>
            <a:xfrm>
              <a:off x="197514" y="5582271"/>
              <a:ext cx="3618402" cy="300082"/>
            </a:xfrm>
            <a:prstGeom prst="rect">
              <a:avLst/>
            </a:prstGeom>
            <a:solidFill>
              <a:srgbClr val="009FE3"/>
            </a:solidFill>
            <a:ln>
              <a:noFill/>
            </a:ln>
          </p:spPr>
          <p:txBody>
            <a:bodyPr wrap="square" rtlCol="0">
              <a:spAutoFit/>
            </a:bodyPr>
            <a:lstStyle/>
            <a:p>
              <a:r>
                <a:rPr lang="en-GB" sz="1350" dirty="0">
                  <a:solidFill>
                    <a:schemeClr val="bg1"/>
                  </a:solidFill>
                  <a:latin typeface="Century Gothic" panose="020B0502020202020204" pitchFamily="34" charset="0"/>
                </a:rPr>
                <a:t>Be part of the equation</a:t>
              </a:r>
            </a:p>
          </p:txBody>
        </p:sp>
      </p:grpSp>
      <p:pic>
        <p:nvPicPr>
          <p:cNvPr id="6" name="Picture 5">
            <a:extLst>
              <a:ext uri="{FF2B5EF4-FFF2-40B4-BE49-F238E27FC236}">
                <a16:creationId xmlns:a16="http://schemas.microsoft.com/office/drawing/2014/main" id="{9E954156-DBC4-4ED9-9E01-45BD48E265B9}"/>
              </a:ext>
            </a:extLst>
          </p:cNvPr>
          <p:cNvPicPr>
            <a:picLocks noChangeAspect="1"/>
          </p:cNvPicPr>
          <p:nvPr/>
        </p:nvPicPr>
        <p:blipFill rotWithShape="1">
          <a:blip r:embed="rId4"/>
          <a:srcRect t="17694" r="47030" b="47146"/>
          <a:stretch/>
        </p:blipFill>
        <p:spPr>
          <a:xfrm>
            <a:off x="5374472" y="1062730"/>
            <a:ext cx="3626020" cy="1440160"/>
          </a:xfrm>
          <a:prstGeom prst="rect">
            <a:avLst/>
          </a:prstGeom>
        </p:spPr>
      </p:pic>
      <p:sp>
        <p:nvSpPr>
          <p:cNvPr id="13" name="Content Placeholder 1">
            <a:extLst>
              <a:ext uri="{FF2B5EF4-FFF2-40B4-BE49-F238E27FC236}">
                <a16:creationId xmlns:a16="http://schemas.microsoft.com/office/drawing/2014/main" id="{D502CE97-316F-49BE-996B-5C0BC6BF16DE}"/>
              </a:ext>
            </a:extLst>
          </p:cNvPr>
          <p:cNvSpPr>
            <a:spLocks noGrp="1"/>
          </p:cNvSpPr>
          <p:nvPr>
            <p:ph sz="quarter" idx="10"/>
          </p:nvPr>
        </p:nvSpPr>
        <p:spPr>
          <a:xfrm>
            <a:off x="184247" y="978051"/>
            <a:ext cx="5248037" cy="1763187"/>
          </a:xfrm>
        </p:spPr>
        <p:txBody>
          <a:bodyPr/>
          <a:lstStyle/>
          <a:p>
            <a:pPr marL="342900" indent="-342900" algn="just">
              <a:buAutoNum type="arabicPeriod"/>
            </a:pPr>
            <a:r>
              <a:rPr lang="en-GB" sz="1300" b="1" dirty="0">
                <a:solidFill>
                  <a:srgbClr val="D8117D"/>
                </a:solidFill>
              </a:rPr>
              <a:t>Use filters</a:t>
            </a:r>
          </a:p>
          <a:p>
            <a:pPr algn="just"/>
            <a:r>
              <a:rPr lang="en-GB" sz="1100" dirty="0">
                <a:latin typeface="Century Gothic" panose="020B0502020202020204" pitchFamily="34" charset="0"/>
              </a:rPr>
              <a:t>Filter to the Local Authority (LA) and / or LSOA to view data for. Select the downward arrow next to the LA / LSOA Name box to view the drop-down options, and select the box next to the area of interest. A scroll-bar appears on the right of the drop down to navigate down the drop down options. Filters can be cleared by pressing the eraser icon that appears when hovering over the LA Name / LSOA Name box. </a:t>
            </a:r>
          </a:p>
          <a:p>
            <a:pPr algn="just"/>
            <a:r>
              <a:rPr lang="en-GB" sz="1100" dirty="0">
                <a:latin typeface="Century Gothic" panose="020B0502020202020204" pitchFamily="34" charset="0"/>
              </a:rPr>
              <a:t>You can also further filter to show all areas across Essex (with no LA filter applied) or areas within a LA (with LA filter applied) that fall within a range of how they rank for inactivity levels compared across the Essex LSOAs. Adjust the slider on the right of the filter box. A lower rank represents a higher level of inactivity. </a:t>
            </a:r>
          </a:p>
          <a:p>
            <a:pPr algn="just"/>
            <a:endParaRPr lang="en-GB" sz="1200" dirty="0">
              <a:latin typeface="Century Gothic" panose="020B0502020202020204" pitchFamily="34" charset="0"/>
            </a:endParaRPr>
          </a:p>
          <a:p>
            <a:pPr algn="just"/>
            <a:endParaRPr lang="en-GB" sz="1700" dirty="0">
              <a:latin typeface="Century Gothic" panose="020B0502020202020204" pitchFamily="34" charset="0"/>
            </a:endParaRPr>
          </a:p>
        </p:txBody>
      </p:sp>
      <p:pic>
        <p:nvPicPr>
          <p:cNvPr id="8" name="Picture 7">
            <a:extLst>
              <a:ext uri="{FF2B5EF4-FFF2-40B4-BE49-F238E27FC236}">
                <a16:creationId xmlns:a16="http://schemas.microsoft.com/office/drawing/2014/main" id="{16C1278B-45F9-47B3-8EAD-9B6634C1C7FC}"/>
              </a:ext>
            </a:extLst>
          </p:cNvPr>
          <p:cNvPicPr>
            <a:picLocks noChangeAspect="1"/>
          </p:cNvPicPr>
          <p:nvPr/>
        </p:nvPicPr>
        <p:blipFill rotWithShape="1">
          <a:blip r:embed="rId4"/>
          <a:srcRect t="52854" r="47030" b="5504"/>
          <a:stretch/>
        </p:blipFill>
        <p:spPr>
          <a:xfrm>
            <a:off x="5374472" y="2645258"/>
            <a:ext cx="3626020" cy="1543685"/>
          </a:xfrm>
          <a:prstGeom prst="rect">
            <a:avLst/>
          </a:prstGeom>
        </p:spPr>
      </p:pic>
      <p:sp>
        <p:nvSpPr>
          <p:cNvPr id="9" name="Content Placeholder 1">
            <a:extLst>
              <a:ext uri="{FF2B5EF4-FFF2-40B4-BE49-F238E27FC236}">
                <a16:creationId xmlns:a16="http://schemas.microsoft.com/office/drawing/2014/main" id="{15A291C2-E414-4ED0-829A-A90CB346056C}"/>
              </a:ext>
            </a:extLst>
          </p:cNvPr>
          <p:cNvSpPr txBox="1">
            <a:spLocks/>
          </p:cNvSpPr>
          <p:nvPr/>
        </p:nvSpPr>
        <p:spPr>
          <a:xfrm>
            <a:off x="184245" y="3146135"/>
            <a:ext cx="5190223" cy="1763187"/>
          </a:xfrm>
          <a:prstGeom prst="rect">
            <a:avLst/>
          </a:prstGeom>
        </p:spPr>
        <p:txBody>
          <a:bodyPr/>
          <a:lstStyle>
            <a:lvl1pPr marL="0" indent="0" algn="l" rtl="0" eaLnBrk="1" fontAlgn="base" hangingPunct="1">
              <a:spcBef>
                <a:spcPct val="20000"/>
              </a:spcBef>
              <a:spcAft>
                <a:spcPct val="0"/>
              </a:spcAft>
              <a:buNone/>
              <a:defRPr sz="1800" baseline="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a:lstStyle>
          <a:p>
            <a:pPr algn="just"/>
            <a:r>
              <a:rPr lang="en-GB" sz="1300" b="1" kern="0" dirty="0">
                <a:solidFill>
                  <a:srgbClr val="D8117D"/>
                </a:solidFill>
                <a:latin typeface="Century Gothic" panose="020B0502020202020204" pitchFamily="34" charset="0"/>
              </a:rPr>
              <a:t>2. Tables</a:t>
            </a:r>
          </a:p>
          <a:p>
            <a:pPr algn="just"/>
            <a:r>
              <a:rPr lang="en-GB" sz="1100" kern="0" dirty="0">
                <a:latin typeface="Century Gothic" panose="020B0502020202020204" pitchFamily="34" charset="0"/>
              </a:rPr>
              <a:t>When a local authority is selected in the filters, values for all LSOAs within that local authority is automatically shown. When a LSOA is selected in the filters, values for that LSOA is automatically shown. Use the scroll-bar on the right hand side of the table to navigate through the areas presented. </a:t>
            </a:r>
          </a:p>
          <a:p>
            <a:pPr algn="just"/>
            <a:r>
              <a:rPr lang="en-GB" sz="1100" kern="0" dirty="0">
                <a:latin typeface="Century Gothic" panose="020B0502020202020204" pitchFamily="34" charset="0"/>
              </a:rPr>
              <a:t>Above the table presents an ‘Inactivity Rank’. This shows how the LSOA selected ranks for inactivity levels across all Essex LSOAs. , whereby a lower rank represented a higher level of inactivity. </a:t>
            </a:r>
          </a:p>
          <a:p>
            <a:pPr algn="just"/>
            <a:endParaRPr lang="en-GB" sz="1700" kern="0" dirty="0">
              <a:latin typeface="Century Gothic" panose="020B0502020202020204" pitchFamily="34" charset="0"/>
            </a:endParaRPr>
          </a:p>
        </p:txBody>
      </p:sp>
      <p:pic>
        <p:nvPicPr>
          <p:cNvPr id="14" name="Picture 13">
            <a:extLst>
              <a:ext uri="{FF2B5EF4-FFF2-40B4-BE49-F238E27FC236}">
                <a16:creationId xmlns:a16="http://schemas.microsoft.com/office/drawing/2014/main" id="{992E9FA5-3DE4-4742-9299-87D6EF51E9AB}"/>
              </a:ext>
            </a:extLst>
          </p:cNvPr>
          <p:cNvPicPr>
            <a:picLocks noChangeAspect="1"/>
          </p:cNvPicPr>
          <p:nvPr/>
        </p:nvPicPr>
        <p:blipFill rotWithShape="1">
          <a:blip r:embed="rId4"/>
          <a:srcRect l="51980" t="17694" r="496" b="22145"/>
          <a:stretch/>
        </p:blipFill>
        <p:spPr>
          <a:xfrm>
            <a:off x="5374470" y="4331314"/>
            <a:ext cx="3626020" cy="1730754"/>
          </a:xfrm>
          <a:prstGeom prst="rect">
            <a:avLst/>
          </a:prstGeom>
        </p:spPr>
      </p:pic>
      <p:sp>
        <p:nvSpPr>
          <p:cNvPr id="16" name="Content Placeholder 1">
            <a:extLst>
              <a:ext uri="{FF2B5EF4-FFF2-40B4-BE49-F238E27FC236}">
                <a16:creationId xmlns:a16="http://schemas.microsoft.com/office/drawing/2014/main" id="{A3827854-6362-4A6F-AA80-981233D5948C}"/>
              </a:ext>
            </a:extLst>
          </p:cNvPr>
          <p:cNvSpPr txBox="1">
            <a:spLocks/>
          </p:cNvSpPr>
          <p:nvPr/>
        </p:nvSpPr>
        <p:spPr>
          <a:xfrm>
            <a:off x="184245" y="4852709"/>
            <a:ext cx="5190223" cy="1305337"/>
          </a:xfrm>
          <a:prstGeom prst="rect">
            <a:avLst/>
          </a:prstGeom>
        </p:spPr>
        <p:txBody>
          <a:bodyPr/>
          <a:lstStyle>
            <a:lvl1pPr marL="0" indent="0" algn="l" rtl="0" eaLnBrk="1" fontAlgn="base" hangingPunct="1">
              <a:spcBef>
                <a:spcPct val="20000"/>
              </a:spcBef>
              <a:spcAft>
                <a:spcPct val="0"/>
              </a:spcAft>
              <a:buNone/>
              <a:defRPr sz="1800" baseline="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a:lstStyle>
          <a:p>
            <a:pPr algn="just"/>
            <a:r>
              <a:rPr lang="en-GB" sz="1300" b="1" kern="0" dirty="0">
                <a:solidFill>
                  <a:srgbClr val="D8117D"/>
                </a:solidFill>
                <a:latin typeface="Century Gothic" panose="020B0502020202020204" pitchFamily="34" charset="0"/>
              </a:rPr>
              <a:t>3. Map</a:t>
            </a:r>
          </a:p>
          <a:p>
            <a:pPr algn="just"/>
            <a:r>
              <a:rPr lang="en-GB" sz="1100" kern="0" dirty="0">
                <a:latin typeface="Century Gothic" panose="020B0502020202020204" pitchFamily="34" charset="0"/>
              </a:rPr>
              <a:t>The map shows Essex LSOAs ranked on the proportion of adults physically active on a colour gradient, whereby darker colours (red) reflect less active and lighter colours (green) reflect more active. Hovering over an area shows the LSOA code and physical activity rank. Selecting an area on the map will update the table, to show percentage activity values for that area selected.</a:t>
            </a:r>
          </a:p>
          <a:p>
            <a:pPr algn="just"/>
            <a:endParaRPr lang="en-GB" sz="1700" kern="0" dirty="0">
              <a:latin typeface="Century Gothic" panose="020B0502020202020204" pitchFamily="34" charset="0"/>
            </a:endParaRPr>
          </a:p>
        </p:txBody>
      </p:sp>
    </p:spTree>
    <p:extLst>
      <p:ext uri="{BB962C8B-B14F-4D97-AF65-F5344CB8AC3E}">
        <p14:creationId xmlns:p14="http://schemas.microsoft.com/office/powerpoint/2010/main" val="3948800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39976"/>
            <a:ext cx="9144000" cy="648072"/>
          </a:xfrm>
          <a:solidFill>
            <a:srgbClr val="7F7F7F"/>
          </a:solidFill>
        </p:spPr>
        <p:txBody>
          <a:bodyPr/>
          <a:lstStyle/>
          <a:p>
            <a:r>
              <a:rPr lang="en-GB" dirty="0">
                <a:solidFill>
                  <a:schemeClr val="bg1"/>
                </a:solidFill>
                <a:latin typeface="Century Gothic" panose="020B0502020202020204" pitchFamily="34" charset="0"/>
              </a:rPr>
              <a:t>LSOA Profiles</a:t>
            </a:r>
            <a:br>
              <a:rPr lang="en-GB" dirty="0">
                <a:solidFill>
                  <a:schemeClr val="bg1"/>
                </a:solidFill>
                <a:latin typeface="Century Gothic" panose="020B0502020202020204" pitchFamily="34" charset="0"/>
              </a:rPr>
            </a:br>
            <a:endParaRPr lang="en-GB" dirty="0">
              <a:solidFill>
                <a:schemeClr val="bg1"/>
              </a:solidFill>
              <a:latin typeface="Century Gothic" panose="020B0502020202020204" pitchFamily="34" charset="0"/>
            </a:endParaRPr>
          </a:p>
        </p:txBody>
      </p:sp>
      <p:grpSp>
        <p:nvGrpSpPr>
          <p:cNvPr id="10" name="Group 9">
            <a:extLst>
              <a:ext uri="{FF2B5EF4-FFF2-40B4-BE49-F238E27FC236}">
                <a16:creationId xmlns:a16="http://schemas.microsoft.com/office/drawing/2014/main" id="{E7B5A33C-4520-459A-8FB9-6C267ACFA335}"/>
              </a:ext>
            </a:extLst>
          </p:cNvPr>
          <p:cNvGrpSpPr/>
          <p:nvPr/>
        </p:nvGrpSpPr>
        <p:grpSpPr>
          <a:xfrm>
            <a:off x="0" y="6300415"/>
            <a:ext cx="9134546" cy="557585"/>
            <a:chOff x="9454" y="5479260"/>
            <a:chExt cx="9134546" cy="557585"/>
          </a:xfrm>
        </p:grpSpPr>
        <p:pic>
          <p:nvPicPr>
            <p:cNvPr id="11" name="Picture 10">
              <a:extLst>
                <a:ext uri="{FF2B5EF4-FFF2-40B4-BE49-F238E27FC236}">
                  <a16:creationId xmlns:a16="http://schemas.microsoft.com/office/drawing/2014/main" id="{41DF8918-6B7A-40DC-917A-C9428D8976C3}"/>
                </a:ext>
              </a:extLst>
            </p:cNvPr>
            <p:cNvPicPr>
              <a:picLocks noChangeAspect="1"/>
            </p:cNvPicPr>
            <p:nvPr/>
          </p:nvPicPr>
          <p:blipFill>
            <a:blip r:embed="rId3"/>
            <a:stretch>
              <a:fillRect/>
            </a:stretch>
          </p:blipFill>
          <p:spPr>
            <a:xfrm>
              <a:off x="9454" y="5479260"/>
              <a:ext cx="9134546" cy="557585"/>
            </a:xfrm>
            <a:prstGeom prst="rect">
              <a:avLst/>
            </a:prstGeom>
          </p:spPr>
        </p:pic>
        <p:sp>
          <p:nvSpPr>
            <p:cNvPr id="12" name="TextBox 11">
              <a:extLst>
                <a:ext uri="{FF2B5EF4-FFF2-40B4-BE49-F238E27FC236}">
                  <a16:creationId xmlns:a16="http://schemas.microsoft.com/office/drawing/2014/main" id="{1938DA8E-27D1-4499-8901-718217BF04A1}"/>
                </a:ext>
              </a:extLst>
            </p:cNvPr>
            <p:cNvSpPr txBox="1"/>
            <p:nvPr/>
          </p:nvSpPr>
          <p:spPr>
            <a:xfrm>
              <a:off x="197514" y="5582271"/>
              <a:ext cx="3618402" cy="300082"/>
            </a:xfrm>
            <a:prstGeom prst="rect">
              <a:avLst/>
            </a:prstGeom>
            <a:solidFill>
              <a:srgbClr val="009FE3"/>
            </a:solidFill>
            <a:ln>
              <a:noFill/>
            </a:ln>
          </p:spPr>
          <p:txBody>
            <a:bodyPr wrap="square" rtlCol="0">
              <a:spAutoFit/>
            </a:bodyPr>
            <a:lstStyle/>
            <a:p>
              <a:r>
                <a:rPr lang="en-GB" sz="1350" dirty="0">
                  <a:solidFill>
                    <a:schemeClr val="bg1"/>
                  </a:solidFill>
                  <a:latin typeface="Century Gothic" panose="020B0502020202020204" pitchFamily="34" charset="0"/>
                </a:rPr>
                <a:t>Be part of the equation</a:t>
              </a:r>
            </a:p>
          </p:txBody>
        </p:sp>
      </p:grpSp>
      <p:sp>
        <p:nvSpPr>
          <p:cNvPr id="13" name="Content Placeholder 1">
            <a:extLst>
              <a:ext uri="{FF2B5EF4-FFF2-40B4-BE49-F238E27FC236}">
                <a16:creationId xmlns:a16="http://schemas.microsoft.com/office/drawing/2014/main" id="{D502CE97-316F-49BE-996B-5C0BC6BF16DE}"/>
              </a:ext>
            </a:extLst>
          </p:cNvPr>
          <p:cNvSpPr>
            <a:spLocks noGrp="1"/>
          </p:cNvSpPr>
          <p:nvPr>
            <p:ph sz="quarter" idx="10"/>
          </p:nvPr>
        </p:nvSpPr>
        <p:spPr>
          <a:xfrm>
            <a:off x="614270" y="5348114"/>
            <a:ext cx="7906006" cy="648072"/>
          </a:xfrm>
        </p:spPr>
        <p:txBody>
          <a:bodyPr/>
          <a:lstStyle/>
          <a:p>
            <a:pPr algn="just"/>
            <a:r>
              <a:rPr lang="en-GB" sz="1700" dirty="0">
                <a:latin typeface="Century Gothic" panose="020B0502020202020204" pitchFamily="34" charset="0"/>
              </a:rPr>
              <a:t>This page provides an overview of a LSOAs demographics, such as age and deprivation, and physical activity levels and potential drivers of this.</a:t>
            </a:r>
          </a:p>
        </p:txBody>
      </p:sp>
      <p:pic>
        <p:nvPicPr>
          <p:cNvPr id="2" name="Picture 1">
            <a:extLst>
              <a:ext uri="{FF2B5EF4-FFF2-40B4-BE49-F238E27FC236}">
                <a16:creationId xmlns:a16="http://schemas.microsoft.com/office/drawing/2014/main" id="{C4AC94D7-A69A-41A5-8979-8746EDFE1D73}"/>
              </a:ext>
            </a:extLst>
          </p:cNvPr>
          <p:cNvPicPr>
            <a:picLocks noChangeAspect="1"/>
          </p:cNvPicPr>
          <p:nvPr/>
        </p:nvPicPr>
        <p:blipFill>
          <a:blip r:embed="rId4"/>
          <a:stretch>
            <a:fillRect/>
          </a:stretch>
        </p:blipFill>
        <p:spPr>
          <a:xfrm>
            <a:off x="614270" y="1135181"/>
            <a:ext cx="7906006" cy="4065800"/>
          </a:xfrm>
          <a:prstGeom prst="rect">
            <a:avLst/>
          </a:prstGeom>
        </p:spPr>
      </p:pic>
    </p:spTree>
    <p:extLst>
      <p:ext uri="{BB962C8B-B14F-4D97-AF65-F5344CB8AC3E}">
        <p14:creationId xmlns:p14="http://schemas.microsoft.com/office/powerpoint/2010/main" val="1153489429"/>
      </p:ext>
    </p:extLst>
  </p:cSld>
  <p:clrMapOvr>
    <a:masterClrMapping/>
  </p:clrMapOvr>
</p:sld>
</file>

<file path=ppt/theme/theme1.xml><?xml version="1.0" encoding="utf-8"?>
<a:theme xmlns:a="http://schemas.openxmlformats.org/drawingml/2006/main" name="ECC_Powerpoint_Templates">
  <a:themeElements>
    <a:clrScheme name="ECC Default Colours">
      <a:dk1>
        <a:srgbClr val="000000"/>
      </a:dk1>
      <a:lt1>
        <a:srgbClr val="FFFFFF"/>
      </a:lt1>
      <a:dk2>
        <a:srgbClr val="E00069"/>
      </a:dk2>
      <a:lt2>
        <a:srgbClr val="E1291A"/>
      </a:lt2>
      <a:accent1>
        <a:srgbClr val="007A33"/>
      </a:accent1>
      <a:accent2>
        <a:srgbClr val="00A191"/>
      </a:accent2>
      <a:accent3>
        <a:srgbClr val="004899"/>
      </a:accent3>
      <a:accent4>
        <a:srgbClr val="00205B"/>
      </a:accent4>
      <a:accent5>
        <a:srgbClr val="682558"/>
      </a:accent5>
      <a:accent6>
        <a:srgbClr val="934D98"/>
      </a:accent6>
      <a:hlink>
        <a:srgbClr val="0645AD"/>
      </a:hlink>
      <a:folHlink>
        <a:srgbClr val="0645AD"/>
      </a:folHlink>
    </a:clrScheme>
    <a:fontScheme name="ECC defaul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txDef>
      <a:spPr>
        <a:noFill/>
      </a:spPr>
      <a:bodyPr wrap="square" rtlCol="0">
        <a:spAutoFit/>
      </a:bodyPr>
      <a:lstStyle>
        <a:defPPr>
          <a:defRPr sz="1800" dirty="0" smtClean="0">
            <a:latin typeface="+mn-lt"/>
          </a:defRPr>
        </a:defPPr>
      </a:lstStyle>
    </a:txDef>
  </a:objectDefaults>
  <a:extraClrSchemeLst>
    <a:extraClrScheme>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clrMap bg1="lt1" tx1="dk1" bg2="lt2" tx2="dk2" accent1="accent1" accent2="accent2" accent3="accent3" accent4="accent4" accent5="accent5" accent6="accent6" hlink="hlink" folHlink="folHlink"/>
    </a:extraClrScheme>
    <a:extraClrScheme>
      <a:clrScheme name="Blank Presentation 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3">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4">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5">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9">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C0F3BD5-2828-4B01-9775-547067E9D20B}" vid="{D6AA8548-A859-4FEB-8288-206DB8D1E4B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C04D8C8797784D939F7DD0EBF84C43" ma:contentTypeVersion="12" ma:contentTypeDescription="Create a new document." ma:contentTypeScope="" ma:versionID="794f4e3a85732a956c3e577da2b38f10">
  <xsd:schema xmlns:xsd="http://www.w3.org/2001/XMLSchema" xmlns:xs="http://www.w3.org/2001/XMLSchema" xmlns:p="http://schemas.microsoft.com/office/2006/metadata/properties" xmlns:ns3="36833d6c-1f4f-43c9-80ba-f86659fe7f91" xmlns:ns4="f34c21ad-c875-4176-bb80-585e5beec4a9" targetNamespace="http://schemas.microsoft.com/office/2006/metadata/properties" ma:root="true" ma:fieldsID="767b05cd93709819e162ff9e256f5319" ns3:_="" ns4:_="">
    <xsd:import namespace="36833d6c-1f4f-43c9-80ba-f86659fe7f91"/>
    <xsd:import namespace="f34c21ad-c875-4176-bb80-585e5beec4a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833d6c-1f4f-43c9-80ba-f86659fe7f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4c21ad-c875-4176-bb80-585e5beec4a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5CB0ED-DB53-4A1D-BB72-BB888675A1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833d6c-1f4f-43c9-80ba-f86659fe7f91"/>
    <ds:schemaRef ds:uri="f34c21ad-c875-4176-bb80-585e5beec4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809CFB-845C-4CBA-94B0-87EA2A9A57DE}">
  <ds:schemaRefs>
    <ds:schemaRef ds:uri="http://schemas.microsoft.com/office/2006/documentManagement/types"/>
    <ds:schemaRef ds:uri="http://purl.org/dc/dcmitype/"/>
    <ds:schemaRef ds:uri="http://schemas.openxmlformats.org/package/2006/metadata/core-properties"/>
    <ds:schemaRef ds:uri="http://purl.org/dc/elements/1.1/"/>
    <ds:schemaRef ds:uri="http://schemas.microsoft.com/office/2006/metadata/properties"/>
    <ds:schemaRef ds:uri="http://purl.org/dc/terms/"/>
    <ds:schemaRef ds:uri="f34c21ad-c875-4176-bb80-585e5beec4a9"/>
    <ds:schemaRef ds:uri="http://schemas.microsoft.com/office/infopath/2007/PartnerControls"/>
    <ds:schemaRef ds:uri="36833d6c-1f4f-43c9-80ba-f86659fe7f91"/>
    <ds:schemaRef ds:uri="http://www.w3.org/XML/1998/namespace"/>
  </ds:schemaRefs>
</ds:datastoreItem>
</file>

<file path=customXml/itemProps3.xml><?xml version="1.0" encoding="utf-8"?>
<ds:datastoreItem xmlns:ds="http://schemas.openxmlformats.org/officeDocument/2006/customXml" ds:itemID="{2447B4B5-FC8A-4EA5-B184-FE95772B66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672</TotalTime>
  <Words>2876</Words>
  <Application>Microsoft Office PowerPoint</Application>
  <PresentationFormat>On-screen Show (4:3)</PresentationFormat>
  <Paragraphs>144</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Black</vt:lpstr>
      <vt:lpstr>Arial Bold</vt:lpstr>
      <vt:lpstr>Century Gothic</vt:lpstr>
      <vt:lpstr>Times</vt:lpstr>
      <vt:lpstr>ECC_Powerpoint_Templates</vt:lpstr>
      <vt:lpstr>PowerPoint Presentation</vt:lpstr>
      <vt:lpstr>Contents</vt:lpstr>
      <vt:lpstr>How to use the tool</vt:lpstr>
      <vt:lpstr>How to access the tool</vt:lpstr>
      <vt:lpstr>Definition of Themes</vt:lpstr>
      <vt:lpstr>Glossary</vt:lpstr>
      <vt:lpstr>Physical Activity in Essex</vt:lpstr>
      <vt:lpstr>Physical Activity in Essex</vt:lpstr>
      <vt:lpstr>LSOA Profiles </vt:lpstr>
      <vt:lpstr>LSOA Profiles</vt:lpstr>
      <vt:lpstr>Area Clusters</vt:lpstr>
      <vt:lpstr>Area Clusters</vt:lpstr>
      <vt:lpstr>Clusters Definitions</vt:lpstr>
      <vt:lpstr>Data by Theme</vt:lpstr>
      <vt:lpstr>Data by Theme</vt:lpstr>
      <vt:lpstr>Decile by Theme</vt:lpstr>
      <vt:lpstr>Deciles by Theme</vt:lpstr>
      <vt:lpstr>Links to other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inactivity insights</dc:title>
  <dc:creator>Emma Farrow, Analyst - Population Health;Jevon Harper - Senior Analyst</dc:creator>
  <cp:lastModifiedBy>Emma Farrow - Analyst</cp:lastModifiedBy>
  <cp:revision>37</cp:revision>
  <dcterms:created xsi:type="dcterms:W3CDTF">2020-03-18T10:48:09Z</dcterms:created>
  <dcterms:modified xsi:type="dcterms:W3CDTF">2020-08-23T12:02:44Z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2020-07-13T11:18:14Z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f288dc00-fceb-4e03-9088-000054325868</vt:lpwstr>
  </property>
  <property fmtid="{D5CDD505-2E9C-101B-9397-08002B2CF9AE}" pid="8" name="MSIP_Label_39d8be9e-c8d9-4b9c-bd40-2c27cc7ea2e6_ContentBits">
    <vt:lpwstr>0</vt:lpwstr>
  </property>
  <property fmtid="{D5CDD505-2E9C-101B-9397-08002B2CF9AE}" pid="9" name="ContentTypeId">
    <vt:lpwstr>0x010100FDC04D8C8797784D939F7DD0EBF84C43</vt:lpwstr>
  </property>
</Properties>
</file>