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7.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8.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9.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0.xml" ContentType="application/vnd.openxmlformats-officedocument.presentationml.tags+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2.xml" ContentType="application/vnd.openxmlformats-officedocument.presentationml.tags+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72" r:id="rId5"/>
    <p:sldMasterId id="2147483700" r:id="rId6"/>
  </p:sldMasterIdLst>
  <p:notesMasterIdLst>
    <p:notesMasterId r:id="rId32"/>
  </p:notesMasterIdLst>
  <p:handoutMasterIdLst>
    <p:handoutMasterId r:id="rId33"/>
  </p:handoutMasterIdLst>
  <p:sldIdLst>
    <p:sldId id="256" r:id="rId7"/>
    <p:sldId id="273" r:id="rId8"/>
    <p:sldId id="274" r:id="rId9"/>
    <p:sldId id="3114" r:id="rId10"/>
    <p:sldId id="3113" r:id="rId11"/>
    <p:sldId id="276" r:id="rId12"/>
    <p:sldId id="3173" r:id="rId13"/>
    <p:sldId id="3177" r:id="rId14"/>
    <p:sldId id="2943" r:id="rId15"/>
    <p:sldId id="3109" r:id="rId16"/>
    <p:sldId id="3181" r:id="rId17"/>
    <p:sldId id="3032" r:id="rId18"/>
    <p:sldId id="3178" r:id="rId19"/>
    <p:sldId id="3030" r:id="rId20"/>
    <p:sldId id="3183" r:id="rId21"/>
    <p:sldId id="3031" r:id="rId22"/>
    <p:sldId id="2954" r:id="rId23"/>
    <p:sldId id="2955" r:id="rId24"/>
    <p:sldId id="2956" r:id="rId25"/>
    <p:sldId id="3133" r:id="rId26"/>
    <p:sldId id="3184" r:id="rId27"/>
    <p:sldId id="3176" r:id="rId28"/>
    <p:sldId id="2959" r:id="rId29"/>
    <p:sldId id="2908"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279" userDrawn="1">
          <p15:clr>
            <a:srgbClr val="A4A3A4"/>
          </p15:clr>
        </p15:guide>
        <p15:guide id="7" orient="horz" pos="164"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0503A71F-60E1-B53F-536F-32CF4E0BD14D}" name="Amaka Ananti - Researcher" initials="AAR" userId="S::Amaka.Ananti@essex.gov.uk::97ba232f-ac30-448b-b590-a410f84847c9" providerId="AD"/>
  <p188:author id="{D8C1A941-ACC3-CEC8-7CF0-0F80E1F66955}" name="Daniel Morris" initials="DM" userId="S::daniel.morris@ors.org.uk::37c79260-ddc2-4730-8789-c44406186fb2" providerId="AD"/>
  <p188:author id="{9F57944A-29DB-70D4-5611-D407C40D3D36}" name="Chloe Aldridge - Junior Researcher" initials="CR" userId="S::chloe.aldridge@essex.gov.uk::b2c50bc6-4d03-4903-a054-a0bfe3e104a6" providerId="AD"/>
  <p188:author id="{BD1A388B-95BD-0024-F10C-47DAA56475EB}" name="Amaka Ananti - Researcher" initials="AR" userId="S::amaka.ananti@essex.gov.uk::97ba232f-ac30-448b-b590-a410f84847c9"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40037"/>
    <a:srgbClr val="E6E6E6"/>
    <a:srgbClr val="007A37"/>
    <a:srgbClr val="9C9FAE"/>
    <a:srgbClr val="004899"/>
    <a:srgbClr val="C9C9C9"/>
    <a:srgbClr val="70B3FF"/>
    <a:srgbClr val="BDDEFF"/>
    <a:srgbClr val="70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65671-EFB9-4262-B0D5-390463882C14}" v="1" dt="2024-01-17T16:43:19.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7045" autoAdjust="0"/>
  </p:normalViewPr>
  <p:slideViewPr>
    <p:cSldViewPr snapToGrid="0">
      <p:cViewPr varScale="1">
        <p:scale>
          <a:sx n="55" d="100"/>
          <a:sy n="55" d="100"/>
        </p:scale>
        <p:origin x="1084" y="40"/>
      </p:cViewPr>
      <p:guideLst>
        <p:guide orient="horz" pos="867"/>
        <p:guide pos="3840"/>
        <p:guide orient="horz" pos="3634"/>
        <p:guide pos="6267"/>
        <p:guide pos="438"/>
        <p:guide pos="279"/>
        <p:guide orient="horz" pos="164"/>
        <p:guide orient="horz" pos="3453"/>
        <p:guide orient="horz" pos="3838"/>
      </p:guideLst>
    </p:cSldViewPr>
  </p:slideViewPr>
  <p:outlineViewPr>
    <p:cViewPr>
      <p:scale>
        <a:sx n="33" d="100"/>
        <a:sy n="33" d="100"/>
      </p:scale>
      <p:origin x="0" y="-225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3BE65671-EFB9-4262-B0D5-390463882C14}"/>
    <pc:docChg chg="modSld">
      <pc:chgData name="Emily Brodie - Intelligence Manager" userId="72612abd-c561-46f0-925a-0548d2cab26d" providerId="ADAL" clId="{3BE65671-EFB9-4262-B0D5-390463882C14}" dt="2024-01-17T16:42:40.226" v="30" actId="962"/>
      <pc:docMkLst>
        <pc:docMk/>
      </pc:docMkLst>
      <pc:sldChg chg="modNotesTx">
        <pc:chgData name="Emily Brodie - Intelligence Manager" userId="72612abd-c561-46f0-925a-0548d2cab26d" providerId="ADAL" clId="{3BE65671-EFB9-4262-B0D5-390463882C14}" dt="2024-01-17T16:39:40.169" v="0" actId="20577"/>
        <pc:sldMkLst>
          <pc:docMk/>
          <pc:sldMk cId="3326278404" sldId="2943"/>
        </pc:sldMkLst>
      </pc:sldChg>
      <pc:sldChg chg="modNotesTx">
        <pc:chgData name="Emily Brodie - Intelligence Manager" userId="72612abd-c561-46f0-925a-0548d2cab26d" providerId="ADAL" clId="{3BE65671-EFB9-4262-B0D5-390463882C14}" dt="2024-01-17T16:40:15.180" v="3" actId="20577"/>
        <pc:sldMkLst>
          <pc:docMk/>
          <pc:sldMk cId="1700059750" sldId="2956"/>
        </pc:sldMkLst>
      </pc:sldChg>
      <pc:sldChg chg="modSp mod">
        <pc:chgData name="Emily Brodie - Intelligence Manager" userId="72612abd-c561-46f0-925a-0548d2cab26d" providerId="ADAL" clId="{3BE65671-EFB9-4262-B0D5-390463882C14}" dt="2024-01-17T16:42:18.888" v="24" actId="962"/>
        <pc:sldMkLst>
          <pc:docMk/>
          <pc:sldMk cId="1024873174" sldId="3031"/>
        </pc:sldMkLst>
        <pc:spChg chg="mod">
          <ac:chgData name="Emily Brodie - Intelligence Manager" userId="72612abd-c561-46f0-925a-0548d2cab26d" providerId="ADAL" clId="{3BE65671-EFB9-4262-B0D5-390463882C14}" dt="2024-01-17T16:42:10.868" v="21" actId="962"/>
          <ac:spMkLst>
            <pc:docMk/>
            <pc:sldMk cId="1024873174" sldId="3031"/>
            <ac:spMk id="8" creationId="{92FED81C-4649-E411-5196-2028CBAD501C}"/>
          </ac:spMkLst>
        </pc:spChg>
        <pc:spChg chg="mod">
          <ac:chgData name="Emily Brodie - Intelligence Manager" userId="72612abd-c561-46f0-925a-0548d2cab26d" providerId="ADAL" clId="{3BE65671-EFB9-4262-B0D5-390463882C14}" dt="2024-01-17T16:42:13.461" v="22" actId="962"/>
          <ac:spMkLst>
            <pc:docMk/>
            <pc:sldMk cId="1024873174" sldId="3031"/>
            <ac:spMk id="9" creationId="{E29D6E9F-109E-4C4A-55C6-D2CC382A755B}"/>
          </ac:spMkLst>
        </pc:spChg>
        <pc:spChg chg="mod">
          <ac:chgData name="Emily Brodie - Intelligence Manager" userId="72612abd-c561-46f0-925a-0548d2cab26d" providerId="ADAL" clId="{3BE65671-EFB9-4262-B0D5-390463882C14}" dt="2024-01-17T16:42:16.111" v="23" actId="962"/>
          <ac:spMkLst>
            <pc:docMk/>
            <pc:sldMk cId="1024873174" sldId="3031"/>
            <ac:spMk id="10" creationId="{092E2137-1863-3EF8-F6BA-F211184BA9AE}"/>
          </ac:spMkLst>
        </pc:spChg>
        <pc:spChg chg="mod">
          <ac:chgData name="Emily Brodie - Intelligence Manager" userId="72612abd-c561-46f0-925a-0548d2cab26d" providerId="ADAL" clId="{3BE65671-EFB9-4262-B0D5-390463882C14}" dt="2024-01-17T16:42:18.888" v="24" actId="962"/>
          <ac:spMkLst>
            <pc:docMk/>
            <pc:sldMk cId="1024873174" sldId="3031"/>
            <ac:spMk id="12" creationId="{10D02A33-17C3-D4DC-7EB2-B7A1DD1E7FA4}"/>
          </ac:spMkLst>
        </pc:spChg>
        <pc:cxnChg chg="mod">
          <ac:chgData name="Emily Brodie - Intelligence Manager" userId="72612abd-c561-46f0-925a-0548d2cab26d" providerId="ADAL" clId="{3BE65671-EFB9-4262-B0D5-390463882C14}" dt="2024-01-17T16:42:07.581" v="20" actId="962"/>
          <ac:cxnSpMkLst>
            <pc:docMk/>
            <pc:sldMk cId="1024873174" sldId="3031"/>
            <ac:cxnSpMk id="7" creationId="{EF6544D9-1F38-5C0E-F061-2AF04C821042}"/>
          </ac:cxnSpMkLst>
        </pc:cxnChg>
      </pc:sldChg>
      <pc:sldChg chg="modNotesTx">
        <pc:chgData name="Emily Brodie - Intelligence Manager" userId="72612abd-c561-46f0-925a-0548d2cab26d" providerId="ADAL" clId="{3BE65671-EFB9-4262-B0D5-390463882C14}" dt="2024-01-17T16:40:02.973" v="2" actId="20577"/>
        <pc:sldMkLst>
          <pc:docMk/>
          <pc:sldMk cId="1726538919" sldId="3032"/>
        </pc:sldMkLst>
      </pc:sldChg>
      <pc:sldChg chg="modSp mod">
        <pc:chgData name="Emily Brodie - Intelligence Manager" userId="72612abd-c561-46f0-925a-0548d2cab26d" providerId="ADAL" clId="{3BE65671-EFB9-4262-B0D5-390463882C14}" dt="2024-01-17T16:41:47.742" v="16" actId="962"/>
        <pc:sldMkLst>
          <pc:docMk/>
          <pc:sldMk cId="1282336796" sldId="3109"/>
        </pc:sldMkLst>
        <pc:spChg chg="mod">
          <ac:chgData name="Emily Brodie - Intelligence Manager" userId="72612abd-c561-46f0-925a-0548d2cab26d" providerId="ADAL" clId="{3BE65671-EFB9-4262-B0D5-390463882C14}" dt="2024-01-17T16:41:38.928" v="13" actId="962"/>
          <ac:spMkLst>
            <pc:docMk/>
            <pc:sldMk cId="1282336796" sldId="3109"/>
            <ac:spMk id="4" creationId="{88215E33-619D-B148-CA28-06EDB39C1F34}"/>
          </ac:spMkLst>
        </pc:spChg>
        <pc:spChg chg="mod">
          <ac:chgData name="Emily Brodie - Intelligence Manager" userId="72612abd-c561-46f0-925a-0548d2cab26d" providerId="ADAL" clId="{3BE65671-EFB9-4262-B0D5-390463882C14}" dt="2024-01-17T16:41:42.009" v="14" actId="962"/>
          <ac:spMkLst>
            <pc:docMk/>
            <pc:sldMk cId="1282336796" sldId="3109"/>
            <ac:spMk id="6" creationId="{67B93F8C-837C-4781-4A99-86704FE3537A}"/>
          </ac:spMkLst>
        </pc:spChg>
        <pc:spChg chg="mod">
          <ac:chgData name="Emily Brodie - Intelligence Manager" userId="72612abd-c561-46f0-925a-0548d2cab26d" providerId="ADAL" clId="{3BE65671-EFB9-4262-B0D5-390463882C14}" dt="2024-01-17T16:40:49.618" v="6" actId="962"/>
          <ac:spMkLst>
            <pc:docMk/>
            <pc:sldMk cId="1282336796" sldId="3109"/>
            <ac:spMk id="10" creationId="{A42FC754-32F0-4047-BA62-99714AD0973D}"/>
          </ac:spMkLst>
        </pc:spChg>
        <pc:spChg chg="mod">
          <ac:chgData name="Emily Brodie - Intelligence Manager" userId="72612abd-c561-46f0-925a-0548d2cab26d" providerId="ADAL" clId="{3BE65671-EFB9-4262-B0D5-390463882C14}" dt="2024-01-17T16:41:11.772" v="11" actId="962"/>
          <ac:spMkLst>
            <pc:docMk/>
            <pc:sldMk cId="1282336796" sldId="3109"/>
            <ac:spMk id="20" creationId="{CA3DB4B8-BB26-F68A-86A0-AE053834268C}"/>
          </ac:spMkLst>
        </pc:spChg>
        <pc:spChg chg="mod">
          <ac:chgData name="Emily Brodie - Intelligence Manager" userId="72612abd-c561-46f0-925a-0548d2cab26d" providerId="ADAL" clId="{3BE65671-EFB9-4262-B0D5-390463882C14}" dt="2024-01-17T16:41:11.772" v="11" actId="962"/>
          <ac:spMkLst>
            <pc:docMk/>
            <pc:sldMk cId="1282336796" sldId="3109"/>
            <ac:spMk id="21" creationId="{611FE8F4-329A-F69E-E800-532EC6872857}"/>
          </ac:spMkLst>
        </pc:spChg>
        <pc:spChg chg="mod">
          <ac:chgData name="Emily Brodie - Intelligence Manager" userId="72612abd-c561-46f0-925a-0548d2cab26d" providerId="ADAL" clId="{3BE65671-EFB9-4262-B0D5-390463882C14}" dt="2024-01-17T16:41:44.829" v="15" actId="962"/>
          <ac:spMkLst>
            <pc:docMk/>
            <pc:sldMk cId="1282336796" sldId="3109"/>
            <ac:spMk id="23" creationId="{054C5973-C545-1C71-0AC5-43D1E6316232}"/>
          </ac:spMkLst>
        </pc:spChg>
        <pc:spChg chg="mod">
          <ac:chgData name="Emily Brodie - Intelligence Manager" userId="72612abd-c561-46f0-925a-0548d2cab26d" providerId="ADAL" clId="{3BE65671-EFB9-4262-B0D5-390463882C14}" dt="2024-01-17T16:41:11.772" v="11" actId="962"/>
          <ac:spMkLst>
            <pc:docMk/>
            <pc:sldMk cId="1282336796" sldId="3109"/>
            <ac:spMk id="32" creationId="{9F954BD5-606E-4898-9A45-2E29FDABB7FC}"/>
          </ac:spMkLst>
        </pc:spChg>
        <pc:spChg chg="mod">
          <ac:chgData name="Emily Brodie - Intelligence Manager" userId="72612abd-c561-46f0-925a-0548d2cab26d" providerId="ADAL" clId="{3BE65671-EFB9-4262-B0D5-390463882C14}" dt="2024-01-17T16:41:11.772" v="11" actId="962"/>
          <ac:spMkLst>
            <pc:docMk/>
            <pc:sldMk cId="1282336796" sldId="3109"/>
            <ac:spMk id="34" creationId="{9A805E50-7731-4720-AB28-7BB45D872A88}"/>
          </ac:spMkLst>
        </pc:spChg>
        <pc:spChg chg="mod">
          <ac:chgData name="Emily Brodie - Intelligence Manager" userId="72612abd-c561-46f0-925a-0548d2cab26d" providerId="ADAL" clId="{3BE65671-EFB9-4262-B0D5-390463882C14}" dt="2024-01-17T16:41:11.772" v="11" actId="962"/>
          <ac:spMkLst>
            <pc:docMk/>
            <pc:sldMk cId="1282336796" sldId="3109"/>
            <ac:spMk id="35" creationId="{6285C9FB-1643-4C70-924F-D5A59A4CB69A}"/>
          </ac:spMkLst>
        </pc:spChg>
        <pc:spChg chg="mod">
          <ac:chgData name="Emily Brodie - Intelligence Manager" userId="72612abd-c561-46f0-925a-0548d2cab26d" providerId="ADAL" clId="{3BE65671-EFB9-4262-B0D5-390463882C14}" dt="2024-01-17T16:41:11.772" v="11" actId="962"/>
          <ac:spMkLst>
            <pc:docMk/>
            <pc:sldMk cId="1282336796" sldId="3109"/>
            <ac:spMk id="36" creationId="{66B8CA1C-2B5E-4EA1-8246-1DBE4E4F514C}"/>
          </ac:spMkLst>
        </pc:spChg>
        <pc:spChg chg="mod">
          <ac:chgData name="Emily Brodie - Intelligence Manager" userId="72612abd-c561-46f0-925a-0548d2cab26d" providerId="ADAL" clId="{3BE65671-EFB9-4262-B0D5-390463882C14}" dt="2024-01-17T16:41:11.772" v="11" actId="962"/>
          <ac:spMkLst>
            <pc:docMk/>
            <pc:sldMk cId="1282336796" sldId="3109"/>
            <ac:spMk id="37" creationId="{A0CA3113-6C65-4BA7-B0BB-23D4D17E3E0F}"/>
          </ac:spMkLst>
        </pc:spChg>
        <pc:spChg chg="mod">
          <ac:chgData name="Emily Brodie - Intelligence Manager" userId="72612abd-c561-46f0-925a-0548d2cab26d" providerId="ADAL" clId="{3BE65671-EFB9-4262-B0D5-390463882C14}" dt="2024-01-17T16:41:26.967" v="12" actId="962"/>
          <ac:spMkLst>
            <pc:docMk/>
            <pc:sldMk cId="1282336796" sldId="3109"/>
            <ac:spMk id="38" creationId="{A7FD422E-BB55-4CDE-A886-CE21BF8BB569}"/>
          </ac:spMkLst>
        </pc:spChg>
        <pc:spChg chg="mod">
          <ac:chgData name="Emily Brodie - Intelligence Manager" userId="72612abd-c561-46f0-925a-0548d2cab26d" providerId="ADAL" clId="{3BE65671-EFB9-4262-B0D5-390463882C14}" dt="2024-01-17T16:41:11.772" v="11" actId="962"/>
          <ac:spMkLst>
            <pc:docMk/>
            <pc:sldMk cId="1282336796" sldId="3109"/>
            <ac:spMk id="39" creationId="{52AA1FBB-C354-4D55-B67C-936AD7FB4915}"/>
          </ac:spMkLst>
        </pc:spChg>
        <pc:spChg chg="mod">
          <ac:chgData name="Emily Brodie - Intelligence Manager" userId="72612abd-c561-46f0-925a-0548d2cab26d" providerId="ADAL" clId="{3BE65671-EFB9-4262-B0D5-390463882C14}" dt="2024-01-17T16:41:11.772" v="11" actId="962"/>
          <ac:spMkLst>
            <pc:docMk/>
            <pc:sldMk cId="1282336796" sldId="3109"/>
            <ac:spMk id="40" creationId="{408483D0-921C-4EAA-8119-3D16D2E86437}"/>
          </ac:spMkLst>
        </pc:spChg>
        <pc:spChg chg="mod">
          <ac:chgData name="Emily Brodie - Intelligence Manager" userId="72612abd-c561-46f0-925a-0548d2cab26d" providerId="ADAL" clId="{3BE65671-EFB9-4262-B0D5-390463882C14}" dt="2024-01-17T16:41:11.772" v="11" actId="962"/>
          <ac:spMkLst>
            <pc:docMk/>
            <pc:sldMk cId="1282336796" sldId="3109"/>
            <ac:spMk id="41" creationId="{16AD9D23-F992-4F0C-A132-37DCE181E777}"/>
          </ac:spMkLst>
        </pc:spChg>
        <pc:spChg chg="mod">
          <ac:chgData name="Emily Brodie - Intelligence Manager" userId="72612abd-c561-46f0-925a-0548d2cab26d" providerId="ADAL" clId="{3BE65671-EFB9-4262-B0D5-390463882C14}" dt="2024-01-17T16:41:11.772" v="11" actId="962"/>
          <ac:spMkLst>
            <pc:docMk/>
            <pc:sldMk cId="1282336796" sldId="3109"/>
            <ac:spMk id="42" creationId="{674E9BB9-62F6-4ED2-89F4-CF80E2042607}"/>
          </ac:spMkLst>
        </pc:spChg>
        <pc:spChg chg="mod">
          <ac:chgData name="Emily Brodie - Intelligence Manager" userId="72612abd-c561-46f0-925a-0548d2cab26d" providerId="ADAL" clId="{3BE65671-EFB9-4262-B0D5-390463882C14}" dt="2024-01-17T16:41:26.967" v="12" actId="962"/>
          <ac:spMkLst>
            <pc:docMk/>
            <pc:sldMk cId="1282336796" sldId="3109"/>
            <ac:spMk id="43" creationId="{666B6F37-1700-4A2C-8A4D-0CC36F941339}"/>
          </ac:spMkLst>
        </pc:spChg>
        <pc:spChg chg="mod">
          <ac:chgData name="Emily Brodie - Intelligence Manager" userId="72612abd-c561-46f0-925a-0548d2cab26d" providerId="ADAL" clId="{3BE65671-EFB9-4262-B0D5-390463882C14}" dt="2024-01-17T16:40:52.399" v="7" actId="962"/>
          <ac:spMkLst>
            <pc:docMk/>
            <pc:sldMk cId="1282336796" sldId="3109"/>
            <ac:spMk id="45" creationId="{313EAC00-3E5F-4E5A-B91B-854961684AF4}"/>
          </ac:spMkLst>
        </pc:spChg>
        <pc:spChg chg="mod">
          <ac:chgData name="Emily Brodie - Intelligence Manager" userId="72612abd-c561-46f0-925a-0548d2cab26d" providerId="ADAL" clId="{3BE65671-EFB9-4262-B0D5-390463882C14}" dt="2024-01-17T16:41:26.967" v="12" actId="962"/>
          <ac:spMkLst>
            <pc:docMk/>
            <pc:sldMk cId="1282336796" sldId="3109"/>
            <ac:spMk id="47" creationId="{73252A8D-E31D-4A2A-B026-FE9A1655357E}"/>
          </ac:spMkLst>
        </pc:spChg>
        <pc:spChg chg="mod">
          <ac:chgData name="Emily Brodie - Intelligence Manager" userId="72612abd-c561-46f0-925a-0548d2cab26d" providerId="ADAL" clId="{3BE65671-EFB9-4262-B0D5-390463882C14}" dt="2024-01-17T16:41:11.772" v="11" actId="962"/>
          <ac:spMkLst>
            <pc:docMk/>
            <pc:sldMk cId="1282336796" sldId="3109"/>
            <ac:spMk id="48" creationId="{3D8F6031-4EAF-47FC-B934-6D5D8B4DE4E1}"/>
          </ac:spMkLst>
        </pc:spChg>
        <pc:spChg chg="mod">
          <ac:chgData name="Emily Brodie - Intelligence Manager" userId="72612abd-c561-46f0-925a-0548d2cab26d" providerId="ADAL" clId="{3BE65671-EFB9-4262-B0D5-390463882C14}" dt="2024-01-17T16:41:11.772" v="11" actId="962"/>
          <ac:spMkLst>
            <pc:docMk/>
            <pc:sldMk cId="1282336796" sldId="3109"/>
            <ac:spMk id="49" creationId="{49E1B90B-0831-4679-9DA2-F435205E6D8D}"/>
          </ac:spMkLst>
        </pc:spChg>
        <pc:spChg chg="mod">
          <ac:chgData name="Emily Brodie - Intelligence Manager" userId="72612abd-c561-46f0-925a-0548d2cab26d" providerId="ADAL" clId="{3BE65671-EFB9-4262-B0D5-390463882C14}" dt="2024-01-17T16:41:26.967" v="12" actId="962"/>
          <ac:spMkLst>
            <pc:docMk/>
            <pc:sldMk cId="1282336796" sldId="3109"/>
            <ac:spMk id="50" creationId="{AF5FF7F0-B1BE-4E36-BE03-B94E0970186A}"/>
          </ac:spMkLst>
        </pc:spChg>
        <pc:spChg chg="mod">
          <ac:chgData name="Emily Brodie - Intelligence Manager" userId="72612abd-c561-46f0-925a-0548d2cab26d" providerId="ADAL" clId="{3BE65671-EFB9-4262-B0D5-390463882C14}" dt="2024-01-17T16:41:47.742" v="16" actId="962"/>
          <ac:spMkLst>
            <pc:docMk/>
            <pc:sldMk cId="1282336796" sldId="3109"/>
            <ac:spMk id="51" creationId="{DC82E549-6C08-81A3-A918-E62C15B61ED8}"/>
          </ac:spMkLst>
        </pc:spChg>
        <pc:spChg chg="mod">
          <ac:chgData name="Emily Brodie - Intelligence Manager" userId="72612abd-c561-46f0-925a-0548d2cab26d" providerId="ADAL" clId="{3BE65671-EFB9-4262-B0D5-390463882C14}" dt="2024-01-17T16:41:26.967" v="12" actId="962"/>
          <ac:spMkLst>
            <pc:docMk/>
            <pc:sldMk cId="1282336796" sldId="3109"/>
            <ac:spMk id="52" creationId="{801A78B6-170D-4796-97A9-8B2B6BFD7B0B}"/>
          </ac:spMkLst>
        </pc:spChg>
        <pc:cxnChg chg="mod">
          <ac:chgData name="Emily Brodie - Intelligence Manager" userId="72612abd-c561-46f0-925a-0548d2cab26d" providerId="ADAL" clId="{3BE65671-EFB9-4262-B0D5-390463882C14}" dt="2024-01-17T16:41:11.772" v="11" actId="962"/>
          <ac:cxnSpMkLst>
            <pc:docMk/>
            <pc:sldMk cId="1282336796" sldId="3109"/>
            <ac:cxnSpMk id="16" creationId="{3F59A95E-84F9-4F03-BF8B-E973D3E47BDA}"/>
          </ac:cxnSpMkLst>
        </pc:cxnChg>
        <pc:cxnChg chg="mod">
          <ac:chgData name="Emily Brodie - Intelligence Manager" userId="72612abd-c561-46f0-925a-0548d2cab26d" providerId="ADAL" clId="{3BE65671-EFB9-4262-B0D5-390463882C14}" dt="2024-01-17T16:41:26.967" v="12" actId="962"/>
          <ac:cxnSpMkLst>
            <pc:docMk/>
            <pc:sldMk cId="1282336796" sldId="3109"/>
            <ac:cxnSpMk id="29" creationId="{92558ACD-5EDB-44DC-B6FC-C42FCE8A8CBA}"/>
          </ac:cxnSpMkLst>
        </pc:cxnChg>
        <pc:cxnChg chg="mod">
          <ac:chgData name="Emily Brodie - Intelligence Manager" userId="72612abd-c561-46f0-925a-0548d2cab26d" providerId="ADAL" clId="{3BE65671-EFB9-4262-B0D5-390463882C14}" dt="2024-01-17T16:41:26.967" v="12" actId="962"/>
          <ac:cxnSpMkLst>
            <pc:docMk/>
            <pc:sldMk cId="1282336796" sldId="3109"/>
            <ac:cxnSpMk id="31" creationId="{3D65C825-D9AE-4C43-85D2-F3C5F54ABD5F}"/>
          </ac:cxnSpMkLst>
        </pc:cxnChg>
        <pc:cxnChg chg="mod">
          <ac:chgData name="Emily Brodie - Intelligence Manager" userId="72612abd-c561-46f0-925a-0548d2cab26d" providerId="ADAL" clId="{3BE65671-EFB9-4262-B0D5-390463882C14}" dt="2024-01-17T16:41:26.967" v="12" actId="962"/>
          <ac:cxnSpMkLst>
            <pc:docMk/>
            <pc:sldMk cId="1282336796" sldId="3109"/>
            <ac:cxnSpMk id="33" creationId="{CE75B3A8-2926-4FBE-92B1-BC431A29E520}"/>
          </ac:cxnSpMkLst>
        </pc:cxnChg>
      </pc:sldChg>
      <pc:sldChg chg="modSp mod">
        <pc:chgData name="Emily Brodie - Intelligence Manager" userId="72612abd-c561-46f0-925a-0548d2cab26d" providerId="ADAL" clId="{3BE65671-EFB9-4262-B0D5-390463882C14}" dt="2024-01-17T16:40:42.088" v="4" actId="962"/>
        <pc:sldMkLst>
          <pc:docMk/>
          <pc:sldMk cId="3184071653" sldId="3114"/>
        </pc:sldMkLst>
        <pc:spChg chg="mod">
          <ac:chgData name="Emily Brodie - Intelligence Manager" userId="72612abd-c561-46f0-925a-0548d2cab26d" providerId="ADAL" clId="{3BE65671-EFB9-4262-B0D5-390463882C14}" dt="2024-01-17T16:40:42.088" v="4" actId="962"/>
          <ac:spMkLst>
            <pc:docMk/>
            <pc:sldMk cId="3184071653" sldId="3114"/>
            <ac:spMk id="10" creationId="{CFA62D13-ED20-71AA-6963-3092BAB52A5E}"/>
          </ac:spMkLst>
        </pc:spChg>
      </pc:sldChg>
      <pc:sldChg chg="modSp mod">
        <pc:chgData name="Emily Brodie - Intelligence Manager" userId="72612abd-c561-46f0-925a-0548d2cab26d" providerId="ADAL" clId="{3BE65671-EFB9-4262-B0D5-390463882C14}" dt="2024-01-17T16:42:32.375" v="27" actId="962"/>
        <pc:sldMkLst>
          <pc:docMk/>
          <pc:sldMk cId="891079483" sldId="3133"/>
        </pc:sldMkLst>
        <pc:spChg chg="mod">
          <ac:chgData name="Emily Brodie - Intelligence Manager" userId="72612abd-c561-46f0-925a-0548d2cab26d" providerId="ADAL" clId="{3BE65671-EFB9-4262-B0D5-390463882C14}" dt="2024-01-17T16:42:28.660" v="26" actId="962"/>
          <ac:spMkLst>
            <pc:docMk/>
            <pc:sldMk cId="891079483" sldId="3133"/>
            <ac:spMk id="16" creationId="{7B74BADF-6CA0-E56B-BE3B-6F173FB4411C}"/>
          </ac:spMkLst>
        </pc:spChg>
        <pc:spChg chg="mod">
          <ac:chgData name="Emily Brodie - Intelligence Manager" userId="72612abd-c561-46f0-925a-0548d2cab26d" providerId="ADAL" clId="{3BE65671-EFB9-4262-B0D5-390463882C14}" dt="2024-01-17T16:42:23.026" v="25" actId="962"/>
          <ac:spMkLst>
            <pc:docMk/>
            <pc:sldMk cId="891079483" sldId="3133"/>
            <ac:spMk id="17" creationId="{CCA02FE5-2B7C-E776-8A67-C974BDCA1FAC}"/>
          </ac:spMkLst>
        </pc:spChg>
        <pc:cxnChg chg="mod">
          <ac:chgData name="Emily Brodie - Intelligence Manager" userId="72612abd-c561-46f0-925a-0548d2cab26d" providerId="ADAL" clId="{3BE65671-EFB9-4262-B0D5-390463882C14}" dt="2024-01-17T16:42:32.375" v="27" actId="962"/>
          <ac:cxnSpMkLst>
            <pc:docMk/>
            <pc:sldMk cId="891079483" sldId="3133"/>
            <ac:cxnSpMk id="14" creationId="{F9E8FC45-7E4F-D195-A715-91EA74016DF6}"/>
          </ac:cxnSpMkLst>
        </pc:cxnChg>
      </pc:sldChg>
      <pc:sldChg chg="modNotesTx">
        <pc:chgData name="Emily Brodie - Intelligence Manager" userId="72612abd-c561-46f0-925a-0548d2cab26d" providerId="ADAL" clId="{3BE65671-EFB9-4262-B0D5-390463882C14}" dt="2024-01-17T16:39:56.379" v="1" actId="20577"/>
        <pc:sldMkLst>
          <pc:docMk/>
          <pc:sldMk cId="1798875725" sldId="3181"/>
        </pc:sldMkLst>
      </pc:sldChg>
      <pc:sldChg chg="modSp mod">
        <pc:chgData name="Emily Brodie - Intelligence Manager" userId="72612abd-c561-46f0-925a-0548d2cab26d" providerId="ADAL" clId="{3BE65671-EFB9-4262-B0D5-390463882C14}" dt="2024-01-17T16:42:03.732" v="19" actId="962"/>
        <pc:sldMkLst>
          <pc:docMk/>
          <pc:sldMk cId="2350589206" sldId="3183"/>
        </pc:sldMkLst>
        <pc:spChg chg="mod">
          <ac:chgData name="Emily Brodie - Intelligence Manager" userId="72612abd-c561-46f0-925a-0548d2cab26d" providerId="ADAL" clId="{3BE65671-EFB9-4262-B0D5-390463882C14}" dt="2024-01-17T16:41:58.619" v="18" actId="962"/>
          <ac:spMkLst>
            <pc:docMk/>
            <pc:sldMk cId="2350589206" sldId="3183"/>
            <ac:spMk id="4" creationId="{A8F2CE39-284A-5EE0-ED3E-AEC24969181A}"/>
          </ac:spMkLst>
        </pc:spChg>
        <pc:spChg chg="mod">
          <ac:chgData name="Emily Brodie - Intelligence Manager" userId="72612abd-c561-46f0-925a-0548d2cab26d" providerId="ADAL" clId="{3BE65671-EFB9-4262-B0D5-390463882C14}" dt="2024-01-17T16:41:58.619" v="18" actId="962"/>
          <ac:spMkLst>
            <pc:docMk/>
            <pc:sldMk cId="2350589206" sldId="3183"/>
            <ac:spMk id="8" creationId="{CEABFF1E-8240-361E-CB4D-F2E19F7DFFBE}"/>
          </ac:spMkLst>
        </pc:spChg>
        <pc:spChg chg="mod">
          <ac:chgData name="Emily Brodie - Intelligence Manager" userId="72612abd-c561-46f0-925a-0548d2cab26d" providerId="ADAL" clId="{3BE65671-EFB9-4262-B0D5-390463882C14}" dt="2024-01-17T16:41:58.619" v="18" actId="962"/>
          <ac:spMkLst>
            <pc:docMk/>
            <pc:sldMk cId="2350589206" sldId="3183"/>
            <ac:spMk id="9" creationId="{8A0329C6-8A10-56FF-B801-554407FC4972}"/>
          </ac:spMkLst>
        </pc:spChg>
        <pc:spChg chg="mod">
          <ac:chgData name="Emily Brodie - Intelligence Manager" userId="72612abd-c561-46f0-925a-0548d2cab26d" providerId="ADAL" clId="{3BE65671-EFB9-4262-B0D5-390463882C14}" dt="2024-01-17T16:41:58.619" v="18" actId="962"/>
          <ac:spMkLst>
            <pc:docMk/>
            <pc:sldMk cId="2350589206" sldId="3183"/>
            <ac:spMk id="10" creationId="{23D5ACC5-8C51-7592-8815-9FB1FF35B08C}"/>
          </ac:spMkLst>
        </pc:spChg>
        <pc:spChg chg="mod">
          <ac:chgData name="Emily Brodie - Intelligence Manager" userId="72612abd-c561-46f0-925a-0548d2cab26d" providerId="ADAL" clId="{3BE65671-EFB9-4262-B0D5-390463882C14}" dt="2024-01-17T16:41:58.619" v="18" actId="962"/>
          <ac:spMkLst>
            <pc:docMk/>
            <pc:sldMk cId="2350589206" sldId="3183"/>
            <ac:spMk id="12" creationId="{367CA3EF-5350-1CD5-9D26-FA63249C33BE}"/>
          </ac:spMkLst>
        </pc:spChg>
        <pc:spChg chg="mod">
          <ac:chgData name="Emily Brodie - Intelligence Manager" userId="72612abd-c561-46f0-925a-0548d2cab26d" providerId="ADAL" clId="{3BE65671-EFB9-4262-B0D5-390463882C14}" dt="2024-01-17T16:41:58.619" v="18" actId="962"/>
          <ac:spMkLst>
            <pc:docMk/>
            <pc:sldMk cId="2350589206" sldId="3183"/>
            <ac:spMk id="17" creationId="{72B30EF7-C5AC-5DF3-09E4-E5F7E4F34615}"/>
          </ac:spMkLst>
        </pc:spChg>
        <pc:spChg chg="mod">
          <ac:chgData name="Emily Brodie - Intelligence Manager" userId="72612abd-c561-46f0-925a-0548d2cab26d" providerId="ADAL" clId="{3BE65671-EFB9-4262-B0D5-390463882C14}" dt="2024-01-17T16:41:58.619" v="18" actId="962"/>
          <ac:spMkLst>
            <pc:docMk/>
            <pc:sldMk cId="2350589206" sldId="3183"/>
            <ac:spMk id="29" creationId="{89DCF474-33DC-A0B6-2C95-B02026031011}"/>
          </ac:spMkLst>
        </pc:spChg>
        <pc:spChg chg="mod">
          <ac:chgData name="Emily Brodie - Intelligence Manager" userId="72612abd-c561-46f0-925a-0548d2cab26d" providerId="ADAL" clId="{3BE65671-EFB9-4262-B0D5-390463882C14}" dt="2024-01-17T16:41:58.619" v="18" actId="962"/>
          <ac:spMkLst>
            <pc:docMk/>
            <pc:sldMk cId="2350589206" sldId="3183"/>
            <ac:spMk id="30" creationId="{ECF85E9E-B00D-E13C-4B29-15F0C9288341}"/>
          </ac:spMkLst>
        </pc:spChg>
        <pc:spChg chg="mod">
          <ac:chgData name="Emily Brodie - Intelligence Manager" userId="72612abd-c561-46f0-925a-0548d2cab26d" providerId="ADAL" clId="{3BE65671-EFB9-4262-B0D5-390463882C14}" dt="2024-01-17T16:41:58.619" v="18" actId="962"/>
          <ac:spMkLst>
            <pc:docMk/>
            <pc:sldMk cId="2350589206" sldId="3183"/>
            <ac:spMk id="31" creationId="{829EC606-6A5D-6395-4464-CFA4BA85CCC1}"/>
          </ac:spMkLst>
        </pc:spChg>
        <pc:cxnChg chg="mod">
          <ac:chgData name="Emily Brodie - Intelligence Manager" userId="72612abd-c561-46f0-925a-0548d2cab26d" providerId="ADAL" clId="{3BE65671-EFB9-4262-B0D5-390463882C14}" dt="2024-01-17T16:42:03.732" v="19" actId="962"/>
          <ac:cxnSpMkLst>
            <pc:docMk/>
            <pc:sldMk cId="2350589206" sldId="3183"/>
            <ac:cxnSpMk id="28" creationId="{F4956268-5877-41C1-7655-906145B63D91}"/>
          </ac:cxnSpMkLst>
        </pc:cxnChg>
      </pc:sldChg>
      <pc:sldChg chg="modSp mod">
        <pc:chgData name="Emily Brodie - Intelligence Manager" userId="72612abd-c561-46f0-925a-0548d2cab26d" providerId="ADAL" clId="{3BE65671-EFB9-4262-B0D5-390463882C14}" dt="2024-01-17T16:42:40.226" v="30" actId="962"/>
        <pc:sldMkLst>
          <pc:docMk/>
          <pc:sldMk cId="3945294284" sldId="3184"/>
        </pc:sldMkLst>
        <pc:spChg chg="mod">
          <ac:chgData name="Emily Brodie - Intelligence Manager" userId="72612abd-c561-46f0-925a-0548d2cab26d" providerId="ADAL" clId="{3BE65671-EFB9-4262-B0D5-390463882C14}" dt="2024-01-17T16:42:37.740" v="29" actId="962"/>
          <ac:spMkLst>
            <pc:docMk/>
            <pc:sldMk cId="3945294284" sldId="3184"/>
            <ac:spMk id="16" creationId="{7B74BADF-6CA0-E56B-BE3B-6F173FB4411C}"/>
          </ac:spMkLst>
        </pc:spChg>
        <pc:spChg chg="mod">
          <ac:chgData name="Emily Brodie - Intelligence Manager" userId="72612abd-c561-46f0-925a-0548d2cab26d" providerId="ADAL" clId="{3BE65671-EFB9-4262-B0D5-390463882C14}" dt="2024-01-17T16:42:34.956" v="28" actId="962"/>
          <ac:spMkLst>
            <pc:docMk/>
            <pc:sldMk cId="3945294284" sldId="3184"/>
            <ac:spMk id="17" creationId="{CCA02FE5-2B7C-E776-8A67-C974BDCA1FAC}"/>
          </ac:spMkLst>
        </pc:spChg>
        <pc:cxnChg chg="mod">
          <ac:chgData name="Emily Brodie - Intelligence Manager" userId="72612abd-c561-46f0-925a-0548d2cab26d" providerId="ADAL" clId="{3BE65671-EFB9-4262-B0D5-390463882C14}" dt="2024-01-17T16:42:40.226" v="30" actId="962"/>
          <ac:cxnSpMkLst>
            <pc:docMk/>
            <pc:sldMk cId="3945294284" sldId="3184"/>
            <ac:cxnSpMk id="14" creationId="{F9E8FC45-7E4F-D195-A715-91EA74016DF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63060624565572765"/>
          <c:h val="0.84968188438799608"/>
        </c:manualLayout>
      </c:layout>
      <c:barChart>
        <c:barDir val="col"/>
        <c:grouping val="stacked"/>
        <c:varyColors val="0"/>
        <c:ser>
          <c:idx val="0"/>
          <c:order val="0"/>
          <c:tx>
            <c:strRef>
              <c:f>Sheet1!$A$2</c:f>
              <c:strCache>
                <c:ptCount val="1"/>
                <c:pt idx="0">
                  <c:v>Very safe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Sheet1!$B$2:$D$2</c:f>
              <c:numCache>
                <c:formatCode>0%</c:formatCode>
                <c:ptCount val="3"/>
                <c:pt idx="0">
                  <c:v>0.44069999999999998</c:v>
                </c:pt>
                <c:pt idx="1">
                  <c:v>0.50380000000000003</c:v>
                </c:pt>
                <c:pt idx="2">
                  <c:v>0.61</c:v>
                </c:pt>
              </c:numCache>
            </c:numRef>
          </c:val>
          <c:extLst>
            <c:ext xmlns:c16="http://schemas.microsoft.com/office/drawing/2014/chart" uri="{C3380CC4-5D6E-409C-BE32-E72D297353CC}">
              <c16:uniqueId val="{00000000-DF52-4BC3-B5CB-8182072F1A26}"/>
            </c:ext>
          </c:extLst>
        </c:ser>
        <c:ser>
          <c:idx val="1"/>
          <c:order val="1"/>
          <c:tx>
            <c:strRef>
              <c:f>Sheet1!$A$3</c:f>
              <c:strCache>
                <c:ptCount val="1"/>
                <c:pt idx="0">
                  <c:v>Fairly safe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Sheet1!$B$3:$D$3</c:f>
              <c:numCache>
                <c:formatCode>0%</c:formatCode>
                <c:ptCount val="3"/>
                <c:pt idx="0">
                  <c:v>0.43140000000000001</c:v>
                </c:pt>
                <c:pt idx="1">
                  <c:v>0.40889999999999999</c:v>
                </c:pt>
                <c:pt idx="2">
                  <c:v>0.32</c:v>
                </c:pt>
              </c:numCache>
            </c:numRef>
          </c:val>
          <c:extLst>
            <c:ext xmlns:c16="http://schemas.microsoft.com/office/drawing/2014/chart" uri="{C3380CC4-5D6E-409C-BE32-E72D297353CC}">
              <c16:uniqueId val="{00000001-DF52-4BC3-B5CB-8182072F1A26}"/>
            </c:ext>
          </c:extLst>
        </c:ser>
        <c:ser>
          <c:idx val="2"/>
          <c:order val="2"/>
          <c:tx>
            <c:strRef>
              <c:f>Sheet1!$A$4</c:f>
              <c:strCache>
                <c:ptCount val="1"/>
                <c:pt idx="0">
                  <c:v>Neither safe nor unsafe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Sheet1!$B$4:$D$4</c:f>
              <c:numCache>
                <c:formatCode>0%</c:formatCode>
                <c:ptCount val="3"/>
                <c:pt idx="0">
                  <c:v>7.4800000000000005E-2</c:v>
                </c:pt>
                <c:pt idx="1">
                  <c:v>5.4899999999999997E-2</c:v>
                </c:pt>
                <c:pt idx="2">
                  <c:v>0.04</c:v>
                </c:pt>
              </c:numCache>
            </c:numRef>
          </c:val>
          <c:extLst>
            <c:ext xmlns:c16="http://schemas.microsoft.com/office/drawing/2014/chart" uri="{C3380CC4-5D6E-409C-BE32-E72D297353CC}">
              <c16:uniqueId val="{00000002-DF52-4BC3-B5CB-8182072F1A26}"/>
            </c:ext>
          </c:extLst>
        </c:ser>
        <c:ser>
          <c:idx val="3"/>
          <c:order val="3"/>
          <c:tx>
            <c:strRef>
              <c:f>Sheet1!$A$5</c:f>
              <c:strCache>
                <c:ptCount val="1"/>
                <c:pt idx="0">
                  <c:v>Fairly unsafe</c:v>
                </c:pt>
              </c:strCache>
            </c:strRef>
          </c:tx>
          <c:spPr>
            <a:solidFill>
              <a:schemeClr val="accent4">
                <a:lumMod val="40000"/>
                <a:lumOff val="6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DF52-4BC3-B5CB-8182072F1A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Sheet1!$B$5:$D$5</c:f>
              <c:numCache>
                <c:formatCode>0%</c:formatCode>
                <c:ptCount val="3"/>
                <c:pt idx="0">
                  <c:v>3.8300000000000001E-2</c:v>
                </c:pt>
                <c:pt idx="1">
                  <c:v>2.5600000000000001E-2</c:v>
                </c:pt>
                <c:pt idx="2">
                  <c:v>0.01</c:v>
                </c:pt>
              </c:numCache>
            </c:numRef>
          </c:val>
          <c:extLst>
            <c:ext xmlns:c16="http://schemas.microsoft.com/office/drawing/2014/chart" uri="{C3380CC4-5D6E-409C-BE32-E72D297353CC}">
              <c16:uniqueId val="{00000004-DF52-4BC3-B5CB-8182072F1A26}"/>
            </c:ext>
          </c:extLst>
        </c:ser>
        <c:ser>
          <c:idx val="4"/>
          <c:order val="4"/>
          <c:tx>
            <c:strRef>
              <c:f>Sheet1!$A$6</c:f>
              <c:strCache>
                <c:ptCount val="1"/>
                <c:pt idx="0">
                  <c:v>Very unsafe</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52-4BC3-B5CB-8182072F1A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Sheet1!$B$6:$D$6</c:f>
              <c:numCache>
                <c:formatCode>0%</c:formatCode>
                <c:ptCount val="3"/>
                <c:pt idx="0">
                  <c:v>1.4800000000000001E-2</c:v>
                </c:pt>
                <c:pt idx="1">
                  <c:v>6.7999999999999996E-3</c:v>
                </c:pt>
                <c:pt idx="2">
                  <c:v>0.02</c:v>
                </c:pt>
              </c:numCache>
            </c:numRef>
          </c:val>
          <c:extLst>
            <c:ext xmlns:c16="http://schemas.microsoft.com/office/drawing/2014/chart" uri="{C3380CC4-5D6E-409C-BE32-E72D297353CC}">
              <c16:uniqueId val="{00000006-DF52-4BC3-B5CB-8182072F1A26}"/>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5.9094071773901649E-2"/>
          <c:w val="0.88147648164298831"/>
          <c:h val="0.75956223953582647"/>
        </c:manualLayout>
      </c:layout>
      <c:lineChart>
        <c:grouping val="standard"/>
        <c:varyColors val="0"/>
        <c:ser>
          <c:idx val="0"/>
          <c:order val="0"/>
          <c:tx>
            <c:strRef>
              <c:f>Sheet1!$B$1</c:f>
              <c:strCache>
                <c:ptCount val="1"/>
                <c:pt idx="0">
                  <c:v>During the day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mmm\-yy</c:formatCode>
                <c:ptCount val="13"/>
                <c:pt idx="0">
                  <c:v>39387</c:v>
                </c:pt>
                <c:pt idx="1">
                  <c:v>39934</c:v>
                </c:pt>
                <c:pt idx="2">
                  <c:v>40179</c:v>
                </c:pt>
                <c:pt idx="3">
                  <c:v>40360</c:v>
                </c:pt>
                <c:pt idx="4">
                  <c:v>40940</c:v>
                </c:pt>
                <c:pt idx="5">
                  <c:v>41306</c:v>
                </c:pt>
                <c:pt idx="6">
                  <c:v>41760</c:v>
                </c:pt>
                <c:pt idx="7">
                  <c:v>42217</c:v>
                </c:pt>
                <c:pt idx="8">
                  <c:v>42583</c:v>
                </c:pt>
                <c:pt idx="9">
                  <c:v>43160</c:v>
                </c:pt>
                <c:pt idx="10">
                  <c:v>43922</c:v>
                </c:pt>
                <c:pt idx="11">
                  <c:v>44682</c:v>
                </c:pt>
                <c:pt idx="12">
                  <c:v>45047</c:v>
                </c:pt>
              </c:numCache>
            </c:numRef>
          </c:cat>
          <c:val>
            <c:numRef>
              <c:f>Sheet1!$B$2:$B$14</c:f>
              <c:numCache>
                <c:formatCode>0%</c:formatCode>
                <c:ptCount val="13"/>
                <c:pt idx="0">
                  <c:v>0.86</c:v>
                </c:pt>
                <c:pt idx="1">
                  <c:v>0.91</c:v>
                </c:pt>
                <c:pt idx="2">
                  <c:v>0.92</c:v>
                </c:pt>
                <c:pt idx="3">
                  <c:v>0.93</c:v>
                </c:pt>
                <c:pt idx="4">
                  <c:v>0.9</c:v>
                </c:pt>
                <c:pt idx="5">
                  <c:v>0.89</c:v>
                </c:pt>
                <c:pt idx="6">
                  <c:v>0.87</c:v>
                </c:pt>
                <c:pt idx="7">
                  <c:v>0.85</c:v>
                </c:pt>
                <c:pt idx="8">
                  <c:v>0.84</c:v>
                </c:pt>
                <c:pt idx="9">
                  <c:v>0.86</c:v>
                </c:pt>
                <c:pt idx="10">
                  <c:v>0.92</c:v>
                </c:pt>
                <c:pt idx="11">
                  <c:v>0.91</c:v>
                </c:pt>
                <c:pt idx="12">
                  <c:v>0.87</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After dark</c:v>
                </c:pt>
              </c:strCache>
            </c:strRef>
          </c:tx>
          <c:spPr>
            <a:ln w="28575" cap="rnd">
              <a:solidFill>
                <a:schemeClr val="accent4"/>
              </a:solidFill>
              <a:round/>
            </a:ln>
            <a:effectLst/>
          </c:spPr>
          <c:marker>
            <c:symbol val="x"/>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mmm\-yy</c:formatCode>
                <c:ptCount val="13"/>
                <c:pt idx="0">
                  <c:v>39387</c:v>
                </c:pt>
                <c:pt idx="1">
                  <c:v>39934</c:v>
                </c:pt>
                <c:pt idx="2">
                  <c:v>40179</c:v>
                </c:pt>
                <c:pt idx="3">
                  <c:v>40360</c:v>
                </c:pt>
                <c:pt idx="4">
                  <c:v>40940</c:v>
                </c:pt>
                <c:pt idx="5">
                  <c:v>41306</c:v>
                </c:pt>
                <c:pt idx="6">
                  <c:v>41760</c:v>
                </c:pt>
                <c:pt idx="7">
                  <c:v>42217</c:v>
                </c:pt>
                <c:pt idx="8">
                  <c:v>42583</c:v>
                </c:pt>
                <c:pt idx="9">
                  <c:v>43160</c:v>
                </c:pt>
                <c:pt idx="10">
                  <c:v>43922</c:v>
                </c:pt>
                <c:pt idx="11">
                  <c:v>44682</c:v>
                </c:pt>
                <c:pt idx="12">
                  <c:v>45047</c:v>
                </c:pt>
              </c:numCache>
            </c:numRef>
          </c:cat>
          <c:val>
            <c:numRef>
              <c:f>Sheet1!$C$2:$C$14</c:f>
              <c:numCache>
                <c:formatCode>0%</c:formatCode>
                <c:ptCount val="13"/>
                <c:pt idx="0">
                  <c:v>0.45</c:v>
                </c:pt>
                <c:pt idx="1">
                  <c:v>0.57999999999999996</c:v>
                </c:pt>
                <c:pt idx="2">
                  <c:v>0.59</c:v>
                </c:pt>
                <c:pt idx="3">
                  <c:v>0.65</c:v>
                </c:pt>
                <c:pt idx="4">
                  <c:v>0.6</c:v>
                </c:pt>
                <c:pt idx="5">
                  <c:v>0.52</c:v>
                </c:pt>
                <c:pt idx="6">
                  <c:v>0.49</c:v>
                </c:pt>
                <c:pt idx="7">
                  <c:v>0.49</c:v>
                </c:pt>
                <c:pt idx="8">
                  <c:v>0.5</c:v>
                </c:pt>
                <c:pt idx="9">
                  <c:v>0.48</c:v>
                </c:pt>
                <c:pt idx="10">
                  <c:v>0.54</c:v>
                </c:pt>
                <c:pt idx="11">
                  <c:v>0.55000000000000004</c:v>
                </c:pt>
                <c:pt idx="12">
                  <c:v>0.51</c:v>
                </c:pt>
              </c:numCache>
            </c:numRef>
          </c:val>
          <c:smooth val="0"/>
          <c:extLst>
            <c:ext xmlns:c16="http://schemas.microsoft.com/office/drawing/2014/chart" uri="{C3380CC4-5D6E-409C-BE32-E72D297353CC}">
              <c16:uniqueId val="{00000001-4B25-4B35-A605-F20BBCC2D9B2}"/>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3871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6497578021530155"/>
          <c:y val="0.56932511448176915"/>
          <c:w val="0.15087921161361076"/>
          <c:h val="0.143963415485644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6043695362233196"/>
          <c:w val="0.88147648164298831"/>
          <c:h val="0.65821935768739626"/>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pPr>
                <a:noFill/>
                <a:ln w="19050">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CC2-4BAA-8E50-0B5942FD5A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42217</c:v>
                </c:pt>
                <c:pt idx="1">
                  <c:v>42583</c:v>
                </c:pt>
                <c:pt idx="2">
                  <c:v>43160</c:v>
                </c:pt>
                <c:pt idx="3">
                  <c:v>43922</c:v>
                </c:pt>
                <c:pt idx="4">
                  <c:v>44682</c:v>
                </c:pt>
                <c:pt idx="5">
                  <c:v>45047</c:v>
                </c:pt>
              </c:numCache>
            </c:numRef>
          </c:cat>
          <c:val>
            <c:numRef>
              <c:f>Sheet1!$B$2:$B$7</c:f>
              <c:numCache>
                <c:formatCode>0%</c:formatCode>
                <c:ptCount val="6"/>
                <c:pt idx="0">
                  <c:v>0.86</c:v>
                </c:pt>
                <c:pt idx="1">
                  <c:v>0.84</c:v>
                </c:pt>
                <c:pt idx="2">
                  <c:v>0.88</c:v>
                </c:pt>
                <c:pt idx="3">
                  <c:v>0.92</c:v>
                </c:pt>
                <c:pt idx="4">
                  <c:v>0.93</c:v>
                </c:pt>
                <c:pt idx="5">
                  <c:v>0.88</c:v>
                </c:pt>
              </c:numCache>
            </c:numRef>
          </c:val>
          <c:smooth val="0"/>
          <c:extLst>
            <c:ext xmlns:c16="http://schemas.microsoft.com/office/drawing/2014/chart" uri="{C3380CC4-5D6E-409C-BE32-E72D297353CC}">
              <c16:uniqueId val="{00000000-4B25-4B35-A605-F20BBCC2D9B2}"/>
            </c:ext>
          </c:extLst>
        </c:ser>
        <c:ser>
          <c:idx val="1"/>
          <c:order val="1"/>
          <c:tx>
            <c:strRef>
              <c:f>Sheet1!$C$1</c:f>
              <c:strCache>
                <c:ptCount val="1"/>
                <c:pt idx="0">
                  <c:v>Males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42217</c:v>
                </c:pt>
                <c:pt idx="1">
                  <c:v>42583</c:v>
                </c:pt>
                <c:pt idx="2">
                  <c:v>43160</c:v>
                </c:pt>
                <c:pt idx="3">
                  <c:v>43922</c:v>
                </c:pt>
                <c:pt idx="4">
                  <c:v>44682</c:v>
                </c:pt>
                <c:pt idx="5">
                  <c:v>45047</c:v>
                </c:pt>
              </c:numCache>
            </c:numRef>
          </c:cat>
          <c:val>
            <c:numRef>
              <c:f>Sheet1!$C$2:$C$7</c:f>
              <c:numCache>
                <c:formatCode>0%</c:formatCode>
                <c:ptCount val="6"/>
                <c:pt idx="0">
                  <c:v>0.83</c:v>
                </c:pt>
                <c:pt idx="1">
                  <c:v>0.84</c:v>
                </c:pt>
                <c:pt idx="2">
                  <c:v>0.83</c:v>
                </c:pt>
                <c:pt idx="3">
                  <c:v>0.91</c:v>
                </c:pt>
                <c:pt idx="4">
                  <c:v>0.9</c:v>
                </c:pt>
                <c:pt idx="5">
                  <c:v>0.87</c:v>
                </c:pt>
              </c:numCache>
            </c:numRef>
          </c:val>
          <c:smooth val="0"/>
          <c:extLst>
            <c:ext xmlns:c16="http://schemas.microsoft.com/office/drawing/2014/chart" uri="{C3380CC4-5D6E-409C-BE32-E72D297353CC}">
              <c16:uniqueId val="{00000001-4B25-4B35-A605-F20BBCC2D9B2}"/>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0815101866232033"/>
          <c:y val="0.6565925960734732"/>
          <c:w val="0.21488807691675518"/>
          <c:h val="0.104552294766810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841624105291959"/>
          <c:h val="0.94843750317190556"/>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ACA-441B-B883-404ECC3383B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Sheet1!$B$2:$B$26</c:f>
              <c:numCache>
                <c:formatCode>0%</c:formatCode>
                <c:ptCount val="11"/>
                <c:pt idx="0">
                  <c:v>0.81</c:v>
                </c:pt>
                <c:pt idx="1">
                  <c:v>0.89</c:v>
                </c:pt>
                <c:pt idx="2">
                  <c:v>0.87</c:v>
                </c:pt>
                <c:pt idx="3">
                  <c:v>0.87</c:v>
                </c:pt>
                <c:pt idx="4">
                  <c:v>0.88</c:v>
                </c:pt>
                <c:pt idx="5">
                  <c:v>0.87</c:v>
                </c:pt>
                <c:pt idx="6">
                  <c:v>0.9</c:v>
                </c:pt>
                <c:pt idx="7">
                  <c:v>0.83</c:v>
                </c:pt>
                <c:pt idx="8">
                  <c:v>0.89</c:v>
                </c:pt>
                <c:pt idx="9">
                  <c:v>0.82</c:v>
                </c:pt>
                <c:pt idx="10">
                  <c:v>0.8877158079388735</c:v>
                </c:pt>
              </c:numCache>
            </c:numRef>
          </c:val>
          <c:extLst xmlns:c15="http://schemas.microsoft.com/office/drawing/2012/chart">
            <c:ext xmlns:c16="http://schemas.microsoft.com/office/drawing/2014/chart" uri="{C3380CC4-5D6E-409C-BE32-E72D297353CC}">
              <c16:uniqueId val="{00000002-8ACA-441B-B883-404ECC3383BB}"/>
            </c:ext>
          </c:extLst>
        </c:ser>
        <c:ser>
          <c:idx val="1"/>
          <c:order val="1"/>
          <c:tx>
            <c:strRef>
              <c:f>Sheet1!$C$1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Sheet1!$C$2:$C$26</c:f>
              <c:numCache>
                <c:formatCode>0%</c:formatCode>
                <c:ptCount val="11"/>
                <c:pt idx="0">
                  <c:v>0.86</c:v>
                </c:pt>
                <c:pt idx="1">
                  <c:v>0.93</c:v>
                </c:pt>
                <c:pt idx="2">
                  <c:v>0.91</c:v>
                </c:pt>
                <c:pt idx="3">
                  <c:v>0.92</c:v>
                </c:pt>
                <c:pt idx="4">
                  <c:v>0.91</c:v>
                </c:pt>
                <c:pt idx="5">
                  <c:v>0.92</c:v>
                </c:pt>
                <c:pt idx="6">
                  <c:v>0.92</c:v>
                </c:pt>
                <c:pt idx="7">
                  <c:v>0.88</c:v>
                </c:pt>
                <c:pt idx="8">
                  <c:v>0.93</c:v>
                </c:pt>
                <c:pt idx="9">
                  <c:v>0.87</c:v>
                </c:pt>
                <c:pt idx="10">
                  <c:v>0.92</c:v>
                </c:pt>
              </c:numCache>
            </c:numRef>
          </c:val>
          <c:extLst>
            <c:ext xmlns:c16="http://schemas.microsoft.com/office/drawing/2014/chart" uri="{C3380CC4-5D6E-409C-BE32-E72D297353CC}">
              <c16:uniqueId val="{00000003-8ACA-441B-B883-404ECC3383BB}"/>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layout>
        <c:manualLayout>
          <c:xMode val="edge"/>
          <c:yMode val="edge"/>
          <c:x val="0.15207558606701896"/>
          <c:y val="4.6480481679378724E-2"/>
          <c:w val="0.1138186456312644"/>
          <c:h val="0.13405360349138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6043695362233196"/>
          <c:w val="0.88147648164298831"/>
          <c:h val="0.65821935768739626"/>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42217</c:v>
                </c:pt>
                <c:pt idx="1">
                  <c:v>42583</c:v>
                </c:pt>
                <c:pt idx="2">
                  <c:v>43160</c:v>
                </c:pt>
                <c:pt idx="3">
                  <c:v>43922</c:v>
                </c:pt>
                <c:pt idx="4">
                  <c:v>44682</c:v>
                </c:pt>
                <c:pt idx="5">
                  <c:v>45047</c:v>
                </c:pt>
              </c:numCache>
            </c:numRef>
          </c:cat>
          <c:val>
            <c:numRef>
              <c:f>Sheet1!$B$2:$B$7</c:f>
              <c:numCache>
                <c:formatCode>0%</c:formatCode>
                <c:ptCount val="6"/>
                <c:pt idx="0">
                  <c:v>0.45</c:v>
                </c:pt>
                <c:pt idx="1">
                  <c:v>0.46</c:v>
                </c:pt>
                <c:pt idx="2">
                  <c:v>0.45</c:v>
                </c:pt>
                <c:pt idx="3">
                  <c:v>0.5</c:v>
                </c:pt>
                <c:pt idx="4">
                  <c:v>0.5</c:v>
                </c:pt>
                <c:pt idx="5">
                  <c:v>0.45</c:v>
                </c:pt>
              </c:numCache>
            </c:numRef>
          </c:val>
          <c:smooth val="0"/>
          <c:extLst>
            <c:ext xmlns:c16="http://schemas.microsoft.com/office/drawing/2014/chart" uri="{C3380CC4-5D6E-409C-BE32-E72D297353CC}">
              <c16:uniqueId val="{00000000-E7DE-447D-81E6-AF4C70FF7778}"/>
            </c:ext>
          </c:extLst>
        </c:ser>
        <c:ser>
          <c:idx val="1"/>
          <c:order val="1"/>
          <c:tx>
            <c:strRef>
              <c:f>Sheet1!$C$1</c:f>
              <c:strCache>
                <c:ptCount val="1"/>
                <c:pt idx="0">
                  <c:v>Males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42217</c:v>
                </c:pt>
                <c:pt idx="1">
                  <c:v>42583</c:v>
                </c:pt>
                <c:pt idx="2">
                  <c:v>43160</c:v>
                </c:pt>
                <c:pt idx="3">
                  <c:v>43922</c:v>
                </c:pt>
                <c:pt idx="4">
                  <c:v>44682</c:v>
                </c:pt>
                <c:pt idx="5">
                  <c:v>45047</c:v>
                </c:pt>
              </c:numCache>
            </c:numRef>
          </c:cat>
          <c:val>
            <c:numRef>
              <c:f>Sheet1!$C$2:$C$7</c:f>
              <c:numCache>
                <c:formatCode>0%</c:formatCode>
                <c:ptCount val="6"/>
                <c:pt idx="0">
                  <c:v>0.54</c:v>
                </c:pt>
                <c:pt idx="1">
                  <c:v>0.54</c:v>
                </c:pt>
                <c:pt idx="2">
                  <c:v>0.53</c:v>
                </c:pt>
                <c:pt idx="3">
                  <c:v>0.57999999999999996</c:v>
                </c:pt>
                <c:pt idx="4">
                  <c:v>0.61</c:v>
                </c:pt>
                <c:pt idx="5">
                  <c:v>0.59</c:v>
                </c:pt>
              </c:numCache>
            </c:numRef>
          </c:val>
          <c:smooth val="0"/>
          <c:extLst>
            <c:ext xmlns:c16="http://schemas.microsoft.com/office/drawing/2014/chart" uri="{C3380CC4-5D6E-409C-BE32-E72D297353CC}">
              <c16:uniqueId val="{00000001-E7DE-447D-81E6-AF4C70FF7778}"/>
            </c:ext>
          </c:extLst>
        </c:ser>
        <c:dLbls>
          <c:showLegendKey val="0"/>
          <c:showVal val="0"/>
          <c:showCatName val="0"/>
          <c:showSerName val="0"/>
          <c:showPercent val="0"/>
          <c:showBubbleSize val="0"/>
        </c:dLbls>
        <c:marker val="1"/>
        <c:smooth val="0"/>
        <c:axId val="534052464"/>
        <c:axId val="534052792"/>
      </c:lineChart>
      <c:dateAx>
        <c:axId val="534052464"/>
        <c:scaling>
          <c:orientation val="minMax"/>
          <c:min val="4200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Offset val="100"/>
        <c:baseTimeUnit val="months"/>
        <c:majorUnit val="12"/>
        <c:majorTimeUnit val="months"/>
      </c:date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70815101866232033"/>
          <c:y val="0.6565925960734732"/>
          <c:w val="0.21488807691675518"/>
          <c:h val="0.104552294766810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841624105291959"/>
          <c:h val="0.94843750317190556"/>
        </c:manualLayout>
      </c:layout>
      <c:barChart>
        <c:barDir val="bar"/>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42D-4177-AE38-1F319B2821FF}"/>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Sheet1!$B$2:$B$26</c:f>
              <c:numCache>
                <c:formatCode>0%</c:formatCode>
                <c:ptCount val="11"/>
                <c:pt idx="0">
                  <c:v>0.28000000000000003</c:v>
                </c:pt>
                <c:pt idx="1">
                  <c:v>0.51</c:v>
                </c:pt>
                <c:pt idx="2">
                  <c:v>0.54</c:v>
                </c:pt>
                <c:pt idx="3">
                  <c:v>0.54</c:v>
                </c:pt>
                <c:pt idx="4">
                  <c:v>0.53</c:v>
                </c:pt>
                <c:pt idx="5">
                  <c:v>0.55000000000000004</c:v>
                </c:pt>
                <c:pt idx="6">
                  <c:v>0.48</c:v>
                </c:pt>
                <c:pt idx="7">
                  <c:v>0.44</c:v>
                </c:pt>
                <c:pt idx="8">
                  <c:v>0.54</c:v>
                </c:pt>
                <c:pt idx="9">
                  <c:v>0.43</c:v>
                </c:pt>
                <c:pt idx="10">
                  <c:v>0.53522864066016218</c:v>
                </c:pt>
              </c:numCache>
            </c:numRef>
          </c:val>
          <c:extLst xmlns:c15="http://schemas.microsoft.com/office/drawing/2012/chart">
            <c:ext xmlns:c16="http://schemas.microsoft.com/office/drawing/2014/chart" uri="{C3380CC4-5D6E-409C-BE32-E72D297353CC}">
              <c16:uniqueId val="{00000002-042D-4177-AE38-1F319B2821FF}"/>
            </c:ext>
          </c:extLst>
        </c:ser>
        <c:ser>
          <c:idx val="1"/>
          <c:order val="1"/>
          <c:tx>
            <c:strRef>
              <c:f>Sheet1!$C$1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18-24</c:v>
                </c:pt>
                <c:pt idx="1">
                  <c:v>25-34</c:v>
                </c:pt>
                <c:pt idx="2">
                  <c:v>35-44</c:v>
                </c:pt>
                <c:pt idx="3">
                  <c:v>45-54</c:v>
                </c:pt>
                <c:pt idx="4">
                  <c:v>55-64</c:v>
                </c:pt>
                <c:pt idx="5">
                  <c:v>65-74</c:v>
                </c:pt>
                <c:pt idx="6">
                  <c:v>75+</c:v>
                </c:pt>
                <c:pt idx="7">
                  <c:v>LLTI/condition* (all age)</c:v>
                </c:pt>
                <c:pt idx="8">
                  <c:v>No LLTI/condition (all age)</c:v>
                </c:pt>
                <c:pt idx="9">
                  <c:v>LLTI/condition* (age 18-64)</c:v>
                </c:pt>
                <c:pt idx="10">
                  <c:v>No LLTI/condition (age 18-64)</c:v>
                </c:pt>
              </c:strCache>
            </c:strRef>
          </c:cat>
          <c:val>
            <c:numRef>
              <c:f>Sheet1!$C$2:$C$26</c:f>
              <c:numCache>
                <c:formatCode>0%</c:formatCode>
                <c:ptCount val="11"/>
                <c:pt idx="0">
                  <c:v>0.38</c:v>
                </c:pt>
                <c:pt idx="1">
                  <c:v>0.5</c:v>
                </c:pt>
                <c:pt idx="2">
                  <c:v>0.56999999999999995</c:v>
                </c:pt>
                <c:pt idx="3">
                  <c:v>0.61</c:v>
                </c:pt>
                <c:pt idx="4">
                  <c:v>0.6</c:v>
                </c:pt>
                <c:pt idx="5">
                  <c:v>0.55000000000000004</c:v>
                </c:pt>
                <c:pt idx="6">
                  <c:v>0.5</c:v>
                </c:pt>
                <c:pt idx="7">
                  <c:v>0.42</c:v>
                </c:pt>
                <c:pt idx="8">
                  <c:v>0.59</c:v>
                </c:pt>
                <c:pt idx="9">
                  <c:v>0.4</c:v>
                </c:pt>
                <c:pt idx="10">
                  <c:v>0.59</c:v>
                </c:pt>
              </c:numCache>
            </c:numRef>
          </c:val>
          <c:extLst>
            <c:ext xmlns:c16="http://schemas.microsoft.com/office/drawing/2014/chart" uri="{C3380CC4-5D6E-409C-BE32-E72D297353CC}">
              <c16:uniqueId val="{00000003-042D-4177-AE38-1F319B2821FF}"/>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layout>
        <c:manualLayout>
          <c:xMode val="edge"/>
          <c:yMode val="edge"/>
          <c:x val="0.15207558606701896"/>
          <c:y val="4.6480481679378724E-2"/>
          <c:w val="0.1138186456312644"/>
          <c:h val="0.134053603491381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2018</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3A6F-4234-9483-119D92D619A7}"/>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6F-4234-9483-119D92D619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Sheet1!$B$2:$B$7</c:f>
              <c:numCache>
                <c:formatCode>0%</c:formatCode>
                <c:ptCount val="6"/>
                <c:pt idx="0">
                  <c:v>0.53</c:v>
                </c:pt>
                <c:pt idx="1">
                  <c:v>0.44421572663647568</c:v>
                </c:pt>
                <c:pt idx="2">
                  <c:v>0.47769877181641907</c:v>
                </c:pt>
                <c:pt idx="3">
                  <c:v>0.47862575399947549</c:v>
                </c:pt>
                <c:pt idx="4">
                  <c:v>0.40916866233321941</c:v>
                </c:pt>
                <c:pt idx="5">
                  <c:v>0.39621811785400185</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2020</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Sheet1!$C$2:$C$7</c:f>
              <c:numCache>
                <c:formatCode>0%</c:formatCode>
                <c:ptCount val="6"/>
                <c:pt idx="0">
                  <c:v>0.47</c:v>
                </c:pt>
                <c:pt idx="1">
                  <c:v>0.54</c:v>
                </c:pt>
                <c:pt idx="2">
                  <c:v>0.55000000000000004</c:v>
                </c:pt>
                <c:pt idx="3">
                  <c:v>0.55000000000000004</c:v>
                </c:pt>
                <c:pt idx="4">
                  <c:v>0.47</c:v>
                </c:pt>
                <c:pt idx="5">
                  <c:v>0.41</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2022</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25 – 34</c:v>
                </c:pt>
                <c:pt idx="1">
                  <c:v>35 – 44</c:v>
                </c:pt>
                <c:pt idx="2">
                  <c:v>45 – 54</c:v>
                </c:pt>
                <c:pt idx="3">
                  <c:v>55 – 64</c:v>
                </c:pt>
                <c:pt idx="4">
                  <c:v>65 – 74</c:v>
                </c:pt>
                <c:pt idx="5">
                  <c:v>75 and over</c:v>
                </c:pt>
              </c:strCache>
            </c:strRef>
          </c:cat>
          <c:val>
            <c:numRef>
              <c:f>Sheet1!$D$2:$D$7</c:f>
              <c:numCache>
                <c:formatCode>0%</c:formatCode>
                <c:ptCount val="6"/>
                <c:pt idx="0">
                  <c:v>0.45</c:v>
                </c:pt>
                <c:pt idx="1">
                  <c:v>0.5</c:v>
                </c:pt>
                <c:pt idx="2">
                  <c:v>0.56000000000000005</c:v>
                </c:pt>
                <c:pt idx="3">
                  <c:v>0.56000000000000005</c:v>
                </c:pt>
                <c:pt idx="4">
                  <c:v>0.48</c:v>
                </c:pt>
                <c:pt idx="5">
                  <c:v>0.44</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Sheet1!$E$2:$E$7</c:f>
              <c:numCache>
                <c:formatCode>0%</c:formatCode>
                <c:ptCount val="6"/>
                <c:pt idx="0">
                  <c:v>0.43</c:v>
                </c:pt>
                <c:pt idx="1">
                  <c:v>0.51</c:v>
                </c:pt>
                <c:pt idx="2">
                  <c:v>0.49</c:v>
                </c:pt>
                <c:pt idx="3">
                  <c:v>0.5</c:v>
                </c:pt>
                <c:pt idx="4">
                  <c:v>0.46</c:v>
                </c:pt>
                <c:pt idx="5">
                  <c:v>0.38</c:v>
                </c:pt>
              </c:numCache>
            </c:numRef>
          </c:val>
          <c:extLst>
            <c:ext xmlns:c16="http://schemas.microsoft.com/office/drawing/2014/chart" uri="{C3380CC4-5D6E-409C-BE32-E72D297353CC}">
              <c16:uniqueId val="{00000000-E204-4134-97C7-C493146F4EF9}"/>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2018</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4CAB-49AD-8535-CF8E2AA5177E}"/>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B-49AD-8535-CF8E2AA5177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Sheet1!$B$2:$B$7</c:f>
              <c:numCache>
                <c:formatCode>0%</c:formatCode>
                <c:ptCount val="6"/>
                <c:pt idx="0">
                  <c:v>0.53704819277108429</c:v>
                </c:pt>
                <c:pt idx="1">
                  <c:v>0.52784048156508656</c:v>
                </c:pt>
                <c:pt idx="2">
                  <c:v>0.59885591705398644</c:v>
                </c:pt>
                <c:pt idx="3">
                  <c:v>0.52973684210526295</c:v>
                </c:pt>
                <c:pt idx="4">
                  <c:v>0.48065099457504501</c:v>
                </c:pt>
                <c:pt idx="5">
                  <c:v>0.47462353597322893</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2020</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Sheet1!$C$2:$C$7</c:f>
              <c:numCache>
                <c:formatCode>0%</c:formatCode>
                <c:ptCount val="6"/>
                <c:pt idx="0">
                  <c:v>0.61</c:v>
                </c:pt>
                <c:pt idx="1">
                  <c:v>0.56000000000000005</c:v>
                </c:pt>
                <c:pt idx="2">
                  <c:v>0.61</c:v>
                </c:pt>
                <c:pt idx="3">
                  <c:v>0.6</c:v>
                </c:pt>
                <c:pt idx="4">
                  <c:v>0.55000000000000004</c:v>
                </c:pt>
                <c:pt idx="5">
                  <c:v>0.54</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2022</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25 – 34</c:v>
                </c:pt>
                <c:pt idx="1">
                  <c:v>35 – 44</c:v>
                </c:pt>
                <c:pt idx="2">
                  <c:v>45 – 54</c:v>
                </c:pt>
                <c:pt idx="3">
                  <c:v>55 – 64</c:v>
                </c:pt>
                <c:pt idx="4">
                  <c:v>65 – 74</c:v>
                </c:pt>
                <c:pt idx="5">
                  <c:v>75 and over</c:v>
                </c:pt>
              </c:strCache>
            </c:strRef>
          </c:cat>
          <c:val>
            <c:numRef>
              <c:f>Sheet1!$D$2:$D$7</c:f>
              <c:numCache>
                <c:formatCode>0%</c:formatCode>
                <c:ptCount val="6"/>
                <c:pt idx="0">
                  <c:v>0.49</c:v>
                </c:pt>
                <c:pt idx="1">
                  <c:v>0.65</c:v>
                </c:pt>
                <c:pt idx="2">
                  <c:v>0.66</c:v>
                </c:pt>
                <c:pt idx="3">
                  <c:v>0.65</c:v>
                </c:pt>
                <c:pt idx="4">
                  <c:v>0.62</c:v>
                </c:pt>
                <c:pt idx="5">
                  <c:v>0.56999999999999995</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 34</c:v>
                </c:pt>
                <c:pt idx="1">
                  <c:v>35 – 44</c:v>
                </c:pt>
                <c:pt idx="2">
                  <c:v>45 – 54</c:v>
                </c:pt>
                <c:pt idx="3">
                  <c:v>55 – 64</c:v>
                </c:pt>
                <c:pt idx="4">
                  <c:v>65 – 74</c:v>
                </c:pt>
                <c:pt idx="5">
                  <c:v>75 and over</c:v>
                </c:pt>
              </c:strCache>
            </c:strRef>
          </c:cat>
          <c:val>
            <c:numRef>
              <c:f>Sheet1!$E$2:$E$7</c:f>
              <c:numCache>
                <c:formatCode>0%</c:formatCode>
                <c:ptCount val="6"/>
                <c:pt idx="0">
                  <c:v>0.61</c:v>
                </c:pt>
                <c:pt idx="1">
                  <c:v>0.56999999999999995</c:v>
                </c:pt>
                <c:pt idx="2">
                  <c:v>0.59</c:v>
                </c:pt>
                <c:pt idx="3">
                  <c:v>0.56999999999999995</c:v>
                </c:pt>
                <c:pt idx="4">
                  <c:v>0.65</c:v>
                </c:pt>
                <c:pt idx="5">
                  <c:v>0.61</c:v>
                </c:pt>
              </c:numCache>
            </c:numRef>
          </c:val>
          <c:extLst>
            <c:ext xmlns:c16="http://schemas.microsoft.com/office/drawing/2014/chart" uri="{C3380CC4-5D6E-409C-BE32-E72D297353CC}">
              <c16:uniqueId val="{00000000-6ACB-462E-9162-63B2E8059975}"/>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917656341079977E-3"/>
          <c:y val="0"/>
          <c:w val="0.97281433161494746"/>
          <c:h val="0.77559141878118287"/>
        </c:manualLayout>
      </c:layout>
      <c:barChart>
        <c:barDir val="col"/>
        <c:grouping val="clustered"/>
        <c:varyColors val="0"/>
        <c:ser>
          <c:idx val="0"/>
          <c:order val="0"/>
          <c:tx>
            <c:strRef>
              <c:f>Sheet1!$B$1</c:f>
              <c:strCache>
                <c:ptCount val="1"/>
                <c:pt idx="0">
                  <c:v>2018</c:v>
                </c:pt>
              </c:strCache>
            </c:strRef>
          </c:tx>
          <c:spPr>
            <a:solidFill>
              <a:schemeClr val="accent6"/>
            </a:solidFill>
            <a:ln>
              <a:noFill/>
            </a:ln>
            <a:effectLst/>
          </c:spPr>
          <c:invertIfNegative val="0"/>
          <c:dLbls>
            <c:dLbl>
              <c:idx val="0"/>
              <c:layout>
                <c:manualLayout>
                  <c:x val="-1.0545434452937891E-17"/>
                  <c:y val="7.6206889102774893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4535738112697195E-2"/>
                      <c:h val="6.037121755806725E-2"/>
                    </c:manualLayout>
                  </c15:layout>
                </c:ext>
                <c:ext xmlns:c16="http://schemas.microsoft.com/office/drawing/2014/chart" uri="{C3380CC4-5D6E-409C-BE32-E72D297353CC}">
                  <c16:uniqueId val="{00000000-3261-480A-93CD-7EE7C7F067CC}"/>
                </c:ext>
              </c:extLst>
            </c:dLbl>
            <c:dLbl>
              <c:idx val="2"/>
              <c:layout>
                <c:manualLayout>
                  <c:x val="-1.15042432087607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61-480A-93CD-7EE7C7F067C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Sheet1!$B$2:$B$14</c:f>
              <c:numCache>
                <c:formatCode>0%</c:formatCode>
                <c:ptCount val="13"/>
                <c:pt idx="0">
                  <c:v>0.48</c:v>
                </c:pt>
                <c:pt idx="1">
                  <c:v>0.36</c:v>
                </c:pt>
                <c:pt idx="2">
                  <c:v>0.53</c:v>
                </c:pt>
                <c:pt idx="3">
                  <c:v>0.56999999999999995</c:v>
                </c:pt>
                <c:pt idx="4">
                  <c:v>0.42</c:v>
                </c:pt>
                <c:pt idx="5">
                  <c:v>0.52</c:v>
                </c:pt>
                <c:pt idx="6">
                  <c:v>0.47</c:v>
                </c:pt>
                <c:pt idx="7">
                  <c:v>0.5</c:v>
                </c:pt>
                <c:pt idx="8">
                  <c:v>0.33</c:v>
                </c:pt>
                <c:pt idx="9">
                  <c:v>0.63</c:v>
                </c:pt>
                <c:pt idx="10">
                  <c:v>0.5</c:v>
                </c:pt>
                <c:pt idx="11">
                  <c:v>0.44</c:v>
                </c:pt>
                <c:pt idx="12">
                  <c:v>0.63</c:v>
                </c:pt>
              </c:numCache>
            </c:numRef>
          </c:val>
          <c:extLst>
            <c:ext xmlns:c16="http://schemas.microsoft.com/office/drawing/2014/chart" uri="{C3380CC4-5D6E-409C-BE32-E72D297353CC}">
              <c16:uniqueId val="{00000000-7B13-4FED-AC32-1CF140AF680D}"/>
            </c:ext>
          </c:extLst>
        </c:ser>
        <c:ser>
          <c:idx val="1"/>
          <c:order val="1"/>
          <c:tx>
            <c:strRef>
              <c:f>Sheet1!$C$1</c:f>
              <c:strCache>
                <c:ptCount val="1"/>
                <c:pt idx="0">
                  <c:v>2020</c:v>
                </c:pt>
              </c:strCache>
            </c:strRef>
          </c:tx>
          <c:spPr>
            <a:solidFill>
              <a:schemeClr val="accent6">
                <a:lumMod val="75000"/>
              </a:schemeClr>
            </a:solidFill>
            <a:ln>
              <a:noFill/>
            </a:ln>
            <a:effectLst/>
          </c:spPr>
          <c:invertIfNegative val="0"/>
          <c:dLbls>
            <c:dLbl>
              <c:idx val="2"/>
              <c:layout>
                <c:manualLayout>
                  <c:x val="-8.4363475623503131E-17"/>
                  <c:y val="-6.096551128222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13-4FED-AC32-1CF140AF680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Sheet1!$C$2:$C$14</c:f>
              <c:numCache>
                <c:formatCode>0%</c:formatCode>
                <c:ptCount val="13"/>
                <c:pt idx="0">
                  <c:v>0.54</c:v>
                </c:pt>
                <c:pt idx="1">
                  <c:v>0.48</c:v>
                </c:pt>
                <c:pt idx="2">
                  <c:v>0.59</c:v>
                </c:pt>
                <c:pt idx="3">
                  <c:v>0.65</c:v>
                </c:pt>
                <c:pt idx="4">
                  <c:v>0.42</c:v>
                </c:pt>
                <c:pt idx="5">
                  <c:v>0.53</c:v>
                </c:pt>
                <c:pt idx="6">
                  <c:v>0.54</c:v>
                </c:pt>
                <c:pt idx="7">
                  <c:v>0.5</c:v>
                </c:pt>
                <c:pt idx="8">
                  <c:v>0.35</c:v>
                </c:pt>
                <c:pt idx="9">
                  <c:v>0.69</c:v>
                </c:pt>
                <c:pt idx="10">
                  <c:v>0.61</c:v>
                </c:pt>
                <c:pt idx="11">
                  <c:v>0.49</c:v>
                </c:pt>
                <c:pt idx="12">
                  <c:v>0.74</c:v>
                </c:pt>
              </c:numCache>
            </c:numRef>
          </c:val>
          <c:extLst>
            <c:ext xmlns:c16="http://schemas.microsoft.com/office/drawing/2014/chart" uri="{C3380CC4-5D6E-409C-BE32-E72D297353CC}">
              <c16:uniqueId val="{00000003-7B13-4FED-AC32-1CF140AF680D}"/>
            </c:ext>
          </c:extLst>
        </c:ser>
        <c:ser>
          <c:idx val="2"/>
          <c:order val="2"/>
          <c:tx>
            <c:strRef>
              <c:f>Sheet1!$D$1</c:f>
              <c:strCache>
                <c:ptCount val="1"/>
                <c:pt idx="0">
                  <c:v>2022</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Sheet1!$D$2:$D$14</c:f>
              <c:numCache>
                <c:formatCode>0%</c:formatCode>
                <c:ptCount val="13"/>
                <c:pt idx="0">
                  <c:v>0.55000000000000004</c:v>
                </c:pt>
                <c:pt idx="1">
                  <c:v>0.41</c:v>
                </c:pt>
                <c:pt idx="2">
                  <c:v>0.57999999999999996</c:v>
                </c:pt>
                <c:pt idx="3">
                  <c:v>0.6</c:v>
                </c:pt>
                <c:pt idx="4">
                  <c:v>0.46</c:v>
                </c:pt>
                <c:pt idx="5">
                  <c:v>0.6</c:v>
                </c:pt>
                <c:pt idx="6">
                  <c:v>0.49</c:v>
                </c:pt>
                <c:pt idx="7">
                  <c:v>0.66</c:v>
                </c:pt>
                <c:pt idx="8">
                  <c:v>0.37</c:v>
                </c:pt>
                <c:pt idx="9">
                  <c:v>0.67</c:v>
                </c:pt>
                <c:pt idx="10">
                  <c:v>0.55000000000000004</c:v>
                </c:pt>
                <c:pt idx="11">
                  <c:v>0.53</c:v>
                </c:pt>
                <c:pt idx="12">
                  <c:v>0.74</c:v>
                </c:pt>
              </c:numCache>
            </c:numRef>
          </c:val>
          <c:extLst>
            <c:ext xmlns:c16="http://schemas.microsoft.com/office/drawing/2014/chart" uri="{C3380CC4-5D6E-409C-BE32-E72D297353CC}">
              <c16:uniqueId val="{00000005-7B13-4FED-AC32-1CF140AF680D}"/>
            </c:ext>
          </c:extLst>
        </c:ser>
        <c:ser>
          <c:idx val="3"/>
          <c:order val="3"/>
          <c:tx>
            <c:strRef>
              <c:f>Sheet1!$E$1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strCache>
            </c:strRef>
          </c:cat>
          <c:val>
            <c:numRef>
              <c:f>Sheet1!$E$2:$E$14</c:f>
              <c:numCache>
                <c:formatCode>0%</c:formatCode>
                <c:ptCount val="13"/>
                <c:pt idx="0">
                  <c:v>0.51</c:v>
                </c:pt>
                <c:pt idx="1">
                  <c:v>0.34</c:v>
                </c:pt>
                <c:pt idx="2">
                  <c:v>0.57999999999999996</c:v>
                </c:pt>
                <c:pt idx="3">
                  <c:v>0.66</c:v>
                </c:pt>
                <c:pt idx="4">
                  <c:v>0.43</c:v>
                </c:pt>
                <c:pt idx="5">
                  <c:v>0.56999999999999995</c:v>
                </c:pt>
                <c:pt idx="6">
                  <c:v>0.53</c:v>
                </c:pt>
                <c:pt idx="7">
                  <c:v>0.49</c:v>
                </c:pt>
                <c:pt idx="8">
                  <c:v>0.36</c:v>
                </c:pt>
                <c:pt idx="9">
                  <c:v>0.64</c:v>
                </c:pt>
                <c:pt idx="10">
                  <c:v>0.59</c:v>
                </c:pt>
                <c:pt idx="11">
                  <c:v>0.43</c:v>
                </c:pt>
                <c:pt idx="12">
                  <c:v>0.7</c:v>
                </c:pt>
              </c:numCache>
            </c:numRef>
          </c:val>
          <c:extLst>
            <c:ext xmlns:c16="http://schemas.microsoft.com/office/drawing/2014/chart" uri="{C3380CC4-5D6E-409C-BE32-E72D297353CC}">
              <c16:uniqueId val="{00000006-7B13-4FED-AC32-1CF140AF680D}"/>
            </c:ext>
          </c:extLst>
        </c:ser>
        <c:dLbls>
          <c:showLegendKey val="0"/>
          <c:showVal val="0"/>
          <c:showCatName val="0"/>
          <c:showSerName val="0"/>
          <c:showPercent val="0"/>
          <c:showBubbleSize val="0"/>
        </c:dLbls>
        <c:gapWidth val="75"/>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5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0.32323754290729739"/>
          <c:y val="7.1208437242726741E-2"/>
          <c:w val="0.27058384552459969"/>
          <c:h val="6.54880001152104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D2A-4040-B178-08A8A9474F8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0.87219999999999998</c:v>
                </c:pt>
                <c:pt idx="1">
                  <c:v>0.74629999999999996</c:v>
                </c:pt>
                <c:pt idx="2">
                  <c:v>0.90180000000000005</c:v>
                </c:pt>
                <c:pt idx="3">
                  <c:v>0.95299999999999996</c:v>
                </c:pt>
                <c:pt idx="4">
                  <c:v>0.91879999999999995</c:v>
                </c:pt>
                <c:pt idx="5">
                  <c:v>0.90380000000000005</c:v>
                </c:pt>
                <c:pt idx="6">
                  <c:v>0.87939999999999996</c:v>
                </c:pt>
                <c:pt idx="7">
                  <c:v>0.84309999999999996</c:v>
                </c:pt>
                <c:pt idx="8">
                  <c:v>0.80740000000000001</c:v>
                </c:pt>
                <c:pt idx="9">
                  <c:v>0.91259999999999997</c:v>
                </c:pt>
                <c:pt idx="10">
                  <c:v>0.92459999999999998</c:v>
                </c:pt>
                <c:pt idx="11">
                  <c:v>0.86770000000000003</c:v>
                </c:pt>
                <c:pt idx="12">
                  <c:v>0.94399999999999995</c:v>
                </c:pt>
                <c:pt idx="13">
                  <c:v>0.93479999999999996</c:v>
                </c:pt>
                <c:pt idx="14">
                  <c:v>0.85089999999999999</c:v>
                </c:pt>
                <c:pt idx="15">
                  <c:v>0.7661</c:v>
                </c:pt>
                <c:pt idx="16">
                  <c:v>0.9103</c:v>
                </c:pt>
                <c:pt idx="17">
                  <c:v>0.72360000000000002</c:v>
                </c:pt>
                <c:pt idx="18">
                  <c:v>0.79590000000000005</c:v>
                </c:pt>
                <c:pt idx="19">
                  <c:v>0.89629999999999999</c:v>
                </c:pt>
                <c:pt idx="20">
                  <c:v>0.91139999999999999</c:v>
                </c:pt>
                <c:pt idx="21">
                  <c:v>0.92449999999999999</c:v>
                </c:pt>
              </c:numCache>
            </c:numRef>
          </c:val>
          <c:extLst>
            <c:ext xmlns:c16="http://schemas.microsoft.com/office/drawing/2014/chart" uri="{C3380CC4-5D6E-409C-BE32-E72D297353CC}">
              <c16:uniqueId val="{00000002-0D2A-4040-B178-08A8A9474F8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CA68-419C-AEF8-063DBF266BE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0.87</c:v>
                </c:pt>
                <c:pt idx="1">
                  <c:v>0.88</c:v>
                </c:pt>
                <c:pt idx="2">
                  <c:v>0.87</c:v>
                </c:pt>
                <c:pt idx="3">
                  <c:v>0.81</c:v>
                </c:pt>
                <c:pt idx="4">
                  <c:v>0.89</c:v>
                </c:pt>
                <c:pt idx="5">
                  <c:v>0.87</c:v>
                </c:pt>
                <c:pt idx="6">
                  <c:v>0.87</c:v>
                </c:pt>
                <c:pt idx="7">
                  <c:v>0.88</c:v>
                </c:pt>
                <c:pt idx="8">
                  <c:v>0.87</c:v>
                </c:pt>
                <c:pt idx="9">
                  <c:v>0.9</c:v>
                </c:pt>
                <c:pt idx="10">
                  <c:v>0.83</c:v>
                </c:pt>
                <c:pt idx="11">
                  <c:v>0.89</c:v>
                </c:pt>
                <c:pt idx="12">
                  <c:v>0.82</c:v>
                </c:pt>
                <c:pt idx="13">
                  <c:v>0.93</c:v>
                </c:pt>
              </c:numCache>
            </c:numRef>
          </c:val>
          <c:extLst xmlns:c15="http://schemas.microsoft.com/office/drawing/2012/chart">
            <c:ext xmlns:c16="http://schemas.microsoft.com/office/drawing/2014/chart" uri="{C3380CC4-5D6E-409C-BE32-E72D297353CC}">
              <c16:uniqueId val="{00000002-72B7-4F88-B44C-F14FB820E8A4}"/>
            </c:ext>
          </c:extLst>
        </c:ser>
        <c:dLbls>
          <c:dLblPos val="outEnd"/>
          <c:showLegendKey val="0"/>
          <c:showVal val="1"/>
          <c:showCatName val="0"/>
          <c:showSerName val="0"/>
          <c:showPercent val="0"/>
          <c:showBubbleSize val="0"/>
        </c:dLbls>
        <c:gapWidth val="7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1178172880616834"/>
          <c:w val="0.87131996556345059"/>
          <c:h val="0.70687468798875985"/>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diamond"/>
            <c:size val="10"/>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Sheet1!$B$2:$B$8</c:f>
              <c:numCache>
                <c:formatCode>0%</c:formatCode>
                <c:ptCount val="7"/>
                <c:pt idx="0">
                  <c:v>0.81</c:v>
                </c:pt>
                <c:pt idx="1">
                  <c:v>0.89</c:v>
                </c:pt>
                <c:pt idx="2">
                  <c:v>0.86</c:v>
                </c:pt>
                <c:pt idx="3">
                  <c:v>0.88</c:v>
                </c:pt>
                <c:pt idx="4">
                  <c:v>0.88</c:v>
                </c:pt>
                <c:pt idx="5">
                  <c:v>0.89</c:v>
                </c:pt>
                <c:pt idx="6">
                  <c:v>0.9</c:v>
                </c:pt>
              </c:numCache>
            </c:numRef>
          </c:val>
          <c:smooth val="0"/>
          <c:extLst>
            <c:ext xmlns:c16="http://schemas.microsoft.com/office/drawing/2014/chart" uri="{C3380CC4-5D6E-409C-BE32-E72D297353CC}">
              <c16:uniqueId val="{00000006-FB29-40E0-9D4C-317728229A71}"/>
            </c:ext>
          </c:extLst>
        </c:ser>
        <c:ser>
          <c:idx val="1"/>
          <c:order val="1"/>
          <c:tx>
            <c:strRef>
              <c:f>Sheet1!$C$1</c:f>
              <c:strCache>
                <c:ptCount val="1"/>
                <c:pt idx="0">
                  <c:v>Males</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dPt>
            <c:idx val="1"/>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5F19-472E-B280-B4D07CC60401}"/>
              </c:ext>
            </c:extLst>
          </c:dPt>
          <c:dPt>
            <c:idx val="2"/>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A-FB29-40E0-9D4C-317728229A71}"/>
              </c:ext>
            </c:extLst>
          </c:dPt>
          <c:dPt>
            <c:idx val="3"/>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C-FB29-40E0-9D4C-317728229A71}"/>
              </c:ext>
            </c:extLst>
          </c:dPt>
          <c:dPt>
            <c:idx val="4"/>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E-FB29-40E0-9D4C-317728229A71}"/>
              </c:ext>
            </c:extLst>
          </c:dPt>
          <c:dPt>
            <c:idx val="5"/>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0-FB29-40E0-9D4C-317728229A71}"/>
              </c:ext>
            </c:extLst>
          </c:dPt>
          <c:dPt>
            <c:idx val="6"/>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2-FB29-40E0-9D4C-317728229A71}"/>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Sheet1!$C$2:$C$8</c:f>
              <c:numCache>
                <c:formatCode>0%</c:formatCode>
                <c:ptCount val="7"/>
                <c:pt idx="1">
                  <c:v>0.88</c:v>
                </c:pt>
                <c:pt idx="2">
                  <c:v>0.88</c:v>
                </c:pt>
                <c:pt idx="3">
                  <c:v>0.87</c:v>
                </c:pt>
                <c:pt idx="4">
                  <c:v>0.89</c:v>
                </c:pt>
                <c:pt idx="5">
                  <c:v>0.87</c:v>
                </c:pt>
                <c:pt idx="6">
                  <c:v>0.9</c:v>
                </c:pt>
              </c:numCache>
            </c:numRef>
          </c:val>
          <c:smooth val="0"/>
          <c:extLst>
            <c:ext xmlns:c16="http://schemas.microsoft.com/office/drawing/2014/chart" uri="{C3380CC4-5D6E-409C-BE32-E72D297353CC}">
              <c16:uniqueId val="{0000001C-FB29-40E0-9D4C-317728229A71}"/>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w="25400">
          <a:noFill/>
        </a:ln>
        <a:effectLst/>
      </c:spPr>
    </c:plotArea>
    <c:legend>
      <c:legendPos val="t"/>
      <c:layout>
        <c:manualLayout>
          <c:xMode val="edge"/>
          <c:yMode val="edge"/>
          <c:x val="0.35811381725741209"/>
          <c:y val="4.0979204782167176E-2"/>
          <c:w val="0.32523097497619202"/>
          <c:h val="6.001563571008111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0A1-4A67-BBCC-E3CF3E8649B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0.50939999999999996</c:v>
                </c:pt>
                <c:pt idx="1">
                  <c:v>0.34350000000000003</c:v>
                </c:pt>
                <c:pt idx="2">
                  <c:v>0.58189999999999997</c:v>
                </c:pt>
                <c:pt idx="3">
                  <c:v>0.65610000000000002</c:v>
                </c:pt>
                <c:pt idx="4">
                  <c:v>0.42870000000000003</c:v>
                </c:pt>
                <c:pt idx="5">
                  <c:v>0.56989999999999996</c:v>
                </c:pt>
                <c:pt idx="6">
                  <c:v>0.52980000000000005</c:v>
                </c:pt>
                <c:pt idx="7">
                  <c:v>0.4869</c:v>
                </c:pt>
                <c:pt idx="8">
                  <c:v>0.36070000000000002</c:v>
                </c:pt>
                <c:pt idx="9">
                  <c:v>0.63770000000000004</c:v>
                </c:pt>
                <c:pt idx="10">
                  <c:v>0.58930000000000005</c:v>
                </c:pt>
                <c:pt idx="11">
                  <c:v>0.42599999999999999</c:v>
                </c:pt>
                <c:pt idx="12">
                  <c:v>0.70389999999999997</c:v>
                </c:pt>
                <c:pt idx="13">
                  <c:v>0.69059999999999999</c:v>
                </c:pt>
                <c:pt idx="14">
                  <c:v>0.4476</c:v>
                </c:pt>
                <c:pt idx="15">
                  <c:v>0.3039</c:v>
                </c:pt>
                <c:pt idx="16">
                  <c:v>0.58250000000000002</c:v>
                </c:pt>
                <c:pt idx="17">
                  <c:v>0.26150000000000001</c:v>
                </c:pt>
                <c:pt idx="18">
                  <c:v>0.33260000000000001</c:v>
                </c:pt>
                <c:pt idx="19">
                  <c:v>0.56669999999999998</c:v>
                </c:pt>
                <c:pt idx="20">
                  <c:v>0.58560000000000001</c:v>
                </c:pt>
                <c:pt idx="21">
                  <c:v>0.60419999999999996</c:v>
                </c:pt>
              </c:numCache>
            </c:numRef>
          </c:val>
          <c:extLst>
            <c:ext xmlns:c16="http://schemas.microsoft.com/office/drawing/2014/chart" uri="{C3380CC4-5D6E-409C-BE32-E72D297353CC}">
              <c16:uniqueId val="{00000002-C0A1-4A67-BBCC-E3CF3E8649BE}"/>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2016071129723973"/>
          <c:h val="0.84968188438799608"/>
        </c:manualLayout>
      </c:layout>
      <c:barChart>
        <c:barDir val="col"/>
        <c:grouping val="stacked"/>
        <c:varyColors val="0"/>
        <c:ser>
          <c:idx val="0"/>
          <c:order val="0"/>
          <c:tx>
            <c:strRef>
              <c:f>Sheet1!$A$2</c:f>
              <c:strCache>
                <c:ptCount val="1"/>
                <c:pt idx="0">
                  <c:v>Very safe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Sheet1!$B$2:$D$2</c:f>
              <c:numCache>
                <c:formatCode>0%</c:formatCode>
                <c:ptCount val="3"/>
                <c:pt idx="0">
                  <c:v>0.1246</c:v>
                </c:pt>
                <c:pt idx="1">
                  <c:v>0.13009999999999999</c:v>
                </c:pt>
                <c:pt idx="2">
                  <c:v>0.32979999999999998</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safe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Sheet1!$B$3:$D$3</c:f>
              <c:numCache>
                <c:formatCode>0%</c:formatCode>
                <c:ptCount val="3"/>
                <c:pt idx="0">
                  <c:v>0.38479999999999998</c:v>
                </c:pt>
                <c:pt idx="1">
                  <c:v>0.41649999999999998</c:v>
                </c:pt>
                <c:pt idx="2">
                  <c:v>0.40200000000000002</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Neither safe nor unsafe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Sheet1!$B$4:$D$4</c:f>
              <c:numCache>
                <c:formatCode>0%</c:formatCode>
                <c:ptCount val="3"/>
                <c:pt idx="0">
                  <c:v>0.19370000000000001</c:v>
                </c:pt>
                <c:pt idx="1">
                  <c:v>0.1769</c:v>
                </c:pt>
                <c:pt idx="2">
                  <c:v>0.1134</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Fairly unsafe</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Sheet1!$B$5:$D$5</c:f>
              <c:numCache>
                <c:formatCode>0%</c:formatCode>
                <c:ptCount val="3"/>
                <c:pt idx="0">
                  <c:v>0.19159999999999999</c:v>
                </c:pt>
                <c:pt idx="1">
                  <c:v>0.19719999999999999</c:v>
                </c:pt>
                <c:pt idx="2">
                  <c:v>0.1134</c:v>
                </c:pt>
              </c:numCache>
            </c:numRef>
          </c:val>
          <c:extLst>
            <c:ext xmlns:c16="http://schemas.microsoft.com/office/drawing/2014/chart" uri="{C3380CC4-5D6E-409C-BE32-E72D297353CC}">
              <c16:uniqueId val="{0000000D-4715-469C-B13A-884A292E958C}"/>
            </c:ext>
          </c:extLst>
        </c:ser>
        <c:ser>
          <c:idx val="4"/>
          <c:order val="4"/>
          <c:tx>
            <c:strRef>
              <c:f>Sheet1!$A$6</c:f>
              <c:strCache>
                <c:ptCount val="1"/>
                <c:pt idx="0">
                  <c:v>Very unsafe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2023</c:v>
                </c:pt>
                <c:pt idx="1">
                  <c:v>Essex 2022</c:v>
                </c:pt>
                <c:pt idx="2">
                  <c:v>England 2023</c:v>
                </c:pt>
              </c:strCache>
            </c:strRef>
          </c:cat>
          <c:val>
            <c:numRef>
              <c:f>Sheet1!$B$6:$D$6</c:f>
              <c:numCache>
                <c:formatCode>0%</c:formatCode>
                <c:ptCount val="3"/>
                <c:pt idx="0">
                  <c:v>0.10539999999999999</c:v>
                </c:pt>
                <c:pt idx="1">
                  <c:v>7.9299999999999995E-2</c:v>
                </c:pt>
                <c:pt idx="2">
                  <c:v>4.1200000000000001E-2</c:v>
                </c:pt>
              </c:numCache>
            </c:numRef>
          </c:val>
          <c:extLst>
            <c:ext xmlns:c16="http://schemas.microsoft.com/office/drawing/2014/chart" uri="{C3380CC4-5D6E-409C-BE32-E72D297353CC}">
              <c16:uniqueId val="{0000000E-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0"/>
              <c:layout>
                <c:manualLayout>
                  <c:x val="-8.3926252538586268E-17"/>
                  <c:y val="-3.217738177618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48-4876-9A73-761B1E52C74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Sheet1!$B$2:$B$26</c:f>
              <c:numCache>
                <c:formatCode>0%</c:formatCode>
                <c:ptCount val="14"/>
                <c:pt idx="0">
                  <c:v>0.51</c:v>
                </c:pt>
                <c:pt idx="1">
                  <c:v>0.45</c:v>
                </c:pt>
                <c:pt idx="2">
                  <c:v>0.59</c:v>
                </c:pt>
                <c:pt idx="3">
                  <c:v>0.28000000000000003</c:v>
                </c:pt>
                <c:pt idx="4">
                  <c:v>0.51</c:v>
                </c:pt>
                <c:pt idx="5">
                  <c:v>0.54</c:v>
                </c:pt>
                <c:pt idx="6">
                  <c:v>0.54</c:v>
                </c:pt>
                <c:pt idx="7">
                  <c:v>0.53</c:v>
                </c:pt>
                <c:pt idx="8">
                  <c:v>0.55000000000000004</c:v>
                </c:pt>
                <c:pt idx="9">
                  <c:v>0.48</c:v>
                </c:pt>
                <c:pt idx="10">
                  <c:v>0.44</c:v>
                </c:pt>
                <c:pt idx="11">
                  <c:v>0.54</c:v>
                </c:pt>
                <c:pt idx="12">
                  <c:v>0.43</c:v>
                </c:pt>
                <c:pt idx="13">
                  <c:v>0.53522864066016218</c:v>
                </c:pt>
              </c:numCache>
            </c:numRef>
          </c:val>
          <c:extLst xmlns:c15="http://schemas.microsoft.com/office/drawing/2012/chart">
            <c:ext xmlns:c16="http://schemas.microsoft.com/office/drawing/2014/chart" uri="{C3380CC4-5D6E-409C-BE32-E72D297353CC}">
              <c16:uniqueId val="{00000002-8E48-4876-9A73-761B1E52C74D}"/>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94960989808132E-2"/>
          <c:y val="0.11178172880616834"/>
          <c:w val="0.78840233438867979"/>
          <c:h val="0.70687468798875985"/>
        </c:manualLayout>
      </c:layout>
      <c:lineChart>
        <c:grouping val="standard"/>
        <c:varyColors val="0"/>
        <c:ser>
          <c:idx val="0"/>
          <c:order val="0"/>
          <c:tx>
            <c:strRef>
              <c:f>Sheet1!$B$1</c:f>
              <c:strCache>
                <c:ptCount val="1"/>
                <c:pt idx="0">
                  <c:v>Females</c:v>
                </c:pt>
              </c:strCache>
            </c:strRef>
          </c:tx>
          <c:spPr>
            <a:ln w="28575" cap="rnd">
              <a:solidFill>
                <a:schemeClr val="accent4"/>
              </a:solidFill>
              <a:round/>
            </a:ln>
            <a:effectLst/>
          </c:spPr>
          <c:marker>
            <c:symbol val="diamond"/>
            <c:size val="10"/>
            <c:spPr>
              <a:solidFill>
                <a:schemeClr val="accent4"/>
              </a:solidFill>
              <a:ln w="9525">
                <a:solidFill>
                  <a:schemeClr val="accent4"/>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D-DC22-489B-9071-012CC8F24C86}"/>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E-DC22-489B-9071-012CC8F24C86}"/>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1-DC22-489B-9071-012CC8F24C86}"/>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2-DC22-489B-9071-012CC8F24C86}"/>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F-DC22-489B-9071-012CC8F24C86}"/>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20-DC22-489B-9071-012CC8F24C8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Sheet1!$B$2:$B$8</c:f>
              <c:numCache>
                <c:formatCode>0%</c:formatCode>
                <c:ptCount val="7"/>
                <c:pt idx="0">
                  <c:v>0.17</c:v>
                </c:pt>
                <c:pt idx="1">
                  <c:v>0.43</c:v>
                </c:pt>
                <c:pt idx="2">
                  <c:v>0.51</c:v>
                </c:pt>
                <c:pt idx="3">
                  <c:v>0.49</c:v>
                </c:pt>
                <c:pt idx="4">
                  <c:v>0.5</c:v>
                </c:pt>
                <c:pt idx="5">
                  <c:v>0.46</c:v>
                </c:pt>
                <c:pt idx="6">
                  <c:v>0.38</c:v>
                </c:pt>
              </c:numCache>
            </c:numRef>
          </c:val>
          <c:smooth val="0"/>
          <c:extLst>
            <c:ext xmlns:c16="http://schemas.microsoft.com/office/drawing/2014/chart" uri="{C3380CC4-5D6E-409C-BE32-E72D297353CC}">
              <c16:uniqueId val="{00000006-DC22-489B-9071-012CC8F24C86}"/>
            </c:ext>
          </c:extLst>
        </c:ser>
        <c:ser>
          <c:idx val="1"/>
          <c:order val="1"/>
          <c:tx>
            <c:strRef>
              <c:f>Sheet1!$C$1</c:f>
              <c:strCache>
                <c:ptCount val="1"/>
                <c:pt idx="0">
                  <c:v>Males</c:v>
                </c:pt>
              </c:strCache>
            </c:strRef>
          </c:tx>
          <c:spPr>
            <a:ln w="28575" cap="rnd">
              <a:solidFill>
                <a:schemeClr val="accent1"/>
              </a:solidFill>
              <a:round/>
            </a:ln>
            <a:effectLst/>
          </c:spPr>
          <c:marker>
            <c:symbol val="square"/>
            <c:size val="10"/>
            <c:spPr>
              <a:solidFill>
                <a:schemeClr val="accent1"/>
              </a:solidFill>
              <a:ln w="9525">
                <a:solidFill>
                  <a:schemeClr val="accent1"/>
                </a:solidFill>
              </a:ln>
              <a:effectLst/>
            </c:spPr>
          </c:marker>
          <c:dPt>
            <c:idx val="0"/>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8-DC22-489B-9071-012CC8F24C86}"/>
              </c:ext>
            </c:extLst>
          </c:dPt>
          <c:dPt>
            <c:idx val="2"/>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A-DC22-489B-9071-012CC8F24C86}"/>
              </c:ext>
            </c:extLst>
          </c:dPt>
          <c:dPt>
            <c:idx val="3"/>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C-DC22-489B-9071-012CC8F24C86}"/>
              </c:ext>
            </c:extLst>
          </c:dPt>
          <c:dPt>
            <c:idx val="4"/>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E-DC22-489B-9071-012CC8F24C86}"/>
              </c:ext>
            </c:extLst>
          </c:dPt>
          <c:dPt>
            <c:idx val="5"/>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0-DC22-489B-9071-012CC8F24C86}"/>
              </c:ext>
            </c:extLst>
          </c:dPt>
          <c:dPt>
            <c:idx val="6"/>
            <c:marker>
              <c:symbol val="square"/>
              <c:size val="10"/>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12-DC22-489B-9071-012CC8F24C86}"/>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 – 24</c:v>
                </c:pt>
                <c:pt idx="1">
                  <c:v>25 - 34</c:v>
                </c:pt>
                <c:pt idx="2">
                  <c:v>35 – 44</c:v>
                </c:pt>
                <c:pt idx="3">
                  <c:v>45 – 54</c:v>
                </c:pt>
                <c:pt idx="4">
                  <c:v>55 – 64</c:v>
                </c:pt>
                <c:pt idx="5">
                  <c:v>65 – 74</c:v>
                </c:pt>
                <c:pt idx="6">
                  <c:v>75 and over</c:v>
                </c:pt>
              </c:strCache>
            </c:strRef>
          </c:cat>
          <c:val>
            <c:numRef>
              <c:f>Sheet1!$C$2:$C$8</c:f>
              <c:numCache>
                <c:formatCode>0%</c:formatCode>
                <c:ptCount val="7"/>
                <c:pt idx="1">
                  <c:v>0.61</c:v>
                </c:pt>
                <c:pt idx="2">
                  <c:v>0.56999999999999995</c:v>
                </c:pt>
                <c:pt idx="3">
                  <c:v>0.59</c:v>
                </c:pt>
                <c:pt idx="4">
                  <c:v>0.56999999999999995</c:v>
                </c:pt>
                <c:pt idx="5">
                  <c:v>0.65</c:v>
                </c:pt>
                <c:pt idx="6">
                  <c:v>0.61</c:v>
                </c:pt>
              </c:numCache>
            </c:numRef>
          </c:val>
          <c:smooth val="0"/>
          <c:extLst>
            <c:ext xmlns:c16="http://schemas.microsoft.com/office/drawing/2014/chart" uri="{C3380CC4-5D6E-409C-BE32-E72D297353CC}">
              <c16:uniqueId val="{0000001C-DC22-489B-9071-012CC8F24C86}"/>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8"/>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545554183718358"/>
          <c:w val="0.97281433161494746"/>
          <c:h val="0.66270625884897905"/>
        </c:manualLayout>
      </c:layout>
      <c:barChart>
        <c:barDir val="col"/>
        <c:grouping val="clustered"/>
        <c:varyColors val="0"/>
        <c:ser>
          <c:idx val="0"/>
          <c:order val="0"/>
          <c:tx>
            <c:strRef>
              <c:f>Sheet1!$B$1</c:f>
              <c:strCache>
                <c:ptCount val="1"/>
                <c:pt idx="0">
                  <c:v>During the day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D-37E8-419C-B591-F2B3993D6176}"/>
              </c:ext>
            </c:extLst>
          </c:dPt>
          <c:dLbls>
            <c:dLbl>
              <c:idx val="3"/>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E8-419C-B591-F2B3993D6176}"/>
                </c:ext>
              </c:extLst>
            </c:dLbl>
            <c:dLbl>
              <c:idx val="4"/>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37E8-419C-B591-F2B3993D6176}"/>
                </c:ext>
              </c:extLst>
            </c:dLbl>
            <c:dLbl>
              <c:idx val="5"/>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37E8-419C-B591-F2B3993D6176}"/>
                </c:ext>
              </c:extLst>
            </c:dLbl>
            <c:dLbl>
              <c:idx val="7"/>
              <c:spPr>
                <a:noFill/>
                <a:ln w="19050">
                  <a:solidFill>
                    <a:srgbClr val="00B05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37E8-419C-B591-F2B3993D6176}"/>
                </c:ext>
              </c:extLst>
            </c:dLbl>
            <c:spPr>
              <a:noFill/>
              <a:ln w="19050">
                <a:solidFill>
                  <a:srgbClr val="FF0000"/>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1">
                  <c:v>IMD quintile 1 
(more deprived)</c:v>
                </c:pt>
                <c:pt idx="2">
                  <c:v>IMD quintile 2</c:v>
                </c:pt>
                <c:pt idx="3">
                  <c:v>IMD quintile 3</c:v>
                </c:pt>
                <c:pt idx="4">
                  <c:v>IMD quintile 4</c:v>
                </c:pt>
                <c:pt idx="5">
                  <c:v>IMD quintile 5
(less deprived)</c:v>
                </c:pt>
                <c:pt idx="6">
                  <c:v>Levelling up priority place</c:v>
                </c:pt>
                <c:pt idx="7">
                  <c:v>Non-priority place</c:v>
                </c:pt>
              </c:strCache>
            </c:strRef>
          </c:cat>
          <c:val>
            <c:numRef>
              <c:f>Sheet1!$B$2:$B$11</c:f>
              <c:numCache>
                <c:formatCode>0%</c:formatCode>
                <c:ptCount val="8"/>
                <c:pt idx="0">
                  <c:v>0.87</c:v>
                </c:pt>
                <c:pt idx="1">
                  <c:v>0.72361161847094024</c:v>
                </c:pt>
                <c:pt idx="2">
                  <c:v>0.79591713022491806</c:v>
                </c:pt>
                <c:pt idx="3">
                  <c:v>0.89634448837107206</c:v>
                </c:pt>
                <c:pt idx="4">
                  <c:v>0.91140580388532944</c:v>
                </c:pt>
                <c:pt idx="5">
                  <c:v>0.92450858624156362</c:v>
                </c:pt>
                <c:pt idx="6">
                  <c:v>0.76606509475370788</c:v>
                </c:pt>
                <c:pt idx="7">
                  <c:v>0.91029390304353452</c:v>
                </c:pt>
              </c:numCache>
            </c:numRef>
          </c:val>
          <c:extLst>
            <c:ext xmlns:c16="http://schemas.microsoft.com/office/drawing/2014/chart" uri="{C3380CC4-5D6E-409C-BE32-E72D297353CC}">
              <c16:uniqueId val="{00000000-D4FE-4713-B0A6-2DF2E86DF409}"/>
            </c:ext>
          </c:extLst>
        </c:ser>
        <c:ser>
          <c:idx val="1"/>
          <c:order val="1"/>
          <c:tx>
            <c:strRef>
              <c:f>Sheet1!$C$1</c:f>
              <c:strCache>
                <c:ptCount val="1"/>
                <c:pt idx="0">
                  <c:v>After dark</c:v>
                </c:pt>
              </c:strCache>
            </c:strRef>
          </c:tx>
          <c:spPr>
            <a:solidFill>
              <a:schemeClr val="accent4"/>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7E8-419C-B591-F2B3993D6176}"/>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7E8-419C-B591-F2B3993D6176}"/>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E8-419C-B591-F2B3993D6176}"/>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7E8-419C-B591-F2B3993D6176}"/>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7E8-419C-B591-F2B3993D6176}"/>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E8-419C-B591-F2B3993D6176}"/>
                </c:ext>
              </c:extLst>
            </c:dLbl>
            <c:dLbl>
              <c:idx val="7"/>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7E8-419C-B591-F2B3993D617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1">
                  <c:v>IMD quintile 1 
(more deprived)</c:v>
                </c:pt>
                <c:pt idx="2">
                  <c:v>IMD quintile 2</c:v>
                </c:pt>
                <c:pt idx="3">
                  <c:v>IMD quintile 3</c:v>
                </c:pt>
                <c:pt idx="4">
                  <c:v>IMD quintile 4</c:v>
                </c:pt>
                <c:pt idx="5">
                  <c:v>IMD quintile 5
(less deprived)</c:v>
                </c:pt>
                <c:pt idx="6">
                  <c:v>Levelling up priority place</c:v>
                </c:pt>
                <c:pt idx="7">
                  <c:v>Non-priority place</c:v>
                </c:pt>
              </c:strCache>
            </c:strRef>
          </c:cat>
          <c:val>
            <c:numRef>
              <c:f>Sheet1!$C$2:$C$11</c:f>
              <c:numCache>
                <c:formatCode>0%</c:formatCode>
                <c:ptCount val="8"/>
                <c:pt idx="0">
                  <c:v>0.51</c:v>
                </c:pt>
                <c:pt idx="1">
                  <c:v>0.26</c:v>
                </c:pt>
                <c:pt idx="2">
                  <c:v>0.33</c:v>
                </c:pt>
                <c:pt idx="3">
                  <c:v>0.56999999999999995</c:v>
                </c:pt>
                <c:pt idx="4">
                  <c:v>0.59</c:v>
                </c:pt>
                <c:pt idx="5">
                  <c:v>0.6</c:v>
                </c:pt>
                <c:pt idx="6">
                  <c:v>0.34</c:v>
                </c:pt>
                <c:pt idx="7">
                  <c:v>0.57999999999999996</c:v>
                </c:pt>
              </c:numCache>
            </c:numRef>
          </c:val>
          <c:extLst>
            <c:ext xmlns:c16="http://schemas.microsoft.com/office/drawing/2014/chart" uri="{C3380CC4-5D6E-409C-BE32-E72D297353CC}">
              <c16:uniqueId val="{00000000-37E8-419C-B591-F2B3993D6176}"/>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
        </c:scaling>
        <c:delete val="1"/>
        <c:axPos val="l"/>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0.83051</cdr:x>
      <cdr:y>0.6727</cdr:y>
    </cdr:from>
    <cdr:to>
      <cdr:x>0.89039</cdr:x>
      <cdr:y>0.71089</cdr:y>
    </cdr:to>
    <cdr:sp macro="" textlink="">
      <cdr:nvSpPr>
        <cdr:cNvPr id="2" name="Rectangle 1">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5359158" y="3273865"/>
          <a:ext cx="386395" cy="185862"/>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0.84141</cdr:x>
      <cdr:y>0.80346</cdr:y>
    </cdr:from>
    <cdr:to>
      <cdr:x>0.90129</cdr:x>
      <cdr:y>0.84165</cdr:y>
    </cdr:to>
    <cdr:sp macro="" textlink="">
      <cdr:nvSpPr>
        <cdr:cNvPr id="3" name="Rectangle 2">
          <a:extLst xmlns:a="http://schemas.openxmlformats.org/drawingml/2006/main">
            <a:ext uri="{FF2B5EF4-FFF2-40B4-BE49-F238E27FC236}">
              <a16:creationId xmlns:a16="http://schemas.microsoft.com/office/drawing/2014/main" id="{8D063215-69C1-4E5E-8AC5-F0161E775FF2}"/>
            </a:ext>
          </a:extLst>
        </cdr:cNvPr>
        <cdr:cNvSpPr/>
      </cdr:nvSpPr>
      <cdr:spPr>
        <a:xfrm xmlns:a="http://schemas.openxmlformats.org/drawingml/2006/main">
          <a:off x="5429491" y="3910258"/>
          <a:ext cx="386395" cy="185861"/>
        </a:xfrm>
        <a:prstGeom xmlns:a="http://schemas.openxmlformats.org/drawingml/2006/main" prst="rect">
          <a:avLst/>
        </a:prstGeom>
        <a:noFill xmlns:a="http://schemas.openxmlformats.org/drawingml/2006/main"/>
        <a:ln xmlns:a="http://schemas.openxmlformats.org/drawingml/2006/main" w="1905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dr:relSizeAnchor xmlns:cdr="http://schemas.openxmlformats.org/drawingml/2006/chartDrawing">
    <cdr:from>
      <cdr:x>0.90433</cdr:x>
      <cdr:y>0.58498</cdr:y>
    </cdr:from>
    <cdr:to>
      <cdr:x>0.96421</cdr:x>
      <cdr:y>0.62449</cdr:y>
    </cdr:to>
    <cdr:sp macro="" textlink="">
      <cdr:nvSpPr>
        <cdr:cNvPr id="4" name="Rectangle 3">
          <a:extLst xmlns:a="http://schemas.openxmlformats.org/drawingml/2006/main">
            <a:ext uri="{FF2B5EF4-FFF2-40B4-BE49-F238E27FC236}">
              <a16:creationId xmlns:a16="http://schemas.microsoft.com/office/drawing/2014/main" id="{11602C28-F110-4FDA-91D0-46A5E734B5F8}"/>
            </a:ext>
          </a:extLst>
        </cdr:cNvPr>
        <cdr:cNvSpPr/>
      </cdr:nvSpPr>
      <cdr:spPr>
        <a:xfrm xmlns:a="http://schemas.openxmlformats.org/drawingml/2006/main">
          <a:off x="5835498" y="2846962"/>
          <a:ext cx="386395" cy="192286"/>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0.79443</cdr:x>
      <cdr:y>0.58196</cdr:y>
    </cdr:from>
    <cdr:to>
      <cdr:x>0.8543</cdr:x>
      <cdr:y>0.62146</cdr:y>
    </cdr:to>
    <cdr:sp macro="" textlink="">
      <cdr:nvSpPr>
        <cdr:cNvPr id="2" name="Rectangle 1">
          <a:extLst xmlns:a="http://schemas.openxmlformats.org/drawingml/2006/main">
            <a:ext uri="{FF2B5EF4-FFF2-40B4-BE49-F238E27FC236}">
              <a16:creationId xmlns:a16="http://schemas.microsoft.com/office/drawing/2014/main" id="{A8734D0B-FD44-5D15-8C9B-A730677692FF}"/>
            </a:ext>
          </a:extLst>
        </cdr:cNvPr>
        <cdr:cNvSpPr/>
      </cdr:nvSpPr>
      <cdr:spPr>
        <a:xfrm xmlns:a="http://schemas.openxmlformats.org/drawingml/2006/main">
          <a:off x="5440320" y="2832256"/>
          <a:ext cx="409996" cy="192237"/>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17/01/2024</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5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7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9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6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51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53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9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26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6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9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48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9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32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62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32001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79062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344513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199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dirty="0">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dirty="0">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dirty="0">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8418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46476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078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04233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00730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437198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74877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0508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998931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558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271259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7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88101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636512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9567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54387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444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520845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1398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62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303793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82792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314304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54500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dirty="0">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33893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5095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4632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48083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9" r:id="rId3"/>
    <p:sldLayoutId id="2147483668" r:id="rId4"/>
    <p:sldLayoutId id="2147483664" r:id="rId5"/>
    <p:sldLayoutId id="2147483666" r:id="rId6"/>
    <p:sldLayoutId id="2147483662" r:id="rId7"/>
    <p:sldLayoutId id="2147483663" r:id="rId8"/>
    <p:sldLayoutId id="2147483665" r:id="rId9"/>
    <p:sldLayoutId id="2147483667" r:id="rId10"/>
    <p:sldLayoutId id="2147483671" r:id="rId11"/>
    <p:sldLayoutId id="2147483699" r:id="rId12"/>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dirty="0">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17/01/2024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7065630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ags" Target="../tags/tag5.xml"/><Relationship Id="rId6" Type="http://schemas.openxmlformats.org/officeDocument/2006/relationships/image" Target="../media/image42.png"/><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7.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tags" Target="../tags/tag8.xml"/><Relationship Id="rId5" Type="http://schemas.openxmlformats.org/officeDocument/2006/relationships/chart" Target="../charts/char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tags" Target="../tags/tag9.xml"/><Relationship Id="rId5" Type="http://schemas.openxmlformats.org/officeDocument/2006/relationships/chart" Target="../charts/chart14.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10.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7.xml"/><Relationship Id="rId1" Type="http://schemas.openxmlformats.org/officeDocument/2006/relationships/tags" Target="../tags/tag11.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7.xml"/><Relationship Id="rId1" Type="http://schemas.openxmlformats.org/officeDocument/2006/relationships/tags" Target="../tags/tag12.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svg"/><Relationship Id="rId2" Type="http://schemas.openxmlformats.org/officeDocument/2006/relationships/hyperlink" Target="https://twitter.com/Essex_CC" TargetMode="External"/><Relationship Id="rId1" Type="http://schemas.openxmlformats.org/officeDocument/2006/relationships/slideLayout" Target="../slideLayouts/slideLayout36.xml"/><Relationship Id="rId6" Type="http://schemas.openxmlformats.org/officeDocument/2006/relationships/image" Target="../media/image45.png"/><Relationship Id="rId5" Type="http://schemas.openxmlformats.org/officeDocument/2006/relationships/hyperlink" Target="https://www.facebook.com/essexcountycouncil" TargetMode="Externa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3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4.xml"/><Relationship Id="rId6" Type="http://schemas.openxmlformats.org/officeDocument/2006/relationships/image" Target="../media/image42.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0054109" cy="1620000"/>
          </a:xfrm>
        </p:spPr>
        <p:txBody>
          <a:bodyPr/>
          <a:lstStyle/>
          <a:p>
            <a:r>
              <a:rPr lang="en-GB" dirty="0"/>
              <a:t>Essex Resident Survey 2023: Perceptions of Safety</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rPr>
              <a:t>Novem</a:t>
            </a:r>
            <a:r>
              <a:rPr kumimoji="0" lang="en-GB" sz="2000" b="0" i="0" u="none" strike="noStrike" kern="1200" cap="none" spc="0" normalizeH="0" baseline="0" noProof="0" dirty="0" err="1">
                <a:ln>
                  <a:noFill/>
                </a:ln>
                <a:solidFill>
                  <a:prstClr val="white"/>
                </a:solidFill>
                <a:effectLst/>
                <a:uLnTx/>
                <a:uFillTx/>
                <a:latin typeface="Calibri Light" panose="020F0302020204030204" pitchFamily="34" charset="0"/>
                <a:ea typeface="+mn-ea"/>
                <a:cs typeface="Calibri Light" panose="020F0302020204030204" pitchFamily="34" charset="0"/>
              </a:rPr>
              <a:t>ber</a:t>
            </a:r>
            <a:r>
              <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a:extLst>
              <a:ext uri="{FF2B5EF4-FFF2-40B4-BE49-F238E27FC236}">
                <a16:creationId xmlns:a16="http://schemas.microsoft.com/office/drawing/2014/main" id="{F5A15459-59BC-3400-DC2E-1A2F8EBC78BA}"/>
              </a:ext>
            </a:extLst>
          </p:cNvPr>
          <p:cNvGraphicFramePr/>
          <p:nvPr>
            <p:extLst>
              <p:ext uri="{D42A27DB-BD31-4B8C-83A1-F6EECF244321}">
                <p14:modId xmlns:p14="http://schemas.microsoft.com/office/powerpoint/2010/main" val="2061443251"/>
              </p:ext>
            </p:extLst>
          </p:nvPr>
        </p:nvGraphicFramePr>
        <p:xfrm>
          <a:off x="5168348" y="1695764"/>
          <a:ext cx="6848107" cy="4866754"/>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a:off x="10026073" y="1774894"/>
            <a:ext cx="0" cy="465906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4" name="Chart 43">
            <a:extLst>
              <a:ext uri="{FF2B5EF4-FFF2-40B4-BE49-F238E27FC236}">
                <a16:creationId xmlns:a16="http://schemas.microsoft.com/office/drawing/2014/main" id="{58E67B60-C5E2-46FC-8714-109AFB719BA8}"/>
              </a:ext>
            </a:extLst>
          </p:cNvPr>
          <p:cNvGraphicFramePr/>
          <p:nvPr/>
        </p:nvGraphicFramePr>
        <p:xfrm>
          <a:off x="655597" y="1527107"/>
          <a:ext cx="5278790"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3949028" y="3526168"/>
            <a:ext cx="148228" cy="192965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Lst>
          </p:cNvPr>
          <p:cNvSpPr/>
          <p:nvPr/>
        </p:nvSpPr>
        <p:spPr>
          <a:xfrm>
            <a:off x="0" y="0"/>
            <a:ext cx="452436" cy="6858000"/>
          </a:xfrm>
          <a:prstGeom prst="rect">
            <a:avLst/>
          </a:prstGeom>
          <a:solidFill>
            <a:srgbClr val="E4003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Lst>
          </p:cNvPr>
          <p:cNvSpPr txBox="1"/>
          <p:nvPr/>
        </p:nvSpPr>
        <p:spPr>
          <a:xfrm>
            <a:off x="836165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very / fairly safe</a:t>
            </a:r>
          </a:p>
        </p:txBody>
      </p:sp>
      <p:sp>
        <p:nvSpPr>
          <p:cNvPr id="25" name="TextBox 24">
            <a:extLst>
              <a:ext uri="{FF2B5EF4-FFF2-40B4-BE49-F238E27FC236}">
                <a16:creationId xmlns:a16="http://schemas.microsoft.com/office/drawing/2014/main" id="{BA433F81-85D4-4936-BF50-F3FFDA8E5E4B}"/>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How safe or unsafe do you feel when outside in your local area </a:t>
            </a:r>
            <a:r>
              <a:rPr kumimoji="0" lang="en-GB" sz="1400" b="0" i="1" u="sng" strike="noStrike" kern="1200" cap="none" spc="0" normalizeH="0" baseline="0" noProof="0" dirty="0">
                <a:ln>
                  <a:noFill/>
                </a:ln>
                <a:solidFill>
                  <a:prstClr val="black"/>
                </a:solidFill>
                <a:effectLst/>
                <a:uLnTx/>
                <a:uFillTx/>
                <a:latin typeface="Calibri"/>
                <a:ea typeface="+mn-ea"/>
                <a:cs typeface="+mn-cs"/>
              </a:rPr>
              <a:t>after dark</a:t>
            </a:r>
            <a:r>
              <a:rPr kumimoji="0" lang="en-GB" sz="1400" b="0" i="1"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533839F5-AC8F-4CC9-AAB3-00284A8B1D4A}"/>
              </a:ext>
            </a:extLst>
          </p:cNvPr>
          <p:cNvSpPr txBox="1"/>
          <p:nvPr/>
        </p:nvSpPr>
        <p:spPr>
          <a:xfrm>
            <a:off x="695324" y="6317404"/>
            <a:ext cx="58015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respondents (answering): 2023 – 6,493; 2022 - 5,887. Benchmark: LGA survey – Feb 2023 (971).</a:t>
            </a:r>
            <a:endParaRPr kumimoji="0" lang="en-GB" sz="10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7" name="TextBox 6">
            <a:extLst>
              <a:ext uri="{FF2B5EF4-FFF2-40B4-BE49-F238E27FC236}">
                <a16:creationId xmlns:a16="http://schemas.microsoft.com/office/drawing/2014/main" id="{027F73DE-46A2-44E9-A57A-B87E114A3BB5}"/>
              </a:ext>
            </a:extLst>
          </p:cNvPr>
          <p:cNvSpPr txBox="1"/>
          <p:nvPr/>
        </p:nvSpPr>
        <p:spPr>
          <a:xfrm>
            <a:off x="3968980" y="4342490"/>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55%</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3949028" y="1888031"/>
            <a:ext cx="148228" cy="960158"/>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AE1F4EDF-4BE8-4B7A-BA6F-1E8A3ED5E426}"/>
              </a:ext>
            </a:extLst>
          </p:cNvPr>
          <p:cNvSpPr txBox="1"/>
          <p:nvPr/>
        </p:nvSpPr>
        <p:spPr>
          <a:xfrm>
            <a:off x="3952476" y="223167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28%</a:t>
            </a:r>
          </a:p>
        </p:txBody>
      </p:sp>
      <p:cxnSp>
        <p:nvCxnSpPr>
          <p:cNvPr id="29" name="Straight Connector 28">
            <a:extLst>
              <a:ext uri="{FF2B5EF4-FFF2-40B4-BE49-F238E27FC236}">
                <a16:creationId xmlns:a16="http://schemas.microsoft.com/office/drawing/2014/main" id="{92558ACD-5EDB-44DC-B6FC-C42FCE8A8CBA}"/>
              </a:ext>
              <a:ext uri="{C183D7F6-B498-43B3-948B-1728B52AA6E4}">
                <adec:decorative xmlns:adec="http://schemas.microsoft.com/office/drawing/2017/decorative" val="1"/>
              </a:ext>
            </a:extLst>
          </p:cNvPr>
          <p:cNvCxnSpPr>
            <a:cxnSpLocks/>
          </p:cNvCxnSpPr>
          <p:nvPr/>
        </p:nvCxnSpPr>
        <p:spPr>
          <a:xfrm>
            <a:off x="624023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65C825-D9AE-4C43-85D2-F3C5F54ABD5F}"/>
              </a:ext>
              <a:ext uri="{C183D7F6-B498-43B3-948B-1728B52AA6E4}">
                <adec:decorative xmlns:adec="http://schemas.microsoft.com/office/drawing/2017/decorative" val="1"/>
              </a:ext>
            </a:extLst>
          </p:cNvPr>
          <p:cNvCxnSpPr>
            <a:cxnSpLocks/>
          </p:cNvCxnSpPr>
          <p:nvPr/>
        </p:nvCxnSpPr>
        <p:spPr>
          <a:xfrm>
            <a:off x="6240237" y="451321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F954BD5-606E-4898-9A45-2E29FDABB7FC}"/>
              </a:ext>
              <a:ext uri="{C183D7F6-B498-43B3-948B-1728B52AA6E4}">
                <adec:decorative xmlns:adec="http://schemas.microsoft.com/office/drawing/2017/decorative" val="1"/>
              </a:ext>
            </a:extLst>
          </p:cNvPr>
          <p:cNvSpPr/>
          <p:nvPr/>
        </p:nvSpPr>
        <p:spPr>
          <a:xfrm>
            <a:off x="10503842" y="238992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6285C9FB-1643-4C70-924F-D5A59A4CB69A}"/>
              </a:ext>
              <a:ext uri="{C183D7F6-B498-43B3-948B-1728B52AA6E4}">
                <adec:decorative xmlns:adec="http://schemas.microsoft.com/office/drawing/2017/decorative" val="1"/>
              </a:ext>
            </a:extLst>
          </p:cNvPr>
          <p:cNvSpPr/>
          <p:nvPr/>
        </p:nvSpPr>
        <p:spPr>
          <a:xfrm>
            <a:off x="9638188" y="346046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A7FD422E-BB55-4CDE-A886-CE21BF8BB569}"/>
              </a:ext>
              <a:ext uri="{C183D7F6-B498-43B3-948B-1728B52AA6E4}">
                <adec:decorative xmlns:adec="http://schemas.microsoft.com/office/drawing/2017/decorative" val="1"/>
              </a:ext>
            </a:extLst>
          </p:cNvPr>
          <p:cNvSpPr/>
          <p:nvPr/>
        </p:nvSpPr>
        <p:spPr>
          <a:xfrm>
            <a:off x="9823338" y="411038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2AA1FBB-C354-4D55-B67C-936AD7FB4915}"/>
              </a:ext>
              <a:ext uri="{C183D7F6-B498-43B3-948B-1728B52AA6E4}">
                <adec:decorative xmlns:adec="http://schemas.microsoft.com/office/drawing/2017/decorative" val="1"/>
              </a:ext>
            </a:extLst>
          </p:cNvPr>
          <p:cNvSpPr/>
          <p:nvPr/>
        </p:nvSpPr>
        <p:spPr>
          <a:xfrm>
            <a:off x="10258216" y="280349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408483D0-921C-4EAA-8119-3D16D2E86437}"/>
              </a:ext>
              <a:ext uri="{C183D7F6-B498-43B3-948B-1728B52AA6E4}">
                <adec:decorative xmlns:adec="http://schemas.microsoft.com/office/drawing/2017/decorative" val="1"/>
              </a:ext>
            </a:extLst>
          </p:cNvPr>
          <p:cNvSpPr/>
          <p:nvPr/>
        </p:nvSpPr>
        <p:spPr>
          <a:xfrm>
            <a:off x="10294769" y="217413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801A78B6-170D-4796-97A9-8B2B6BFD7B0B}"/>
              </a:ext>
              <a:ext uri="{C183D7F6-B498-43B3-948B-1728B52AA6E4}">
                <adec:decorative xmlns:adec="http://schemas.microsoft.com/office/drawing/2017/decorative" val="1"/>
              </a:ext>
            </a:extLst>
          </p:cNvPr>
          <p:cNvSpPr/>
          <p:nvPr/>
        </p:nvSpPr>
        <p:spPr>
          <a:xfrm>
            <a:off x="9891732" y="473337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itle 1">
            <a:extLst>
              <a:ext uri="{FF2B5EF4-FFF2-40B4-BE49-F238E27FC236}">
                <a16:creationId xmlns:a16="http://schemas.microsoft.com/office/drawing/2014/main" id="{378B3EA2-AC0E-4DB1-8C63-251DF92CEFC8}"/>
              </a:ext>
            </a:extLst>
          </p:cNvPr>
          <p:cNvSpPr txBox="1">
            <a:spLocks/>
          </p:cNvSpPr>
          <p:nvPr/>
        </p:nvSpPr>
        <p:spPr>
          <a:xfrm>
            <a:off x="695324" y="153861"/>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Similarly, the proportion of residents that feel safe when outside in their local area </a:t>
            </a:r>
            <a:r>
              <a:rPr kumimoji="0" lang="en-GB" sz="1800" b="1" i="0" u="sng" strike="noStrike" kern="1200" cap="none" spc="0" normalizeH="0" baseline="0" noProof="0" dirty="0">
                <a:ln>
                  <a:noFill/>
                </a:ln>
                <a:solidFill>
                  <a:srgbClr val="E40037"/>
                </a:solidFill>
                <a:effectLst/>
                <a:uLnTx/>
                <a:uFillTx/>
                <a:latin typeface="Calibri"/>
                <a:ea typeface="+mj-ea"/>
                <a:cs typeface="+mj-cs"/>
              </a:rPr>
              <a:t>after dark</a:t>
            </a:r>
            <a:r>
              <a:rPr kumimoji="0" lang="en-GB" sz="1800" b="1" i="0" u="none" strike="noStrike" kern="1200" cap="none" spc="0" normalizeH="0" baseline="0" noProof="0" dirty="0">
                <a:ln>
                  <a:noFill/>
                </a:ln>
                <a:solidFill>
                  <a:srgbClr val="E40037"/>
                </a:solidFill>
                <a:effectLst/>
                <a:uLnTx/>
                <a:uFillTx/>
                <a:latin typeface="Calibri"/>
                <a:ea typeface="+mj-ea"/>
                <a:cs typeface="+mj-cs"/>
              </a:rPr>
              <a:t> has significantly reduced since 2022 and is lower than the latest national result. Those living in more deprived areas and levelling up areas feel less safe vs. other areas. </a:t>
            </a:r>
          </a:p>
        </p:txBody>
      </p:sp>
      <p:sp>
        <p:nvSpPr>
          <p:cNvPr id="34" name="Rectangle 33">
            <a:extLst>
              <a:ext uri="{FF2B5EF4-FFF2-40B4-BE49-F238E27FC236}">
                <a16:creationId xmlns:a16="http://schemas.microsoft.com/office/drawing/2014/main" id="{9A805E50-7731-4720-AB28-7BB45D872A88}"/>
              </a:ext>
              <a:ext uri="{C183D7F6-B498-43B3-948B-1728B52AA6E4}">
                <adec:decorative xmlns:adec="http://schemas.microsoft.com/office/drawing/2017/decorative" val="1"/>
              </a:ext>
            </a:extLst>
          </p:cNvPr>
          <p:cNvSpPr/>
          <p:nvPr/>
        </p:nvSpPr>
        <p:spPr>
          <a:xfrm>
            <a:off x="9579381" y="1961584"/>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Slide Number Placeholder 4">
            <a:extLst>
              <a:ext uri="{FF2B5EF4-FFF2-40B4-BE49-F238E27FC236}">
                <a16:creationId xmlns:a16="http://schemas.microsoft.com/office/drawing/2014/main" id="{91EDCC49-F336-4CEB-B323-1E5D71D8C247}"/>
              </a:ext>
            </a:extLst>
          </p:cNvPr>
          <p:cNvSpPr>
            <a:spLocks noGrp="1"/>
          </p:cNvSpPr>
          <p:nvPr>
            <p:ph type="sldNum" sz="quarter" idx="4"/>
          </p:nvPr>
        </p:nvSpPr>
        <p:spPr>
          <a:xfrm>
            <a:off x="11082068"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8" name="Footer Placeholder 5">
            <a:extLst>
              <a:ext uri="{FF2B5EF4-FFF2-40B4-BE49-F238E27FC236}">
                <a16:creationId xmlns:a16="http://schemas.microsoft.com/office/drawing/2014/main" id="{948EC4E6-E0E0-4F2B-8E22-D06D59415DFF}"/>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0" name="Date Placeholder 3">
            <a:extLst>
              <a:ext uri="{FF2B5EF4-FFF2-40B4-BE49-F238E27FC236}">
                <a16:creationId xmlns:a16="http://schemas.microsoft.com/office/drawing/2014/main" id="{FA777BB7-FBBF-4432-8D0F-A99C38FDCE28}"/>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CE75B3A8-2926-4FBE-92B1-BC431A29E520}"/>
              </a:ext>
              <a:ext uri="{C183D7F6-B498-43B3-948B-1728B52AA6E4}">
                <adec:decorative xmlns:adec="http://schemas.microsoft.com/office/drawing/2017/decorative" val="1"/>
              </a:ext>
            </a:extLst>
          </p:cNvPr>
          <p:cNvCxnSpPr>
            <a:cxnSpLocks/>
          </p:cNvCxnSpPr>
          <p:nvPr/>
        </p:nvCxnSpPr>
        <p:spPr>
          <a:xfrm>
            <a:off x="6243488" y="536794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6B8CA1C-2B5E-4EA1-8246-1DBE4E4F514C}"/>
              </a:ext>
              <a:ext uri="{C183D7F6-B498-43B3-948B-1728B52AA6E4}">
                <adec:decorative xmlns:adec="http://schemas.microsoft.com/office/drawing/2017/decorative" val="1"/>
              </a:ext>
            </a:extLst>
          </p:cNvPr>
          <p:cNvSpPr/>
          <p:nvPr/>
        </p:nvSpPr>
        <p:spPr>
          <a:xfrm>
            <a:off x="10283437" y="602393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A0CA3113-6C65-4BA7-B0BB-23D4D17E3E0F}"/>
              </a:ext>
              <a:ext uri="{C183D7F6-B498-43B3-948B-1728B52AA6E4}">
                <adec:decorative xmlns:adec="http://schemas.microsoft.com/office/drawing/2017/decorative" val="1"/>
              </a:ext>
            </a:extLst>
          </p:cNvPr>
          <p:cNvSpPr/>
          <p:nvPr/>
        </p:nvSpPr>
        <p:spPr>
          <a:xfrm>
            <a:off x="10366413" y="6241706"/>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6AD9D23-F992-4F0C-A132-37DCE181E777}"/>
              </a:ext>
              <a:ext uri="{C183D7F6-B498-43B3-948B-1728B52AA6E4}">
                <adec:decorative xmlns:adec="http://schemas.microsoft.com/office/drawing/2017/decorative" val="1"/>
              </a:ext>
            </a:extLst>
          </p:cNvPr>
          <p:cNvSpPr/>
          <p:nvPr/>
        </p:nvSpPr>
        <p:spPr>
          <a:xfrm>
            <a:off x="9831460" y="2610178"/>
            <a:ext cx="386395" cy="17253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674E9BB9-62F6-4ED2-89F4-CF80E2042607}"/>
              </a:ext>
              <a:ext uri="{C183D7F6-B498-43B3-948B-1728B52AA6E4}">
                <adec:decorative xmlns:adec="http://schemas.microsoft.com/office/drawing/2017/decorative" val="1"/>
              </a:ext>
            </a:extLst>
          </p:cNvPr>
          <p:cNvSpPr/>
          <p:nvPr/>
        </p:nvSpPr>
        <p:spPr>
          <a:xfrm>
            <a:off x="10454331" y="366914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666B6F37-1700-4A2C-8A4D-0CC36F941339}"/>
              </a:ext>
              <a:ext uri="{C183D7F6-B498-43B3-948B-1728B52AA6E4}">
                <adec:decorative xmlns:adec="http://schemas.microsoft.com/office/drawing/2017/decorative" val="1"/>
              </a:ext>
            </a:extLst>
          </p:cNvPr>
          <p:cNvSpPr/>
          <p:nvPr/>
        </p:nvSpPr>
        <p:spPr>
          <a:xfrm>
            <a:off x="10669059" y="430706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73252A8D-E31D-4A2A-B026-FE9A1655357E}"/>
              </a:ext>
              <a:ext uri="{C183D7F6-B498-43B3-948B-1728B52AA6E4}">
                <adec:decorative xmlns:adec="http://schemas.microsoft.com/office/drawing/2017/decorative" val="1"/>
              </a:ext>
            </a:extLst>
          </p:cNvPr>
          <p:cNvSpPr/>
          <p:nvPr/>
        </p:nvSpPr>
        <p:spPr>
          <a:xfrm>
            <a:off x="9453718" y="4966278"/>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3D8F6031-4EAF-47FC-B934-6D5D8B4DE4E1}"/>
              </a:ext>
              <a:ext uri="{C183D7F6-B498-43B3-948B-1728B52AA6E4}">
                <adec:decorative xmlns:adec="http://schemas.microsoft.com/office/drawing/2017/decorative" val="1"/>
              </a:ext>
            </a:extLst>
          </p:cNvPr>
          <p:cNvSpPr/>
          <p:nvPr/>
        </p:nvSpPr>
        <p:spPr>
          <a:xfrm>
            <a:off x="9333852" y="5390261"/>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49E1B90B-0831-4679-9DA2-F435205E6D8D}"/>
              </a:ext>
              <a:ext uri="{C183D7F6-B498-43B3-948B-1728B52AA6E4}">
                <adec:decorative xmlns:adec="http://schemas.microsoft.com/office/drawing/2017/decorative" val="1"/>
              </a:ext>
            </a:extLst>
          </p:cNvPr>
          <p:cNvSpPr/>
          <p:nvPr/>
        </p:nvSpPr>
        <p:spPr>
          <a:xfrm>
            <a:off x="9532494" y="560282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AF5FF7F0-B1BE-4E36-BE03-B94E0970186A}"/>
              </a:ext>
              <a:ext uri="{C183D7F6-B498-43B3-948B-1728B52AA6E4}">
                <adec:decorative xmlns:adec="http://schemas.microsoft.com/office/drawing/2017/decorative" val="1"/>
              </a:ext>
            </a:extLst>
          </p:cNvPr>
          <p:cNvSpPr/>
          <p:nvPr/>
        </p:nvSpPr>
        <p:spPr>
          <a:xfrm>
            <a:off x="10293259" y="5169837"/>
            <a:ext cx="409996" cy="192237"/>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Brace 3">
            <a:extLst>
              <a:ext uri="{FF2B5EF4-FFF2-40B4-BE49-F238E27FC236}">
                <a16:creationId xmlns:a16="http://schemas.microsoft.com/office/drawing/2014/main" id="{88215E33-619D-B148-CA28-06EDB39C1F34}"/>
              </a:ext>
              <a:ext uri="{C183D7F6-B498-43B3-948B-1728B52AA6E4}">
                <adec:decorative xmlns:adec="http://schemas.microsoft.com/office/drawing/2017/decorative" val="1"/>
              </a:ext>
            </a:extLst>
          </p:cNvPr>
          <p:cNvSpPr/>
          <p:nvPr/>
        </p:nvSpPr>
        <p:spPr>
          <a:xfrm>
            <a:off x="3031972" y="3644006"/>
            <a:ext cx="148228" cy="182842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95CCA63-18FE-2B50-CFEC-18F9137C7599}"/>
              </a:ext>
            </a:extLst>
          </p:cNvPr>
          <p:cNvSpPr txBox="1"/>
          <p:nvPr/>
        </p:nvSpPr>
        <p:spPr>
          <a:xfrm>
            <a:off x="3053990" y="4416244"/>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51%</a:t>
            </a:r>
          </a:p>
        </p:txBody>
      </p:sp>
      <p:sp>
        <p:nvSpPr>
          <p:cNvPr id="6" name="Right Brace 5">
            <a:extLst>
              <a:ext uri="{FF2B5EF4-FFF2-40B4-BE49-F238E27FC236}">
                <a16:creationId xmlns:a16="http://schemas.microsoft.com/office/drawing/2014/main" id="{67B93F8C-837C-4781-4A99-86704FE3537A}"/>
              </a:ext>
              <a:ext uri="{C183D7F6-B498-43B3-948B-1728B52AA6E4}">
                <adec:decorative xmlns:adec="http://schemas.microsoft.com/office/drawing/2017/decorative" val="1"/>
              </a:ext>
            </a:extLst>
          </p:cNvPr>
          <p:cNvSpPr/>
          <p:nvPr/>
        </p:nvSpPr>
        <p:spPr>
          <a:xfrm>
            <a:off x="3029648" y="1879235"/>
            <a:ext cx="148228" cy="1036420"/>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547461BE-84A7-35A8-897B-9BA46796789A}"/>
              </a:ext>
            </a:extLst>
          </p:cNvPr>
          <p:cNvSpPr txBox="1"/>
          <p:nvPr/>
        </p:nvSpPr>
        <p:spPr>
          <a:xfrm>
            <a:off x="3070676" y="2260981"/>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30%</a:t>
            </a:r>
          </a:p>
        </p:txBody>
      </p:sp>
      <p:sp>
        <p:nvSpPr>
          <p:cNvPr id="11" name="Arrow: Up 10">
            <a:extLst>
              <a:ext uri="{FF2B5EF4-FFF2-40B4-BE49-F238E27FC236}">
                <a16:creationId xmlns:a16="http://schemas.microsoft.com/office/drawing/2014/main" id="{C532418D-547D-9763-509E-CE456BAB2534}"/>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8B0412D-08C3-16FC-B347-0AD98F4CBC0E}"/>
              </a:ext>
              <a:ext uri="{C183D7F6-B498-43B3-948B-1728B52AA6E4}">
                <adec:decorative xmlns:adec="http://schemas.microsoft.com/office/drawing/2017/decorative" val="1"/>
              </a:ext>
            </a:extLst>
          </p:cNvPr>
          <p:cNvSpPr txBox="1"/>
          <p:nvPr/>
        </p:nvSpPr>
        <p:spPr>
          <a:xfrm>
            <a:off x="1109454" y="592896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mn-ea"/>
                <a:cs typeface="+mn-cs"/>
              </a:rPr>
              <a:t>Denotes a statistically significant difference vs previous survey at the 95% confidence level </a:t>
            </a:r>
          </a:p>
        </p:txBody>
      </p:sp>
      <p:sp>
        <p:nvSpPr>
          <p:cNvPr id="13" name="Arrow: Up 12">
            <a:extLst>
              <a:ext uri="{FF2B5EF4-FFF2-40B4-BE49-F238E27FC236}">
                <a16:creationId xmlns:a16="http://schemas.microsoft.com/office/drawing/2014/main" id="{EE22D6D8-DFA0-000D-EAB3-9C0CA525484E}"/>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Up 13">
            <a:extLst>
              <a:ext uri="{FF2B5EF4-FFF2-40B4-BE49-F238E27FC236}">
                <a16:creationId xmlns:a16="http://schemas.microsoft.com/office/drawing/2014/main" id="{2E78B60B-A47E-0CF9-8258-31706949C10F}"/>
              </a:ext>
              <a:ext uri="{C183D7F6-B498-43B3-948B-1728B52AA6E4}">
                <adec:decorative xmlns:adec="http://schemas.microsoft.com/office/drawing/2017/decorative" val="1"/>
              </a:ext>
            </a:extLst>
          </p:cNvPr>
          <p:cNvSpPr/>
          <p:nvPr/>
        </p:nvSpPr>
        <p:spPr>
          <a:xfrm flipV="1">
            <a:off x="2926331" y="4250868"/>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Up 14">
            <a:extLst>
              <a:ext uri="{FF2B5EF4-FFF2-40B4-BE49-F238E27FC236}">
                <a16:creationId xmlns:a16="http://schemas.microsoft.com/office/drawing/2014/main" id="{28C74581-9C20-6297-140A-B88F83CA16B1}"/>
              </a:ext>
              <a:ext uri="{C183D7F6-B498-43B3-948B-1728B52AA6E4}">
                <adec:decorative xmlns:adec="http://schemas.microsoft.com/office/drawing/2017/decorative" val="1"/>
              </a:ext>
            </a:extLst>
          </p:cNvPr>
          <p:cNvSpPr/>
          <p:nvPr/>
        </p:nvSpPr>
        <p:spPr>
          <a:xfrm>
            <a:off x="2937914" y="3176153"/>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rrow: Up 16">
            <a:extLst>
              <a:ext uri="{FF2B5EF4-FFF2-40B4-BE49-F238E27FC236}">
                <a16:creationId xmlns:a16="http://schemas.microsoft.com/office/drawing/2014/main" id="{DB522FFD-BC35-D335-7FD2-DB8103C78CF7}"/>
              </a:ext>
              <a:ext uri="{C183D7F6-B498-43B3-948B-1728B52AA6E4}">
                <adec:decorative xmlns:adec="http://schemas.microsoft.com/office/drawing/2017/decorative" val="1"/>
              </a:ext>
            </a:extLst>
          </p:cNvPr>
          <p:cNvSpPr/>
          <p:nvPr/>
        </p:nvSpPr>
        <p:spPr>
          <a:xfrm>
            <a:off x="2948930" y="195267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Arrow: Up 17">
            <a:extLst>
              <a:ext uri="{FF2B5EF4-FFF2-40B4-BE49-F238E27FC236}">
                <a16:creationId xmlns:a16="http://schemas.microsoft.com/office/drawing/2014/main" id="{4758593D-A14A-82F7-30DC-6E9FDCB3F5DA}"/>
              </a:ext>
              <a:ext uri="{C183D7F6-B498-43B3-948B-1728B52AA6E4}">
                <adec:decorative xmlns:adec="http://schemas.microsoft.com/office/drawing/2017/decorative" val="1"/>
              </a:ext>
            </a:extLst>
          </p:cNvPr>
          <p:cNvSpPr/>
          <p:nvPr/>
        </p:nvSpPr>
        <p:spPr>
          <a:xfrm flipV="1">
            <a:off x="3229445" y="465421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Arrow: Up 18">
            <a:extLst>
              <a:ext uri="{FF2B5EF4-FFF2-40B4-BE49-F238E27FC236}">
                <a16:creationId xmlns:a16="http://schemas.microsoft.com/office/drawing/2014/main" id="{80FE3328-0682-8808-7E81-B1F730A5F767}"/>
              </a:ext>
              <a:ext uri="{C183D7F6-B498-43B3-948B-1728B52AA6E4}">
                <adec:decorative xmlns:adec="http://schemas.microsoft.com/office/drawing/2017/decorative" val="1"/>
              </a:ext>
            </a:extLst>
          </p:cNvPr>
          <p:cNvSpPr/>
          <p:nvPr/>
        </p:nvSpPr>
        <p:spPr>
          <a:xfrm>
            <a:off x="3201926" y="247531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CA3DB4B8-BB26-F68A-86A0-AE053834268C}"/>
              </a:ext>
              <a:ext uri="{C183D7F6-B498-43B3-948B-1728B52AA6E4}">
                <adec:decorative xmlns:adec="http://schemas.microsoft.com/office/drawing/2017/decorative" val="1"/>
              </a:ext>
            </a:extLst>
          </p:cNvPr>
          <p:cNvSpPr/>
          <p:nvPr/>
        </p:nvSpPr>
        <p:spPr>
          <a:xfrm>
            <a:off x="10316170" y="389845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611FE8F4-329A-F69E-E800-532EC6872857}"/>
              </a:ext>
              <a:ext uri="{C183D7F6-B498-43B3-948B-1728B52AA6E4}">
                <adec:decorative xmlns:adec="http://schemas.microsoft.com/office/drawing/2017/decorative" val="1"/>
              </a:ext>
            </a:extLst>
          </p:cNvPr>
          <p:cNvSpPr/>
          <p:nvPr/>
        </p:nvSpPr>
        <p:spPr>
          <a:xfrm>
            <a:off x="10257647" y="5809347"/>
            <a:ext cx="409996" cy="192237"/>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ight Brace 22">
            <a:extLst>
              <a:ext uri="{FF2B5EF4-FFF2-40B4-BE49-F238E27FC236}">
                <a16:creationId xmlns:a16="http://schemas.microsoft.com/office/drawing/2014/main" id="{054C5973-C545-1C71-0AC5-43D1E6316232}"/>
              </a:ext>
              <a:ext uri="{C183D7F6-B498-43B3-948B-1728B52AA6E4}">
                <adec:decorative xmlns:adec="http://schemas.microsoft.com/office/drawing/2017/decorative" val="1"/>
              </a:ext>
            </a:extLst>
          </p:cNvPr>
          <p:cNvSpPr/>
          <p:nvPr/>
        </p:nvSpPr>
        <p:spPr>
          <a:xfrm>
            <a:off x="4872752" y="1891141"/>
            <a:ext cx="148228" cy="511226"/>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02115039-59BB-BCBE-A732-FD0D50701D60}"/>
              </a:ext>
            </a:extLst>
          </p:cNvPr>
          <p:cNvSpPr txBox="1"/>
          <p:nvPr/>
        </p:nvSpPr>
        <p:spPr>
          <a:xfrm>
            <a:off x="4904901" y="2002642"/>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15%</a:t>
            </a:r>
          </a:p>
        </p:txBody>
      </p:sp>
      <p:sp>
        <p:nvSpPr>
          <p:cNvPr id="51" name="Right Brace 50">
            <a:extLst>
              <a:ext uri="{FF2B5EF4-FFF2-40B4-BE49-F238E27FC236}">
                <a16:creationId xmlns:a16="http://schemas.microsoft.com/office/drawing/2014/main" id="{DC82E549-6C08-81A3-A918-E62C15B61ED8}"/>
              </a:ext>
              <a:ext uri="{C183D7F6-B498-43B3-948B-1728B52AA6E4}">
                <adec:decorative xmlns:adec="http://schemas.microsoft.com/office/drawing/2017/decorative" val="1"/>
              </a:ext>
            </a:extLst>
          </p:cNvPr>
          <p:cNvSpPr/>
          <p:nvPr/>
        </p:nvSpPr>
        <p:spPr>
          <a:xfrm>
            <a:off x="4866538" y="2848189"/>
            <a:ext cx="196736" cy="261696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65DBB786-E33A-0275-233A-9EABBF4A1882}"/>
              </a:ext>
            </a:extLst>
          </p:cNvPr>
          <p:cNvSpPr txBox="1"/>
          <p:nvPr/>
        </p:nvSpPr>
        <p:spPr>
          <a:xfrm>
            <a:off x="4942292" y="400702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73%</a:t>
            </a:r>
          </a:p>
        </p:txBody>
      </p:sp>
    </p:spTree>
    <p:extLst>
      <p:ext uri="{BB962C8B-B14F-4D97-AF65-F5344CB8AC3E}">
        <p14:creationId xmlns:p14="http://schemas.microsoft.com/office/powerpoint/2010/main" val="128233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65DBAC4-9688-4CE4-8C95-583E82E99EE7}"/>
              </a:ext>
              <a:ext uri="{C183D7F6-B498-43B3-948B-1728B52AA6E4}">
                <adec:decorative xmlns:adec="http://schemas.microsoft.com/office/drawing/2017/decorative" val="1"/>
              </a:ext>
            </a:extLst>
          </p:cNvPr>
          <p:cNvCxnSpPr>
            <a:cxnSpLocks/>
          </p:cNvCxnSpPr>
          <p:nvPr/>
        </p:nvCxnSpPr>
        <p:spPr>
          <a:xfrm>
            <a:off x="4107295" y="2289751"/>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2" name="Chart 71" descr="50% of female residents say they feel very or fairly safe after dark compared with 61% of male residents. By age, 38% of 18-24 year olds and 50% of 25-34 year olds and those aged 75+ say they feel safe, compared with the Essex average of 55%. ">
            <a:extLst>
              <a:ext uri="{FF2B5EF4-FFF2-40B4-BE49-F238E27FC236}">
                <a16:creationId xmlns:a16="http://schemas.microsoft.com/office/drawing/2014/main" id="{A19C1EBC-47E6-418C-A76D-A6E36235AE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3424021"/>
              </p:ext>
            </p:extLst>
          </p:nvPr>
        </p:nvGraphicFramePr>
        <p:xfrm>
          <a:off x="184348" y="2226844"/>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43" name="Title 1">
            <a:extLst>
              <a:ext uri="{FF2B5EF4-FFF2-40B4-BE49-F238E27FC236}">
                <a16:creationId xmlns:a16="http://schemas.microsoft.com/office/drawing/2014/main" id="{19478B12-02AB-4593-A761-E7CDC0ABAF05}"/>
              </a:ext>
            </a:extLst>
          </p:cNvPr>
          <p:cNvSpPr txBox="1">
            <a:spLocks noGrp="1"/>
          </p:cNvSpPr>
          <p:nvPr>
            <p:ph type="title"/>
          </p:nvPr>
        </p:nvSpPr>
        <p:spPr>
          <a:xfrm>
            <a:off x="570251" y="285253"/>
            <a:ext cx="10729233"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Females, younger adults and those with a long-term limiting health condition or illness (LLTI/condition*) are all less likely feel safe </a:t>
            </a:r>
            <a:r>
              <a:rPr kumimoji="0" lang="en-GB" sz="1800" b="1" i="0" u="sng" strike="noStrike" kern="1200" cap="none" spc="0" normalizeH="0" baseline="0" noProof="0" dirty="0">
                <a:ln>
                  <a:noFill/>
                </a:ln>
                <a:solidFill>
                  <a:schemeClr val="accent4"/>
                </a:solidFill>
                <a:effectLst/>
                <a:uLnTx/>
                <a:uFillTx/>
                <a:latin typeface="+mj-lt"/>
                <a:ea typeface="+mj-ea"/>
                <a:cs typeface="+mj-cs"/>
              </a:rPr>
              <a:t>after dark</a:t>
            </a:r>
            <a:r>
              <a:rPr kumimoji="0" lang="en-GB" sz="1800" b="1" i="0" strike="noStrike" kern="1200" cap="none" spc="0" normalizeH="0" baseline="0" noProof="0" dirty="0">
                <a:ln>
                  <a:noFill/>
                </a:ln>
                <a:solidFill>
                  <a:schemeClr val="accent4"/>
                </a:solidFill>
                <a:effectLst/>
                <a:uLnTx/>
                <a:uFillTx/>
                <a:latin typeface="+mj-lt"/>
                <a:ea typeface="+mj-ea"/>
                <a:cs typeface="+mj-cs"/>
              </a:rPr>
              <a:t>. </a:t>
            </a:r>
          </a:p>
        </p:txBody>
      </p:sp>
      <p:sp>
        <p:nvSpPr>
          <p:cNvPr id="40" name="Slide Number Placeholder 4">
            <a:extLst>
              <a:ext uri="{FF2B5EF4-FFF2-40B4-BE49-F238E27FC236}">
                <a16:creationId xmlns:a16="http://schemas.microsoft.com/office/drawing/2014/main" id="{EBEA09C9-1416-457F-9AC4-02F75E32B134}"/>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9" name="Footer Placeholder 5">
            <a:extLst>
              <a:ext uri="{FF2B5EF4-FFF2-40B4-BE49-F238E27FC236}">
                <a16:creationId xmlns:a16="http://schemas.microsoft.com/office/drawing/2014/main" id="{03CD52EB-D203-4993-A2D0-642CD60AB25B}"/>
              </a:ext>
              <a:ext uri="{C183D7F6-B498-43B3-948B-1728B52AA6E4}">
                <adec:decorative xmlns:adec="http://schemas.microsoft.com/office/drawing/2017/decorative" val="1"/>
              </a:ext>
            </a:extLst>
          </p:cNvPr>
          <p:cNvSpPr>
            <a:spLocks noGrp="1"/>
          </p:cNvSpPr>
          <p:nvPr>
            <p:ph type="ftr" sz="quarter" idx="4294967295"/>
          </p:nvPr>
        </p:nvSpPr>
        <p:spPr>
          <a:xfrm>
            <a:off x="695324" y="6584186"/>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51" name="Date Placeholder 3">
            <a:extLst>
              <a:ext uri="{FF2B5EF4-FFF2-40B4-BE49-F238E27FC236}">
                <a16:creationId xmlns:a16="http://schemas.microsoft.com/office/drawing/2014/main" id="{2D8EF0EF-621A-4235-9513-3A1A2F92E4BA}"/>
              </a:ext>
              <a:ext uri="{C183D7F6-B498-43B3-948B-1728B52AA6E4}">
                <adec:decorative xmlns:adec="http://schemas.microsoft.com/office/drawing/2017/decorative" val="1"/>
              </a:ext>
            </a:extLst>
          </p:cNvPr>
          <p:cNvSpPr>
            <a:spLocks noGrp="1"/>
          </p:cNvSpPr>
          <p:nvPr>
            <p:ph type="dt" sz="half" idx="4294967295"/>
          </p:nvPr>
        </p:nvSpPr>
        <p:spPr>
          <a:xfrm>
            <a:off x="961072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j-lt"/>
                <a:ea typeface="+mn-ea"/>
                <a:cs typeface="+mn-cs"/>
              </a:rPr>
              <a:t>Perceptions of safety</a:t>
            </a:r>
          </a:p>
        </p:txBody>
      </p:sp>
      <p:cxnSp>
        <p:nvCxnSpPr>
          <p:cNvPr id="48" name="Straight Connector 47">
            <a:extLst>
              <a:ext uri="{FF2B5EF4-FFF2-40B4-BE49-F238E27FC236}">
                <a16:creationId xmlns:a16="http://schemas.microsoft.com/office/drawing/2014/main" id="{DCF9AFDB-A94C-4549-92B0-B8CFA16B3CCD}"/>
              </a:ext>
              <a:ext uri="{C183D7F6-B498-43B3-948B-1728B52AA6E4}">
                <adec:decorative xmlns:adec="http://schemas.microsoft.com/office/drawing/2017/decorative" val="1"/>
              </a:ext>
            </a:extLst>
          </p:cNvPr>
          <p:cNvCxnSpPr>
            <a:cxnSpLocks/>
          </p:cNvCxnSpPr>
          <p:nvPr/>
        </p:nvCxnSpPr>
        <p:spPr>
          <a:xfrm>
            <a:off x="923925" y="5539996"/>
            <a:ext cx="389334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6EA36C2-59A8-4231-A600-AA8FDFD238AF}"/>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(After dark: 6,493)  * LLTI/condition = Limiting long-term illness or health condition  </a:t>
            </a:r>
          </a:p>
        </p:txBody>
      </p:sp>
      <p:cxnSp>
        <p:nvCxnSpPr>
          <p:cNvPr id="50" name="Straight Connector 49">
            <a:extLst>
              <a:ext uri="{FF2B5EF4-FFF2-40B4-BE49-F238E27FC236}">
                <a16:creationId xmlns:a16="http://schemas.microsoft.com/office/drawing/2014/main" id="{018ED808-D27A-40E8-99A3-45950A3BCAEC}"/>
              </a:ext>
              <a:ext uri="{C183D7F6-B498-43B3-948B-1728B52AA6E4}">
                <adec:decorative xmlns:adec="http://schemas.microsoft.com/office/drawing/2017/decorative" val="1"/>
              </a:ext>
            </a:extLst>
          </p:cNvPr>
          <p:cNvCxnSpPr>
            <a:cxnSpLocks/>
          </p:cNvCxnSpPr>
          <p:nvPr/>
        </p:nvCxnSpPr>
        <p:spPr>
          <a:xfrm>
            <a:off x="903574" y="4990455"/>
            <a:ext cx="40088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D02ED-4B87-4409-BECE-48792612ACA9}"/>
              </a:ext>
              <a:ext uri="{C183D7F6-B498-43B3-948B-1728B52AA6E4}">
                <adec:decorative xmlns:adec="http://schemas.microsoft.com/office/drawing/2017/decorative" val="1"/>
              </a:ext>
            </a:extLst>
          </p:cNvPr>
          <p:cNvCxnSpPr>
            <a:cxnSpLocks/>
          </p:cNvCxnSpPr>
          <p:nvPr/>
        </p:nvCxnSpPr>
        <p:spPr>
          <a:xfrm>
            <a:off x="923925" y="3057429"/>
            <a:ext cx="389334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E0F361-84B9-4F7F-AEE6-54603D1F5E3C}"/>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71" name="TextBox 70">
            <a:extLst>
              <a:ext uri="{FF2B5EF4-FFF2-40B4-BE49-F238E27FC236}">
                <a16:creationId xmlns:a16="http://schemas.microsoft.com/office/drawing/2014/main" id="{229F8851-88F6-4E0B-880E-D0A740326291}"/>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sp>
        <p:nvSpPr>
          <p:cNvPr id="73" name="TextBox 72">
            <a:extLst>
              <a:ext uri="{FF2B5EF4-FFF2-40B4-BE49-F238E27FC236}">
                <a16:creationId xmlns:a16="http://schemas.microsoft.com/office/drawing/2014/main" id="{0997F464-E932-48BD-B685-3177B36649C0}"/>
              </a:ext>
              <a:ext uri="{C183D7F6-B498-43B3-948B-1728B52AA6E4}">
                <adec:decorative xmlns:adec="http://schemas.microsoft.com/office/drawing/2017/decorative" val="1"/>
              </a:ext>
            </a:extLst>
          </p:cNvPr>
          <p:cNvSpPr txBox="1"/>
          <p:nvPr/>
        </p:nvSpPr>
        <p:spPr>
          <a:xfrm>
            <a:off x="2210371" y="1838742"/>
            <a:ext cx="26069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After dark</a:t>
            </a:r>
          </a:p>
        </p:txBody>
      </p:sp>
      <p:sp>
        <p:nvSpPr>
          <p:cNvPr id="23" name="Rectangle 22">
            <a:extLst>
              <a:ext uri="{FF2B5EF4-FFF2-40B4-BE49-F238E27FC236}">
                <a16:creationId xmlns:a16="http://schemas.microsoft.com/office/drawing/2014/main" id="{3E03D8EB-123C-4DA1-A0FD-EEF16367181E}"/>
              </a:ext>
              <a:ext uri="{C183D7F6-B498-43B3-948B-1728B52AA6E4}">
                <adec:decorative xmlns:adec="http://schemas.microsoft.com/office/drawing/2017/decorative" val="1"/>
              </a:ext>
            </a:extLst>
          </p:cNvPr>
          <p:cNvSpPr/>
          <p:nvPr/>
        </p:nvSpPr>
        <p:spPr>
          <a:xfrm>
            <a:off x="4000668" y="2553177"/>
            <a:ext cx="386371" cy="1858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2418F1-5615-4DF7-A7FB-46910DA9A44C}"/>
              </a:ext>
              <a:ext uri="{C183D7F6-B498-43B3-948B-1728B52AA6E4}">
                <adec:decorative xmlns:adec="http://schemas.microsoft.com/office/drawing/2017/decorative" val="1"/>
              </a:ext>
            </a:extLst>
          </p:cNvPr>
          <p:cNvSpPr/>
          <p:nvPr/>
        </p:nvSpPr>
        <p:spPr>
          <a:xfrm>
            <a:off x="3958375" y="5051641"/>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4513C7B-97DB-476F-9153-A17CF965FC47}"/>
              </a:ext>
              <a:ext uri="{C183D7F6-B498-43B3-948B-1728B52AA6E4}">
                <adec:decorative xmlns:adec="http://schemas.microsoft.com/office/drawing/2017/decorative" val="1"/>
              </a:ext>
            </a:extLst>
          </p:cNvPr>
          <p:cNvSpPr/>
          <p:nvPr/>
        </p:nvSpPr>
        <p:spPr>
          <a:xfrm>
            <a:off x="3923488" y="5601493"/>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7FAC381-F1C0-4FB9-929D-878FFB28A85F}"/>
              </a:ext>
              <a:ext uri="{C183D7F6-B498-43B3-948B-1728B52AA6E4}">
                <adec:decorative xmlns:adec="http://schemas.microsoft.com/office/drawing/2017/decorative" val="1"/>
              </a:ext>
            </a:extLst>
          </p:cNvPr>
          <p:cNvSpPr/>
          <p:nvPr/>
        </p:nvSpPr>
        <p:spPr>
          <a:xfrm>
            <a:off x="3572416" y="3106066"/>
            <a:ext cx="386371" cy="19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63A09D96-49DB-4D6E-B421-A57B083D18BC}"/>
              </a:ext>
              <a:ext uri="{C183D7F6-B498-43B3-948B-1728B52AA6E4}">
                <adec:decorative xmlns:adec="http://schemas.microsoft.com/office/drawing/2017/decorative" val="1"/>
              </a:ext>
            </a:extLst>
          </p:cNvPr>
          <p:cNvSpPr/>
          <p:nvPr/>
        </p:nvSpPr>
        <p:spPr>
          <a:xfrm>
            <a:off x="4375422" y="281654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B4EA052-A8F0-C30E-6C5E-668420897729}"/>
              </a:ext>
              <a:ext uri="{C183D7F6-B498-43B3-948B-1728B52AA6E4}">
                <adec:decorative xmlns:adec="http://schemas.microsoft.com/office/drawing/2017/decorative" val="1"/>
              </a:ext>
            </a:extLst>
          </p:cNvPr>
          <p:cNvSpPr/>
          <p:nvPr/>
        </p:nvSpPr>
        <p:spPr>
          <a:xfrm>
            <a:off x="4207164" y="422277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630B11B-E8DD-8957-BBA1-3857E6AF1A89}"/>
              </a:ext>
              <a:ext uri="{C183D7F6-B498-43B3-948B-1728B52AA6E4}">
                <adec:decorative xmlns:adec="http://schemas.microsoft.com/office/drawing/2017/decorative" val="1"/>
              </a:ext>
            </a:extLst>
          </p:cNvPr>
          <p:cNvSpPr/>
          <p:nvPr/>
        </p:nvSpPr>
        <p:spPr>
          <a:xfrm>
            <a:off x="4237635" y="450493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A2E5A92-C268-1FB8-D2CD-4157EA239C76}"/>
              </a:ext>
              <a:ext uri="{C183D7F6-B498-43B3-948B-1728B52AA6E4}">
                <adec:decorative xmlns:adec="http://schemas.microsoft.com/office/drawing/2017/decorative" val="1"/>
              </a:ext>
            </a:extLst>
          </p:cNvPr>
          <p:cNvSpPr/>
          <p:nvPr/>
        </p:nvSpPr>
        <p:spPr>
          <a:xfrm>
            <a:off x="4234656" y="532186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9C5DE888-48C3-BFC7-86FE-8B174CE34C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6503949"/>
              </p:ext>
            </p:extLst>
          </p:nvPr>
        </p:nvGraphicFramePr>
        <p:xfrm>
          <a:off x="6096000" y="1910688"/>
          <a:ext cx="5810181" cy="433878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E7B96956-9AB4-92C7-8BFE-BAF8219F00C1}"/>
              </a:ext>
              <a:ext uri="{C183D7F6-B498-43B3-948B-1728B52AA6E4}">
                <adec:decorative xmlns:adec="http://schemas.microsoft.com/office/drawing/2017/decorative" val="1"/>
              </a:ext>
            </a:extLst>
          </p:cNvPr>
          <p:cNvSpPr txBox="1"/>
          <p:nvPr/>
        </p:nvSpPr>
        <p:spPr>
          <a:xfrm>
            <a:off x="8190586" y="616351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Denotes a statistically significant difference vs the males at the 95% confidence level </a:t>
            </a:r>
          </a:p>
        </p:txBody>
      </p:sp>
      <p:pic>
        <p:nvPicPr>
          <p:cNvPr id="12" name="Picture 11">
            <a:extLst>
              <a:ext uri="{FF2B5EF4-FFF2-40B4-BE49-F238E27FC236}">
                <a16:creationId xmlns:a16="http://schemas.microsoft.com/office/drawing/2014/main" id="{0DAF5FAC-B03D-531D-A18D-103239B2C1C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61443" y="6269250"/>
            <a:ext cx="402371" cy="207282"/>
          </a:xfrm>
          <a:prstGeom prst="rect">
            <a:avLst/>
          </a:prstGeom>
        </p:spPr>
      </p:pic>
      <p:sp>
        <p:nvSpPr>
          <p:cNvPr id="13" name="Rectangle 12">
            <a:extLst>
              <a:ext uri="{FF2B5EF4-FFF2-40B4-BE49-F238E27FC236}">
                <a16:creationId xmlns:a16="http://schemas.microsoft.com/office/drawing/2014/main" id="{6C3E1C47-25FD-8E3D-6494-A0D6B72E5949}"/>
              </a:ext>
              <a:ext uri="{C183D7F6-B498-43B3-948B-1728B52AA6E4}">
                <adec:decorative xmlns:adec="http://schemas.microsoft.com/office/drawing/2017/decorative" val="1"/>
              </a:ext>
            </a:extLst>
          </p:cNvPr>
          <p:cNvSpPr/>
          <p:nvPr/>
        </p:nvSpPr>
        <p:spPr>
          <a:xfrm>
            <a:off x="6502556" y="5891024"/>
            <a:ext cx="391784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0" cap="none" spc="0" normalizeH="0" baseline="0" noProof="0" dirty="0">
                <a:ln>
                  <a:noFill/>
                </a:ln>
                <a:solidFill>
                  <a:prstClr val="black"/>
                </a:solidFill>
                <a:effectLst/>
                <a:uLnTx/>
                <a:uFillTx/>
                <a:latin typeface="+mj-lt"/>
                <a:ea typeface="+mn-ea"/>
                <a:cs typeface="+mn-cs"/>
              </a:rPr>
              <a:t>NOTE: Low base sizes do not allow for analysis of 18-24 year </a:t>
            </a:r>
            <a:r>
              <a:rPr lang="en-GB" sz="1050" kern="0" dirty="0">
                <a:solidFill>
                  <a:prstClr val="black"/>
                </a:solidFill>
                <a:latin typeface="+mj-lt"/>
              </a:rPr>
              <a:t>males</a:t>
            </a:r>
            <a:r>
              <a:rPr kumimoji="0" lang="en-GB" sz="1050" b="0" u="none" strike="noStrike" kern="0" cap="none" spc="0" normalizeH="0" baseline="0" noProof="0" dirty="0">
                <a:ln>
                  <a:noFill/>
                </a:ln>
                <a:solidFill>
                  <a:prstClr val="black"/>
                </a:solidFill>
                <a:effectLst/>
                <a:uLnTx/>
                <a:uFillTx/>
                <a:latin typeface="+mj-lt"/>
                <a:ea typeface="+mn-ea"/>
                <a:cs typeface="+mn-cs"/>
              </a:rPr>
              <a:t>. </a:t>
            </a:r>
            <a:endParaRPr kumimoji="0" lang="en-GB" sz="1050" b="1" u="none" strike="noStrike" kern="1200" cap="none" spc="0" normalizeH="0" baseline="0" noProof="0" dirty="0">
              <a:ln>
                <a:noFill/>
              </a:ln>
              <a:solidFill>
                <a:srgbClr val="000000"/>
              </a:solidFill>
              <a:effectLst/>
              <a:uLnTx/>
              <a:uFillTx/>
              <a:latin typeface="+mj-lt"/>
              <a:ea typeface="+mn-ea"/>
              <a:cs typeface="+mn-cs"/>
            </a:endParaRPr>
          </a:p>
        </p:txBody>
      </p:sp>
      <p:sp>
        <p:nvSpPr>
          <p:cNvPr id="2" name="Rectangle 1">
            <a:extLst>
              <a:ext uri="{FF2B5EF4-FFF2-40B4-BE49-F238E27FC236}">
                <a16:creationId xmlns:a16="http://schemas.microsoft.com/office/drawing/2014/main" id="{A726C4A2-92BC-9AAF-6CFA-466D9B81F44E}"/>
              </a:ext>
              <a:ext uri="{C183D7F6-B498-43B3-948B-1728B52AA6E4}">
                <adec:decorative xmlns:adec="http://schemas.microsoft.com/office/drawing/2017/decorative" val="1"/>
              </a:ext>
            </a:extLst>
          </p:cNvPr>
          <p:cNvSpPr/>
          <p:nvPr/>
        </p:nvSpPr>
        <p:spPr>
          <a:xfrm>
            <a:off x="4208623" y="587428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9887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378B3EA2-AC0E-4DB1-8C63-251DF92CEFC8}"/>
              </a:ext>
            </a:extLst>
          </p:cNvPr>
          <p:cNvSpPr txBox="1">
            <a:spLocks noGrp="1"/>
          </p:cNvSpPr>
          <p:nvPr>
            <p:ph type="title"/>
          </p:nvPr>
        </p:nvSpPr>
        <p:spPr>
          <a:xfrm>
            <a:off x="545124" y="300554"/>
            <a:ext cx="11361056"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Residents living in Essex’s most deprived neighbourhoods (IMD quintile 1 &amp; 2) and ECC’s levelling up priority place, feel significantly less safe both during the day and after dark vs. Essex total population. </a:t>
            </a:r>
          </a:p>
        </p:txBody>
      </p:sp>
      <p:sp>
        <p:nvSpPr>
          <p:cNvPr id="18" name="Slide Number Placeholder 4">
            <a:extLst>
              <a:ext uri="{FF2B5EF4-FFF2-40B4-BE49-F238E27FC236}">
                <a16:creationId xmlns:a16="http://schemas.microsoft.com/office/drawing/2014/main" id="{084F90B8-DC45-4CE1-A286-8AC808793DA7}"/>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19" name="Footer Placeholder 5">
            <a:extLst>
              <a:ext uri="{FF2B5EF4-FFF2-40B4-BE49-F238E27FC236}">
                <a16:creationId xmlns:a16="http://schemas.microsoft.com/office/drawing/2014/main" id="{55D59E30-8FBC-49BD-9197-5E94FD8171A5}"/>
              </a:ext>
              <a:ext uri="{C183D7F6-B498-43B3-948B-1728B52AA6E4}">
                <adec:decorative xmlns:adec="http://schemas.microsoft.com/office/drawing/2017/decorative" val="1"/>
              </a:ext>
            </a:extLst>
          </p:cNvPr>
          <p:cNvSpPr>
            <a:spLocks noGrp="1"/>
          </p:cNvSpPr>
          <p:nvPr>
            <p:ph type="ftr" sz="quarter" idx="4294967295"/>
          </p:nvPr>
        </p:nvSpPr>
        <p:spPr>
          <a:xfrm>
            <a:off x="551339" y="6585457"/>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0" name="Date Placeholder 3">
            <a:extLst>
              <a:ext uri="{FF2B5EF4-FFF2-40B4-BE49-F238E27FC236}">
                <a16:creationId xmlns:a16="http://schemas.microsoft.com/office/drawing/2014/main" id="{E476A395-A3CB-427F-8627-BBE139EE34E7}"/>
              </a:ext>
              <a:ext uri="{C183D7F6-B498-43B3-948B-1728B52AA6E4}">
                <adec:decorative xmlns:adec="http://schemas.microsoft.com/office/drawing/2017/decorative" val="1"/>
              </a:ext>
            </a:extLst>
          </p:cNvPr>
          <p:cNvSpPr>
            <a:spLocks noGrp="1"/>
          </p:cNvSpPr>
          <p:nvPr>
            <p:ph type="dt" sz="half" idx="4294967295"/>
          </p:nvPr>
        </p:nvSpPr>
        <p:spPr>
          <a:xfrm>
            <a:off x="9616267" y="6600009"/>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36" name="Chart 35">
            <a:extLst>
              <a:ext uri="{FF2B5EF4-FFF2-40B4-BE49-F238E27FC236}">
                <a16:creationId xmlns:a16="http://schemas.microsoft.com/office/drawing/2014/main" id="{B1974E22-3A0D-4342-855D-86E8ECE81C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340268"/>
              </p:ext>
            </p:extLst>
          </p:nvPr>
        </p:nvGraphicFramePr>
        <p:xfrm>
          <a:off x="866775" y="2159681"/>
          <a:ext cx="11039405" cy="4371267"/>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BA433F81-85D4-4936-BF50-F3FFDA8E5E4B}"/>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during the day / 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j-lt"/>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5040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4" y="6317404"/>
            <a:ext cx="58015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Base: All respondents (answering), (During the day: </a:t>
            </a:r>
            <a:r>
              <a:rPr lang="en-GB" sz="1000" dirty="0">
                <a:solidFill>
                  <a:srgbClr val="000000"/>
                </a:solidFill>
                <a:latin typeface="Arial" panose="020B0604020202020204"/>
              </a:rPr>
              <a:t>6,535</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(After dark = </a:t>
            </a:r>
            <a:r>
              <a:rPr lang="en-GB" sz="1000" dirty="0">
                <a:solidFill>
                  <a:srgbClr val="000000"/>
                </a:solidFill>
                <a:latin typeface="Arial" panose="020B0604020202020204"/>
              </a:rPr>
              <a:t>6,493</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n-GB" sz="10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mn-cs"/>
            </a:endParaRPr>
          </a:p>
        </p:txBody>
      </p:sp>
      <p:cxnSp>
        <p:nvCxnSpPr>
          <p:cNvPr id="42" name="Straight Connector 41">
            <a:extLst>
              <a:ext uri="{FF2B5EF4-FFF2-40B4-BE49-F238E27FC236}">
                <a16:creationId xmlns:a16="http://schemas.microsoft.com/office/drawing/2014/main" id="{91D45802-F230-4DBC-AAD9-822A7A2FDF5E}"/>
              </a:ext>
              <a:ext uri="{C183D7F6-B498-43B3-948B-1728B52AA6E4}">
                <adec:decorative xmlns:adec="http://schemas.microsoft.com/office/drawing/2017/decorative" val="1"/>
              </a:ext>
            </a:extLst>
          </p:cNvPr>
          <p:cNvCxnSpPr>
            <a:cxnSpLocks/>
          </p:cNvCxnSpPr>
          <p:nvPr/>
        </p:nvCxnSpPr>
        <p:spPr>
          <a:xfrm flipV="1">
            <a:off x="8893347" y="2358970"/>
            <a:ext cx="0" cy="3182786"/>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AFBD9A2D-E74A-4B73-D482-968D8246DBAA}"/>
              </a:ext>
              <a:ext uri="{C183D7F6-B498-43B3-948B-1728B52AA6E4}">
                <adec:decorative xmlns:adec="http://schemas.microsoft.com/office/drawing/2017/decorative" val="1"/>
              </a:ext>
            </a:extLst>
          </p:cNvPr>
          <p:cNvSpPr/>
          <p:nvPr/>
        </p:nvSpPr>
        <p:spPr>
          <a:xfrm>
            <a:off x="4889078" y="652342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A9CF295-4ABD-8C0D-EF9E-8E53A0FB87FB}"/>
              </a:ext>
              <a:ext uri="{C183D7F6-B498-43B3-948B-1728B52AA6E4}">
                <adec:decorative xmlns:adec="http://schemas.microsoft.com/office/drawing/2017/decorative" val="1"/>
              </a:ext>
            </a:extLst>
          </p:cNvPr>
          <p:cNvSpPr txBox="1"/>
          <p:nvPr/>
        </p:nvSpPr>
        <p:spPr>
          <a:xfrm>
            <a:off x="5185901" y="6458889"/>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2BB70C19-8A8A-A553-EC18-59839C62EB2E}"/>
              </a:ext>
              <a:ext uri="{C183D7F6-B498-43B3-948B-1728B52AA6E4}">
                <adec:decorative xmlns:adec="http://schemas.microsoft.com/office/drawing/2017/decorative" val="1"/>
              </a:ext>
            </a:extLst>
          </p:cNvPr>
          <p:cNvSpPr/>
          <p:nvPr/>
        </p:nvSpPr>
        <p:spPr>
          <a:xfrm flipV="1">
            <a:off x="5031624" y="65640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E3B8514C-B30A-063F-8D92-25A85A6394C7}"/>
              </a:ext>
              <a:ext uri="{C183D7F6-B498-43B3-948B-1728B52AA6E4}">
                <adec:decorative xmlns:adec="http://schemas.microsoft.com/office/drawing/2017/decorative" val="1"/>
              </a:ext>
            </a:extLst>
          </p:cNvPr>
          <p:cNvCxnSpPr>
            <a:cxnSpLocks/>
          </p:cNvCxnSpPr>
          <p:nvPr/>
        </p:nvCxnSpPr>
        <p:spPr>
          <a:xfrm flipV="1">
            <a:off x="2215739" y="2358970"/>
            <a:ext cx="0" cy="3182786"/>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53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16695-A476-4E8D-5C31-920A2CEFBC25}"/>
              </a:ext>
            </a:extLst>
          </p:cNvPr>
          <p:cNvSpPr>
            <a:spLocks noGrp="1"/>
          </p:cNvSpPr>
          <p:nvPr>
            <p:ph type="title"/>
          </p:nvPr>
        </p:nvSpPr>
        <p:spPr>
          <a:xfrm>
            <a:off x="710493" y="2803524"/>
            <a:ext cx="10896789" cy="1065091"/>
          </a:xfrm>
        </p:spPr>
        <p:txBody>
          <a:bodyPr/>
          <a:lstStyle/>
          <a:p>
            <a:r>
              <a:rPr lang="en-GB" sz="3600" dirty="0">
                <a:solidFill>
                  <a:schemeClr val="accent4"/>
                </a:solidFill>
              </a:rPr>
              <a:t>How perceptions of safety have changed over time…</a:t>
            </a:r>
          </a:p>
        </p:txBody>
      </p:sp>
    </p:spTree>
    <p:extLst>
      <p:ext uri="{BB962C8B-B14F-4D97-AF65-F5344CB8AC3E}">
        <p14:creationId xmlns:p14="http://schemas.microsoft.com/office/powerpoint/2010/main" val="18883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Lst>
          </p:cNvPr>
          <p:cNvSpPr txBox="1">
            <a:spLocks noGrp="1"/>
          </p:cNvSpPr>
          <p:nvPr>
            <p:ph type="title"/>
          </p:nvPr>
        </p:nvSpPr>
        <p:spPr>
          <a:xfrm>
            <a:off x="545124" y="517524"/>
            <a:ext cx="10811818"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Perceptions of safety </a:t>
            </a:r>
            <a:r>
              <a:rPr lang="en-GB" sz="1800" dirty="0">
                <a:solidFill>
                  <a:schemeClr val="accent4"/>
                </a:solidFill>
                <a:latin typeface="+mj-lt"/>
              </a:rPr>
              <a:t>decreased</a:t>
            </a:r>
            <a:r>
              <a:rPr kumimoji="0" lang="en-GB" sz="1800" b="1" i="0" u="none" strike="noStrike" kern="1200" cap="none" spc="0" normalizeH="0" baseline="0" noProof="0" dirty="0">
                <a:ln>
                  <a:noFill/>
                </a:ln>
                <a:solidFill>
                  <a:schemeClr val="accent4"/>
                </a:solidFill>
                <a:effectLst/>
                <a:uLnTx/>
                <a:uFillTx/>
                <a:latin typeface="+mj-lt"/>
                <a:ea typeface="+mj-ea"/>
                <a:cs typeface="+mj-cs"/>
              </a:rPr>
              <a:t> in 2023 compared to the levels seen since 2020 but remains higher vs. 2018. </a:t>
            </a:r>
          </a:p>
        </p:txBody>
      </p:sp>
      <p:sp>
        <p:nvSpPr>
          <p:cNvPr id="16" name="Slide Number Placeholder 4">
            <a:extLst>
              <a:ext uri="{FF2B5EF4-FFF2-40B4-BE49-F238E27FC236}">
                <a16:creationId xmlns:a16="http://schemas.microsoft.com/office/drawing/2014/main" id="{2A2DE13F-A1B2-429C-A98D-8D93A675424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18" name="Footer Placeholder 5">
            <a:extLst>
              <a:ext uri="{FF2B5EF4-FFF2-40B4-BE49-F238E27FC236}">
                <a16:creationId xmlns:a16="http://schemas.microsoft.com/office/drawing/2014/main" id="{7039218A-945F-4AA5-BD03-C2C467783CDD}"/>
              </a:ext>
              <a:ext uri="{C183D7F6-B498-43B3-948B-1728B52AA6E4}">
                <adec:decorative xmlns:adec="http://schemas.microsoft.com/office/drawing/2017/decorative" val="1"/>
              </a:ext>
            </a:extLst>
          </p:cNvPr>
          <p:cNvSpPr>
            <a:spLocks noGrp="1"/>
          </p:cNvSpPr>
          <p:nvPr>
            <p:ph type="ftr" sz="quarter" idx="4294967295"/>
          </p:nvPr>
        </p:nvSpPr>
        <p:spPr>
          <a:xfrm>
            <a:off x="545124" y="6591861"/>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2" name="Date Placeholder 3">
            <a:extLst>
              <a:ext uri="{FF2B5EF4-FFF2-40B4-BE49-F238E27FC236}">
                <a16:creationId xmlns:a16="http://schemas.microsoft.com/office/drawing/2014/main" id="{C3D3EE37-BA4B-4D73-9766-C092D48A8DF2}"/>
              </a:ext>
              <a:ext uri="{C183D7F6-B498-43B3-948B-1728B52AA6E4}">
                <adec:decorative xmlns:adec="http://schemas.microsoft.com/office/drawing/2017/decorative" val="1"/>
              </a:ext>
            </a:extLst>
          </p:cNvPr>
          <p:cNvSpPr>
            <a:spLocks noGrp="1"/>
          </p:cNvSpPr>
          <p:nvPr>
            <p:ph type="dt" sz="half" idx="4294967295"/>
          </p:nvPr>
        </p:nvSpPr>
        <p:spPr>
          <a:xfrm>
            <a:off x="9673043" y="6596894"/>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14" name="Chart 13" descr="The 2018 survey found 86% of Essex residents felt very or fairly safe during the day. This rose to 92% in 2020 and remained stable at 91% in 2022.&#10;&#10;The 2018 survey found 48% of Essex residents felt very or fairly safe after dark. This rose to 54% in 2020 and remained stable at 55% in 2022.">
            <a:extLst>
              <a:ext uri="{FF2B5EF4-FFF2-40B4-BE49-F238E27FC236}">
                <a16:creationId xmlns:a16="http://schemas.microsoft.com/office/drawing/2014/main" id="{99CD8443-820C-4A6F-8A4B-B5AE768C6236}"/>
              </a:ext>
            </a:extLst>
          </p:cNvPr>
          <p:cNvGraphicFramePr/>
          <p:nvPr>
            <p:extLst>
              <p:ext uri="{D42A27DB-BD31-4B8C-83A1-F6EECF244321}">
                <p14:modId xmlns:p14="http://schemas.microsoft.com/office/powerpoint/2010/main" val="238066299"/>
              </p:ext>
            </p:extLst>
          </p:nvPr>
        </p:nvGraphicFramePr>
        <p:xfrm>
          <a:off x="696908" y="1910687"/>
          <a:ext cx="10903689"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solidFill>
                  <a:schemeClr val="tx2"/>
                </a:solidFill>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(various per wave)</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during the day</a:t>
            </a:r>
            <a:r>
              <a:rPr kumimoji="0" lang="en-GB" sz="1300" b="0" i="1" u="none" strike="noStrike" kern="1200" cap="none" spc="0" normalizeH="0" baseline="0" noProof="0" dirty="0">
                <a:ln>
                  <a:noFill/>
                </a:ln>
                <a:solidFill>
                  <a:prstClr val="black"/>
                </a:solidFill>
                <a:effectLst/>
                <a:uLnTx/>
                <a:uFillTx/>
                <a:latin typeface="+mj-lt"/>
                <a:ea typeface="+mn-ea"/>
                <a:cs typeface="+mn-cs"/>
              </a:rPr>
              <a:t> / </a:t>
            </a:r>
            <a:r>
              <a:rPr kumimoji="0" lang="en-GB" sz="1300" b="0" i="1" u="sng" strike="noStrike" kern="1200" cap="none" spc="0" normalizeH="0" baseline="0" noProof="0" dirty="0">
                <a:ln>
                  <a:noFill/>
                </a:ln>
                <a:solidFill>
                  <a:prstClr val="black"/>
                </a:solidFill>
                <a:effectLst/>
                <a:uLnTx/>
                <a:uFillTx/>
                <a:latin typeface="+mj-lt"/>
                <a:ea typeface="+mn-ea"/>
                <a:cs typeface="+mn-cs"/>
              </a:rPr>
              <a:t>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12" name="TextBox 11">
            <a:extLst>
              <a:ext uri="{FF2B5EF4-FFF2-40B4-BE49-F238E27FC236}">
                <a16:creationId xmlns:a16="http://schemas.microsoft.com/office/drawing/2014/main" id="{15956004-699F-45FB-B27F-12DE91A7CC2A}"/>
              </a:ext>
              <a:ext uri="{C183D7F6-B498-43B3-948B-1728B52AA6E4}">
                <adec:decorative xmlns:adec="http://schemas.microsoft.com/office/drawing/2017/decorative" val="1"/>
              </a:ext>
            </a:extLst>
          </p:cNvPr>
          <p:cNvSpPr txBox="1"/>
          <p:nvPr/>
        </p:nvSpPr>
        <p:spPr>
          <a:xfrm>
            <a:off x="5108196"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Denotes a statistically significant difference vs 2022 at the 95% confidence level </a:t>
            </a:r>
          </a:p>
        </p:txBody>
      </p:sp>
      <p:sp>
        <p:nvSpPr>
          <p:cNvPr id="13" name="Arrow: Up 12">
            <a:extLst>
              <a:ext uri="{FF2B5EF4-FFF2-40B4-BE49-F238E27FC236}">
                <a16:creationId xmlns:a16="http://schemas.microsoft.com/office/drawing/2014/main" id="{30675682-CE1E-4FF2-8B42-4C4255EDA3AB}"/>
              </a:ext>
              <a:ext uri="{C183D7F6-B498-43B3-948B-1728B52AA6E4}">
                <adec:decorative xmlns:adec="http://schemas.microsoft.com/office/drawing/2017/decorative" val="1"/>
              </a:ext>
            </a:extLst>
          </p:cNvPr>
          <p:cNvSpPr/>
          <p:nvPr/>
        </p:nvSpPr>
        <p:spPr>
          <a:xfrm>
            <a:off x="4811373"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Arrow: Up 14">
            <a:extLst>
              <a:ext uri="{FF2B5EF4-FFF2-40B4-BE49-F238E27FC236}">
                <a16:creationId xmlns:a16="http://schemas.microsoft.com/office/drawing/2014/main" id="{BD5D8628-C7CB-407C-93BB-5A1D7B6BC3AB}"/>
              </a:ext>
              <a:ext uri="{C183D7F6-B498-43B3-948B-1728B52AA6E4}">
                <adec:decorative xmlns:adec="http://schemas.microsoft.com/office/drawing/2017/decorative" val="1"/>
              </a:ext>
            </a:extLst>
          </p:cNvPr>
          <p:cNvSpPr/>
          <p:nvPr/>
        </p:nvSpPr>
        <p:spPr>
          <a:xfrm flipV="1">
            <a:off x="4953919"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05E367BB-44DB-5BA8-F4D2-CBB7C6D7C355}"/>
              </a:ext>
              <a:ext uri="{C183D7F6-B498-43B3-948B-1728B52AA6E4}">
                <adec:decorative xmlns:adec="http://schemas.microsoft.com/office/drawing/2017/decorative" val="1"/>
              </a:ext>
            </a:extLst>
          </p:cNvPr>
          <p:cNvSpPr/>
          <p:nvPr/>
        </p:nvSpPr>
        <p:spPr>
          <a:xfrm flipV="1">
            <a:off x="11011573" y="388545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Arrow: Up 3">
            <a:extLst>
              <a:ext uri="{FF2B5EF4-FFF2-40B4-BE49-F238E27FC236}">
                <a16:creationId xmlns:a16="http://schemas.microsoft.com/office/drawing/2014/main" id="{CFF8168F-AF59-1DFB-7A32-FCDB4EA54B14}"/>
              </a:ext>
              <a:ext uri="{C183D7F6-B498-43B3-948B-1728B52AA6E4}">
                <adec:decorative xmlns:adec="http://schemas.microsoft.com/office/drawing/2017/decorative" val="1"/>
              </a:ext>
            </a:extLst>
          </p:cNvPr>
          <p:cNvSpPr/>
          <p:nvPr/>
        </p:nvSpPr>
        <p:spPr>
          <a:xfrm flipV="1">
            <a:off x="11011573" y="244737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8336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 uri="{C183D7F6-B498-43B3-948B-1728B52AA6E4}">
                <adec:decorative xmlns:adec="http://schemas.microsoft.com/office/drawing/2017/decorative" val="0"/>
              </a:ext>
            </a:extLst>
          </p:cNvPr>
          <p:cNvSpPr txBox="1">
            <a:spLocks noGrp="1"/>
          </p:cNvSpPr>
          <p:nvPr>
            <p:ph type="title"/>
          </p:nvPr>
        </p:nvSpPr>
        <p:spPr>
          <a:xfrm>
            <a:off x="606491" y="275393"/>
            <a:ext cx="11286092"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Whilst the gap in the proportion of females and males who feel </a:t>
            </a:r>
            <a:r>
              <a:rPr kumimoji="0" lang="en-GB" sz="1800" b="1" i="0" u="sng" strike="noStrike" kern="1200" cap="none" spc="0" normalizeH="0" baseline="0" noProof="0" dirty="0">
                <a:ln>
                  <a:noFill/>
                </a:ln>
                <a:solidFill>
                  <a:schemeClr val="accent4"/>
                </a:solidFill>
                <a:effectLst/>
                <a:uLnTx/>
                <a:uFillTx/>
                <a:latin typeface="+mj-lt"/>
                <a:ea typeface="+mj-ea"/>
                <a:cs typeface="+mj-cs"/>
              </a:rPr>
              <a:t>safe during the day </a:t>
            </a:r>
            <a:r>
              <a:rPr kumimoji="0" lang="en-GB" sz="1800" b="1" i="0" u="none" strike="noStrike" kern="1200" cap="none" spc="0" normalizeH="0" baseline="0" noProof="0" dirty="0">
                <a:ln>
                  <a:noFill/>
                </a:ln>
                <a:solidFill>
                  <a:schemeClr val="accent4"/>
                </a:solidFill>
                <a:effectLst/>
                <a:uLnTx/>
                <a:uFillTx/>
                <a:latin typeface="+mj-lt"/>
                <a:ea typeface="+mj-ea"/>
                <a:cs typeface="+mj-cs"/>
              </a:rPr>
              <a:t>has closed, the decline in feelings of safety is felt across age groups, except for </a:t>
            </a:r>
            <a:r>
              <a:rPr lang="en-GB" sz="1800" dirty="0">
                <a:solidFill>
                  <a:schemeClr val="accent4"/>
                </a:solidFill>
                <a:latin typeface="+mj-lt"/>
              </a:rPr>
              <a:t>those aged </a:t>
            </a:r>
            <a:r>
              <a:rPr kumimoji="0" lang="en-GB" sz="1800" b="1" i="0" u="none" strike="noStrike" kern="1200" cap="none" spc="0" normalizeH="0" baseline="0" noProof="0" dirty="0">
                <a:ln>
                  <a:noFill/>
                </a:ln>
                <a:solidFill>
                  <a:schemeClr val="accent4"/>
                </a:solidFill>
                <a:effectLst/>
                <a:uLnTx/>
                <a:uFillTx/>
                <a:latin typeface="+mj-lt"/>
                <a:ea typeface="+mj-ea"/>
                <a:cs typeface="+mj-cs"/>
              </a:rPr>
              <a:t>75+, and those with a LLTI/condition*.</a:t>
            </a:r>
          </a:p>
        </p:txBody>
      </p:sp>
      <p:sp>
        <p:nvSpPr>
          <p:cNvPr id="24" name="Slide Number Placeholder 4">
            <a:extLst>
              <a:ext uri="{FF2B5EF4-FFF2-40B4-BE49-F238E27FC236}">
                <a16:creationId xmlns:a16="http://schemas.microsoft.com/office/drawing/2014/main" id="{2C5033B5-ABA9-4B65-B68B-33F3563FED22}"/>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2CB7AC68-FE0F-4F3B-BB9F-D0CD7CA7988F}"/>
              </a:ext>
              <a:ext uri="{C183D7F6-B498-43B3-948B-1728B52AA6E4}">
                <adec:decorative xmlns:adec="http://schemas.microsoft.com/office/drawing/2017/decorative" val="1"/>
              </a:ext>
            </a:extLst>
          </p:cNvPr>
          <p:cNvSpPr>
            <a:spLocks noGrp="1"/>
          </p:cNvSpPr>
          <p:nvPr>
            <p:ph type="ftr" sz="quarter" idx="4294967295"/>
          </p:nvPr>
        </p:nvSpPr>
        <p:spPr>
          <a:xfrm>
            <a:off x="606491"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26" name="Date Placeholder 3">
            <a:extLst>
              <a:ext uri="{FF2B5EF4-FFF2-40B4-BE49-F238E27FC236}">
                <a16:creationId xmlns:a16="http://schemas.microsoft.com/office/drawing/2014/main" id="{0E7441E7-9023-4B1B-8678-F3796803DA41}"/>
              </a:ext>
              <a:ext uri="{C183D7F6-B498-43B3-948B-1728B52AA6E4}">
                <adec:decorative xmlns:adec="http://schemas.microsoft.com/office/drawing/2017/decorative" val="1"/>
              </a:ext>
            </a:extLst>
          </p:cNvPr>
          <p:cNvSpPr>
            <a:spLocks noGrp="1"/>
          </p:cNvSpPr>
          <p:nvPr>
            <p:ph type="dt" sz="half" idx="4294967295"/>
          </p:nvPr>
        </p:nvSpPr>
        <p:spPr>
          <a:xfrm>
            <a:off x="9596860"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graphicFrame>
        <p:nvGraphicFramePr>
          <p:cNvPr id="14" name="Chart 13">
            <a:extLst>
              <a:ext uri="{FF2B5EF4-FFF2-40B4-BE49-F238E27FC236}">
                <a16:creationId xmlns:a16="http://schemas.microsoft.com/office/drawing/2014/main" id="{99CD8443-820C-4A6F-8A4B-B5AE768C6236}"/>
              </a:ext>
              <a:ext uri="{C183D7F6-B498-43B3-948B-1728B52AA6E4}">
                <adec:decorative xmlns:adec="http://schemas.microsoft.com/office/drawing/2017/decorative" val="1"/>
              </a:ext>
            </a:extLst>
          </p:cNvPr>
          <p:cNvGraphicFramePr/>
          <p:nvPr/>
        </p:nvGraphicFramePr>
        <p:xfrm>
          <a:off x="696908" y="1910687"/>
          <a:ext cx="5232254"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Base: All respondents (answering) (various per wave), * LLTI/condition = Limiting long-term illness or health condition </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effectLst/>
                <a:uLnTx/>
                <a:uFillTx/>
                <a:latin typeface="+mj-lt"/>
                <a:ea typeface="+mn-ea"/>
                <a:cs typeface="+mn-cs"/>
              </a:rPr>
              <a:t>during the day</a:t>
            </a:r>
            <a:r>
              <a:rPr kumimoji="0" lang="en-GB" sz="1300" b="0" i="1" u="none" strike="noStrike" kern="1200" cap="none" spc="0" normalizeH="0" baseline="0" noProof="0" dirty="0">
                <a:ln>
                  <a:noFill/>
                </a:ln>
                <a:effectLst/>
                <a:uLnTx/>
                <a:uFillTx/>
                <a:latin typeface="+mj-lt"/>
                <a:ea typeface="+mn-ea"/>
                <a:cs typeface="+mn-cs"/>
              </a:rPr>
              <a:t>? </a:t>
            </a:r>
          </a:p>
        </p:txBody>
      </p:sp>
      <p:sp>
        <p:nvSpPr>
          <p:cNvPr id="13" name="TextBox 2">
            <a:extLst>
              <a:ext uri="{FF2B5EF4-FFF2-40B4-BE49-F238E27FC236}">
                <a16:creationId xmlns:a16="http://schemas.microsoft.com/office/drawing/2014/main" id="{96B3EFCC-35E2-43C7-B275-11B1AC66956F}"/>
              </a:ext>
              <a:ext uri="{C183D7F6-B498-43B3-948B-1728B52AA6E4}">
                <adec:decorative xmlns:adec="http://schemas.microsoft.com/office/drawing/2017/decorative" val="1"/>
              </a:ext>
            </a:extLst>
          </p:cNvPr>
          <p:cNvSpPr txBox="1"/>
          <p:nvPr/>
        </p:nvSpPr>
        <p:spPr>
          <a:xfrm>
            <a:off x="5085013" y="1756746"/>
            <a:ext cx="252506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DURING THE DAY</a:t>
            </a:r>
          </a:p>
        </p:txBody>
      </p:sp>
      <p:sp>
        <p:nvSpPr>
          <p:cNvPr id="3" name="Arrow: Up 2">
            <a:extLst>
              <a:ext uri="{FF2B5EF4-FFF2-40B4-BE49-F238E27FC236}">
                <a16:creationId xmlns:a16="http://schemas.microsoft.com/office/drawing/2014/main" id="{749AE01D-F979-055F-ACB5-51FF1D166C5F}"/>
              </a:ext>
              <a:ext uri="{C183D7F6-B498-43B3-948B-1728B52AA6E4}">
                <adec:decorative xmlns:adec="http://schemas.microsoft.com/office/drawing/2017/decorative" val="1"/>
              </a:ext>
            </a:extLst>
          </p:cNvPr>
          <p:cNvSpPr/>
          <p:nvPr/>
        </p:nvSpPr>
        <p:spPr>
          <a:xfrm flipV="1">
            <a:off x="5929162" y="271223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0BAC4135-83EC-CCEE-25AB-240B10D2234D}"/>
              </a:ext>
              <a:ext uri="{C183D7F6-B498-43B3-948B-1728B52AA6E4}">
                <adec:decorative xmlns:adec="http://schemas.microsoft.com/office/drawing/2017/decorative" val="1"/>
              </a:ext>
            </a:extLst>
          </p:cNvPr>
          <p:cNvSpPr/>
          <p:nvPr/>
        </p:nvSpPr>
        <p:spPr>
          <a:xfrm flipV="1">
            <a:off x="5930696" y="307939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64D77402-C22F-5204-0064-FA7E55379A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8434458"/>
              </p:ext>
            </p:extLst>
          </p:nvPr>
        </p:nvGraphicFramePr>
        <p:xfrm>
          <a:off x="6588191" y="2283024"/>
          <a:ext cx="4843644" cy="3877434"/>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CEABFF1E-8240-361E-CB4D-F2E19F7DFFBE}"/>
              </a:ext>
              <a:ext uri="{C183D7F6-B498-43B3-948B-1728B52AA6E4}">
                <adec:decorative xmlns:adec="http://schemas.microsoft.com/office/drawing/2017/decorative" val="1"/>
              </a:ext>
            </a:extLst>
          </p:cNvPr>
          <p:cNvSpPr/>
          <p:nvPr/>
        </p:nvSpPr>
        <p:spPr>
          <a:xfrm>
            <a:off x="10860830" y="2649894"/>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A0329C6-8A10-56FF-B801-554407FC4972}"/>
              </a:ext>
              <a:ext uri="{C183D7F6-B498-43B3-948B-1728B52AA6E4}">
                <adec:decorative xmlns:adec="http://schemas.microsoft.com/office/drawing/2017/decorative" val="1"/>
              </a:ext>
            </a:extLst>
          </p:cNvPr>
          <p:cNvSpPr/>
          <p:nvPr/>
        </p:nvSpPr>
        <p:spPr>
          <a:xfrm>
            <a:off x="10832837" y="3003023"/>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D5ACC5-8C51-7592-8815-9FB1FF35B08C}"/>
              </a:ext>
              <a:ext uri="{C183D7F6-B498-43B3-948B-1728B52AA6E4}">
                <adec:decorative xmlns:adec="http://schemas.microsoft.com/office/drawing/2017/decorative" val="1"/>
              </a:ext>
            </a:extLst>
          </p:cNvPr>
          <p:cNvSpPr/>
          <p:nvPr/>
        </p:nvSpPr>
        <p:spPr>
          <a:xfrm>
            <a:off x="10820755" y="3349593"/>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67CA3EF-5350-1CD5-9D26-FA63249C33BE}"/>
              </a:ext>
              <a:ext uri="{C183D7F6-B498-43B3-948B-1728B52AA6E4}">
                <adec:decorative xmlns:adec="http://schemas.microsoft.com/office/drawing/2017/decorative" val="1"/>
              </a:ext>
            </a:extLst>
          </p:cNvPr>
          <p:cNvSpPr/>
          <p:nvPr/>
        </p:nvSpPr>
        <p:spPr>
          <a:xfrm>
            <a:off x="10832837" y="3706295"/>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2B30EF7-C5AC-5DF3-09E4-E5F7E4F34615}"/>
              </a:ext>
              <a:ext uri="{C183D7F6-B498-43B3-948B-1728B52AA6E4}">
                <adec:decorative xmlns:adec="http://schemas.microsoft.com/office/drawing/2017/decorative" val="1"/>
              </a:ext>
            </a:extLst>
          </p:cNvPr>
          <p:cNvSpPr/>
          <p:nvPr/>
        </p:nvSpPr>
        <p:spPr>
          <a:xfrm>
            <a:off x="10820755" y="4022054"/>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F4956268-5877-41C1-7655-906145B63D91}"/>
              </a:ext>
              <a:ext uri="{C183D7F6-B498-43B3-948B-1728B52AA6E4}">
                <adec:decorative xmlns:adec="http://schemas.microsoft.com/office/drawing/2017/decorative" val="1"/>
              </a:ext>
            </a:extLst>
          </p:cNvPr>
          <p:cNvCxnSpPr/>
          <p:nvPr/>
        </p:nvCxnSpPr>
        <p:spPr>
          <a:xfrm>
            <a:off x="6979298" y="4702630"/>
            <a:ext cx="459066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9DCF474-33DC-A0B6-2C95-B02026031011}"/>
              </a:ext>
              <a:ext uri="{C183D7F6-B498-43B3-948B-1728B52AA6E4}">
                <adec:decorative xmlns:adec="http://schemas.microsoft.com/office/drawing/2017/decorative" val="1"/>
              </a:ext>
            </a:extLst>
          </p:cNvPr>
          <p:cNvSpPr/>
          <p:nvPr/>
        </p:nvSpPr>
        <p:spPr>
          <a:xfrm>
            <a:off x="10755438" y="4733053"/>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CF85E9E-B00D-E13C-4B29-15F0C9288341}"/>
              </a:ext>
              <a:ext uri="{C183D7F6-B498-43B3-948B-1728B52AA6E4}">
                <adec:decorative xmlns:adec="http://schemas.microsoft.com/office/drawing/2017/decorative" val="1"/>
              </a:ext>
            </a:extLst>
          </p:cNvPr>
          <p:cNvSpPr/>
          <p:nvPr/>
        </p:nvSpPr>
        <p:spPr>
          <a:xfrm>
            <a:off x="10851852" y="5081400"/>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829EC606-6A5D-6395-4464-CFA4BA85CCC1}"/>
              </a:ext>
              <a:ext uri="{C183D7F6-B498-43B3-948B-1728B52AA6E4}">
                <adec:decorative xmlns:adec="http://schemas.microsoft.com/office/drawing/2017/decorative" val="1"/>
              </a:ext>
            </a:extLst>
          </p:cNvPr>
          <p:cNvSpPr/>
          <p:nvPr/>
        </p:nvSpPr>
        <p:spPr>
          <a:xfrm>
            <a:off x="10705670" y="5420415"/>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2BB5298-0A28-AD5A-875C-DFCEB704BDE8}"/>
              </a:ext>
              <a:ext uri="{C183D7F6-B498-43B3-948B-1728B52AA6E4}">
                <adec:decorative xmlns:adec="http://schemas.microsoft.com/office/drawing/2017/decorative" val="1"/>
              </a:ext>
            </a:extLst>
          </p:cNvPr>
          <p:cNvSpPr txBox="1"/>
          <p:nvPr/>
        </p:nvSpPr>
        <p:spPr>
          <a:xfrm>
            <a:off x="7636795"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j-lt"/>
                <a:ea typeface="+mn-ea"/>
                <a:cs typeface="+mn-cs"/>
              </a:rPr>
              <a:t>Denotes a statistically significant difference vs 2022 at the 95% confidence level </a:t>
            </a:r>
          </a:p>
        </p:txBody>
      </p:sp>
      <p:sp>
        <p:nvSpPr>
          <p:cNvPr id="33" name="Arrow: Up 32">
            <a:extLst>
              <a:ext uri="{FF2B5EF4-FFF2-40B4-BE49-F238E27FC236}">
                <a16:creationId xmlns:a16="http://schemas.microsoft.com/office/drawing/2014/main" id="{64E25DE4-7615-BC81-01C3-C9BB9852EA25}"/>
              </a:ext>
              <a:ext uri="{C183D7F6-B498-43B3-948B-1728B52AA6E4}">
                <adec:decorative xmlns:adec="http://schemas.microsoft.com/office/drawing/2017/decorative" val="1"/>
              </a:ext>
            </a:extLst>
          </p:cNvPr>
          <p:cNvSpPr/>
          <p:nvPr/>
        </p:nvSpPr>
        <p:spPr>
          <a:xfrm>
            <a:off x="7339972"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Up 33">
            <a:extLst>
              <a:ext uri="{FF2B5EF4-FFF2-40B4-BE49-F238E27FC236}">
                <a16:creationId xmlns:a16="http://schemas.microsoft.com/office/drawing/2014/main" id="{75BDC791-BC54-30FC-F37D-187085110453}"/>
              </a:ext>
              <a:ext uri="{C183D7F6-B498-43B3-948B-1728B52AA6E4}">
                <adec:decorative xmlns:adec="http://schemas.microsoft.com/office/drawing/2017/decorative" val="1"/>
              </a:ext>
            </a:extLst>
          </p:cNvPr>
          <p:cNvSpPr/>
          <p:nvPr/>
        </p:nvSpPr>
        <p:spPr>
          <a:xfrm flipV="1">
            <a:off x="7482518"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8F2CE39-284A-5EE0-ED3E-AEC24969181A}"/>
              </a:ext>
              <a:ext uri="{C183D7F6-B498-43B3-948B-1728B52AA6E4}">
                <adec:decorative xmlns:adec="http://schemas.microsoft.com/office/drawing/2017/decorative" val="1"/>
              </a:ext>
            </a:extLst>
          </p:cNvPr>
          <p:cNvSpPr/>
          <p:nvPr/>
        </p:nvSpPr>
        <p:spPr>
          <a:xfrm>
            <a:off x="10871781" y="5754999"/>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5058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A72215-A0FC-48EC-B322-C9C0FD0A6BDB}"/>
              </a:ext>
              <a:ext uri="{C183D7F6-B498-43B3-948B-1728B52AA6E4}">
                <adec:decorative xmlns:adec="http://schemas.microsoft.com/office/drawing/2017/decorative" val="0"/>
              </a:ext>
            </a:extLst>
          </p:cNvPr>
          <p:cNvSpPr txBox="1">
            <a:spLocks noGrp="1"/>
          </p:cNvSpPr>
          <p:nvPr>
            <p:ph type="title"/>
          </p:nvPr>
        </p:nvSpPr>
        <p:spPr>
          <a:xfrm>
            <a:off x="606491" y="275393"/>
            <a:ext cx="11286092"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The gap in proportion of males and females that feel safe outside </a:t>
            </a:r>
            <a:r>
              <a:rPr kumimoji="0" lang="en-GB" sz="1800" b="1" i="0" u="sng" strike="noStrike" kern="1200" cap="none" spc="0" normalizeH="0" baseline="0" noProof="0" dirty="0">
                <a:ln>
                  <a:noFill/>
                </a:ln>
                <a:solidFill>
                  <a:schemeClr val="accent4"/>
                </a:solidFill>
                <a:effectLst/>
                <a:uLnTx/>
                <a:uFillTx/>
                <a:latin typeface="+mj-lt"/>
                <a:ea typeface="+mj-ea"/>
                <a:cs typeface="+mj-cs"/>
              </a:rPr>
              <a:t>after dark</a:t>
            </a:r>
            <a:r>
              <a:rPr kumimoji="0" lang="en-GB" sz="1800" b="1" i="0" strike="noStrike" kern="1200" cap="none" spc="0" normalizeH="0" baseline="0" noProof="0" dirty="0">
                <a:ln>
                  <a:noFill/>
                </a:ln>
                <a:solidFill>
                  <a:schemeClr val="accent4"/>
                </a:solidFill>
                <a:effectLst/>
                <a:uLnTx/>
                <a:uFillTx/>
                <a:latin typeface="+mj-lt"/>
                <a:ea typeface="+mj-ea"/>
                <a:cs typeface="+mj-cs"/>
              </a:rPr>
              <a:t> has widened since 2022. </a:t>
            </a:r>
            <a:r>
              <a:rPr kumimoji="0" lang="en-GB" sz="1800" b="1" i="0" u="none" strike="noStrike" kern="1200" cap="none" spc="0" normalizeH="0" baseline="0" noProof="0" dirty="0">
                <a:ln>
                  <a:noFill/>
                </a:ln>
                <a:solidFill>
                  <a:schemeClr val="accent4"/>
                </a:solidFill>
                <a:effectLst/>
                <a:uLnTx/>
                <a:uFillTx/>
                <a:latin typeface="+mj-lt"/>
                <a:ea typeface="+mj-ea"/>
                <a:cs typeface="+mj-cs"/>
              </a:rPr>
              <a:t>Residents aged between 45-64 years old have seen the largest reduction in safety, as well as residents without LLTI/condition*. </a:t>
            </a:r>
          </a:p>
        </p:txBody>
      </p:sp>
      <p:sp>
        <p:nvSpPr>
          <p:cNvPr id="24" name="Slide Number Placeholder 4">
            <a:extLst>
              <a:ext uri="{FF2B5EF4-FFF2-40B4-BE49-F238E27FC236}">
                <a16:creationId xmlns:a16="http://schemas.microsoft.com/office/drawing/2014/main" id="{2C5033B5-ABA9-4B65-B68B-33F3563FED22}"/>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2CB7AC68-FE0F-4F3B-BB9F-D0CD7CA7988F}"/>
              </a:ext>
              <a:ext uri="{C183D7F6-B498-43B3-948B-1728B52AA6E4}">
                <adec:decorative xmlns:adec="http://schemas.microsoft.com/office/drawing/2017/decorative" val="1"/>
              </a:ext>
            </a:extLst>
          </p:cNvPr>
          <p:cNvSpPr>
            <a:spLocks noGrp="1"/>
          </p:cNvSpPr>
          <p:nvPr>
            <p:ph type="ftr" sz="quarter" idx="4294967295"/>
          </p:nvPr>
        </p:nvSpPr>
        <p:spPr>
          <a:xfrm>
            <a:off x="606491"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26" name="Date Placeholder 3">
            <a:extLst>
              <a:ext uri="{FF2B5EF4-FFF2-40B4-BE49-F238E27FC236}">
                <a16:creationId xmlns:a16="http://schemas.microsoft.com/office/drawing/2014/main" id="{0E7441E7-9023-4B1B-8678-F3796803DA41}"/>
              </a:ext>
              <a:ext uri="{C183D7F6-B498-43B3-948B-1728B52AA6E4}">
                <adec:decorative xmlns:adec="http://schemas.microsoft.com/office/drawing/2017/decorative" val="1"/>
              </a:ext>
            </a:extLst>
          </p:cNvPr>
          <p:cNvSpPr>
            <a:spLocks noGrp="1"/>
          </p:cNvSpPr>
          <p:nvPr>
            <p:ph type="dt" sz="half" idx="4294967295"/>
          </p:nvPr>
        </p:nvSpPr>
        <p:spPr>
          <a:xfrm>
            <a:off x="9596860"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16" name="Chart 15">
            <a:extLst>
              <a:ext uri="{FF2B5EF4-FFF2-40B4-BE49-F238E27FC236}">
                <a16:creationId xmlns:a16="http://schemas.microsoft.com/office/drawing/2014/main" id="{DE2DF76A-7C2B-432D-8EF6-28FBDB62643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7875412"/>
              </p:ext>
            </p:extLst>
          </p:nvPr>
        </p:nvGraphicFramePr>
        <p:xfrm>
          <a:off x="699347" y="1910687"/>
          <a:ext cx="5232254" cy="451141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0" name="TextBox 19">
            <a:extLst>
              <a:ext uri="{FF2B5EF4-FFF2-40B4-BE49-F238E27FC236}">
                <a16:creationId xmlns:a16="http://schemas.microsoft.com/office/drawing/2014/main" id="{9FC58C2B-5102-447A-AA7F-9055517F4995}"/>
              </a:ext>
              <a:ext uri="{C183D7F6-B498-43B3-948B-1728B52AA6E4}">
                <adec:decorative xmlns:adec="http://schemas.microsoft.com/office/drawing/2017/decorative" val="1"/>
              </a:ext>
            </a:extLst>
          </p:cNvPr>
          <p:cNvSpPr txBox="1"/>
          <p:nvPr/>
        </p:nvSpPr>
        <p:spPr>
          <a:xfrm>
            <a:off x="8916096" y="1372598"/>
            <a:ext cx="190465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sp>
        <p:nvSpPr>
          <p:cNvPr id="21" name="TextBox 20">
            <a:extLst>
              <a:ext uri="{FF2B5EF4-FFF2-40B4-BE49-F238E27FC236}">
                <a16:creationId xmlns:a16="http://schemas.microsoft.com/office/drawing/2014/main" id="{C1AF7ECB-85C1-41D4-98F8-62327786B619}"/>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Base: All respondents (answering) (various per wave), * LLTI/condition = Limiting long-term illness or health condition </a:t>
            </a:r>
          </a:p>
        </p:txBody>
      </p:sp>
      <p:sp>
        <p:nvSpPr>
          <p:cNvPr id="19" name="TextBox 18">
            <a:extLst>
              <a:ext uri="{FF2B5EF4-FFF2-40B4-BE49-F238E27FC236}">
                <a16:creationId xmlns:a16="http://schemas.microsoft.com/office/drawing/2014/main" id="{8122E0E7-33B4-447C-B91C-FDA93A44D7CA}"/>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effectLst/>
                <a:uLnTx/>
                <a:uFillTx/>
                <a:latin typeface="+mj-lt"/>
                <a:ea typeface="+mn-ea"/>
                <a:cs typeface="+mn-cs"/>
              </a:rPr>
              <a:t>after dark</a:t>
            </a:r>
            <a:r>
              <a:rPr kumimoji="0" lang="en-GB" sz="1300" b="0" i="1" u="none" strike="noStrike" kern="1200" cap="none" spc="0" normalizeH="0" baseline="0" noProof="0" dirty="0">
                <a:ln>
                  <a:noFill/>
                </a:ln>
                <a:effectLst/>
                <a:uLnTx/>
                <a:uFillTx/>
                <a:latin typeface="+mj-lt"/>
                <a:ea typeface="+mn-ea"/>
                <a:cs typeface="+mn-cs"/>
              </a:rPr>
              <a:t>? </a:t>
            </a:r>
          </a:p>
        </p:txBody>
      </p:sp>
      <p:sp>
        <p:nvSpPr>
          <p:cNvPr id="15" name="TextBox 2">
            <a:extLst>
              <a:ext uri="{FF2B5EF4-FFF2-40B4-BE49-F238E27FC236}">
                <a16:creationId xmlns:a16="http://schemas.microsoft.com/office/drawing/2014/main" id="{25829843-0E16-48BC-8AE8-888AD0508626}"/>
              </a:ext>
              <a:ext uri="{C183D7F6-B498-43B3-948B-1728B52AA6E4}">
                <adec:decorative xmlns:adec="http://schemas.microsoft.com/office/drawing/2017/decorative" val="1"/>
              </a:ext>
            </a:extLst>
          </p:cNvPr>
          <p:cNvSpPr txBox="1"/>
          <p:nvPr/>
        </p:nvSpPr>
        <p:spPr>
          <a:xfrm>
            <a:off x="4718028" y="1900866"/>
            <a:ext cx="275594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AFTER DARK</a:t>
            </a:r>
          </a:p>
        </p:txBody>
      </p:sp>
      <p:sp>
        <p:nvSpPr>
          <p:cNvPr id="18" name="TextBox 17">
            <a:extLst>
              <a:ext uri="{FF2B5EF4-FFF2-40B4-BE49-F238E27FC236}">
                <a16:creationId xmlns:a16="http://schemas.microsoft.com/office/drawing/2014/main" id="{E8ED7466-1C07-436C-9FD0-914EA80CEA16}"/>
              </a:ext>
              <a:ext uri="{C183D7F6-B498-43B3-948B-1728B52AA6E4}">
                <adec:decorative xmlns:adec="http://schemas.microsoft.com/office/drawing/2017/decorative" val="1"/>
              </a:ext>
            </a:extLst>
          </p:cNvPr>
          <p:cNvSpPr txBox="1"/>
          <p:nvPr/>
        </p:nvSpPr>
        <p:spPr>
          <a:xfrm>
            <a:off x="7636795" y="6422104"/>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j-lt"/>
                <a:ea typeface="+mn-ea"/>
                <a:cs typeface="+mn-cs"/>
              </a:rPr>
              <a:t>Denotes a statistically significant difference vs 2022 at the 95% confidence level </a:t>
            </a:r>
          </a:p>
        </p:txBody>
      </p:sp>
      <p:sp>
        <p:nvSpPr>
          <p:cNvPr id="22" name="Arrow: Up 21">
            <a:extLst>
              <a:ext uri="{FF2B5EF4-FFF2-40B4-BE49-F238E27FC236}">
                <a16:creationId xmlns:a16="http://schemas.microsoft.com/office/drawing/2014/main" id="{9F54945A-7E64-480B-BC9B-E47C4CFE6AB7}"/>
              </a:ext>
              <a:ext uri="{C183D7F6-B498-43B3-948B-1728B52AA6E4}">
                <adec:decorative xmlns:adec="http://schemas.microsoft.com/office/drawing/2017/decorative" val="1"/>
              </a:ext>
            </a:extLst>
          </p:cNvPr>
          <p:cNvSpPr/>
          <p:nvPr/>
        </p:nvSpPr>
        <p:spPr>
          <a:xfrm>
            <a:off x="7339972" y="6517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Up 22">
            <a:extLst>
              <a:ext uri="{FF2B5EF4-FFF2-40B4-BE49-F238E27FC236}">
                <a16:creationId xmlns:a16="http://schemas.microsoft.com/office/drawing/2014/main" id="{1F90B982-67FD-4A96-AEDC-012EB427BA06}"/>
              </a:ext>
              <a:ext uri="{C183D7F6-B498-43B3-948B-1728B52AA6E4}">
                <adec:decorative xmlns:adec="http://schemas.microsoft.com/office/drawing/2017/decorative" val="1"/>
              </a:ext>
            </a:extLst>
          </p:cNvPr>
          <p:cNvSpPr/>
          <p:nvPr/>
        </p:nvSpPr>
        <p:spPr>
          <a:xfrm flipV="1">
            <a:off x="7482518" y="652534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7F534D13-833B-3074-3E9C-2DDABFA2B85F}"/>
              </a:ext>
              <a:ext uri="{C183D7F6-B498-43B3-948B-1728B52AA6E4}">
                <adec:decorative xmlns:adec="http://schemas.microsoft.com/office/drawing/2017/decorative" val="1"/>
              </a:ext>
            </a:extLst>
          </p:cNvPr>
          <p:cNvSpPr/>
          <p:nvPr/>
        </p:nvSpPr>
        <p:spPr>
          <a:xfrm flipV="1">
            <a:off x="5866054" y="416639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FF640033-5D0D-333F-C893-DA8C9EB3A0E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3658209"/>
              </p:ext>
            </p:extLst>
          </p:nvPr>
        </p:nvGraphicFramePr>
        <p:xfrm>
          <a:off x="6588191" y="2283024"/>
          <a:ext cx="4843644" cy="3877434"/>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EF6544D9-1F38-5C0E-F061-2AF04C821042}"/>
              </a:ext>
              <a:ext uri="{C183D7F6-B498-43B3-948B-1728B52AA6E4}">
                <adec:decorative xmlns:adec="http://schemas.microsoft.com/office/drawing/2017/decorative" val="1"/>
              </a:ext>
            </a:extLst>
          </p:cNvPr>
          <p:cNvCxnSpPr/>
          <p:nvPr/>
        </p:nvCxnSpPr>
        <p:spPr>
          <a:xfrm>
            <a:off x="6979298" y="4702630"/>
            <a:ext cx="459066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FED81C-4649-E411-5196-2028CBAD501C}"/>
              </a:ext>
              <a:ext uri="{C183D7F6-B498-43B3-948B-1728B52AA6E4}">
                <adec:decorative xmlns:adec="http://schemas.microsoft.com/office/drawing/2017/decorative" val="1"/>
              </a:ext>
            </a:extLst>
          </p:cNvPr>
          <p:cNvSpPr/>
          <p:nvPr/>
        </p:nvSpPr>
        <p:spPr>
          <a:xfrm>
            <a:off x="10085667" y="3349593"/>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29D6E9F-109E-4C4A-55C6-D2CC382A755B}"/>
              </a:ext>
              <a:ext uri="{C183D7F6-B498-43B3-948B-1728B52AA6E4}">
                <adec:decorative xmlns:adec="http://schemas.microsoft.com/office/drawing/2017/decorative" val="1"/>
              </a:ext>
            </a:extLst>
          </p:cNvPr>
          <p:cNvSpPr/>
          <p:nvPr/>
        </p:nvSpPr>
        <p:spPr>
          <a:xfrm>
            <a:off x="10088773" y="3707271"/>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92E2137-1863-3EF8-F6BA-F211184BA9AE}"/>
              </a:ext>
              <a:ext uri="{C183D7F6-B498-43B3-948B-1728B52AA6E4}">
                <adec:decorative xmlns:adec="http://schemas.microsoft.com/office/drawing/2017/decorative" val="1"/>
              </a:ext>
            </a:extLst>
          </p:cNvPr>
          <p:cNvSpPr/>
          <p:nvPr/>
        </p:nvSpPr>
        <p:spPr>
          <a:xfrm>
            <a:off x="10085667" y="5062004"/>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0D02A33-17C3-D4DC-7EB2-B7A1DD1E7FA4}"/>
              </a:ext>
              <a:ext uri="{C183D7F6-B498-43B3-948B-1728B52AA6E4}">
                <adec:decorative xmlns:adec="http://schemas.microsoft.com/office/drawing/2017/decorative" val="1"/>
              </a:ext>
            </a:extLst>
          </p:cNvPr>
          <p:cNvSpPr/>
          <p:nvPr/>
        </p:nvSpPr>
        <p:spPr>
          <a:xfrm>
            <a:off x="10078859" y="5775366"/>
            <a:ext cx="394356" cy="1588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2487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74541" y="329632"/>
            <a:ext cx="11230109"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The decrease in females who feel safe after dark is consistent across most age groups, with females aged 3</a:t>
            </a:r>
            <a:r>
              <a:rPr lang="en-GB" sz="1800" dirty="0">
                <a:solidFill>
                  <a:schemeClr val="accent4"/>
                </a:solidFill>
                <a:latin typeface="+mj-lt"/>
              </a:rPr>
              <a:t>5</a:t>
            </a:r>
            <a:r>
              <a:rPr kumimoji="0" lang="en-GB" sz="1800" b="1" i="0" u="none" strike="noStrike" kern="1200" cap="none" spc="0" normalizeH="0" baseline="0" noProof="0" dirty="0">
                <a:ln>
                  <a:noFill/>
                </a:ln>
                <a:solidFill>
                  <a:schemeClr val="accent4"/>
                </a:solidFill>
                <a:effectLst/>
                <a:uLnTx/>
                <a:uFillTx/>
                <a:latin typeface="+mj-lt"/>
                <a:ea typeface="+mj-ea"/>
                <a:cs typeface="+mj-cs"/>
              </a:rPr>
              <a:t>-44 the only age category that remained consistent since 2022. </a:t>
            </a:r>
          </a:p>
        </p:txBody>
      </p:sp>
      <p:sp>
        <p:nvSpPr>
          <p:cNvPr id="22" name="Slide Number Placeholder 4">
            <a:extLst>
              <a:ext uri="{FF2B5EF4-FFF2-40B4-BE49-F238E27FC236}">
                <a16:creationId xmlns:a16="http://schemas.microsoft.com/office/drawing/2014/main" id="{F9C46199-540C-4804-ADA4-2E5C1FF6687A}"/>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34" name="Footer Placeholder 5">
            <a:extLst>
              <a:ext uri="{FF2B5EF4-FFF2-40B4-BE49-F238E27FC236}">
                <a16:creationId xmlns:a16="http://schemas.microsoft.com/office/drawing/2014/main" id="{75052F56-78E3-4AC8-8D95-2A8E84C57B55}"/>
              </a:ext>
              <a:ext uri="{C183D7F6-B498-43B3-948B-1728B52AA6E4}">
                <adec:decorative xmlns:adec="http://schemas.microsoft.com/office/drawing/2017/decorative" val="1"/>
              </a:ext>
            </a:extLst>
          </p:cNvPr>
          <p:cNvSpPr>
            <a:spLocks noGrp="1"/>
          </p:cNvSpPr>
          <p:nvPr>
            <p:ph type="ftr" sz="quarter" idx="4294967295"/>
          </p:nvPr>
        </p:nvSpPr>
        <p:spPr>
          <a:xfrm>
            <a:off x="59716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35" name="Date Placeholder 3">
            <a:extLst>
              <a:ext uri="{FF2B5EF4-FFF2-40B4-BE49-F238E27FC236}">
                <a16:creationId xmlns:a16="http://schemas.microsoft.com/office/drawing/2014/main" id="{613BCD6C-30E9-43E3-AFED-CE8D2D0BBEA7}"/>
              </a:ext>
              <a:ext uri="{C183D7F6-B498-43B3-948B-1728B52AA6E4}">
                <adec:decorative xmlns:adec="http://schemas.microsoft.com/office/drawing/2017/decorative" val="1"/>
              </a:ext>
            </a:extLst>
          </p:cNvPr>
          <p:cNvSpPr>
            <a:spLocks noGrp="1"/>
          </p:cNvSpPr>
          <p:nvPr>
            <p:ph type="dt" sz="half" idx="4294967295"/>
          </p:nvPr>
        </p:nvSpPr>
        <p:spPr>
          <a:xfrm>
            <a:off x="9615516"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265072"/>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j-lt"/>
                <a:ea typeface="+mn-ea"/>
                <a:cs typeface="+mn-cs"/>
              </a:rPr>
              <a:t>Denotes a statistically significant difference vs 2022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2">
            <a:extLst>
              <a:ext uri="{FF2B5EF4-FFF2-40B4-BE49-F238E27FC236}">
                <a16:creationId xmlns:a16="http://schemas.microsoft.com/office/drawing/2014/main" id="{7CEF2395-4666-4C22-A17B-82EE905EC24F}"/>
              </a:ext>
              <a:ext uri="{C183D7F6-B498-43B3-948B-1728B52AA6E4}">
                <adec:decorative xmlns:adec="http://schemas.microsoft.com/office/drawing/2017/decorative" val="1"/>
              </a:ext>
            </a:extLst>
          </p:cNvPr>
          <p:cNvSpPr txBox="1"/>
          <p:nvPr/>
        </p:nvSpPr>
        <p:spPr>
          <a:xfrm>
            <a:off x="5412676" y="2016730"/>
            <a:ext cx="13666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FEMALES</a:t>
            </a:r>
          </a:p>
        </p:txBody>
      </p:sp>
      <p:sp>
        <p:nvSpPr>
          <p:cNvPr id="32" name="Rectangle 31">
            <a:extLst>
              <a:ext uri="{FF2B5EF4-FFF2-40B4-BE49-F238E27FC236}">
                <a16:creationId xmlns:a16="http://schemas.microsoft.com/office/drawing/2014/main" id="{1A836AED-CE9D-4667-9507-07F9AFC7C0EC}"/>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mj-lt"/>
                <a:ea typeface="+mn-ea"/>
                <a:cs typeface="+mn-cs"/>
              </a:rPr>
              <a:t>NOTE: Significant differences shown for 2023 vs 2022</a:t>
            </a:r>
            <a:endParaRPr kumimoji="0" lang="en-GB" sz="1050" b="1" i="0" u="none" strike="noStrike" kern="1200" cap="none" spc="0" normalizeH="0" baseline="0" noProof="0" dirty="0">
              <a:ln>
                <a:noFill/>
              </a:ln>
              <a:solidFill>
                <a:srgbClr val="000000"/>
              </a:solidFill>
              <a:effectLst/>
              <a:uLnTx/>
              <a:uFillTx/>
              <a:latin typeface="+mj-lt"/>
              <a:ea typeface="+mn-ea"/>
              <a:cs typeface="+mn-cs"/>
            </a:endParaRPr>
          </a:p>
        </p:txBody>
      </p:sp>
      <p:sp>
        <p:nvSpPr>
          <p:cNvPr id="33" name="TextBox 32">
            <a:extLst>
              <a:ext uri="{FF2B5EF4-FFF2-40B4-BE49-F238E27FC236}">
                <a16:creationId xmlns:a16="http://schemas.microsoft.com/office/drawing/2014/main" id="{684292A3-292D-4CD1-B709-822662C3A4B0}"/>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Base: All </a:t>
            </a:r>
            <a:r>
              <a:rPr lang="en-GB" sz="1000" dirty="0">
                <a:solidFill>
                  <a:srgbClr val="000000"/>
                </a:solidFill>
                <a:latin typeface="+mj-lt"/>
              </a:rPr>
              <a:t>female</a:t>
            </a:r>
            <a:r>
              <a:rPr kumimoji="0" lang="en-GB" sz="1000" b="0" i="0" u="none" strike="noStrike" kern="1200" cap="none" spc="0" normalizeH="0" baseline="0" noProof="0" dirty="0">
                <a:ln>
                  <a:noFill/>
                </a:ln>
                <a:solidFill>
                  <a:srgbClr val="000000"/>
                </a:solidFill>
                <a:effectLst/>
                <a:uLnTx/>
                <a:uFillTx/>
                <a:latin typeface="+mj-lt"/>
                <a:ea typeface="+mn-ea"/>
                <a:cs typeface="+mn-cs"/>
              </a:rPr>
              <a:t>s (answering) (various per wave)</a:t>
            </a:r>
          </a:p>
        </p:txBody>
      </p:sp>
      <p:sp>
        <p:nvSpPr>
          <p:cNvPr id="36" name="Rectangle 35">
            <a:extLst>
              <a:ext uri="{FF2B5EF4-FFF2-40B4-BE49-F238E27FC236}">
                <a16:creationId xmlns:a16="http://schemas.microsoft.com/office/drawing/2014/main" id="{179ED19B-D763-48C5-817C-20D87C2586AD}"/>
              </a:ext>
              <a:ext uri="{C183D7F6-B498-43B3-948B-1728B52AA6E4}">
                <adec:decorative xmlns:adec="http://schemas.microsoft.com/office/drawing/2017/decorative" val="1"/>
              </a:ext>
            </a:extLst>
          </p:cNvPr>
          <p:cNvSpPr/>
          <p:nvPr/>
        </p:nvSpPr>
        <p:spPr>
          <a:xfrm>
            <a:off x="5144659" y="6100943"/>
            <a:ext cx="4760986" cy="6251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j-lt"/>
                <a:ea typeface="+mn-ea"/>
                <a:cs typeface="+mn-cs"/>
              </a:rPr>
              <a:t>Patterns in response are likely to be driven by a range of factors, including those related to the COVID-19 pandemic (e.g. reduced commuting/public transport use, closing/reopening of the night-time economy). </a:t>
            </a:r>
          </a:p>
        </p:txBody>
      </p:sp>
      <p:sp>
        <p:nvSpPr>
          <p:cNvPr id="3" name="Arrow: Up 2">
            <a:extLst>
              <a:ext uri="{FF2B5EF4-FFF2-40B4-BE49-F238E27FC236}">
                <a16:creationId xmlns:a16="http://schemas.microsoft.com/office/drawing/2014/main" id="{C1FB865B-4B28-2D47-EEDB-D1C6B12FB4E8}"/>
              </a:ext>
              <a:ext uri="{C183D7F6-B498-43B3-948B-1728B52AA6E4}">
                <adec:decorative xmlns:adec="http://schemas.microsoft.com/office/drawing/2017/decorative" val="1"/>
              </a:ext>
            </a:extLst>
          </p:cNvPr>
          <p:cNvSpPr/>
          <p:nvPr/>
        </p:nvSpPr>
        <p:spPr>
          <a:xfrm flipV="1">
            <a:off x="5854740" y="364733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B86AA113-80C2-39B5-0D25-5DC159CCEA60}"/>
              </a:ext>
              <a:ext uri="{C183D7F6-B498-43B3-948B-1728B52AA6E4}">
                <adec:decorative xmlns:adec="http://schemas.microsoft.com/office/drawing/2017/decorative" val="1"/>
              </a:ext>
            </a:extLst>
          </p:cNvPr>
          <p:cNvSpPr/>
          <p:nvPr/>
        </p:nvSpPr>
        <p:spPr>
          <a:xfrm flipV="1">
            <a:off x="7526267" y="360346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80B6CAB8-8178-2D47-5C3D-6E461A2ED043}"/>
              </a:ext>
              <a:ext uri="{C183D7F6-B498-43B3-948B-1728B52AA6E4}">
                <adec:decorative xmlns:adec="http://schemas.microsoft.com/office/drawing/2017/decorative" val="1"/>
              </a:ext>
            </a:extLst>
          </p:cNvPr>
          <p:cNvSpPr/>
          <p:nvPr/>
        </p:nvSpPr>
        <p:spPr>
          <a:xfrm flipV="1">
            <a:off x="10885184" y="398527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63773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97158" y="386695"/>
            <a:ext cx="11258100"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A </a:t>
            </a:r>
            <a:r>
              <a:rPr lang="en-GB" sz="1800" dirty="0">
                <a:solidFill>
                  <a:schemeClr val="accent4"/>
                </a:solidFill>
                <a:latin typeface="+mj-lt"/>
              </a:rPr>
              <a:t>different</a:t>
            </a:r>
            <a:r>
              <a:rPr kumimoji="0" lang="en-GB" sz="1800" b="1" i="0" u="none" strike="noStrike" kern="1200" cap="none" spc="0" normalizeH="0" baseline="0" noProof="0" dirty="0">
                <a:ln>
                  <a:noFill/>
                </a:ln>
                <a:solidFill>
                  <a:schemeClr val="accent4"/>
                </a:solidFill>
                <a:effectLst/>
                <a:uLnTx/>
                <a:uFillTx/>
                <a:latin typeface="+mj-lt"/>
                <a:ea typeface="+mj-ea"/>
                <a:cs typeface="+mj-cs"/>
              </a:rPr>
              <a:t> picture is seen for males, with the youngest and oldest age categories showing an increase in feeling safe after dark vs. 2022. </a:t>
            </a:r>
            <a:r>
              <a:rPr lang="en-GB" sz="1800" dirty="0">
                <a:solidFill>
                  <a:schemeClr val="accent4"/>
                </a:solidFill>
                <a:latin typeface="+mj-lt"/>
              </a:rPr>
              <a:t>The reduction in feeling of safety since 2022 is being driven by the 35-64 age group. </a:t>
            </a:r>
            <a:endParaRPr kumimoji="0" lang="en-GB" sz="1800" b="1" i="0" u="none" strike="noStrike" kern="1200" cap="none" spc="0" normalizeH="0" baseline="0" noProof="0" dirty="0">
              <a:ln>
                <a:noFill/>
              </a:ln>
              <a:solidFill>
                <a:schemeClr val="accent4"/>
              </a:solidFill>
              <a:effectLst/>
              <a:uLnTx/>
              <a:uFillTx/>
              <a:latin typeface="+mj-lt"/>
              <a:ea typeface="+mj-ea"/>
              <a:cs typeface="+mj-cs"/>
            </a:endParaRPr>
          </a:p>
        </p:txBody>
      </p:sp>
      <p:sp>
        <p:nvSpPr>
          <p:cNvPr id="37" name="Slide Number Placeholder 4">
            <a:extLst>
              <a:ext uri="{FF2B5EF4-FFF2-40B4-BE49-F238E27FC236}">
                <a16:creationId xmlns:a16="http://schemas.microsoft.com/office/drawing/2014/main" id="{647F7B0E-800D-4849-9438-E3DA909BE85D}"/>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38" name="Footer Placeholder 5">
            <a:extLst>
              <a:ext uri="{FF2B5EF4-FFF2-40B4-BE49-F238E27FC236}">
                <a16:creationId xmlns:a16="http://schemas.microsoft.com/office/drawing/2014/main" id="{7139170C-8069-4E84-BB97-029B42979C2D}"/>
              </a:ext>
              <a:ext uri="{C183D7F6-B498-43B3-948B-1728B52AA6E4}">
                <adec:decorative xmlns:adec="http://schemas.microsoft.com/office/drawing/2017/decorative" val="1"/>
              </a:ext>
            </a:extLst>
          </p:cNvPr>
          <p:cNvSpPr>
            <a:spLocks noGrp="1"/>
          </p:cNvSpPr>
          <p:nvPr>
            <p:ph type="ftr" sz="quarter" idx="4294967295"/>
          </p:nvPr>
        </p:nvSpPr>
        <p:spPr>
          <a:xfrm>
            <a:off x="597158"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39" name="Date Placeholder 3">
            <a:extLst>
              <a:ext uri="{FF2B5EF4-FFF2-40B4-BE49-F238E27FC236}">
                <a16:creationId xmlns:a16="http://schemas.microsoft.com/office/drawing/2014/main" id="{04A4A65B-FE54-4E2A-AA5F-0B47ADBF00EC}"/>
              </a:ext>
              <a:ext uri="{C183D7F6-B498-43B3-948B-1728B52AA6E4}">
                <adec:decorative xmlns:adec="http://schemas.microsoft.com/office/drawing/2017/decorative" val="1"/>
              </a:ext>
            </a:extLst>
          </p:cNvPr>
          <p:cNvSpPr>
            <a:spLocks noGrp="1"/>
          </p:cNvSpPr>
          <p:nvPr>
            <p:ph type="dt" sz="half" idx="4294967295"/>
          </p:nvPr>
        </p:nvSpPr>
        <p:spPr>
          <a:xfrm>
            <a:off x="961551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7557D571-5275-4E05-9BB2-F0FE441731AF}"/>
              </a:ext>
            </a:extLst>
          </p:cNvPr>
          <p:cNvSpPr/>
          <p:nvPr/>
        </p:nvSpPr>
        <p:spPr>
          <a:xfrm>
            <a:off x="5144659" y="6100943"/>
            <a:ext cx="4760986" cy="6251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j-lt"/>
                <a:ea typeface="+mn-ea"/>
                <a:cs typeface="+mn-cs"/>
              </a:rPr>
              <a:t>Patterns in response are likely to be driven by a range of factors, including those related to the COVID-19 pandemic (e.g. reduced commuting/public transport use, closing/reopening of the night-time economy). </a:t>
            </a: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7976926"/>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j-lt"/>
                <a:ea typeface="+mn-ea"/>
                <a:cs typeface="+mn-cs"/>
              </a:rPr>
              <a:t>Denotes a statistically significant difference vs 2016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Arrow: Up 24">
            <a:extLst>
              <a:ext uri="{FF2B5EF4-FFF2-40B4-BE49-F238E27FC236}">
                <a16:creationId xmlns:a16="http://schemas.microsoft.com/office/drawing/2014/main" id="{BD657DB8-8C33-40D0-B028-981F35244D5F}"/>
              </a:ext>
              <a:ext uri="{C183D7F6-B498-43B3-948B-1728B52AA6E4}">
                <adec:decorative xmlns:adec="http://schemas.microsoft.com/office/drawing/2017/decorative" val="1"/>
              </a:ext>
            </a:extLst>
          </p:cNvPr>
          <p:cNvSpPr/>
          <p:nvPr/>
        </p:nvSpPr>
        <p:spPr>
          <a:xfrm>
            <a:off x="2603910" y="322753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Arrow: Up 26">
            <a:extLst>
              <a:ext uri="{FF2B5EF4-FFF2-40B4-BE49-F238E27FC236}">
                <a16:creationId xmlns:a16="http://schemas.microsoft.com/office/drawing/2014/main" id="{59F6C173-9707-464A-ACF7-54BE1BA66AEA}"/>
              </a:ext>
              <a:ext uri="{C183D7F6-B498-43B3-948B-1728B52AA6E4}">
                <adec:decorative xmlns:adec="http://schemas.microsoft.com/office/drawing/2017/decorative" val="1"/>
              </a:ext>
            </a:extLst>
          </p:cNvPr>
          <p:cNvSpPr/>
          <p:nvPr/>
        </p:nvSpPr>
        <p:spPr>
          <a:xfrm>
            <a:off x="9211952" y="307241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Arrow: Up 29">
            <a:extLst>
              <a:ext uri="{FF2B5EF4-FFF2-40B4-BE49-F238E27FC236}">
                <a16:creationId xmlns:a16="http://schemas.microsoft.com/office/drawing/2014/main" id="{CDB9D1B6-CB85-4C7F-9D3A-B33AEE32FC8D}"/>
              </a:ext>
              <a:ext uri="{C183D7F6-B498-43B3-948B-1728B52AA6E4}">
                <adec:decorative xmlns:adec="http://schemas.microsoft.com/office/drawing/2017/decorative" val="1"/>
              </a:ext>
            </a:extLst>
          </p:cNvPr>
          <p:cNvSpPr/>
          <p:nvPr/>
        </p:nvSpPr>
        <p:spPr>
          <a:xfrm>
            <a:off x="10857017" y="325824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TextBox 2">
            <a:extLst>
              <a:ext uri="{FF2B5EF4-FFF2-40B4-BE49-F238E27FC236}">
                <a16:creationId xmlns:a16="http://schemas.microsoft.com/office/drawing/2014/main" id="{7CEF2395-4666-4C22-A17B-82EE905EC24F}"/>
              </a:ext>
              <a:ext uri="{C183D7F6-B498-43B3-948B-1728B52AA6E4}">
                <adec:decorative xmlns:adec="http://schemas.microsoft.com/office/drawing/2017/decorative" val="1"/>
              </a:ext>
            </a:extLst>
          </p:cNvPr>
          <p:cNvSpPr txBox="1"/>
          <p:nvPr/>
        </p:nvSpPr>
        <p:spPr>
          <a:xfrm>
            <a:off x="5412676" y="2016730"/>
            <a:ext cx="13666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MALES</a:t>
            </a:r>
          </a:p>
        </p:txBody>
      </p:sp>
      <p:sp>
        <p:nvSpPr>
          <p:cNvPr id="20" name="Rectangle 19">
            <a:extLst>
              <a:ext uri="{FF2B5EF4-FFF2-40B4-BE49-F238E27FC236}">
                <a16:creationId xmlns:a16="http://schemas.microsoft.com/office/drawing/2014/main" id="{DDC7473E-84E7-425E-9CF0-7E34C56A939C}"/>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mj-lt"/>
                <a:ea typeface="+mn-ea"/>
                <a:cs typeface="+mn-cs"/>
              </a:rPr>
              <a:t>NOTE: Significant differences shown for 2023 vs 2022</a:t>
            </a:r>
            <a:endParaRPr kumimoji="0" lang="en-GB" sz="1050" b="1" i="0" u="none" strike="noStrike" kern="1200" cap="none" spc="0" normalizeH="0" baseline="0" noProof="0" dirty="0">
              <a:ln>
                <a:noFill/>
              </a:ln>
              <a:solidFill>
                <a:srgbClr val="000000"/>
              </a:solidFill>
              <a:effectLst/>
              <a:uLnTx/>
              <a:uFillTx/>
              <a:latin typeface="+mj-lt"/>
              <a:ea typeface="+mn-ea"/>
              <a:cs typeface="+mn-cs"/>
            </a:endParaRPr>
          </a:p>
        </p:txBody>
      </p:sp>
      <p:sp>
        <p:nvSpPr>
          <p:cNvPr id="32" name="TextBox 31">
            <a:extLst>
              <a:ext uri="{FF2B5EF4-FFF2-40B4-BE49-F238E27FC236}">
                <a16:creationId xmlns:a16="http://schemas.microsoft.com/office/drawing/2014/main" id="{EA65677E-0579-4697-85BA-11906B825D9D}"/>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Base: All males (answering) (various per wave)</a:t>
            </a:r>
          </a:p>
        </p:txBody>
      </p:sp>
      <p:sp>
        <p:nvSpPr>
          <p:cNvPr id="33" name="Rectangle 32">
            <a:extLst>
              <a:ext uri="{FF2B5EF4-FFF2-40B4-BE49-F238E27FC236}">
                <a16:creationId xmlns:a16="http://schemas.microsoft.com/office/drawing/2014/main" id="{E2D2EBF2-C1C8-4050-88BB-6B74D6F08F6A}"/>
              </a:ext>
              <a:ext uri="{C183D7F6-B498-43B3-948B-1728B52AA6E4}">
                <adec:decorative xmlns:adec="http://schemas.microsoft.com/office/drawing/2017/decorative" val="1"/>
              </a:ext>
            </a:extLst>
          </p:cNvPr>
          <p:cNvSpPr/>
          <p:nvPr/>
        </p:nvSpPr>
        <p:spPr>
          <a:xfrm>
            <a:off x="10414535" y="6090066"/>
            <a:ext cx="1491646" cy="423193"/>
          </a:xfrm>
          <a:prstGeom prst="rect">
            <a:avLst/>
          </a:prstGeom>
        </p:spPr>
        <p:txBody>
          <a:bodyPr wrap="square" tIns="0" bIns="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GB" sz="1050" b="1" i="0" u="none" strike="noStrike" kern="0" cap="none" spc="0" normalizeH="0" baseline="0" noProof="0" dirty="0">
                <a:ln>
                  <a:noFill/>
                </a:ln>
                <a:effectLst/>
                <a:uLnTx/>
                <a:uFillTx/>
                <a:latin typeface="+mj-lt"/>
                <a:ea typeface="+mn-ea"/>
                <a:cs typeface="+mn-cs"/>
              </a:rPr>
              <a:t>* Difference is not significant due to sub-group base size</a:t>
            </a:r>
            <a:endParaRPr kumimoji="0" lang="en-GB" sz="1050" b="1" i="0" u="none" strike="noStrike" kern="1200" cap="none" spc="0" normalizeH="0" baseline="0" noProof="0" dirty="0">
              <a:ln>
                <a:noFill/>
              </a:ln>
              <a:effectLst/>
              <a:uLnTx/>
              <a:uFillTx/>
              <a:latin typeface="+mj-lt"/>
              <a:ea typeface="+mn-ea"/>
              <a:cs typeface="+mn-cs"/>
            </a:endParaRPr>
          </a:p>
        </p:txBody>
      </p:sp>
      <p:sp>
        <p:nvSpPr>
          <p:cNvPr id="2" name="Arrow: Up 1">
            <a:extLst>
              <a:ext uri="{FF2B5EF4-FFF2-40B4-BE49-F238E27FC236}">
                <a16:creationId xmlns:a16="http://schemas.microsoft.com/office/drawing/2014/main" id="{8CB233DF-7745-F15C-CF49-66F8C42D5A39}"/>
              </a:ext>
              <a:ext uri="{C183D7F6-B498-43B3-948B-1728B52AA6E4}">
                <adec:decorative xmlns:adec="http://schemas.microsoft.com/office/drawing/2017/decorative" val="1"/>
              </a:ext>
            </a:extLst>
          </p:cNvPr>
          <p:cNvSpPr/>
          <p:nvPr/>
        </p:nvSpPr>
        <p:spPr>
          <a:xfrm flipV="1">
            <a:off x="4251502" y="338013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478A12A1-57BC-F18B-68D2-A8B83DFC2509}"/>
              </a:ext>
              <a:ext uri="{C183D7F6-B498-43B3-948B-1728B52AA6E4}">
                <adec:decorative xmlns:adec="http://schemas.microsoft.com/office/drawing/2017/decorative" val="1"/>
              </a:ext>
            </a:extLst>
          </p:cNvPr>
          <p:cNvSpPr/>
          <p:nvPr/>
        </p:nvSpPr>
        <p:spPr>
          <a:xfrm flipV="1">
            <a:off x="5896567" y="333603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EE630899-91B6-F7B6-366F-28AB7787F41A}"/>
              </a:ext>
              <a:ext uri="{C183D7F6-B498-43B3-948B-1728B52AA6E4}">
                <adec:decorative xmlns:adec="http://schemas.microsoft.com/office/drawing/2017/decorative" val="1"/>
              </a:ext>
            </a:extLst>
          </p:cNvPr>
          <p:cNvSpPr/>
          <p:nvPr/>
        </p:nvSpPr>
        <p:spPr>
          <a:xfrm flipV="1">
            <a:off x="7528262" y="338013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97327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E3E8581-B406-4F8F-BEBD-1D5F4351D133}"/>
              </a:ext>
            </a:extLst>
          </p:cNvPr>
          <p:cNvSpPr txBox="1">
            <a:spLocks noGrp="1"/>
          </p:cNvSpPr>
          <p:nvPr>
            <p:ph type="title"/>
          </p:nvPr>
        </p:nvSpPr>
        <p:spPr>
          <a:xfrm>
            <a:off x="574252" y="376138"/>
            <a:ext cx="11043496"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latin typeface="+mj-lt"/>
                <a:ea typeface="+mj-ea"/>
                <a:cs typeface="+mj-cs"/>
              </a:rPr>
              <a:t>By district, while Brentwood, Colchester and Rochford have seen a slight increase in feelings of safety after </a:t>
            </a:r>
            <a:r>
              <a:rPr kumimoji="0" lang="en-GB" sz="1800" b="1" i="0" u="none" strike="noStrike" kern="1200" cap="none" spc="0" normalizeH="0" baseline="0" noProof="0" dirty="0" err="1">
                <a:ln>
                  <a:noFill/>
                </a:ln>
                <a:solidFill>
                  <a:schemeClr val="accent4"/>
                </a:solidFill>
                <a:effectLst/>
                <a:uLnTx/>
                <a:uFillTx/>
                <a:latin typeface="+mj-lt"/>
                <a:ea typeface="+mj-ea"/>
                <a:cs typeface="+mj-cs"/>
              </a:rPr>
              <a:t>dar</a:t>
            </a:r>
            <a:r>
              <a:rPr lang="en-GB" sz="1800" dirty="0">
                <a:solidFill>
                  <a:schemeClr val="accent4"/>
                </a:solidFill>
                <a:latin typeface="+mj-lt"/>
              </a:rPr>
              <a:t>k, most areas have seen a decline, particularly Epping Forest, Basildon and Tendring.</a:t>
            </a:r>
            <a:endParaRPr kumimoji="0" lang="en-GB" sz="1800" b="1" i="0" u="none" strike="noStrike" kern="1200" cap="none" spc="0" normalizeH="0" baseline="0" noProof="0" dirty="0">
              <a:ln>
                <a:noFill/>
              </a:ln>
              <a:solidFill>
                <a:schemeClr val="accent4"/>
              </a:solidFill>
              <a:effectLst/>
              <a:uLnTx/>
              <a:uFillTx/>
              <a:latin typeface="+mj-lt"/>
              <a:ea typeface="+mj-ea"/>
              <a:cs typeface="+mj-cs"/>
            </a:endParaRPr>
          </a:p>
        </p:txBody>
      </p:sp>
      <p:sp>
        <p:nvSpPr>
          <p:cNvPr id="26" name="Slide Number Placeholder 4">
            <a:extLst>
              <a:ext uri="{FF2B5EF4-FFF2-40B4-BE49-F238E27FC236}">
                <a16:creationId xmlns:a16="http://schemas.microsoft.com/office/drawing/2014/main" id="{908F5D97-C42C-4F62-B080-E825AA0EA828}"/>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30" name="Footer Placeholder 5">
            <a:extLst>
              <a:ext uri="{FF2B5EF4-FFF2-40B4-BE49-F238E27FC236}">
                <a16:creationId xmlns:a16="http://schemas.microsoft.com/office/drawing/2014/main" id="{399C9099-C13B-4631-83FA-6A02D2E283C2}"/>
              </a:ext>
              <a:ext uri="{C183D7F6-B498-43B3-948B-1728B52AA6E4}">
                <adec:decorative xmlns:adec="http://schemas.microsoft.com/office/drawing/2017/decorative" val="1"/>
              </a:ext>
            </a:extLst>
          </p:cNvPr>
          <p:cNvSpPr>
            <a:spLocks noGrp="1"/>
          </p:cNvSpPr>
          <p:nvPr>
            <p:ph type="ftr" sz="quarter" idx="4294967295"/>
          </p:nvPr>
        </p:nvSpPr>
        <p:spPr>
          <a:xfrm>
            <a:off x="574252" y="6584147"/>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31" name="Date Placeholder 3">
            <a:extLst>
              <a:ext uri="{FF2B5EF4-FFF2-40B4-BE49-F238E27FC236}">
                <a16:creationId xmlns:a16="http://schemas.microsoft.com/office/drawing/2014/main" id="{2F037F81-8C25-442C-86F3-6CA2F05CDF33}"/>
              </a:ext>
              <a:ext uri="{C183D7F6-B498-43B3-948B-1728B52AA6E4}">
                <adec:decorative xmlns:adec="http://schemas.microsoft.com/office/drawing/2017/decorative" val="1"/>
              </a:ext>
            </a:extLst>
          </p:cNvPr>
          <p:cNvSpPr>
            <a:spLocks noGrp="1"/>
          </p:cNvSpPr>
          <p:nvPr>
            <p:ph type="dt" sz="half" idx="4294967295"/>
          </p:nvPr>
        </p:nvSpPr>
        <p:spPr>
          <a:xfrm>
            <a:off x="9606189"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p>
        </p:txBody>
      </p:sp>
      <p:sp>
        <p:nvSpPr>
          <p:cNvPr id="27" name="Rectangle 26">
            <a:extLst>
              <a:ext uri="{FF2B5EF4-FFF2-40B4-BE49-F238E27FC236}">
                <a16:creationId xmlns:a16="http://schemas.microsoft.com/office/drawing/2014/main" id="{1A5A5946-7CE3-48A5-B676-9F71801830D6}"/>
              </a:ext>
              <a:ext uri="{C183D7F6-B498-43B3-948B-1728B52AA6E4}">
                <adec:decorative xmlns:adec="http://schemas.microsoft.com/office/drawing/2017/decorative" val="1"/>
              </a:ext>
            </a:extLst>
          </p:cNvPr>
          <p:cNvSpPr/>
          <p:nvPr/>
        </p:nvSpPr>
        <p:spPr>
          <a:xfrm>
            <a:off x="5144659" y="6100943"/>
            <a:ext cx="4760986" cy="6251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j-lt"/>
                <a:ea typeface="+mn-ea"/>
                <a:cs typeface="+mn-cs"/>
              </a:rPr>
              <a:t>Patterns in response are likely to be driven by a range of factors, including those related to the COVID-19 pandemic (e.g. reduced commuting/public transport use, closing/reopening of the night-time economy). </a:t>
            </a:r>
          </a:p>
        </p:txBody>
      </p:sp>
      <p:sp>
        <p:nvSpPr>
          <p:cNvPr id="22" name="Rectangle 21">
            <a:extLst>
              <a:ext uri="{FF2B5EF4-FFF2-40B4-BE49-F238E27FC236}">
                <a16:creationId xmlns:a16="http://schemas.microsoft.com/office/drawing/2014/main" id="{23BFBB62-6134-429B-8EC7-916D8FCAA5E4}"/>
              </a:ext>
              <a:ext uri="{C183D7F6-B498-43B3-948B-1728B52AA6E4}">
                <adec:decorative xmlns:adec="http://schemas.microsoft.com/office/drawing/2017/decorative" val="1"/>
              </a:ext>
            </a:extLst>
          </p:cNvPr>
          <p:cNvSpPr/>
          <p:nvPr/>
        </p:nvSpPr>
        <p:spPr>
          <a:xfrm>
            <a:off x="695325" y="1699811"/>
            <a:ext cx="981338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mj-lt"/>
                <a:ea typeface="+mn-ea"/>
                <a:cs typeface="+mn-cs"/>
              </a:rPr>
              <a:t>NOTE: Significant differences shown for 2023 vs 2022</a:t>
            </a:r>
          </a:p>
        </p:txBody>
      </p:sp>
      <p:sp>
        <p:nvSpPr>
          <p:cNvPr id="19" name="Rectangle 18">
            <a:extLst>
              <a:ext uri="{FF2B5EF4-FFF2-40B4-BE49-F238E27FC236}">
                <a16:creationId xmlns:a16="http://schemas.microsoft.com/office/drawing/2014/main" id="{13D9E618-8633-4E23-8CFA-BE51AC4AA93E}"/>
              </a:ext>
              <a:ext uri="{C183D7F6-B498-43B3-948B-1728B52AA6E4}">
                <adec:decorative xmlns:adec="http://schemas.microsoft.com/office/drawing/2017/decorative" val="1"/>
              </a:ext>
            </a:extLst>
          </p:cNvPr>
          <p:cNvSpPr/>
          <p:nvPr/>
        </p:nvSpPr>
        <p:spPr>
          <a:xfrm>
            <a:off x="4008"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Perceptions of safety</a:t>
            </a:r>
          </a:p>
        </p:txBody>
      </p:sp>
      <p:sp>
        <p:nvSpPr>
          <p:cNvPr id="28" name="TextBox 27">
            <a:extLst>
              <a:ext uri="{FF2B5EF4-FFF2-40B4-BE49-F238E27FC236}">
                <a16:creationId xmlns:a16="http://schemas.microsoft.com/office/drawing/2014/main" id="{6237C241-3875-49DF-9FFF-6CB8B84E1530}"/>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after dark</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29" name="TextBox 28">
            <a:extLst>
              <a:ext uri="{FF2B5EF4-FFF2-40B4-BE49-F238E27FC236}">
                <a16:creationId xmlns:a16="http://schemas.microsoft.com/office/drawing/2014/main" id="{DFE1A7AA-18D2-4BB2-9765-A01B3B90E65C}"/>
              </a:ext>
              <a:ext uri="{C183D7F6-B498-43B3-948B-1728B52AA6E4}">
                <adec:decorative xmlns:adec="http://schemas.microsoft.com/office/drawing/2017/decorative" val="1"/>
              </a:ext>
            </a:extLst>
          </p:cNvPr>
          <p:cNvSpPr txBox="1"/>
          <p:nvPr/>
        </p:nvSpPr>
        <p:spPr>
          <a:xfrm>
            <a:off x="8650409" y="139499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graphicFrame>
        <p:nvGraphicFramePr>
          <p:cNvPr id="16" name="Chart 15">
            <a:extLst>
              <a:ext uri="{FF2B5EF4-FFF2-40B4-BE49-F238E27FC236}">
                <a16:creationId xmlns:a16="http://schemas.microsoft.com/office/drawing/2014/main" id="{76F1F53B-B766-406D-9CD8-2251844106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6373791"/>
              </p:ext>
            </p:extLst>
          </p:nvPr>
        </p:nvGraphicFramePr>
        <p:xfrm>
          <a:off x="1159523" y="2201396"/>
          <a:ext cx="10186787" cy="41662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AFF87304-7AD3-4200-BF8E-05FB2E0FA7BA}"/>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j-lt"/>
                <a:ea typeface="+mn-ea"/>
                <a:cs typeface="+mn-cs"/>
              </a:rPr>
              <a:t>Denotes a statistically significant difference vs 2022 at the 95% confidence level </a:t>
            </a:r>
          </a:p>
        </p:txBody>
      </p:sp>
      <p:sp>
        <p:nvSpPr>
          <p:cNvPr id="21" name="Arrow: Up 20">
            <a:extLst>
              <a:ext uri="{FF2B5EF4-FFF2-40B4-BE49-F238E27FC236}">
                <a16:creationId xmlns:a16="http://schemas.microsoft.com/office/drawing/2014/main" id="{E00093C5-54CA-4258-9F26-EA1499B4CFAB}"/>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395BAE96-3BD5-4A30-ACA6-F338B62E33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8E824D10-20F8-4589-81E4-C3927EFD8EA8}"/>
              </a:ext>
              <a:ext uri="{C183D7F6-B498-43B3-948B-1728B52AA6E4}">
                <adec:decorative xmlns:adec="http://schemas.microsoft.com/office/drawing/2017/decorative" val="1"/>
              </a:ext>
            </a:extLst>
          </p:cNvPr>
          <p:cNvSpPr txBox="1"/>
          <p:nvPr/>
        </p:nvSpPr>
        <p:spPr>
          <a:xfrm>
            <a:off x="695325" y="6317404"/>
            <a:ext cx="650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(various per wave)</a:t>
            </a:r>
          </a:p>
        </p:txBody>
      </p:sp>
      <p:sp>
        <p:nvSpPr>
          <p:cNvPr id="2" name="Arrow: Up 1">
            <a:extLst>
              <a:ext uri="{FF2B5EF4-FFF2-40B4-BE49-F238E27FC236}">
                <a16:creationId xmlns:a16="http://schemas.microsoft.com/office/drawing/2014/main" id="{03B68843-5B6F-24F1-4605-FC4DFD44A6B2}"/>
              </a:ext>
              <a:ext uri="{C183D7F6-B498-43B3-948B-1728B52AA6E4}">
                <adec:decorative xmlns:adec="http://schemas.microsoft.com/office/drawing/2017/decorative" val="1"/>
              </a:ext>
            </a:extLst>
          </p:cNvPr>
          <p:cNvSpPr/>
          <p:nvPr/>
        </p:nvSpPr>
        <p:spPr>
          <a:xfrm rot="10800000">
            <a:off x="1931644" y="3576642"/>
            <a:ext cx="131094" cy="2017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5A62F894-7667-4812-1E3F-46DC57D66B9B}"/>
              </a:ext>
              <a:ext uri="{C183D7F6-B498-43B3-948B-1728B52AA6E4}">
                <adec:decorative xmlns:adec="http://schemas.microsoft.com/office/drawing/2017/decorative" val="1"/>
              </a:ext>
            </a:extLst>
          </p:cNvPr>
          <p:cNvSpPr/>
          <p:nvPr/>
        </p:nvSpPr>
        <p:spPr>
          <a:xfrm rot="10800000">
            <a:off x="2669457" y="4126909"/>
            <a:ext cx="131094" cy="2017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48532D19-2081-266F-345C-12F557E462C6}"/>
              </a:ext>
              <a:ext uri="{C183D7F6-B498-43B3-948B-1728B52AA6E4}">
                <adec:decorative xmlns:adec="http://schemas.microsoft.com/office/drawing/2017/decorative" val="1"/>
              </a:ext>
            </a:extLst>
          </p:cNvPr>
          <p:cNvSpPr/>
          <p:nvPr/>
        </p:nvSpPr>
        <p:spPr>
          <a:xfrm rot="10800000">
            <a:off x="7234829" y="3635246"/>
            <a:ext cx="131094" cy="2017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79C0A3D6-CF00-A74B-7ECA-CB831E2267DA}"/>
              </a:ext>
              <a:ext uri="{C183D7F6-B498-43B3-948B-1728B52AA6E4}">
                <adec:decorative xmlns:adec="http://schemas.microsoft.com/office/drawing/2017/decorative" val="1"/>
              </a:ext>
            </a:extLst>
          </p:cNvPr>
          <p:cNvSpPr/>
          <p:nvPr/>
        </p:nvSpPr>
        <p:spPr>
          <a:xfrm rot="10800000">
            <a:off x="10298380" y="3818450"/>
            <a:ext cx="131094" cy="20178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70005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perceptions of safety</a:t>
            </a:r>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dirty="0">
                <a:solidFill>
                  <a:schemeClr val="accent4"/>
                </a:solidFill>
                <a:latin typeface="+mn-lt"/>
              </a:rPr>
              <a:t>The table below summarises the resident groups who are significantly </a:t>
            </a:r>
            <a:r>
              <a:rPr lang="en-GB" sz="1800" u="sng" dirty="0">
                <a:solidFill>
                  <a:schemeClr val="accent4"/>
                </a:solidFill>
                <a:latin typeface="+mn-lt"/>
              </a:rPr>
              <a:t>more likely</a:t>
            </a:r>
            <a:r>
              <a:rPr lang="en-GB" sz="1800" dirty="0">
                <a:solidFill>
                  <a:schemeClr val="accent4"/>
                </a:solidFill>
                <a:latin typeface="+mn-lt"/>
              </a:rPr>
              <a:t> to feel very / fairly safe during the day / after dark. Profiles are consistent vs. 2022.</a:t>
            </a:r>
          </a:p>
        </p:txBody>
      </p:sp>
      <p:sp>
        <p:nvSpPr>
          <p:cNvPr id="8" name="Rectangle 7">
            <a:extLst>
              <a:ext uri="{FF2B5EF4-FFF2-40B4-BE49-F238E27FC236}">
                <a16:creationId xmlns:a16="http://schemas.microsoft.com/office/drawing/2014/main" id="{65C25A98-11E2-22DE-7219-6B0DC3A5020B}"/>
              </a:ext>
            </a:extLst>
          </p:cNvPr>
          <p:cNvSpPr/>
          <p:nvPr/>
        </p:nvSpPr>
        <p:spPr>
          <a:xfrm>
            <a:off x="9270250" y="1868863"/>
            <a:ext cx="2706921" cy="388308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(51%) In </a:t>
            </a:r>
            <a:r>
              <a:rPr lang="en-GB" sz="1600" b="1" dirty="0">
                <a:solidFill>
                  <a:schemeClr val="tx1"/>
                </a:solidFill>
              </a:rPr>
              <a:t>2023</a:t>
            </a:r>
            <a:r>
              <a:rPr lang="en-GB" sz="1600" dirty="0">
                <a:solidFill>
                  <a:schemeClr val="tx1"/>
                </a:solidFill>
              </a:rPr>
              <a:t> residents are more likely to be…</a:t>
            </a:r>
          </a:p>
          <a:p>
            <a:pPr algn="ctr"/>
            <a:endParaRPr lang="en-GB" sz="1800" dirty="0">
              <a:solidFill>
                <a:schemeClr val="tx1"/>
              </a:solidFill>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000000"/>
                </a:solidFill>
                <a:effectLst/>
                <a:uLnTx/>
                <a:uFillTx/>
                <a:latin typeface="+mj-lt"/>
              </a:rPr>
              <a:t>Male</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1" u="none" strike="noStrike" kern="1200" cap="none" spc="0" normalizeH="0" baseline="0" noProof="0" dirty="0">
                <a:ln>
                  <a:noFill/>
                </a:ln>
                <a:solidFill>
                  <a:srgbClr val="000000"/>
                </a:solidFill>
                <a:effectLst/>
                <a:uLnTx/>
                <a:uFillTx/>
                <a:latin typeface="+mj-lt"/>
              </a:rPr>
              <a:t>Aged 45-74 </a:t>
            </a:r>
          </a:p>
          <a:p>
            <a:pPr marL="285750" indent="-285750" fontAlgn="ctr">
              <a:buFont typeface="Arial" panose="020B0604020202020204" pitchFamily="34" charset="0"/>
              <a:buChar char="•"/>
              <a:defRPr/>
            </a:pPr>
            <a:r>
              <a:rPr lang="en-GB" sz="1400" b="1" dirty="0">
                <a:solidFill>
                  <a:srgbClr val="000000"/>
                </a:solidFill>
                <a:latin typeface="+mj-lt"/>
              </a:rPr>
              <a:t>In a HH with</a:t>
            </a:r>
            <a:r>
              <a:rPr kumimoji="0" lang="en-GB" sz="1400" b="1" u="none" strike="noStrike" kern="1200" cap="none" spc="0" normalizeH="0" baseline="0" noProof="0" dirty="0">
                <a:ln>
                  <a:noFill/>
                </a:ln>
                <a:solidFill>
                  <a:srgbClr val="000000"/>
                </a:solidFill>
                <a:effectLst/>
                <a:uLnTx/>
                <a:uFillTx/>
                <a:latin typeface="+mj-lt"/>
              </a:rPr>
              <a:t> 2 parents living with dependent children </a:t>
            </a:r>
          </a:p>
          <a:p>
            <a:pPr marL="285750" indent="-285750"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owner-occupied housing </a:t>
            </a:r>
          </a:p>
          <a:p>
            <a:pPr marL="285750" indent="-285750"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households £45K+, or feel financially comfortable or ‘doing alright’</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000000"/>
                </a:solidFill>
                <a:latin typeface="+mj-lt"/>
              </a:rPr>
              <a:t>Living in rural, or</a:t>
            </a:r>
            <a:r>
              <a:rPr kumimoji="0" lang="en-GB" sz="1400" b="0" u="none" strike="noStrike" kern="1200" cap="none" spc="0" normalizeH="0" baseline="0" noProof="0" dirty="0">
                <a:ln>
                  <a:noFill/>
                </a:ln>
                <a:solidFill>
                  <a:srgbClr val="000000"/>
                </a:solidFill>
                <a:effectLst/>
                <a:uLnTx/>
                <a:uFillTx/>
                <a:latin typeface="+mj-lt"/>
              </a:rPr>
              <a:t> less </a:t>
            </a:r>
            <a:r>
              <a:rPr lang="en-GB" sz="1400" dirty="0">
                <a:solidFill>
                  <a:srgbClr val="000000"/>
                </a:solidFill>
                <a:latin typeface="+mj-lt"/>
              </a:rPr>
              <a:t>deprived areas (IMD quintile </a:t>
            </a:r>
            <a:r>
              <a:rPr lang="en-GB" sz="1400" b="1" dirty="0">
                <a:solidFill>
                  <a:srgbClr val="000000"/>
                </a:solidFill>
                <a:latin typeface="+mj-lt"/>
              </a:rPr>
              <a:t>3, 4 or 5</a:t>
            </a:r>
            <a:r>
              <a:rPr lang="en-GB" sz="1400" dirty="0">
                <a:solidFill>
                  <a:srgbClr val="000000"/>
                </a:solidFill>
                <a:latin typeface="+mj-lt"/>
              </a:rPr>
              <a:t>)</a:t>
            </a:r>
            <a:endParaRPr kumimoji="0" lang="en-GB" sz="1400" b="0" u="none" strike="noStrike" kern="1200" cap="none" spc="0" normalizeH="0" baseline="0" noProof="0" dirty="0">
              <a:ln>
                <a:noFill/>
              </a:ln>
              <a:solidFill>
                <a:srgbClr val="000000"/>
              </a:solidFill>
              <a:effectLst/>
              <a:uLnTx/>
              <a:uFillTx/>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000000"/>
                </a:solidFill>
                <a:effectLst/>
                <a:uLnTx/>
                <a:uFillTx/>
                <a:latin typeface="+mj-lt"/>
              </a:rPr>
              <a:t>Living in </a:t>
            </a:r>
            <a:r>
              <a:rPr kumimoji="0" lang="en-GB" sz="1400" b="1" u="none" strike="noStrike" kern="1200" cap="none" spc="0" normalizeH="0" baseline="0" noProof="0" dirty="0">
                <a:ln>
                  <a:noFill/>
                </a:ln>
                <a:solidFill>
                  <a:srgbClr val="000000"/>
                </a:solidFill>
                <a:effectLst/>
                <a:uLnTx/>
                <a:uFillTx/>
                <a:latin typeface="+mj-lt"/>
              </a:rPr>
              <a:t>Braintree,</a:t>
            </a:r>
            <a:r>
              <a:rPr kumimoji="0" lang="en-GB" sz="1400" b="0" u="none" strike="noStrike" kern="1200" cap="none" spc="0" normalizeH="0" baseline="0" noProof="0" dirty="0">
                <a:ln>
                  <a:noFill/>
                </a:ln>
                <a:solidFill>
                  <a:srgbClr val="000000"/>
                </a:solidFill>
                <a:effectLst/>
                <a:uLnTx/>
                <a:uFillTx/>
                <a:latin typeface="+mj-lt"/>
              </a:rPr>
              <a:t> Brentwood, Chelmsford, Maldon, </a:t>
            </a:r>
            <a:r>
              <a:rPr kumimoji="0" lang="en-GB" sz="1400" b="1" u="none" strike="noStrike" kern="1200" cap="none" spc="0" normalizeH="0" baseline="0" noProof="0" dirty="0">
                <a:ln>
                  <a:noFill/>
                </a:ln>
                <a:solidFill>
                  <a:srgbClr val="000000"/>
                </a:solidFill>
                <a:effectLst/>
                <a:uLnTx/>
                <a:uFillTx/>
                <a:latin typeface="+mj-lt"/>
              </a:rPr>
              <a:t>Rochford</a:t>
            </a:r>
            <a:r>
              <a:rPr kumimoji="0" lang="en-GB" sz="1400" b="0" u="none" strike="noStrike" kern="1200" cap="none" spc="0" normalizeH="0" baseline="0" noProof="0" dirty="0">
                <a:ln>
                  <a:noFill/>
                </a:ln>
                <a:solidFill>
                  <a:srgbClr val="000000"/>
                </a:solidFill>
                <a:effectLst/>
                <a:uLnTx/>
                <a:uFillTx/>
                <a:latin typeface="+mj-lt"/>
              </a:rPr>
              <a:t>, Uttlesford</a:t>
            </a: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p>
        </p:txBody>
      </p:sp>
      <p:sp>
        <p:nvSpPr>
          <p:cNvPr id="17" name="Arrow: Pentagon 16">
            <a:extLst>
              <a:ext uri="{FF2B5EF4-FFF2-40B4-BE49-F238E27FC236}">
                <a16:creationId xmlns:a16="http://schemas.microsoft.com/office/drawing/2014/main" id="{CCA02FE5-2B7C-E776-8A67-C974BDCA1FAC}"/>
              </a:ext>
              <a:ext uri="{C183D7F6-B498-43B3-948B-1728B52AA6E4}">
                <adec:decorative xmlns:adec="http://schemas.microsoft.com/office/drawing/2017/decorative" val="1"/>
              </a:ext>
            </a:extLst>
          </p:cNvPr>
          <p:cNvSpPr/>
          <p:nvPr/>
        </p:nvSpPr>
        <p:spPr>
          <a:xfrm>
            <a:off x="8921961"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8A3EFC-1DBE-3FC7-F240-D752906C0C6E}"/>
              </a:ext>
            </a:extLst>
          </p:cNvPr>
          <p:cNvSpPr/>
          <p:nvPr/>
        </p:nvSpPr>
        <p:spPr>
          <a:xfrm>
            <a:off x="3553633" y="1868863"/>
            <a:ext cx="2706921" cy="388308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(87%) In </a:t>
            </a:r>
            <a:r>
              <a:rPr lang="en-GB" sz="1600" b="1" dirty="0">
                <a:solidFill>
                  <a:schemeClr val="tx1"/>
                </a:solidFill>
              </a:rPr>
              <a:t>2023, </a:t>
            </a:r>
            <a:r>
              <a:rPr lang="en-GB" sz="1600" dirty="0">
                <a:solidFill>
                  <a:schemeClr val="tx1"/>
                </a:solidFill>
              </a:rPr>
              <a:t>residents are more likely to be…</a:t>
            </a:r>
          </a:p>
          <a:p>
            <a:pPr fontAlgn="ctr">
              <a:defRPr/>
            </a:pPr>
            <a:endParaRPr kumimoji="0" lang="en-GB" sz="16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400" b="1" u="none" strike="noStrike" kern="1200" cap="none" spc="0" normalizeH="0" baseline="0" noProof="0" dirty="0">
                <a:ln>
                  <a:noFill/>
                </a:ln>
                <a:solidFill>
                  <a:srgbClr val="000000"/>
                </a:solidFill>
                <a:effectLst/>
                <a:uLnTx/>
                <a:uFillTx/>
                <a:latin typeface="+mj-lt"/>
              </a:rPr>
              <a:t>Aged 70+</a:t>
            </a: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households £45K+, or feel financially comfortable or ‘doing alright’</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1" u="none" strike="noStrike" kern="1200" cap="none" spc="0" normalizeH="0" baseline="0" noProof="0" dirty="0">
                <a:ln>
                  <a:noFill/>
                </a:ln>
                <a:solidFill>
                  <a:srgbClr val="000000"/>
                </a:solidFill>
                <a:effectLst/>
                <a:uLnTx/>
                <a:uFillTx/>
                <a:latin typeface="+mj-lt"/>
              </a:rPr>
              <a:t>In a HH with 2 parents and dependent children </a:t>
            </a: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owner-occupied housing </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1200" cap="none" spc="0" normalizeH="0" baseline="0" noProof="0" dirty="0">
                <a:ln>
                  <a:noFill/>
                </a:ln>
                <a:solidFill>
                  <a:srgbClr val="000000"/>
                </a:solidFill>
                <a:effectLst/>
                <a:uLnTx/>
                <a:uFillTx/>
                <a:latin typeface="+mj-lt"/>
              </a:rPr>
              <a:t>Those </a:t>
            </a:r>
            <a:r>
              <a:rPr kumimoji="0" lang="en-GB" sz="1400" u="sng" strike="noStrike" kern="1200" cap="none" spc="0" normalizeH="0" baseline="0" noProof="0" dirty="0">
                <a:ln>
                  <a:noFill/>
                </a:ln>
                <a:solidFill>
                  <a:srgbClr val="000000"/>
                </a:solidFill>
                <a:effectLst/>
                <a:uLnTx/>
                <a:uFillTx/>
                <a:latin typeface="+mj-lt"/>
              </a:rPr>
              <a:t>not</a:t>
            </a:r>
            <a:r>
              <a:rPr kumimoji="0" lang="en-GB" sz="1400" u="none" strike="noStrike" kern="1200" cap="none" spc="0" normalizeH="0" baseline="0" noProof="0" dirty="0">
                <a:ln>
                  <a:noFill/>
                </a:ln>
                <a:solidFill>
                  <a:srgbClr val="000000"/>
                </a:solidFill>
                <a:effectLst/>
                <a:uLnTx/>
                <a:uFillTx/>
                <a:latin typeface="+mj-lt"/>
              </a:rPr>
              <a:t> living with LLTI/condition</a:t>
            </a:r>
          </a:p>
          <a:p>
            <a:pPr marL="180975" marR="0" lvl="0" indent="-180975"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000000"/>
                </a:solidFill>
                <a:effectLst/>
                <a:uLnTx/>
                <a:uFillTx/>
                <a:latin typeface="+mj-lt"/>
              </a:rPr>
              <a:t>Living in rural, or less deprived areas (IMD quintiles </a:t>
            </a:r>
            <a:r>
              <a:rPr kumimoji="0" lang="en-GB" sz="1400" b="1" u="none" strike="noStrike" kern="1200" cap="none" spc="0" normalizeH="0" baseline="0" noProof="0" dirty="0">
                <a:ln>
                  <a:noFill/>
                </a:ln>
                <a:solidFill>
                  <a:srgbClr val="000000"/>
                </a:solidFill>
                <a:effectLst/>
                <a:uLnTx/>
                <a:uFillTx/>
                <a:latin typeface="+mj-lt"/>
              </a:rPr>
              <a:t>3, 4 or 5</a:t>
            </a:r>
            <a:r>
              <a:rPr kumimoji="0" lang="en-GB" sz="1400" b="0" u="none" strike="noStrike" kern="1200" cap="none" spc="0" normalizeH="0" baseline="0" noProof="0" dirty="0">
                <a:ln>
                  <a:noFill/>
                </a:ln>
                <a:solidFill>
                  <a:srgbClr val="000000"/>
                </a:solidFill>
                <a:effectLst/>
                <a:uLnTx/>
                <a:uFillTx/>
                <a:latin typeface="+mj-lt"/>
              </a:rPr>
              <a:t>) </a:t>
            </a:r>
          </a:p>
          <a:p>
            <a:pPr marL="180975" indent="-180975" fontAlgn="ctr">
              <a:buFont typeface="Arial" panose="020B0604020202020204" pitchFamily="34" charset="0"/>
              <a:buChar char="•"/>
              <a:defRPr/>
            </a:pPr>
            <a:r>
              <a:rPr kumimoji="0" lang="en-GB" sz="1400" b="0" u="none" strike="noStrike" kern="1200" cap="none" spc="0" normalizeH="0" baseline="0" dirty="0">
                <a:ln>
                  <a:noFill/>
                </a:ln>
                <a:solidFill>
                  <a:schemeClr val="tx1"/>
                </a:solidFill>
                <a:effectLst/>
                <a:uLnTx/>
                <a:uFillTx/>
                <a:latin typeface="+mj-lt"/>
              </a:rPr>
              <a:t>Living in </a:t>
            </a:r>
            <a:r>
              <a:rPr kumimoji="0" lang="en-GB" sz="1400" b="1" u="none" strike="noStrike" kern="1200" cap="none" spc="0" normalizeH="0" baseline="0" noProof="0" dirty="0">
                <a:ln>
                  <a:noFill/>
                </a:ln>
                <a:solidFill>
                  <a:srgbClr val="000000"/>
                </a:solidFill>
                <a:effectLst/>
                <a:uLnTx/>
                <a:uFillTx/>
                <a:latin typeface="+mj-lt"/>
              </a:rPr>
              <a:t>Braintree, Brentwood, Castle Point</a:t>
            </a:r>
            <a:r>
              <a:rPr kumimoji="0" lang="en-GB" sz="1400" b="0" u="none" strike="noStrike" kern="1200" cap="none" spc="0" normalizeH="0" baseline="0" noProof="0" dirty="0">
                <a:ln>
                  <a:noFill/>
                </a:ln>
                <a:solidFill>
                  <a:srgbClr val="000000"/>
                </a:solidFill>
                <a:effectLst/>
                <a:uLnTx/>
                <a:uFillTx/>
                <a:latin typeface="+mj-lt"/>
              </a:rPr>
              <a:t>, Chelmsford, Maldon, Rochford</a:t>
            </a:r>
            <a:endParaRPr lang="en-GB" sz="1400" dirty="0">
              <a:solidFill>
                <a:schemeClr val="tx1"/>
              </a:solidFill>
            </a:endParaRPr>
          </a:p>
        </p:txBody>
      </p:sp>
      <p:sp>
        <p:nvSpPr>
          <p:cNvPr id="16" name="Arrow: Pentagon 15">
            <a:extLst>
              <a:ext uri="{FF2B5EF4-FFF2-40B4-BE49-F238E27FC236}">
                <a16:creationId xmlns:a16="http://schemas.microsoft.com/office/drawing/2014/main" id="{7B74BADF-6CA0-E56B-BE3B-6F173FB4411C}"/>
              </a:ext>
              <a:ext uri="{C183D7F6-B498-43B3-948B-1728B52AA6E4}">
                <adec:decorative xmlns:adec="http://schemas.microsoft.com/office/drawing/2017/decorative" val="1"/>
              </a:ext>
            </a:extLst>
          </p:cNvPr>
          <p:cNvSpPr/>
          <p:nvPr/>
        </p:nvSpPr>
        <p:spPr>
          <a:xfrm>
            <a:off x="3150488"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400" b="0" i="1" u="sng" strike="noStrike" kern="1200" cap="none" spc="0" normalizeH="0" baseline="0" noProof="0" dirty="0">
                <a:ln>
                  <a:noFill/>
                </a:ln>
                <a:solidFill>
                  <a:prstClr val="black"/>
                </a:solidFill>
                <a:effectLst/>
                <a:uLnTx/>
                <a:uFillTx/>
                <a:latin typeface="+mj-lt"/>
                <a:ea typeface="+mn-ea"/>
                <a:cs typeface="+mn-cs"/>
              </a:rPr>
              <a:t>during the day / after dark</a:t>
            </a:r>
            <a:r>
              <a:rPr kumimoji="0" lang="en-GB" sz="1400" b="0" i="1" u="none" strike="noStrike" kern="1200" cap="none" spc="0" normalizeH="0" baseline="0" noProof="0" dirty="0">
                <a:ln>
                  <a:noFill/>
                </a:ln>
                <a:solidFill>
                  <a:prstClr val="black"/>
                </a:solidFill>
                <a:effectLst/>
                <a:uLnTx/>
                <a:uFillTx/>
                <a:latin typeface="+mj-lt"/>
                <a:ea typeface="+mn-ea"/>
                <a:cs typeface="+mn-cs"/>
              </a:rPr>
              <a:t>?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Perceptions of Safety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959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a:t>
            </a:r>
            <a:r>
              <a:rPr lang="en-GB" sz="1000" dirty="0">
                <a:solidFill>
                  <a:prstClr val="black"/>
                </a:solidFill>
              </a:rPr>
              <a:t>2023 – (During the day: 6,535); (After dark = 6,493); 2022 - (During the day: 5,946); (After dark = 5,887)  </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9425578"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Charts demonstrates the resident groups that are significantly more likely to feel safe during the day or after dark</a:t>
            </a: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ea typeface="+mn-ea"/>
                <a:cs typeface="+mn-cs"/>
              </a:rPr>
              <a:t>at the 95% confidence level vs. Essex total</a:t>
            </a:r>
          </a:p>
        </p:txBody>
      </p:sp>
      <p:sp>
        <p:nvSpPr>
          <p:cNvPr id="4" name="Rectangle 3">
            <a:extLst>
              <a:ext uri="{FF2B5EF4-FFF2-40B4-BE49-F238E27FC236}">
                <a16:creationId xmlns:a16="http://schemas.microsoft.com/office/drawing/2014/main" id="{FB8BA9F8-5C8B-EE5A-0C7D-2112DE79C497}"/>
              </a:ext>
            </a:extLst>
          </p:cNvPr>
          <p:cNvSpPr/>
          <p:nvPr/>
        </p:nvSpPr>
        <p:spPr>
          <a:xfrm>
            <a:off x="714425"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(91%) In </a:t>
            </a:r>
            <a:r>
              <a:rPr lang="en-GB" sz="1600" b="1" dirty="0">
                <a:solidFill>
                  <a:schemeClr val="tx1"/>
                </a:solidFill>
              </a:rPr>
              <a:t>2022</a:t>
            </a:r>
            <a:r>
              <a:rPr lang="en-GB" sz="1600" dirty="0">
                <a:solidFill>
                  <a:schemeClr val="tx1"/>
                </a:solidFill>
              </a:rPr>
              <a:t> residents were more likely to be…</a:t>
            </a:r>
          </a:p>
          <a:p>
            <a:pPr algn="ctr"/>
            <a:endParaRPr lang="en-GB" sz="1600" dirty="0">
              <a:solidFill>
                <a:schemeClr val="tx1"/>
              </a:solidFill>
            </a:endParaRPr>
          </a:p>
          <a:p>
            <a:pPr marL="180975" indent="-180975" fontAlgn="ctr">
              <a:buFont typeface="Arial" panose="020B0604020202020204" pitchFamily="34" charset="0"/>
              <a:buChar char="•"/>
              <a:defRPr/>
            </a:pPr>
            <a:r>
              <a:rPr lang="en-GB" sz="1400" dirty="0">
                <a:solidFill>
                  <a:srgbClr val="000000"/>
                </a:solidFill>
                <a:latin typeface="+mj-lt"/>
              </a:rPr>
              <a:t>Male</a:t>
            </a: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Aged 45-64</a:t>
            </a: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households £45K+, or feel financially comfortable or ‘doing alright’</a:t>
            </a:r>
          </a:p>
          <a:p>
            <a:pPr marL="180975" indent="-180975" fontAlgn="ctr">
              <a:buFont typeface="Arial" panose="020B0604020202020204" pitchFamily="34" charset="0"/>
              <a:buChar char="•"/>
              <a:defRPr/>
            </a:pPr>
            <a:r>
              <a:rPr lang="en-GB" sz="1400" dirty="0">
                <a:solidFill>
                  <a:srgbClr val="000000"/>
                </a:solidFill>
                <a:latin typeface="+mj-lt"/>
              </a:rPr>
              <a:t>In multiple adult households</a:t>
            </a:r>
            <a:endParaRPr kumimoji="0" lang="en-GB" sz="14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owner-occupied housing </a:t>
            </a:r>
          </a:p>
          <a:p>
            <a:pPr marL="180975" indent="-180975" fontAlgn="ctr">
              <a:buFont typeface="Arial" panose="020B0604020202020204" pitchFamily="34" charset="0"/>
              <a:buChar char="•"/>
              <a:defRPr/>
            </a:pPr>
            <a:r>
              <a:rPr kumimoji="0" lang="en-GB" sz="1400" u="none" strike="noStrike" kern="1200" cap="none" spc="0" normalizeH="0" baseline="0" noProof="0" dirty="0">
                <a:ln>
                  <a:noFill/>
                </a:ln>
                <a:solidFill>
                  <a:srgbClr val="000000"/>
                </a:solidFill>
                <a:effectLst/>
                <a:uLnTx/>
                <a:uFillTx/>
                <a:latin typeface="+mj-lt"/>
              </a:rPr>
              <a:t>Those </a:t>
            </a:r>
            <a:r>
              <a:rPr kumimoji="0" lang="en-GB" sz="1400" u="sng" strike="noStrike" kern="1200" cap="none" spc="0" normalizeH="0" baseline="0" noProof="0" dirty="0">
                <a:ln>
                  <a:noFill/>
                </a:ln>
                <a:solidFill>
                  <a:srgbClr val="000000"/>
                </a:solidFill>
                <a:effectLst/>
                <a:uLnTx/>
                <a:uFillTx/>
                <a:latin typeface="+mj-lt"/>
              </a:rPr>
              <a:t>not</a:t>
            </a:r>
            <a:r>
              <a:rPr kumimoji="0" lang="en-GB" sz="1400" u="none" strike="noStrike" kern="1200" cap="none" spc="0" normalizeH="0" baseline="0" noProof="0" dirty="0">
                <a:ln>
                  <a:noFill/>
                </a:ln>
                <a:solidFill>
                  <a:srgbClr val="000000"/>
                </a:solidFill>
                <a:effectLst/>
                <a:uLnTx/>
                <a:uFillTx/>
                <a:latin typeface="+mj-lt"/>
              </a:rPr>
              <a:t> living with LLTI/condition</a:t>
            </a:r>
            <a:endParaRPr kumimoji="0" lang="en-GB" sz="14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Living in rural, or less deprived areas (IMD quintiles 4 or 5) </a:t>
            </a:r>
            <a:endParaRPr kumimoji="0" lang="en-GB" sz="1400" b="0" u="none" strike="noStrike" kern="1200" cap="none" spc="0" normalizeH="0" baseline="0" dirty="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400" b="0" u="none" strike="noStrike" kern="1200" cap="none" spc="0" normalizeH="0" baseline="0" dirty="0">
                <a:ln>
                  <a:noFill/>
                </a:ln>
                <a:solidFill>
                  <a:schemeClr val="tx1"/>
                </a:solidFill>
                <a:effectLst/>
                <a:uLnTx/>
                <a:uFillTx/>
                <a:latin typeface="+mj-lt"/>
              </a:rPr>
              <a:t>Living in </a:t>
            </a:r>
            <a:r>
              <a:rPr kumimoji="0" lang="en-GB" sz="1400" b="0" u="none" strike="noStrike" kern="1200" cap="none" spc="0" normalizeH="0" baseline="0" noProof="0" dirty="0">
                <a:ln>
                  <a:noFill/>
                </a:ln>
                <a:solidFill>
                  <a:srgbClr val="000000"/>
                </a:solidFill>
                <a:effectLst/>
                <a:uLnTx/>
                <a:uFillTx/>
                <a:latin typeface="+mj-lt"/>
              </a:rPr>
              <a:t>Chelmsford, Maldon, Rochford</a:t>
            </a:r>
            <a:endParaRPr lang="en-GB" sz="1400" dirty="0">
              <a:solidFill>
                <a:schemeClr val="tx1"/>
              </a:solidFill>
            </a:endParaRPr>
          </a:p>
          <a:p>
            <a:pPr algn="ctr"/>
            <a:endParaRPr lang="en-GB" sz="1600" dirty="0">
              <a:solidFill>
                <a:schemeClr val="tx1"/>
              </a:solidFill>
            </a:endParaRPr>
          </a:p>
        </p:txBody>
      </p:sp>
      <p:sp>
        <p:nvSpPr>
          <p:cNvPr id="7" name="Rectangle 6">
            <a:extLst>
              <a:ext uri="{FF2B5EF4-FFF2-40B4-BE49-F238E27FC236}">
                <a16:creationId xmlns:a16="http://schemas.microsoft.com/office/drawing/2014/main" id="{B3DE3DB0-9D95-30A2-0A0A-A4B636DBC861}"/>
              </a:ext>
            </a:extLst>
          </p:cNvPr>
          <p:cNvSpPr/>
          <p:nvPr/>
        </p:nvSpPr>
        <p:spPr>
          <a:xfrm>
            <a:off x="6468499" y="1868863"/>
            <a:ext cx="2706921" cy="388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(55%) In </a:t>
            </a:r>
            <a:r>
              <a:rPr lang="en-GB" sz="1600" b="1" dirty="0">
                <a:solidFill>
                  <a:schemeClr val="tx1"/>
                </a:solidFill>
              </a:rPr>
              <a:t>2022</a:t>
            </a:r>
            <a:r>
              <a:rPr lang="en-GB" sz="1600" dirty="0">
                <a:solidFill>
                  <a:schemeClr val="tx1"/>
                </a:solidFill>
              </a:rPr>
              <a:t> residents were more likely to be…</a:t>
            </a:r>
          </a:p>
          <a:p>
            <a:pPr algn="ctr"/>
            <a:endParaRPr lang="en-GB" sz="1600" dirty="0">
              <a:solidFill>
                <a:schemeClr val="tx1"/>
              </a:solidFill>
            </a:endParaRPr>
          </a:p>
          <a:p>
            <a:pPr marL="285750" indent="-285750"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Male</a:t>
            </a:r>
          </a:p>
          <a:p>
            <a:pPr marL="285750" indent="-285750" fontAlgn="ctr">
              <a:buFont typeface="Arial" panose="020B0604020202020204" pitchFamily="34" charset="0"/>
              <a:buChar char="•"/>
              <a:defRPr/>
            </a:pPr>
            <a:r>
              <a:rPr lang="en-GB" sz="1400" dirty="0">
                <a:solidFill>
                  <a:srgbClr val="000000"/>
                </a:solidFill>
                <a:latin typeface="+mj-lt"/>
              </a:rPr>
              <a:t>Aged 45-64</a:t>
            </a:r>
            <a:endParaRPr kumimoji="0" lang="en-GB" sz="1400" b="0" u="none" strike="noStrike" kern="1200" cap="none" spc="0" normalizeH="0" baseline="0" noProof="0" dirty="0">
              <a:ln>
                <a:noFill/>
              </a:ln>
              <a:solidFill>
                <a:srgbClr val="000000"/>
              </a:solidFill>
              <a:effectLst/>
              <a:uLnTx/>
              <a:uFillTx/>
              <a:latin typeface="+mj-lt"/>
            </a:endParaRPr>
          </a:p>
          <a:p>
            <a:pPr marL="285750" indent="-285750"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owner-occupied housing </a:t>
            </a:r>
          </a:p>
          <a:p>
            <a:pPr marL="285750" indent="-285750" fontAlgn="ctr">
              <a:buFont typeface="Arial" panose="020B0604020202020204" pitchFamily="34" charset="0"/>
              <a:buChar char="•"/>
              <a:defRPr/>
            </a:pPr>
            <a:r>
              <a:rPr kumimoji="0" lang="en-GB" sz="1400" b="0" u="none" strike="noStrike" kern="1200" cap="none" spc="0" normalizeH="0" baseline="0" noProof="0" dirty="0">
                <a:ln>
                  <a:noFill/>
                </a:ln>
                <a:solidFill>
                  <a:srgbClr val="000000"/>
                </a:solidFill>
                <a:effectLst/>
                <a:uLnTx/>
                <a:uFillTx/>
                <a:latin typeface="+mj-lt"/>
              </a:rPr>
              <a:t>In households £45K+, or feel financially comfortable or ‘doing alright’</a:t>
            </a:r>
          </a:p>
          <a:p>
            <a:pPr marL="285750" indent="-285750" fontAlgn="ctr">
              <a:buFont typeface="Arial" panose="020B0604020202020204" pitchFamily="34" charset="0"/>
              <a:buChar char="•"/>
              <a:defRPr/>
            </a:pPr>
            <a:r>
              <a:rPr lang="en-GB" sz="1400" dirty="0">
                <a:solidFill>
                  <a:srgbClr val="000000"/>
                </a:solidFill>
                <a:latin typeface="+mj-lt"/>
              </a:rPr>
              <a:t>In multiple adult households</a:t>
            </a:r>
          </a:p>
          <a:p>
            <a:pPr marL="285750" indent="-285750" fontAlgn="ctr">
              <a:buFont typeface="Arial" panose="020B0604020202020204" pitchFamily="34" charset="0"/>
              <a:buChar char="•"/>
              <a:defRPr/>
            </a:pPr>
            <a:r>
              <a:rPr lang="en-GB" sz="1400" dirty="0">
                <a:solidFill>
                  <a:srgbClr val="000000"/>
                </a:solidFill>
                <a:latin typeface="+mj-lt"/>
              </a:rPr>
              <a:t>Living in rural, or</a:t>
            </a:r>
            <a:r>
              <a:rPr kumimoji="0" lang="en-GB" sz="1400" b="0" u="none" strike="noStrike" kern="1200" cap="none" spc="0" normalizeH="0" baseline="0" noProof="0" dirty="0">
                <a:ln>
                  <a:noFill/>
                </a:ln>
                <a:solidFill>
                  <a:srgbClr val="000000"/>
                </a:solidFill>
                <a:effectLst/>
                <a:uLnTx/>
                <a:uFillTx/>
                <a:latin typeface="+mj-lt"/>
              </a:rPr>
              <a:t> less </a:t>
            </a:r>
            <a:r>
              <a:rPr lang="en-GB" sz="1400" dirty="0">
                <a:solidFill>
                  <a:srgbClr val="000000"/>
                </a:solidFill>
                <a:latin typeface="+mj-lt"/>
              </a:rPr>
              <a:t>deprived areas (IMD quintile 4 or 5)</a:t>
            </a:r>
            <a:endParaRPr kumimoji="0" lang="en-GB" sz="1400" b="0" u="none" strike="noStrike" kern="1200" cap="none" spc="0" normalizeH="0" baseline="0" noProof="0" dirty="0">
              <a:ln>
                <a:noFill/>
              </a:ln>
              <a:solidFill>
                <a:srgbClr val="000000"/>
              </a:solidFill>
              <a:effectLst/>
              <a:uLnTx/>
              <a:uFillTx/>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1400" b="0" u="none" strike="noStrike" kern="1200" cap="none" spc="0" normalizeH="0" baseline="0" noProof="0" dirty="0">
                <a:ln>
                  <a:noFill/>
                </a:ln>
                <a:solidFill>
                  <a:srgbClr val="000000"/>
                </a:solidFill>
                <a:effectLst/>
                <a:uLnTx/>
                <a:uFillTx/>
                <a:latin typeface="+mj-lt"/>
              </a:rPr>
              <a:t>Living in Epping Forest, Brentwood, Chelmsford, Maldon, Uttlesford</a:t>
            </a: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chemeClr val="tx1"/>
              </a:solidFill>
            </a:endParaRPr>
          </a:p>
          <a:p>
            <a:pPr algn="ctr"/>
            <a:endParaRPr lang="en-GB" sz="1600" dirty="0">
              <a:solidFill>
                <a:schemeClr val="tx1"/>
              </a:solidFill>
            </a:endParaRP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1568290" y="1470873"/>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Residents that feel fairly / very SAFE </a:t>
            </a:r>
            <a:r>
              <a:rPr kumimoji="0" lang="en-GB" sz="1400" b="1" i="1" u="sng" strike="noStrike" kern="1200" cap="none" spc="0" normalizeH="0" baseline="0" noProof="0" dirty="0">
                <a:ln>
                  <a:noFill/>
                </a:ln>
                <a:effectLst/>
                <a:uLnTx/>
                <a:uFillTx/>
                <a:ea typeface="+mn-ea"/>
                <a:cs typeface="+mn-cs"/>
              </a:rPr>
              <a:t>during the day</a:t>
            </a:r>
          </a:p>
        </p:txBody>
      </p:sp>
      <p:cxnSp>
        <p:nvCxnSpPr>
          <p:cNvPr id="14" name="Straight Connector 13">
            <a:extLst>
              <a:ext uri="{FF2B5EF4-FFF2-40B4-BE49-F238E27FC236}">
                <a16:creationId xmlns:a16="http://schemas.microsoft.com/office/drawing/2014/main" id="{F9E8FC45-7E4F-D195-A715-91EA74016DF6}"/>
              </a:ext>
              <a:ext uri="{C183D7F6-B498-43B3-948B-1728B52AA6E4}">
                <adec:decorative xmlns:adec="http://schemas.microsoft.com/office/drawing/2017/decorative" val="1"/>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AC3449-43A1-0137-6DD9-250881E1F700}"/>
              </a:ext>
              <a:ext uri="{C183D7F6-B498-43B3-948B-1728B52AA6E4}">
                <adec:decorative xmlns:adec="http://schemas.microsoft.com/office/drawing/2017/decorative" val="1"/>
              </a:ext>
            </a:extLst>
          </p:cNvPr>
          <p:cNvSpPr txBox="1"/>
          <p:nvPr/>
        </p:nvSpPr>
        <p:spPr>
          <a:xfrm>
            <a:off x="7028570" y="1459579"/>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Residents that feel fairly / very SAFE </a:t>
            </a:r>
            <a:r>
              <a:rPr kumimoji="0" lang="en-GB" sz="1400" b="1" i="1" u="sng" strike="noStrike" kern="1200" cap="none" spc="0" normalizeH="0" baseline="0" noProof="0" dirty="0">
                <a:ln>
                  <a:noFill/>
                </a:ln>
                <a:effectLst/>
                <a:uLnTx/>
                <a:uFillTx/>
                <a:ea typeface="+mn-ea"/>
                <a:cs typeface="+mn-cs"/>
              </a:rPr>
              <a:t>after dark</a:t>
            </a:r>
          </a:p>
        </p:txBody>
      </p:sp>
    </p:spTree>
    <p:extLst>
      <p:ext uri="{BB962C8B-B14F-4D97-AF65-F5344CB8AC3E}">
        <p14:creationId xmlns:p14="http://schemas.microsoft.com/office/powerpoint/2010/main" val="891079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dirty="0">
                <a:solidFill>
                  <a:schemeClr val="accent4"/>
                </a:solidFill>
                <a:latin typeface="+mn-lt"/>
              </a:rPr>
              <a:t>The table below summarises the resident groups who are significantly </a:t>
            </a:r>
            <a:r>
              <a:rPr lang="en-GB" sz="1800" u="sng" dirty="0">
                <a:solidFill>
                  <a:schemeClr val="accent4"/>
                </a:solidFill>
                <a:latin typeface="+mn-lt"/>
              </a:rPr>
              <a:t>more</a:t>
            </a:r>
            <a:r>
              <a:rPr lang="en-GB" sz="1800" dirty="0">
                <a:solidFill>
                  <a:schemeClr val="accent4"/>
                </a:solidFill>
                <a:latin typeface="+mn-lt"/>
              </a:rPr>
              <a:t> likely to feel very / fairly </a:t>
            </a:r>
            <a:r>
              <a:rPr lang="en-GB" sz="1800" u="sng" dirty="0">
                <a:solidFill>
                  <a:schemeClr val="accent4"/>
                </a:solidFill>
                <a:latin typeface="+mn-lt"/>
              </a:rPr>
              <a:t>unsafe</a:t>
            </a:r>
            <a:r>
              <a:rPr lang="en-GB" sz="1800" dirty="0">
                <a:solidFill>
                  <a:schemeClr val="accent4"/>
                </a:solidFill>
                <a:latin typeface="+mn-lt"/>
              </a:rPr>
              <a:t> during the day / after dark. Profiles are consistent vs. 2022.</a:t>
            </a:r>
          </a:p>
        </p:txBody>
      </p:sp>
      <p:sp>
        <p:nvSpPr>
          <p:cNvPr id="8" name="Rectangle 7">
            <a:extLst>
              <a:ext uri="{FF2B5EF4-FFF2-40B4-BE49-F238E27FC236}">
                <a16:creationId xmlns:a16="http://schemas.microsoft.com/office/drawing/2014/main" id="{65C25A98-11E2-22DE-7219-6B0DC3A5020B}"/>
              </a:ext>
            </a:extLst>
          </p:cNvPr>
          <p:cNvSpPr/>
          <p:nvPr/>
        </p:nvSpPr>
        <p:spPr>
          <a:xfrm>
            <a:off x="9270250" y="1868862"/>
            <a:ext cx="2706921" cy="4180059"/>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(30%) In </a:t>
            </a:r>
            <a:r>
              <a:rPr lang="en-GB" sz="1600" b="1" dirty="0">
                <a:solidFill>
                  <a:schemeClr val="tx1"/>
                </a:solidFill>
              </a:rPr>
              <a:t>2023</a:t>
            </a:r>
            <a:r>
              <a:rPr lang="en-GB" sz="1600" dirty="0">
                <a:solidFill>
                  <a:schemeClr val="tx1"/>
                </a:solidFill>
              </a:rPr>
              <a:t> residents are more likely to be…</a:t>
            </a:r>
          </a:p>
          <a:p>
            <a:pPr algn="ctr"/>
            <a:endParaRPr lang="en-GB" sz="1800" dirty="0">
              <a:solidFill>
                <a:schemeClr val="tx1"/>
              </a:solidFill>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Females</a:t>
            </a:r>
          </a:p>
          <a:p>
            <a:pPr marL="180975" indent="-180975" fontAlgn="ctr">
              <a:buFont typeface="Arial" panose="020B0604020202020204" pitchFamily="34" charset="0"/>
              <a:buChar char="•"/>
              <a:defRPr/>
            </a:pPr>
            <a:r>
              <a:rPr lang="en-GB" sz="1300" dirty="0">
                <a:solidFill>
                  <a:srgbClr val="000000"/>
                </a:solidFill>
                <a:latin typeface="+mj-lt"/>
              </a:rPr>
              <a:t>Aged 18-24</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1" u="none" strike="noStrike" kern="1200" cap="none" spc="0" normalizeH="0" baseline="0" noProof="0" dirty="0">
                <a:ln>
                  <a:noFill/>
                </a:ln>
                <a:solidFill>
                  <a:srgbClr val="000000"/>
                </a:solidFill>
                <a:effectLst/>
                <a:uLnTx/>
                <a:uFillTx/>
                <a:latin typeface="+mj-lt"/>
              </a:rPr>
              <a:t>HH income of &lt;£45k</a:t>
            </a:r>
            <a:r>
              <a:rPr kumimoji="0" lang="en-GB" sz="1300" b="0" u="none" strike="noStrike" kern="1200" cap="none" spc="0" normalizeH="0" baseline="0" noProof="0" dirty="0">
                <a:ln>
                  <a:noFill/>
                </a:ln>
                <a:solidFill>
                  <a:srgbClr val="000000"/>
                </a:solidFill>
                <a:effectLst/>
                <a:uLnTx/>
                <a:uFillTx/>
                <a:latin typeface="+mj-lt"/>
              </a:rPr>
              <a:t>, non-working or </a:t>
            </a:r>
            <a:r>
              <a:rPr lang="en-GB" sz="1300" b="1" dirty="0">
                <a:solidFill>
                  <a:srgbClr val="000000"/>
                </a:solidFill>
                <a:latin typeface="+mj-lt"/>
              </a:rPr>
              <a:t>zero contract </a:t>
            </a:r>
            <a:r>
              <a:rPr kumimoji="0" lang="en-GB" sz="1300" b="1" u="none" strike="noStrike" kern="1200" cap="none" spc="0" normalizeH="0" baseline="0" noProof="0" dirty="0">
                <a:ln>
                  <a:noFill/>
                </a:ln>
                <a:solidFill>
                  <a:srgbClr val="000000"/>
                </a:solidFill>
                <a:effectLst/>
                <a:uLnTx/>
                <a:uFillTx/>
                <a:latin typeface="+mj-lt"/>
              </a:rPr>
              <a:t>HH</a:t>
            </a:r>
            <a:r>
              <a:rPr kumimoji="0" lang="en-GB" sz="1300" b="0" u="none" strike="noStrike" kern="1200" cap="none" spc="0" normalizeH="0" baseline="0" noProof="0" dirty="0">
                <a:ln>
                  <a:noFill/>
                </a:ln>
                <a:solidFill>
                  <a:srgbClr val="000000"/>
                </a:solidFill>
                <a:effectLst/>
                <a:uLnTx/>
                <a:uFillTx/>
                <a:latin typeface="+mj-lt"/>
              </a:rPr>
              <a:t>, and those that are struggling or ‘just getting by’</a:t>
            </a: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A single adult HH</a:t>
            </a:r>
          </a:p>
          <a:p>
            <a:pPr marL="180975" indent="-180975" fontAlgn="ctr">
              <a:buFont typeface="Arial" panose="020B0604020202020204" pitchFamily="34" charset="0"/>
              <a:buChar char="•"/>
              <a:defRPr/>
            </a:pPr>
            <a:r>
              <a:rPr lang="en-GB" sz="1300" b="1" dirty="0">
                <a:solidFill>
                  <a:srgbClr val="000000"/>
                </a:solidFill>
                <a:latin typeface="+mj-lt"/>
              </a:rPr>
              <a:t>S</a:t>
            </a:r>
            <a:r>
              <a:rPr kumimoji="0" lang="en-GB" sz="1300" b="1" u="none" strike="noStrike" kern="1200" cap="none" spc="0" normalizeH="0" baseline="0" noProof="0" dirty="0" err="1">
                <a:ln>
                  <a:noFill/>
                </a:ln>
                <a:solidFill>
                  <a:srgbClr val="000000"/>
                </a:solidFill>
                <a:effectLst/>
                <a:uLnTx/>
                <a:uFillTx/>
                <a:latin typeface="+mj-lt"/>
              </a:rPr>
              <a:t>ocial</a:t>
            </a:r>
            <a:r>
              <a:rPr kumimoji="0" lang="en-GB" sz="1300" b="1" u="none" strike="noStrike" kern="1200" cap="none" spc="0" normalizeH="0" baseline="0" noProof="0" dirty="0">
                <a:ln>
                  <a:noFill/>
                </a:ln>
                <a:solidFill>
                  <a:srgbClr val="000000"/>
                </a:solidFill>
                <a:effectLst/>
                <a:uLnTx/>
                <a:uFillTx/>
                <a:latin typeface="+mj-lt"/>
              </a:rPr>
              <a:t> or private rented housing </a:t>
            </a:r>
          </a:p>
          <a:p>
            <a:pPr marL="180975" indent="-180975" fontAlgn="ctr">
              <a:buFont typeface="Arial" panose="020B0604020202020204" pitchFamily="34" charset="0"/>
              <a:buChar char="•"/>
              <a:defRPr/>
            </a:pPr>
            <a:r>
              <a:rPr kumimoji="0" lang="en-GB" sz="1300" u="none" strike="noStrike" kern="1200" cap="none" spc="0" normalizeH="0" baseline="0" noProof="0" dirty="0">
                <a:ln>
                  <a:noFill/>
                </a:ln>
                <a:solidFill>
                  <a:srgbClr val="000000"/>
                </a:solidFill>
                <a:effectLst/>
                <a:uLnTx/>
                <a:uFillTx/>
                <a:latin typeface="+mj-lt"/>
              </a:rPr>
              <a:t>Personal caring responsibilities and those living with LLTI/condition</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Living in urban or more deprived areas (IMD quintiles 1 or 2) </a:t>
            </a:r>
            <a:endParaRPr kumimoji="0" lang="en-GB" sz="1300" b="0" u="none" strike="noStrike" kern="1200" cap="none" spc="0" normalizeH="0" baseline="0" dirty="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dirty="0">
                <a:ln>
                  <a:noFill/>
                </a:ln>
                <a:solidFill>
                  <a:schemeClr val="tx1"/>
                </a:solidFill>
                <a:effectLst/>
                <a:uLnTx/>
                <a:uFillTx/>
                <a:latin typeface="+mj-lt"/>
              </a:rPr>
              <a:t>Living in </a:t>
            </a:r>
            <a:r>
              <a:rPr kumimoji="0" lang="en-GB" sz="1300" b="0" u="none" strike="noStrike" kern="1200" cap="none" spc="0" normalizeH="0" baseline="0" noProof="0" dirty="0">
                <a:ln>
                  <a:noFill/>
                </a:ln>
                <a:solidFill>
                  <a:srgbClr val="000000"/>
                </a:solidFill>
                <a:effectLst/>
                <a:uLnTx/>
                <a:uFillTx/>
                <a:latin typeface="+mj-lt"/>
              </a:rPr>
              <a:t>Harlow, Basildon, Castle Point, Tendring, </a:t>
            </a:r>
            <a:r>
              <a:rPr kumimoji="0" lang="en-GB" sz="1300" b="1" u="none" strike="noStrike" kern="1200" cap="none" spc="0" normalizeH="0" baseline="0" noProof="0" dirty="0">
                <a:ln>
                  <a:noFill/>
                </a:ln>
                <a:solidFill>
                  <a:srgbClr val="000000"/>
                </a:solidFill>
                <a:effectLst/>
                <a:uLnTx/>
                <a:uFillTx/>
                <a:latin typeface="+mj-lt"/>
              </a:rPr>
              <a:t>Epping Forest </a:t>
            </a:r>
            <a:r>
              <a:rPr kumimoji="0" lang="en-GB" sz="1300" u="none" strike="noStrike" kern="1200" cap="none" spc="0" normalizeH="0" baseline="0" noProof="0" dirty="0">
                <a:ln>
                  <a:noFill/>
                </a:ln>
                <a:solidFill>
                  <a:srgbClr val="000000"/>
                </a:solidFill>
                <a:effectLst/>
                <a:uLnTx/>
                <a:uFillTx/>
                <a:latin typeface="+mj-lt"/>
              </a:rPr>
              <a:t>or levelling up priority places.</a:t>
            </a:r>
            <a:endParaRPr lang="en-GB" sz="1300" dirty="0">
              <a:solidFill>
                <a:schemeClr val="tx1"/>
              </a:solidFill>
              <a:latin typeface="+mj-lt"/>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endParaRPr lang="en-GB" sz="1500" dirty="0"/>
          </a:p>
        </p:txBody>
      </p:sp>
      <p:sp>
        <p:nvSpPr>
          <p:cNvPr id="17" name="Arrow: Pentagon 16">
            <a:extLst>
              <a:ext uri="{FF2B5EF4-FFF2-40B4-BE49-F238E27FC236}">
                <a16:creationId xmlns:a16="http://schemas.microsoft.com/office/drawing/2014/main" id="{CCA02FE5-2B7C-E776-8A67-C974BDCA1FAC}"/>
              </a:ext>
              <a:ext uri="{C183D7F6-B498-43B3-948B-1728B52AA6E4}">
                <adec:decorative xmlns:adec="http://schemas.microsoft.com/office/drawing/2017/decorative" val="1"/>
              </a:ext>
            </a:extLst>
          </p:cNvPr>
          <p:cNvSpPr/>
          <p:nvPr/>
        </p:nvSpPr>
        <p:spPr>
          <a:xfrm>
            <a:off x="8921961" y="2949862"/>
            <a:ext cx="541717" cy="17456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28A3EFC-1DBE-3FC7-F240-D752906C0C6E}"/>
              </a:ext>
            </a:extLst>
          </p:cNvPr>
          <p:cNvSpPr/>
          <p:nvPr/>
        </p:nvSpPr>
        <p:spPr>
          <a:xfrm>
            <a:off x="3553633" y="1868862"/>
            <a:ext cx="2706921" cy="4180059"/>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(5%) In </a:t>
            </a:r>
            <a:r>
              <a:rPr lang="en-GB" sz="1600" b="1" dirty="0">
                <a:solidFill>
                  <a:schemeClr val="tx1"/>
                </a:solidFill>
              </a:rPr>
              <a:t>2023, </a:t>
            </a:r>
            <a:r>
              <a:rPr lang="en-GB" sz="1600" dirty="0">
                <a:solidFill>
                  <a:schemeClr val="tx1"/>
                </a:solidFill>
              </a:rPr>
              <a:t>residents are more likely to be…</a:t>
            </a:r>
          </a:p>
          <a:p>
            <a:pPr fontAlgn="ctr">
              <a:defRPr/>
            </a:pPr>
            <a:endParaRPr kumimoji="0" lang="en-GB" sz="16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1" u="none" strike="noStrike" kern="1200" cap="none" spc="0" normalizeH="0" baseline="0" noProof="0" dirty="0">
                <a:ln>
                  <a:noFill/>
                </a:ln>
                <a:solidFill>
                  <a:srgbClr val="000000"/>
                </a:solidFill>
                <a:effectLst/>
                <a:uLnTx/>
                <a:uFillTx/>
                <a:latin typeface="+mj-lt"/>
              </a:rPr>
              <a:t>HH income of &lt;£45k</a:t>
            </a:r>
            <a:r>
              <a:rPr kumimoji="0" lang="en-GB" sz="1300" b="0" u="none" strike="noStrike" kern="1200" cap="none" spc="0" normalizeH="0" baseline="0" noProof="0" dirty="0">
                <a:ln>
                  <a:noFill/>
                </a:ln>
                <a:solidFill>
                  <a:srgbClr val="000000"/>
                </a:solidFill>
                <a:effectLst/>
                <a:uLnTx/>
                <a:uFillTx/>
                <a:latin typeface="+mj-lt"/>
              </a:rPr>
              <a:t>, non-</a:t>
            </a:r>
            <a:r>
              <a:rPr kumimoji="0" lang="en-GB" sz="1300" b="0" u="none" strike="noStrike" kern="1200" cap="none" spc="0" normalizeH="0" baseline="0" noProof="0" dirty="0" err="1">
                <a:ln>
                  <a:noFill/>
                </a:ln>
                <a:solidFill>
                  <a:srgbClr val="000000"/>
                </a:solidFill>
                <a:effectLst/>
                <a:uLnTx/>
                <a:uFillTx/>
                <a:latin typeface="+mj-lt"/>
              </a:rPr>
              <a:t>workin</a:t>
            </a:r>
            <a:r>
              <a:rPr lang="en-GB" sz="1300" dirty="0">
                <a:solidFill>
                  <a:srgbClr val="000000"/>
                </a:solidFill>
                <a:latin typeface="+mj-lt"/>
              </a:rPr>
              <a:t>g, </a:t>
            </a:r>
            <a:r>
              <a:rPr kumimoji="0" lang="en-GB" sz="1300" b="0" u="none" strike="noStrike" kern="1200" cap="none" spc="0" normalizeH="0" baseline="0" noProof="0" dirty="0">
                <a:ln>
                  <a:noFill/>
                </a:ln>
                <a:solidFill>
                  <a:srgbClr val="000000"/>
                </a:solidFill>
                <a:effectLst/>
                <a:uLnTx/>
                <a:uFillTx/>
                <a:latin typeface="+mj-lt"/>
              </a:rPr>
              <a:t>and those that are financially struggling / just getting by</a:t>
            </a: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In social rented housing </a:t>
            </a:r>
          </a:p>
          <a:p>
            <a:pPr marL="180975" indent="-180975" fontAlgn="ctr">
              <a:buFont typeface="Arial" panose="020B0604020202020204" pitchFamily="34" charset="0"/>
              <a:buChar char="•"/>
              <a:defRPr/>
            </a:pPr>
            <a:r>
              <a:rPr kumimoji="0" lang="en-GB" sz="1300" u="none" strike="noStrike" kern="1200" cap="none" spc="0" normalizeH="0" baseline="0" noProof="0" dirty="0">
                <a:ln>
                  <a:noFill/>
                </a:ln>
                <a:solidFill>
                  <a:srgbClr val="000000"/>
                </a:solidFill>
                <a:effectLst/>
                <a:uLnTx/>
                <a:uFillTx/>
                <a:latin typeface="+mj-lt"/>
              </a:rPr>
              <a:t>Those with personal caring responsibilities and those living with LLTI/condition</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Living in </a:t>
            </a:r>
            <a:r>
              <a:rPr kumimoji="0" lang="en-GB" sz="1300" b="1" u="none" strike="noStrike" kern="1200" cap="none" spc="0" normalizeH="0" baseline="0" noProof="0" dirty="0">
                <a:ln>
                  <a:noFill/>
                </a:ln>
                <a:solidFill>
                  <a:srgbClr val="000000"/>
                </a:solidFill>
                <a:effectLst/>
                <a:uLnTx/>
                <a:uFillTx/>
                <a:latin typeface="+mj-lt"/>
              </a:rPr>
              <a:t>urban</a:t>
            </a:r>
            <a:r>
              <a:rPr kumimoji="0" lang="en-GB" sz="1300" b="0" u="none" strike="noStrike" kern="1200" cap="none" spc="0" normalizeH="0" baseline="0" noProof="0" dirty="0">
                <a:ln>
                  <a:noFill/>
                </a:ln>
                <a:solidFill>
                  <a:srgbClr val="000000"/>
                </a:solidFill>
                <a:effectLst/>
                <a:uLnTx/>
                <a:uFillTx/>
                <a:latin typeface="+mj-lt"/>
              </a:rPr>
              <a:t> or more deprived areas (IMD quintiles 1 or 2) </a:t>
            </a:r>
            <a:endParaRPr kumimoji="0" lang="en-GB" sz="1300" b="0" u="none" strike="noStrike" kern="1200" cap="none" spc="0" normalizeH="0" baseline="0" dirty="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dirty="0">
                <a:ln>
                  <a:noFill/>
                </a:ln>
                <a:solidFill>
                  <a:schemeClr val="tx1"/>
                </a:solidFill>
                <a:effectLst/>
                <a:uLnTx/>
                <a:uFillTx/>
                <a:latin typeface="+mj-lt"/>
              </a:rPr>
              <a:t>Living in </a:t>
            </a:r>
            <a:r>
              <a:rPr kumimoji="0" lang="en-GB" sz="1300" b="0" u="none" strike="noStrike" kern="1200" cap="none" spc="0" normalizeH="0" baseline="0" noProof="0" dirty="0">
                <a:ln>
                  <a:noFill/>
                </a:ln>
                <a:solidFill>
                  <a:srgbClr val="000000"/>
                </a:solidFill>
                <a:effectLst/>
                <a:uLnTx/>
                <a:uFillTx/>
                <a:latin typeface="+mj-lt"/>
              </a:rPr>
              <a:t>Harlow, Basildon, </a:t>
            </a:r>
            <a:r>
              <a:rPr kumimoji="0" lang="en-GB" sz="1300" u="none" strike="noStrike" kern="1200" cap="none" spc="0" normalizeH="0" baseline="0" noProof="0" dirty="0">
                <a:ln>
                  <a:noFill/>
                </a:ln>
                <a:solidFill>
                  <a:srgbClr val="000000"/>
                </a:solidFill>
                <a:effectLst/>
                <a:uLnTx/>
                <a:uFillTx/>
                <a:latin typeface="+mj-lt"/>
              </a:rPr>
              <a:t>or levelling up priority places.</a:t>
            </a:r>
            <a:endParaRPr lang="en-GB" sz="1300" dirty="0">
              <a:solidFill>
                <a:schemeClr val="tx1"/>
              </a:solidFill>
              <a:latin typeface="+mj-lt"/>
            </a:endParaRPr>
          </a:p>
          <a:p>
            <a:pPr marL="180975" indent="-180975" fontAlgn="ctr">
              <a:buFont typeface="Arial" panose="020B0604020202020204" pitchFamily="34" charset="0"/>
              <a:buChar char="•"/>
              <a:defRPr/>
            </a:pPr>
            <a:endParaRPr lang="en-GB" sz="1300" dirty="0">
              <a:solidFill>
                <a:schemeClr val="tx1"/>
              </a:solidFill>
              <a:latin typeface="+mj-lt"/>
            </a:endParaRPr>
          </a:p>
        </p:txBody>
      </p:sp>
      <p:sp>
        <p:nvSpPr>
          <p:cNvPr id="16" name="Arrow: Pentagon 15">
            <a:extLst>
              <a:ext uri="{FF2B5EF4-FFF2-40B4-BE49-F238E27FC236}">
                <a16:creationId xmlns:a16="http://schemas.microsoft.com/office/drawing/2014/main" id="{7B74BADF-6CA0-E56B-BE3B-6F173FB4411C}"/>
              </a:ext>
              <a:ext uri="{C183D7F6-B498-43B3-948B-1728B52AA6E4}">
                <adec:decorative xmlns:adec="http://schemas.microsoft.com/office/drawing/2017/decorative" val="1"/>
              </a:ext>
            </a:extLst>
          </p:cNvPr>
          <p:cNvSpPr/>
          <p:nvPr/>
        </p:nvSpPr>
        <p:spPr>
          <a:xfrm>
            <a:off x="3150488" y="2955636"/>
            <a:ext cx="541717" cy="17456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descr="Respondents were asked &quot;How worried are you about climate change?&quot; on a five-point scale of extremely worried, very worried, somewhat worried, not very worried and not at all worried.">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002559"/>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400" b="0" i="1" u="sng" strike="noStrike" kern="1200" cap="none" spc="0" normalizeH="0" baseline="0" noProof="0" dirty="0">
                <a:ln>
                  <a:noFill/>
                </a:ln>
                <a:solidFill>
                  <a:prstClr val="black"/>
                </a:solidFill>
                <a:effectLst/>
                <a:uLnTx/>
                <a:uFillTx/>
                <a:latin typeface="+mj-lt"/>
                <a:ea typeface="+mn-ea"/>
                <a:cs typeface="+mn-cs"/>
              </a:rPr>
              <a:t>during the day / after dark</a:t>
            </a:r>
            <a:r>
              <a:rPr kumimoji="0" lang="en-GB" sz="1400" b="0" i="1" u="none" strike="noStrike" kern="1200" cap="none" spc="0" normalizeH="0" baseline="0" noProof="0" dirty="0">
                <a:ln>
                  <a:noFill/>
                </a:ln>
                <a:solidFill>
                  <a:prstClr val="black"/>
                </a:solidFill>
                <a:effectLst/>
                <a:uLnTx/>
                <a:uFillTx/>
                <a:latin typeface="+mj-lt"/>
                <a:ea typeface="+mn-ea"/>
                <a:cs typeface="+mn-cs"/>
              </a:rPr>
              <a:t>?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Perceptions of Safety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95967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(answering): </a:t>
            </a:r>
            <a:r>
              <a:rPr lang="en-GB" sz="1000" dirty="0">
                <a:solidFill>
                  <a:prstClr val="black"/>
                </a:solidFill>
              </a:rPr>
              <a:t>2023 – (During the day: 6,535); (After dark = 6,493); 2022 - (During the day: 5,946); (After dark = 5,887)  </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9438063" y="6593068"/>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3" name="TextBox 2">
            <a:extLst>
              <a:ext uri="{FF2B5EF4-FFF2-40B4-BE49-F238E27FC236}">
                <a16:creationId xmlns:a16="http://schemas.microsoft.com/office/drawing/2014/main" id="{DBC42BEE-BB39-86A2-0FCA-817ED789CA17}"/>
              </a:ext>
              <a:ext uri="{C183D7F6-B498-43B3-948B-1728B52AA6E4}">
                <adec:decorative xmlns:adec="http://schemas.microsoft.com/office/drawing/2017/decorative" val="1"/>
              </a:ext>
            </a:extLst>
          </p:cNvPr>
          <p:cNvSpPr txBox="1"/>
          <p:nvPr/>
        </p:nvSpPr>
        <p:spPr>
          <a:xfrm>
            <a:off x="695325" y="6135649"/>
            <a:ext cx="93538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Charts demonstrates the resident groups that are significantly more likely to feel safe during the day or after dark</a:t>
            </a: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ea typeface="+mn-ea"/>
                <a:cs typeface="+mn-cs"/>
              </a:rPr>
              <a:t>at the 95% confidence level vs. Essex total</a:t>
            </a:r>
          </a:p>
        </p:txBody>
      </p:sp>
      <p:sp>
        <p:nvSpPr>
          <p:cNvPr id="4" name="Rectangle 3">
            <a:extLst>
              <a:ext uri="{FF2B5EF4-FFF2-40B4-BE49-F238E27FC236}">
                <a16:creationId xmlns:a16="http://schemas.microsoft.com/office/drawing/2014/main" id="{FB8BA9F8-5C8B-EE5A-0C7D-2112DE79C497}"/>
              </a:ext>
            </a:extLst>
          </p:cNvPr>
          <p:cNvSpPr/>
          <p:nvPr/>
        </p:nvSpPr>
        <p:spPr>
          <a:xfrm>
            <a:off x="714425" y="1868862"/>
            <a:ext cx="2706921" cy="4180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(3%) In </a:t>
            </a:r>
            <a:r>
              <a:rPr lang="en-GB" sz="1600" b="1" dirty="0">
                <a:solidFill>
                  <a:schemeClr val="tx1"/>
                </a:solidFill>
              </a:rPr>
              <a:t>2022</a:t>
            </a:r>
            <a:r>
              <a:rPr lang="en-GB" sz="1600" dirty="0">
                <a:solidFill>
                  <a:schemeClr val="tx1"/>
                </a:solidFill>
              </a:rPr>
              <a:t> residents were more likely to be…</a:t>
            </a:r>
          </a:p>
          <a:p>
            <a:pPr algn="ctr"/>
            <a:endParaRPr lang="en-GB" sz="1600" dirty="0">
              <a:solidFill>
                <a:schemeClr val="tx1"/>
              </a:solidFill>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In very low income HH, earning &lt;£10k, and those that are financially struggling</a:t>
            </a:r>
          </a:p>
          <a:p>
            <a:pPr marL="180975" indent="-180975" fontAlgn="ctr">
              <a:buFont typeface="Arial" panose="020B0604020202020204" pitchFamily="34" charset="0"/>
              <a:buChar char="•"/>
              <a:defRPr/>
            </a:pPr>
            <a:r>
              <a:rPr lang="en-GB" sz="1300" dirty="0">
                <a:solidFill>
                  <a:srgbClr val="000000"/>
                </a:solidFill>
                <a:latin typeface="+mj-lt"/>
              </a:rPr>
              <a:t>Unemployed or looking for work</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In social rented housing </a:t>
            </a:r>
          </a:p>
          <a:p>
            <a:pPr marL="180975" indent="-180975" fontAlgn="ctr">
              <a:buFont typeface="Arial" panose="020B0604020202020204" pitchFamily="34" charset="0"/>
              <a:buChar char="•"/>
              <a:defRPr/>
            </a:pPr>
            <a:r>
              <a:rPr kumimoji="0" lang="en-GB" sz="1300" u="none" strike="noStrike" kern="1200" cap="none" spc="0" normalizeH="0" baseline="0" noProof="0" dirty="0">
                <a:ln>
                  <a:noFill/>
                </a:ln>
                <a:solidFill>
                  <a:srgbClr val="000000"/>
                </a:solidFill>
                <a:effectLst/>
                <a:uLnTx/>
                <a:uFillTx/>
                <a:latin typeface="+mj-lt"/>
              </a:rPr>
              <a:t>Those with personal caring responsibilities and those living with LLTI/condition</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Living in more deprived areas (IMD quintiles 1 or 2) </a:t>
            </a:r>
            <a:endParaRPr kumimoji="0" lang="en-GB" sz="1300" b="0" u="none" strike="noStrike" kern="1200" cap="none" spc="0" normalizeH="0" baseline="0" dirty="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dirty="0">
                <a:ln>
                  <a:noFill/>
                </a:ln>
                <a:solidFill>
                  <a:schemeClr val="tx1"/>
                </a:solidFill>
                <a:effectLst/>
                <a:uLnTx/>
                <a:uFillTx/>
                <a:latin typeface="+mj-lt"/>
              </a:rPr>
              <a:t>Living in </a:t>
            </a:r>
            <a:r>
              <a:rPr kumimoji="0" lang="en-GB" sz="1300" b="0" u="none" strike="noStrike" kern="1200" cap="none" spc="0" normalizeH="0" baseline="0" noProof="0" dirty="0">
                <a:ln>
                  <a:noFill/>
                </a:ln>
                <a:solidFill>
                  <a:srgbClr val="000000"/>
                </a:solidFill>
                <a:effectLst/>
                <a:uLnTx/>
                <a:uFillTx/>
                <a:latin typeface="+mj-lt"/>
              </a:rPr>
              <a:t>Harlow, Basildon, Braintree </a:t>
            </a:r>
            <a:r>
              <a:rPr kumimoji="0" lang="en-GB" sz="1300" u="none" strike="noStrike" kern="1200" cap="none" spc="0" normalizeH="0" baseline="0" noProof="0" dirty="0">
                <a:ln>
                  <a:noFill/>
                </a:ln>
                <a:solidFill>
                  <a:srgbClr val="000000"/>
                </a:solidFill>
                <a:effectLst/>
                <a:uLnTx/>
                <a:uFillTx/>
                <a:latin typeface="+mj-lt"/>
              </a:rPr>
              <a:t>or levelling up priority places.</a:t>
            </a:r>
            <a:endParaRPr lang="en-GB" sz="1300" dirty="0">
              <a:solidFill>
                <a:schemeClr val="tx1"/>
              </a:solidFill>
              <a:latin typeface="+mj-lt"/>
            </a:endParaRPr>
          </a:p>
          <a:p>
            <a:pPr marL="180975" indent="-180975" fontAlgn="ctr">
              <a:buFont typeface="Arial" panose="020B0604020202020204" pitchFamily="34" charset="0"/>
              <a:buChar char="•"/>
              <a:defRPr/>
            </a:pPr>
            <a:endParaRPr lang="en-GB" sz="1300" dirty="0">
              <a:solidFill>
                <a:schemeClr val="tx1"/>
              </a:solidFill>
              <a:latin typeface="+mj-lt"/>
            </a:endParaRPr>
          </a:p>
          <a:p>
            <a:pPr algn="ctr"/>
            <a:endParaRPr lang="en-GB" sz="1600" dirty="0">
              <a:solidFill>
                <a:schemeClr val="tx1"/>
              </a:solidFill>
            </a:endParaRPr>
          </a:p>
        </p:txBody>
      </p:sp>
      <p:sp>
        <p:nvSpPr>
          <p:cNvPr id="7" name="Rectangle 6">
            <a:extLst>
              <a:ext uri="{FF2B5EF4-FFF2-40B4-BE49-F238E27FC236}">
                <a16:creationId xmlns:a16="http://schemas.microsoft.com/office/drawing/2014/main" id="{B3DE3DB0-9D95-30A2-0A0A-A4B636DBC861}"/>
              </a:ext>
            </a:extLst>
          </p:cNvPr>
          <p:cNvSpPr/>
          <p:nvPr/>
        </p:nvSpPr>
        <p:spPr>
          <a:xfrm>
            <a:off x="6468499" y="1868862"/>
            <a:ext cx="2706921" cy="4180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(28%) In </a:t>
            </a:r>
            <a:r>
              <a:rPr lang="en-GB" sz="1600" b="1" dirty="0">
                <a:solidFill>
                  <a:schemeClr val="tx1"/>
                </a:solidFill>
              </a:rPr>
              <a:t>2022</a:t>
            </a:r>
            <a:r>
              <a:rPr lang="en-GB" sz="1600" dirty="0">
                <a:solidFill>
                  <a:schemeClr val="tx1"/>
                </a:solidFill>
              </a:rPr>
              <a:t> residents were more likely to be…</a:t>
            </a:r>
          </a:p>
          <a:p>
            <a:pPr algn="ctr"/>
            <a:endParaRPr lang="en-GB" sz="1600" dirty="0">
              <a:solidFill>
                <a:schemeClr val="tx1"/>
              </a:solidFill>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Females</a:t>
            </a:r>
          </a:p>
          <a:p>
            <a:pPr marL="180975" indent="-180975" fontAlgn="ctr">
              <a:buFont typeface="Arial" panose="020B0604020202020204" pitchFamily="34" charset="0"/>
              <a:buChar char="•"/>
              <a:defRPr/>
            </a:pPr>
            <a:r>
              <a:rPr lang="en-GB" sz="1300" dirty="0">
                <a:solidFill>
                  <a:srgbClr val="000000"/>
                </a:solidFill>
                <a:latin typeface="+mj-lt"/>
              </a:rPr>
              <a:t>Aged 18-24</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In low income (&lt;£20k) or non-working HH, and those that are struggling or ‘just getting by’</a:t>
            </a: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A single adult HH</a:t>
            </a: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In social rented housing </a:t>
            </a:r>
          </a:p>
          <a:p>
            <a:pPr marL="180975" indent="-180975" fontAlgn="ctr">
              <a:buFont typeface="Arial" panose="020B0604020202020204" pitchFamily="34" charset="0"/>
              <a:buChar char="•"/>
              <a:defRPr/>
            </a:pPr>
            <a:r>
              <a:rPr kumimoji="0" lang="en-GB" sz="1300" u="none" strike="noStrike" kern="1200" cap="none" spc="0" normalizeH="0" baseline="0" noProof="0" dirty="0">
                <a:ln>
                  <a:noFill/>
                </a:ln>
                <a:solidFill>
                  <a:srgbClr val="000000"/>
                </a:solidFill>
                <a:effectLst/>
                <a:uLnTx/>
                <a:uFillTx/>
                <a:latin typeface="+mj-lt"/>
              </a:rPr>
              <a:t>Those with personal caring responsibilities and those living with LLTI/condition</a:t>
            </a:r>
            <a:endParaRPr kumimoji="0" lang="en-GB" sz="1300" b="0" u="none" strike="noStrike" kern="1200" cap="none" spc="0" normalizeH="0" baseline="0" noProof="0" dirty="0">
              <a:ln>
                <a:noFill/>
              </a:ln>
              <a:solidFill>
                <a:srgbClr val="000000"/>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noProof="0" dirty="0">
                <a:ln>
                  <a:noFill/>
                </a:ln>
                <a:solidFill>
                  <a:srgbClr val="000000"/>
                </a:solidFill>
                <a:effectLst/>
                <a:uLnTx/>
                <a:uFillTx/>
                <a:latin typeface="+mj-lt"/>
              </a:rPr>
              <a:t>Living in urban or more deprived areas (IMD quintiles 1 or 2) </a:t>
            </a:r>
            <a:endParaRPr kumimoji="0" lang="en-GB" sz="1300" b="0" u="none" strike="noStrike" kern="1200" cap="none" spc="0" normalizeH="0" baseline="0" dirty="0">
              <a:ln>
                <a:noFill/>
              </a:ln>
              <a:solidFill>
                <a:schemeClr val="tx1"/>
              </a:solidFill>
              <a:effectLst/>
              <a:uLnTx/>
              <a:uFillTx/>
              <a:latin typeface="+mj-lt"/>
            </a:endParaRPr>
          </a:p>
          <a:p>
            <a:pPr marL="180975" indent="-180975" fontAlgn="ctr">
              <a:buFont typeface="Arial" panose="020B0604020202020204" pitchFamily="34" charset="0"/>
              <a:buChar char="•"/>
              <a:defRPr/>
            </a:pPr>
            <a:r>
              <a:rPr kumimoji="0" lang="en-GB" sz="1300" b="0" u="none" strike="noStrike" kern="1200" cap="none" spc="0" normalizeH="0" baseline="0" dirty="0">
                <a:ln>
                  <a:noFill/>
                </a:ln>
                <a:solidFill>
                  <a:schemeClr val="tx1"/>
                </a:solidFill>
                <a:effectLst/>
                <a:uLnTx/>
                <a:uFillTx/>
                <a:latin typeface="+mj-lt"/>
              </a:rPr>
              <a:t>Living in </a:t>
            </a:r>
            <a:r>
              <a:rPr kumimoji="0" lang="en-GB" sz="1300" b="0" u="none" strike="noStrike" kern="1200" cap="none" spc="0" normalizeH="0" baseline="0" noProof="0" dirty="0">
                <a:ln>
                  <a:noFill/>
                </a:ln>
                <a:solidFill>
                  <a:srgbClr val="000000"/>
                </a:solidFill>
                <a:effectLst/>
                <a:uLnTx/>
                <a:uFillTx/>
                <a:latin typeface="+mj-lt"/>
              </a:rPr>
              <a:t>Harlow, Basildon, Castle Point, Tendring </a:t>
            </a:r>
            <a:r>
              <a:rPr kumimoji="0" lang="en-GB" sz="1300" u="none" strike="noStrike" kern="1200" cap="none" spc="0" normalizeH="0" baseline="0" noProof="0" dirty="0">
                <a:ln>
                  <a:noFill/>
                </a:ln>
                <a:solidFill>
                  <a:srgbClr val="000000"/>
                </a:solidFill>
                <a:effectLst/>
                <a:uLnTx/>
                <a:uFillTx/>
                <a:latin typeface="+mj-lt"/>
              </a:rPr>
              <a:t>or levelling up priority places.</a:t>
            </a:r>
            <a:endParaRPr lang="en-GB" sz="1300" dirty="0">
              <a:solidFill>
                <a:schemeClr val="tx1"/>
              </a:solidFill>
              <a:latin typeface="+mj-lt"/>
            </a:endParaRPr>
          </a:p>
          <a:p>
            <a:pPr marL="180975" indent="-180975" fontAlgn="ctr">
              <a:buFont typeface="Arial" panose="020B0604020202020204" pitchFamily="34" charset="0"/>
              <a:buChar char="•"/>
              <a:defRPr/>
            </a:pPr>
            <a:endParaRPr lang="en-GB" sz="1300" dirty="0">
              <a:solidFill>
                <a:schemeClr val="tx1"/>
              </a:solidFill>
              <a:latin typeface="+mj-lt"/>
            </a:endParaRPr>
          </a:p>
          <a:p>
            <a:pPr marL="285750" marR="0" lvl="0" indent="-285750"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800" dirty="0">
              <a:solidFill>
                <a:schemeClr val="tx1"/>
              </a:solidFill>
            </a:endParaRPr>
          </a:p>
          <a:p>
            <a:pPr algn="ctr"/>
            <a:endParaRPr lang="en-GB" sz="1600" dirty="0">
              <a:solidFill>
                <a:schemeClr val="tx1"/>
              </a:solidFill>
            </a:endParaRPr>
          </a:p>
        </p:txBody>
      </p:sp>
      <p:sp>
        <p:nvSpPr>
          <p:cNvPr id="10" name="TextBox 9">
            <a:extLst>
              <a:ext uri="{FF2B5EF4-FFF2-40B4-BE49-F238E27FC236}">
                <a16:creationId xmlns:a16="http://schemas.microsoft.com/office/drawing/2014/main" id="{0841088D-96DF-B27D-0CAC-733289EAC8D8}"/>
              </a:ext>
              <a:ext uri="{C183D7F6-B498-43B3-948B-1728B52AA6E4}">
                <adec:decorative xmlns:adec="http://schemas.microsoft.com/office/drawing/2017/decorative" val="1"/>
              </a:ext>
            </a:extLst>
          </p:cNvPr>
          <p:cNvSpPr txBox="1"/>
          <p:nvPr/>
        </p:nvSpPr>
        <p:spPr>
          <a:xfrm>
            <a:off x="1568290" y="1470873"/>
            <a:ext cx="42857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Residents that feel fairly / very UNSAFE </a:t>
            </a:r>
            <a:r>
              <a:rPr kumimoji="0" lang="en-GB" sz="1400" b="1" i="1" u="sng" strike="noStrike" kern="1200" cap="none" spc="0" normalizeH="0" baseline="0" noProof="0" dirty="0">
                <a:ln>
                  <a:noFill/>
                </a:ln>
                <a:effectLst/>
                <a:uLnTx/>
                <a:uFillTx/>
                <a:ea typeface="+mn-ea"/>
                <a:cs typeface="+mn-cs"/>
              </a:rPr>
              <a:t>during the day</a:t>
            </a:r>
          </a:p>
        </p:txBody>
      </p:sp>
      <p:cxnSp>
        <p:nvCxnSpPr>
          <p:cNvPr id="14" name="Straight Connector 13">
            <a:extLst>
              <a:ext uri="{FF2B5EF4-FFF2-40B4-BE49-F238E27FC236}">
                <a16:creationId xmlns:a16="http://schemas.microsoft.com/office/drawing/2014/main" id="{F9E8FC45-7E4F-D195-A715-91EA74016DF6}"/>
              </a:ext>
              <a:ext uri="{C183D7F6-B498-43B3-948B-1728B52AA6E4}">
                <adec:decorative xmlns:adec="http://schemas.microsoft.com/office/drawing/2017/decorative" val="1"/>
              </a:ext>
            </a:extLst>
          </p:cNvPr>
          <p:cNvCxnSpPr/>
          <p:nvPr/>
        </p:nvCxnSpPr>
        <p:spPr>
          <a:xfrm>
            <a:off x="6337983" y="1729256"/>
            <a:ext cx="0" cy="439822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AC3449-43A1-0137-6DD9-250881E1F700}"/>
              </a:ext>
              <a:ext uri="{C183D7F6-B498-43B3-948B-1728B52AA6E4}">
                <adec:decorative xmlns:adec="http://schemas.microsoft.com/office/drawing/2017/decorative" val="1"/>
              </a:ext>
            </a:extLst>
          </p:cNvPr>
          <p:cNvSpPr txBox="1"/>
          <p:nvPr/>
        </p:nvSpPr>
        <p:spPr>
          <a:xfrm>
            <a:off x="7028570" y="1459579"/>
            <a:ext cx="410197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ea typeface="+mn-ea"/>
                <a:cs typeface="+mn-cs"/>
              </a:rPr>
              <a:t>Residents that feel fairly / very UNSAFE </a:t>
            </a:r>
            <a:r>
              <a:rPr kumimoji="0" lang="en-GB" sz="1400" b="1" i="1" u="sng" strike="noStrike" kern="1200" cap="none" spc="0" normalizeH="0" baseline="0" noProof="0" dirty="0">
                <a:ln>
                  <a:noFill/>
                </a:ln>
                <a:effectLst/>
                <a:uLnTx/>
                <a:uFillTx/>
                <a:ea typeface="+mn-ea"/>
                <a:cs typeface="+mn-cs"/>
              </a:rPr>
              <a:t>after dark</a:t>
            </a:r>
          </a:p>
        </p:txBody>
      </p:sp>
    </p:spTree>
    <p:extLst>
      <p:ext uri="{BB962C8B-B14F-4D97-AF65-F5344CB8AC3E}">
        <p14:creationId xmlns:p14="http://schemas.microsoft.com/office/powerpoint/2010/main" val="394529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2048804"/>
            <a:ext cx="10319784" cy="2615663"/>
          </a:xfrm>
        </p:spPr>
        <p:txBody>
          <a:bodyPr/>
          <a:lstStyle/>
          <a:p>
            <a:r>
              <a:rPr lang="en-GB" dirty="0"/>
              <a:t>Annex </a:t>
            </a:r>
          </a:p>
        </p:txBody>
      </p:sp>
    </p:spTree>
    <p:custDataLst>
      <p:tags r:id="rId1"/>
    </p:custDataLst>
    <p:extLst>
      <p:ext uri="{BB962C8B-B14F-4D97-AF65-F5344CB8AC3E}">
        <p14:creationId xmlns:p14="http://schemas.microsoft.com/office/powerpoint/2010/main" val="315412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dirty="0">
                <a:solidFill>
                  <a:schemeClr val="accent4"/>
                </a:solidFill>
              </a:rPr>
              <a:t>Questionnaire coverage</a:t>
            </a:r>
          </a:p>
        </p:txBody>
      </p:sp>
      <p:sp>
        <p:nvSpPr>
          <p:cNvPr id="7" name="Slide Number Placeholder 4">
            <a:extLst>
              <a:ext uri="{FF2B5EF4-FFF2-40B4-BE49-F238E27FC236}">
                <a16:creationId xmlns:a16="http://schemas.microsoft.com/office/drawing/2014/main" id="{2E924F06-A15E-49DC-8DD5-112185756634}"/>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9" name="Footer Placeholder 5">
            <a:extLst>
              <a:ext uri="{FF2B5EF4-FFF2-40B4-BE49-F238E27FC236}">
                <a16:creationId xmlns:a16="http://schemas.microsoft.com/office/drawing/2014/main" id="{45581ADC-38AF-4951-9458-7A1F954510CE}"/>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Date Placeholder 3">
            <a:extLst>
              <a:ext uri="{FF2B5EF4-FFF2-40B4-BE49-F238E27FC236}">
                <a16:creationId xmlns:a16="http://schemas.microsoft.com/office/drawing/2014/main" id="{A762CBCE-87C9-4817-82A8-9F4AFB4967EF}"/>
              </a:ext>
              <a:ext uri="{C183D7F6-B498-43B3-948B-1728B52AA6E4}">
                <adec:decorative xmlns:adec="http://schemas.microsoft.com/office/drawing/2017/decorative" val="1"/>
              </a:ext>
            </a:extLst>
          </p:cNvPr>
          <p:cNvSpPr>
            <a:spLocks noGrp="1"/>
          </p:cNvSpPr>
          <p:nvPr>
            <p:ph type="dt" sz="half" idx="4294967295"/>
          </p:nvPr>
        </p:nvSpPr>
        <p:spPr>
          <a:xfrm>
            <a:off x="9617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2" name="Rectangle 1">
            <a:extLst>
              <a:ext uri="{FF2B5EF4-FFF2-40B4-BE49-F238E27FC236}">
                <a16:creationId xmlns:a16="http://schemas.microsoft.com/office/drawing/2014/main" id="{2B6A2516-9207-4A8A-A206-1EF99581F902}"/>
              </a:ext>
            </a:extLst>
          </p:cNvPr>
          <p:cNvSpPr/>
          <p:nvPr/>
        </p:nvSpPr>
        <p:spPr>
          <a:xfrm>
            <a:off x="452436" y="979820"/>
            <a:ext cx="11280188" cy="5201424"/>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The 2023 Essex Resident Survey included the following two questions which specifically asked about perceptions of safety:</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400" b="0" i="0" u="sng" strike="noStrike" kern="1200" cap="none" spc="0" normalizeH="0" baseline="0" noProof="0" dirty="0">
                <a:ln>
                  <a:noFill/>
                </a:ln>
                <a:solidFill>
                  <a:prstClr val="black"/>
                </a:solidFill>
                <a:effectLst/>
                <a:uLnTx/>
                <a:uFillTx/>
                <a:latin typeface="+mj-lt"/>
                <a:ea typeface="+mn-ea"/>
                <a:cs typeface="+mn-cs"/>
              </a:rPr>
              <a:t>during the day</a:t>
            </a:r>
            <a:r>
              <a:rPr kumimoji="0" lang="en-GB" sz="1400" b="0" i="0" u="none" strike="noStrike" kern="1200" cap="none" spc="0" normalizeH="0" baseline="0" noProof="0" dirty="0">
                <a:ln>
                  <a:noFill/>
                </a:ln>
                <a:solidFill>
                  <a:prstClr val="black"/>
                </a:solidFill>
                <a:effectLst/>
                <a:uLnTx/>
                <a:uFillTx/>
                <a:latin typeface="+mj-lt"/>
                <a:ea typeface="+mn-ea"/>
                <a:cs typeface="+mn-cs"/>
              </a:rPr>
              <a:t>?</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400" b="0" i="0" u="sng" strike="noStrike" kern="1200" cap="none" spc="0" normalizeH="0" baseline="0" noProof="0" dirty="0">
                <a:ln>
                  <a:noFill/>
                </a:ln>
                <a:solidFill>
                  <a:prstClr val="black"/>
                </a:solidFill>
                <a:effectLst/>
                <a:uLnTx/>
                <a:uFillTx/>
                <a:latin typeface="+mj-lt"/>
                <a:ea typeface="+mn-ea"/>
                <a:cs typeface="+mn-cs"/>
              </a:rPr>
              <a:t>after dark?</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sng"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The questions therefore ask about safety in general, rather than asking about specific locations or situations (e.g. in green spaces, on public transport), as some other surveys do.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Responses were given on a 5-point scale:</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Very 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Fairly 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Neither safe nor unsafe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Fairly unsafe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Very unsafe</a:t>
            </a:r>
          </a:p>
          <a:p>
            <a:pPr marR="0" lvl="0" algn="l" defTabSz="457200" rtl="0" eaLnBrk="1" fontAlgn="auto" latinLnBrk="0" hangingPunct="1">
              <a:lnSpc>
                <a:spcPct val="100000"/>
              </a:lnSpc>
              <a:spcBef>
                <a:spcPts val="600"/>
              </a:spcBef>
              <a:spcAft>
                <a:spcPts val="0"/>
              </a:spcAft>
              <a:buClrTx/>
              <a:buSzTx/>
              <a:tabLst/>
              <a:defRPr/>
            </a:pPr>
            <a:endParaRPr lang="en-GB" sz="1400" noProof="0" dirty="0">
              <a:solidFill>
                <a:prstClr val="black"/>
              </a:solidFill>
              <a:latin typeface="+mj-lt"/>
            </a:endParaRPr>
          </a:p>
          <a:p>
            <a:pPr marR="0" lvl="0" algn="l" defTabSz="457200" rtl="0" eaLnBrk="1" fontAlgn="auto" latinLnBrk="0" hangingPunct="1">
              <a:lnSpc>
                <a:spcPct val="100000"/>
              </a:lnSpc>
              <a:spcBef>
                <a:spcPts val="600"/>
              </a:spcBef>
              <a:spcAft>
                <a:spcPts val="0"/>
              </a:spcAft>
              <a:buClrTx/>
              <a:buSzTx/>
              <a:tabLst/>
              <a:defRPr/>
            </a:pPr>
            <a:r>
              <a:rPr lang="en-GB" sz="1400" noProof="0" dirty="0">
                <a:solidFill>
                  <a:prstClr val="black"/>
                </a:solidFill>
                <a:latin typeface="+mj-lt"/>
              </a:rPr>
              <a:t>Results are reported throughout this report based on the percentage who feel safe (i.e. very or fairly safe) or unsafe (</a:t>
            </a:r>
            <a:r>
              <a:rPr lang="en-GB" sz="1400" noProof="0" dirty="0" err="1">
                <a:solidFill>
                  <a:prstClr val="black"/>
                </a:solidFill>
                <a:latin typeface="+mj-lt"/>
              </a:rPr>
              <a:t>i</a:t>
            </a:r>
            <a:r>
              <a:rPr lang="en-GB" sz="1400" dirty="0">
                <a:solidFill>
                  <a:prstClr val="black"/>
                </a:solidFill>
                <a:latin typeface="+mj-lt"/>
              </a:rPr>
              <a:t>.e. very or fairly unsafe).</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68209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dirty="0">
                <a:solidFill>
                  <a:schemeClr val="accent4"/>
                </a:solidFill>
              </a:rPr>
              <a:t>Levelling up priority places</a:t>
            </a:r>
          </a:p>
        </p:txBody>
      </p:sp>
      <p:sp>
        <p:nvSpPr>
          <p:cNvPr id="14" name="Slide Number Placeholder 4">
            <a:extLst>
              <a:ext uri="{FF2B5EF4-FFF2-40B4-BE49-F238E27FC236}">
                <a16:creationId xmlns:a16="http://schemas.microsoft.com/office/drawing/2014/main" id="{440EC8D4-6D8D-4154-8FC8-456FA3A5A573}"/>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15" name="Footer Placeholder 5">
            <a:extLst>
              <a:ext uri="{FF2B5EF4-FFF2-40B4-BE49-F238E27FC236}">
                <a16:creationId xmlns:a16="http://schemas.microsoft.com/office/drawing/2014/main" id="{574BAE92-A929-4272-95D6-BFBC5837FF0B}"/>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16" name="Date Placeholder 3">
            <a:extLst>
              <a:ext uri="{FF2B5EF4-FFF2-40B4-BE49-F238E27FC236}">
                <a16:creationId xmlns:a16="http://schemas.microsoft.com/office/drawing/2014/main" id="{57CD9F9D-D6EB-4FD1-83FF-D5579B405BF0}"/>
              </a:ext>
              <a:ext uri="{C183D7F6-B498-43B3-948B-1728B52AA6E4}">
                <adec:decorative xmlns:adec="http://schemas.microsoft.com/office/drawing/2017/decorative" val="1"/>
              </a:ext>
            </a:extLst>
          </p:cNvPr>
          <p:cNvSpPr>
            <a:spLocks noGrp="1"/>
          </p:cNvSpPr>
          <p:nvPr>
            <p:ph type="dt" sz="half" idx="4294967295"/>
          </p:nvPr>
        </p:nvSpPr>
        <p:spPr>
          <a:xfrm>
            <a:off x="9607550"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dirty="0"/>
                        <a:t>Tendring District</a:t>
                      </a:r>
                    </a:p>
                    <a:p>
                      <a:pPr marL="363538" indent="-179388">
                        <a:spcAft>
                          <a:spcPts val="300"/>
                        </a:spcAft>
                        <a:buFont typeface="Arial" panose="020B0604020202020204" pitchFamily="34" charset="0"/>
                        <a:buChar char="•"/>
                      </a:pPr>
                      <a:r>
                        <a:rPr lang="en-GB" sz="1050" dirty="0"/>
                        <a:t>Clacton (including </a:t>
                      </a:r>
                      <a:r>
                        <a:rPr lang="en-GB" sz="1050" dirty="0" err="1"/>
                        <a:t>Jaywick</a:t>
                      </a:r>
                      <a:r>
                        <a:rPr lang="en-GB" sz="1050" dirty="0"/>
                        <a:t>, </a:t>
                      </a:r>
                      <a:r>
                        <a:rPr lang="en-GB" sz="1050" dirty="0" err="1"/>
                        <a:t>Seawick</a:t>
                      </a:r>
                      <a:r>
                        <a:rPr lang="en-GB" sz="1050" dirty="0"/>
                        <a:t>, St </a:t>
                      </a:r>
                      <a:r>
                        <a:rPr lang="en-GB" sz="1050" dirty="0" err="1"/>
                        <a:t>Osyth</a:t>
                      </a:r>
                      <a:r>
                        <a:rPr lang="en-GB" sz="1050" dirty="0"/>
                        <a:t> &amp; Point Clear)</a:t>
                      </a:r>
                    </a:p>
                    <a:p>
                      <a:pPr marL="363538" indent="-179388">
                        <a:spcAft>
                          <a:spcPts val="300"/>
                        </a:spcAft>
                        <a:buFont typeface="Arial" panose="020B0604020202020204" pitchFamily="34" charset="0"/>
                        <a:buChar char="•"/>
                      </a:pPr>
                      <a:r>
                        <a:rPr lang="en-GB" sz="1050" dirty="0"/>
                        <a:t>Walton-on-the-</a:t>
                      </a:r>
                      <a:r>
                        <a:rPr lang="en-GB" sz="1050" dirty="0" err="1"/>
                        <a:t>Naze</a:t>
                      </a:r>
                      <a:endParaRPr lang="en-GB" sz="1050" dirty="0"/>
                    </a:p>
                    <a:p>
                      <a:pPr marL="363538" indent="-179388">
                        <a:spcAft>
                          <a:spcPts val="300"/>
                        </a:spcAft>
                        <a:buFont typeface="Arial" panose="020B0604020202020204" pitchFamily="34" charset="0"/>
                        <a:buChar char="•"/>
                      </a:pPr>
                      <a:r>
                        <a:rPr lang="en-GB" sz="1050" dirty="0"/>
                        <a:t>Harwich and </a:t>
                      </a:r>
                      <a:r>
                        <a:rPr lang="en-GB" sz="1050" dirty="0" err="1"/>
                        <a:t>Dovercourt</a:t>
                      </a:r>
                      <a:endParaRPr lang="en-GB" sz="1050" dirty="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dirty="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dirty="0" err="1"/>
                        <a:t>Dovercourt</a:t>
                      </a:r>
                      <a:r>
                        <a:rPr lang="en-GB" sz="1000" dirty="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dirty="0"/>
                        <a:t>Castle Point Borough</a:t>
                      </a:r>
                    </a:p>
                    <a:p>
                      <a:pPr marL="363538" indent="-179388">
                        <a:spcAft>
                          <a:spcPts val="300"/>
                        </a:spcAft>
                        <a:buFont typeface="Arial" panose="020B0604020202020204" pitchFamily="34" charset="0"/>
                        <a:buChar char="•"/>
                      </a:pPr>
                      <a:r>
                        <a:rPr lang="en-GB" sz="1050" dirty="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dirty="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dirty="0"/>
                        <a:t>Basildon Borough</a:t>
                      </a:r>
                    </a:p>
                    <a:p>
                      <a:pPr marL="363538" indent="-179388">
                        <a:spcAft>
                          <a:spcPts val="300"/>
                        </a:spcAft>
                        <a:buFont typeface="Arial" panose="020B0604020202020204" pitchFamily="34" charset="0"/>
                        <a:buChar char="•"/>
                      </a:pPr>
                      <a:r>
                        <a:rPr lang="en-GB" sz="1050" dirty="0"/>
                        <a:t>Basildon (particularly Laindon, </a:t>
                      </a:r>
                      <a:r>
                        <a:rPr lang="en-GB" sz="1050" dirty="0" err="1"/>
                        <a:t>Fryerns</a:t>
                      </a:r>
                      <a:r>
                        <a:rPr lang="en-GB" sz="1050" dirty="0"/>
                        <a:t>, </a:t>
                      </a:r>
                      <a:r>
                        <a:rPr lang="en-GB" sz="1050" dirty="0" err="1"/>
                        <a:t>Vange</a:t>
                      </a:r>
                      <a:r>
                        <a:rPr lang="en-GB" sz="1050" dirty="0"/>
                        <a:t> and </a:t>
                      </a:r>
                      <a:r>
                        <a:rPr lang="en-GB" sz="1050" dirty="0" err="1"/>
                        <a:t>Pitsea</a:t>
                      </a:r>
                      <a:r>
                        <a:rPr lang="en-GB" sz="1050" dirty="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dirty="0"/>
                        <a:t>Almost all parts of Basildon town fall below the English average for deprivation, with some areas – particularly peripheral housing estates in areas such as </a:t>
                      </a:r>
                      <a:r>
                        <a:rPr lang="en-GB" sz="1000" dirty="0" err="1"/>
                        <a:t>Vange</a:t>
                      </a:r>
                      <a:r>
                        <a:rPr lang="en-GB" sz="1000" dirty="0"/>
                        <a:t> and </a:t>
                      </a:r>
                      <a:r>
                        <a:rPr lang="en-GB" sz="1000" dirty="0" err="1"/>
                        <a:t>Pitsea</a:t>
                      </a:r>
                      <a:r>
                        <a:rPr lang="en-GB" sz="1000" dirty="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dirty="0"/>
                        <a:t>Colchester Borough</a:t>
                      </a:r>
                    </a:p>
                    <a:p>
                      <a:pPr marL="363538" indent="-179388">
                        <a:spcAft>
                          <a:spcPts val="300"/>
                        </a:spcAft>
                        <a:buFont typeface="Arial" panose="020B0604020202020204" pitchFamily="34" charset="0"/>
                        <a:buChar char="•"/>
                      </a:pPr>
                      <a:r>
                        <a:rPr lang="en-GB" sz="1050" dirty="0"/>
                        <a:t>Colchester town (particularly </a:t>
                      </a:r>
                      <a:r>
                        <a:rPr lang="en-GB" sz="1050" dirty="0" err="1"/>
                        <a:t>Greenstead</a:t>
                      </a:r>
                      <a:r>
                        <a:rPr lang="en-GB" sz="1050" dirty="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dirty="0"/>
                        <a:t>Significant locations within the town of Colchester rank among the most deprived in England (notably </a:t>
                      </a:r>
                      <a:r>
                        <a:rPr lang="en-GB" sz="1000" dirty="0" err="1"/>
                        <a:t>Greenstead</a:t>
                      </a:r>
                      <a:r>
                        <a:rPr lang="en-GB" sz="1000" dirty="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dirty="0"/>
                        <a:t>Harlow District</a:t>
                      </a:r>
                    </a:p>
                    <a:p>
                      <a:pPr marL="363538" indent="-179388">
                        <a:spcAft>
                          <a:spcPts val="300"/>
                        </a:spcAft>
                        <a:buFont typeface="Arial" panose="020B0604020202020204" pitchFamily="34" charset="0"/>
                        <a:buChar char="•"/>
                      </a:pPr>
                      <a:r>
                        <a:rPr lang="en-GB" sz="1050" dirty="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dirty="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dirty="0"/>
                        <a:t>Braintree District</a:t>
                      </a:r>
                    </a:p>
                    <a:p>
                      <a:pPr marL="363538" indent="-179388">
                        <a:spcAft>
                          <a:spcPts val="300"/>
                        </a:spcAft>
                        <a:buFont typeface="Arial" panose="020B0604020202020204" pitchFamily="34" charset="0"/>
                        <a:buChar char="•"/>
                      </a:pPr>
                      <a:r>
                        <a:rPr lang="en-GB" sz="1050" dirty="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dirty="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mj-lt"/>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mj-lt"/>
                <a:ea typeface="+mn-ea"/>
                <a:cs typeface="+mn-cs"/>
              </a:rPr>
              <a:t>Experimental</a:t>
            </a:r>
          </a:p>
        </p:txBody>
      </p:sp>
    </p:spTree>
    <p:custDataLst>
      <p:tags r:id="rId1"/>
    </p:custDataLst>
    <p:extLst>
      <p:ext uri="{BB962C8B-B14F-4D97-AF65-F5344CB8AC3E}">
        <p14:creationId xmlns:p14="http://schemas.microsoft.com/office/powerpoint/2010/main" val="273961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a:t>November </a:t>
            </a:r>
            <a:r>
              <a:rPr lang="en-US" dirty="0"/>
              <a:t>2023</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dirty="0">
                <a:ln>
                  <a:noFill/>
                </a:ln>
                <a:solidFill>
                  <a:schemeClr val="bg1">
                    <a:lumMod val="50000"/>
                  </a:schemeClr>
                </a:solidFill>
                <a:effectLst/>
                <a:uLnTx/>
                <a:uFillTx/>
                <a:latin typeface="Calibri"/>
                <a:ea typeface="+mn-ea"/>
                <a:cs typeface="+mn-cs"/>
              </a:rPr>
              <a:t>Perceptions </a:t>
            </a:r>
            <a:br>
              <a:rPr kumimoji="0" lang="en-GB" sz="1500" b="1" i="0" u="none" strike="noStrike" kern="1200" cap="none" spc="0" normalizeH="0" baseline="0" noProof="0" dirty="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dirty="0">
                <a:ln>
                  <a:noFill/>
                </a:ln>
                <a:solidFill>
                  <a:schemeClr val="bg1">
                    <a:lumMod val="50000"/>
                  </a:schemeClr>
                </a:solidFill>
                <a:effectLst/>
                <a:uLnTx/>
                <a:uFillTx/>
                <a:latin typeface="Calibri"/>
                <a:ea typeface="+mn-ea"/>
                <a:cs typeface="+mn-cs"/>
              </a:rPr>
              <a:t>of ECC</a:t>
            </a:r>
            <a:endParaRPr kumimoji="0" lang="en-GB" sz="1500" b="0" i="0" u="none" strike="noStrike" kern="1200" cap="none" spc="0" normalizeH="0" baseline="0" noProof="0" dirty="0">
              <a:ln>
                <a:noFill/>
              </a:ln>
              <a:solidFill>
                <a:schemeClr val="bg1">
                  <a:lumMod val="50000"/>
                </a:schemeClr>
              </a:solidFill>
              <a:effectLst/>
              <a:uLnTx/>
              <a:uFillTx/>
              <a:latin typeface="Calibri"/>
              <a:ea typeface="+mn-ea"/>
              <a:cs typeface="+mn-cs"/>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Local </a:t>
            </a:r>
            <a:br>
              <a:rPr kumimoji="0" lang="en-GB" sz="1500" b="1" i="0" u="none" strike="noStrike" kern="1200" cap="none" spc="0" normalizeH="0" baseline="0" noProof="0">
                <a:ln>
                  <a:noFill/>
                </a:ln>
                <a:solidFill>
                  <a:srgbClr val="000000"/>
                </a:solidFill>
                <a:effectLst/>
                <a:uLnTx/>
                <a:uFillTx/>
                <a:latin typeface="Calibri"/>
                <a:ea typeface="+mn-ea"/>
                <a:cs typeface="+mn-cs"/>
              </a:rPr>
            </a:br>
            <a:r>
              <a:rPr kumimoji="0" lang="en-GB" sz="1500" b="1" i="0" u="none" strike="noStrike" kern="1200" cap="none" spc="0" normalizeH="0" baseline="0" noProof="0">
                <a:ln>
                  <a:noFill/>
                </a:ln>
                <a:solidFill>
                  <a:srgbClr val="000000"/>
                </a:solidFill>
                <a:effectLst/>
                <a:uLnTx/>
                <a:uFillTx/>
                <a:latin typeface="Calibri"/>
                <a:ea typeface="+mn-ea"/>
                <a:cs typeface="+mn-cs"/>
              </a:rPr>
              <a:t>area</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Local public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services</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Climate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change</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Food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waste</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Internet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usage</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Physical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activity</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Helping out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(volunteering)</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Caring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responsibilities </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Wellbeing </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Attitudes towards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data sharing</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About people and </a:t>
            </a:r>
            <a:b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br>
            <a:r>
              <a:rPr kumimoji="0" lang="en-GB" sz="1500" b="1" i="0" u="none" strike="noStrike" kern="1200" cap="none" spc="0" normalizeH="0" baseline="0" noProof="0">
                <a:ln>
                  <a:noFill/>
                </a:ln>
                <a:solidFill>
                  <a:schemeClr val="bg1">
                    <a:lumMod val="50000"/>
                  </a:schemeClr>
                </a:solidFill>
                <a:effectLst/>
                <a:uLnTx/>
                <a:uFillTx/>
                <a:latin typeface="Calibri"/>
                <a:ea typeface="+mn-ea"/>
                <a:cs typeface="+mn-cs"/>
              </a:rPr>
              <a:t>their household</a:t>
            </a:r>
            <a:endParaRPr kumimoji="0" lang="en-GB" sz="1500" b="0" i="0" u="none" strike="noStrike" kern="1200" cap="none" spc="0" normalizeH="0" baseline="0" noProof="0">
              <a:ln>
                <a:noFill/>
              </a:ln>
              <a:solidFill>
                <a:schemeClr val="bg1">
                  <a:lumMod val="50000"/>
                </a:schemeClr>
              </a:solidFill>
              <a:effectLst/>
              <a:uLnTx/>
              <a:uFillTx/>
              <a:latin typeface="Calibri"/>
              <a:ea typeface="+mn-ea"/>
              <a:cs typeface="+mn-cs"/>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CFA62D13-ED20-71AA-6963-3092BAB52A5E}"/>
              </a:ext>
              <a:ext uri="{C183D7F6-B498-43B3-948B-1728B52AA6E4}">
                <adec:decorative xmlns:adec="http://schemas.microsoft.com/office/drawing/2017/decorative" val="1"/>
              </a:ext>
            </a:extLst>
          </p:cNvPr>
          <p:cNvSpPr/>
          <p:nvPr/>
        </p:nvSpPr>
        <p:spPr>
          <a:xfrm>
            <a:off x="243503" y="2975530"/>
            <a:ext cx="2476500" cy="1302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dirty="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dirty="0">
                <a:ln>
                  <a:noFill/>
                </a:ln>
                <a:solidFill>
                  <a:prstClr val="black"/>
                </a:solidFill>
                <a:effectLst/>
                <a:uLnTx/>
                <a:uFillTx/>
                <a:ea typeface="+mn-ea"/>
                <a:cs typeface="+mn-cs"/>
              </a:rPr>
              <a:t>levelling up priority places</a:t>
            </a:r>
            <a:r>
              <a:rPr kumimoji="0" lang="en-GB" sz="1800" b="0" i="0" u="none" strike="noStrike" kern="1200" cap="none" spc="0" normalizeH="0" baseline="0" noProof="0" dirty="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dirty="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dirty="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dirty="0">
                <a:ln>
                  <a:noFill/>
                </a:ln>
                <a:solidFill>
                  <a:prstClr val="black"/>
                </a:solidFill>
                <a:effectLst/>
                <a:uLnTx/>
                <a:uFillTx/>
                <a:ea typeface="+mn-ea"/>
                <a:cs typeface="+mn-cs"/>
              </a:rPr>
              <a:t>most deprived</a:t>
            </a:r>
            <a:r>
              <a:rPr kumimoji="0" lang="en-GB" sz="1800" b="0" i="0" u="none" strike="noStrike" kern="1200" cap="none" spc="0" normalizeH="0" baseline="0" noProof="0" dirty="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dirty="0">
                <a:ln>
                  <a:noFill/>
                </a:ln>
                <a:solidFill>
                  <a:prstClr val="black"/>
                </a:solidFill>
                <a:effectLst/>
                <a:uLnTx/>
                <a:uFillTx/>
                <a:ea typeface="+mn-ea"/>
                <a:cs typeface="+mn-cs"/>
              </a:rPr>
              <a:t>least deprived</a:t>
            </a:r>
            <a:r>
              <a:rPr kumimoji="0" lang="en-GB" sz="1800" b="0" i="0" u="none" strike="noStrike" kern="1200" cap="none" spc="0" normalizeH="0" baseline="0" noProof="0" dirty="0">
                <a:ln>
                  <a:noFill/>
                </a:ln>
                <a:solidFill>
                  <a:prstClr val="black"/>
                </a:solidFill>
                <a:effectLst/>
                <a:uLnTx/>
                <a:uFillTx/>
                <a:ea typeface="+mn-ea"/>
                <a:cs typeface="+mn-cs"/>
              </a:rPr>
              <a:t> nationally on the IMD  </a:t>
            </a:r>
          </a:p>
        </p:txBody>
      </p:sp>
    </p:spTree>
    <p:custDataLst>
      <p:tags r:id="rId1"/>
    </p:custDataLst>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2048804"/>
            <a:ext cx="10319784" cy="2615663"/>
          </a:xfrm>
        </p:spPr>
        <p:txBody>
          <a:bodyPr/>
          <a:lstStyle/>
          <a:p>
            <a:r>
              <a:rPr lang="en-GB" dirty="0"/>
              <a:t>Perceptions of safety</a:t>
            </a:r>
          </a:p>
        </p:txBody>
      </p:sp>
    </p:spTree>
    <p:custDataLst>
      <p:tags r:id="rId1"/>
    </p:custDataLst>
    <p:extLst>
      <p:ext uri="{BB962C8B-B14F-4D97-AF65-F5344CB8AC3E}">
        <p14:creationId xmlns:p14="http://schemas.microsoft.com/office/powerpoint/2010/main" val="36964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54">
            <a:extLst>
              <a:ext uri="{FF2B5EF4-FFF2-40B4-BE49-F238E27FC236}">
                <a16:creationId xmlns:a16="http://schemas.microsoft.com/office/drawing/2014/main" id="{A9F06929-2F73-AACB-597C-A8F575DE499B}"/>
              </a:ext>
              <a:ext uri="{C183D7F6-B498-43B3-948B-1728B52AA6E4}">
                <adec:decorative xmlns:adec="http://schemas.microsoft.com/office/drawing/2017/decorative" val="1"/>
              </a:ext>
            </a:extLst>
          </p:cNvPr>
          <p:cNvGraphicFramePr/>
          <p:nvPr/>
        </p:nvGraphicFramePr>
        <p:xfrm>
          <a:off x="652465" y="1480668"/>
          <a:ext cx="4714541" cy="4278143"/>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881217"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2891622" y="1783834"/>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5%</a:t>
            </a:r>
          </a:p>
        </p:txBody>
      </p:sp>
      <p:sp>
        <p:nvSpPr>
          <p:cNvPr id="25" name="TextBox 24" descr="Respondents were asked &quot;How safe or unsafe do you feel when outside in your local area during the day?&quot; and could answer on a five-point scale from 'very safe' through to 'very unsafe'. &#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How safe or unsafe do you feel when outside in your local area </a:t>
            </a:r>
            <a:r>
              <a:rPr kumimoji="0" lang="en-GB" sz="1400" b="0" i="1" u="sng" strike="noStrike" kern="1200" cap="none" spc="0" normalizeH="0" baseline="0" noProof="0" dirty="0">
                <a:ln>
                  <a:noFill/>
                </a:ln>
                <a:solidFill>
                  <a:prstClr val="black"/>
                </a:solidFill>
                <a:effectLst/>
                <a:uLnTx/>
                <a:uFillTx/>
                <a:latin typeface="Calibri"/>
                <a:ea typeface="+mn-ea"/>
                <a:cs typeface="+mn-cs"/>
              </a:rPr>
              <a:t>during the day</a:t>
            </a:r>
            <a:r>
              <a:rPr kumimoji="0" lang="en-GB" sz="1400" b="0" i="1" u="none" strike="noStrike" kern="1200" cap="none" spc="0" normalizeH="0" baseline="0" noProof="0" dirty="0">
                <a:ln>
                  <a:noFill/>
                </a:ln>
                <a:solidFill>
                  <a:prstClr val="black"/>
                </a:solidFill>
                <a:effectLst/>
                <a:uLnTx/>
                <a:uFillTx/>
                <a:latin typeface="Calibri"/>
                <a:ea typeface="+mn-ea"/>
                <a:cs typeface="+mn-cs"/>
              </a:rPr>
              <a:t>? </a:t>
            </a:r>
          </a:p>
        </p:txBody>
      </p:sp>
      <p:sp>
        <p:nvSpPr>
          <p:cNvPr id="57" name="Title 1">
            <a:extLst>
              <a:ext uri="{FF2B5EF4-FFF2-40B4-BE49-F238E27FC236}">
                <a16:creationId xmlns:a16="http://schemas.microsoft.com/office/drawing/2014/main" id="{B39235D2-FAA2-4A14-A4C9-530F8DADAECF}"/>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87% of Essex residents feel safe when outside in their local area </a:t>
            </a:r>
            <a:r>
              <a:rPr kumimoji="0" lang="en-GB" sz="1800" b="1" i="0" u="sng" strike="noStrike" kern="1200" cap="none" spc="0" normalizeH="0" baseline="0" noProof="0" dirty="0">
                <a:ln>
                  <a:noFill/>
                </a:ln>
                <a:solidFill>
                  <a:schemeClr val="accent4"/>
                </a:solidFill>
                <a:effectLst/>
                <a:uLnTx/>
                <a:uFillTx/>
                <a:ea typeface="+mj-ea"/>
                <a:cs typeface="+mj-cs"/>
              </a:rPr>
              <a:t>during the day</a:t>
            </a:r>
            <a:r>
              <a:rPr kumimoji="0" lang="en-GB" sz="1800" b="1" i="0" u="none" strike="noStrike" kern="1200" cap="none" spc="0" normalizeH="0" baseline="0" noProof="0" dirty="0">
                <a:ln>
                  <a:noFill/>
                </a:ln>
                <a:solidFill>
                  <a:schemeClr val="accent4"/>
                </a:solidFill>
                <a:effectLst/>
                <a:uLnTx/>
                <a:uFillTx/>
                <a:ea typeface="+mj-ea"/>
                <a:cs typeface="+mj-cs"/>
              </a:rPr>
              <a:t>. This is significantly lower than in 2022 and the latest national result.</a:t>
            </a:r>
          </a:p>
        </p:txBody>
      </p:sp>
      <p:graphicFrame>
        <p:nvGraphicFramePr>
          <p:cNvPr id="62" name="Chart 61" descr="For example, 85% of residents in Harlow and 87% in Basildon districts say they feel very or fairly safe when outside in their local area during the day, significantly lower than the Essex average. Perceptions of safety during the day are highest in the following districts: Maldon (96%), Rochford (96%) and Chelmsford (95%). By deprivation quintiles, 82% of those in IMD 1 (more deprived areas) feel safe during the day, rising to 95% in IMD quintile 5 (less deprived areas).  ">
            <a:extLst>
              <a:ext uri="{FF2B5EF4-FFF2-40B4-BE49-F238E27FC236}">
                <a16:creationId xmlns:a16="http://schemas.microsoft.com/office/drawing/2014/main" id="{FB4C66C1-64FE-4FCD-8D59-37FD20B2E959}"/>
              </a:ext>
              <a:ext uri="{C183D7F6-B498-43B3-948B-1728B52AA6E4}">
                <adec:decorative xmlns:adec="http://schemas.microsoft.com/office/drawing/2017/decorative" val="0"/>
              </a:ext>
            </a:extLst>
          </p:cNvPr>
          <p:cNvGraphicFramePr/>
          <p:nvPr/>
        </p:nvGraphicFramePr>
        <p:xfrm>
          <a:off x="5286555" y="1695764"/>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33839F5-AC8F-4CC9-AAB3-00284A8B1D4A}"/>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 All respondents (answering); 2023 – 6,535; 2022 - 5,946. Benchmark: LGA survey – Feb 2023 (981).</a:t>
            </a:r>
          </a:p>
        </p:txBody>
      </p: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2905632" y="2293790"/>
            <a:ext cx="90531" cy="3124721"/>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Perceptions of safety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37332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very / fairly safe</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11161804" y="238822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8D063215-69C1-4E5E-8AC5-F0161E775FF2}"/>
              </a:ext>
              <a:ext uri="{C183D7F6-B498-43B3-948B-1728B52AA6E4}">
                <adec:decorative xmlns:adec="http://schemas.microsoft.com/office/drawing/2017/decorative" val="1"/>
              </a:ext>
            </a:extLst>
          </p:cNvPr>
          <p:cNvSpPr/>
          <p:nvPr/>
        </p:nvSpPr>
        <p:spPr>
          <a:xfrm>
            <a:off x="10568879" y="195736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2885599" y="3719323"/>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87%</a:t>
            </a: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2903478" y="1847740"/>
            <a:ext cx="90531" cy="13609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25190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25190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25190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1602C28-F110-4FDA-91D0-46A5E734B5F8}"/>
              </a:ext>
              <a:ext uri="{C183D7F6-B498-43B3-948B-1728B52AA6E4}">
                <adec:decorative xmlns:adec="http://schemas.microsoft.com/office/drawing/2017/decorative" val="1"/>
              </a:ext>
            </a:extLst>
          </p:cNvPr>
          <p:cNvSpPr/>
          <p:nvPr/>
        </p:nvSpPr>
        <p:spPr>
          <a:xfrm>
            <a:off x="11026422" y="283048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46844919-71EB-42B3-A2A5-96556CFF99B3}"/>
              </a:ext>
              <a:ext uri="{C183D7F6-B498-43B3-948B-1728B52AA6E4}">
                <adec:decorative xmlns:adec="http://schemas.microsoft.com/office/drawing/2017/decorative" val="1"/>
              </a:ext>
            </a:extLst>
          </p:cNvPr>
          <p:cNvSpPr/>
          <p:nvPr/>
        </p:nvSpPr>
        <p:spPr>
          <a:xfrm>
            <a:off x="10747233" y="346025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9770EC3E-D55A-4EF7-83C0-547D7FAE013B}"/>
              </a:ext>
              <a:ext uri="{C183D7F6-B498-43B3-948B-1728B52AA6E4}">
                <adec:decorative xmlns:adec="http://schemas.microsoft.com/office/drawing/2017/decorative" val="1"/>
              </a:ext>
            </a:extLst>
          </p:cNvPr>
          <p:cNvSpPr/>
          <p:nvPr/>
        </p:nvSpPr>
        <p:spPr>
          <a:xfrm>
            <a:off x="11058319" y="367603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61C96CBC-82ED-4E55-97EC-2D73749A6CF3}"/>
              </a:ext>
              <a:ext uri="{C183D7F6-B498-43B3-948B-1728B52AA6E4}">
                <adec:decorative xmlns:adec="http://schemas.microsoft.com/office/drawing/2017/decorative" val="1"/>
              </a:ext>
            </a:extLst>
          </p:cNvPr>
          <p:cNvSpPr/>
          <p:nvPr/>
        </p:nvSpPr>
        <p:spPr>
          <a:xfrm>
            <a:off x="11076425" y="388868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5473BCD8-4EEE-497F-A232-D31C75D81871}"/>
              </a:ext>
              <a:ext uri="{C183D7F6-B498-43B3-948B-1728B52AA6E4}">
                <adec:decorative xmlns:adec="http://schemas.microsoft.com/office/drawing/2017/decorative" val="1"/>
              </a:ext>
            </a:extLst>
          </p:cNvPr>
          <p:cNvSpPr/>
          <p:nvPr/>
        </p:nvSpPr>
        <p:spPr>
          <a:xfrm>
            <a:off x="10862541" y="475240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7B272798-3BEB-4D7A-8357-70CD222999DA}"/>
              </a:ext>
              <a:ext uri="{C183D7F6-B498-43B3-948B-1728B52AA6E4}">
                <adec:decorative xmlns:adec="http://schemas.microsoft.com/office/drawing/2017/decorative" val="1"/>
              </a:ext>
            </a:extLst>
          </p:cNvPr>
          <p:cNvSpPr/>
          <p:nvPr/>
        </p:nvSpPr>
        <p:spPr>
          <a:xfrm>
            <a:off x="10522873" y="5386627"/>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53E4CCAE-5E0C-4563-95B8-AE14BFD25403}"/>
              </a:ext>
              <a:ext uri="{C183D7F6-B498-43B3-948B-1728B52AA6E4}">
                <adec:decorative xmlns:adec="http://schemas.microsoft.com/office/drawing/2017/decorative" val="1"/>
              </a:ext>
            </a:extLst>
          </p:cNvPr>
          <p:cNvSpPr/>
          <p:nvPr/>
        </p:nvSpPr>
        <p:spPr>
          <a:xfrm>
            <a:off x="11048852" y="517540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0B4632BC-F875-45FA-9CE2-32B5129E10D3}"/>
              </a:ext>
              <a:ext uri="{C183D7F6-B498-43B3-948B-1728B52AA6E4}">
                <adec:decorative xmlns:adec="http://schemas.microsoft.com/office/drawing/2017/decorative" val="1"/>
              </a:ext>
            </a:extLst>
          </p:cNvPr>
          <p:cNvSpPr/>
          <p:nvPr/>
        </p:nvSpPr>
        <p:spPr>
          <a:xfrm>
            <a:off x="11053581" y="603386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C6AACEE-8932-4320-B7EE-D2D4B56F7188}"/>
              </a:ext>
              <a:ext uri="{C183D7F6-B498-43B3-948B-1728B52AA6E4}">
                <adec:decorative xmlns:adec="http://schemas.microsoft.com/office/drawing/2017/decorative" val="1"/>
              </a:ext>
            </a:extLst>
          </p:cNvPr>
          <p:cNvSpPr/>
          <p:nvPr/>
        </p:nvSpPr>
        <p:spPr>
          <a:xfrm>
            <a:off x="11094531" y="625859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Slide Number Placeholder 4">
            <a:extLst>
              <a:ext uri="{FF2B5EF4-FFF2-40B4-BE49-F238E27FC236}">
                <a16:creationId xmlns:a16="http://schemas.microsoft.com/office/drawing/2014/main" id="{C56EF90D-D1BE-4344-A9A4-90B1387A65EB}"/>
              </a:ext>
              <a:ext uri="{C183D7F6-B498-43B3-948B-1728B52AA6E4}">
                <adec:decorative xmlns:adec="http://schemas.microsoft.com/office/drawing/2017/decorative" val="1"/>
              </a:ext>
            </a:extLst>
          </p:cNvPr>
          <p:cNvSpPr>
            <a:spLocks noGrp="1"/>
          </p:cNvSpPr>
          <p:nvPr>
            <p:ph type="sldNum" sz="quarter" idx="4"/>
          </p:nvPr>
        </p:nvSpPr>
        <p:spPr>
          <a:xfrm>
            <a:off x="11082068"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3" name="Footer Placeholder 5">
            <a:extLst>
              <a:ext uri="{FF2B5EF4-FFF2-40B4-BE49-F238E27FC236}">
                <a16:creationId xmlns:a16="http://schemas.microsoft.com/office/drawing/2014/main" id="{468F9DF9-F488-4BA9-A984-2EB0929B6E2D}"/>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6" name="Date Placeholder 3">
            <a:extLst>
              <a:ext uri="{FF2B5EF4-FFF2-40B4-BE49-F238E27FC236}">
                <a16:creationId xmlns:a16="http://schemas.microsoft.com/office/drawing/2014/main" id="{924D4EE4-3BE5-47E6-9336-628ED6309F79}"/>
              </a:ext>
              <a:ext uri="{C183D7F6-B498-43B3-948B-1728B52AA6E4}">
                <adec:decorative xmlns:adec="http://schemas.microsoft.com/office/drawing/2017/decorative" val="1"/>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3" name="Right Brace 2">
            <a:extLst>
              <a:ext uri="{FF2B5EF4-FFF2-40B4-BE49-F238E27FC236}">
                <a16:creationId xmlns:a16="http://schemas.microsoft.com/office/drawing/2014/main" id="{D62294AC-0B1A-821C-2ED3-E10767399C4E}"/>
              </a:ext>
              <a:ext uri="{C183D7F6-B498-43B3-948B-1728B52AA6E4}">
                <adec:decorative xmlns:adec="http://schemas.microsoft.com/office/drawing/2017/decorative" val="1"/>
              </a:ext>
            </a:extLst>
          </p:cNvPr>
          <p:cNvSpPr/>
          <p:nvPr/>
        </p:nvSpPr>
        <p:spPr>
          <a:xfrm>
            <a:off x="3904258" y="2123326"/>
            <a:ext cx="102112" cy="329518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80134F0F-9E5C-F431-AE66-E41696E11AB6}"/>
              </a:ext>
              <a:ext uri="{C183D7F6-B498-43B3-948B-1728B52AA6E4}">
                <adec:decorative xmlns:adec="http://schemas.microsoft.com/office/drawing/2017/decorative" val="1"/>
              </a:ext>
            </a:extLst>
          </p:cNvPr>
          <p:cNvSpPr txBox="1"/>
          <p:nvPr/>
        </p:nvSpPr>
        <p:spPr>
          <a:xfrm>
            <a:off x="3900110" y="361823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91%</a:t>
            </a:r>
          </a:p>
        </p:txBody>
      </p:sp>
      <p:sp>
        <p:nvSpPr>
          <p:cNvPr id="5" name="TextBox 4">
            <a:extLst>
              <a:ext uri="{FF2B5EF4-FFF2-40B4-BE49-F238E27FC236}">
                <a16:creationId xmlns:a16="http://schemas.microsoft.com/office/drawing/2014/main" id="{48DFC864-B00F-749D-34A5-DA05AF595EA4}"/>
              </a:ext>
              <a:ext uri="{C183D7F6-B498-43B3-948B-1728B52AA6E4}">
                <adec:decorative xmlns:adec="http://schemas.microsoft.com/office/drawing/2017/decorative" val="1"/>
              </a:ext>
            </a:extLst>
          </p:cNvPr>
          <p:cNvSpPr txBox="1"/>
          <p:nvPr/>
        </p:nvSpPr>
        <p:spPr>
          <a:xfrm>
            <a:off x="3923394" y="173752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3%</a:t>
            </a:r>
          </a:p>
        </p:txBody>
      </p:sp>
      <p:sp>
        <p:nvSpPr>
          <p:cNvPr id="6" name="Right Brace 5">
            <a:extLst>
              <a:ext uri="{FF2B5EF4-FFF2-40B4-BE49-F238E27FC236}">
                <a16:creationId xmlns:a16="http://schemas.microsoft.com/office/drawing/2014/main" id="{2B61FC76-5BCA-B45C-C16A-59959C4D1EF5}"/>
              </a:ext>
              <a:ext uri="{C183D7F6-B498-43B3-948B-1728B52AA6E4}">
                <adec:decorative xmlns:adec="http://schemas.microsoft.com/office/drawing/2017/decorative" val="1"/>
              </a:ext>
            </a:extLst>
          </p:cNvPr>
          <p:cNvSpPr/>
          <p:nvPr/>
        </p:nvSpPr>
        <p:spPr>
          <a:xfrm>
            <a:off x="3899494" y="1828131"/>
            <a:ext cx="102112" cy="10778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Arrow: Up 8">
            <a:extLst>
              <a:ext uri="{FF2B5EF4-FFF2-40B4-BE49-F238E27FC236}">
                <a16:creationId xmlns:a16="http://schemas.microsoft.com/office/drawing/2014/main" id="{D51BE74B-492B-B80E-C5B0-40F954CD367B}"/>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9EA2B75-C512-5863-83DA-A4EB760BD59B}"/>
              </a:ext>
              <a:ext uri="{C183D7F6-B498-43B3-948B-1728B52AA6E4}">
                <adec:decorative xmlns:adec="http://schemas.microsoft.com/office/drawing/2017/decorative" val="1"/>
              </a:ext>
            </a:extLst>
          </p:cNvPr>
          <p:cNvSpPr txBox="1"/>
          <p:nvPr/>
        </p:nvSpPr>
        <p:spPr>
          <a:xfrm>
            <a:off x="1109454" y="5928967"/>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Denotes a statistically significant difference vs 2022 survey at the 95% confidence level </a:t>
            </a:r>
          </a:p>
        </p:txBody>
      </p:sp>
      <p:sp>
        <p:nvSpPr>
          <p:cNvPr id="12" name="Arrow: Up 11">
            <a:extLst>
              <a:ext uri="{FF2B5EF4-FFF2-40B4-BE49-F238E27FC236}">
                <a16:creationId xmlns:a16="http://schemas.microsoft.com/office/drawing/2014/main" id="{6EDC36FB-C6A7-D200-6B0E-5D68FC0EE7B6}"/>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Up 12">
            <a:extLst>
              <a:ext uri="{FF2B5EF4-FFF2-40B4-BE49-F238E27FC236}">
                <a16:creationId xmlns:a16="http://schemas.microsoft.com/office/drawing/2014/main" id="{79F9E579-7C43-6CF4-E9EE-14F016202D72}"/>
              </a:ext>
              <a:ext uri="{C183D7F6-B498-43B3-948B-1728B52AA6E4}">
                <adec:decorative xmlns:adec="http://schemas.microsoft.com/office/drawing/2017/decorative" val="1"/>
              </a:ext>
            </a:extLst>
          </p:cNvPr>
          <p:cNvSpPr/>
          <p:nvPr/>
        </p:nvSpPr>
        <p:spPr>
          <a:xfrm flipV="1">
            <a:off x="2796155" y="4522838"/>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Arrow: Up 13">
            <a:extLst>
              <a:ext uri="{FF2B5EF4-FFF2-40B4-BE49-F238E27FC236}">
                <a16:creationId xmlns:a16="http://schemas.microsoft.com/office/drawing/2014/main" id="{5A446751-4F46-7DEA-6F82-78A7B1ABE4C4}"/>
              </a:ext>
              <a:ext uri="{C183D7F6-B498-43B3-948B-1728B52AA6E4}">
                <adec:decorative xmlns:adec="http://schemas.microsoft.com/office/drawing/2017/decorative" val="1"/>
              </a:ext>
            </a:extLst>
          </p:cNvPr>
          <p:cNvSpPr/>
          <p:nvPr/>
        </p:nvSpPr>
        <p:spPr>
          <a:xfrm>
            <a:off x="2797580" y="2959141"/>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Up 14">
            <a:extLst>
              <a:ext uri="{FF2B5EF4-FFF2-40B4-BE49-F238E27FC236}">
                <a16:creationId xmlns:a16="http://schemas.microsoft.com/office/drawing/2014/main" id="{B9CFA0BF-542D-C9FB-25FC-285525F5B221}"/>
              </a:ext>
              <a:ext uri="{C183D7F6-B498-43B3-948B-1728B52AA6E4}">
                <adec:decorative xmlns:adec="http://schemas.microsoft.com/office/drawing/2017/decorative" val="1"/>
              </a:ext>
            </a:extLst>
          </p:cNvPr>
          <p:cNvSpPr/>
          <p:nvPr/>
        </p:nvSpPr>
        <p:spPr>
          <a:xfrm flipV="1">
            <a:off x="3277462" y="376578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rrow: Up 16">
            <a:extLst>
              <a:ext uri="{FF2B5EF4-FFF2-40B4-BE49-F238E27FC236}">
                <a16:creationId xmlns:a16="http://schemas.microsoft.com/office/drawing/2014/main" id="{D3DEA524-DE18-B154-2E4E-7849D0F3EFEA}"/>
              </a:ext>
              <a:ext uri="{C183D7F6-B498-43B3-948B-1728B52AA6E4}">
                <adec:decorative xmlns:adec="http://schemas.microsoft.com/office/drawing/2017/decorative" val="1"/>
              </a:ext>
            </a:extLst>
          </p:cNvPr>
          <p:cNvSpPr/>
          <p:nvPr/>
        </p:nvSpPr>
        <p:spPr>
          <a:xfrm>
            <a:off x="2766480" y="206101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Arrow: Up 17">
            <a:extLst>
              <a:ext uri="{FF2B5EF4-FFF2-40B4-BE49-F238E27FC236}">
                <a16:creationId xmlns:a16="http://schemas.microsoft.com/office/drawing/2014/main" id="{30099831-873D-E96A-DE7B-F1705D29B5B4}"/>
              </a:ext>
              <a:ext uri="{C183D7F6-B498-43B3-948B-1728B52AA6E4}">
                <adec:decorative xmlns:adec="http://schemas.microsoft.com/office/drawing/2017/decorative" val="1"/>
              </a:ext>
            </a:extLst>
          </p:cNvPr>
          <p:cNvSpPr/>
          <p:nvPr/>
        </p:nvSpPr>
        <p:spPr>
          <a:xfrm>
            <a:off x="2772564" y="1881801"/>
            <a:ext cx="134063" cy="139920"/>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Arrow: Up 19">
            <a:extLst>
              <a:ext uri="{FF2B5EF4-FFF2-40B4-BE49-F238E27FC236}">
                <a16:creationId xmlns:a16="http://schemas.microsoft.com/office/drawing/2014/main" id="{EC0F0EE0-E06D-C226-A55C-8293FECE585E}"/>
              </a:ext>
              <a:ext uri="{C183D7F6-B498-43B3-948B-1728B52AA6E4}">
                <adec:decorative xmlns:adec="http://schemas.microsoft.com/office/drawing/2017/decorative" val="1"/>
              </a:ext>
            </a:extLst>
          </p:cNvPr>
          <p:cNvSpPr/>
          <p:nvPr/>
        </p:nvSpPr>
        <p:spPr>
          <a:xfrm>
            <a:off x="3198523" y="178205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EE5AA22-404F-3F7A-17A0-409CC5940C2A}"/>
              </a:ext>
              <a:ext uri="{C183D7F6-B498-43B3-948B-1728B52AA6E4}">
                <adec:decorative xmlns:adec="http://schemas.microsoft.com/office/drawing/2017/decorative" val="1"/>
              </a:ext>
            </a:extLst>
          </p:cNvPr>
          <p:cNvSpPr/>
          <p:nvPr/>
        </p:nvSpPr>
        <p:spPr>
          <a:xfrm>
            <a:off x="11024499" y="216944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A130117E-29B8-7875-9A26-5D08041AA064}"/>
              </a:ext>
              <a:ext uri="{C183D7F6-B498-43B3-948B-1728B52AA6E4}">
                <adec:decorative xmlns:adec="http://schemas.microsoft.com/office/drawing/2017/decorative" val="1"/>
              </a:ext>
            </a:extLst>
          </p:cNvPr>
          <p:cNvSpPr/>
          <p:nvPr/>
        </p:nvSpPr>
        <p:spPr>
          <a:xfrm>
            <a:off x="11078818" y="260399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23BAD70-9860-3367-C513-3AF1EE167198}"/>
              </a:ext>
              <a:ext uri="{C183D7F6-B498-43B3-948B-1728B52AA6E4}">
                <adec:decorative xmlns:adec="http://schemas.microsoft.com/office/drawing/2017/decorative" val="1"/>
              </a:ext>
            </a:extLst>
          </p:cNvPr>
          <p:cNvSpPr/>
          <p:nvPr/>
        </p:nvSpPr>
        <p:spPr>
          <a:xfrm>
            <a:off x="11147346" y="431268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570CB21-36E6-DB97-7DE1-24974356ACFA}"/>
              </a:ext>
              <a:ext uri="{C183D7F6-B498-43B3-948B-1728B52AA6E4}">
                <adec:decorative xmlns:adec="http://schemas.microsoft.com/office/drawing/2017/decorative" val="1"/>
              </a:ext>
            </a:extLst>
          </p:cNvPr>
          <p:cNvSpPr/>
          <p:nvPr/>
        </p:nvSpPr>
        <p:spPr>
          <a:xfrm>
            <a:off x="11004830" y="580825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FBE7FA7-0E66-E92C-CD59-80E288B234E9}"/>
              </a:ext>
              <a:ext uri="{C183D7F6-B498-43B3-948B-1728B52AA6E4}">
                <adec:decorative xmlns:adec="http://schemas.microsoft.com/office/drawing/2017/decorative" val="1"/>
              </a:ext>
            </a:extLst>
          </p:cNvPr>
          <p:cNvSpPr txBox="1"/>
          <p:nvPr/>
        </p:nvSpPr>
        <p:spPr>
          <a:xfrm>
            <a:off x="4900808" y="364303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93%</a:t>
            </a:r>
          </a:p>
        </p:txBody>
      </p:sp>
      <p:sp>
        <p:nvSpPr>
          <p:cNvPr id="42" name="Right Brace 41">
            <a:extLst>
              <a:ext uri="{FF2B5EF4-FFF2-40B4-BE49-F238E27FC236}">
                <a16:creationId xmlns:a16="http://schemas.microsoft.com/office/drawing/2014/main" id="{84B4D491-4A55-7B40-F330-184B92798339}"/>
              </a:ext>
              <a:ext uri="{C183D7F6-B498-43B3-948B-1728B52AA6E4}">
                <adec:decorative xmlns:adec="http://schemas.microsoft.com/office/drawing/2017/decorative" val="1"/>
              </a:ext>
            </a:extLst>
          </p:cNvPr>
          <p:cNvSpPr/>
          <p:nvPr/>
        </p:nvSpPr>
        <p:spPr>
          <a:xfrm>
            <a:off x="4897638" y="2080769"/>
            <a:ext cx="84765" cy="335302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Right Brace 42">
            <a:extLst>
              <a:ext uri="{FF2B5EF4-FFF2-40B4-BE49-F238E27FC236}">
                <a16:creationId xmlns:a16="http://schemas.microsoft.com/office/drawing/2014/main" id="{C1168F4A-37E0-4FC9-0EA4-002ABA514749}"/>
              </a:ext>
              <a:ext uri="{C183D7F6-B498-43B3-948B-1728B52AA6E4}">
                <adec:decorative xmlns:adec="http://schemas.microsoft.com/office/drawing/2017/decorative" val="1"/>
              </a:ext>
            </a:extLst>
          </p:cNvPr>
          <p:cNvSpPr/>
          <p:nvPr/>
        </p:nvSpPr>
        <p:spPr>
          <a:xfrm>
            <a:off x="4906020" y="1828131"/>
            <a:ext cx="109708" cy="107784"/>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TextBox 46">
            <a:extLst>
              <a:ext uri="{FF2B5EF4-FFF2-40B4-BE49-F238E27FC236}">
                <a16:creationId xmlns:a16="http://schemas.microsoft.com/office/drawing/2014/main" id="{8C6DAADB-38A0-D82C-604E-1FB686865939}"/>
              </a:ext>
              <a:ext uri="{C183D7F6-B498-43B3-948B-1728B52AA6E4}">
                <adec:decorative xmlns:adec="http://schemas.microsoft.com/office/drawing/2017/decorative" val="1"/>
              </a:ext>
            </a:extLst>
          </p:cNvPr>
          <p:cNvSpPr txBox="1"/>
          <p:nvPr/>
        </p:nvSpPr>
        <p:spPr>
          <a:xfrm>
            <a:off x="4924646" y="1748051"/>
            <a:ext cx="567502" cy="276999"/>
          </a:xfrm>
          <a:prstGeom prst="rect">
            <a:avLst/>
          </a:prstGeom>
          <a:noFill/>
        </p:spPr>
        <p:txBody>
          <a:bodyPr wrap="square" lIns="126000" r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3%</a:t>
            </a:r>
          </a:p>
        </p:txBody>
      </p:sp>
    </p:spTree>
    <p:extLst>
      <p:ext uri="{BB962C8B-B14F-4D97-AF65-F5344CB8AC3E}">
        <p14:creationId xmlns:p14="http://schemas.microsoft.com/office/powerpoint/2010/main" val="225723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a:extLst>
              <a:ext uri="{FF2B5EF4-FFF2-40B4-BE49-F238E27FC236}">
                <a16:creationId xmlns:a16="http://schemas.microsoft.com/office/drawing/2014/main" id="{258408F2-668C-4ADD-A74C-51312B25A8C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8810319"/>
              </p:ext>
            </p:extLst>
          </p:nvPr>
        </p:nvGraphicFramePr>
        <p:xfrm>
          <a:off x="648125" y="2226469"/>
          <a:ext cx="5548458" cy="3946561"/>
        </p:xfrm>
        <a:graphic>
          <a:graphicData uri="http://schemas.openxmlformats.org/drawingml/2006/chart">
            <c:chart xmlns:c="http://schemas.openxmlformats.org/drawingml/2006/chart" xmlns:r="http://schemas.openxmlformats.org/officeDocument/2006/relationships" r:id="rId4"/>
          </a:graphicData>
        </a:graphic>
      </p:graphicFrame>
      <p:cxnSp>
        <p:nvCxnSpPr>
          <p:cNvPr id="46" name="Straight Connector 45">
            <a:extLst>
              <a:ext uri="{FF2B5EF4-FFF2-40B4-BE49-F238E27FC236}">
                <a16:creationId xmlns:a16="http://schemas.microsoft.com/office/drawing/2014/main" id="{FAC48D17-78F1-4A77-AF91-55ED629B8E55}"/>
              </a:ext>
              <a:ext uri="{C183D7F6-B498-43B3-948B-1728B52AA6E4}">
                <adec:decorative xmlns:adec="http://schemas.microsoft.com/office/drawing/2017/decorative" val="1"/>
              </a:ext>
            </a:extLst>
          </p:cNvPr>
          <p:cNvCxnSpPr>
            <a:cxnSpLocks/>
          </p:cNvCxnSpPr>
          <p:nvPr/>
        </p:nvCxnSpPr>
        <p:spPr>
          <a:xfrm>
            <a:off x="5453076" y="2260765"/>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19478B12-02AB-4593-A761-E7CDC0ABAF05}"/>
              </a:ext>
            </a:extLst>
          </p:cNvPr>
          <p:cNvSpPr txBox="1">
            <a:spLocks noGrp="1"/>
          </p:cNvSpPr>
          <p:nvPr>
            <p:ph type="title"/>
          </p:nvPr>
        </p:nvSpPr>
        <p:spPr>
          <a:xfrm>
            <a:off x="570251" y="285253"/>
            <a:ext cx="10999708"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4"/>
                </a:solidFill>
                <a:effectLst/>
                <a:uLnTx/>
                <a:uFillTx/>
                <a:latin typeface="+mj-lt"/>
                <a:ea typeface="+mj-ea"/>
                <a:cs typeface="+mj-cs"/>
              </a:rPr>
              <a:t>While feelings of safety </a:t>
            </a:r>
            <a:r>
              <a:rPr kumimoji="0" lang="en-GB" sz="2000" b="1" i="0" u="sng" strike="noStrike" kern="1200" cap="none" spc="0" normalizeH="0" baseline="0" noProof="0" dirty="0">
                <a:ln>
                  <a:noFill/>
                </a:ln>
                <a:solidFill>
                  <a:schemeClr val="accent4"/>
                </a:solidFill>
                <a:effectLst/>
                <a:uLnTx/>
                <a:uFillTx/>
                <a:latin typeface="+mj-lt"/>
                <a:ea typeface="+mj-ea"/>
                <a:cs typeface="+mj-cs"/>
              </a:rPr>
              <a:t>during the day</a:t>
            </a:r>
            <a:r>
              <a:rPr kumimoji="0" lang="en-GB" sz="2000" b="1" i="0" strike="noStrike" kern="1200" cap="none" spc="0" normalizeH="0" baseline="0" noProof="0" dirty="0">
                <a:ln>
                  <a:noFill/>
                </a:ln>
                <a:solidFill>
                  <a:schemeClr val="accent4"/>
                </a:solidFill>
                <a:effectLst/>
                <a:uLnTx/>
                <a:uFillTx/>
                <a:latin typeface="+mj-lt"/>
                <a:ea typeface="+mj-ea"/>
                <a:cs typeface="+mj-cs"/>
              </a:rPr>
              <a:t> </a:t>
            </a:r>
            <a:r>
              <a:rPr kumimoji="0" lang="en-GB" sz="2000" b="1" i="0" u="none" strike="noStrike" kern="1200" cap="none" spc="0" normalizeH="0" baseline="0" noProof="0" dirty="0">
                <a:ln>
                  <a:noFill/>
                </a:ln>
                <a:solidFill>
                  <a:schemeClr val="accent4"/>
                </a:solidFill>
                <a:effectLst/>
                <a:uLnTx/>
                <a:uFillTx/>
                <a:latin typeface="+mj-lt"/>
                <a:ea typeface="+mj-ea"/>
                <a:cs typeface="+mj-cs"/>
              </a:rPr>
              <a:t>are consistent across males, females and age groups, r</a:t>
            </a:r>
            <a:r>
              <a:rPr kumimoji="0" lang="en-GB" sz="2000" b="1" i="0" strike="noStrike" kern="1200" cap="none" spc="0" normalizeH="0" baseline="0" noProof="0" dirty="0">
                <a:ln>
                  <a:noFill/>
                </a:ln>
                <a:solidFill>
                  <a:schemeClr val="accent4"/>
                </a:solidFill>
                <a:effectLst/>
                <a:uLnTx/>
                <a:uFillTx/>
                <a:latin typeface="+mj-lt"/>
                <a:ea typeface="+mj-ea"/>
                <a:cs typeface="+mj-cs"/>
              </a:rPr>
              <a:t>esidents with LLTI/condition* and younger adults (18-24) are less likely to feel safe vs. Essex average. </a:t>
            </a:r>
          </a:p>
        </p:txBody>
      </p:sp>
      <p:sp>
        <p:nvSpPr>
          <p:cNvPr id="40" name="Slide Number Placeholder 4">
            <a:extLst>
              <a:ext uri="{FF2B5EF4-FFF2-40B4-BE49-F238E27FC236}">
                <a16:creationId xmlns:a16="http://schemas.microsoft.com/office/drawing/2014/main" id="{EBEA09C9-1416-457F-9AC4-02F75E32B134}"/>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9" name="Footer Placeholder 5">
            <a:extLst>
              <a:ext uri="{FF2B5EF4-FFF2-40B4-BE49-F238E27FC236}">
                <a16:creationId xmlns:a16="http://schemas.microsoft.com/office/drawing/2014/main" id="{03CD52EB-D203-4993-A2D0-642CD60AB25B}"/>
              </a:ext>
              <a:ext uri="{C183D7F6-B498-43B3-948B-1728B52AA6E4}">
                <adec:decorative xmlns:adec="http://schemas.microsoft.com/office/drawing/2017/decorative" val="1"/>
              </a:ext>
            </a:extLst>
          </p:cNvPr>
          <p:cNvSpPr>
            <a:spLocks noGrp="1"/>
          </p:cNvSpPr>
          <p:nvPr>
            <p:ph type="ftr" sz="quarter" idx="4294967295"/>
          </p:nvPr>
        </p:nvSpPr>
        <p:spPr>
          <a:xfrm>
            <a:off x="695324" y="6584186"/>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Produced by Essex County Council Policy Unit</a:t>
            </a:r>
          </a:p>
        </p:txBody>
      </p:sp>
      <p:sp>
        <p:nvSpPr>
          <p:cNvPr id="51" name="Date Placeholder 3">
            <a:extLst>
              <a:ext uri="{FF2B5EF4-FFF2-40B4-BE49-F238E27FC236}">
                <a16:creationId xmlns:a16="http://schemas.microsoft.com/office/drawing/2014/main" id="{2D8EF0EF-621A-4235-9513-3A1A2F92E4BA}"/>
              </a:ext>
              <a:ext uri="{C183D7F6-B498-43B3-948B-1728B52AA6E4}">
                <adec:decorative xmlns:adec="http://schemas.microsoft.com/office/drawing/2017/decorative" val="1"/>
              </a:ext>
            </a:extLst>
          </p:cNvPr>
          <p:cNvSpPr>
            <a:spLocks noGrp="1"/>
          </p:cNvSpPr>
          <p:nvPr>
            <p:ph type="dt" sz="half" idx="4294967295"/>
          </p:nvPr>
        </p:nvSpPr>
        <p:spPr>
          <a:xfrm>
            <a:off x="961072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mj-lt"/>
                <a:ea typeface="+mn-ea"/>
                <a:cs typeface="+mn-cs"/>
              </a:rPr>
              <a:t>Perceptions of safety</a:t>
            </a:r>
          </a:p>
        </p:txBody>
      </p:sp>
      <p:cxnSp>
        <p:nvCxnSpPr>
          <p:cNvPr id="48" name="Straight Connector 47">
            <a:extLst>
              <a:ext uri="{FF2B5EF4-FFF2-40B4-BE49-F238E27FC236}">
                <a16:creationId xmlns:a16="http://schemas.microsoft.com/office/drawing/2014/main" id="{DCF9AFDB-A94C-4549-92B0-B8CFA16B3CCD}"/>
              </a:ext>
              <a:ext uri="{C183D7F6-B498-43B3-948B-1728B52AA6E4}">
                <adec:decorative xmlns:adec="http://schemas.microsoft.com/office/drawing/2017/decorative" val="1"/>
              </a:ext>
            </a:extLst>
          </p:cNvPr>
          <p:cNvCxnSpPr>
            <a:cxnSpLocks/>
          </p:cNvCxnSpPr>
          <p:nvPr/>
        </p:nvCxnSpPr>
        <p:spPr>
          <a:xfrm>
            <a:off x="923925" y="5539996"/>
            <a:ext cx="5272658"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981F6DB-F596-4DAF-AC90-9B3EB0F36C16}"/>
              </a:ext>
              <a:ext uri="{C183D7F6-B498-43B3-948B-1728B52AA6E4}">
                <adec:decorative xmlns:adec="http://schemas.microsoft.com/office/drawing/2017/decorative" val="1"/>
              </a:ext>
            </a:extLst>
          </p:cNvPr>
          <p:cNvSpPr txBox="1"/>
          <p:nvPr/>
        </p:nvSpPr>
        <p:spPr>
          <a:xfrm>
            <a:off x="3045623" y="1838367"/>
            <a:ext cx="26069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mj-lt"/>
                <a:ea typeface="+mn-ea"/>
                <a:cs typeface="+mn-cs"/>
              </a:rPr>
              <a:t>During the day</a:t>
            </a:r>
          </a:p>
        </p:txBody>
      </p:sp>
      <p:sp>
        <p:nvSpPr>
          <p:cNvPr id="66" name="TextBox 65">
            <a:extLst>
              <a:ext uri="{FF2B5EF4-FFF2-40B4-BE49-F238E27FC236}">
                <a16:creationId xmlns:a16="http://schemas.microsoft.com/office/drawing/2014/main" id="{A6EA36C2-59A8-4231-A600-AA8FDFD238AF}"/>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Base: All respondents (answering) (During the day: </a:t>
            </a:r>
            <a:r>
              <a:rPr lang="en-GB" sz="1000" dirty="0">
                <a:solidFill>
                  <a:srgbClr val="000000"/>
                </a:solidFill>
                <a:latin typeface="+mj-lt"/>
              </a:rPr>
              <a:t>6,535</a:t>
            </a:r>
            <a:r>
              <a:rPr kumimoji="0" lang="en-GB" sz="1000" b="0" i="0" u="none" strike="noStrike" kern="1200" cap="none" spc="0" normalizeH="0" baseline="0" noProof="0" dirty="0">
                <a:ln>
                  <a:noFill/>
                </a:ln>
                <a:solidFill>
                  <a:srgbClr val="000000"/>
                </a:solidFill>
                <a:effectLst/>
                <a:uLnTx/>
                <a:uFillTx/>
                <a:latin typeface="+mj-lt"/>
                <a:ea typeface="+mn-ea"/>
                <a:cs typeface="+mn-cs"/>
              </a:rPr>
              <a:t>)  * LLTI/condition = Limiting long-term illness or health condition  </a:t>
            </a:r>
          </a:p>
        </p:txBody>
      </p:sp>
      <p:cxnSp>
        <p:nvCxnSpPr>
          <p:cNvPr id="50" name="Straight Connector 49">
            <a:extLst>
              <a:ext uri="{FF2B5EF4-FFF2-40B4-BE49-F238E27FC236}">
                <a16:creationId xmlns:a16="http://schemas.microsoft.com/office/drawing/2014/main" id="{018ED808-D27A-40E8-99A3-45950A3BCAEC}"/>
              </a:ext>
              <a:ext uri="{C183D7F6-B498-43B3-948B-1728B52AA6E4}">
                <adec:decorative xmlns:adec="http://schemas.microsoft.com/office/drawing/2017/decorative" val="1"/>
              </a:ext>
            </a:extLst>
          </p:cNvPr>
          <p:cNvCxnSpPr>
            <a:cxnSpLocks/>
          </p:cNvCxnSpPr>
          <p:nvPr/>
        </p:nvCxnSpPr>
        <p:spPr>
          <a:xfrm>
            <a:off x="903574" y="4990455"/>
            <a:ext cx="5115970"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57D02ED-4B87-4409-BECE-48792612ACA9}"/>
              </a:ext>
              <a:ext uri="{C183D7F6-B498-43B3-948B-1728B52AA6E4}">
                <adec:decorative xmlns:adec="http://schemas.microsoft.com/office/drawing/2017/decorative" val="1"/>
              </a:ext>
            </a:extLst>
          </p:cNvPr>
          <p:cNvCxnSpPr>
            <a:cxnSpLocks/>
          </p:cNvCxnSpPr>
          <p:nvPr/>
        </p:nvCxnSpPr>
        <p:spPr>
          <a:xfrm>
            <a:off x="923925" y="3057429"/>
            <a:ext cx="4998567"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3E0F361-84B9-4F7F-AEE6-54603D1F5E3C}"/>
              </a:ext>
              <a:ext uri="{C183D7F6-B498-43B3-948B-1728B52AA6E4}">
                <adec:decorative xmlns:adec="http://schemas.microsoft.com/office/drawing/2017/decorative" val="1"/>
              </a:ext>
            </a:extLst>
          </p:cNvPr>
          <p:cNvSpPr txBox="1"/>
          <p:nvPr/>
        </p:nvSpPr>
        <p:spPr>
          <a:xfrm>
            <a:off x="695325" y="138798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dirty="0">
                <a:ln>
                  <a:noFill/>
                </a:ln>
                <a:solidFill>
                  <a:prstClr val="black"/>
                </a:solidFill>
                <a:effectLst/>
                <a:uLnTx/>
                <a:uFillTx/>
                <a:latin typeface="+mj-lt"/>
                <a:ea typeface="+mn-ea"/>
                <a:cs typeface="+mn-cs"/>
              </a:rPr>
              <a:t>How safe or unsafe do you feel when outside in your local area </a:t>
            </a:r>
            <a:r>
              <a:rPr kumimoji="0" lang="en-GB" sz="1300" b="0" i="1" u="sng" strike="noStrike" kern="1200" cap="none" spc="0" normalizeH="0" baseline="0" noProof="0" dirty="0">
                <a:ln>
                  <a:noFill/>
                </a:ln>
                <a:solidFill>
                  <a:prstClr val="black"/>
                </a:solidFill>
                <a:effectLst/>
                <a:uLnTx/>
                <a:uFillTx/>
                <a:latin typeface="+mj-lt"/>
                <a:ea typeface="+mn-ea"/>
                <a:cs typeface="+mn-cs"/>
              </a:rPr>
              <a:t>during the day</a:t>
            </a:r>
            <a:r>
              <a:rPr kumimoji="0" lang="en-GB" sz="1300" b="0" i="1" u="none" strike="noStrike" kern="1200" cap="none" spc="0" normalizeH="0" baseline="0" noProof="0" dirty="0">
                <a:ln>
                  <a:noFill/>
                </a:ln>
                <a:solidFill>
                  <a:prstClr val="black"/>
                </a:solidFill>
                <a:effectLst/>
                <a:uLnTx/>
                <a:uFillTx/>
                <a:latin typeface="+mj-lt"/>
                <a:ea typeface="+mn-ea"/>
                <a:cs typeface="+mn-cs"/>
              </a:rPr>
              <a:t>? </a:t>
            </a:r>
          </a:p>
        </p:txBody>
      </p:sp>
      <p:sp>
        <p:nvSpPr>
          <p:cNvPr id="37" name="Rectangle 36">
            <a:extLst>
              <a:ext uri="{FF2B5EF4-FFF2-40B4-BE49-F238E27FC236}">
                <a16:creationId xmlns:a16="http://schemas.microsoft.com/office/drawing/2014/main" id="{49E611D1-7891-4FB1-8889-137222A5399A}"/>
              </a:ext>
              <a:ext uri="{C183D7F6-B498-43B3-948B-1728B52AA6E4}">
                <adec:decorative xmlns:adec="http://schemas.microsoft.com/office/drawing/2017/decorative" val="1"/>
              </a:ext>
            </a:extLst>
          </p:cNvPr>
          <p:cNvSpPr/>
          <p:nvPr/>
        </p:nvSpPr>
        <p:spPr>
          <a:xfrm>
            <a:off x="5558687" y="4778647"/>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1" name="Rectangle 40">
            <a:extLst>
              <a:ext uri="{FF2B5EF4-FFF2-40B4-BE49-F238E27FC236}">
                <a16:creationId xmlns:a16="http://schemas.microsoft.com/office/drawing/2014/main" id="{5BF63527-A19C-4496-BACF-8DBF88CFA76E}"/>
              </a:ext>
              <a:ext uri="{C183D7F6-B498-43B3-948B-1728B52AA6E4}">
                <adec:decorative xmlns:adec="http://schemas.microsoft.com/office/drawing/2017/decorative" val="1"/>
              </a:ext>
            </a:extLst>
          </p:cNvPr>
          <p:cNvSpPr/>
          <p:nvPr/>
        </p:nvSpPr>
        <p:spPr>
          <a:xfrm>
            <a:off x="5380880" y="5582123"/>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33C88C2-3E8B-4CD5-A979-E6CB74D99992}"/>
              </a:ext>
              <a:ext uri="{C183D7F6-B498-43B3-948B-1728B52AA6E4}">
                <adec:decorative xmlns:adec="http://schemas.microsoft.com/office/drawing/2017/decorative" val="1"/>
              </a:ext>
            </a:extLst>
          </p:cNvPr>
          <p:cNvSpPr/>
          <p:nvPr/>
        </p:nvSpPr>
        <p:spPr>
          <a:xfrm>
            <a:off x="5380880" y="504213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1882830-D001-413A-81AD-4964E9A9EBFD}"/>
              </a:ext>
              <a:ext uri="{C183D7F6-B498-43B3-948B-1728B52AA6E4}">
                <adec:decorative xmlns:adec="http://schemas.microsoft.com/office/drawing/2017/decorative" val="1"/>
              </a:ext>
            </a:extLst>
          </p:cNvPr>
          <p:cNvSpPr/>
          <p:nvPr/>
        </p:nvSpPr>
        <p:spPr>
          <a:xfrm>
            <a:off x="5633173" y="585416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2FDE9-8E95-18C9-A55F-29E4D014B135}"/>
              </a:ext>
              <a:ext uri="{C183D7F6-B498-43B3-948B-1728B52AA6E4}">
                <adec:decorative xmlns:adec="http://schemas.microsoft.com/office/drawing/2017/decorative" val="1"/>
              </a:ext>
            </a:extLst>
          </p:cNvPr>
          <p:cNvSpPr/>
          <p:nvPr/>
        </p:nvSpPr>
        <p:spPr>
          <a:xfrm>
            <a:off x="5536121" y="5333383"/>
            <a:ext cx="386371" cy="185878"/>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graphicFrame>
        <p:nvGraphicFramePr>
          <p:cNvPr id="19" name="Chart 18">
            <a:extLst>
              <a:ext uri="{FF2B5EF4-FFF2-40B4-BE49-F238E27FC236}">
                <a16:creationId xmlns:a16="http://schemas.microsoft.com/office/drawing/2014/main" id="{160E3780-6064-C0FC-55E4-81B821ABAD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5625211"/>
              </p:ext>
            </p:extLst>
          </p:nvPr>
        </p:nvGraphicFramePr>
        <p:xfrm>
          <a:off x="6392272" y="1910688"/>
          <a:ext cx="5513909" cy="4338786"/>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80E9CB17-D18A-5584-0E9F-7C0764B8AAC9}"/>
              </a:ext>
              <a:ext uri="{C183D7F6-B498-43B3-948B-1728B52AA6E4}">
                <adec:decorative xmlns:adec="http://schemas.microsoft.com/office/drawing/2017/decorative" val="1"/>
              </a:ext>
            </a:extLst>
          </p:cNvPr>
          <p:cNvSpPr txBox="1"/>
          <p:nvPr/>
        </p:nvSpPr>
        <p:spPr>
          <a:xfrm>
            <a:off x="9783782" y="1638954"/>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dirty="0">
                <a:ln>
                  <a:noFill/>
                </a:ln>
                <a:effectLst/>
                <a:uLnTx/>
                <a:uFillTx/>
                <a:latin typeface="+mj-lt"/>
                <a:ea typeface="+mn-ea"/>
                <a:cs typeface="+mn-cs"/>
              </a:rPr>
              <a:t>% very / fairly safe</a:t>
            </a:r>
          </a:p>
        </p:txBody>
      </p:sp>
      <p:sp>
        <p:nvSpPr>
          <p:cNvPr id="24" name="TextBox 23">
            <a:extLst>
              <a:ext uri="{FF2B5EF4-FFF2-40B4-BE49-F238E27FC236}">
                <a16:creationId xmlns:a16="http://schemas.microsoft.com/office/drawing/2014/main" id="{81E9CC6C-31E2-00D8-363E-E81E93621022}"/>
              </a:ext>
              <a:ext uri="{C183D7F6-B498-43B3-948B-1728B52AA6E4}">
                <adec:decorative xmlns:adec="http://schemas.microsoft.com/office/drawing/2017/decorative" val="1"/>
              </a:ext>
            </a:extLst>
          </p:cNvPr>
          <p:cNvSpPr txBox="1"/>
          <p:nvPr/>
        </p:nvSpPr>
        <p:spPr>
          <a:xfrm>
            <a:off x="8190586" y="6163515"/>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Denotes a statistically significant difference vs the males at the 95% confidence level </a:t>
            </a:r>
          </a:p>
        </p:txBody>
      </p:sp>
      <p:pic>
        <p:nvPicPr>
          <p:cNvPr id="25" name="Picture 24">
            <a:extLst>
              <a:ext uri="{FF2B5EF4-FFF2-40B4-BE49-F238E27FC236}">
                <a16:creationId xmlns:a16="http://schemas.microsoft.com/office/drawing/2014/main" id="{376461DC-0817-940C-C11D-CDDD7226975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761443" y="6269250"/>
            <a:ext cx="402371" cy="207282"/>
          </a:xfrm>
          <a:prstGeom prst="rect">
            <a:avLst/>
          </a:prstGeom>
        </p:spPr>
      </p:pic>
      <p:sp>
        <p:nvSpPr>
          <p:cNvPr id="26" name="Rectangle 25">
            <a:extLst>
              <a:ext uri="{FF2B5EF4-FFF2-40B4-BE49-F238E27FC236}">
                <a16:creationId xmlns:a16="http://schemas.microsoft.com/office/drawing/2014/main" id="{45E2310E-21C6-CD3C-DD88-A52E0A02F03A}"/>
              </a:ext>
              <a:ext uri="{C183D7F6-B498-43B3-948B-1728B52AA6E4}">
                <adec:decorative xmlns:adec="http://schemas.microsoft.com/office/drawing/2017/decorative" val="1"/>
              </a:ext>
            </a:extLst>
          </p:cNvPr>
          <p:cNvSpPr/>
          <p:nvPr/>
        </p:nvSpPr>
        <p:spPr>
          <a:xfrm>
            <a:off x="6502556" y="5891024"/>
            <a:ext cx="391784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u="none" strike="noStrike" kern="0" cap="none" spc="0" normalizeH="0" baseline="0" noProof="0" dirty="0">
                <a:ln>
                  <a:noFill/>
                </a:ln>
                <a:solidFill>
                  <a:prstClr val="black"/>
                </a:solidFill>
                <a:effectLst/>
                <a:uLnTx/>
                <a:uFillTx/>
                <a:latin typeface="+mj-lt"/>
                <a:ea typeface="+mn-ea"/>
                <a:cs typeface="+mn-cs"/>
              </a:rPr>
              <a:t>NOTE: Low base sizes do not allow for analysis of 18-24 year </a:t>
            </a:r>
            <a:r>
              <a:rPr lang="en-GB" sz="1050" kern="0" dirty="0">
                <a:solidFill>
                  <a:prstClr val="black"/>
                </a:solidFill>
                <a:latin typeface="+mj-lt"/>
              </a:rPr>
              <a:t>males</a:t>
            </a:r>
            <a:r>
              <a:rPr kumimoji="0" lang="en-GB" sz="1050" b="0" u="none" strike="noStrike" kern="0" cap="none" spc="0" normalizeH="0" baseline="0" noProof="0" dirty="0">
                <a:ln>
                  <a:noFill/>
                </a:ln>
                <a:solidFill>
                  <a:prstClr val="black"/>
                </a:solidFill>
                <a:effectLst/>
                <a:uLnTx/>
                <a:uFillTx/>
                <a:latin typeface="+mj-lt"/>
                <a:ea typeface="+mn-ea"/>
                <a:cs typeface="+mn-cs"/>
              </a:rPr>
              <a:t>. </a:t>
            </a:r>
            <a:endParaRPr kumimoji="0" lang="en-GB" sz="1050" b="1" u="none" strike="noStrike" kern="1200" cap="none" spc="0" normalizeH="0" baseline="0" noProof="0" dirty="0">
              <a:ln>
                <a:noFill/>
              </a:ln>
              <a:solidFill>
                <a:srgbClr val="000000"/>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3326278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TIME" val="15"/>
  <p:tag name="POINTS"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report">
      <a:dk1>
        <a:srgbClr val="000000"/>
      </a:dk1>
      <a:lt1>
        <a:srgbClr val="FFFFFF"/>
      </a:lt1>
      <a:dk2>
        <a:srgbClr val="192A66"/>
      </a:dk2>
      <a:lt2>
        <a:srgbClr val="D5EBF0"/>
      </a:lt2>
      <a:accent1>
        <a:srgbClr val="C00000"/>
      </a:accent1>
      <a:accent2>
        <a:srgbClr val="FF4F4F"/>
      </a:accent2>
      <a:accent3>
        <a:srgbClr val="EA1404"/>
      </a:accent3>
      <a:accent4>
        <a:srgbClr val="FEA4A4"/>
      </a:accent4>
      <a:accent5>
        <a:srgbClr val="FFAFAF"/>
      </a:accent5>
      <a:accent6>
        <a:srgbClr val="B71F01"/>
      </a:accent6>
      <a:hlink>
        <a:srgbClr val="FF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AB382-D7E8-4C15-9526-DC7C15F6E117}">
  <ds:schemaRefs>
    <ds:schemaRef ds:uri="http://purl.org/dc/terms/"/>
    <ds:schemaRef ds:uri="http://schemas.microsoft.com/office/infopath/2007/PartnerControls"/>
    <ds:schemaRef ds:uri="2969dc08-5bf8-468b-85d5-dfc5dae37cf0"/>
    <ds:schemaRef ds:uri="http://schemas.microsoft.com/office/2006/metadata/properties"/>
    <ds:schemaRef ds:uri="http://schemas.microsoft.com/office/2006/documentManagement/types"/>
    <ds:schemaRef ds:uri="6a461f78-e7a2-485a-8a47-5fc604b04102"/>
    <ds:schemaRef ds:uri="http://schemas.microsoft.com/sharepoint/v3"/>
    <ds:schemaRef ds:uri="http://purl.org/dc/dcmitype/"/>
    <ds:schemaRef ds:uri="http://www.w3.org/XML/1998/namespace"/>
    <ds:schemaRef ds:uri="http://purl.org/dc/elements/1.1/"/>
    <ds:schemaRef ds:uri="http://schemas.openxmlformats.org/package/2006/metadata/core-properties"/>
    <ds:schemaRef ds:uri="84ca0fae-7a23-4773-9d7c-60514ca6d38e"/>
  </ds:schemaRefs>
</ds:datastoreItem>
</file>

<file path=customXml/itemProps2.xml><?xml version="1.0" encoding="utf-8"?>
<ds:datastoreItem xmlns:ds="http://schemas.openxmlformats.org/officeDocument/2006/customXml" ds:itemID="{33DDD281-1D6B-4F79-A0EC-7B5E908B7D13}">
  <ds:schemaRefs>
    <ds:schemaRef ds:uri="http://schemas.microsoft.com/sharepoint/v3/contenttype/forms"/>
  </ds:schemaRefs>
</ds:datastoreItem>
</file>

<file path=customXml/itemProps3.xml><?xml version="1.0" encoding="utf-8"?>
<ds:datastoreItem xmlns:ds="http://schemas.openxmlformats.org/officeDocument/2006/customXml" ds:itemID="{A82E9C62-CC4D-4AEB-BA08-8493E5E7D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2780</TotalTime>
  <Words>3587</Words>
  <Application>Microsoft Office PowerPoint</Application>
  <PresentationFormat>Widescreen</PresentationFormat>
  <Paragraphs>380</Paragraphs>
  <Slides>25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Calibri Light</vt:lpstr>
      <vt:lpstr>Office Theme</vt:lpstr>
      <vt:lpstr>3_Office Theme</vt:lpstr>
      <vt:lpstr>2_Office Theme</vt:lpstr>
      <vt:lpstr>Essex Resident Survey 2023: Perceptions of Safety</vt:lpstr>
      <vt:lpstr>Purpose</vt:lpstr>
      <vt:lpstr>About the survey</vt:lpstr>
      <vt:lpstr>Survey themes</vt:lpstr>
      <vt:lpstr>Survey analysis</vt:lpstr>
      <vt:lpstr>Reporting conventions</vt:lpstr>
      <vt:lpstr>Perceptions of safety</vt:lpstr>
      <vt:lpstr>87% of Essex residents feel safe when outside in their local area during the day. This is significantly lower than in 2022 and the latest national result.</vt:lpstr>
      <vt:lpstr>While feelings of safety during the day are consistent across males, females and age groups, residents with LLTI/condition* and younger adults (18-24) are less likely to feel safe vs. Essex average. </vt:lpstr>
      <vt:lpstr>PowerPoint Presentation</vt:lpstr>
      <vt:lpstr>Females, younger adults and those with a long-term limiting health condition or illness (LLTI/condition*) are all less likely feel safe after dark. </vt:lpstr>
      <vt:lpstr>Residents living in Essex’s most deprived neighbourhoods (IMD quintile 1 &amp; 2) and ECC’s levelling up priority place, feel significantly less safe both during the day and after dark vs. Essex total population. </vt:lpstr>
      <vt:lpstr>How perceptions of safety have changed over time…</vt:lpstr>
      <vt:lpstr>Perceptions of safety decreased in 2023 compared to the levels seen since 2020 but remains higher vs. 2018. </vt:lpstr>
      <vt:lpstr>Whilst the gap in the proportion of females and males who feel safe during the day has closed, the decline in feelings of safety is felt across age groups, except for those aged 75+, and those with a LLTI/condition*.</vt:lpstr>
      <vt:lpstr>The gap in proportion of males and females that feel safe outside after dark has widened since 2022. Residents aged between 45-64 years old have seen the largest reduction in safety, as well as residents without LLTI/condition*. </vt:lpstr>
      <vt:lpstr>The decrease in females who feel safe after dark is consistent across most age groups, with females aged 35-44 the only age category that remained consistent since 2022. </vt:lpstr>
      <vt:lpstr>A different picture is seen for males, with the youngest and oldest age categories showing an increase in feeling safe after dark vs. 2022. The reduction in feeling of safety since 2022 is being driven by the 35-64 age group. </vt:lpstr>
      <vt:lpstr>By district, while Brentwood, Colchester and Rochford have seen a slight increase in feelings of safety after dark, most areas have seen a decline, particularly Epping Forest, Basildon and Tendring.</vt:lpstr>
      <vt:lpstr>The table below summarises the resident groups who are significantly more likely to feel very / fairly safe during the day / after dark. Profiles are consistent vs. 2022.</vt:lpstr>
      <vt:lpstr>The table below summarises the resident groups who are significantly more likely to feel very / fairly unsafe during the day / after dark. Profiles are consistent vs. 2022.</vt:lpstr>
      <vt:lpstr>Annex </vt:lpstr>
      <vt:lpstr>Questionnaire coverage</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Alsford - Designer</dc:creator>
  <cp:lastModifiedBy>Emily Brodie - Intelligence Manager</cp:lastModifiedBy>
  <cp:revision>7</cp:revision>
  <dcterms:created xsi:type="dcterms:W3CDTF">2020-08-14T10:26:09Z</dcterms:created>
  <dcterms:modified xsi:type="dcterms:W3CDTF">2024-01-17T16:43:27Z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y fmtid="{D5CDD505-2E9C-101B-9397-08002B2CF9AE}" pid="11" name="_MarkAsFinal">
    <vt:bool>true</vt:bool>
  </property>
</Properties>
</file>