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tags/tag13.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7.xml" ContentType="application/vnd.openxmlformats-officedocument.presentationml.tags+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8.xml" ContentType="application/vnd.openxmlformats-officedocument.presentationml.tags+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9.xml" ContentType="application/vnd.openxmlformats-officedocument.presentationml.tags+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20.xml" ContentType="application/vnd.openxmlformats-officedocument.presentationml.tags+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1.xml" ContentType="application/vnd.openxmlformats-officedocument.presentationml.tags+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6" r:id="rId5"/>
  </p:sldMasterIdLst>
  <p:notesMasterIdLst>
    <p:notesMasterId r:id="rId34"/>
  </p:notesMasterIdLst>
  <p:handoutMasterIdLst>
    <p:handoutMasterId r:id="rId35"/>
  </p:handoutMasterIdLst>
  <p:sldIdLst>
    <p:sldId id="3151" r:id="rId6"/>
    <p:sldId id="3152" r:id="rId7"/>
    <p:sldId id="3153" r:id="rId8"/>
    <p:sldId id="3114" r:id="rId9"/>
    <p:sldId id="3113" r:id="rId10"/>
    <p:sldId id="3155" r:id="rId11"/>
    <p:sldId id="3156" r:id="rId12"/>
    <p:sldId id="2913" r:id="rId13"/>
    <p:sldId id="2902" r:id="rId14"/>
    <p:sldId id="3149" r:id="rId15"/>
    <p:sldId id="3143" r:id="rId16"/>
    <p:sldId id="2901" r:id="rId17"/>
    <p:sldId id="2884" r:id="rId18"/>
    <p:sldId id="2886" r:id="rId19"/>
    <p:sldId id="3158" r:id="rId20"/>
    <p:sldId id="2891" r:id="rId21"/>
    <p:sldId id="2900" r:id="rId22"/>
    <p:sldId id="2892" r:id="rId23"/>
    <p:sldId id="2894" r:id="rId24"/>
    <p:sldId id="3159" r:id="rId25"/>
    <p:sldId id="2905" r:id="rId26"/>
    <p:sldId id="2904" r:id="rId27"/>
    <p:sldId id="3150" r:id="rId28"/>
    <p:sldId id="2896" r:id="rId29"/>
    <p:sldId id="3160" r:id="rId30"/>
    <p:sldId id="3157" r:id="rId31"/>
    <p:sldId id="2908" r:id="rId32"/>
    <p:sldId id="27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279" userDrawn="1">
          <p15:clr>
            <a:srgbClr val="A4A3A4"/>
          </p15:clr>
        </p15:guide>
        <p15:guide id="7" orient="horz" pos="142"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C1A941-ACC3-CEC8-7CF0-0F80E1F66955}" name="Daniel Morris" initials="DM" userId="S::daniel.morris@ors.org.uk::37c79260-ddc2-4730-8789-c44406186fb2" providerId="AD"/>
  <p188:author id="{5FC6C654-DDAF-EA27-614C-9E86DD3163BA}" name="Maresa Beazley - Senior Researcher" initials="MBSR" userId="S::Maresa.Beazley@essex.gov.uk::5f8a0d0f-7495-4475-8968-cf1e28e5c564"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SR" userId="S::Sean.Marks@essex.gov.uk::5b5504e5-eea6-43a5-accf-b5894fccd5ac"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02020"/>
    <a:srgbClr val="CC3300"/>
    <a:srgbClr val="FFFFFF"/>
    <a:srgbClr val="006600"/>
    <a:srgbClr val="D5E9FF"/>
    <a:srgbClr val="BDDEFF"/>
    <a:srgbClr val="70B3FF"/>
    <a:srgbClr val="004899"/>
    <a:srgbClr val="9C9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8DF2B-5766-4108-9747-D29DEC1FB94D}" v="1" dt="2024-01-17T14:29:54.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98"/>
      </p:cViewPr>
      <p:guideLst>
        <p:guide orient="horz" pos="867"/>
        <p:guide pos="3840"/>
        <p:guide orient="horz" pos="3634"/>
        <p:guide pos="6267"/>
        <p:guide pos="438"/>
        <p:guide pos="279"/>
        <p:guide orient="horz" pos="142"/>
        <p:guide orient="horz" pos="3453"/>
        <p:guide orient="horz" pos="38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Brodie - Intelligence Manager" userId="72612abd-c561-46f0-925a-0548d2cab26d" providerId="ADAL" clId="{7678DF2B-5766-4108-9747-D29DEC1FB94D}"/>
    <pc:docChg chg="custSel modSld">
      <pc:chgData name="Emily Brodie - Intelligence Manager" userId="72612abd-c561-46f0-925a-0548d2cab26d" providerId="ADAL" clId="{7678DF2B-5766-4108-9747-D29DEC1FB94D}" dt="2024-01-17T14:29:40.368" v="10" actId="478"/>
      <pc:docMkLst>
        <pc:docMk/>
      </pc:docMkLst>
      <pc:sldChg chg="modSp mod">
        <pc:chgData name="Emily Brodie - Intelligence Manager" userId="72612abd-c561-46f0-925a-0548d2cab26d" providerId="ADAL" clId="{7678DF2B-5766-4108-9747-D29DEC1FB94D}" dt="2024-01-17T14:28:47.243" v="0" actId="962"/>
        <pc:sldMkLst>
          <pc:docMk/>
          <pc:sldMk cId="3184071653" sldId="3114"/>
        </pc:sldMkLst>
        <pc:spChg chg="mod">
          <ac:chgData name="Emily Brodie - Intelligence Manager" userId="72612abd-c561-46f0-925a-0548d2cab26d" providerId="ADAL" clId="{7678DF2B-5766-4108-9747-D29DEC1FB94D}" dt="2024-01-17T14:28:47.243" v="0" actId="962"/>
          <ac:spMkLst>
            <pc:docMk/>
            <pc:sldMk cId="3184071653" sldId="3114"/>
            <ac:spMk id="10" creationId="{BC86C029-EB23-3F0A-7D9B-1BCDC6D2173A}"/>
          </ac:spMkLst>
        </pc:spChg>
      </pc:sldChg>
      <pc:sldChg chg="delSp modSp mod">
        <pc:chgData name="Emily Brodie - Intelligence Manager" userId="72612abd-c561-46f0-925a-0548d2cab26d" providerId="ADAL" clId="{7678DF2B-5766-4108-9747-D29DEC1FB94D}" dt="2024-01-17T14:28:56.007" v="3" actId="962"/>
        <pc:sldMkLst>
          <pc:docMk/>
          <pc:sldMk cId="3565454112" sldId="3143"/>
        </pc:sldMkLst>
        <pc:spChg chg="del">
          <ac:chgData name="Emily Brodie - Intelligence Manager" userId="72612abd-c561-46f0-925a-0548d2cab26d" providerId="ADAL" clId="{7678DF2B-5766-4108-9747-D29DEC1FB94D}" dt="2024-01-17T14:28:50.543" v="1" actId="478"/>
          <ac:spMkLst>
            <pc:docMk/>
            <pc:sldMk cId="3565454112" sldId="3143"/>
            <ac:spMk id="15" creationId="{AF9A9860-E1CF-4C69-83A4-0EA7FED920B0}"/>
          </ac:spMkLst>
        </pc:spChg>
        <pc:spChg chg="del">
          <ac:chgData name="Emily Brodie - Intelligence Manager" userId="72612abd-c561-46f0-925a-0548d2cab26d" providerId="ADAL" clId="{7678DF2B-5766-4108-9747-D29DEC1FB94D}" dt="2024-01-17T14:28:52.970" v="2" actId="478"/>
          <ac:spMkLst>
            <pc:docMk/>
            <pc:sldMk cId="3565454112" sldId="3143"/>
            <ac:spMk id="31" creationId="{81CC91B4-3D6B-4E78-AAFA-3220E02AB002}"/>
          </ac:spMkLst>
        </pc:spChg>
        <pc:grpChg chg="mod">
          <ac:chgData name="Emily Brodie - Intelligence Manager" userId="72612abd-c561-46f0-925a-0548d2cab26d" providerId="ADAL" clId="{7678DF2B-5766-4108-9747-D29DEC1FB94D}" dt="2024-01-17T14:28:56.007" v="3" actId="962"/>
          <ac:grpSpMkLst>
            <pc:docMk/>
            <pc:sldMk cId="3565454112" sldId="3143"/>
            <ac:grpSpMk id="7" creationId="{F051D931-8A08-3DAD-7E5D-66F0C27B875F}"/>
          </ac:grpSpMkLst>
        </pc:grpChg>
      </pc:sldChg>
      <pc:sldChg chg="modSp mod">
        <pc:chgData name="Emily Brodie - Intelligence Manager" userId="72612abd-c561-46f0-925a-0548d2cab26d" providerId="ADAL" clId="{7678DF2B-5766-4108-9747-D29DEC1FB94D}" dt="2024-01-17T14:29:30.567" v="8" actId="962"/>
        <pc:sldMkLst>
          <pc:docMk/>
          <pc:sldMk cId="827839622" sldId="3150"/>
        </pc:sldMkLst>
        <pc:spChg chg="mod">
          <ac:chgData name="Emily Brodie - Intelligence Manager" userId="72612abd-c561-46f0-925a-0548d2cab26d" providerId="ADAL" clId="{7678DF2B-5766-4108-9747-D29DEC1FB94D}" dt="2024-01-17T14:29:09.610" v="5" actId="962"/>
          <ac:spMkLst>
            <pc:docMk/>
            <pc:sldMk cId="827839622" sldId="3150"/>
            <ac:spMk id="3" creationId="{3764C082-F90E-E564-8FB8-FF43D9D422A2}"/>
          </ac:spMkLst>
        </pc:spChg>
        <pc:spChg chg="mod">
          <ac:chgData name="Emily Brodie - Intelligence Manager" userId="72612abd-c561-46f0-925a-0548d2cab26d" providerId="ADAL" clId="{7678DF2B-5766-4108-9747-D29DEC1FB94D}" dt="2024-01-17T14:29:11.042" v="6" actId="962"/>
          <ac:spMkLst>
            <pc:docMk/>
            <pc:sldMk cId="827839622" sldId="3150"/>
            <ac:spMk id="7" creationId="{79077D89-0A12-2C9C-98D1-99C2F7CC81D1}"/>
          </ac:spMkLst>
        </pc:spChg>
        <pc:spChg chg="mod">
          <ac:chgData name="Emily Brodie - Intelligence Manager" userId="72612abd-c561-46f0-925a-0548d2cab26d" providerId="ADAL" clId="{7678DF2B-5766-4108-9747-D29DEC1FB94D}" dt="2024-01-17T14:29:30.567" v="8" actId="962"/>
          <ac:spMkLst>
            <pc:docMk/>
            <pc:sldMk cId="827839622" sldId="3150"/>
            <ac:spMk id="8" creationId="{DE6DC599-281A-C13D-55F0-8D619696F327}"/>
          </ac:spMkLst>
        </pc:spChg>
        <pc:spChg chg="mod">
          <ac:chgData name="Emily Brodie - Intelligence Manager" userId="72612abd-c561-46f0-925a-0548d2cab26d" providerId="ADAL" clId="{7678DF2B-5766-4108-9747-D29DEC1FB94D}" dt="2024-01-17T14:29:30.567" v="8" actId="962"/>
          <ac:spMkLst>
            <pc:docMk/>
            <pc:sldMk cId="827839622" sldId="3150"/>
            <ac:spMk id="9" creationId="{483A20CE-C867-3745-B8CC-84EA9494B93B}"/>
          </ac:spMkLst>
        </pc:spChg>
        <pc:spChg chg="mod">
          <ac:chgData name="Emily Brodie - Intelligence Manager" userId="72612abd-c561-46f0-925a-0548d2cab26d" providerId="ADAL" clId="{7678DF2B-5766-4108-9747-D29DEC1FB94D}" dt="2024-01-17T14:29:18.909" v="7" actId="962"/>
          <ac:spMkLst>
            <pc:docMk/>
            <pc:sldMk cId="827839622" sldId="3150"/>
            <ac:spMk id="11" creationId="{24CFF2E8-B336-0D88-1F81-F675308491D8}"/>
          </ac:spMkLst>
        </pc:spChg>
        <pc:spChg chg="mod">
          <ac:chgData name="Emily Brodie - Intelligence Manager" userId="72612abd-c561-46f0-925a-0548d2cab26d" providerId="ADAL" clId="{7678DF2B-5766-4108-9747-D29DEC1FB94D}" dt="2024-01-17T14:29:18.909" v="7" actId="962"/>
          <ac:spMkLst>
            <pc:docMk/>
            <pc:sldMk cId="827839622" sldId="3150"/>
            <ac:spMk id="12" creationId="{C1B1F2AF-052D-D19A-1365-344F93F1752B}"/>
          </ac:spMkLst>
        </pc:spChg>
        <pc:spChg chg="mod">
          <ac:chgData name="Emily Brodie - Intelligence Manager" userId="72612abd-c561-46f0-925a-0548d2cab26d" providerId="ADAL" clId="{7678DF2B-5766-4108-9747-D29DEC1FB94D}" dt="2024-01-17T14:29:30.567" v="8" actId="962"/>
          <ac:spMkLst>
            <pc:docMk/>
            <pc:sldMk cId="827839622" sldId="3150"/>
            <ac:spMk id="13" creationId="{0D814FB6-55F6-7EE1-9CF7-E7E2E64B723B}"/>
          </ac:spMkLst>
        </pc:spChg>
        <pc:spChg chg="mod">
          <ac:chgData name="Emily Brodie - Intelligence Manager" userId="72612abd-c561-46f0-925a-0548d2cab26d" providerId="ADAL" clId="{7678DF2B-5766-4108-9747-D29DEC1FB94D}" dt="2024-01-17T14:29:30.567" v="8" actId="962"/>
          <ac:spMkLst>
            <pc:docMk/>
            <pc:sldMk cId="827839622" sldId="3150"/>
            <ac:spMk id="15" creationId="{B853AAC1-B01B-2C33-317E-4C1EEE2A8D2C}"/>
          </ac:spMkLst>
        </pc:spChg>
        <pc:spChg chg="mod">
          <ac:chgData name="Emily Brodie - Intelligence Manager" userId="72612abd-c561-46f0-925a-0548d2cab26d" providerId="ADAL" clId="{7678DF2B-5766-4108-9747-D29DEC1FB94D}" dt="2024-01-17T14:29:30.567" v="8" actId="962"/>
          <ac:spMkLst>
            <pc:docMk/>
            <pc:sldMk cId="827839622" sldId="3150"/>
            <ac:spMk id="16" creationId="{A0B9B262-8231-E887-5E49-D654678904B4}"/>
          </ac:spMkLst>
        </pc:spChg>
        <pc:spChg chg="mod">
          <ac:chgData name="Emily Brodie - Intelligence Manager" userId="72612abd-c561-46f0-925a-0548d2cab26d" providerId="ADAL" clId="{7678DF2B-5766-4108-9747-D29DEC1FB94D}" dt="2024-01-17T14:29:18.909" v="7" actId="962"/>
          <ac:spMkLst>
            <pc:docMk/>
            <pc:sldMk cId="827839622" sldId="3150"/>
            <ac:spMk id="18" creationId="{218E6DC9-BDB0-131A-2410-EF20F461C78F}"/>
          </ac:spMkLst>
        </pc:spChg>
        <pc:spChg chg="mod">
          <ac:chgData name="Emily Brodie - Intelligence Manager" userId="72612abd-c561-46f0-925a-0548d2cab26d" providerId="ADAL" clId="{7678DF2B-5766-4108-9747-D29DEC1FB94D}" dt="2024-01-17T14:29:18.909" v="7" actId="962"/>
          <ac:spMkLst>
            <pc:docMk/>
            <pc:sldMk cId="827839622" sldId="3150"/>
            <ac:spMk id="19" creationId="{DECE9077-316F-29CB-56B8-CB29F7FDCD1D}"/>
          </ac:spMkLst>
        </pc:spChg>
        <pc:cxnChg chg="mod">
          <ac:chgData name="Emily Brodie - Intelligence Manager" userId="72612abd-c561-46f0-925a-0548d2cab26d" providerId="ADAL" clId="{7678DF2B-5766-4108-9747-D29DEC1FB94D}" dt="2024-01-17T14:29:30.567" v="8" actId="962"/>
          <ac:cxnSpMkLst>
            <pc:docMk/>
            <pc:sldMk cId="827839622" sldId="3150"/>
            <ac:cxnSpMk id="20" creationId="{38CEA09D-1F9F-03CA-A6BC-398BBC811EFD}"/>
          </ac:cxnSpMkLst>
        </pc:cxnChg>
      </pc:sldChg>
      <pc:sldChg chg="modSp mod">
        <pc:chgData name="Emily Brodie - Intelligence Manager" userId="72612abd-c561-46f0-925a-0548d2cab26d" providerId="ADAL" clId="{7678DF2B-5766-4108-9747-D29DEC1FB94D}" dt="2024-01-17T14:28:58.849" v="4" actId="962"/>
        <pc:sldMkLst>
          <pc:docMk/>
          <pc:sldMk cId="4142625151" sldId="3158"/>
        </pc:sldMkLst>
        <pc:spChg chg="mod">
          <ac:chgData name="Emily Brodie - Intelligence Manager" userId="72612abd-c561-46f0-925a-0548d2cab26d" providerId="ADAL" clId="{7678DF2B-5766-4108-9747-D29DEC1FB94D}" dt="2024-01-17T14:28:58.849" v="4" actId="962"/>
          <ac:spMkLst>
            <pc:docMk/>
            <pc:sldMk cId="4142625151" sldId="3158"/>
            <ac:spMk id="24" creationId="{B7A8C74B-205B-9B7C-C59F-929E4D80F3FC}"/>
          </ac:spMkLst>
        </pc:spChg>
      </pc:sldChg>
      <pc:sldChg chg="delSp mod">
        <pc:chgData name="Emily Brodie - Intelligence Manager" userId="72612abd-c561-46f0-925a-0548d2cab26d" providerId="ADAL" clId="{7678DF2B-5766-4108-9747-D29DEC1FB94D}" dt="2024-01-17T14:29:40.368" v="10" actId="478"/>
        <pc:sldMkLst>
          <pc:docMk/>
          <pc:sldMk cId="1605192017" sldId="3159"/>
        </pc:sldMkLst>
        <pc:spChg chg="del">
          <ac:chgData name="Emily Brodie - Intelligence Manager" userId="72612abd-c561-46f0-925a-0548d2cab26d" providerId="ADAL" clId="{7678DF2B-5766-4108-9747-D29DEC1FB94D}" dt="2024-01-17T14:29:40.368" v="10" actId="478"/>
          <ac:spMkLst>
            <pc:docMk/>
            <pc:sldMk cId="1605192017" sldId="3159"/>
            <ac:spMk id="15" creationId="{AC1963D9-F58B-4686-A45C-39D70B5607B0}"/>
          </ac:spMkLst>
        </pc:spChg>
      </pc:sldChg>
      <pc:sldChg chg="delSp mod">
        <pc:chgData name="Emily Brodie - Intelligence Manager" userId="72612abd-c561-46f0-925a-0548d2cab26d" providerId="ADAL" clId="{7678DF2B-5766-4108-9747-D29DEC1FB94D}" dt="2024-01-17T14:29:35.879" v="9" actId="478"/>
        <pc:sldMkLst>
          <pc:docMk/>
          <pc:sldMk cId="3807597289" sldId="3160"/>
        </pc:sldMkLst>
        <pc:spChg chg="del">
          <ac:chgData name="Emily Brodie - Intelligence Manager" userId="72612abd-c561-46f0-925a-0548d2cab26d" providerId="ADAL" clId="{7678DF2B-5766-4108-9747-D29DEC1FB94D}" dt="2024-01-17T14:29:35.879" v="9" actId="478"/>
          <ac:spMkLst>
            <pc:docMk/>
            <pc:sldMk cId="3807597289" sldId="3160"/>
            <ac:spMk id="15" creationId="{AC1963D9-F58B-4686-A45C-39D70B5607B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04729302765853"/>
          <c:y val="5.4482986178156292E-2"/>
          <c:w val="0.4496877575690818"/>
          <c:h val="0.94551708567855175"/>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5"/>
            <c:invertIfNegative val="0"/>
            <c:bubble3D val="0"/>
            <c:spPr>
              <a:solidFill>
                <a:schemeClr val="accent4"/>
              </a:solidFill>
              <a:ln>
                <a:noFill/>
              </a:ln>
              <a:effectLst/>
            </c:spPr>
            <c:extLst>
              <c:ext xmlns:c16="http://schemas.microsoft.com/office/drawing/2014/chart" uri="{C3380CC4-5D6E-409C-BE32-E72D297353CC}">
                <c16:uniqueId val="{00000003-F406-412C-AE67-0B514494F970}"/>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1-F406-412C-AE67-0B514494F970}"/>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2-F406-412C-AE67-0B514494F970}"/>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0-C9DD-4D21-8A68-E0CD21BF79C7}"/>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3-224C-45A9-AAF5-553FB40584A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Social support and assistance (e.g. sitting/chatting with/making telephone calls to talk)</c:v>
                </c:pt>
                <c:pt idx="1">
                  <c:v>Accompanying on trips to go out (e.g. shopping/GP/church/restaurant) </c:v>
                </c:pt>
                <c:pt idx="2">
                  <c:v>Home and garden (e.g. making meals, going shopping for someone/washing/ironing/cleaning/housework/gardening/odd jobs)</c:v>
                </c:pt>
                <c:pt idx="3">
                  <c:v>Paperwork/official/financial (e.g. helping with paperwork, dealing with ‘officials’/paying bills/collecting pension or benefits) </c:v>
                </c:pt>
                <c:pt idx="4">
                  <c:v>Medical (e.g. collecting prescriptions giving medication changing dressings) </c:v>
                </c:pt>
                <c:pt idx="5">
                  <c:v>Personal care (e.g. help with getting dressed feeding washing/bathing/using the toilet)</c:v>
                </c:pt>
                <c:pt idx="6">
                  <c:v>Moving about the home (e.g. help getting up and down the stairs, moving from room to room, getting in and out of bed) </c:v>
                </c:pt>
                <c:pt idx="7">
                  <c:v>Keeping an eye out, ‘being there’ (e.g.  being available if needed/making your whereabouts known so you can be contacted)</c:v>
                </c:pt>
                <c:pt idx="8">
                  <c:v>None of these</c:v>
                </c:pt>
              </c:strCache>
            </c:strRef>
          </c:cat>
          <c:val>
            <c:numRef>
              <c:f>Sheet1!$B$2:$B$10</c:f>
              <c:numCache>
                <c:formatCode>0%</c:formatCode>
                <c:ptCount val="9"/>
                <c:pt idx="0">
                  <c:v>0.27379999999999999</c:v>
                </c:pt>
                <c:pt idx="1">
                  <c:v>0.25509999999999999</c:v>
                </c:pt>
                <c:pt idx="2">
                  <c:v>0.24959999999999999</c:v>
                </c:pt>
                <c:pt idx="3">
                  <c:v>0.22489999999999999</c:v>
                </c:pt>
                <c:pt idx="4">
                  <c:v>0.184</c:v>
                </c:pt>
                <c:pt idx="5">
                  <c:v>6.0600000000000001E-2</c:v>
                </c:pt>
                <c:pt idx="6">
                  <c:v>5.5899999999999998E-2</c:v>
                </c:pt>
                <c:pt idx="7">
                  <c:v>0.52910000000000001</c:v>
                </c:pt>
                <c:pt idx="8">
                  <c:v>0.3725</c:v>
                </c:pt>
              </c:numCache>
            </c:numRef>
          </c:val>
          <c:extLst>
            <c:ext xmlns:c16="http://schemas.microsoft.com/office/drawing/2014/chart" uri="{C3380CC4-5D6E-409C-BE32-E72D297353CC}">
              <c16:uniqueId val="{00000000-1E67-471E-AB20-517D935F936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0"/>
          <c:order val="0"/>
          <c:tx>
            <c:strRef>
              <c:f>Sheet1!$B$1</c:f>
              <c:strCache>
                <c:ptCount val="1"/>
                <c:pt idx="0">
                  <c:v>Female</c:v>
                </c:pt>
              </c:strCache>
            </c:strRef>
          </c:tx>
          <c:spPr>
            <a:ln w="28575" cap="rnd">
              <a:solidFill>
                <a:srgbClr val="E40037"/>
              </a:solidFill>
              <a:round/>
            </a:ln>
            <a:effectLst/>
          </c:spPr>
          <c:marker>
            <c:symbol val="circle"/>
            <c:size val="5"/>
            <c:spPr>
              <a:solidFill>
                <a:srgbClr val="E40037"/>
              </a:solidFill>
              <a:ln w="38100" cap="rnd">
                <a:solidFill>
                  <a:srgbClr val="E40037"/>
                </a:solidFill>
              </a:ln>
              <a:effectLst/>
            </c:spPr>
          </c:marker>
          <c:dLbls>
            <c:dLbl>
              <c:idx val="0"/>
              <c:layout>
                <c:manualLayout>
                  <c:x val="-4.3959002938948694E-2"/>
                  <c:y val="0.101470628565808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29-4220-B0E2-C0E3C31BB444}"/>
                </c:ext>
              </c:extLst>
            </c:dLbl>
            <c:dLbl>
              <c:idx val="1"/>
              <c:layout>
                <c:manualLayout>
                  <c:x val="-4.8785674135845329E-2"/>
                  <c:y val="5.3430032370661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29-4220-B0E2-C0E3C31BB444}"/>
                </c:ext>
              </c:extLst>
            </c:dLbl>
            <c:dLbl>
              <c:idx val="3"/>
              <c:spPr>
                <a:noFill/>
                <a:ln w="19050">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3A29-4220-B0E2-C0E3C31BB444}"/>
                </c:ext>
              </c:extLst>
            </c:dLbl>
            <c:dLbl>
              <c:idx val="6"/>
              <c:layout>
                <c:manualLayout>
                  <c:x val="-3.838419770653307E-2"/>
                  <c:y val="-6.209497333781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29-4220-B0E2-C0E3C31BB44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0.41</c:v>
                </c:pt>
                <c:pt idx="1">
                  <c:v>0.41</c:v>
                </c:pt>
                <c:pt idx="2">
                  <c:v>0.51</c:v>
                </c:pt>
                <c:pt idx="3">
                  <c:v>0.61</c:v>
                </c:pt>
                <c:pt idx="4">
                  <c:v>0.53</c:v>
                </c:pt>
                <c:pt idx="5">
                  <c:v>0.42</c:v>
                </c:pt>
              </c:numCache>
            </c:numRef>
          </c:val>
          <c:smooth val="0"/>
          <c:extLst>
            <c:ext xmlns:c16="http://schemas.microsoft.com/office/drawing/2014/chart" uri="{C3380CC4-5D6E-409C-BE32-E72D297353CC}">
              <c16:uniqueId val="{00000004-3A29-4220-B0E2-C0E3C31BB444}"/>
            </c:ext>
          </c:extLst>
        </c:ser>
        <c:ser>
          <c:idx val="1"/>
          <c:order val="1"/>
          <c:tx>
            <c:strRef>
              <c:f>Sheet1!$C$1</c:f>
              <c:strCache>
                <c:ptCount val="1"/>
                <c:pt idx="0">
                  <c:v>Male</c:v>
                </c:pt>
              </c:strCache>
            </c:strRef>
          </c:tx>
          <c:spPr>
            <a:ln w="28575" cap="rnd">
              <a:solidFill>
                <a:srgbClr val="3A7D64"/>
              </a:solidFill>
              <a:round/>
            </a:ln>
            <a:effectLst/>
          </c:spPr>
          <c:marker>
            <c:symbol val="star"/>
            <c:size val="5"/>
            <c:spPr>
              <a:solidFill>
                <a:srgbClr val="3A7D64"/>
              </a:solidFill>
              <a:ln w="38100">
                <a:solidFill>
                  <a:srgbClr val="3A7D64"/>
                </a:solidFill>
              </a:ln>
              <a:effectLst/>
            </c:spPr>
          </c:marker>
          <c:dLbls>
            <c:dLbl>
              <c:idx val="0"/>
              <c:layout>
                <c:manualLayout>
                  <c:x val="-3.4305660545155409E-2"/>
                  <c:y val="-5.0427495108464858E-2"/>
                </c:manualLayout>
              </c:layout>
              <c:spPr>
                <a:noFill/>
                <a:ln>
                  <a:noFill/>
                </a:ln>
                <a:effectLst/>
              </c:spPr>
              <c:txPr>
                <a:bodyPr rot="0" spcFirstLastPara="1" vertOverflow="ellipsis" vert="horz" wrap="square" lIns="38100" tIns="19050" rIns="38100" bIns="19050" anchor="ctr" anchorCtr="0">
                  <a:noAutofit/>
                </a:bodyPr>
                <a:lstStyle/>
                <a:p>
                  <a:pPr algn="ctr">
                    <a:defRPr lang="en-US" sz="1000" b="1" i="0" u="none" strike="noStrike" kern="1200" baseline="0">
                      <a:solidFill>
                        <a:srgbClr val="3A7D64"/>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544453071644143E-2"/>
                      <c:h val="6.1282021941691196E-2"/>
                    </c:manualLayout>
                  </c15:layout>
                </c:ext>
                <c:ext xmlns:c16="http://schemas.microsoft.com/office/drawing/2014/chart" uri="{C3380CC4-5D6E-409C-BE32-E72D297353CC}">
                  <c16:uniqueId val="{00000005-3A29-4220-B0E2-C0E3C31BB444}"/>
                </c:ext>
              </c:extLst>
            </c:dLbl>
            <c:dLbl>
              <c:idx val="1"/>
              <c:layout>
                <c:manualLayout>
                  <c:x val="-4.8785674135845329E-2"/>
                  <c:y val="-7.7450330468235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29-4220-B0E2-C0E3C31BB444}"/>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3A7D6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0.46</c:v>
                </c:pt>
                <c:pt idx="1">
                  <c:v>0.42</c:v>
                </c:pt>
                <c:pt idx="2">
                  <c:v>0.45</c:v>
                </c:pt>
                <c:pt idx="3">
                  <c:v>0.53</c:v>
                </c:pt>
                <c:pt idx="4">
                  <c:v>0.51</c:v>
                </c:pt>
                <c:pt idx="5">
                  <c:v>0.45</c:v>
                </c:pt>
              </c:numCache>
            </c:numRef>
          </c:val>
          <c:smooth val="0"/>
          <c:extLst>
            <c:ext xmlns:c16="http://schemas.microsoft.com/office/drawing/2014/chart" uri="{C3380CC4-5D6E-409C-BE32-E72D297353CC}">
              <c16:uniqueId val="{00000007-3A29-4220-B0E2-C0E3C31BB444}"/>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8-3A29-4220-B0E2-C0E3C31BB444}"/>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l"/>
      <c:layout>
        <c:manualLayout>
          <c:xMode val="edge"/>
          <c:yMode val="edge"/>
          <c:x val="8.929341714258783E-2"/>
          <c:y val="0"/>
          <c:w val="0.220699920530949"/>
          <c:h val="0.19909574092232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0"/>
          <c:order val="0"/>
          <c:tx>
            <c:strRef>
              <c:f>Sheet1!$B$1</c:f>
              <c:strCache>
                <c:ptCount val="1"/>
                <c:pt idx="0">
                  <c:v>Female</c:v>
                </c:pt>
              </c:strCache>
            </c:strRef>
          </c:tx>
          <c:spPr>
            <a:ln w="28575" cap="rnd">
              <a:solidFill>
                <a:srgbClr val="E40037"/>
              </a:solidFill>
              <a:round/>
            </a:ln>
            <a:effectLst/>
          </c:spPr>
          <c:marker>
            <c:symbol val="circle"/>
            <c:size val="5"/>
            <c:spPr>
              <a:solidFill>
                <a:srgbClr val="E40037"/>
              </a:solidFill>
              <a:ln w="38100" cap="rnd">
                <a:solidFill>
                  <a:srgbClr val="E40037"/>
                </a:solidFill>
              </a:ln>
              <a:effectLst/>
            </c:spPr>
          </c:marker>
          <c:dLbls>
            <c:dLbl>
              <c:idx val="1"/>
              <c:layout>
                <c:manualLayout>
                  <c:x val="-2.8187759789876424E-2"/>
                  <c:y val="7.312766972764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A3-4174-AD16-1E3D620D25A7}"/>
                </c:ext>
              </c:extLst>
            </c:dLbl>
            <c:dLbl>
              <c:idx val="5"/>
              <c:layout>
                <c:manualLayout>
                  <c:x val="-2.8730855312739789E-2"/>
                  <c:y val="7.312766972764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3-4174-AD16-1E3D620D25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7.0000000000000007E-2</c:v>
                </c:pt>
                <c:pt idx="1">
                  <c:v>0.06</c:v>
                </c:pt>
                <c:pt idx="2">
                  <c:v>0.13</c:v>
                </c:pt>
                <c:pt idx="3">
                  <c:v>0.1</c:v>
                </c:pt>
                <c:pt idx="4">
                  <c:v>0.12</c:v>
                </c:pt>
                <c:pt idx="5">
                  <c:v>0.09</c:v>
                </c:pt>
              </c:numCache>
            </c:numRef>
          </c:val>
          <c:smooth val="0"/>
          <c:extLst>
            <c:ext xmlns:c16="http://schemas.microsoft.com/office/drawing/2014/chart" uri="{C3380CC4-5D6E-409C-BE32-E72D297353CC}">
              <c16:uniqueId val="{00000002-18A3-4174-AD16-1E3D620D25A7}"/>
            </c:ext>
          </c:extLst>
        </c:ser>
        <c:ser>
          <c:idx val="1"/>
          <c:order val="1"/>
          <c:tx>
            <c:strRef>
              <c:f>Sheet1!$C$1</c:f>
              <c:strCache>
                <c:ptCount val="1"/>
                <c:pt idx="0">
                  <c:v>Male</c:v>
                </c:pt>
              </c:strCache>
            </c:strRef>
          </c:tx>
          <c:spPr>
            <a:ln w="28575" cap="rnd">
              <a:solidFill>
                <a:srgbClr val="3A7D64"/>
              </a:solidFill>
              <a:round/>
            </a:ln>
            <a:effectLst/>
          </c:spPr>
          <c:marker>
            <c:symbol val="star"/>
            <c:size val="5"/>
            <c:spPr>
              <a:solidFill>
                <a:srgbClr val="3A7D64"/>
              </a:solidFill>
              <a:ln w="38100">
                <a:solidFill>
                  <a:srgbClr val="3A7D64"/>
                </a:solidFill>
              </a:ln>
              <a:effectLst/>
            </c:spPr>
          </c:marker>
          <c:dLbls>
            <c:dLbl>
              <c:idx val="0"/>
              <c:layout>
                <c:manualLayout>
                  <c:x val="-7.4041136160394469E-2"/>
                  <c:y val="6.301355807846397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3-4174-AD16-1E3D620D25A7}"/>
                </c:ext>
              </c:extLst>
            </c:dLbl>
            <c:dLbl>
              <c:idx val="1"/>
              <c:layout>
                <c:manualLayout>
                  <c:x val="-4.5081108979014711E-2"/>
                  <c:y val="-7.92741535033505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A3-4174-AD16-1E3D620D25A7}"/>
                </c:ext>
              </c:extLst>
            </c:dLbl>
            <c:dLbl>
              <c:idx val="5"/>
              <c:layout>
                <c:manualLayout>
                  <c:x val="-3.838419770653307E-2"/>
                  <c:y val="-8.54206372790532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A3-4174-AD16-1E3D620D25A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A7D6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0.02</c:v>
                </c:pt>
                <c:pt idx="1">
                  <c:v>7.0000000000000007E-2</c:v>
                </c:pt>
                <c:pt idx="2">
                  <c:v>0.09</c:v>
                </c:pt>
                <c:pt idx="3">
                  <c:v>0.09</c:v>
                </c:pt>
                <c:pt idx="4">
                  <c:v>0.09</c:v>
                </c:pt>
                <c:pt idx="5">
                  <c:v>0.1</c:v>
                </c:pt>
              </c:numCache>
            </c:numRef>
          </c:val>
          <c:smooth val="0"/>
          <c:extLst>
            <c:ext xmlns:c16="http://schemas.microsoft.com/office/drawing/2014/chart" uri="{C3380CC4-5D6E-409C-BE32-E72D297353CC}">
              <c16:uniqueId val="{00000006-18A3-4174-AD16-1E3D620D25A7}"/>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7-18A3-4174-AD16-1E3D620D25A7}"/>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0000000000000004"/>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l"/>
      <c:layout>
        <c:manualLayout>
          <c:xMode val="edge"/>
          <c:yMode val="edge"/>
          <c:x val="8.6880081544139523E-2"/>
          <c:y val="0"/>
          <c:w val="0.220699920530949"/>
          <c:h val="0.19909574092232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0"/>
          <c:order val="0"/>
          <c:tx>
            <c:strRef>
              <c:f>Sheet1!$B$1</c:f>
              <c:strCache>
                <c:ptCount val="1"/>
                <c:pt idx="0">
                  <c:v>Female</c:v>
                </c:pt>
              </c:strCache>
            </c:strRef>
          </c:tx>
          <c:spPr>
            <a:ln w="28575" cap="rnd">
              <a:solidFill>
                <a:srgbClr val="E40037"/>
              </a:solidFill>
              <a:round/>
            </a:ln>
            <a:effectLst/>
          </c:spPr>
          <c:marker>
            <c:symbol val="circle"/>
            <c:size val="5"/>
            <c:spPr>
              <a:solidFill>
                <a:srgbClr val="E40037"/>
              </a:solidFill>
              <a:ln w="38100" cap="rnd">
                <a:solidFill>
                  <a:srgbClr val="E40037"/>
                </a:solidFill>
              </a:ln>
              <a:effectLst/>
            </c:spPr>
          </c:marker>
          <c:dLbls>
            <c:dLbl>
              <c:idx val="6"/>
              <c:layout>
                <c:manualLayout>
                  <c:x val="-3.838419770653307E-2"/>
                  <c:y val="-6.209497333781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9E-4F7D-BBCA-11CE9EBB8B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0.45</c:v>
                </c:pt>
                <c:pt idx="1">
                  <c:v>0.4</c:v>
                </c:pt>
                <c:pt idx="2">
                  <c:v>0.56999999999999995</c:v>
                </c:pt>
                <c:pt idx="3">
                  <c:v>0.56000000000000005</c:v>
                </c:pt>
                <c:pt idx="4">
                  <c:v>0.48</c:v>
                </c:pt>
                <c:pt idx="5">
                  <c:v>0.41</c:v>
                </c:pt>
              </c:numCache>
            </c:numRef>
          </c:val>
          <c:smooth val="0"/>
          <c:extLst>
            <c:ext xmlns:c16="http://schemas.microsoft.com/office/drawing/2014/chart" uri="{C3380CC4-5D6E-409C-BE32-E72D297353CC}">
              <c16:uniqueId val="{00000001-4D9E-4F7D-BBCA-11CE9EBB8B21}"/>
            </c:ext>
          </c:extLst>
        </c:ser>
        <c:ser>
          <c:idx val="1"/>
          <c:order val="1"/>
          <c:tx>
            <c:strRef>
              <c:f>Sheet1!$C$1</c:f>
              <c:strCache>
                <c:ptCount val="1"/>
                <c:pt idx="0">
                  <c:v>Male</c:v>
                </c:pt>
              </c:strCache>
            </c:strRef>
          </c:tx>
          <c:spPr>
            <a:ln w="28575" cap="rnd">
              <a:solidFill>
                <a:srgbClr val="3A7D64"/>
              </a:solidFill>
              <a:round/>
            </a:ln>
            <a:effectLst/>
          </c:spPr>
          <c:marker>
            <c:symbol val="star"/>
            <c:size val="5"/>
            <c:spPr>
              <a:solidFill>
                <a:srgbClr val="3A7D64"/>
              </a:solidFill>
              <a:ln w="38100">
                <a:solidFill>
                  <a:srgbClr val="3A7D6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A7D6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0.21</c:v>
                </c:pt>
                <c:pt idx="1">
                  <c:v>0.34</c:v>
                </c:pt>
                <c:pt idx="2">
                  <c:v>0.4</c:v>
                </c:pt>
                <c:pt idx="3">
                  <c:v>0.49</c:v>
                </c:pt>
                <c:pt idx="4">
                  <c:v>0.42</c:v>
                </c:pt>
                <c:pt idx="5">
                  <c:v>0.39</c:v>
                </c:pt>
              </c:numCache>
            </c:numRef>
          </c:val>
          <c:smooth val="0"/>
          <c:extLst>
            <c:ext xmlns:c16="http://schemas.microsoft.com/office/drawing/2014/chart" uri="{C3380CC4-5D6E-409C-BE32-E72D297353CC}">
              <c16:uniqueId val="{00000002-4D9E-4F7D-BBCA-11CE9EBB8B21}"/>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3-4D9E-4F7D-BBCA-11CE9EBB8B21}"/>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l"/>
      <c:layout>
        <c:manualLayout>
          <c:xMode val="edge"/>
          <c:yMode val="edge"/>
          <c:x val="8.929341714258783E-2"/>
          <c:y val="0"/>
          <c:w val="0.220699920530949"/>
          <c:h val="0.19909574092232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286960969269321"/>
          <c:w val="0.97281433161494746"/>
          <c:h val="0.73665237850558951"/>
        </c:manualLayout>
      </c:layout>
      <c:barChart>
        <c:barDir val="col"/>
        <c:grouping val="clustered"/>
        <c:varyColors val="0"/>
        <c:ser>
          <c:idx val="0"/>
          <c:order val="0"/>
          <c:tx>
            <c:strRef>
              <c:f>Sheet1!$B$1</c:f>
              <c:strCache>
                <c:ptCount val="1"/>
                <c:pt idx="0">
                  <c:v>Essex total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Life satisfaction (0-10)</c:v>
                </c:pt>
                <c:pt idx="1">
                  <c:v>Worthwhileness (0-10)</c:v>
                </c:pt>
                <c:pt idx="2">
                  <c:v>Happiness (0-10)</c:v>
                </c:pt>
                <c:pt idx="3">
                  <c:v>Anxiety (0-10)</c:v>
                </c:pt>
                <c:pt idx="4">
                  <c:v>Loneliness (3-9)</c:v>
                </c:pt>
              </c:strCache>
            </c:strRef>
          </c:cat>
          <c:val>
            <c:numRef>
              <c:f>Sheet1!$B$2:$B$6</c:f>
              <c:numCache>
                <c:formatCode>0.0</c:formatCode>
                <c:ptCount val="5"/>
                <c:pt idx="0">
                  <c:v>6.7</c:v>
                </c:pt>
                <c:pt idx="1">
                  <c:v>7.2</c:v>
                </c:pt>
                <c:pt idx="2">
                  <c:v>7</c:v>
                </c:pt>
                <c:pt idx="3">
                  <c:v>3.4</c:v>
                </c:pt>
                <c:pt idx="4">
                  <c:v>4.3</c:v>
                </c:pt>
              </c:numCache>
            </c:numRef>
          </c:val>
          <c:extLst>
            <c:ext xmlns:c16="http://schemas.microsoft.com/office/drawing/2014/chart" uri="{C3380CC4-5D6E-409C-BE32-E72D297353CC}">
              <c16:uniqueId val="{00000000-6B9D-4982-BD7B-11329EC8BB3E}"/>
            </c:ext>
          </c:extLst>
        </c:ser>
        <c:ser>
          <c:idx val="1"/>
          <c:order val="1"/>
          <c:tx>
            <c:strRef>
              <c:f>Sheet1!$C$1</c:f>
              <c:strCache>
                <c:ptCount val="1"/>
                <c:pt idx="0">
                  <c:v>Personal caring responsibilities</c:v>
                </c:pt>
              </c:strCache>
            </c:strRef>
          </c:tx>
          <c:spPr>
            <a:solidFill>
              <a:schemeClr val="accent3"/>
            </a:solidFill>
            <a:ln>
              <a:noFill/>
            </a:ln>
            <a:effectLst/>
          </c:spPr>
          <c:invertIfNegative val="0"/>
          <c:dLbls>
            <c:dLbl>
              <c:idx val="1"/>
              <c:layout>
                <c:manualLayout>
                  <c:x val="0"/>
                  <c:y val="5.9951506322753201E-3"/>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4578860907811608E-2"/>
                      <c:h val="4.6911130250108506E-2"/>
                    </c:manualLayout>
                  </c15:layout>
                </c:ext>
                <c:ext xmlns:c16="http://schemas.microsoft.com/office/drawing/2014/chart" uri="{C3380CC4-5D6E-409C-BE32-E72D297353CC}">
                  <c16:uniqueId val="{00000000-507A-4FFC-ACE0-A8C90D35361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Life satisfaction (0-10)</c:v>
                </c:pt>
                <c:pt idx="1">
                  <c:v>Worthwhileness (0-10)</c:v>
                </c:pt>
                <c:pt idx="2">
                  <c:v>Happiness (0-10)</c:v>
                </c:pt>
                <c:pt idx="3">
                  <c:v>Anxiety (0-10)</c:v>
                </c:pt>
                <c:pt idx="4">
                  <c:v>Loneliness (3-9)</c:v>
                </c:pt>
              </c:strCache>
            </c:strRef>
          </c:cat>
          <c:val>
            <c:numRef>
              <c:f>Sheet1!$C$2:$C$6</c:f>
              <c:numCache>
                <c:formatCode>0.0</c:formatCode>
                <c:ptCount val="5"/>
                <c:pt idx="0">
                  <c:v>6</c:v>
                </c:pt>
                <c:pt idx="1">
                  <c:v>6.6</c:v>
                </c:pt>
                <c:pt idx="2">
                  <c:v>6.1</c:v>
                </c:pt>
                <c:pt idx="3">
                  <c:v>4.4000000000000004</c:v>
                </c:pt>
                <c:pt idx="4">
                  <c:v>4.8</c:v>
                </c:pt>
              </c:numCache>
            </c:numRef>
          </c:val>
          <c:extLst>
            <c:ext xmlns:c16="http://schemas.microsoft.com/office/drawing/2014/chart" uri="{C3380CC4-5D6E-409C-BE32-E72D297353CC}">
              <c16:uniqueId val="{00000001-6B9D-4982-BD7B-11329EC8BB3E}"/>
            </c:ext>
          </c:extLst>
        </c:ser>
        <c:ser>
          <c:idx val="2"/>
          <c:order val="2"/>
          <c:tx>
            <c:strRef>
              <c:f>Sheet1!$D$1</c:f>
              <c:strCache>
                <c:ptCount val="1"/>
                <c:pt idx="0">
                  <c:v>Caring responsibilities excluding personal care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Life satisfaction (0-10)</c:v>
                </c:pt>
                <c:pt idx="1">
                  <c:v>Worthwhileness (0-10)</c:v>
                </c:pt>
                <c:pt idx="2">
                  <c:v>Happiness (0-10)</c:v>
                </c:pt>
                <c:pt idx="3">
                  <c:v>Anxiety (0-10)</c:v>
                </c:pt>
                <c:pt idx="4">
                  <c:v>Loneliness (3-9)</c:v>
                </c:pt>
              </c:strCache>
            </c:strRef>
          </c:cat>
          <c:val>
            <c:numRef>
              <c:f>Sheet1!$D$2:$D$6</c:f>
              <c:numCache>
                <c:formatCode>0.0</c:formatCode>
                <c:ptCount val="5"/>
                <c:pt idx="0">
                  <c:v>6.4</c:v>
                </c:pt>
                <c:pt idx="1">
                  <c:v>7.1</c:v>
                </c:pt>
                <c:pt idx="2">
                  <c:v>6.8</c:v>
                </c:pt>
                <c:pt idx="3">
                  <c:v>3.5</c:v>
                </c:pt>
                <c:pt idx="4">
                  <c:v>4.5</c:v>
                </c:pt>
              </c:numCache>
            </c:numRef>
          </c:val>
          <c:extLst>
            <c:ext xmlns:c16="http://schemas.microsoft.com/office/drawing/2014/chart" uri="{C3380CC4-5D6E-409C-BE32-E72D297353CC}">
              <c16:uniqueId val="{00000001-B320-4FAE-9B23-B2C9DBB70A9E}"/>
            </c:ext>
          </c:extLst>
        </c:ser>
        <c:ser>
          <c:idx val="3"/>
          <c:order val="3"/>
          <c:tx>
            <c:strRef>
              <c:f>Sheet1!$E$1</c:f>
              <c:strCache>
                <c:ptCount val="1"/>
                <c:pt idx="0">
                  <c:v>No caring responsibilities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Life satisfaction (0-10)</c:v>
                </c:pt>
                <c:pt idx="1">
                  <c:v>Worthwhileness (0-10)</c:v>
                </c:pt>
                <c:pt idx="2">
                  <c:v>Happiness (0-10)</c:v>
                </c:pt>
                <c:pt idx="3">
                  <c:v>Anxiety (0-10)</c:v>
                </c:pt>
                <c:pt idx="4">
                  <c:v>Loneliness (3-9)</c:v>
                </c:pt>
              </c:strCache>
            </c:strRef>
          </c:cat>
          <c:val>
            <c:numRef>
              <c:f>Sheet1!$E$2:$E$6</c:f>
              <c:numCache>
                <c:formatCode>0.0</c:formatCode>
                <c:ptCount val="5"/>
                <c:pt idx="0">
                  <c:v>6.8</c:v>
                </c:pt>
                <c:pt idx="1">
                  <c:v>7.2</c:v>
                </c:pt>
                <c:pt idx="2">
                  <c:v>7</c:v>
                </c:pt>
                <c:pt idx="3">
                  <c:v>3.3</c:v>
                </c:pt>
                <c:pt idx="4">
                  <c:v>4.3</c:v>
                </c:pt>
              </c:numCache>
            </c:numRef>
          </c:val>
          <c:extLst>
            <c:ext xmlns:c16="http://schemas.microsoft.com/office/drawing/2014/chart" uri="{C3380CC4-5D6E-409C-BE32-E72D297353CC}">
              <c16:uniqueId val="{00000001-B93C-44B1-BFF6-93BF62F23476}"/>
            </c:ext>
          </c:extLst>
        </c:ser>
        <c:dLbls>
          <c:showLegendKey val="0"/>
          <c:showVal val="0"/>
          <c:showCatName val="0"/>
          <c:showSerName val="0"/>
          <c:showPercent val="0"/>
          <c:showBubbleSize val="0"/>
        </c:dLbls>
        <c:gapWidth val="200"/>
        <c:axId val="534052464"/>
        <c:axId val="534052792"/>
      </c:barChart>
      <c:catAx>
        <c:axId val="53405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tickLblSkip val="1"/>
        <c:tickMarkSkip val="1"/>
        <c:noMultiLvlLbl val="0"/>
      </c:catAx>
      <c:valAx>
        <c:axId val="534052792"/>
        <c:scaling>
          <c:orientation val="minMax"/>
          <c:max val="10"/>
        </c:scaling>
        <c:delete val="1"/>
        <c:axPos val="l"/>
        <c:numFmt formatCode="0.0" sourceLinked="1"/>
        <c:majorTickMark val="out"/>
        <c:minorTickMark val="none"/>
        <c:tickLblPos val="nextTo"/>
        <c:crossAx val="534052464"/>
        <c:crosses val="autoZero"/>
        <c:crossBetween val="between"/>
      </c:valAx>
      <c:spPr>
        <a:noFill/>
        <a:ln>
          <a:noFill/>
        </a:ln>
        <a:effectLst/>
      </c:spPr>
    </c:plotArea>
    <c:legend>
      <c:legendPos val="b"/>
      <c:layout>
        <c:manualLayout>
          <c:xMode val="edge"/>
          <c:yMode val="edge"/>
          <c:x val="5.8224514817601131E-2"/>
          <c:y val="2.0118763012348115E-3"/>
          <c:w val="0.87159960160896333"/>
          <c:h val="0.1160784650639474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2156595769306817"/>
          <c:y val="7.2422777826734633E-2"/>
          <c:w val="0.64720768329423728"/>
          <c:h val="0.79498395067892613"/>
        </c:manualLayout>
      </c:layout>
      <c:barChart>
        <c:barDir val="col"/>
        <c:grouping val="stacked"/>
        <c:varyColors val="0"/>
        <c:ser>
          <c:idx val="0"/>
          <c:order val="0"/>
          <c:tx>
            <c:strRef>
              <c:f>Sheet1!$A$2</c:f>
              <c:strCache>
                <c:ptCount val="1"/>
                <c:pt idx="0">
                  <c:v>Living comfortably / doing alright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 total</c:v>
                </c:pt>
                <c:pt idx="1">
                  <c:v>Personal caring responsibilities</c:v>
                </c:pt>
                <c:pt idx="2">
                  <c:v>Caring responsibilities excluding personal care</c:v>
                </c:pt>
                <c:pt idx="3">
                  <c:v>No caring responsibilities</c:v>
                </c:pt>
              </c:strCache>
            </c:strRef>
          </c:cat>
          <c:val>
            <c:numRef>
              <c:f>Sheet1!$B$2:$E$2</c:f>
              <c:numCache>
                <c:formatCode>0%</c:formatCode>
                <c:ptCount val="4"/>
                <c:pt idx="0">
                  <c:v>0.63</c:v>
                </c:pt>
                <c:pt idx="1">
                  <c:v>0.53</c:v>
                </c:pt>
                <c:pt idx="2">
                  <c:v>0.61</c:v>
                </c:pt>
                <c:pt idx="3">
                  <c:v>0.65</c:v>
                </c:pt>
              </c:numCache>
            </c:numRef>
          </c:val>
          <c:extLst>
            <c:ext xmlns:c16="http://schemas.microsoft.com/office/drawing/2014/chart" uri="{C3380CC4-5D6E-409C-BE32-E72D297353CC}">
              <c16:uniqueId val="{00000000-C5D9-45CB-A5EE-0DA24121542E}"/>
            </c:ext>
          </c:extLst>
        </c:ser>
        <c:ser>
          <c:idx val="1"/>
          <c:order val="1"/>
          <c:tx>
            <c:strRef>
              <c:f>Sheet1!$A$3</c:f>
              <c:strCache>
                <c:ptCount val="1"/>
                <c:pt idx="0">
                  <c:v>Just about getting by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 total</c:v>
                </c:pt>
                <c:pt idx="1">
                  <c:v>Personal caring responsibilities</c:v>
                </c:pt>
                <c:pt idx="2">
                  <c:v>Caring responsibilities excluding personal care</c:v>
                </c:pt>
                <c:pt idx="3">
                  <c:v>No caring responsibilities</c:v>
                </c:pt>
              </c:strCache>
            </c:strRef>
          </c:cat>
          <c:val>
            <c:numRef>
              <c:f>Sheet1!$B$3:$E$3</c:f>
              <c:numCache>
                <c:formatCode>0%</c:formatCode>
                <c:ptCount val="4"/>
                <c:pt idx="0">
                  <c:v>0.24</c:v>
                </c:pt>
                <c:pt idx="1">
                  <c:v>0.3</c:v>
                </c:pt>
                <c:pt idx="2">
                  <c:v>0.26</c:v>
                </c:pt>
                <c:pt idx="3">
                  <c:v>0.22</c:v>
                </c:pt>
              </c:numCache>
            </c:numRef>
          </c:val>
          <c:extLst>
            <c:ext xmlns:c16="http://schemas.microsoft.com/office/drawing/2014/chart" uri="{C3380CC4-5D6E-409C-BE32-E72D297353CC}">
              <c16:uniqueId val="{00000001-C5D9-45CB-A5EE-0DA24121542E}"/>
            </c:ext>
          </c:extLst>
        </c:ser>
        <c:ser>
          <c:idx val="2"/>
          <c:order val="2"/>
          <c:tx>
            <c:strRef>
              <c:f>Sheet1!$A$4</c:f>
              <c:strCache>
                <c:ptCount val="1"/>
                <c:pt idx="0">
                  <c:v>Finding it very / quite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 total</c:v>
                </c:pt>
                <c:pt idx="1">
                  <c:v>Personal caring responsibilities</c:v>
                </c:pt>
                <c:pt idx="2">
                  <c:v>Caring responsibilities excluding personal care</c:v>
                </c:pt>
                <c:pt idx="3">
                  <c:v>No caring responsibilities</c:v>
                </c:pt>
              </c:strCache>
            </c:strRef>
          </c:cat>
          <c:val>
            <c:numRef>
              <c:f>Sheet1!$B$4:$E$4</c:f>
              <c:numCache>
                <c:formatCode>0%</c:formatCode>
                <c:ptCount val="4"/>
                <c:pt idx="0">
                  <c:v>0.13</c:v>
                </c:pt>
                <c:pt idx="1">
                  <c:v>0.17</c:v>
                </c:pt>
                <c:pt idx="2">
                  <c:v>0.13</c:v>
                </c:pt>
                <c:pt idx="3">
                  <c:v>0.12</c:v>
                </c:pt>
              </c:numCache>
            </c:numRef>
          </c:val>
          <c:extLst>
            <c:ext xmlns:c16="http://schemas.microsoft.com/office/drawing/2014/chart" uri="{C3380CC4-5D6E-409C-BE32-E72D297353CC}">
              <c16:uniqueId val="{00000002-C5D9-45CB-A5EE-0DA24121542E}"/>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8412209744085875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Essex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c:v>
                </c:pt>
                <c:pt idx="5">
                  <c:v>Credit card bills/loan repayments</c:v>
                </c:pt>
                <c:pt idx="6">
                  <c:v>Personal or physical wellbeing activities</c:v>
                </c:pt>
                <c:pt idx="7">
                  <c:v>Internet or broadband</c:v>
                </c:pt>
                <c:pt idx="8">
                  <c:v>Maintaining financial product contributions</c:v>
                </c:pt>
                <c:pt idx="9">
                  <c:v>Public transport costs</c:v>
                </c:pt>
                <c:pt idx="10">
                  <c:v>Childcare costs</c:v>
                </c:pt>
                <c:pt idx="11">
                  <c:v>None of the above</c:v>
                </c:pt>
              </c:strCache>
            </c:strRef>
          </c:cat>
          <c:val>
            <c:numRef>
              <c:f>Sheet1!$B$2:$B$13</c:f>
              <c:numCache>
                <c:formatCode>0%</c:formatCode>
                <c:ptCount val="12"/>
                <c:pt idx="0">
                  <c:v>0.61753476754283887</c:v>
                </c:pt>
                <c:pt idx="1">
                  <c:v>0.3443964164647394</c:v>
                </c:pt>
                <c:pt idx="2">
                  <c:v>0.32006307315672411</c:v>
                </c:pt>
                <c:pt idx="3">
                  <c:v>0.25337367189913956</c:v>
                </c:pt>
                <c:pt idx="4">
                  <c:v>0.21633419070951909</c:v>
                </c:pt>
                <c:pt idx="5">
                  <c:v>0.16146686864584178</c:v>
                </c:pt>
                <c:pt idx="6">
                  <c:v>0.14328509899420619</c:v>
                </c:pt>
                <c:pt idx="7">
                  <c:v>0.14254940133614752</c:v>
                </c:pt>
                <c:pt idx="8">
                  <c:v>0.1058451815265475</c:v>
                </c:pt>
                <c:pt idx="9">
                  <c:v>9.3667603448152018E-2</c:v>
                </c:pt>
                <c:pt idx="10">
                  <c:v>7.2692732086134526E-2</c:v>
                </c:pt>
                <c:pt idx="11">
                  <c:v>0.2665093279561862</c:v>
                </c:pt>
              </c:numCache>
            </c:numRef>
          </c:val>
          <c:extLst>
            <c:ext xmlns:c16="http://schemas.microsoft.com/office/drawing/2014/chart" uri="{C3380CC4-5D6E-409C-BE32-E72D297353CC}">
              <c16:uniqueId val="{00000004-ED5B-42CD-8E10-3A2F84867C92}"/>
            </c:ext>
          </c:extLst>
        </c:ser>
        <c:ser>
          <c:idx val="1"/>
          <c:order val="1"/>
          <c:tx>
            <c:strRef>
              <c:f>Sheet1!$C$1</c:f>
              <c:strCache>
                <c:ptCount val="1"/>
                <c:pt idx="0">
                  <c:v>Personal caring responsibilities</c:v>
                </c:pt>
              </c:strCache>
            </c:strRef>
          </c:tx>
          <c:spPr>
            <a:solidFill>
              <a:schemeClr val="accent3"/>
            </a:solidFill>
            <a:ln>
              <a:noFill/>
            </a:ln>
            <a:effectLst/>
          </c:spPr>
          <c:invertIfNegative val="0"/>
          <c:dLbls>
            <c:dLbl>
              <c:idx val="3"/>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21E-4FBE-8A56-89FB2F5AD465}"/>
                </c:ext>
              </c:extLst>
            </c:dLbl>
            <c:dLbl>
              <c:idx val="5"/>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793-47FF-A0C3-BEACD387633F}"/>
                </c:ext>
              </c:extLst>
            </c:dLbl>
            <c:dLbl>
              <c:idx val="9"/>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D21E-4FBE-8A56-89FB2F5AD465}"/>
                </c:ext>
              </c:extLst>
            </c:dLbl>
            <c:dLbl>
              <c:idx val="10"/>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21E-4FBE-8A56-89FB2F5AD465}"/>
                </c:ext>
              </c:extLst>
            </c:dLbl>
            <c:dLbl>
              <c:idx val="11"/>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21E-4FBE-8A56-89FB2F5AD465}"/>
                </c:ext>
              </c:extLst>
            </c:dLbl>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c:v>
                </c:pt>
                <c:pt idx="5">
                  <c:v>Credit card bills/loan repayments</c:v>
                </c:pt>
                <c:pt idx="6">
                  <c:v>Personal or physical wellbeing activities</c:v>
                </c:pt>
                <c:pt idx="7">
                  <c:v>Internet or broadband</c:v>
                </c:pt>
                <c:pt idx="8">
                  <c:v>Maintaining financial product contributions</c:v>
                </c:pt>
                <c:pt idx="9">
                  <c:v>Public transport costs</c:v>
                </c:pt>
                <c:pt idx="10">
                  <c:v>Childcare costs</c:v>
                </c:pt>
                <c:pt idx="11">
                  <c:v>None of the above</c:v>
                </c:pt>
              </c:strCache>
            </c:strRef>
          </c:cat>
          <c:val>
            <c:numRef>
              <c:f>Sheet1!$C$2:$C$13</c:f>
              <c:numCache>
                <c:formatCode>0%</c:formatCode>
                <c:ptCount val="12"/>
                <c:pt idx="0">
                  <c:v>0.76429618587109582</c:v>
                </c:pt>
                <c:pt idx="1">
                  <c:v>0.47155609702697349</c:v>
                </c:pt>
                <c:pt idx="2">
                  <c:v>0.40723058759290681</c:v>
                </c:pt>
                <c:pt idx="3">
                  <c:v>0.27272421883849018</c:v>
                </c:pt>
                <c:pt idx="4">
                  <c:v>0.29170892582297298</c:v>
                </c:pt>
                <c:pt idx="5">
                  <c:v>0.17534191728555282</c:v>
                </c:pt>
                <c:pt idx="6">
                  <c:v>0.23481954193185012</c:v>
                </c:pt>
                <c:pt idx="7">
                  <c:v>0.21271474839874968</c:v>
                </c:pt>
                <c:pt idx="8">
                  <c:v>0.14791769563349461</c:v>
                </c:pt>
                <c:pt idx="9">
                  <c:v>6.9860223194922452E-2</c:v>
                </c:pt>
                <c:pt idx="10">
                  <c:v>7.9344593651745468E-2</c:v>
                </c:pt>
                <c:pt idx="11">
                  <c:v>0.17274413475525818</c:v>
                </c:pt>
              </c:numCache>
            </c:numRef>
          </c:val>
          <c:extLst>
            <c:ext xmlns:c16="http://schemas.microsoft.com/office/drawing/2014/chart" uri="{C3380CC4-5D6E-409C-BE32-E72D297353CC}">
              <c16:uniqueId val="{0000000B-ED5B-42CD-8E10-3A2F84867C92}"/>
            </c:ext>
          </c:extLst>
        </c:ser>
        <c:ser>
          <c:idx val="2"/>
          <c:order val="2"/>
          <c:tx>
            <c:strRef>
              <c:f>Sheet1!$D$1</c:f>
              <c:strCache>
                <c:ptCount val="1"/>
                <c:pt idx="0">
                  <c:v>Caring responsibilities excluding personal care</c:v>
                </c:pt>
              </c:strCache>
            </c:strRef>
          </c:tx>
          <c:spPr>
            <a:solidFill>
              <a:schemeClr val="accent5">
                <a:lumMod val="60000"/>
                <a:lumOff val="40000"/>
              </a:schemeClr>
            </a:solidFill>
            <a:ln>
              <a:noFill/>
            </a:ln>
            <a:effectLst/>
          </c:spPr>
          <c:invertIfNegative val="0"/>
          <c:dLbls>
            <c:dLbl>
              <c:idx val="2"/>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21E-4FBE-8A56-89FB2F5AD465}"/>
                </c:ext>
              </c:extLst>
            </c:dLbl>
            <c:dLbl>
              <c:idx val="4"/>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793-47FF-A0C3-BEACD387633F}"/>
                </c:ext>
              </c:extLst>
            </c:dLbl>
            <c:dLbl>
              <c:idx val="6"/>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793-47FF-A0C3-BEACD387633F}"/>
                </c:ext>
              </c:extLst>
            </c:dLbl>
            <c:dLbl>
              <c:idx val="7"/>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793-47FF-A0C3-BEACD387633F}"/>
                </c:ext>
              </c:extLst>
            </c:dLbl>
            <c:dLbl>
              <c:idx val="8"/>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793-47FF-A0C3-BEACD387633F}"/>
                </c:ext>
              </c:extLst>
            </c:dLbl>
            <c:dLbl>
              <c:idx val="10"/>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21E-4FBE-8A56-89FB2F5AD465}"/>
                </c:ext>
              </c:extLst>
            </c:dLbl>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c:v>
                </c:pt>
                <c:pt idx="5">
                  <c:v>Credit card bills/loan repayments</c:v>
                </c:pt>
                <c:pt idx="6">
                  <c:v>Personal or physical wellbeing activities</c:v>
                </c:pt>
                <c:pt idx="7">
                  <c:v>Internet or broadband</c:v>
                </c:pt>
                <c:pt idx="8">
                  <c:v>Maintaining financial product contributions</c:v>
                </c:pt>
                <c:pt idx="9">
                  <c:v>Public transport costs</c:v>
                </c:pt>
                <c:pt idx="10">
                  <c:v>Childcare costs</c:v>
                </c:pt>
                <c:pt idx="11">
                  <c:v>None of the above</c:v>
                </c:pt>
              </c:strCache>
            </c:strRef>
          </c:cat>
          <c:val>
            <c:numRef>
              <c:f>Sheet1!$D$2:$D$13</c:f>
              <c:numCache>
                <c:formatCode>0%</c:formatCode>
                <c:ptCount val="12"/>
                <c:pt idx="0">
                  <c:v>0.62699614329438969</c:v>
                </c:pt>
                <c:pt idx="1">
                  <c:v>0.3467844002304416</c:v>
                </c:pt>
                <c:pt idx="2">
                  <c:v>0.34459255601191141</c:v>
                </c:pt>
                <c:pt idx="3">
                  <c:v>0.24420172951484692</c:v>
                </c:pt>
                <c:pt idx="4">
                  <c:v>0.25001899263761979</c:v>
                </c:pt>
                <c:pt idx="5">
                  <c:v>0.17081735921576191</c:v>
                </c:pt>
                <c:pt idx="6">
                  <c:v>0.16058782137571029</c:v>
                </c:pt>
                <c:pt idx="7">
                  <c:v>0.1570383269741992</c:v>
                </c:pt>
                <c:pt idx="8">
                  <c:v>0.1298041001013393</c:v>
                </c:pt>
                <c:pt idx="9">
                  <c:v>9.2738049719943746E-2</c:v>
                </c:pt>
                <c:pt idx="10">
                  <c:v>5.6308547226915272E-2</c:v>
                </c:pt>
                <c:pt idx="11">
                  <c:v>0.25789329658012394</c:v>
                </c:pt>
              </c:numCache>
            </c:numRef>
          </c:val>
          <c:extLst>
            <c:ext xmlns:c16="http://schemas.microsoft.com/office/drawing/2014/chart" uri="{C3380CC4-5D6E-409C-BE32-E72D297353CC}">
              <c16:uniqueId val="{0000000C-ED5B-42CD-8E10-3A2F84867C92}"/>
            </c:ext>
          </c:extLst>
        </c:ser>
        <c:ser>
          <c:idx val="3"/>
          <c:order val="3"/>
          <c:tx>
            <c:strRef>
              <c:f>Sheet1!$E$1</c:f>
              <c:strCache>
                <c:ptCount val="1"/>
                <c:pt idx="0">
                  <c:v>No caring responsibilities</c:v>
                </c:pt>
              </c:strCache>
            </c:strRef>
          </c:tx>
          <c:spPr>
            <a:solidFill>
              <a:schemeClr val="accent1"/>
            </a:solidFill>
            <a:ln>
              <a:noFill/>
            </a:ln>
            <a:effectLst/>
          </c:spPr>
          <c:invertIfNegative val="0"/>
          <c:dLbls>
            <c:dLbl>
              <c:idx val="0"/>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793-47FF-A0C3-BEACD387633F}"/>
                </c:ext>
              </c:extLst>
            </c:dLbl>
            <c:dLbl>
              <c:idx val="1"/>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ED5B-42CD-8E10-3A2F84867C92}"/>
                </c:ext>
              </c:extLst>
            </c:dLbl>
            <c:dLbl>
              <c:idx val="2"/>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21E-4FBE-8A56-89FB2F5AD465}"/>
                </c:ext>
              </c:extLst>
            </c:dLbl>
            <c:dLbl>
              <c:idx val="3"/>
              <c:spPr>
                <a:noFill/>
                <a:ln w="19050">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D5B-42CD-8E10-3A2F84867C92}"/>
                </c:ext>
              </c:extLst>
            </c:dLbl>
            <c:dLbl>
              <c:idx val="4"/>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793-47FF-A0C3-BEACD387633F}"/>
                </c:ext>
              </c:extLst>
            </c:dLbl>
            <c:dLbl>
              <c:idx val="5"/>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ED5B-42CD-8E10-3A2F84867C92}"/>
                </c:ext>
              </c:extLst>
            </c:dLbl>
            <c:dLbl>
              <c:idx val="6"/>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793-47FF-A0C3-BEACD387633F}"/>
                </c:ext>
              </c:extLst>
            </c:dLbl>
            <c:dLbl>
              <c:idx val="7"/>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D5B-42CD-8E10-3A2F84867C92}"/>
                </c:ext>
              </c:extLst>
            </c:dLbl>
            <c:dLbl>
              <c:idx val="8"/>
              <c:spPr>
                <a:noFill/>
                <a:ln w="19050">
                  <a:solidFill>
                    <a:srgbClr val="FF000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ED5B-42CD-8E10-3A2F84867C92}"/>
                </c:ext>
              </c:extLst>
            </c:dLbl>
            <c:dLbl>
              <c:idx val="9"/>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793-47FF-A0C3-BEACD387633F}"/>
                </c:ext>
              </c:extLst>
            </c:dLbl>
            <c:dLbl>
              <c:idx val="10"/>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21E-4FBE-8A56-89FB2F5AD465}"/>
                </c:ext>
              </c:extLst>
            </c:dLbl>
            <c:dLbl>
              <c:idx val="11"/>
              <c:spPr>
                <a:noFill/>
                <a:ln w="19050">
                  <a:solidFill>
                    <a:srgbClr val="00B050"/>
                  </a:solid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D21E-4FBE-8A56-89FB2F5AD465}"/>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Home energy bills</c:v>
                </c:pt>
                <c:pt idx="1">
                  <c:v>Food and essential items</c:v>
                </c:pt>
                <c:pt idx="2">
                  <c:v>Petrol or diesel</c:v>
                </c:pt>
                <c:pt idx="3">
                  <c:v>Rent or mortgage</c:v>
                </c:pt>
                <c:pt idx="4">
                  <c:v>Medical/dental costs</c:v>
                </c:pt>
                <c:pt idx="5">
                  <c:v>Credit card bills/loan repayments</c:v>
                </c:pt>
                <c:pt idx="6">
                  <c:v>Personal or physical wellbeing activities</c:v>
                </c:pt>
                <c:pt idx="7">
                  <c:v>Internet or broadband</c:v>
                </c:pt>
                <c:pt idx="8">
                  <c:v>Maintaining financial product contributions</c:v>
                </c:pt>
                <c:pt idx="9">
                  <c:v>Public transport costs</c:v>
                </c:pt>
                <c:pt idx="10">
                  <c:v>Childcare costs</c:v>
                </c:pt>
                <c:pt idx="11">
                  <c:v>None of the above</c:v>
                </c:pt>
              </c:strCache>
            </c:strRef>
          </c:cat>
          <c:val>
            <c:numRef>
              <c:f>Sheet1!$E$2:$E$13</c:f>
              <c:numCache>
                <c:formatCode>0%</c:formatCode>
                <c:ptCount val="12"/>
                <c:pt idx="0">
                  <c:v>0.5681087653508522</c:v>
                </c:pt>
                <c:pt idx="1">
                  <c:v>0.31965970091379131</c:v>
                </c:pt>
                <c:pt idx="2">
                  <c:v>0.28601808408104551</c:v>
                </c:pt>
                <c:pt idx="3">
                  <c:v>0.25958916584640163</c:v>
                </c:pt>
                <c:pt idx="4">
                  <c:v>0.17180097980346029</c:v>
                </c:pt>
                <c:pt idx="5">
                  <c:v>0.14225321326344958</c:v>
                </c:pt>
                <c:pt idx="6">
                  <c:v>0.1195635934573963</c:v>
                </c:pt>
                <c:pt idx="7">
                  <c:v>0.1222268366562735</c:v>
                </c:pt>
                <c:pt idx="8">
                  <c:v>7.344271207713092E-2</c:v>
                </c:pt>
                <c:pt idx="9">
                  <c:v>0.10663290029977381</c:v>
                </c:pt>
                <c:pt idx="10">
                  <c:v>9.5556289229379143E-2</c:v>
                </c:pt>
                <c:pt idx="11">
                  <c:v>0.30160569704148721</c:v>
                </c:pt>
              </c:numCache>
            </c:numRef>
          </c:val>
          <c:extLst>
            <c:ext xmlns:c16="http://schemas.microsoft.com/office/drawing/2014/chart" uri="{C3380CC4-5D6E-409C-BE32-E72D297353CC}">
              <c16:uniqueId val="{0000000D-ED5B-42CD-8E10-3A2F84867C92}"/>
            </c:ext>
          </c:extLst>
        </c:ser>
        <c:dLbls>
          <c:showLegendKey val="0"/>
          <c:showVal val="0"/>
          <c:showCatName val="0"/>
          <c:showSerName val="0"/>
          <c:showPercent val="0"/>
          <c:showBubbleSize val="0"/>
        </c:dLbls>
        <c:gapWidth val="150"/>
        <c:overlap val="-27"/>
        <c:axId val="1071455584"/>
        <c:axId val="1071458824"/>
      </c:barChart>
      <c:catAx>
        <c:axId val="107145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1458824"/>
        <c:crosses val="autoZero"/>
        <c:auto val="1"/>
        <c:lblAlgn val="ctr"/>
        <c:lblOffset val="100"/>
        <c:noMultiLvlLbl val="0"/>
      </c:catAx>
      <c:valAx>
        <c:axId val="1071458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714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178795490161613"/>
          <c:y val="0.41863652820865965"/>
          <c:w val="0.64720768329423728"/>
          <c:h val="0.39924123781600301"/>
        </c:manualLayout>
      </c:layout>
      <c:barChart>
        <c:barDir val="col"/>
        <c:grouping val="stacked"/>
        <c:varyColors val="0"/>
        <c:ser>
          <c:idx val="0"/>
          <c:order val="0"/>
          <c:tx>
            <c:strRef>
              <c:f>Sheet1!$A$2</c:f>
              <c:strCache>
                <c:ptCount val="1"/>
                <c:pt idx="0">
                  <c:v>Working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c:v>
                </c:pt>
                <c:pt idx="1">
                  <c:v>Personal caring responsibilities</c:v>
                </c:pt>
                <c:pt idx="2">
                  <c:v>Caring responsibilities excluding personal care</c:v>
                </c:pt>
                <c:pt idx="3">
                  <c:v>No caring responsibilities</c:v>
                </c:pt>
              </c:strCache>
            </c:strRef>
          </c:cat>
          <c:val>
            <c:numRef>
              <c:f>Sheet1!$B$2:$E$2</c:f>
              <c:numCache>
                <c:formatCode>0%</c:formatCode>
                <c:ptCount val="4"/>
                <c:pt idx="0">
                  <c:v>0.89</c:v>
                </c:pt>
                <c:pt idx="1">
                  <c:v>0.82</c:v>
                </c:pt>
                <c:pt idx="2">
                  <c:v>0.88</c:v>
                </c:pt>
                <c:pt idx="3">
                  <c:v>0.91</c:v>
                </c:pt>
              </c:numCache>
            </c:numRef>
          </c:val>
          <c:extLst>
            <c:ext xmlns:c16="http://schemas.microsoft.com/office/drawing/2014/chart" uri="{C3380CC4-5D6E-409C-BE32-E72D297353CC}">
              <c16:uniqueId val="{00000000-C5D9-45CB-A5EE-0DA24121542E}"/>
            </c:ext>
          </c:extLst>
        </c:ser>
        <c:ser>
          <c:idx val="1"/>
          <c:order val="1"/>
          <c:tx>
            <c:strRef>
              <c:f>Sheet1!$A$3</c:f>
              <c:strCache>
                <c:ptCount val="1"/>
                <c:pt idx="0">
                  <c:v>Not working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c:v>
                </c:pt>
                <c:pt idx="1">
                  <c:v>Personal caring responsibilities</c:v>
                </c:pt>
                <c:pt idx="2">
                  <c:v>Caring responsibilities excluding personal care</c:v>
                </c:pt>
                <c:pt idx="3">
                  <c:v>No caring responsibilities</c:v>
                </c:pt>
              </c:strCache>
            </c:strRef>
          </c:cat>
          <c:val>
            <c:numRef>
              <c:f>Sheet1!$B$3:$E$3</c:f>
              <c:numCache>
                <c:formatCode>0%</c:formatCode>
                <c:ptCount val="4"/>
                <c:pt idx="0">
                  <c:v>0.06</c:v>
                </c:pt>
                <c:pt idx="1">
                  <c:v>0.08</c:v>
                </c:pt>
                <c:pt idx="2">
                  <c:v>0.06</c:v>
                </c:pt>
                <c:pt idx="3">
                  <c:v>0.06</c:v>
                </c:pt>
              </c:numCache>
            </c:numRef>
          </c:val>
          <c:extLst>
            <c:ext xmlns:c16="http://schemas.microsoft.com/office/drawing/2014/chart" uri="{C3380CC4-5D6E-409C-BE32-E72D297353CC}">
              <c16:uniqueId val="{00000001-C5D9-45CB-A5EE-0DA24121542E}"/>
            </c:ext>
          </c:extLst>
        </c:ser>
        <c:ser>
          <c:idx val="2"/>
          <c:order val="2"/>
          <c:tx>
            <c:strRef>
              <c:f>Sheet1!$A$4</c:f>
              <c:strCache>
                <c:ptCount val="1"/>
                <c:pt idx="0">
                  <c:v>Retired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c:v>
                </c:pt>
                <c:pt idx="1">
                  <c:v>Personal caring responsibilities</c:v>
                </c:pt>
                <c:pt idx="2">
                  <c:v>Caring responsibilities excluding personal care</c:v>
                </c:pt>
                <c:pt idx="3">
                  <c:v>No caring responsibilities</c:v>
                </c:pt>
              </c:strCache>
            </c:strRef>
          </c:cat>
          <c:val>
            <c:numRef>
              <c:f>Sheet1!$B$4:$E$4</c:f>
              <c:numCache>
                <c:formatCode>0%</c:formatCode>
                <c:ptCount val="4"/>
                <c:pt idx="0">
                  <c:v>0.05</c:v>
                </c:pt>
                <c:pt idx="1">
                  <c:v>0.1</c:v>
                </c:pt>
                <c:pt idx="2">
                  <c:v>0.06</c:v>
                </c:pt>
                <c:pt idx="3">
                  <c:v>0.03</c:v>
                </c:pt>
              </c:numCache>
            </c:numRef>
          </c:val>
          <c:extLst>
            <c:ext xmlns:c16="http://schemas.microsoft.com/office/drawing/2014/chart" uri="{C3380CC4-5D6E-409C-BE32-E72D297353CC}">
              <c16:uniqueId val="{00000002-C5D9-45CB-A5EE-0DA24121542E}"/>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0.81303291762520491"/>
          <c:y val="0.20417745153023192"/>
          <c:w val="0.18361810937180514"/>
          <c:h val="0.308015419456059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298573453883414"/>
          <c:y val="7.2422662408494376E-2"/>
          <c:w val="0.64720768329423728"/>
          <c:h val="0.65890141304211547"/>
        </c:manualLayout>
      </c:layout>
      <c:barChart>
        <c:barDir val="col"/>
        <c:grouping val="stacked"/>
        <c:varyColors val="0"/>
        <c:ser>
          <c:idx val="0"/>
          <c:order val="0"/>
          <c:tx>
            <c:strRef>
              <c:f>Sheet1!$A$2</c:f>
              <c:strCache>
                <c:ptCount val="1"/>
                <c:pt idx="0">
                  <c:v>Working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c:v>
                </c:pt>
                <c:pt idx="1">
                  <c:v>Personal caring responsibilies</c:v>
                </c:pt>
                <c:pt idx="2">
                  <c:v>Caring responsibities excluding personal care</c:v>
                </c:pt>
                <c:pt idx="3">
                  <c:v>No caring responsibilities</c:v>
                </c:pt>
              </c:strCache>
            </c:strRef>
          </c:cat>
          <c:val>
            <c:numRef>
              <c:f>Sheet1!$B$2:$E$2</c:f>
              <c:numCache>
                <c:formatCode>0%</c:formatCode>
                <c:ptCount val="4"/>
                <c:pt idx="0">
                  <c:v>0.7</c:v>
                </c:pt>
                <c:pt idx="1">
                  <c:v>0.63</c:v>
                </c:pt>
                <c:pt idx="2">
                  <c:v>0.71</c:v>
                </c:pt>
                <c:pt idx="3">
                  <c:v>0.72</c:v>
                </c:pt>
              </c:numCache>
            </c:numRef>
          </c:val>
          <c:extLst>
            <c:ext xmlns:c16="http://schemas.microsoft.com/office/drawing/2014/chart" uri="{C3380CC4-5D6E-409C-BE32-E72D297353CC}">
              <c16:uniqueId val="{00000000-67FF-46D2-B65E-67535B7A513B}"/>
            </c:ext>
          </c:extLst>
        </c:ser>
        <c:ser>
          <c:idx val="1"/>
          <c:order val="1"/>
          <c:tx>
            <c:strRef>
              <c:f>Sheet1!$A$3</c:f>
              <c:strCache>
                <c:ptCount val="1"/>
                <c:pt idx="0">
                  <c:v>Not working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c:v>
                </c:pt>
                <c:pt idx="1">
                  <c:v>Personal caring responsibilies</c:v>
                </c:pt>
                <c:pt idx="2">
                  <c:v>Caring responsibities excluding personal care</c:v>
                </c:pt>
                <c:pt idx="3">
                  <c:v>No caring responsibilities</c:v>
                </c:pt>
              </c:strCache>
            </c:strRef>
          </c:cat>
          <c:val>
            <c:numRef>
              <c:f>Sheet1!$B$3:$E$3</c:f>
              <c:numCache>
                <c:formatCode>0%</c:formatCode>
                <c:ptCount val="4"/>
                <c:pt idx="0">
                  <c:v>0.05</c:v>
                </c:pt>
                <c:pt idx="1">
                  <c:v>7.0000000000000007E-2</c:v>
                </c:pt>
                <c:pt idx="2">
                  <c:v>0.05</c:v>
                </c:pt>
                <c:pt idx="3">
                  <c:v>0.05</c:v>
                </c:pt>
              </c:numCache>
            </c:numRef>
          </c:val>
          <c:extLst>
            <c:ext xmlns:c16="http://schemas.microsoft.com/office/drawing/2014/chart" uri="{C3380CC4-5D6E-409C-BE32-E72D297353CC}">
              <c16:uniqueId val="{00000001-67FF-46D2-B65E-67535B7A513B}"/>
            </c:ext>
          </c:extLst>
        </c:ser>
        <c:ser>
          <c:idx val="2"/>
          <c:order val="2"/>
          <c:tx>
            <c:strRef>
              <c:f>Sheet1!$A$4</c:f>
              <c:strCache>
                <c:ptCount val="1"/>
                <c:pt idx="0">
                  <c:v>Retired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c:v>
                </c:pt>
                <c:pt idx="1">
                  <c:v>Personal caring responsibilies</c:v>
                </c:pt>
                <c:pt idx="2">
                  <c:v>Caring responsibities excluding personal care</c:v>
                </c:pt>
                <c:pt idx="3">
                  <c:v>No caring responsibilities</c:v>
                </c:pt>
              </c:strCache>
            </c:strRef>
          </c:cat>
          <c:val>
            <c:numRef>
              <c:f>Sheet1!$B$4:$E$4</c:f>
              <c:numCache>
                <c:formatCode>0%</c:formatCode>
                <c:ptCount val="4"/>
                <c:pt idx="0">
                  <c:v>0.25</c:v>
                </c:pt>
                <c:pt idx="1">
                  <c:v>0.3</c:v>
                </c:pt>
                <c:pt idx="2">
                  <c:v>0.24</c:v>
                </c:pt>
                <c:pt idx="3">
                  <c:v>0.23</c:v>
                </c:pt>
              </c:numCache>
            </c:numRef>
          </c:val>
          <c:extLst>
            <c:ext xmlns:c16="http://schemas.microsoft.com/office/drawing/2014/chart" uri="{C3380CC4-5D6E-409C-BE32-E72D297353CC}">
              <c16:uniqueId val="{00000002-67FF-46D2-B65E-67535B7A513B}"/>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1"/>
        <c:axPos val="b"/>
        <c:numFmt formatCode="General" sourceLinked="1"/>
        <c:majorTickMark val="out"/>
        <c:minorTickMark val="none"/>
        <c:tickLblPos val="nextTo"/>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2156595769306817"/>
          <c:y val="7.2422777826734633E-2"/>
          <c:w val="0.64720768329423728"/>
          <c:h val="0.7888249204005241"/>
        </c:manualLayout>
      </c:layout>
      <c:barChart>
        <c:barDir val="col"/>
        <c:grouping val="stacked"/>
        <c:varyColors val="0"/>
        <c:ser>
          <c:idx val="0"/>
          <c:order val="0"/>
          <c:tx>
            <c:strRef>
              <c:f>Sheet1!$A$2</c:f>
              <c:strCache>
                <c:ptCount val="1"/>
                <c:pt idx="0">
                  <c:v>Living comfortably / doing alright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 total</c:v>
                </c:pt>
                <c:pt idx="1">
                  <c:v>Personal caring responsibilities</c:v>
                </c:pt>
                <c:pt idx="2">
                  <c:v>Essex</c:v>
                </c:pt>
                <c:pt idx="3">
                  <c:v>Personal caring responsibilities</c:v>
                </c:pt>
              </c:strCache>
            </c:strRef>
          </c:cat>
          <c:val>
            <c:numRef>
              <c:f>Sheet1!$B$2:$E$2</c:f>
              <c:numCache>
                <c:formatCode>0%</c:formatCode>
                <c:ptCount val="4"/>
                <c:pt idx="0">
                  <c:v>0.59</c:v>
                </c:pt>
                <c:pt idx="1">
                  <c:v>0.49</c:v>
                </c:pt>
                <c:pt idx="2">
                  <c:v>0.73</c:v>
                </c:pt>
                <c:pt idx="3">
                  <c:v>0.64</c:v>
                </c:pt>
              </c:numCache>
            </c:numRef>
          </c:val>
          <c:extLst>
            <c:ext xmlns:c16="http://schemas.microsoft.com/office/drawing/2014/chart" uri="{C3380CC4-5D6E-409C-BE32-E72D297353CC}">
              <c16:uniqueId val="{00000000-C5D9-45CB-A5EE-0DA24121542E}"/>
            </c:ext>
          </c:extLst>
        </c:ser>
        <c:ser>
          <c:idx val="1"/>
          <c:order val="1"/>
          <c:tx>
            <c:strRef>
              <c:f>Sheet1!$A$3</c:f>
              <c:strCache>
                <c:ptCount val="1"/>
                <c:pt idx="0">
                  <c:v>Just about getting by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 total</c:v>
                </c:pt>
                <c:pt idx="1">
                  <c:v>Personal caring responsibilities</c:v>
                </c:pt>
                <c:pt idx="2">
                  <c:v>Essex</c:v>
                </c:pt>
                <c:pt idx="3">
                  <c:v>Personal caring responsibilities</c:v>
                </c:pt>
              </c:strCache>
            </c:strRef>
          </c:cat>
          <c:val>
            <c:numRef>
              <c:f>Sheet1!$B$3:$E$3</c:f>
              <c:numCache>
                <c:formatCode>0%</c:formatCode>
                <c:ptCount val="4"/>
                <c:pt idx="0">
                  <c:v>0.25</c:v>
                </c:pt>
                <c:pt idx="1">
                  <c:v>0.3</c:v>
                </c:pt>
                <c:pt idx="2">
                  <c:v>0.22</c:v>
                </c:pt>
                <c:pt idx="3">
                  <c:v>0.31</c:v>
                </c:pt>
              </c:numCache>
            </c:numRef>
          </c:val>
          <c:extLst>
            <c:ext xmlns:c16="http://schemas.microsoft.com/office/drawing/2014/chart" uri="{C3380CC4-5D6E-409C-BE32-E72D297353CC}">
              <c16:uniqueId val="{00000001-C5D9-45CB-A5EE-0DA24121542E}"/>
            </c:ext>
          </c:extLst>
        </c:ser>
        <c:ser>
          <c:idx val="2"/>
          <c:order val="2"/>
          <c:tx>
            <c:strRef>
              <c:f>Sheet1!$A$4</c:f>
              <c:strCache>
                <c:ptCount val="1"/>
                <c:pt idx="0">
                  <c:v>Finding it very / quite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Essex total</c:v>
                </c:pt>
                <c:pt idx="1">
                  <c:v>Personal caring responsibilities</c:v>
                </c:pt>
                <c:pt idx="2">
                  <c:v>Essex</c:v>
                </c:pt>
                <c:pt idx="3">
                  <c:v>Personal caring responsibilities</c:v>
                </c:pt>
              </c:strCache>
            </c:strRef>
          </c:cat>
          <c:val>
            <c:numRef>
              <c:f>Sheet1!$B$4:$E$4</c:f>
              <c:numCache>
                <c:formatCode>0%</c:formatCode>
                <c:ptCount val="4"/>
                <c:pt idx="0">
                  <c:v>0.16</c:v>
                </c:pt>
                <c:pt idx="1">
                  <c:v>0.21</c:v>
                </c:pt>
                <c:pt idx="2">
                  <c:v>0.05</c:v>
                </c:pt>
                <c:pt idx="3">
                  <c:v>0.05</c:v>
                </c:pt>
              </c:numCache>
            </c:numRef>
          </c:val>
          <c:extLst>
            <c:ext xmlns:c16="http://schemas.microsoft.com/office/drawing/2014/chart" uri="{C3380CC4-5D6E-409C-BE32-E72D297353CC}">
              <c16:uniqueId val="{00000002-C5D9-45CB-A5EE-0DA24121542E}"/>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a:noFill/>
        </a:ln>
        <a:effectLst/>
      </c:spPr>
    </c:plotArea>
    <c:legend>
      <c:legendPos val="l"/>
      <c:layout>
        <c:manualLayout>
          <c:xMode val="edge"/>
          <c:yMode val="edge"/>
          <c:x val="1.5311707789921761E-2"/>
          <c:y val="4.188990410091481E-2"/>
          <c:w val="0.27225381908554142"/>
          <c:h val="0.84486147974076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a:solidFill>
                  <a:schemeClr val="tx1"/>
                </a:solidFill>
              </a:rPr>
              <a:t>Working age (18-64)</a:t>
            </a:r>
          </a:p>
        </c:rich>
      </c:tx>
      <c:layout>
        <c:manualLayout>
          <c:xMode val="edge"/>
          <c:yMode val="edge"/>
          <c:x val="0.51904131768947559"/>
          <c:y val="2.099124978926107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Living comfortably/doing alright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(2023)</c:v>
                </c:pt>
                <c:pt idx="1">
                  <c:v>Personal caring responsibilities (2023)</c:v>
                </c:pt>
                <c:pt idx="2">
                  <c:v>Essex (2022)</c:v>
                </c:pt>
                <c:pt idx="3">
                  <c:v>Personal caring responsibilities (2022)</c:v>
                </c:pt>
              </c:strCache>
            </c:strRef>
          </c:cat>
          <c:val>
            <c:numRef>
              <c:f>Sheet1!$B$2:$B$5</c:f>
              <c:numCache>
                <c:formatCode>0%</c:formatCode>
                <c:ptCount val="4"/>
                <c:pt idx="0">
                  <c:v>0.58850000000000002</c:v>
                </c:pt>
                <c:pt idx="1">
                  <c:v>0.49370000000000003</c:v>
                </c:pt>
                <c:pt idx="2">
                  <c:v>0.63229999999999997</c:v>
                </c:pt>
                <c:pt idx="3">
                  <c:v>0.37090000000000001</c:v>
                </c:pt>
              </c:numCache>
            </c:numRef>
          </c:val>
          <c:extLst>
            <c:ext xmlns:c16="http://schemas.microsoft.com/office/drawing/2014/chart" uri="{C3380CC4-5D6E-409C-BE32-E72D297353CC}">
              <c16:uniqueId val="{00000000-0DAC-41BA-A7EE-5084343BAB5F}"/>
            </c:ext>
          </c:extLst>
        </c:ser>
        <c:ser>
          <c:idx val="1"/>
          <c:order val="1"/>
          <c:tx>
            <c:strRef>
              <c:f>Sheet1!$C$1</c:f>
              <c:strCache>
                <c:ptCount val="1"/>
                <c:pt idx="0">
                  <c:v>Just about getting by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(2023)</c:v>
                </c:pt>
                <c:pt idx="1">
                  <c:v>Personal caring responsibilities (2023)</c:v>
                </c:pt>
                <c:pt idx="2">
                  <c:v>Essex (2022)</c:v>
                </c:pt>
                <c:pt idx="3">
                  <c:v>Personal caring responsibilities (2022)</c:v>
                </c:pt>
              </c:strCache>
            </c:strRef>
          </c:cat>
          <c:val>
            <c:numRef>
              <c:f>Sheet1!$C$2:$C$5</c:f>
              <c:numCache>
                <c:formatCode>0%</c:formatCode>
                <c:ptCount val="4"/>
                <c:pt idx="0">
                  <c:v>0.252</c:v>
                </c:pt>
                <c:pt idx="1">
                  <c:v>0.29549999999999998</c:v>
                </c:pt>
                <c:pt idx="2">
                  <c:v>0.23169999999999999</c:v>
                </c:pt>
                <c:pt idx="3">
                  <c:v>0.3231</c:v>
                </c:pt>
              </c:numCache>
            </c:numRef>
          </c:val>
          <c:extLst>
            <c:ext xmlns:c16="http://schemas.microsoft.com/office/drawing/2014/chart" uri="{C3380CC4-5D6E-409C-BE32-E72D297353CC}">
              <c16:uniqueId val="{00000001-0DAC-41BA-A7EE-5084343BAB5F}"/>
            </c:ext>
          </c:extLst>
        </c:ser>
        <c:ser>
          <c:idx val="2"/>
          <c:order val="2"/>
          <c:tx>
            <c:strRef>
              <c:f>Sheet1!$D$1</c:f>
              <c:strCache>
                <c:ptCount val="1"/>
                <c:pt idx="0">
                  <c:v>Finding it very/quite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(2023)</c:v>
                </c:pt>
                <c:pt idx="1">
                  <c:v>Personal caring responsibilities (2023)</c:v>
                </c:pt>
                <c:pt idx="2">
                  <c:v>Essex (2022)</c:v>
                </c:pt>
                <c:pt idx="3">
                  <c:v>Personal caring responsibilities (2022)</c:v>
                </c:pt>
              </c:strCache>
            </c:strRef>
          </c:cat>
          <c:val>
            <c:numRef>
              <c:f>Sheet1!$D$2:$D$5</c:f>
              <c:numCache>
                <c:formatCode>0%</c:formatCode>
                <c:ptCount val="4"/>
                <c:pt idx="0">
                  <c:v>0.15939999999999999</c:v>
                </c:pt>
                <c:pt idx="1">
                  <c:v>0.21079999999999999</c:v>
                </c:pt>
                <c:pt idx="2">
                  <c:v>0.13600000000000001</c:v>
                </c:pt>
                <c:pt idx="3">
                  <c:v>0.30599999999999999</c:v>
                </c:pt>
              </c:numCache>
            </c:numRef>
          </c:val>
          <c:extLst>
            <c:ext xmlns:c16="http://schemas.microsoft.com/office/drawing/2014/chart" uri="{C3380CC4-5D6E-409C-BE32-E72D297353CC}">
              <c16:uniqueId val="{00000002-0DAC-41BA-A7EE-5084343BAB5F}"/>
            </c:ext>
          </c:extLst>
        </c:ser>
        <c:dLbls>
          <c:showLegendKey val="0"/>
          <c:showVal val="0"/>
          <c:showCatName val="0"/>
          <c:showSerName val="0"/>
          <c:showPercent val="0"/>
          <c:showBubbleSize val="0"/>
        </c:dLbls>
        <c:gapWidth val="100"/>
        <c:overlap val="100"/>
        <c:axId val="786309864"/>
        <c:axId val="786301008"/>
      </c:barChart>
      <c:catAx>
        <c:axId val="78630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6301008"/>
        <c:crosses val="autoZero"/>
        <c:auto val="1"/>
        <c:lblAlgn val="ctr"/>
        <c:lblOffset val="100"/>
        <c:noMultiLvlLbl val="0"/>
      </c:catAx>
      <c:valAx>
        <c:axId val="786301008"/>
        <c:scaling>
          <c:orientation val="minMax"/>
          <c:max val="1"/>
        </c:scaling>
        <c:delete val="1"/>
        <c:axPos val="l"/>
        <c:numFmt formatCode="0%" sourceLinked="1"/>
        <c:majorTickMark val="out"/>
        <c:minorTickMark val="none"/>
        <c:tickLblPos val="nextTo"/>
        <c:crossAx val="786309864"/>
        <c:crosses val="autoZero"/>
        <c:crossBetween val="between"/>
      </c:valAx>
      <c:spPr>
        <a:noFill/>
        <a:ln>
          <a:noFill/>
        </a:ln>
        <a:effectLst/>
      </c:spPr>
    </c:plotArea>
    <c:legend>
      <c:legendPos val="l"/>
      <c:layout>
        <c:manualLayout>
          <c:xMode val="edge"/>
          <c:yMode val="edge"/>
          <c:x val="1.843974410596818E-2"/>
          <c:y val="0.16929387859895251"/>
          <c:w val="0.35389294640317459"/>
          <c:h val="0.761925068400621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34947017798496"/>
          <c:y val="0.1071565011698313"/>
          <c:w val="0.51366194537999821"/>
          <c:h val="0.88991719244174217"/>
        </c:manualLayout>
      </c:layout>
      <c:barChart>
        <c:barDir val="bar"/>
        <c:grouping val="clustered"/>
        <c:varyColors val="0"/>
        <c:ser>
          <c:idx val="0"/>
          <c:order val="0"/>
          <c:tx>
            <c:strRef>
              <c:f>Sheet1!$B$1</c:f>
              <c:strCache>
                <c:ptCount val="1"/>
                <c:pt idx="0">
                  <c:v>2022</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Social support and assistance (e.g. sitting/chatting with/making telephone calls to talk)</c:v>
                </c:pt>
                <c:pt idx="1">
                  <c:v>Accompanying on trips to go out (e.g. shopping/GP/church/restaurant) </c:v>
                </c:pt>
                <c:pt idx="2">
                  <c:v>Home and garden (e.g. making meals, going shopping for someone/washing/ironing/cleaning/housework/gardening/odd jobs)</c:v>
                </c:pt>
                <c:pt idx="3">
                  <c:v>Paperwork/official/financial (e.g. helping with paperwork, dealing with ‘officials’/paying bills/collecting pension or benefits) </c:v>
                </c:pt>
                <c:pt idx="4">
                  <c:v>Medical (e.g. collecting prescriptions giving medication changing dressings) </c:v>
                </c:pt>
                <c:pt idx="5">
                  <c:v>Personal care (e.g. help with getting dressed feeding washing/bathing/using the toilet)</c:v>
                </c:pt>
                <c:pt idx="6">
                  <c:v>Moving about the home (e.g. help getting up and down the stairs, moving from room to room, getting in and out of bed) </c:v>
                </c:pt>
                <c:pt idx="7">
                  <c:v>Keeping an eye out, ‘being there’ (e.g.  being available if needed/making your whereabouts known so you can be contacted)</c:v>
                </c:pt>
                <c:pt idx="8">
                  <c:v>None of these</c:v>
                </c:pt>
              </c:strCache>
            </c:strRef>
          </c:cat>
          <c:val>
            <c:numRef>
              <c:f>Sheet1!$B$2:$B$10</c:f>
              <c:numCache>
                <c:formatCode>0%</c:formatCode>
                <c:ptCount val="9"/>
                <c:pt idx="0">
                  <c:v>0.2321</c:v>
                </c:pt>
                <c:pt idx="1">
                  <c:v>0.26429999999999998</c:v>
                </c:pt>
                <c:pt idx="2">
                  <c:v>0.23749999999999999</c:v>
                </c:pt>
                <c:pt idx="3">
                  <c:v>0.2</c:v>
                </c:pt>
                <c:pt idx="4">
                  <c:v>0.1769</c:v>
                </c:pt>
                <c:pt idx="5">
                  <c:v>6.6100000000000006E-2</c:v>
                </c:pt>
                <c:pt idx="6">
                  <c:v>6.0699999999999997E-2</c:v>
                </c:pt>
                <c:pt idx="7">
                  <c:v>0.47639999999999999</c:v>
                </c:pt>
                <c:pt idx="8">
                  <c:v>0.44</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2023</c:v>
                </c:pt>
              </c:strCache>
            </c:strRef>
          </c:tx>
          <c:spPr>
            <a:solidFill>
              <a:schemeClr val="accent4"/>
            </a:solidFill>
            <a:ln>
              <a:noFill/>
            </a:ln>
            <a:effectLst/>
          </c:spPr>
          <c:invertIfNegative val="0"/>
          <c:dLbls>
            <c:dLbl>
              <c:idx val="0"/>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559-42E1-A9F5-22C7E8A56B03}"/>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559-42E1-A9F5-22C7E8A56B03}"/>
                </c:ext>
              </c:extLst>
            </c:dLbl>
            <c:dLbl>
              <c:idx val="8"/>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4C6-4930-968D-C004D5C88B2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Social support and assistance (e.g. sitting/chatting with/making telephone calls to talk)</c:v>
                </c:pt>
                <c:pt idx="1">
                  <c:v>Accompanying on trips to go out (e.g. shopping/GP/church/restaurant) </c:v>
                </c:pt>
                <c:pt idx="2">
                  <c:v>Home and garden (e.g. making meals, going shopping for someone/washing/ironing/cleaning/housework/gardening/odd jobs)</c:v>
                </c:pt>
                <c:pt idx="3">
                  <c:v>Paperwork/official/financial (e.g. helping with paperwork, dealing with ‘officials’/paying bills/collecting pension or benefits) </c:v>
                </c:pt>
                <c:pt idx="4">
                  <c:v>Medical (e.g. collecting prescriptions giving medication changing dressings) </c:v>
                </c:pt>
                <c:pt idx="5">
                  <c:v>Personal care (e.g. help with getting dressed feeding washing/bathing/using the toilet)</c:v>
                </c:pt>
                <c:pt idx="6">
                  <c:v>Moving about the home (e.g. help getting up and down the stairs, moving from room to room, getting in and out of bed) </c:v>
                </c:pt>
                <c:pt idx="7">
                  <c:v>Keeping an eye out, ‘being there’ (e.g.  being available if needed/making your whereabouts known so you can be contacted)</c:v>
                </c:pt>
                <c:pt idx="8">
                  <c:v>None of these</c:v>
                </c:pt>
              </c:strCache>
            </c:strRef>
          </c:cat>
          <c:val>
            <c:numRef>
              <c:f>Sheet1!$C$2:$C$10</c:f>
              <c:numCache>
                <c:formatCode>0%</c:formatCode>
                <c:ptCount val="9"/>
                <c:pt idx="0">
                  <c:v>0.27379999999999999</c:v>
                </c:pt>
                <c:pt idx="1">
                  <c:v>0.25509999999999999</c:v>
                </c:pt>
                <c:pt idx="2">
                  <c:v>0.24959999999999999</c:v>
                </c:pt>
                <c:pt idx="3">
                  <c:v>0.22489999999999999</c:v>
                </c:pt>
                <c:pt idx="4">
                  <c:v>0.184</c:v>
                </c:pt>
                <c:pt idx="5">
                  <c:v>6.0600000000000001E-2</c:v>
                </c:pt>
                <c:pt idx="6">
                  <c:v>5.5899999999999998E-2</c:v>
                </c:pt>
                <c:pt idx="7">
                  <c:v>0.52910000000000001</c:v>
                </c:pt>
                <c:pt idx="8">
                  <c:v>0.37</c:v>
                </c:pt>
              </c:numCache>
            </c:numRef>
          </c:val>
          <c:extLst>
            <c:ext xmlns:c16="http://schemas.microsoft.com/office/drawing/2014/chart" uri="{C3380CC4-5D6E-409C-BE32-E72D297353CC}">
              <c16:uniqueId val="{00000005-24C6-4930-968D-C004D5C88B2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GB" sz="1600" b="1">
                <a:solidFill>
                  <a:schemeClr val="tx1"/>
                </a:solidFill>
              </a:rPr>
              <a:t>Residents aged 65+</a:t>
            </a:r>
          </a:p>
        </c:rich>
      </c:tx>
      <c:layout>
        <c:manualLayout>
          <c:xMode val="edge"/>
          <c:yMode val="edge"/>
          <c:x val="0.32948893709327548"/>
          <c:y val="4.321273302794390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394768406277909"/>
          <c:y val="0.16169997313439005"/>
          <c:w val="0.76853979839224196"/>
          <c:h val="0.58674203775891787"/>
        </c:manualLayout>
      </c:layout>
      <c:barChart>
        <c:barDir val="col"/>
        <c:grouping val="stacked"/>
        <c:varyColors val="0"/>
        <c:ser>
          <c:idx val="0"/>
          <c:order val="0"/>
          <c:tx>
            <c:strRef>
              <c:f>Sheet1!$B$1</c:f>
              <c:strCache>
                <c:ptCount val="1"/>
                <c:pt idx="0">
                  <c:v>Living comfortably/doing alright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(2023)</c:v>
                </c:pt>
                <c:pt idx="1">
                  <c:v>Personal caring responsibilities (2023)</c:v>
                </c:pt>
                <c:pt idx="2">
                  <c:v>Essex (2022)</c:v>
                </c:pt>
                <c:pt idx="3">
                  <c:v>Personal caring responsibilities (2022)</c:v>
                </c:pt>
              </c:strCache>
            </c:strRef>
          </c:cat>
          <c:val>
            <c:numRef>
              <c:f>Sheet1!$B$2:$B$5</c:f>
              <c:numCache>
                <c:formatCode>0%</c:formatCode>
                <c:ptCount val="4"/>
                <c:pt idx="0">
                  <c:v>0.73380000000000001</c:v>
                </c:pt>
                <c:pt idx="1">
                  <c:v>0.63660000000000005</c:v>
                </c:pt>
                <c:pt idx="2">
                  <c:v>0.73</c:v>
                </c:pt>
                <c:pt idx="3">
                  <c:v>0.63890000000000002</c:v>
                </c:pt>
              </c:numCache>
            </c:numRef>
          </c:val>
          <c:extLst>
            <c:ext xmlns:c16="http://schemas.microsoft.com/office/drawing/2014/chart" uri="{C3380CC4-5D6E-409C-BE32-E72D297353CC}">
              <c16:uniqueId val="{00000000-DB89-4ED3-A8EC-DEFCFDCB6221}"/>
            </c:ext>
          </c:extLst>
        </c:ser>
        <c:ser>
          <c:idx val="1"/>
          <c:order val="1"/>
          <c:tx>
            <c:strRef>
              <c:f>Sheet1!$C$1</c:f>
              <c:strCache>
                <c:ptCount val="1"/>
                <c:pt idx="0">
                  <c:v>Justabout getting by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(2023)</c:v>
                </c:pt>
                <c:pt idx="1">
                  <c:v>Personal caring responsibilities (2023)</c:v>
                </c:pt>
                <c:pt idx="2">
                  <c:v>Essex (2022)</c:v>
                </c:pt>
                <c:pt idx="3">
                  <c:v>Personal caring responsibilities (2022)</c:v>
                </c:pt>
              </c:strCache>
            </c:strRef>
          </c:cat>
          <c:val>
            <c:numRef>
              <c:f>Sheet1!$C$2:$C$5</c:f>
              <c:numCache>
                <c:formatCode>0%</c:formatCode>
                <c:ptCount val="4"/>
                <c:pt idx="0">
                  <c:v>0.21540000000000001</c:v>
                </c:pt>
                <c:pt idx="1">
                  <c:v>0.30959999999999999</c:v>
                </c:pt>
                <c:pt idx="2">
                  <c:v>0.23</c:v>
                </c:pt>
                <c:pt idx="3">
                  <c:v>0.27789999999999998</c:v>
                </c:pt>
              </c:numCache>
            </c:numRef>
          </c:val>
          <c:extLst>
            <c:ext xmlns:c16="http://schemas.microsoft.com/office/drawing/2014/chart" uri="{C3380CC4-5D6E-409C-BE32-E72D297353CC}">
              <c16:uniqueId val="{00000001-DB89-4ED3-A8EC-DEFCFDCB6221}"/>
            </c:ext>
          </c:extLst>
        </c:ser>
        <c:ser>
          <c:idx val="2"/>
          <c:order val="2"/>
          <c:tx>
            <c:strRef>
              <c:f>Sheet1!$D$1</c:f>
              <c:strCache>
                <c:ptCount val="1"/>
                <c:pt idx="0">
                  <c:v>Finding it very/ quite difficult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Essex (2023)</c:v>
                </c:pt>
                <c:pt idx="1">
                  <c:v>Personal caring responsibilities (2023)</c:v>
                </c:pt>
                <c:pt idx="2">
                  <c:v>Essex (2022)</c:v>
                </c:pt>
                <c:pt idx="3">
                  <c:v>Personal caring responsibilities (2022)</c:v>
                </c:pt>
              </c:strCache>
            </c:strRef>
          </c:cat>
          <c:val>
            <c:numRef>
              <c:f>Sheet1!$D$2:$D$5</c:f>
              <c:numCache>
                <c:formatCode>0%</c:formatCode>
                <c:ptCount val="4"/>
                <c:pt idx="0">
                  <c:v>5.0799999999999998E-2</c:v>
                </c:pt>
                <c:pt idx="1">
                  <c:v>5.3800000000000001E-2</c:v>
                </c:pt>
                <c:pt idx="2">
                  <c:v>0.05</c:v>
                </c:pt>
                <c:pt idx="3">
                  <c:v>8.3199999999999996E-2</c:v>
                </c:pt>
              </c:numCache>
            </c:numRef>
          </c:val>
          <c:extLst>
            <c:ext xmlns:c16="http://schemas.microsoft.com/office/drawing/2014/chart" uri="{C3380CC4-5D6E-409C-BE32-E72D297353CC}">
              <c16:uniqueId val="{00000002-DB89-4ED3-A8EC-DEFCFDCB6221}"/>
            </c:ext>
          </c:extLst>
        </c:ser>
        <c:dLbls>
          <c:showLegendKey val="0"/>
          <c:showVal val="0"/>
          <c:showCatName val="0"/>
          <c:showSerName val="0"/>
          <c:showPercent val="0"/>
          <c:showBubbleSize val="0"/>
        </c:dLbls>
        <c:gapWidth val="100"/>
        <c:overlap val="100"/>
        <c:axId val="786309864"/>
        <c:axId val="786301008"/>
      </c:barChart>
      <c:catAx>
        <c:axId val="78630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6301008"/>
        <c:crosses val="autoZero"/>
        <c:auto val="1"/>
        <c:lblAlgn val="ctr"/>
        <c:lblOffset val="100"/>
        <c:noMultiLvlLbl val="0"/>
      </c:catAx>
      <c:valAx>
        <c:axId val="786301008"/>
        <c:scaling>
          <c:orientation val="minMax"/>
          <c:max val="1"/>
        </c:scaling>
        <c:delete val="1"/>
        <c:axPos val="l"/>
        <c:numFmt formatCode="0%" sourceLinked="1"/>
        <c:majorTickMark val="out"/>
        <c:minorTickMark val="none"/>
        <c:tickLblPos val="nextTo"/>
        <c:crossAx val="786309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Essex</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 have enough opportunities to use your knowledge and skills in your current job</c:v>
                </c:pt>
                <c:pt idx="1">
                  <c:v>The work you do is meaningful</c:v>
                </c:pt>
                <c:pt idx="2">
                  <c:v>Your job offers good opportunities for career progression</c:v>
                </c:pt>
                <c:pt idx="3">
                  <c:v>You get paid appropriately in your job when you consider your responsibilities and achievements</c:v>
                </c:pt>
                <c:pt idx="4">
                  <c:v>You might lose your job in the next 12 months</c:v>
                </c:pt>
              </c:strCache>
            </c:strRef>
          </c:cat>
          <c:val>
            <c:numRef>
              <c:f>Sheet1!$B$2:$B$6</c:f>
              <c:numCache>
                <c:formatCode>0%</c:formatCode>
                <c:ptCount val="5"/>
                <c:pt idx="0">
                  <c:v>0.82177299578622121</c:v>
                </c:pt>
                <c:pt idx="1">
                  <c:v>0.79521253483258303</c:v>
                </c:pt>
                <c:pt idx="2">
                  <c:v>0.58285842160363333</c:v>
                </c:pt>
                <c:pt idx="3">
                  <c:v>0.56838814008086913</c:v>
                </c:pt>
                <c:pt idx="4">
                  <c:v>9.8723094653375087E-2</c:v>
                </c:pt>
              </c:numCache>
            </c:numRef>
          </c:val>
          <c:extLst>
            <c:ext xmlns:c16="http://schemas.microsoft.com/office/drawing/2014/chart" uri="{C3380CC4-5D6E-409C-BE32-E72D297353CC}">
              <c16:uniqueId val="{00000004-ED5B-42CD-8E10-3A2F84867C92}"/>
            </c:ext>
          </c:extLst>
        </c:ser>
        <c:ser>
          <c:idx val="1"/>
          <c:order val="1"/>
          <c:tx>
            <c:strRef>
              <c:f>Sheet1!$C$1</c:f>
              <c:strCache>
                <c:ptCount val="1"/>
                <c:pt idx="0">
                  <c:v>Personal caring responsibilities</c:v>
                </c:pt>
              </c:strCache>
            </c:strRef>
          </c:tx>
          <c:spPr>
            <a:solidFill>
              <a:schemeClr val="accent3"/>
            </a:solidFill>
            <a:ln>
              <a:noFill/>
            </a:ln>
            <a:effectLst/>
          </c:spPr>
          <c:invertIfNegative val="0"/>
          <c:dLbls>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21E-4FBE-8A56-89FB2F5AD465}"/>
                </c:ext>
              </c:extLst>
            </c:dLbl>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 have enough opportunities to use your knowledge and skills in your current job</c:v>
                </c:pt>
                <c:pt idx="1">
                  <c:v>The work you do is meaningful</c:v>
                </c:pt>
                <c:pt idx="2">
                  <c:v>Your job offers good opportunities for career progression</c:v>
                </c:pt>
                <c:pt idx="3">
                  <c:v>You get paid appropriately in your job when you consider your responsibilities and achievements</c:v>
                </c:pt>
                <c:pt idx="4">
                  <c:v>You might lose your job in the next 12 months</c:v>
                </c:pt>
              </c:strCache>
            </c:strRef>
          </c:cat>
          <c:val>
            <c:numRef>
              <c:f>Sheet1!$C$2:$C$6</c:f>
              <c:numCache>
                <c:formatCode>0%</c:formatCode>
                <c:ptCount val="5"/>
                <c:pt idx="0">
                  <c:v>0.81270767372158437</c:v>
                </c:pt>
                <c:pt idx="1">
                  <c:v>0.82256284479731223</c:v>
                </c:pt>
                <c:pt idx="2">
                  <c:v>0.59879146088331969</c:v>
                </c:pt>
                <c:pt idx="3">
                  <c:v>0.50009890716930883</c:v>
                </c:pt>
                <c:pt idx="4">
                  <c:v>6.9727912511052481E-2</c:v>
                </c:pt>
              </c:numCache>
            </c:numRef>
          </c:val>
          <c:extLst>
            <c:ext xmlns:c16="http://schemas.microsoft.com/office/drawing/2014/chart" uri="{C3380CC4-5D6E-409C-BE32-E72D297353CC}">
              <c16:uniqueId val="{0000000B-ED5B-42CD-8E10-3A2F84867C92}"/>
            </c:ext>
          </c:extLst>
        </c:ser>
        <c:ser>
          <c:idx val="2"/>
          <c:order val="2"/>
          <c:tx>
            <c:strRef>
              <c:f>Sheet1!$D$1</c:f>
              <c:strCache>
                <c:ptCount val="1"/>
                <c:pt idx="0">
                  <c:v>Caring responsibilities excluding personal care</c:v>
                </c:pt>
              </c:strCache>
            </c:strRef>
          </c:tx>
          <c:spPr>
            <a:solidFill>
              <a:schemeClr val="accent5">
                <a:lumMod val="60000"/>
                <a:lumOff val="40000"/>
              </a:schemeClr>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9A5-40A3-85CF-EDE6F57D57A2}"/>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D21E-4FBE-8A56-89FB2F5AD465}"/>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793-47FF-A0C3-BEACD387633F}"/>
                </c:ext>
              </c:extLst>
            </c:dLbl>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 have enough opportunities to use your knowledge and skills in your current job</c:v>
                </c:pt>
                <c:pt idx="1">
                  <c:v>The work you do is meaningful</c:v>
                </c:pt>
                <c:pt idx="2">
                  <c:v>Your job offers good opportunities for career progression</c:v>
                </c:pt>
                <c:pt idx="3">
                  <c:v>You get paid appropriately in your job when you consider your responsibilities and achievements</c:v>
                </c:pt>
                <c:pt idx="4">
                  <c:v>You might lose your job in the next 12 months</c:v>
                </c:pt>
              </c:strCache>
            </c:strRef>
          </c:cat>
          <c:val>
            <c:numRef>
              <c:f>Sheet1!$D$2:$D$6</c:f>
              <c:numCache>
                <c:formatCode>0%</c:formatCode>
                <c:ptCount val="5"/>
                <c:pt idx="0">
                  <c:v>0.81371133231224146</c:v>
                </c:pt>
                <c:pt idx="1">
                  <c:v>0.76712286289101461</c:v>
                </c:pt>
                <c:pt idx="2">
                  <c:v>0.53826541404465411</c:v>
                </c:pt>
                <c:pt idx="3">
                  <c:v>0.56055719318837605</c:v>
                </c:pt>
                <c:pt idx="4">
                  <c:v>0.13978710925974991</c:v>
                </c:pt>
              </c:numCache>
            </c:numRef>
          </c:val>
          <c:extLst>
            <c:ext xmlns:c16="http://schemas.microsoft.com/office/drawing/2014/chart" uri="{C3380CC4-5D6E-409C-BE32-E72D297353CC}">
              <c16:uniqueId val="{0000000C-ED5B-42CD-8E10-3A2F84867C92}"/>
            </c:ext>
          </c:extLst>
        </c:ser>
        <c:ser>
          <c:idx val="3"/>
          <c:order val="3"/>
          <c:tx>
            <c:strRef>
              <c:f>Sheet1!$E$1</c:f>
              <c:strCache>
                <c:ptCount val="1"/>
                <c:pt idx="0">
                  <c:v>No caring responsibilities</c:v>
                </c:pt>
              </c:strCache>
            </c:strRef>
          </c:tx>
          <c:spPr>
            <a:solidFill>
              <a:schemeClr val="accent1"/>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3793-47FF-A0C3-BEACD387633F}"/>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ED5B-42CD-8E10-3A2F84867C92}"/>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21E-4FBE-8A56-89FB2F5AD465}"/>
                </c:ext>
              </c:extLst>
            </c:dLbl>
            <c:dLbl>
              <c:idx val="3"/>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D5B-42CD-8E10-3A2F84867C92}"/>
                </c:ext>
              </c:extLst>
            </c:dLbl>
            <c:dLbl>
              <c:idx val="4"/>
              <c:spPr>
                <a:noFill/>
                <a:ln w="19050">
                  <a:solidFill>
                    <a:schemeClr val="accent4"/>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3793-47FF-A0C3-BEACD387633F}"/>
                </c:ext>
              </c:extLst>
            </c:dLbl>
            <c:dLbl>
              <c:idx val="5"/>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ED5B-42CD-8E10-3A2F84867C92}"/>
                </c:ext>
              </c:extLst>
            </c:dLbl>
            <c:dLbl>
              <c:idx val="6"/>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3793-47FF-A0C3-BEACD387633F}"/>
                </c:ext>
              </c:extLst>
            </c:dLbl>
            <c:dLbl>
              <c:idx val="7"/>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ED5B-42CD-8E10-3A2F84867C92}"/>
                </c:ext>
              </c:extLst>
            </c:dLbl>
            <c:dLbl>
              <c:idx val="8"/>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ED5B-42CD-8E10-3A2F84867C92}"/>
                </c:ext>
              </c:extLst>
            </c:dLbl>
            <c:dLbl>
              <c:idx val="9"/>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3793-47FF-A0C3-BEACD387633F}"/>
                </c:ext>
              </c:extLst>
            </c:dLbl>
            <c:dLbl>
              <c:idx val="10"/>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21E-4FBE-8A56-89FB2F5AD465}"/>
                </c:ext>
              </c:extLst>
            </c:dLbl>
            <c:dLbl>
              <c:idx val="11"/>
              <c:spPr>
                <a:noFill/>
                <a:ln w="19050">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D21E-4FBE-8A56-89FB2F5AD46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 have enough opportunities to use your knowledge and skills in your current job</c:v>
                </c:pt>
                <c:pt idx="1">
                  <c:v>The work you do is meaningful</c:v>
                </c:pt>
                <c:pt idx="2">
                  <c:v>Your job offers good opportunities for career progression</c:v>
                </c:pt>
                <c:pt idx="3">
                  <c:v>You get paid appropriately in your job when you consider your responsibilities and achievements</c:v>
                </c:pt>
                <c:pt idx="4">
                  <c:v>You might lose your job in the next 12 months</c:v>
                </c:pt>
              </c:strCache>
            </c:strRef>
          </c:cat>
          <c:val>
            <c:numRef>
              <c:f>Sheet1!$E$2:$E$6</c:f>
              <c:numCache>
                <c:formatCode>0%</c:formatCode>
                <c:ptCount val="5"/>
                <c:pt idx="0">
                  <c:v>0.82095364094923684</c:v>
                </c:pt>
                <c:pt idx="1">
                  <c:v>0.80345716911378007</c:v>
                </c:pt>
                <c:pt idx="2">
                  <c:v>0.62835000018832043</c:v>
                </c:pt>
                <c:pt idx="3">
                  <c:v>0.56584474310220889</c:v>
                </c:pt>
                <c:pt idx="4">
                  <c:v>6.3428799429878127E-2</c:v>
                </c:pt>
              </c:numCache>
            </c:numRef>
          </c:val>
          <c:extLst>
            <c:ext xmlns:c16="http://schemas.microsoft.com/office/drawing/2014/chart" uri="{C3380CC4-5D6E-409C-BE32-E72D297353CC}">
              <c16:uniqueId val="{0000000D-ED5B-42CD-8E10-3A2F84867C92}"/>
            </c:ext>
          </c:extLst>
        </c:ser>
        <c:dLbls>
          <c:showLegendKey val="0"/>
          <c:showVal val="0"/>
          <c:showCatName val="0"/>
          <c:showSerName val="0"/>
          <c:showPercent val="0"/>
          <c:showBubbleSize val="0"/>
        </c:dLbls>
        <c:gapWidth val="150"/>
        <c:overlap val="-27"/>
        <c:axId val="1071455584"/>
        <c:axId val="1071458824"/>
      </c:barChart>
      <c:catAx>
        <c:axId val="1071455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71458824"/>
        <c:crosses val="autoZero"/>
        <c:auto val="1"/>
        <c:lblAlgn val="ctr"/>
        <c:lblOffset val="100"/>
        <c:noMultiLvlLbl val="0"/>
      </c:catAx>
      <c:valAx>
        <c:axId val="1071458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71455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72B7-4F88-B44C-F14FB820E8A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0.48</c:v>
                </c:pt>
                <c:pt idx="1">
                  <c:v>0.47</c:v>
                </c:pt>
                <c:pt idx="2">
                  <c:v>0.45</c:v>
                </c:pt>
                <c:pt idx="3">
                  <c:v>0.53</c:v>
                </c:pt>
                <c:pt idx="4">
                  <c:v>0.48</c:v>
                </c:pt>
                <c:pt idx="5">
                  <c:v>0.56000000000000005</c:v>
                </c:pt>
                <c:pt idx="6">
                  <c:v>0.42</c:v>
                </c:pt>
                <c:pt idx="7">
                  <c:v>0.44</c:v>
                </c:pt>
                <c:pt idx="8">
                  <c:v>0.47</c:v>
                </c:pt>
                <c:pt idx="9">
                  <c:v>0.46</c:v>
                </c:pt>
                <c:pt idx="10">
                  <c:v>0.53</c:v>
                </c:pt>
                <c:pt idx="11">
                  <c:v>0.51</c:v>
                </c:pt>
                <c:pt idx="12">
                  <c:v>0.45</c:v>
                </c:pt>
                <c:pt idx="13">
                  <c:v>0.46</c:v>
                </c:pt>
                <c:pt idx="14">
                  <c:v>0.48</c:v>
                </c:pt>
                <c:pt idx="15">
                  <c:v>0.49</c:v>
                </c:pt>
                <c:pt idx="16">
                  <c:v>0.47</c:v>
                </c:pt>
                <c:pt idx="17">
                  <c:v>0.49</c:v>
                </c:pt>
                <c:pt idx="18">
                  <c:v>0.48</c:v>
                </c:pt>
                <c:pt idx="19">
                  <c:v>0.44</c:v>
                </c:pt>
                <c:pt idx="20">
                  <c:v>0.46</c:v>
                </c:pt>
                <c:pt idx="21">
                  <c:v>0.51</c:v>
                </c:pt>
              </c:numCache>
            </c:numRef>
          </c:val>
          <c:extLst>
            <c:ext xmlns:c16="http://schemas.microsoft.com/office/drawing/2014/chart" uri="{C3380CC4-5D6E-409C-BE32-E72D297353CC}">
              <c16:uniqueId val="{00000002-72B7-4F88-B44C-F14FB820E8A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1C6-4995-A9AC-033E4565BD8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0.08</c:v>
                </c:pt>
                <c:pt idx="1">
                  <c:v>7.0000000000000007E-2</c:v>
                </c:pt>
                <c:pt idx="2">
                  <c:v>0.08</c:v>
                </c:pt>
                <c:pt idx="3">
                  <c:v>7.0000000000000007E-2</c:v>
                </c:pt>
                <c:pt idx="4">
                  <c:v>0.06</c:v>
                </c:pt>
                <c:pt idx="5">
                  <c:v>0.1</c:v>
                </c:pt>
                <c:pt idx="6">
                  <c:v>0.08</c:v>
                </c:pt>
                <c:pt idx="7">
                  <c:v>0.04</c:v>
                </c:pt>
                <c:pt idx="8">
                  <c:v>0.11</c:v>
                </c:pt>
                <c:pt idx="9">
                  <c:v>0.08</c:v>
                </c:pt>
                <c:pt idx="10">
                  <c:v>0.08</c:v>
                </c:pt>
                <c:pt idx="11">
                  <c:v>0.15</c:v>
                </c:pt>
                <c:pt idx="12">
                  <c:v>0.06</c:v>
                </c:pt>
                <c:pt idx="13">
                  <c:v>0.08</c:v>
                </c:pt>
                <c:pt idx="14">
                  <c:v>0.08</c:v>
                </c:pt>
                <c:pt idx="15">
                  <c:v>0.11</c:v>
                </c:pt>
                <c:pt idx="16">
                  <c:v>7.0000000000000007E-2</c:v>
                </c:pt>
                <c:pt idx="17">
                  <c:v>0.12</c:v>
                </c:pt>
                <c:pt idx="18">
                  <c:v>0.09</c:v>
                </c:pt>
                <c:pt idx="19">
                  <c:v>0.09</c:v>
                </c:pt>
                <c:pt idx="20">
                  <c:v>7.0000000000000007E-2</c:v>
                </c:pt>
                <c:pt idx="21">
                  <c:v>7.0000000000000007E-2</c:v>
                </c:pt>
              </c:numCache>
            </c:numRef>
          </c:val>
          <c:extLst>
            <c:ext xmlns:c16="http://schemas.microsoft.com/office/drawing/2014/chart" uri="{C3380CC4-5D6E-409C-BE32-E72D297353CC}">
              <c16:uniqueId val="{00000002-D1C6-4995-A9AC-033E4565BD80}"/>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0"/>
          <c:order val="0"/>
          <c:tx>
            <c:strRef>
              <c:f>Sheet1!$B$1</c:f>
              <c:strCache>
                <c:ptCount val="1"/>
                <c:pt idx="0">
                  <c:v>Female</c:v>
                </c:pt>
              </c:strCache>
            </c:strRef>
          </c:tx>
          <c:spPr>
            <a:ln w="28575" cap="rnd">
              <a:solidFill>
                <a:srgbClr val="E40037"/>
              </a:solidFill>
              <a:round/>
            </a:ln>
            <a:effectLst/>
          </c:spPr>
          <c:marker>
            <c:symbol val="circle"/>
            <c:size val="5"/>
            <c:spPr>
              <a:solidFill>
                <a:srgbClr val="E40037"/>
              </a:solidFill>
              <a:ln w="38100" cap="rnd">
                <a:solidFill>
                  <a:srgbClr val="E40037"/>
                </a:solidFill>
              </a:ln>
              <a:effectLst/>
            </c:spPr>
          </c:marker>
          <c:dLbls>
            <c:dLbl>
              <c:idx val="1"/>
              <c:layout>
                <c:manualLayout>
                  <c:x val="-4.0334954543932891E-2"/>
                  <c:y val="-8.8031396902229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3C-45FA-B10E-BFD573FADE05}"/>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817-4EA7-95D3-26BA19D8E6D4}"/>
                </c:ext>
              </c:extLst>
            </c:dLbl>
            <c:dLbl>
              <c:idx val="5"/>
              <c:layout>
                <c:manualLayout>
                  <c:x val="-2.8730855312739789E-2"/>
                  <c:y val="7.312766972764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3C-45FA-B10E-BFD573FADE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7.0000000000000007E-2</c:v>
                </c:pt>
                <c:pt idx="1">
                  <c:v>0.09</c:v>
                </c:pt>
                <c:pt idx="2">
                  <c:v>0.11</c:v>
                </c:pt>
                <c:pt idx="3">
                  <c:v>0.1</c:v>
                </c:pt>
                <c:pt idx="4">
                  <c:v>0.09</c:v>
                </c:pt>
                <c:pt idx="5">
                  <c:v>0.09</c:v>
                </c:pt>
              </c:numCache>
            </c:numRef>
          </c:val>
          <c:smooth val="0"/>
          <c:extLst>
            <c:ext xmlns:c16="http://schemas.microsoft.com/office/drawing/2014/chart" uri="{C3380CC4-5D6E-409C-BE32-E72D297353CC}">
              <c16:uniqueId val="{00000001-046E-41A4-826E-D2648BC8EF03}"/>
            </c:ext>
          </c:extLst>
        </c:ser>
        <c:ser>
          <c:idx val="1"/>
          <c:order val="1"/>
          <c:tx>
            <c:strRef>
              <c:f>Sheet1!$C$1</c:f>
              <c:strCache>
                <c:ptCount val="1"/>
                <c:pt idx="0">
                  <c:v>Male</c:v>
                </c:pt>
              </c:strCache>
            </c:strRef>
          </c:tx>
          <c:spPr>
            <a:ln w="28575" cap="rnd">
              <a:solidFill>
                <a:srgbClr val="3A7D64"/>
              </a:solidFill>
              <a:round/>
            </a:ln>
            <a:effectLst/>
          </c:spPr>
          <c:marker>
            <c:symbol val="star"/>
            <c:size val="5"/>
            <c:spPr>
              <a:solidFill>
                <a:srgbClr val="3A7D64"/>
              </a:solidFill>
              <a:ln w="38100">
                <a:solidFill>
                  <a:srgbClr val="3A7D64"/>
                </a:solidFill>
              </a:ln>
              <a:effectLst/>
            </c:spPr>
          </c:marker>
          <c:dLbls>
            <c:dLbl>
              <c:idx val="0"/>
              <c:layout>
                <c:manualLayout>
                  <c:x val="-7.4041136160394469E-2"/>
                  <c:y val="6.301355807846397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6E-41A4-826E-D2648BC8EF03}"/>
                </c:ext>
              </c:extLst>
            </c:dLbl>
            <c:dLbl>
              <c:idx val="1"/>
              <c:layout>
                <c:manualLayout>
                  <c:x val="-4.2651707531694907E-2"/>
                  <c:y val="4.2984333491881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6E-41A4-826E-D2648BC8EF03}"/>
                </c:ext>
              </c:extLst>
            </c:dLbl>
            <c:dLbl>
              <c:idx val="5"/>
              <c:layout>
                <c:manualLayout>
                  <c:x val="-3.838419770653307E-2"/>
                  <c:y val="-8.54206372790532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3C-45FA-B10E-BFD573FADE0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A7D6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7.0000000000000007E-2</c:v>
                </c:pt>
                <c:pt idx="1">
                  <c:v>0.08</c:v>
                </c:pt>
                <c:pt idx="2">
                  <c:v>0.04</c:v>
                </c:pt>
                <c:pt idx="3">
                  <c:v>0.1</c:v>
                </c:pt>
                <c:pt idx="4">
                  <c:v>0.08</c:v>
                </c:pt>
                <c:pt idx="5">
                  <c:v>0.1</c:v>
                </c:pt>
              </c:numCache>
            </c:numRef>
          </c:val>
          <c:smooth val="0"/>
          <c:extLst>
            <c:ext xmlns:c16="http://schemas.microsoft.com/office/drawing/2014/chart" uri="{C3380CC4-5D6E-409C-BE32-E72D297353CC}">
              <c16:uniqueId val="{00000004-046E-41A4-826E-D2648BC8EF03}"/>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5-046E-41A4-826E-D2648BC8EF03}"/>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0000000000000004"/>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l"/>
      <c:layout>
        <c:manualLayout>
          <c:xMode val="edge"/>
          <c:yMode val="edge"/>
          <c:x val="8.6880081544139523E-2"/>
          <c:y val="0"/>
          <c:w val="0.220699920530949"/>
          <c:h val="0.19909574092232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2"/>
          <c:order val="2"/>
          <c:tx>
            <c:strRef>
              <c:f>Sheet1!$D$1</c:f>
              <c:strCache>
                <c:ptCount val="1"/>
                <c:pt idx="0">
                  <c:v>All</c:v>
                </c:pt>
              </c:strCache>
            </c:strRef>
          </c:tx>
          <c:spPr>
            <a:ln w="28575" cap="rnd">
              <a:solidFill>
                <a:srgbClr val="7F7F7F"/>
              </a:solidFill>
              <a:round/>
            </a:ln>
            <a:effectLst/>
          </c:spPr>
          <c:marker>
            <c:symbol val="circle"/>
            <c:size val="5"/>
            <c:spPr>
              <a:solidFill>
                <a:srgbClr val="7F7F7F"/>
              </a:solidFill>
              <a:ln w="9525">
                <a:solidFill>
                  <a:srgbClr val="7F7F7F"/>
                </a:solidFill>
              </a:ln>
              <a:effectLst/>
            </c:spPr>
          </c:marker>
          <c:dLbls>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EB5E-4070-AC61-4CD4ABB5605E}"/>
                </c:ext>
              </c:extLst>
            </c:dLbl>
            <c:dLbl>
              <c:idx val="5"/>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EB5E-4070-AC61-4CD4ABB5605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Sheet1!$D$2:$D$7</c:f>
              <c:numCache>
                <c:formatCode>0%</c:formatCode>
                <c:ptCount val="6"/>
                <c:pt idx="0">
                  <c:v>7.0000000000000007E-2</c:v>
                </c:pt>
                <c:pt idx="1">
                  <c:v>0.08</c:v>
                </c:pt>
                <c:pt idx="2">
                  <c:v>0.08</c:v>
                </c:pt>
                <c:pt idx="3">
                  <c:v>0.1</c:v>
                </c:pt>
                <c:pt idx="4">
                  <c:v>0.08</c:v>
                </c:pt>
                <c:pt idx="5">
                  <c:v>0.1</c:v>
                </c:pt>
              </c:numCache>
            </c:numRef>
          </c:val>
          <c:smooth val="0"/>
          <c:extLst>
            <c:ext xmlns:c16="http://schemas.microsoft.com/office/drawing/2014/chart" uri="{C3380CC4-5D6E-409C-BE32-E72D297353CC}">
              <c16:uniqueId val="{00000000-071F-4593-9B05-7A70F3A0F83F}"/>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Female</c:v>
                      </c:pt>
                    </c:strCache>
                  </c:strRef>
                </c:tx>
                <c:spPr>
                  <a:ln w="28575" cap="rnd">
                    <a:solidFill>
                      <a:srgbClr val="004899"/>
                    </a:solidFill>
                    <a:round/>
                  </a:ln>
                  <a:effectLst/>
                </c:spPr>
                <c:marker>
                  <c:symbol val="circle"/>
                  <c:size val="5"/>
                  <c:spPr>
                    <a:solidFill>
                      <a:srgbClr val="004899"/>
                    </a:solidFill>
                    <a:ln w="38100" cap="rnd">
                      <a:solidFill>
                        <a:srgbClr val="004899"/>
                      </a:solidFill>
                    </a:ln>
                    <a:effectLst/>
                  </c:spPr>
                </c:marker>
                <c:dLbls>
                  <c:dLbl>
                    <c:idx val="2"/>
                    <c:layout>
                      <c:manualLayout>
                        <c:x val="-3.3557526509636428E-2"/>
                        <c:y val="9.771360483045868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0-CCAC-429B-8842-291743D45A7E}"/>
                      </c:ext>
                    </c:extLst>
                  </c:dLbl>
                  <c:dLbl>
                    <c:idx val="4"/>
                    <c:layout>
                      <c:manualLayout>
                        <c:x val="-3.5970862108084749E-2"/>
                        <c:y val="0.1284460237089722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1-CCAC-429B-8842-291743D45A7E}"/>
                      </c:ext>
                    </c:extLst>
                  </c:dLbl>
                  <c:dLbl>
                    <c:idx val="5"/>
                    <c:layout>
                      <c:manualLayout>
                        <c:x val="-3.838419770653325E-2"/>
                        <c:y val="0.11000657238186409"/>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071F-4593-9B05-7A70F3A0F83F}"/>
                      </c:ext>
                    </c:extLst>
                  </c:dLbl>
                  <c:spPr>
                    <a:noFill/>
                    <a:ln>
                      <a:solidFill>
                        <a:srgbClr val="004899">
                          <a:lumMod val="75000"/>
                        </a:srgb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Sheet1!$B$2:$B$7</c15:sqref>
                        </c15:formulaRef>
                      </c:ext>
                    </c:extLst>
                    <c:numCache>
                      <c:formatCode>General</c:formatCode>
                      <c:ptCount val="6"/>
                    </c:numCache>
                  </c:numRef>
                </c:val>
                <c:smooth val="0"/>
                <c:extLst>
                  <c:ext xmlns:c16="http://schemas.microsoft.com/office/drawing/2014/chart" uri="{C3380CC4-5D6E-409C-BE32-E72D297353CC}">
                    <c16:uniqueId val="{00000004-071F-4593-9B05-7A70F3A0F83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Male</c:v>
                      </c:pt>
                    </c:strCache>
                  </c:strRef>
                </c:tx>
                <c:spPr>
                  <a:ln w="28575" cap="rnd">
                    <a:solidFill>
                      <a:srgbClr val="00B0F0"/>
                    </a:solidFill>
                    <a:round/>
                  </a:ln>
                  <a:effectLst/>
                </c:spPr>
                <c:marker>
                  <c:symbol val="star"/>
                  <c:size val="5"/>
                  <c:spPr>
                    <a:solidFill>
                      <a:srgbClr val="00B0F0"/>
                    </a:solidFill>
                    <a:ln w="38100">
                      <a:solidFill>
                        <a:srgbClr val="00B0F0"/>
                      </a:solidFill>
                    </a:ln>
                    <a:effectLst/>
                  </c:spPr>
                </c:marker>
                <c:dLbls>
                  <c:dLbl>
                    <c:idx val="2"/>
                    <c:layout>
                      <c:manualLayout>
                        <c:x val="-5.7690882494119633E-2"/>
                        <c:y val="-0.1653249263631885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CCAC-429B-8842-291743D45A7E}"/>
                      </c:ext>
                    </c:extLst>
                  </c:dLbl>
                  <c:dLbl>
                    <c:idx val="4"/>
                    <c:layout>
                      <c:manualLayout>
                        <c:x val="-3.5970862108084749E-2"/>
                        <c:y val="-0.12844602370897229"/>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CCAC-429B-8842-291743D45A7E}"/>
                      </c:ext>
                    </c:extLst>
                  </c:dLbl>
                  <c:dLbl>
                    <c:idx val="5"/>
                    <c:layout>
                      <c:manualLayout>
                        <c:x val="-2.1490848517394828E-2"/>
                        <c:y val="-0.12844602370897229"/>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071F-4593-9B05-7A70F3A0F83F}"/>
                      </c:ext>
                    </c:extLst>
                  </c:dLbl>
                  <c:spPr>
                    <a:noFill/>
                    <a:ln>
                      <a:solidFill>
                        <a:srgbClr val="004899">
                          <a:lumMod val="40000"/>
                          <a:lumOff val="60000"/>
                        </a:srgb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xmlns:c15="http://schemas.microsoft.com/office/drawing/2012/chart">
                      <c:ext xmlns:c15="http://schemas.microsoft.com/office/drawing/2012/chart" uri="{02D57815-91ED-43cb-92C2-25804820EDAC}">
                        <c15:formulaRef>
                          <c15:sqref>Sheet1!$C$2:$C$7</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09-071F-4593-9B05-7A70F3A0F83F}"/>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0000000000000004"/>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0"/>
          <c:order val="0"/>
          <c:tx>
            <c:strRef>
              <c:f>Sheet1!$B$1</c:f>
              <c:strCache>
                <c:ptCount val="1"/>
                <c:pt idx="0">
                  <c:v>Female</c:v>
                </c:pt>
              </c:strCache>
            </c:strRef>
          </c:tx>
          <c:spPr>
            <a:ln w="28575" cap="rnd">
              <a:solidFill>
                <a:srgbClr val="E40037"/>
              </a:solidFill>
              <a:round/>
            </a:ln>
            <a:effectLst/>
          </c:spPr>
          <c:marker>
            <c:symbol val="circle"/>
            <c:size val="5"/>
            <c:spPr>
              <a:solidFill>
                <a:srgbClr val="E40037"/>
              </a:solidFill>
              <a:ln w="38100" cap="rnd">
                <a:solidFill>
                  <a:srgbClr val="E40037"/>
                </a:solidFill>
              </a:ln>
              <a:effectLst/>
            </c:spPr>
          </c:marker>
          <c:dLbls>
            <c:dLbl>
              <c:idx val="0"/>
              <c:layout>
                <c:manualLayout>
                  <c:x val="-4.3959002938948694E-2"/>
                  <c:y val="0.1014706285658085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2B-4853-8677-E45D7B59FA0B}"/>
                </c:ext>
              </c:extLst>
            </c:dLbl>
            <c:dLbl>
              <c:idx val="1"/>
              <c:layout>
                <c:manualLayout>
                  <c:x val="-4.8785674135845329E-2"/>
                  <c:y val="5.3430032370661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29-400D-8CF9-D17FD34DC370}"/>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E29-400D-8CF9-D17FD34DC370}"/>
                </c:ext>
              </c:extLst>
            </c:dLbl>
            <c:dLbl>
              <c:idx val="6"/>
              <c:layout>
                <c:manualLayout>
                  <c:x val="-3.838419770653307E-2"/>
                  <c:y val="-6.209497333781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F1-46E7-9F20-D10350C1246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0.41</c:v>
                </c:pt>
                <c:pt idx="1">
                  <c:v>0.41</c:v>
                </c:pt>
                <c:pt idx="2">
                  <c:v>0.51</c:v>
                </c:pt>
                <c:pt idx="3">
                  <c:v>0.61</c:v>
                </c:pt>
                <c:pt idx="4">
                  <c:v>0.53</c:v>
                </c:pt>
                <c:pt idx="5">
                  <c:v>0.42</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Male</c:v>
                </c:pt>
              </c:strCache>
            </c:strRef>
          </c:tx>
          <c:spPr>
            <a:ln w="28575" cap="rnd">
              <a:solidFill>
                <a:srgbClr val="3A7D64"/>
              </a:solidFill>
              <a:round/>
            </a:ln>
            <a:effectLst/>
          </c:spPr>
          <c:marker>
            <c:symbol val="star"/>
            <c:size val="5"/>
            <c:spPr>
              <a:solidFill>
                <a:srgbClr val="3A7D64"/>
              </a:solidFill>
              <a:ln w="38100">
                <a:solidFill>
                  <a:srgbClr val="3A7D64"/>
                </a:solidFill>
              </a:ln>
              <a:effectLst/>
            </c:spPr>
          </c:marker>
          <c:dLbls>
            <c:dLbl>
              <c:idx val="0"/>
              <c:layout>
                <c:manualLayout>
                  <c:x val="-3.4305660545155409E-2"/>
                  <c:y val="-5.0427495108464858E-2"/>
                </c:manualLayout>
              </c:layout>
              <c:spPr>
                <a:noFill/>
                <a:ln>
                  <a:noFill/>
                </a:ln>
                <a:effectLst/>
              </c:spPr>
              <c:txPr>
                <a:bodyPr rot="0" spcFirstLastPara="1" vertOverflow="ellipsis" vert="horz" wrap="square" lIns="38100" tIns="19050" rIns="38100" bIns="19050" anchor="ctr" anchorCtr="0">
                  <a:noAutofit/>
                </a:bodyPr>
                <a:lstStyle/>
                <a:p>
                  <a:pPr algn="ctr">
                    <a:defRPr lang="en-US" sz="1000" b="1" i="0" u="none" strike="noStrike" kern="1200" baseline="0">
                      <a:solidFill>
                        <a:srgbClr val="3A7D64"/>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6544453071644143E-2"/>
                      <c:h val="6.1282021941691196E-2"/>
                    </c:manualLayout>
                  </c15:layout>
                </c:ext>
                <c:ext xmlns:c16="http://schemas.microsoft.com/office/drawing/2014/chart" uri="{C3380CC4-5D6E-409C-BE32-E72D297353CC}">
                  <c16:uniqueId val="{00000000-222B-4853-8677-E45D7B59FA0B}"/>
                </c:ext>
              </c:extLst>
            </c:dLbl>
            <c:dLbl>
              <c:idx val="1"/>
              <c:layout>
                <c:manualLayout>
                  <c:x val="-4.8785674135845329E-2"/>
                  <c:y val="-7.74503304682350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9-400D-8CF9-D17FD34DC370}"/>
                </c:ext>
              </c:extLst>
            </c:dLbl>
            <c:spPr>
              <a:noFill/>
              <a:ln>
                <a:noFill/>
              </a:ln>
              <a:effectLst/>
            </c:spPr>
            <c:txPr>
              <a:bodyPr rot="0" spcFirstLastPara="1" vertOverflow="ellipsis" vert="horz" wrap="square" lIns="38100" tIns="19050" rIns="38100" bIns="19050" anchor="ctr" anchorCtr="0">
                <a:spAutoFit/>
              </a:bodyPr>
              <a:lstStyle/>
              <a:p>
                <a:pPr algn="ctr">
                  <a:defRPr lang="en-US" sz="1000" b="1" i="0" u="none" strike="noStrike" kern="1200" baseline="0">
                    <a:solidFill>
                      <a:srgbClr val="3A7D6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0.46</c:v>
                </c:pt>
                <c:pt idx="1">
                  <c:v>0.42</c:v>
                </c:pt>
                <c:pt idx="2">
                  <c:v>0.45</c:v>
                </c:pt>
                <c:pt idx="3">
                  <c:v>0.53</c:v>
                </c:pt>
                <c:pt idx="4">
                  <c:v>0.51</c:v>
                </c:pt>
                <c:pt idx="5">
                  <c:v>0.45</c:v>
                </c:pt>
              </c:numCache>
            </c:numRef>
          </c:val>
          <c:smooth val="0"/>
          <c:extLst>
            <c:ext xmlns:c16="http://schemas.microsoft.com/office/drawing/2014/chart" uri="{C3380CC4-5D6E-409C-BE32-E72D297353CC}">
              <c16:uniqueId val="{00000001-F7F3-4669-9153-74990B35A221}"/>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0-F0EF-4D60-98BA-3F1086B5B122}"/>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l"/>
      <c:layout>
        <c:manualLayout>
          <c:xMode val="edge"/>
          <c:yMode val="edge"/>
          <c:x val="8.929341714258783E-2"/>
          <c:y val="0"/>
          <c:w val="0.220699920530949"/>
          <c:h val="0.19909574092232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471355986763521E-2"/>
          <c:y val="5.4720160757169366E-2"/>
          <c:w val="0.92552858706213659"/>
          <c:h val="0.79919785206921268"/>
        </c:manualLayout>
      </c:layout>
      <c:lineChart>
        <c:grouping val="standard"/>
        <c:varyColors val="0"/>
        <c:ser>
          <c:idx val="2"/>
          <c:order val="2"/>
          <c:tx>
            <c:strRef>
              <c:f>Sheet1!$D$1</c:f>
              <c:strCache>
                <c:ptCount val="1"/>
                <c:pt idx="0">
                  <c:v>All</c:v>
                </c:pt>
              </c:strCache>
            </c:strRef>
          </c:tx>
          <c:spPr>
            <a:ln w="28575" cap="rnd">
              <a:solidFill>
                <a:srgbClr val="7F7F7F"/>
              </a:solidFill>
              <a:round/>
            </a:ln>
            <a:effectLst/>
          </c:spPr>
          <c:marker>
            <c:symbol val="circle"/>
            <c:size val="5"/>
            <c:spPr>
              <a:solidFill>
                <a:srgbClr val="7F7F7F"/>
              </a:solidFill>
              <a:ln w="9525">
                <a:solidFill>
                  <a:srgbClr val="7F7F7F"/>
                </a:solidFill>
              </a:ln>
              <a:effectLst/>
            </c:spPr>
          </c:marker>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CD1-4CE9-B41D-D187E2D63D60}"/>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4CD1-4CE9-B41D-D187E2D63D60}"/>
                </c:ext>
              </c:extLst>
            </c:dLbl>
            <c:dLbl>
              <c:idx val="3"/>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4CD1-4CE9-B41D-D187E2D63D60}"/>
                </c:ext>
              </c:extLst>
            </c:dLbl>
            <c:dLbl>
              <c:idx val="4"/>
              <c:spPr>
                <a:noFill/>
                <a:ln w="19050">
                  <a:solidFill>
                    <a:srgbClr val="00B05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4CD1-4CE9-B41D-D187E2D63D60}"/>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4CD1-4CE9-B41D-D187E2D63D6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18-34*</c:v>
                </c:pt>
                <c:pt idx="1">
                  <c:v>35-44</c:v>
                </c:pt>
                <c:pt idx="2">
                  <c:v>45-54</c:v>
                </c:pt>
                <c:pt idx="3">
                  <c:v>55-64</c:v>
                </c:pt>
                <c:pt idx="4">
                  <c:v>65-74</c:v>
                </c:pt>
                <c:pt idx="5">
                  <c:v>75+</c:v>
                </c:pt>
              </c:strCache>
            </c:strRef>
          </c:cat>
          <c:val>
            <c:numRef>
              <c:f>Sheet1!$D$2:$D$7</c:f>
              <c:numCache>
                <c:formatCode>0%</c:formatCode>
                <c:ptCount val="6"/>
                <c:pt idx="0">
                  <c:v>0.44</c:v>
                </c:pt>
                <c:pt idx="1">
                  <c:v>0.42</c:v>
                </c:pt>
                <c:pt idx="2">
                  <c:v>0.48</c:v>
                </c:pt>
                <c:pt idx="3">
                  <c:v>0.56999999999999995</c:v>
                </c:pt>
                <c:pt idx="4">
                  <c:v>0.52</c:v>
                </c:pt>
                <c:pt idx="5">
                  <c:v>0.44</c:v>
                </c:pt>
              </c:numCache>
            </c:numRef>
          </c:val>
          <c:smooth val="0"/>
          <c:extLst>
            <c:ext xmlns:c16="http://schemas.microsoft.com/office/drawing/2014/chart" uri="{C3380CC4-5D6E-409C-BE32-E72D297353CC}">
              <c16:uniqueId val="{00000003-BF9D-4AC9-BA73-2DD3082DB03F}"/>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Female</c:v>
                      </c:pt>
                    </c:strCache>
                  </c:strRef>
                </c:tx>
                <c:spPr>
                  <a:ln w="28575" cap="rnd">
                    <a:solidFill>
                      <a:srgbClr val="004899"/>
                    </a:solidFill>
                    <a:round/>
                  </a:ln>
                  <a:effectLst/>
                </c:spPr>
                <c:marker>
                  <c:symbol val="circle"/>
                  <c:size val="5"/>
                  <c:spPr>
                    <a:solidFill>
                      <a:srgbClr val="004899"/>
                    </a:solidFill>
                    <a:ln w="38100" cap="rnd">
                      <a:solidFill>
                        <a:srgbClr val="004899"/>
                      </a:solidFill>
                    </a:ln>
                    <a:effectLst/>
                  </c:spPr>
                </c:marker>
                <c:dLbls>
                  <c:dLbl>
                    <c:idx val="3"/>
                    <c:layout>
                      <c:manualLayout>
                        <c:x val="-3.3557526509636428E-2"/>
                        <c:y val="9.7713604830458684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3-7E17-42DE-B273-F84D060A50AA}"/>
                      </c:ext>
                    </c:extLst>
                  </c:dLbl>
                  <c:dLbl>
                    <c:idx val="5"/>
                    <c:layout>
                      <c:manualLayout>
                        <c:x val="-3.5970862108084749E-2"/>
                        <c:y val="0.1284460237089722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7E17-42DE-B273-F84D060A50AA}"/>
                      </c:ext>
                    </c:extLst>
                  </c:dLbl>
                  <c:dLbl>
                    <c:idx val="6"/>
                    <c:layout>
                      <c:manualLayout>
                        <c:x val="-3.838419770653325E-2"/>
                        <c:y val="0.11000657238186409"/>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7E17-42DE-B273-F84D060A50AA}"/>
                      </c:ext>
                    </c:extLst>
                  </c:dLbl>
                  <c:spPr>
                    <a:noFill/>
                    <a:ln>
                      <a:solidFill>
                        <a:srgbClr val="004899">
                          <a:lumMod val="75000"/>
                        </a:srgb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Sheet1!$B$2:$B$7</c15:sqref>
                        </c15:formulaRef>
                      </c:ext>
                    </c:extLst>
                    <c:numCache>
                      <c:formatCode>General</c:formatCode>
                      <c:ptCount val="6"/>
                    </c:numCache>
                  </c:numRef>
                </c:val>
                <c:smooth val="0"/>
                <c:extLst>
                  <c:ext xmlns:c16="http://schemas.microsoft.com/office/drawing/2014/chart" uri="{C3380CC4-5D6E-409C-BE32-E72D297353CC}">
                    <c16:uniqueId val="{00000000-BF9D-4AC9-BA73-2DD3082DB03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Male</c:v>
                      </c:pt>
                    </c:strCache>
                  </c:strRef>
                </c:tx>
                <c:spPr>
                  <a:ln w="28575" cap="rnd">
                    <a:solidFill>
                      <a:srgbClr val="00B0F0"/>
                    </a:solidFill>
                    <a:round/>
                  </a:ln>
                  <a:effectLst/>
                </c:spPr>
                <c:marker>
                  <c:symbol val="star"/>
                  <c:size val="5"/>
                  <c:spPr>
                    <a:solidFill>
                      <a:srgbClr val="00B0F0"/>
                    </a:solidFill>
                    <a:ln w="38100">
                      <a:solidFill>
                        <a:srgbClr val="00B0F0"/>
                      </a:solidFill>
                    </a:ln>
                    <a:effectLst/>
                  </c:spPr>
                </c:marker>
                <c:dLbls>
                  <c:dLbl>
                    <c:idx val="0"/>
                    <c:layout>
                      <c:manualLayout>
                        <c:x val="-6.2517553691016275E-2"/>
                        <c:y val="-3.010228329772889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7E17-42DE-B273-F84D060A50AA}"/>
                      </c:ext>
                    </c:extLst>
                  </c:dLbl>
                  <c:dLbl>
                    <c:idx val="3"/>
                    <c:layout>
                      <c:manualLayout>
                        <c:x val="-5.7690882494119633E-2"/>
                        <c:y val="-0.1653249263631885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7E17-42DE-B273-F84D060A50AA}"/>
                      </c:ext>
                    </c:extLst>
                  </c:dLbl>
                  <c:dLbl>
                    <c:idx val="5"/>
                    <c:layout>
                      <c:manualLayout>
                        <c:x val="-3.5970862108084749E-2"/>
                        <c:y val="-0.12844602370897229"/>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7E17-42DE-B273-F84D060A50AA}"/>
                      </c:ext>
                    </c:extLst>
                  </c:dLbl>
                  <c:dLbl>
                    <c:idx val="6"/>
                    <c:layout>
                      <c:manualLayout>
                        <c:x val="-2.1490848517394828E-2"/>
                        <c:y val="-0.12844602370897229"/>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7E17-42DE-B273-F84D060A50AA}"/>
                      </c:ext>
                    </c:extLst>
                  </c:dLbl>
                  <c:spPr>
                    <a:noFill/>
                    <a:ln>
                      <a:solidFill>
                        <a:srgbClr val="004899">
                          <a:lumMod val="40000"/>
                          <a:lumOff val="60000"/>
                        </a:srgb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xmlns:c15="http://schemas.microsoft.com/office/drawing/2012/chart">
                      <c:ext xmlns:c15="http://schemas.microsoft.com/office/drawing/2012/chart" uri="{02D57815-91ED-43cb-92C2-25804820EDAC}">
                        <c15:formulaRef>
                          <c15:sqref>Sheet1!$C$2:$C$7</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01-BF9D-4AC9-BA73-2DD3082DB03F}"/>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92552858706213659"/>
          <c:h val="0.79919785206921268"/>
        </c:manualLayout>
      </c:layout>
      <c:lineChart>
        <c:grouping val="standard"/>
        <c:varyColors val="0"/>
        <c:ser>
          <c:idx val="0"/>
          <c:order val="0"/>
          <c:tx>
            <c:strRef>
              <c:f>Sheet1!$B$1</c:f>
              <c:strCache>
                <c:ptCount val="1"/>
                <c:pt idx="0">
                  <c:v>Female</c:v>
                </c:pt>
              </c:strCache>
            </c:strRef>
          </c:tx>
          <c:spPr>
            <a:ln w="28575" cap="rnd">
              <a:solidFill>
                <a:srgbClr val="E40037"/>
              </a:solidFill>
              <a:round/>
            </a:ln>
            <a:effectLst/>
          </c:spPr>
          <c:marker>
            <c:symbol val="circle"/>
            <c:size val="5"/>
            <c:spPr>
              <a:solidFill>
                <a:srgbClr val="E40037"/>
              </a:solidFill>
              <a:ln w="38100" cap="rnd">
                <a:solidFill>
                  <a:srgbClr val="E40037"/>
                </a:solidFill>
              </a:ln>
              <a:effectLst/>
            </c:spPr>
          </c:marker>
          <c:dLbls>
            <c:dLbl>
              <c:idx val="1"/>
              <c:layout>
                <c:manualLayout>
                  <c:x val="-4.0334954543932891E-2"/>
                  <c:y val="-8.80313969022295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78-4338-8279-99FD64A68721}"/>
                </c:ext>
              </c:extLst>
            </c:dLbl>
            <c:dLbl>
              <c:idx val="2"/>
              <c:spPr>
                <a:noFill/>
                <a:ln w="19050">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1A78-4338-8279-99FD64A68721}"/>
                </c:ext>
              </c:extLst>
            </c:dLbl>
            <c:dLbl>
              <c:idx val="5"/>
              <c:layout>
                <c:manualLayout>
                  <c:x val="-2.8730855312739789E-2"/>
                  <c:y val="7.312766972764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78-4338-8279-99FD64A687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400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Sheet1!$B$2:$B$7</c:f>
              <c:numCache>
                <c:formatCode>0%</c:formatCode>
                <c:ptCount val="6"/>
                <c:pt idx="0">
                  <c:v>7.0000000000000007E-2</c:v>
                </c:pt>
                <c:pt idx="1">
                  <c:v>0.09</c:v>
                </c:pt>
                <c:pt idx="2">
                  <c:v>0.11</c:v>
                </c:pt>
                <c:pt idx="3">
                  <c:v>0.1</c:v>
                </c:pt>
                <c:pt idx="4">
                  <c:v>0.09</c:v>
                </c:pt>
                <c:pt idx="5">
                  <c:v>0.09</c:v>
                </c:pt>
              </c:numCache>
            </c:numRef>
          </c:val>
          <c:smooth val="0"/>
          <c:extLst>
            <c:ext xmlns:c16="http://schemas.microsoft.com/office/drawing/2014/chart" uri="{C3380CC4-5D6E-409C-BE32-E72D297353CC}">
              <c16:uniqueId val="{00000003-1A78-4338-8279-99FD64A68721}"/>
            </c:ext>
          </c:extLst>
        </c:ser>
        <c:ser>
          <c:idx val="1"/>
          <c:order val="1"/>
          <c:tx>
            <c:strRef>
              <c:f>Sheet1!$C$1</c:f>
              <c:strCache>
                <c:ptCount val="1"/>
                <c:pt idx="0">
                  <c:v>Male</c:v>
                </c:pt>
              </c:strCache>
            </c:strRef>
          </c:tx>
          <c:spPr>
            <a:ln w="28575" cap="rnd">
              <a:solidFill>
                <a:srgbClr val="3A7D64"/>
              </a:solidFill>
              <a:round/>
            </a:ln>
            <a:effectLst/>
          </c:spPr>
          <c:marker>
            <c:symbol val="star"/>
            <c:size val="5"/>
            <c:spPr>
              <a:solidFill>
                <a:srgbClr val="3A7D64"/>
              </a:solidFill>
              <a:ln w="38100">
                <a:solidFill>
                  <a:srgbClr val="3A7D64"/>
                </a:solidFill>
              </a:ln>
              <a:effectLst/>
            </c:spPr>
          </c:marker>
          <c:dLbls>
            <c:dLbl>
              <c:idx val="0"/>
              <c:layout>
                <c:manualLayout>
                  <c:x val="-7.4041136160394469E-2"/>
                  <c:y val="6.301355807846397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78-4338-8279-99FD64A68721}"/>
                </c:ext>
              </c:extLst>
            </c:dLbl>
            <c:dLbl>
              <c:idx val="1"/>
              <c:layout>
                <c:manualLayout>
                  <c:x val="-4.2651707531694907E-2"/>
                  <c:y val="4.2984333491881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78-4338-8279-99FD64A68721}"/>
                </c:ext>
              </c:extLst>
            </c:dLbl>
            <c:dLbl>
              <c:idx val="5"/>
              <c:layout>
                <c:manualLayout>
                  <c:x val="-3.838419770653307E-2"/>
                  <c:y val="-8.54206372790532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78-4338-8279-99FD64A68721}"/>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3A7D6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18-34*</c:v>
                </c:pt>
                <c:pt idx="1">
                  <c:v>35-44</c:v>
                </c:pt>
                <c:pt idx="2">
                  <c:v>45-54</c:v>
                </c:pt>
                <c:pt idx="3">
                  <c:v>55-64</c:v>
                </c:pt>
                <c:pt idx="4">
                  <c:v>65-74</c:v>
                </c:pt>
                <c:pt idx="5">
                  <c:v>75+</c:v>
                </c:pt>
              </c:strCache>
            </c:strRef>
          </c:cat>
          <c:val>
            <c:numRef>
              <c:f>Sheet1!$C$2:$C$7</c:f>
              <c:numCache>
                <c:formatCode>0%</c:formatCode>
                <c:ptCount val="6"/>
                <c:pt idx="0">
                  <c:v>7.0000000000000007E-2</c:v>
                </c:pt>
                <c:pt idx="1">
                  <c:v>0.08</c:v>
                </c:pt>
                <c:pt idx="2">
                  <c:v>0.04</c:v>
                </c:pt>
                <c:pt idx="3">
                  <c:v>0.1</c:v>
                </c:pt>
                <c:pt idx="4">
                  <c:v>0.08</c:v>
                </c:pt>
                <c:pt idx="5">
                  <c:v>0.1</c:v>
                </c:pt>
              </c:numCache>
            </c:numRef>
          </c:val>
          <c:smooth val="0"/>
          <c:extLst>
            <c:ext xmlns:c16="http://schemas.microsoft.com/office/drawing/2014/chart" uri="{C3380CC4-5D6E-409C-BE32-E72D297353CC}">
              <c16:uniqueId val="{00000007-1A78-4338-8279-99FD64A68721}"/>
            </c:ext>
          </c:extLst>
        </c:ser>
        <c:dLbls>
          <c:showLegendKey val="0"/>
          <c:showVal val="0"/>
          <c:showCatName val="0"/>
          <c:showSerName val="0"/>
          <c:showPercent val="0"/>
          <c:showBubbleSize val="0"/>
        </c:dLbls>
        <c:marker val="1"/>
        <c:smooth val="0"/>
        <c:axId val="534052464"/>
        <c:axId val="534052792"/>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All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Sheet1!$A$2:$A$7</c15:sqref>
                        </c15:formulaRef>
                      </c:ext>
                    </c:extLst>
                    <c:strCache>
                      <c:ptCount val="6"/>
                      <c:pt idx="0">
                        <c:v>18-34*</c:v>
                      </c:pt>
                      <c:pt idx="1">
                        <c:v>35-44</c:v>
                      </c:pt>
                      <c:pt idx="2">
                        <c:v>45-54</c:v>
                      </c:pt>
                      <c:pt idx="3">
                        <c:v>55-64</c:v>
                      </c:pt>
                      <c:pt idx="4">
                        <c:v>65-74</c:v>
                      </c:pt>
                      <c:pt idx="5">
                        <c:v>75+</c:v>
                      </c:pt>
                    </c:strCache>
                  </c:strRef>
                </c:cat>
                <c:val>
                  <c:numRef>
                    <c:extLst>
                      <c:ext uri="{02D57815-91ED-43cb-92C2-25804820EDAC}">
                        <c15:formulaRef>
                          <c15:sqref>Sheet1!$D$2:$D$7</c15:sqref>
                        </c15:formulaRef>
                      </c:ext>
                    </c:extLst>
                    <c:numCache>
                      <c:formatCode>General</c:formatCode>
                      <c:ptCount val="6"/>
                    </c:numCache>
                  </c:numRef>
                </c:val>
                <c:smooth val="0"/>
                <c:extLst>
                  <c:ext xmlns:c16="http://schemas.microsoft.com/office/drawing/2014/chart" uri="{C3380CC4-5D6E-409C-BE32-E72D297353CC}">
                    <c16:uniqueId val="{00000008-1A78-4338-8279-99FD64A68721}"/>
                  </c:ext>
                </c:extLst>
              </c15:ser>
            </c15:filteredLineSeries>
          </c:ext>
        </c:extLst>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0000000000000004"/>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1"/>
      </c:valAx>
      <c:spPr>
        <a:noFill/>
        <a:ln>
          <a:noFill/>
        </a:ln>
        <a:effectLst/>
      </c:spPr>
    </c:plotArea>
    <c:legend>
      <c:legendPos val="l"/>
      <c:layout>
        <c:manualLayout>
          <c:xMode val="edge"/>
          <c:yMode val="edge"/>
          <c:x val="8.6880081544139523E-2"/>
          <c:y val="0"/>
          <c:w val="0.220699920530949"/>
          <c:h val="0.19909574092232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withinLinear" id="17">
  <a:schemeClr val="accent4"/>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17/01/2024</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126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564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20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09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23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8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41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0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20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32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50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9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07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36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70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548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566C03B7-0B09-5949-933C-17B9D8DCDF96}"/>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Tree>
    <p:extLst>
      <p:ext uri="{BB962C8B-B14F-4D97-AF65-F5344CB8AC3E}">
        <p14:creationId xmlns:p14="http://schemas.microsoft.com/office/powerpoint/2010/main" val="10423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76143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17/01/2024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3854139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769752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7299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01117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1806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3913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65294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t>July 2022</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101923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3282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949774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7706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502520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51161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259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14/08/2020</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Strategy Insight and Engagement</a:t>
            </a:r>
          </a:p>
        </p:txBody>
      </p:sp>
    </p:spTree>
    <p:extLst>
      <p:ext uri="{BB962C8B-B14F-4D97-AF65-F5344CB8AC3E}">
        <p14:creationId xmlns:p14="http://schemas.microsoft.com/office/powerpoint/2010/main" val="135732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3A6534-9D7C-2F40-8592-346FB8B5D3B4}"/>
              </a:ext>
            </a:extLst>
          </p:cNvPr>
          <p:cNvSpPr>
            <a:spLocks noGrp="1"/>
          </p:cNvSpPr>
          <p:nvPr>
            <p:ph type="dt" sz="half" idx="12"/>
          </p:nvPr>
        </p:nvSpPr>
        <p:spPr/>
        <p:txBody>
          <a:bodyPr/>
          <a:lstStyle/>
          <a:p>
            <a:r>
              <a:rPr lang="en-US"/>
              <a:t>July 2022</a:t>
            </a:r>
            <a:endParaRPr lang="en-GB">
              <a:solidFill>
                <a:schemeClr val="tx1">
                  <a:lumMod val="50000"/>
                  <a:lumOff val="50000"/>
                </a:schemeClr>
              </a:solidFill>
            </a:endParaRPr>
          </a:p>
        </p:txBody>
      </p:sp>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Date Placeholder 3">
            <a:extLst>
              <a:ext uri="{FF2B5EF4-FFF2-40B4-BE49-F238E27FC236}">
                <a16:creationId xmlns:a16="http://schemas.microsoft.com/office/drawing/2014/main" id="{B91F9D89-947D-264F-BD12-C8DC8DC89B73}"/>
              </a:ext>
            </a:extLst>
          </p:cNvPr>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4647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1749E296-6859-2F4E-BA22-092A1BA0324C}"/>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41" name="Text Placeholder 24">
            <a:extLst>
              <a:ext uri="{FF2B5EF4-FFF2-40B4-BE49-F238E27FC236}">
                <a16:creationId xmlns:a16="http://schemas.microsoft.com/office/drawing/2014/main" id="{F0C9BC9A-FBD2-8447-B14B-34A67422E3FF}"/>
              </a:ext>
            </a:extLst>
          </p:cNvPr>
          <p:cNvSpPr>
            <a:spLocks noGrp="1"/>
          </p:cNvSpPr>
          <p:nvPr>
            <p:ph type="body" sz="quarter" idx="28"/>
          </p:nvPr>
        </p:nvSpPr>
        <p:spPr>
          <a:xfrm>
            <a:off x="7014240"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0078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t>July 2022</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17/01/2024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36418150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8.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42.png"/><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8.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2.xml"/><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18.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19.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20.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ags" Target="../tags/tag21.xml"/><Relationship Id="rId5" Type="http://schemas.openxmlformats.org/officeDocument/2006/relationships/chart" Target="../charts/chart20.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23.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hyperlink" Target="https://twitter.com/Essex_CC" TargetMode="Externa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hyperlink" Target="https://www.facebook.com/essexcountycouncil" TargetMode="External"/><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pn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0699928" cy="1620000"/>
          </a:xfrm>
        </p:spPr>
        <p:txBody>
          <a:bodyPr/>
          <a:lstStyle/>
          <a:p>
            <a:r>
              <a:rPr lang="en-GB"/>
              <a:t>Essex Resident Survey 2023: Caring responsibilities</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lstStyle/>
          <a:p>
            <a:r>
              <a:rPr lang="en-GB"/>
              <a:t>Research and Citizen Insight | Policy Unit</a:t>
            </a:r>
          </a:p>
        </p:txBody>
      </p:sp>
      <p:sp>
        <p:nvSpPr>
          <p:cNvPr id="4" name="Date Placeholder 3">
            <a:extLst>
              <a:ext uri="{FF2B5EF4-FFF2-40B4-BE49-F238E27FC236}">
                <a16:creationId xmlns:a16="http://schemas.microsoft.com/office/drawing/2014/main" id="{F0940775-5A11-7C34-2DB5-367FE9D0A0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prstClr val="white"/>
                </a:solidFill>
              </a:rPr>
              <a:t>November</a:t>
            </a:r>
            <a:r>
              <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Tree>
    <p:custDataLst>
      <p:tags r:id="rId1"/>
    </p:custDataLst>
    <p:extLst>
      <p:ext uri="{BB962C8B-B14F-4D97-AF65-F5344CB8AC3E}">
        <p14:creationId xmlns:p14="http://schemas.microsoft.com/office/powerpoint/2010/main" val="80402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A2AAB0-68F9-4A34-A723-9919EE8ADA94}"/>
              </a:ext>
            </a:extLst>
          </p:cNvPr>
          <p:cNvSpPr txBox="1">
            <a:spLocks noGrp="1"/>
          </p:cNvSpPr>
          <p:nvPr>
            <p:ph type="title" idx="4294967295"/>
          </p:nvPr>
        </p:nvSpPr>
        <p:spPr>
          <a:xfrm>
            <a:off x="706436" y="168191"/>
            <a:ext cx="11001489" cy="116495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48% </a:t>
            </a:r>
            <a:r>
              <a:rPr lang="en-GB" sz="1800">
                <a:solidFill>
                  <a:schemeClr val="accent4"/>
                </a:solidFill>
              </a:rPr>
              <a:t>o</a:t>
            </a:r>
            <a:r>
              <a:rPr kumimoji="0" lang="en-GB" sz="1800" b="1" i="0" u="none" strike="noStrike" kern="1200" cap="none" spc="0" normalizeH="0" baseline="0" noProof="0">
                <a:ln>
                  <a:noFill/>
                </a:ln>
                <a:solidFill>
                  <a:schemeClr val="accent4"/>
                </a:solidFill>
                <a:effectLst/>
                <a:uLnTx/>
                <a:uFillTx/>
                <a:ea typeface="+mj-ea"/>
                <a:cs typeface="+mj-cs"/>
              </a:rPr>
              <a:t>f Essex residents are classified</a:t>
            </a:r>
            <a:r>
              <a:rPr lang="en-GB" sz="1800">
                <a:solidFill>
                  <a:schemeClr val="accent4"/>
                </a:solidFill>
              </a:rPr>
              <a:t> as having </a:t>
            </a:r>
            <a:r>
              <a:rPr kumimoji="0" lang="en-GB" sz="1800" b="1" i="0" u="none" strike="noStrike" kern="1200" cap="none" spc="0" normalizeH="0" baseline="0" noProof="0">
                <a:ln>
                  <a:noFill/>
                </a:ln>
                <a:solidFill>
                  <a:schemeClr val="accent4"/>
                </a:solidFill>
                <a:effectLst/>
                <a:uLnTx/>
                <a:uFillTx/>
                <a:ea typeface="+mj-ea"/>
                <a:cs typeface="+mj-cs"/>
              </a:rPr>
              <a:t>‘any active help / caring responsibilities’ - 8% of which have personal caring responsibilities…</a:t>
            </a:r>
            <a:br>
              <a:rPr kumimoji="0" lang="en-GB" sz="1800" b="1" i="0" u="none" strike="noStrike" kern="1200" cap="none" spc="0" normalizeH="0" baseline="0" noProof="0">
                <a:ln>
                  <a:noFill/>
                </a:ln>
                <a:solidFill>
                  <a:schemeClr val="accent4"/>
                </a:solidFill>
                <a:effectLst/>
                <a:uLnTx/>
                <a:uFillTx/>
                <a:ea typeface="+mj-ea"/>
                <a:cs typeface="+mj-cs"/>
              </a:rPr>
            </a:b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27" name="TextBox 26" descr="Respondents were asked &quot;Do you do any of the things listed below for family members, friends, neighbours, or others because they have long-term physical or mental health conditions or illnesses, or problems related to old age?&quot; and prompted with a list of different types of support.">
            <a:extLst>
              <a:ext uri="{FF2B5EF4-FFF2-40B4-BE49-F238E27FC236}">
                <a16:creationId xmlns:a16="http://schemas.microsoft.com/office/drawing/2014/main" id="{82CF3111-E23C-4DCA-BFF0-DA53EDC1DE25}"/>
              </a:ext>
            </a:extLst>
          </p:cNvPr>
          <p:cNvSpPr txBox="1"/>
          <p:nvPr/>
        </p:nvSpPr>
        <p:spPr>
          <a:xfrm>
            <a:off x="696983" y="1390782"/>
            <a:ext cx="87005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Do you do any of the things listed below for family members, friends, neighbours, or others because they have long-term physical or mental health conditions or illnesses, or problems related to old age? [PROMPTED QUESTION]</a:t>
            </a:r>
          </a:p>
        </p:txBody>
      </p:sp>
      <p:sp>
        <p:nvSpPr>
          <p:cNvPr id="3" name="Rectangle 2">
            <a:extLst>
              <a:ext uri="{FF2B5EF4-FFF2-40B4-BE49-F238E27FC236}">
                <a16:creationId xmlns:a16="http://schemas.microsoft.com/office/drawing/2014/main" id="{60C70217-65B9-47BB-B115-1362D7F404B5}"/>
              </a:ext>
              <a:ext uri="{C183D7F6-B498-43B3-948B-1728B52AA6E4}">
                <adec:decorative xmlns:adec="http://schemas.microsoft.com/office/drawing/2017/decorative" val="1"/>
              </a:ext>
            </a:extLst>
          </p:cNvPr>
          <p:cNvSpPr/>
          <p:nvPr/>
        </p:nvSpPr>
        <p:spPr>
          <a:xfrm>
            <a:off x="851026" y="2053716"/>
            <a:ext cx="10846051" cy="305102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aphicFrame>
        <p:nvGraphicFramePr>
          <p:cNvPr id="18" name="Chart 17" descr="The 43% of Essex adults identified as having any caring responsibilities were classified on the basis of doing one or more of the following: &#10;- Accompanying on trips to go out&#10;- Helping round the home and garden, including going shopping for someone&#10;- Social support and assistance such as sitting or chatting with&#10;- Helping with paperwork/financial matters&#10;- Helping with medical aspects such as collecting prescriptions or changing dressings&#10;- Providing personal care such as help with getting dressed, washed, feeding&#10;- Help with moving about the home or getting in and out of bed&#10;&#10;The 8% identified as providing personal care and/or home mobility support were classified on the basis of doing at least one of these last two support tasks.&#10;&#10;A further 13% said they kept an eye out for someone/were there for them if needed.">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3805681165"/>
              </p:ext>
            </p:extLst>
          </p:nvPr>
        </p:nvGraphicFramePr>
        <p:xfrm>
          <a:off x="695325" y="1861060"/>
          <a:ext cx="9215591" cy="4109885"/>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76468F9C-6226-4C77-AE94-67FA700541D0}"/>
              </a:ext>
            </a:extLst>
          </p:cNvPr>
          <p:cNvSpPr txBox="1"/>
          <p:nvPr/>
        </p:nvSpPr>
        <p:spPr>
          <a:xfrm>
            <a:off x="697445" y="6163231"/>
            <a:ext cx="96794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(answering) (6,220). </a:t>
            </a:r>
            <a:endParaRPr kumimoji="0" lang="en-GB" sz="1000" b="0" i="0" u="none" strike="noStrike" kern="1200" cap="none" spc="0" normalizeH="0" baseline="0" noProof="0">
              <a:ln>
                <a:noFill/>
              </a:ln>
              <a:solidFill>
                <a:srgbClr val="000000"/>
              </a:solidFill>
              <a:effectLst/>
              <a:highlight>
                <a:srgbClr val="FFFF00"/>
              </a:highlight>
              <a:uLnTx/>
              <a:uFillTx/>
              <a:latin typeface="Calibri"/>
              <a:ea typeface="+mn-ea"/>
              <a:cs typeface="+mn-cs"/>
            </a:endParaRP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Caring responsibilities</a:t>
            </a:r>
          </a:p>
        </p:txBody>
      </p:sp>
      <p:sp>
        <p:nvSpPr>
          <p:cNvPr id="14" name="Slide Number Placeholder 4">
            <a:extLst>
              <a:ext uri="{FF2B5EF4-FFF2-40B4-BE49-F238E27FC236}">
                <a16:creationId xmlns:a16="http://schemas.microsoft.com/office/drawing/2014/main" id="{B77BCA35-357D-44CE-B88B-2FBD1B4F122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05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F820F14F-2067-40C8-883D-51BC3829AD7C}"/>
              </a:ext>
              <a:ext uri="{C183D7F6-B498-43B3-948B-1728B52AA6E4}">
                <adec:decorative xmlns:adec="http://schemas.microsoft.com/office/drawing/2017/decorative" val="1"/>
              </a:ext>
            </a:extLst>
          </p:cNvPr>
          <p:cNvSpPr txBox="1"/>
          <p:nvPr/>
        </p:nvSpPr>
        <p:spPr>
          <a:xfrm>
            <a:off x="8370122" y="5112100"/>
            <a:ext cx="31219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effectLst/>
                <a:uLnTx/>
                <a:uFillTx/>
                <a:latin typeface="Calibri"/>
                <a:ea typeface="+mn-ea"/>
                <a:cs typeface="+mn-cs"/>
              </a:rPr>
              <a:t>Only </a:t>
            </a:r>
            <a:r>
              <a:rPr kumimoji="0" lang="en-GB" sz="1400" b="1" i="0" u="none" strike="noStrike" kern="1200" cap="none" spc="0" normalizeH="0" baseline="0" noProof="0">
                <a:ln>
                  <a:noFill/>
                </a:ln>
                <a:effectLst/>
                <a:uLnTx/>
                <a:uFillTx/>
                <a:latin typeface="Calibri"/>
                <a:ea typeface="+mn-ea"/>
                <a:cs typeface="+mn-cs"/>
              </a:rPr>
              <a:t>15% </a:t>
            </a:r>
            <a:r>
              <a:rPr kumimoji="0" lang="en-GB" sz="1400" b="0" i="0" u="none" strike="noStrike" kern="1200" cap="none" spc="0" normalizeH="0" baseline="0" noProof="0">
                <a:ln>
                  <a:noFill/>
                </a:ln>
                <a:effectLst/>
                <a:uLnTx/>
                <a:uFillTx/>
                <a:latin typeface="Calibri"/>
                <a:ea typeface="+mn-ea"/>
                <a:cs typeface="+mn-cs"/>
              </a:rPr>
              <a:t>do this without also providing wider caring support</a:t>
            </a:r>
          </a:p>
        </p:txBody>
      </p:sp>
      <p:sp>
        <p:nvSpPr>
          <p:cNvPr id="15" name="TextBox 14">
            <a:extLst>
              <a:ext uri="{FF2B5EF4-FFF2-40B4-BE49-F238E27FC236}">
                <a16:creationId xmlns:a16="http://schemas.microsoft.com/office/drawing/2014/main" id="{6051F96C-62ED-4A5D-9765-95563BC3CDB4}"/>
              </a:ext>
              <a:ext uri="{C183D7F6-B498-43B3-948B-1728B52AA6E4}">
                <adec:decorative xmlns:adec="http://schemas.microsoft.com/office/drawing/2017/decorative" val="1"/>
              </a:ext>
            </a:extLst>
          </p:cNvPr>
          <p:cNvSpPr txBox="1"/>
          <p:nvPr/>
        </p:nvSpPr>
        <p:spPr>
          <a:xfrm>
            <a:off x="7819355" y="4301655"/>
            <a:ext cx="33978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5"/>
                </a:solidFill>
                <a:effectLst/>
                <a:uLnTx/>
                <a:uFillTx/>
                <a:latin typeface="Calibri"/>
                <a:ea typeface="+mn-ea"/>
                <a:cs typeface="+mn-cs"/>
              </a:rPr>
              <a:t>8% </a:t>
            </a:r>
            <a:r>
              <a:rPr kumimoji="0" lang="en-GB" sz="1400" b="0" i="0" u="none" strike="noStrike" kern="1200" cap="none" spc="0" normalizeH="0" baseline="0" noProof="0">
                <a:ln>
                  <a:noFill/>
                </a:ln>
                <a:solidFill>
                  <a:schemeClr val="accent5"/>
                </a:solidFill>
                <a:effectLst/>
                <a:uLnTx/>
                <a:uFillTx/>
                <a:latin typeface="Calibri"/>
                <a:ea typeface="+mn-ea"/>
                <a:cs typeface="+mn-cs"/>
              </a:rPr>
              <a:t>provide personal care and/or support with home mobility </a:t>
            </a:r>
            <a:r>
              <a:rPr kumimoji="0" lang="en-GB" sz="1400" b="0" i="1" u="none" strike="noStrike" kern="1200" cap="none" spc="0" normalizeH="0" baseline="0" noProof="0">
                <a:ln>
                  <a:noFill/>
                </a:ln>
                <a:solidFill>
                  <a:schemeClr val="accent5"/>
                </a:solidFill>
                <a:effectLst/>
                <a:uLnTx/>
                <a:uFillTx/>
                <a:latin typeface="Calibri"/>
                <a:ea typeface="+mn-ea"/>
                <a:cs typeface="+mn-cs"/>
              </a:rPr>
              <a:t>(classified as having ‘personal caring responsibilities’)</a:t>
            </a:r>
          </a:p>
        </p:txBody>
      </p:sp>
      <p:sp>
        <p:nvSpPr>
          <p:cNvPr id="20" name="TextBox 19">
            <a:extLst>
              <a:ext uri="{FF2B5EF4-FFF2-40B4-BE49-F238E27FC236}">
                <a16:creationId xmlns:a16="http://schemas.microsoft.com/office/drawing/2014/main" id="{30130D0F-8A47-4885-9A19-862EA3A90D5E}"/>
              </a:ext>
              <a:ext uri="{C183D7F6-B498-43B3-948B-1728B52AA6E4}">
                <adec:decorative xmlns:adec="http://schemas.microsoft.com/office/drawing/2017/decorative" val="1"/>
              </a:ext>
            </a:extLst>
          </p:cNvPr>
          <p:cNvSpPr txBox="1"/>
          <p:nvPr/>
        </p:nvSpPr>
        <p:spPr>
          <a:xfrm>
            <a:off x="7656389" y="3349679"/>
            <a:ext cx="404068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1"/>
                </a:solidFill>
                <a:effectLst/>
                <a:uLnTx/>
                <a:uFillTx/>
                <a:latin typeface="Calibri"/>
                <a:ea typeface="+mn-ea"/>
                <a:cs typeface="+mn-cs"/>
              </a:rPr>
              <a:t>48% </a:t>
            </a:r>
            <a:r>
              <a:rPr kumimoji="0" lang="en-GB" sz="1400" b="0" i="0" u="none" strike="noStrike" kern="1200" cap="none" spc="0" normalizeH="0" baseline="0" noProof="0">
                <a:ln>
                  <a:noFill/>
                </a:ln>
                <a:solidFill>
                  <a:schemeClr val="accent1"/>
                </a:solidFill>
                <a:effectLst/>
                <a:uLnTx/>
                <a:uFillTx/>
                <a:latin typeface="Calibri"/>
                <a:ea typeface="+mn-ea"/>
                <a:cs typeface="+mn-cs"/>
              </a:rPr>
              <a:t>provide support with any of these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chemeClr val="accent1"/>
                </a:solidFill>
                <a:effectLst/>
                <a:uLnTx/>
                <a:uFillTx/>
                <a:latin typeface="Calibri"/>
                <a:ea typeface="+mn-ea"/>
                <a:cs typeface="+mn-cs"/>
              </a:rPr>
              <a:t>(classified as having ‘</a:t>
            </a:r>
            <a:r>
              <a:rPr lang="en-GB" sz="1400" i="1">
                <a:solidFill>
                  <a:schemeClr val="accent1"/>
                </a:solidFill>
                <a:latin typeface="Calibri"/>
              </a:rPr>
              <a:t>any active help / caring responsibilities</a:t>
            </a:r>
            <a:r>
              <a:rPr kumimoji="0" lang="en-GB" sz="1400" b="0" i="1" u="none" strike="noStrike" kern="1200" cap="none" spc="0" normalizeH="0" baseline="0" noProof="0">
                <a:ln>
                  <a:noFill/>
                </a:ln>
                <a:solidFill>
                  <a:schemeClr val="accent1"/>
                </a:solidFill>
                <a:effectLst/>
                <a:uLnTx/>
                <a:uFillTx/>
                <a:latin typeface="Calibri"/>
                <a:ea typeface="+mn-ea"/>
                <a:cs typeface="+mn-cs"/>
              </a:rPr>
              <a:t>’)</a:t>
            </a:r>
          </a:p>
        </p:txBody>
      </p:sp>
      <p:sp>
        <p:nvSpPr>
          <p:cNvPr id="4" name="Right Brace 3">
            <a:extLst>
              <a:ext uri="{FF2B5EF4-FFF2-40B4-BE49-F238E27FC236}">
                <a16:creationId xmlns:a16="http://schemas.microsoft.com/office/drawing/2014/main" id="{006BD7B4-E276-4DA9-8925-8CE6FA6D23FD}"/>
              </a:ext>
              <a:ext uri="{C183D7F6-B498-43B3-948B-1728B52AA6E4}">
                <adec:decorative xmlns:adec="http://schemas.microsoft.com/office/drawing/2017/decorative" val="1"/>
              </a:ext>
            </a:extLst>
          </p:cNvPr>
          <p:cNvSpPr/>
          <p:nvPr/>
        </p:nvSpPr>
        <p:spPr>
          <a:xfrm>
            <a:off x="7351413" y="2164205"/>
            <a:ext cx="217283" cy="288620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5" name="Right Brace 4">
            <a:extLst>
              <a:ext uri="{FF2B5EF4-FFF2-40B4-BE49-F238E27FC236}">
                <a16:creationId xmlns:a16="http://schemas.microsoft.com/office/drawing/2014/main" id="{1400B3DF-2B7A-46FF-958D-3FD0E9BC7FBC}"/>
              </a:ext>
              <a:ext uri="{C183D7F6-B498-43B3-948B-1728B52AA6E4}">
                <adec:decorative xmlns:adec="http://schemas.microsoft.com/office/drawing/2017/decorative" val="1"/>
              </a:ext>
            </a:extLst>
          </p:cNvPr>
          <p:cNvSpPr/>
          <p:nvPr/>
        </p:nvSpPr>
        <p:spPr>
          <a:xfrm>
            <a:off x="7579544" y="4289921"/>
            <a:ext cx="149276" cy="760489"/>
          </a:xfrm>
          <a:prstGeom prst="rightBrac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19040A87-CD1E-44F6-B8F4-6D2BA87117D0}"/>
              </a:ext>
              <a:ext uri="{C183D7F6-B498-43B3-948B-1728B52AA6E4}">
                <adec:decorative xmlns:adec="http://schemas.microsoft.com/office/drawing/2017/decorative" val="1"/>
              </a:ext>
            </a:extLst>
          </p:cNvPr>
          <p:cNvCxnSpPr/>
          <p:nvPr/>
        </p:nvCxnSpPr>
        <p:spPr>
          <a:xfrm>
            <a:off x="851026" y="4245448"/>
            <a:ext cx="10856899"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13B6969C-14DF-4140-822A-72927A5B3E1E}"/>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3" name="Date Placeholder 3">
            <a:extLst>
              <a:ext uri="{FF2B5EF4-FFF2-40B4-BE49-F238E27FC236}">
                <a16:creationId xmlns:a16="http://schemas.microsoft.com/office/drawing/2014/main" id="{F7FB3DAC-0A78-4507-84A1-6C018CB5B673}"/>
              </a:ext>
              <a:ext uri="{C183D7F6-B498-43B3-948B-1728B52AA6E4}">
                <adec:decorative xmlns:adec="http://schemas.microsoft.com/office/drawing/2017/decorative" val="1"/>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8287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823558731"/>
              </p:ext>
            </p:extLst>
          </p:nvPr>
        </p:nvGraphicFramePr>
        <p:xfrm>
          <a:off x="963192" y="1784633"/>
          <a:ext cx="8933283" cy="433994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Do you do any of the things listed below for family members, friends, neighbours, or others because they have long-term physical or mental health conditions or illnesses, or problems related to old age? [PROMPTED QUESTION]</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Caring responsibilities</a:t>
            </a:r>
          </a:p>
        </p:txBody>
      </p:sp>
      <p:sp>
        <p:nvSpPr>
          <p:cNvPr id="13" name="Date Placeholder 3">
            <a:extLst>
              <a:ext uri="{FF2B5EF4-FFF2-40B4-BE49-F238E27FC236}">
                <a16:creationId xmlns:a16="http://schemas.microsoft.com/office/drawing/2014/main" id="{CF0E42C5-3DC1-44DF-BD58-37199AAB400D}"/>
              </a:ext>
            </a:extLst>
          </p:cNvPr>
          <p:cNvSpPr>
            <a:spLocks noGrp="1"/>
          </p:cNvSpPr>
          <p:nvPr>
            <p:ph type="dt" sz="half" idx="10"/>
          </p:nvPr>
        </p:nvSpPr>
        <p:spPr>
          <a:xfrm>
            <a:off x="9285240" y="642722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42722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DDBE17C-7D97-48BD-A030-CF05B9254B56}"/>
              </a:ext>
            </a:extLst>
          </p:cNvPr>
          <p:cNvSpPr txBox="1"/>
          <p:nvPr/>
        </p:nvSpPr>
        <p:spPr>
          <a:xfrm>
            <a:off x="695325" y="6317404"/>
            <a:ext cx="3429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a:t>
            </a:r>
            <a:r>
              <a:rPr kumimoji="0" lang="en-GB" sz="1000" b="0" i="0" u="none" strike="noStrike" kern="1200" cap="none" spc="0" normalizeH="0" baseline="0" noProof="0">
                <a:ln>
                  <a:noFill/>
                </a:ln>
                <a:solidFill>
                  <a:srgbClr val="000000"/>
                </a:solidFill>
                <a:effectLst/>
                <a:uLnTx/>
                <a:uFillTx/>
                <a:latin typeface="Calibri"/>
                <a:ea typeface="Lato" panose="020F0502020204030203" pitchFamily="34" charset="0"/>
                <a:cs typeface="Lato" panose="020F0502020204030203" pitchFamily="34" charset="0"/>
              </a:rPr>
              <a:t>– 2023 (6,220) ; 2022</a:t>
            </a:r>
            <a:r>
              <a:rPr kumimoji="0" lang="en-GB" sz="1000" b="0" i="0" u="none" strike="noStrike" kern="1200" cap="none" spc="0" normalizeH="0" baseline="0" noProof="0">
                <a:ln>
                  <a:noFill/>
                </a:ln>
                <a:solidFill>
                  <a:srgbClr val="000000"/>
                </a:solidFill>
                <a:effectLst/>
                <a:uLnTx/>
                <a:uFillTx/>
                <a:latin typeface="Calibri"/>
                <a:ea typeface="+mn-ea"/>
                <a:cs typeface="+mn-cs"/>
              </a:rPr>
              <a:t> (5,701)</a:t>
            </a:r>
          </a:p>
        </p:txBody>
      </p:sp>
      <p:sp>
        <p:nvSpPr>
          <p:cNvPr id="16" name="Footer Placeholder 5">
            <a:extLst>
              <a:ext uri="{FF2B5EF4-FFF2-40B4-BE49-F238E27FC236}">
                <a16:creationId xmlns:a16="http://schemas.microsoft.com/office/drawing/2014/main" id="{D4EC66CA-7910-4180-AF64-09986FE052B6}"/>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grpSp>
        <p:nvGrpSpPr>
          <p:cNvPr id="7" name="Group 6">
            <a:extLst>
              <a:ext uri="{FF2B5EF4-FFF2-40B4-BE49-F238E27FC236}">
                <a16:creationId xmlns:a16="http://schemas.microsoft.com/office/drawing/2014/main" id="{F051D931-8A08-3DAD-7E5D-66F0C27B875F}"/>
              </a:ext>
              <a:ext uri="{C183D7F6-B498-43B3-948B-1728B52AA6E4}">
                <adec:decorative xmlns:adec="http://schemas.microsoft.com/office/drawing/2017/decorative" val="1"/>
              </a:ext>
            </a:extLst>
          </p:cNvPr>
          <p:cNvGrpSpPr/>
          <p:nvPr/>
        </p:nvGrpSpPr>
        <p:grpSpPr>
          <a:xfrm>
            <a:off x="4467758" y="6386017"/>
            <a:ext cx="3003744" cy="400110"/>
            <a:chOff x="4475279" y="6427224"/>
            <a:chExt cx="3003744" cy="400110"/>
          </a:xfrm>
        </p:grpSpPr>
        <p:sp>
          <p:nvSpPr>
            <p:cNvPr id="4" name="TextBox 3">
              <a:extLst>
                <a:ext uri="{FF2B5EF4-FFF2-40B4-BE49-F238E27FC236}">
                  <a16:creationId xmlns:a16="http://schemas.microsoft.com/office/drawing/2014/main" id="{2775F4C5-7795-0F7A-C1F2-6F02E4EDA005}"/>
                </a:ext>
                <a:ext uri="{C183D7F6-B498-43B3-948B-1728B52AA6E4}">
                  <adec:decorative xmlns:adec="http://schemas.microsoft.com/office/drawing/2017/decorative" val="1"/>
                </a:ext>
              </a:extLst>
            </p:cNvPr>
            <p:cNvSpPr txBox="1"/>
            <p:nvPr/>
          </p:nvSpPr>
          <p:spPr>
            <a:xfrm>
              <a:off x="4772102" y="6427224"/>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AB909E7F-27F9-0884-8900-2E24946744A3}"/>
                </a:ext>
                <a:ext uri="{C183D7F6-B498-43B3-948B-1728B52AA6E4}">
                  <adec:decorative xmlns:adec="http://schemas.microsoft.com/office/drawing/2017/decorative" val="1"/>
                </a:ext>
              </a:extLst>
            </p:cNvPr>
            <p:cNvSpPr/>
            <p:nvPr/>
          </p:nvSpPr>
          <p:spPr>
            <a:xfrm>
              <a:off x="4475279" y="652292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584A49D6-E90B-93C2-F053-CCD7EB55EE84}"/>
                </a:ext>
                <a:ext uri="{C183D7F6-B498-43B3-948B-1728B52AA6E4}">
                  <adec:decorative xmlns:adec="http://schemas.microsoft.com/office/drawing/2017/decorative" val="1"/>
                </a:ext>
              </a:extLst>
            </p:cNvPr>
            <p:cNvSpPr/>
            <p:nvPr/>
          </p:nvSpPr>
          <p:spPr>
            <a:xfrm flipV="1">
              <a:off x="4617825" y="653046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23" name="Title 1">
            <a:extLst>
              <a:ext uri="{FF2B5EF4-FFF2-40B4-BE49-F238E27FC236}">
                <a16:creationId xmlns:a16="http://schemas.microsoft.com/office/drawing/2014/main" id="{488F82FF-762F-71D6-846D-62CAAB0B1AA7}"/>
              </a:ext>
            </a:extLst>
          </p:cNvPr>
          <p:cNvSpPr txBox="1">
            <a:spLocks/>
          </p:cNvSpPr>
          <p:nvPr/>
        </p:nvSpPr>
        <p:spPr>
          <a:xfrm>
            <a:off x="706436" y="168191"/>
            <a:ext cx="11001489" cy="1164958"/>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a:defRPr/>
            </a:pPr>
            <a:r>
              <a:rPr lang="en-GB" sz="1800">
                <a:solidFill>
                  <a:schemeClr val="accent4"/>
                </a:solidFill>
              </a:rPr>
              <a:t>…while personal caring responsibilities remain consistent with 2022, significantly more residents state they provide ‘any active help / caring responsibilities’ in 2023. This is driven by social support and assistance, and support with paperwork/official/financial needs. </a:t>
            </a:r>
            <a:br>
              <a:rPr lang="en-GB" sz="1800">
                <a:solidFill>
                  <a:schemeClr val="accent4"/>
                </a:solidFill>
              </a:rPr>
            </a:br>
            <a:endParaRPr lang="en-GB" sz="1800">
              <a:solidFill>
                <a:schemeClr val="accent4"/>
              </a:solidFill>
            </a:endParaRPr>
          </a:p>
        </p:txBody>
      </p:sp>
      <p:sp>
        <p:nvSpPr>
          <p:cNvPr id="24" name="Rectangle 23">
            <a:extLst>
              <a:ext uri="{FF2B5EF4-FFF2-40B4-BE49-F238E27FC236}">
                <a16:creationId xmlns:a16="http://schemas.microsoft.com/office/drawing/2014/main" id="{E263FFA4-7B99-7398-C6F0-CFEB1DF468FB}"/>
              </a:ext>
            </a:extLst>
          </p:cNvPr>
          <p:cNvSpPr/>
          <p:nvPr/>
        </p:nvSpPr>
        <p:spPr>
          <a:xfrm>
            <a:off x="7608062" y="3308273"/>
            <a:ext cx="4298119" cy="954107"/>
          </a:xfrm>
          <a:prstGeom prst="rect">
            <a:avLst/>
          </a:prstGeom>
          <a:noFill/>
        </p:spPr>
        <p:txBody>
          <a:bodyPr wrap="square" rtlCol="0">
            <a:spAutoFit/>
          </a:bodyPr>
          <a:lstStyle/>
          <a:p>
            <a:r>
              <a:rPr lang="en-GB" sz="1400" i="1">
                <a:solidFill>
                  <a:schemeClr val="accent1"/>
                </a:solidFill>
                <a:latin typeface="Calibri"/>
              </a:rPr>
              <a:t>Those classified as having ‘any active help / caring responsibilities’:</a:t>
            </a:r>
          </a:p>
          <a:p>
            <a:r>
              <a:rPr lang="en-GB" sz="1400" b="1">
                <a:solidFill>
                  <a:schemeClr val="accent1"/>
                </a:solidFill>
                <a:latin typeface="Calibri"/>
              </a:rPr>
              <a:t>2022 = 43%</a:t>
            </a:r>
          </a:p>
          <a:p>
            <a:r>
              <a:rPr lang="en-GB" sz="1400" b="1">
                <a:solidFill>
                  <a:schemeClr val="accent1"/>
                </a:solidFill>
                <a:latin typeface="Calibri"/>
              </a:rPr>
              <a:t>2023 = 48%</a:t>
            </a:r>
          </a:p>
        </p:txBody>
      </p:sp>
      <p:sp>
        <p:nvSpPr>
          <p:cNvPr id="25" name="Right Brace 24">
            <a:extLst>
              <a:ext uri="{FF2B5EF4-FFF2-40B4-BE49-F238E27FC236}">
                <a16:creationId xmlns:a16="http://schemas.microsoft.com/office/drawing/2014/main" id="{CFAA6293-7860-4B58-E3DE-7C085D434E2F}"/>
              </a:ext>
              <a:ext uri="{C183D7F6-B498-43B3-948B-1728B52AA6E4}">
                <adec:decorative xmlns:adec="http://schemas.microsoft.com/office/drawing/2017/decorative" val="1"/>
              </a:ext>
            </a:extLst>
          </p:cNvPr>
          <p:cNvSpPr/>
          <p:nvPr/>
        </p:nvSpPr>
        <p:spPr>
          <a:xfrm>
            <a:off x="7351413" y="2326130"/>
            <a:ext cx="217283" cy="288620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445ADDBA-642C-AD62-C35A-0B24B6C24DAD}"/>
              </a:ext>
              <a:ext uri="{C183D7F6-B498-43B3-948B-1728B52AA6E4}">
                <adec:decorative xmlns:adec="http://schemas.microsoft.com/office/drawing/2017/decorative" val="1"/>
              </a:ext>
            </a:extLst>
          </p:cNvPr>
          <p:cNvSpPr txBox="1"/>
          <p:nvPr/>
        </p:nvSpPr>
        <p:spPr>
          <a:xfrm>
            <a:off x="7767550" y="4463509"/>
            <a:ext cx="450065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schemeClr val="accent5"/>
                </a:solidFill>
                <a:effectLst/>
                <a:uLnTx/>
                <a:uFillTx/>
                <a:latin typeface="Calibri"/>
                <a:ea typeface="+mn-ea"/>
                <a:cs typeface="+mn-cs"/>
              </a:rPr>
              <a:t>Those classified as having ‘personal caring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accent5"/>
                </a:solidFill>
                <a:latin typeface="Calibri"/>
              </a:rPr>
              <a:t>2022 =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chemeClr val="accent5"/>
                </a:solidFill>
                <a:effectLst/>
                <a:uLnTx/>
                <a:uFillTx/>
                <a:latin typeface="Calibri"/>
                <a:ea typeface="+mn-ea"/>
                <a:cs typeface="+mn-cs"/>
              </a:rPr>
              <a:t>2023 = 8%</a:t>
            </a:r>
          </a:p>
        </p:txBody>
      </p:sp>
      <p:sp>
        <p:nvSpPr>
          <p:cNvPr id="28" name="Right Brace 27">
            <a:extLst>
              <a:ext uri="{FF2B5EF4-FFF2-40B4-BE49-F238E27FC236}">
                <a16:creationId xmlns:a16="http://schemas.microsoft.com/office/drawing/2014/main" id="{452B56D0-2C81-63DB-1980-81DA35F32E79}"/>
              </a:ext>
              <a:ext uri="{C183D7F6-B498-43B3-948B-1728B52AA6E4}">
                <adec:decorative xmlns:adec="http://schemas.microsoft.com/office/drawing/2017/decorative" val="1"/>
              </a:ext>
            </a:extLst>
          </p:cNvPr>
          <p:cNvSpPr/>
          <p:nvPr/>
        </p:nvSpPr>
        <p:spPr>
          <a:xfrm>
            <a:off x="7579544" y="4451846"/>
            <a:ext cx="149276" cy="760489"/>
          </a:xfrm>
          <a:prstGeom prst="rightBrace">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Arrow: Up 32">
            <a:extLst>
              <a:ext uri="{FF2B5EF4-FFF2-40B4-BE49-F238E27FC236}">
                <a16:creationId xmlns:a16="http://schemas.microsoft.com/office/drawing/2014/main" id="{3520550E-AAD5-1E0D-BB6D-028A696A2B21}"/>
              </a:ext>
              <a:ext uri="{C183D7F6-B498-43B3-948B-1728B52AA6E4}">
                <adec:decorative xmlns:adec="http://schemas.microsoft.com/office/drawing/2017/decorative" val="1"/>
              </a:ext>
            </a:extLst>
          </p:cNvPr>
          <p:cNvSpPr/>
          <p:nvPr/>
        </p:nvSpPr>
        <p:spPr>
          <a:xfrm>
            <a:off x="8557917" y="3959077"/>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356545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64174" y="2994024"/>
            <a:ext cx="11627826" cy="1065091"/>
          </a:xfrm>
        </p:spPr>
        <p:txBody>
          <a:bodyPr anchor="ctr">
            <a:normAutofit/>
          </a:bodyPr>
          <a:lstStyle/>
          <a:p>
            <a:r>
              <a:rPr lang="en-GB" sz="2800">
                <a:solidFill>
                  <a:schemeClr val="accent4"/>
                </a:solidFill>
              </a:rPr>
              <a:t>Which groups of residents are providing care and support?</a:t>
            </a:r>
          </a:p>
        </p:txBody>
      </p:sp>
    </p:spTree>
    <p:custDataLst>
      <p:tags r:id="rId1"/>
    </p:custDataLst>
    <p:extLst>
      <p:ext uri="{BB962C8B-B14F-4D97-AF65-F5344CB8AC3E}">
        <p14:creationId xmlns:p14="http://schemas.microsoft.com/office/powerpoint/2010/main" val="69292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FAC48D17-78F1-4A77-AF91-55ED629B8E55}"/>
              </a:ext>
              <a:ext uri="{C183D7F6-B498-43B3-948B-1728B52AA6E4}">
                <adec:decorative xmlns:adec="http://schemas.microsoft.com/office/drawing/2017/decorative" val="1"/>
              </a:ext>
            </a:extLst>
          </p:cNvPr>
          <p:cNvCxnSpPr>
            <a:cxnSpLocks/>
          </p:cNvCxnSpPr>
          <p:nvPr/>
        </p:nvCxnSpPr>
        <p:spPr>
          <a:xfrm flipH="1">
            <a:off x="5143451" y="1574121"/>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47" name="Chart 46">
            <a:extLst>
              <a:ext uri="{FF2B5EF4-FFF2-40B4-BE49-F238E27FC236}">
                <a16:creationId xmlns:a16="http://schemas.microsoft.com/office/drawing/2014/main" id="{258408F2-668C-4ADD-A74C-51312B25A8C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3187836"/>
              </p:ext>
            </p:extLst>
          </p:nvPr>
        </p:nvGraphicFramePr>
        <p:xfrm>
          <a:off x="637059" y="1524144"/>
          <a:ext cx="6452820" cy="4866754"/>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69DA078A-B64C-46B7-9346-AB8661C21777}"/>
              </a:ext>
              <a:ext uri="{C183D7F6-B498-43B3-948B-1728B52AA6E4}">
                <adec:decorative xmlns:adec="http://schemas.microsoft.com/office/drawing/2017/decorative" val="1"/>
              </a:ext>
            </a:extLst>
          </p:cNvPr>
          <p:cNvCxnSpPr>
            <a:cxnSpLocks/>
          </p:cNvCxnSpPr>
          <p:nvPr/>
        </p:nvCxnSpPr>
        <p:spPr>
          <a:xfrm flipH="1">
            <a:off x="8889689" y="1566589"/>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A3A91ED4-A7A5-4308-BAB6-251B627D4F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8193065"/>
              </p:ext>
            </p:extLst>
          </p:nvPr>
        </p:nvGraphicFramePr>
        <p:xfrm>
          <a:off x="5551103" y="1525645"/>
          <a:ext cx="6452820" cy="4866754"/>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Caring responsibilities</a:t>
            </a:r>
          </a:p>
        </p:txBody>
      </p:sp>
      <p:cxnSp>
        <p:nvCxnSpPr>
          <p:cNvPr id="17" name="Straight Connector 16">
            <a:extLst>
              <a:ext uri="{FF2B5EF4-FFF2-40B4-BE49-F238E27FC236}">
                <a16:creationId xmlns:a16="http://schemas.microsoft.com/office/drawing/2014/main" id="{18AA2DEE-AA6B-408D-8B31-133FF1496226}"/>
              </a:ext>
              <a:ext uri="{C183D7F6-B498-43B3-948B-1728B52AA6E4}">
                <adec:decorative xmlns:adec="http://schemas.microsoft.com/office/drawing/2017/decorative" val="1"/>
              </a:ext>
            </a:extLst>
          </p:cNvPr>
          <p:cNvCxnSpPr>
            <a:cxnSpLocks/>
          </p:cNvCxnSpPr>
          <p:nvPr/>
        </p:nvCxnSpPr>
        <p:spPr>
          <a:xfrm>
            <a:off x="6516455" y="5205232"/>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AD7346-33B8-4F44-A7C3-CEE675F62B34}"/>
              </a:ext>
              <a:ext uri="{C183D7F6-B498-43B3-948B-1728B52AA6E4}">
                <adec:decorative xmlns:adec="http://schemas.microsoft.com/office/drawing/2017/decorative" val="1"/>
              </a:ext>
            </a:extLst>
          </p:cNvPr>
          <p:cNvCxnSpPr>
            <a:cxnSpLocks/>
          </p:cNvCxnSpPr>
          <p:nvPr/>
        </p:nvCxnSpPr>
        <p:spPr>
          <a:xfrm>
            <a:off x="6516455" y="4777067"/>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3A4EB0D-A9F3-4C8D-9E06-B40117E004CC}"/>
              </a:ext>
              <a:ext uri="{C183D7F6-B498-43B3-948B-1728B52AA6E4}">
                <adec:decorative xmlns:adec="http://schemas.microsoft.com/office/drawing/2017/decorative" val="1"/>
              </a:ext>
            </a:extLst>
          </p:cNvPr>
          <p:cNvSpPr txBox="1"/>
          <p:nvPr/>
        </p:nvSpPr>
        <p:spPr>
          <a:xfrm>
            <a:off x="7425662" y="1204663"/>
            <a:ext cx="46602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Arial" panose="020B0604020202020204"/>
                <a:ea typeface="+mn-ea"/>
                <a:cs typeface="+mn-cs"/>
              </a:rPr>
              <a:t>% with personal caring responsibilities</a:t>
            </a:r>
          </a:p>
        </p:txBody>
      </p:sp>
      <p:cxnSp>
        <p:nvCxnSpPr>
          <p:cNvPr id="21" name="Straight Connector 20">
            <a:extLst>
              <a:ext uri="{FF2B5EF4-FFF2-40B4-BE49-F238E27FC236}">
                <a16:creationId xmlns:a16="http://schemas.microsoft.com/office/drawing/2014/main" id="{823CA239-F8BD-4081-B47F-FB7C843FD3A2}"/>
              </a:ext>
              <a:ext uri="{C183D7F6-B498-43B3-948B-1728B52AA6E4}">
                <adec:decorative xmlns:adec="http://schemas.microsoft.com/office/drawing/2017/decorative" val="1"/>
              </a:ext>
            </a:extLst>
          </p:cNvPr>
          <p:cNvCxnSpPr>
            <a:cxnSpLocks/>
          </p:cNvCxnSpPr>
          <p:nvPr/>
        </p:nvCxnSpPr>
        <p:spPr>
          <a:xfrm>
            <a:off x="6516455" y="4352719"/>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721A02B-56A4-421D-B2FA-D9D63C4C5FDF}"/>
              </a:ext>
              <a:ext uri="{C183D7F6-B498-43B3-948B-1728B52AA6E4}">
                <adec:decorative xmlns:adec="http://schemas.microsoft.com/office/drawing/2017/decorative" val="1"/>
              </a:ext>
            </a:extLst>
          </p:cNvPr>
          <p:cNvSpPr/>
          <p:nvPr/>
        </p:nvSpPr>
        <p:spPr>
          <a:xfrm>
            <a:off x="9015266" y="329945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ECB16D4-16C1-4D08-B29B-51AE0D2C2994}"/>
              </a:ext>
              <a:ext uri="{C183D7F6-B498-43B3-948B-1728B52AA6E4}">
                <adec:decorative xmlns:adec="http://schemas.microsoft.com/office/drawing/2017/decorative" val="1"/>
              </a:ext>
            </a:extLst>
          </p:cNvPr>
          <p:cNvSpPr/>
          <p:nvPr/>
        </p:nvSpPr>
        <p:spPr>
          <a:xfrm>
            <a:off x="8868948" y="607594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9C7FEBC-C8D2-40DB-B17A-E0A218A8B9A1}"/>
              </a:ext>
              <a:ext uri="{C183D7F6-B498-43B3-948B-1728B52AA6E4}">
                <adec:decorative xmlns:adec="http://schemas.microsoft.com/office/drawing/2017/decorative" val="1"/>
              </a:ext>
            </a:extLst>
          </p:cNvPr>
          <p:cNvSpPr txBox="1"/>
          <p:nvPr/>
        </p:nvSpPr>
        <p:spPr>
          <a:xfrm>
            <a:off x="695325" y="6317404"/>
            <a:ext cx="990983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(answering) (6,220)</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7F210541-71E9-59C5-0F9B-CB7575C0BE5A}"/>
              </a:ext>
              <a:ext uri="{C183D7F6-B498-43B3-948B-1728B52AA6E4}">
                <adec:decorative xmlns:adec="http://schemas.microsoft.com/office/drawing/2017/decorative" val="1"/>
              </a:ext>
            </a:extLst>
          </p:cNvPr>
          <p:cNvSpPr/>
          <p:nvPr/>
        </p:nvSpPr>
        <p:spPr>
          <a:xfrm>
            <a:off x="9124827" y="3940121"/>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5F30F8-FFC7-A830-3C62-4CCD843BE82A}"/>
              </a:ext>
              <a:ext uri="{C183D7F6-B498-43B3-948B-1728B52AA6E4}">
                <adec:decorative xmlns:adec="http://schemas.microsoft.com/office/drawing/2017/decorative" val="1"/>
              </a:ext>
            </a:extLst>
          </p:cNvPr>
          <p:cNvSpPr/>
          <p:nvPr/>
        </p:nvSpPr>
        <p:spPr>
          <a:xfrm>
            <a:off x="8827734" y="4139464"/>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835FCE4-4038-DF6E-EC22-E01218B583AC}"/>
              </a:ext>
              <a:ext uri="{C183D7F6-B498-43B3-948B-1728B52AA6E4}">
                <adec:decorative xmlns:adec="http://schemas.microsoft.com/office/drawing/2017/decorative" val="1"/>
              </a:ext>
            </a:extLst>
          </p:cNvPr>
          <p:cNvSpPr/>
          <p:nvPr/>
        </p:nvSpPr>
        <p:spPr>
          <a:xfrm>
            <a:off x="9062133" y="522406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28BA96AE-C6C7-FA39-BBDC-3DF183D85BC8}"/>
              </a:ext>
              <a:ext uri="{C183D7F6-B498-43B3-948B-1728B52AA6E4}">
                <adec:decorative xmlns:adec="http://schemas.microsoft.com/office/drawing/2017/decorative" val="1"/>
              </a:ext>
            </a:extLst>
          </p:cNvPr>
          <p:cNvSpPr/>
          <p:nvPr/>
        </p:nvSpPr>
        <p:spPr>
          <a:xfrm>
            <a:off x="8999432" y="4786742"/>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A5BD1F37-87F2-3079-FFB7-65281B3901FD}"/>
              </a:ext>
              <a:ext uri="{C183D7F6-B498-43B3-948B-1728B52AA6E4}">
                <adec:decorative xmlns:adec="http://schemas.microsoft.com/office/drawing/2017/decorative" val="1"/>
              </a:ext>
            </a:extLst>
          </p:cNvPr>
          <p:cNvSpPr/>
          <p:nvPr/>
        </p:nvSpPr>
        <p:spPr>
          <a:xfrm>
            <a:off x="8818681" y="3079370"/>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itle 1">
            <a:extLst>
              <a:ext uri="{FF2B5EF4-FFF2-40B4-BE49-F238E27FC236}">
                <a16:creationId xmlns:a16="http://schemas.microsoft.com/office/drawing/2014/main" id="{19478B12-02AB-4593-A761-E7CDC0ABAF05}"/>
              </a:ext>
              <a:ext uri="{C183D7F6-B498-43B3-948B-1728B52AA6E4}">
                <adec:decorative xmlns:adec="http://schemas.microsoft.com/office/drawing/2017/decorative" val="0"/>
              </a:ext>
            </a:extLst>
          </p:cNvPr>
          <p:cNvSpPr txBox="1">
            <a:spLocks noGrp="1"/>
          </p:cNvSpPr>
          <p:nvPr>
            <p:ph type="title"/>
          </p:nvPr>
        </p:nvSpPr>
        <p:spPr>
          <a:xfrm>
            <a:off x="560302" y="226461"/>
            <a:ext cx="11243554"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Residents in Harlow and Tendring cite more personal caring responsibilities vs. Essex average, as do those living in the</a:t>
            </a:r>
            <a:r>
              <a:rPr lang="en-GB" sz="1800">
                <a:solidFill>
                  <a:schemeClr val="accent4"/>
                </a:solidFill>
                <a:latin typeface="+mj-lt"/>
              </a:rPr>
              <a:t> most deprived areas (12%) and levelling up priority areas (11%). </a:t>
            </a:r>
            <a:endParaRPr kumimoji="0" lang="en-GB" sz="1800" b="1" i="0" u="none" strike="noStrike" kern="1200" cap="none" spc="0" normalizeH="0" baseline="0" noProof="0">
              <a:ln>
                <a:noFill/>
              </a:ln>
              <a:solidFill>
                <a:schemeClr val="accent4"/>
              </a:solidFill>
              <a:effectLst/>
              <a:uLnTx/>
              <a:uFillTx/>
              <a:latin typeface="+mj-lt"/>
              <a:ea typeface="+mj-ea"/>
              <a:cs typeface="+mj-cs"/>
            </a:endParaRPr>
          </a:p>
        </p:txBody>
      </p:sp>
      <p:sp>
        <p:nvSpPr>
          <p:cNvPr id="63" name="Slide Number Placeholder 4">
            <a:extLst>
              <a:ext uri="{FF2B5EF4-FFF2-40B4-BE49-F238E27FC236}">
                <a16:creationId xmlns:a16="http://schemas.microsoft.com/office/drawing/2014/main" id="{B44B2748-D14C-483F-9294-DF830E4EE18E}"/>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35" name="Footer Placeholder 5">
            <a:extLst>
              <a:ext uri="{FF2B5EF4-FFF2-40B4-BE49-F238E27FC236}">
                <a16:creationId xmlns:a16="http://schemas.microsoft.com/office/drawing/2014/main" id="{08B84CE8-367E-4FE4-BD8E-E305865DCAD6}"/>
              </a:ext>
              <a:ext uri="{C183D7F6-B498-43B3-948B-1728B52AA6E4}">
                <adec:decorative xmlns:adec="http://schemas.microsoft.com/office/drawing/2017/decorative" val="1"/>
              </a:ext>
            </a:extLst>
          </p:cNvPr>
          <p:cNvSpPr>
            <a:spLocks noGrp="1"/>
          </p:cNvSpPr>
          <p:nvPr>
            <p:ph type="ftr" sz="quarter" idx="4294967295"/>
          </p:nvPr>
        </p:nvSpPr>
        <p:spPr>
          <a:xfrm>
            <a:off x="484820" y="6595424"/>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41" name="Date Placeholder 3">
            <a:extLst>
              <a:ext uri="{FF2B5EF4-FFF2-40B4-BE49-F238E27FC236}">
                <a16:creationId xmlns:a16="http://schemas.microsoft.com/office/drawing/2014/main" id="{D8A94C15-AAE7-4409-AF07-C588FCBE80FA}"/>
              </a:ext>
              <a:ext uri="{C183D7F6-B498-43B3-948B-1728B52AA6E4}">
                <adec:decorative xmlns:adec="http://schemas.microsoft.com/office/drawing/2017/decorative" val="1"/>
              </a:ext>
            </a:extLst>
          </p:cNvPr>
          <p:cNvSpPr>
            <a:spLocks noGrp="1"/>
          </p:cNvSpPr>
          <p:nvPr>
            <p:ph type="dt" sz="half" idx="4294967295"/>
          </p:nvPr>
        </p:nvSpPr>
        <p:spPr>
          <a:xfrm>
            <a:off x="9594753" y="659900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44" name="Rectangle 43">
            <a:extLst>
              <a:ext uri="{FF2B5EF4-FFF2-40B4-BE49-F238E27FC236}">
                <a16:creationId xmlns:a16="http://schemas.microsoft.com/office/drawing/2014/main" id="{DA907B9D-B4F1-407C-8DA7-637DE85DAC86}"/>
              </a:ext>
              <a:ext uri="{C183D7F6-B498-43B3-948B-1728B52AA6E4}">
                <adec:decorative xmlns:adec="http://schemas.microsoft.com/office/drawing/2017/decorative" val="1"/>
              </a:ext>
            </a:extLst>
          </p:cNvPr>
          <p:cNvSpPr/>
          <p:nvPr/>
        </p:nvSpPr>
        <p:spPr>
          <a:xfrm>
            <a:off x="8941691" y="4997407"/>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DCF9AFDB-A94C-4549-92B0-B8CFA16B3CCD}"/>
              </a:ext>
              <a:ext uri="{C183D7F6-B498-43B3-948B-1728B52AA6E4}">
                <adec:decorative xmlns:adec="http://schemas.microsoft.com/office/drawing/2017/decorative" val="1"/>
              </a:ext>
            </a:extLst>
          </p:cNvPr>
          <p:cNvCxnSpPr>
            <a:cxnSpLocks/>
          </p:cNvCxnSpPr>
          <p:nvPr/>
        </p:nvCxnSpPr>
        <p:spPr>
          <a:xfrm>
            <a:off x="1602411" y="520373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2781EE7-2C5B-4B60-95F1-DE270638FFEF}"/>
              </a:ext>
              <a:ext uri="{C183D7F6-B498-43B3-948B-1728B52AA6E4}">
                <adec:decorative xmlns:adec="http://schemas.microsoft.com/office/drawing/2017/decorative" val="1"/>
              </a:ext>
            </a:extLst>
          </p:cNvPr>
          <p:cNvCxnSpPr>
            <a:cxnSpLocks/>
          </p:cNvCxnSpPr>
          <p:nvPr/>
        </p:nvCxnSpPr>
        <p:spPr>
          <a:xfrm>
            <a:off x="1602411" y="478509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E2C1155-ED38-45B4-AA44-F71EBC025BAA}"/>
              </a:ext>
              <a:ext uri="{C183D7F6-B498-43B3-948B-1728B52AA6E4}">
                <adec:decorative xmlns:adec="http://schemas.microsoft.com/office/drawing/2017/decorative" val="1"/>
              </a:ext>
            </a:extLst>
          </p:cNvPr>
          <p:cNvSpPr txBox="1"/>
          <p:nvPr/>
        </p:nvSpPr>
        <p:spPr>
          <a:xfrm>
            <a:off x="2511618" y="1203162"/>
            <a:ext cx="46602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Arial" panose="020B0604020202020204"/>
                <a:ea typeface="+mn-ea"/>
                <a:cs typeface="+mn-cs"/>
              </a:rPr>
              <a:t>% with any</a:t>
            </a:r>
            <a:r>
              <a:rPr lang="en-GB" sz="1400" b="1" i="1">
                <a:latin typeface="Arial" panose="020B0604020202020204"/>
              </a:rPr>
              <a:t> active help / caring responsibilities</a:t>
            </a:r>
          </a:p>
        </p:txBody>
      </p:sp>
      <p:cxnSp>
        <p:nvCxnSpPr>
          <p:cNvPr id="51" name="Straight Connector 50">
            <a:extLst>
              <a:ext uri="{FF2B5EF4-FFF2-40B4-BE49-F238E27FC236}">
                <a16:creationId xmlns:a16="http://schemas.microsoft.com/office/drawing/2014/main" id="{9E9E0AF6-6BAF-48CC-ABCE-45A10FE632C0}"/>
              </a:ext>
              <a:ext uri="{C183D7F6-B498-43B3-948B-1728B52AA6E4}">
                <adec:decorative xmlns:adec="http://schemas.microsoft.com/office/drawing/2017/decorative" val="1"/>
              </a:ext>
            </a:extLst>
          </p:cNvPr>
          <p:cNvCxnSpPr>
            <a:cxnSpLocks/>
          </p:cNvCxnSpPr>
          <p:nvPr/>
        </p:nvCxnSpPr>
        <p:spPr>
          <a:xfrm>
            <a:off x="1602411" y="435074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168577B-FF46-4345-BD5C-164009095F85}"/>
              </a:ext>
              <a:ext uri="{C183D7F6-B498-43B3-948B-1728B52AA6E4}">
                <adec:decorative xmlns:adec="http://schemas.microsoft.com/office/drawing/2017/decorative" val="1"/>
              </a:ext>
            </a:extLst>
          </p:cNvPr>
          <p:cNvSpPr/>
          <p:nvPr/>
        </p:nvSpPr>
        <p:spPr>
          <a:xfrm>
            <a:off x="5294239" y="223176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3FD05C78-1D9B-405A-BAB4-A7564FEA81D7}"/>
              </a:ext>
              <a:ext uri="{C183D7F6-B498-43B3-948B-1728B52AA6E4}">
                <adec:decorative xmlns:adec="http://schemas.microsoft.com/office/drawing/2017/decorative" val="1"/>
              </a:ext>
            </a:extLst>
          </p:cNvPr>
          <p:cNvSpPr/>
          <p:nvPr/>
        </p:nvSpPr>
        <p:spPr>
          <a:xfrm>
            <a:off x="5377204" y="2650484"/>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BBF2E3B0-0496-48CE-A1E6-0AA59E80C987}"/>
              </a:ext>
              <a:ext uri="{C183D7F6-B498-43B3-948B-1728B52AA6E4}">
                <adec:decorative xmlns:adec="http://schemas.microsoft.com/office/drawing/2017/decorative" val="1"/>
              </a:ext>
            </a:extLst>
          </p:cNvPr>
          <p:cNvSpPr/>
          <p:nvPr/>
        </p:nvSpPr>
        <p:spPr>
          <a:xfrm>
            <a:off x="4990833" y="2879285"/>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6CA25E0-23CF-44CD-A3B7-93E0CC7D8D47}"/>
              </a:ext>
              <a:ext uri="{C183D7F6-B498-43B3-948B-1728B52AA6E4}">
                <adec:decorative xmlns:adec="http://schemas.microsoft.com/office/drawing/2017/decorative" val="1"/>
              </a:ext>
            </a:extLst>
          </p:cNvPr>
          <p:cNvSpPr/>
          <p:nvPr/>
        </p:nvSpPr>
        <p:spPr>
          <a:xfrm>
            <a:off x="5285212" y="3729437"/>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9FCB4613-8296-4402-93DA-2E7029EF96D8}"/>
              </a:ext>
              <a:ext uri="{C183D7F6-B498-43B3-948B-1728B52AA6E4}">
                <adec:decorative xmlns:adec="http://schemas.microsoft.com/office/drawing/2017/decorative" val="1"/>
              </a:ext>
            </a:extLst>
          </p:cNvPr>
          <p:cNvSpPr txBox="1"/>
          <p:nvPr/>
        </p:nvSpPr>
        <p:spPr>
          <a:xfrm>
            <a:off x="5347917" y="6457890"/>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 at the 95% confidence level </a:t>
            </a:r>
          </a:p>
        </p:txBody>
      </p:sp>
      <p:pic>
        <p:nvPicPr>
          <p:cNvPr id="4" name="Picture 3">
            <a:extLst>
              <a:ext uri="{FF2B5EF4-FFF2-40B4-BE49-F238E27FC236}">
                <a16:creationId xmlns:a16="http://schemas.microsoft.com/office/drawing/2014/main" id="{0E08B851-8595-42AA-BF9B-3F848112CCE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47652" y="6563625"/>
            <a:ext cx="402371" cy="207282"/>
          </a:xfrm>
          <a:prstGeom prst="rect">
            <a:avLst/>
          </a:prstGeom>
        </p:spPr>
      </p:pic>
      <p:sp>
        <p:nvSpPr>
          <p:cNvPr id="5" name="Rectangle 4">
            <a:extLst>
              <a:ext uri="{FF2B5EF4-FFF2-40B4-BE49-F238E27FC236}">
                <a16:creationId xmlns:a16="http://schemas.microsoft.com/office/drawing/2014/main" id="{39F3D438-D761-1D25-EBC3-23AE929A2651}"/>
              </a:ext>
              <a:ext uri="{C183D7F6-B498-43B3-948B-1728B52AA6E4}">
                <adec:decorative xmlns:adec="http://schemas.microsoft.com/office/drawing/2017/decorative" val="1"/>
              </a:ext>
            </a:extLst>
          </p:cNvPr>
          <p:cNvSpPr/>
          <p:nvPr/>
        </p:nvSpPr>
        <p:spPr>
          <a:xfrm>
            <a:off x="5056223" y="5652082"/>
            <a:ext cx="386371" cy="1858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4AE0FAE-07CE-6015-4047-24AC42AA4A62}"/>
              </a:ext>
              <a:ext uri="{C183D7F6-B498-43B3-948B-1728B52AA6E4}">
                <adec:decorative xmlns:adec="http://schemas.microsoft.com/office/drawing/2017/decorative" val="1"/>
              </a:ext>
            </a:extLst>
          </p:cNvPr>
          <p:cNvSpPr/>
          <p:nvPr/>
        </p:nvSpPr>
        <p:spPr>
          <a:xfrm>
            <a:off x="5247888" y="6086148"/>
            <a:ext cx="386371"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6208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a:extLst>
              <a:ext uri="{FF2B5EF4-FFF2-40B4-BE49-F238E27FC236}">
                <a16:creationId xmlns:a16="http://schemas.microsoft.com/office/drawing/2014/main" id="{5D623570-13FD-4998-99D7-E9F3465004A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2614475"/>
              </p:ext>
            </p:extLst>
          </p:nvPr>
        </p:nvGraphicFramePr>
        <p:xfrm>
          <a:off x="6678606" y="3996870"/>
          <a:ext cx="5227575" cy="2285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438ED3C7-C253-4DF1-9A58-A8FA8155E42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5162856"/>
              </p:ext>
            </p:extLst>
          </p:nvPr>
        </p:nvGraphicFramePr>
        <p:xfrm>
          <a:off x="6633805" y="1815270"/>
          <a:ext cx="5262426" cy="2066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29E8A37E-D217-4E14-B01E-9A0215FE0C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1556170"/>
              </p:ext>
            </p:extLst>
          </p:nvPr>
        </p:nvGraphicFramePr>
        <p:xfrm>
          <a:off x="849329" y="3996870"/>
          <a:ext cx="5262426" cy="2320535"/>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Caring responsibilities</a:t>
            </a:r>
          </a:p>
        </p:txBody>
      </p:sp>
      <p:sp>
        <p:nvSpPr>
          <p:cNvPr id="33" name="Title 1">
            <a:extLst>
              <a:ext uri="{FF2B5EF4-FFF2-40B4-BE49-F238E27FC236}">
                <a16:creationId xmlns:a16="http://schemas.microsoft.com/office/drawing/2014/main" id="{D26E1872-2586-4130-A71F-E607143E60E2}"/>
              </a:ext>
            </a:extLst>
          </p:cNvPr>
          <p:cNvSpPr txBox="1">
            <a:spLocks noGrp="1"/>
          </p:cNvSpPr>
          <p:nvPr>
            <p:ph type="title"/>
          </p:nvPr>
        </p:nvSpPr>
        <p:spPr>
          <a:xfrm>
            <a:off x="545123" y="228277"/>
            <a:ext cx="11435383"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Despite</a:t>
            </a:r>
            <a:r>
              <a:rPr lang="en-GB" sz="1800">
                <a:solidFill>
                  <a:schemeClr val="accent4"/>
                </a:solidFill>
                <a:latin typeface="+mj-lt"/>
              </a:rPr>
              <a:t> an </a:t>
            </a:r>
            <a:r>
              <a:rPr kumimoji="0" lang="en-GB" sz="1800" b="1" i="0" u="none" strike="noStrike" kern="1200" cap="none" spc="0" normalizeH="0" baseline="0" noProof="0">
                <a:ln>
                  <a:noFill/>
                </a:ln>
                <a:solidFill>
                  <a:schemeClr val="accent4"/>
                </a:solidFill>
                <a:effectLst/>
                <a:uLnTx/>
                <a:uFillTx/>
                <a:latin typeface="+mj-lt"/>
                <a:ea typeface="+mj-ea"/>
                <a:cs typeface="+mj-cs"/>
              </a:rPr>
              <a:t>equal distribution of </a:t>
            </a:r>
            <a:r>
              <a:rPr kumimoji="0" lang="en-GB" sz="1800" b="1" i="0" u="sng" strike="noStrike" kern="1200" cap="none" spc="0" normalizeH="0" baseline="0" noProof="0">
                <a:ln>
                  <a:noFill/>
                </a:ln>
                <a:solidFill>
                  <a:schemeClr val="accent4"/>
                </a:solidFill>
                <a:effectLst/>
                <a:uLnTx/>
                <a:uFillTx/>
                <a:latin typeface="+mj-lt"/>
                <a:ea typeface="+mj-ea"/>
                <a:cs typeface="+mj-cs"/>
              </a:rPr>
              <a:t>any</a:t>
            </a:r>
            <a:r>
              <a:rPr kumimoji="0" lang="en-GB" sz="1800" b="1" i="0" u="none" strike="noStrike" kern="1200" cap="none" spc="0" normalizeH="0" baseline="0" noProof="0">
                <a:ln>
                  <a:noFill/>
                </a:ln>
                <a:solidFill>
                  <a:schemeClr val="accent4"/>
                </a:solidFill>
                <a:effectLst/>
                <a:uLnTx/>
                <a:uFillTx/>
                <a:latin typeface="+mj-lt"/>
                <a:ea typeface="+mj-ea"/>
                <a:cs typeface="+mj-cs"/>
              </a:rPr>
              <a:t> active help / caring responsibilities between males and females (47% vs. 48%), females are significantly more likely to hold </a:t>
            </a:r>
            <a:r>
              <a:rPr kumimoji="0" lang="en-GB" sz="1800" b="1" i="0" u="sng" strike="noStrike" kern="1200" cap="none" spc="0" normalizeH="0" baseline="0" noProof="0">
                <a:ln>
                  <a:noFill/>
                </a:ln>
                <a:solidFill>
                  <a:schemeClr val="accent4"/>
                </a:solidFill>
                <a:effectLst/>
                <a:uLnTx/>
                <a:uFillTx/>
                <a:latin typeface="+mj-lt"/>
                <a:ea typeface="+mj-ea"/>
                <a:cs typeface="+mj-cs"/>
              </a:rPr>
              <a:t>personal</a:t>
            </a:r>
            <a:r>
              <a:rPr kumimoji="0" lang="en-GB" sz="1800" b="1" i="0" u="none" strike="noStrike" kern="1200" cap="none" spc="0" normalizeH="0" baseline="0" noProof="0">
                <a:ln>
                  <a:noFill/>
                </a:ln>
                <a:solidFill>
                  <a:schemeClr val="accent4"/>
                </a:solidFill>
                <a:effectLst/>
                <a:uLnTx/>
                <a:uFillTx/>
                <a:latin typeface="+mj-lt"/>
                <a:ea typeface="+mj-ea"/>
                <a:cs typeface="+mj-cs"/>
              </a:rPr>
              <a:t> caring responsibilities (9% vs. 8%). Particularly </a:t>
            </a:r>
            <a:r>
              <a:rPr lang="en-GB" sz="1800">
                <a:solidFill>
                  <a:schemeClr val="accent4"/>
                </a:solidFill>
                <a:latin typeface="+mj-lt"/>
              </a:rPr>
              <a:t>those aged </a:t>
            </a:r>
            <a:r>
              <a:rPr kumimoji="0" lang="en-GB" sz="1800" b="1" i="0" u="none" strike="noStrike" kern="1200" cap="none" spc="0" normalizeH="0" baseline="0" noProof="0">
                <a:ln>
                  <a:noFill/>
                </a:ln>
                <a:solidFill>
                  <a:schemeClr val="accent4"/>
                </a:solidFill>
                <a:effectLst/>
                <a:uLnTx/>
                <a:uFillTx/>
                <a:latin typeface="+mj-lt"/>
                <a:ea typeface="+mj-ea"/>
                <a:cs typeface="+mj-cs"/>
              </a:rPr>
              <a:t>45–54. </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5" name="Footer Placeholder 5">
            <a:extLst>
              <a:ext uri="{FF2B5EF4-FFF2-40B4-BE49-F238E27FC236}">
                <a16:creationId xmlns:a16="http://schemas.microsoft.com/office/drawing/2014/main" id="{F32788A9-53BD-414C-B666-56B8873C1664}"/>
              </a:ext>
              <a:ext uri="{C183D7F6-B498-43B3-948B-1728B52AA6E4}">
                <adec:decorative xmlns:adec="http://schemas.microsoft.com/office/drawing/2017/decorative" val="1"/>
              </a:ext>
            </a:extLst>
          </p:cNvPr>
          <p:cNvSpPr>
            <a:spLocks noGrp="1"/>
          </p:cNvSpPr>
          <p:nvPr>
            <p:ph type="ftr" sz="quarter" idx="4294967295"/>
          </p:nvPr>
        </p:nvSpPr>
        <p:spPr>
          <a:xfrm>
            <a:off x="652105" y="6591300"/>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6" name="Date Placeholder 3">
            <a:extLst>
              <a:ext uri="{FF2B5EF4-FFF2-40B4-BE49-F238E27FC236}">
                <a16:creationId xmlns:a16="http://schemas.microsoft.com/office/drawing/2014/main" id="{17BC2ADA-B62E-490F-A1BA-3011B00CC65A}"/>
              </a:ext>
              <a:ext uri="{C183D7F6-B498-43B3-948B-1728B52AA6E4}">
                <adec:decorative xmlns:adec="http://schemas.microsoft.com/office/drawing/2017/decorative" val="1"/>
              </a:ext>
            </a:extLst>
          </p:cNvPr>
          <p:cNvSpPr>
            <a:spLocks noGrp="1"/>
          </p:cNvSpPr>
          <p:nvPr>
            <p:ph type="dt" sz="half" idx="4294967295"/>
          </p:nvPr>
        </p:nvSpPr>
        <p:spPr>
          <a:xfrm>
            <a:off x="9609931" y="65988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F6D963B-F88F-43BF-9EA7-82E080BE6DC8}"/>
              </a:ext>
              <a:ext uri="{C183D7F6-B498-43B3-948B-1728B52AA6E4}">
                <adec:decorative xmlns:adec="http://schemas.microsoft.com/office/drawing/2017/decorative" val="1"/>
              </a:ext>
            </a:extLst>
          </p:cNvPr>
          <p:cNvSpPr txBox="1"/>
          <p:nvPr/>
        </p:nvSpPr>
        <p:spPr>
          <a:xfrm>
            <a:off x="1832560" y="1430596"/>
            <a:ext cx="37103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latin typeface="+mj-lt"/>
              </a:rPr>
              <a:t>Any active help / caring responsibilities</a:t>
            </a:r>
          </a:p>
        </p:txBody>
      </p:sp>
      <p:graphicFrame>
        <p:nvGraphicFramePr>
          <p:cNvPr id="18" name="Chart 17">
            <a:extLst>
              <a:ext uri="{FF2B5EF4-FFF2-40B4-BE49-F238E27FC236}">
                <a16:creationId xmlns:a16="http://schemas.microsoft.com/office/drawing/2014/main" id="{FC5F499C-02DA-4D84-891F-A3A202109E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4567902"/>
              </p:ext>
            </p:extLst>
          </p:nvPr>
        </p:nvGraphicFramePr>
        <p:xfrm>
          <a:off x="879813" y="1815270"/>
          <a:ext cx="5262426" cy="2066222"/>
        </p:xfrm>
        <a:graphic>
          <a:graphicData uri="http://schemas.openxmlformats.org/drawingml/2006/chart">
            <c:chart xmlns:c="http://schemas.openxmlformats.org/drawingml/2006/chart" xmlns:r="http://schemas.openxmlformats.org/officeDocument/2006/relationships" r:id="rId7"/>
          </a:graphicData>
        </a:graphic>
      </p:graphicFrame>
      <p:sp>
        <p:nvSpPr>
          <p:cNvPr id="37" name="TextBox 36">
            <a:extLst>
              <a:ext uri="{FF2B5EF4-FFF2-40B4-BE49-F238E27FC236}">
                <a16:creationId xmlns:a16="http://schemas.microsoft.com/office/drawing/2014/main" id="{A0414626-C9D9-4E08-A358-4A090A0E39E3}"/>
              </a:ext>
              <a:ext uri="{C183D7F6-B498-43B3-948B-1728B52AA6E4}">
                <adec:decorative xmlns:adec="http://schemas.microsoft.com/office/drawing/2017/decorative" val="1"/>
              </a:ext>
            </a:extLst>
          </p:cNvPr>
          <p:cNvSpPr txBox="1"/>
          <p:nvPr/>
        </p:nvSpPr>
        <p:spPr>
          <a:xfrm>
            <a:off x="7653942" y="1392114"/>
            <a:ext cx="37103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mj-lt"/>
                <a:ea typeface="+mn-ea"/>
                <a:cs typeface="+mn-cs"/>
              </a:rPr>
              <a:t>Personal caring responsibilities</a:t>
            </a:r>
          </a:p>
        </p:txBody>
      </p:sp>
      <p:sp>
        <p:nvSpPr>
          <p:cNvPr id="40" name="TextBox 39">
            <a:extLst>
              <a:ext uri="{FF2B5EF4-FFF2-40B4-BE49-F238E27FC236}">
                <a16:creationId xmlns:a16="http://schemas.microsoft.com/office/drawing/2014/main" id="{FAA2093C-D128-4A07-A00D-4FD768D24ABC}"/>
              </a:ext>
              <a:ext uri="{C183D7F6-B498-43B3-948B-1728B52AA6E4}">
                <adec:decorative xmlns:adec="http://schemas.microsoft.com/office/drawing/2017/decorative" val="1"/>
              </a:ext>
            </a:extLst>
          </p:cNvPr>
          <p:cNvSpPr txBox="1"/>
          <p:nvPr/>
        </p:nvSpPr>
        <p:spPr>
          <a:xfrm>
            <a:off x="695325" y="6317404"/>
            <a:ext cx="990983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(answering) (</a:t>
            </a:r>
            <a:r>
              <a:rPr lang="en-GB" sz="1000">
                <a:solidFill>
                  <a:srgbClr val="000000"/>
                </a:solidFill>
                <a:latin typeface="Arial" panose="020B0604020202020204"/>
              </a:rPr>
              <a:t>6,220</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Females (3,583); Males (2,647)</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965A0EA0-913B-5FB0-5FDB-920EF94445A9}"/>
              </a:ext>
              <a:ext uri="{C183D7F6-B498-43B3-948B-1728B52AA6E4}">
                <adec:decorative xmlns:adec="http://schemas.microsoft.com/office/drawing/2017/decorative" val="1"/>
              </a:ext>
            </a:extLst>
          </p:cNvPr>
          <p:cNvSpPr/>
          <p:nvPr/>
        </p:nvSpPr>
        <p:spPr>
          <a:xfrm>
            <a:off x="7384482" y="6366715"/>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5CE5E130-FFAE-871C-E98A-D5E2A2477B77}"/>
              </a:ext>
              <a:ext uri="{C183D7F6-B498-43B3-948B-1728B52AA6E4}">
                <adec:decorative xmlns:adec="http://schemas.microsoft.com/office/drawing/2017/decorative" val="1"/>
              </a:ext>
            </a:extLst>
          </p:cNvPr>
          <p:cNvSpPr txBox="1"/>
          <p:nvPr/>
        </p:nvSpPr>
        <p:spPr>
          <a:xfrm>
            <a:off x="4738983" y="6377408"/>
            <a:ext cx="27069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of females vs males at the 95% confidence level </a:t>
            </a:r>
          </a:p>
        </p:txBody>
      </p:sp>
      <p:sp>
        <p:nvSpPr>
          <p:cNvPr id="5" name="Arrow: Up 4">
            <a:extLst>
              <a:ext uri="{FF2B5EF4-FFF2-40B4-BE49-F238E27FC236}">
                <a16:creationId xmlns:a16="http://schemas.microsoft.com/office/drawing/2014/main" id="{6579D8BC-0CF2-753A-D1D0-7D2DDC858567}"/>
              </a:ext>
              <a:ext uri="{C183D7F6-B498-43B3-948B-1728B52AA6E4}">
                <adec:decorative xmlns:adec="http://schemas.microsoft.com/office/drawing/2017/decorative" val="1"/>
              </a:ext>
            </a:extLst>
          </p:cNvPr>
          <p:cNvSpPr/>
          <p:nvPr/>
        </p:nvSpPr>
        <p:spPr>
          <a:xfrm>
            <a:off x="4442160" y="647311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FBBDE194-A875-DF98-E031-C2FDB49F8B48}"/>
              </a:ext>
              <a:ext uri="{C183D7F6-B498-43B3-948B-1728B52AA6E4}">
                <adec:decorative xmlns:adec="http://schemas.microsoft.com/office/drawing/2017/decorative" val="1"/>
              </a:ext>
            </a:extLst>
          </p:cNvPr>
          <p:cNvSpPr/>
          <p:nvPr/>
        </p:nvSpPr>
        <p:spPr>
          <a:xfrm flipV="1">
            <a:off x="4584706" y="648065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TextBox 6">
            <a:extLst>
              <a:ext uri="{FF2B5EF4-FFF2-40B4-BE49-F238E27FC236}">
                <a16:creationId xmlns:a16="http://schemas.microsoft.com/office/drawing/2014/main" id="{C8314EE2-7553-7CED-4BD1-8CC6505991E4}"/>
              </a:ext>
            </a:extLst>
          </p:cNvPr>
          <p:cNvSpPr txBox="1"/>
          <p:nvPr/>
        </p:nvSpPr>
        <p:spPr>
          <a:xfrm>
            <a:off x="1365971" y="5757409"/>
            <a:ext cx="2687217" cy="382556"/>
          </a:xfrm>
          <a:prstGeom prst="rect">
            <a:avLst/>
          </a:prstGeom>
          <a:noFill/>
        </p:spPr>
        <p:txBody>
          <a:bodyPr wrap="square" lIns="0" tIns="0" rIns="0" bIns="0" rtlCol="0">
            <a:noAutofit/>
          </a:bodyPr>
          <a:lstStyle/>
          <a:p>
            <a:pPr algn="l">
              <a:spcAft>
                <a:spcPts val="1134"/>
              </a:spcAft>
            </a:pPr>
            <a:r>
              <a:rPr lang="en-GB" sz="1200" b="1"/>
              <a:t>Total: Males = 47%; Females = 48%</a:t>
            </a:r>
          </a:p>
        </p:txBody>
      </p:sp>
      <p:sp>
        <p:nvSpPr>
          <p:cNvPr id="8" name="TextBox 7">
            <a:extLst>
              <a:ext uri="{FF2B5EF4-FFF2-40B4-BE49-F238E27FC236}">
                <a16:creationId xmlns:a16="http://schemas.microsoft.com/office/drawing/2014/main" id="{455BF0B3-D61F-BE55-05BF-FFE7E75A0F09}"/>
              </a:ext>
            </a:extLst>
          </p:cNvPr>
          <p:cNvSpPr txBox="1"/>
          <p:nvPr/>
        </p:nvSpPr>
        <p:spPr>
          <a:xfrm>
            <a:off x="9430843" y="4104490"/>
            <a:ext cx="2687217" cy="382556"/>
          </a:xfrm>
          <a:prstGeom prst="rect">
            <a:avLst/>
          </a:prstGeom>
          <a:noFill/>
        </p:spPr>
        <p:txBody>
          <a:bodyPr wrap="square" lIns="0" tIns="0" rIns="0" bIns="0" rtlCol="0">
            <a:noAutofit/>
          </a:bodyPr>
          <a:lstStyle/>
          <a:p>
            <a:pPr algn="l">
              <a:spcAft>
                <a:spcPts val="1134"/>
              </a:spcAft>
            </a:pPr>
            <a:r>
              <a:rPr lang="en-GB" sz="1200" b="1"/>
              <a:t>Total: Males = 8%; Females = 9%</a:t>
            </a:r>
          </a:p>
        </p:txBody>
      </p:sp>
      <p:sp>
        <p:nvSpPr>
          <p:cNvPr id="9" name="Arrow: Up 8">
            <a:extLst>
              <a:ext uri="{FF2B5EF4-FFF2-40B4-BE49-F238E27FC236}">
                <a16:creationId xmlns:a16="http://schemas.microsoft.com/office/drawing/2014/main" id="{6FD3E02E-F0BA-ED7E-BC1E-642B9E6731E0}"/>
              </a:ext>
              <a:ext uri="{C183D7F6-B498-43B3-948B-1728B52AA6E4}">
                <adec:decorative xmlns:adec="http://schemas.microsoft.com/office/drawing/2017/decorative" val="1"/>
              </a:ext>
            </a:extLst>
          </p:cNvPr>
          <p:cNvSpPr/>
          <p:nvPr/>
        </p:nvSpPr>
        <p:spPr>
          <a:xfrm>
            <a:off x="11480551" y="409635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2624683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A8C74B-205B-9B7C-C59F-929E4D80F3FC}"/>
              </a:ext>
              <a:ext uri="{C183D7F6-B498-43B3-948B-1728B52AA6E4}">
                <adec:decorative xmlns:adec="http://schemas.microsoft.com/office/drawing/2017/decorative" val="1"/>
              </a:ext>
            </a:extLst>
          </p:cNvPr>
          <p:cNvSpPr/>
          <p:nvPr/>
        </p:nvSpPr>
        <p:spPr>
          <a:xfrm>
            <a:off x="452437" y="3938089"/>
            <a:ext cx="11739564" cy="2411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27771"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Caring responsibilities</a:t>
            </a:r>
          </a:p>
        </p:txBody>
      </p:sp>
      <p:sp>
        <p:nvSpPr>
          <p:cNvPr id="33" name="Title 1">
            <a:extLst>
              <a:ext uri="{FF2B5EF4-FFF2-40B4-BE49-F238E27FC236}">
                <a16:creationId xmlns:a16="http://schemas.microsoft.com/office/drawing/2014/main" id="{D26E1872-2586-4130-A71F-E607143E60E2}"/>
              </a:ext>
            </a:extLst>
          </p:cNvPr>
          <p:cNvSpPr txBox="1">
            <a:spLocks noGrp="1"/>
          </p:cNvSpPr>
          <p:nvPr>
            <p:ph type="title"/>
          </p:nvPr>
        </p:nvSpPr>
        <p:spPr>
          <a:xfrm>
            <a:off x="545123" y="228277"/>
            <a:ext cx="11351107"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Since 2022, males are reporting more caring responsibilities across all age groups, but particularly the younger cohort (18-34), which has shifted from 21% ‘any caring responsibilities’ in 2022 to 46% in 2023.  </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5" name="Footer Placeholder 5">
            <a:extLst>
              <a:ext uri="{FF2B5EF4-FFF2-40B4-BE49-F238E27FC236}">
                <a16:creationId xmlns:a16="http://schemas.microsoft.com/office/drawing/2014/main" id="{F32788A9-53BD-414C-B666-56B8873C1664}"/>
              </a:ext>
              <a:ext uri="{C183D7F6-B498-43B3-948B-1728B52AA6E4}">
                <adec:decorative xmlns:adec="http://schemas.microsoft.com/office/drawing/2017/decorative" val="1"/>
              </a:ext>
            </a:extLst>
          </p:cNvPr>
          <p:cNvSpPr>
            <a:spLocks noGrp="1"/>
          </p:cNvSpPr>
          <p:nvPr>
            <p:ph type="ftr" sz="quarter" idx="4294967295"/>
          </p:nvPr>
        </p:nvSpPr>
        <p:spPr>
          <a:xfrm>
            <a:off x="652105" y="6591300"/>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6" name="Date Placeholder 3">
            <a:extLst>
              <a:ext uri="{FF2B5EF4-FFF2-40B4-BE49-F238E27FC236}">
                <a16:creationId xmlns:a16="http://schemas.microsoft.com/office/drawing/2014/main" id="{17BC2ADA-B62E-490F-A1BA-3011B00CC65A}"/>
              </a:ext>
              <a:ext uri="{C183D7F6-B498-43B3-948B-1728B52AA6E4}">
                <adec:decorative xmlns:adec="http://schemas.microsoft.com/office/drawing/2017/decorative" val="1"/>
              </a:ext>
            </a:extLst>
          </p:cNvPr>
          <p:cNvSpPr>
            <a:spLocks noGrp="1"/>
          </p:cNvSpPr>
          <p:nvPr>
            <p:ph type="dt" sz="half" idx="4294967295"/>
          </p:nvPr>
        </p:nvSpPr>
        <p:spPr>
          <a:xfrm>
            <a:off x="9609931" y="65988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FAA2093C-D128-4A07-A00D-4FD768D24ABC}"/>
              </a:ext>
              <a:ext uri="{C183D7F6-B498-43B3-948B-1728B52AA6E4}">
                <adec:decorative xmlns:adec="http://schemas.microsoft.com/office/drawing/2017/decorative" val="1"/>
              </a:ext>
            </a:extLst>
          </p:cNvPr>
          <p:cNvSpPr txBox="1"/>
          <p:nvPr/>
        </p:nvSpPr>
        <p:spPr>
          <a:xfrm>
            <a:off x="695325" y="6317404"/>
            <a:ext cx="990983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(answering) (2023 - </a:t>
            </a:r>
            <a:r>
              <a:rPr lang="en-GB" sz="1000">
                <a:solidFill>
                  <a:srgbClr val="000000"/>
                </a:solidFill>
                <a:latin typeface="Arial" panose="020B0604020202020204"/>
              </a:rPr>
              <a:t>6,220</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Females (3,583); Males (2,647); (2022 – 5,701)</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965A0EA0-913B-5FB0-5FDB-920EF94445A9}"/>
              </a:ext>
              <a:ext uri="{C183D7F6-B498-43B3-948B-1728B52AA6E4}">
                <adec:decorative xmlns:adec="http://schemas.microsoft.com/office/drawing/2017/decorative" val="1"/>
              </a:ext>
            </a:extLst>
          </p:cNvPr>
          <p:cNvSpPr/>
          <p:nvPr/>
        </p:nvSpPr>
        <p:spPr>
          <a:xfrm>
            <a:off x="7384482" y="6366715"/>
            <a:ext cx="4893243"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Arial" panose="020B0604020202020204"/>
                <a:ea typeface="+mn-ea"/>
                <a:cs typeface="+mn-cs"/>
              </a:rPr>
              <a:t>NOTE: Low base sizes do not allow for analysis of 18-24 year olds by males.  Significant differences shown for males vs females</a:t>
            </a:r>
            <a:endParaRPr kumimoji="0" lang="en-GB" sz="105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1" name="Chart 10">
            <a:extLst>
              <a:ext uri="{FF2B5EF4-FFF2-40B4-BE49-F238E27FC236}">
                <a16:creationId xmlns:a16="http://schemas.microsoft.com/office/drawing/2014/main" id="{FE530556-380B-A69D-1EFB-69D89B18E9F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1514882"/>
              </p:ext>
            </p:extLst>
          </p:nvPr>
        </p:nvGraphicFramePr>
        <p:xfrm>
          <a:off x="6678606" y="1901621"/>
          <a:ext cx="5227575" cy="2001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25C99B2-747E-9D8D-B9C9-EFAC1C121D0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1143807"/>
              </p:ext>
            </p:extLst>
          </p:nvPr>
        </p:nvGraphicFramePr>
        <p:xfrm>
          <a:off x="849329" y="1901621"/>
          <a:ext cx="5262426" cy="203647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54466F2-52A3-C605-0FAC-87AA09875203}"/>
              </a:ext>
            </a:extLst>
          </p:cNvPr>
          <p:cNvSpPr txBox="1"/>
          <p:nvPr/>
        </p:nvSpPr>
        <p:spPr>
          <a:xfrm>
            <a:off x="1365971" y="3378095"/>
            <a:ext cx="2687217" cy="382556"/>
          </a:xfrm>
          <a:prstGeom prst="rect">
            <a:avLst/>
          </a:prstGeom>
          <a:noFill/>
        </p:spPr>
        <p:txBody>
          <a:bodyPr wrap="square" lIns="0" tIns="0" rIns="0" bIns="0" rtlCol="0">
            <a:noAutofit/>
          </a:bodyPr>
          <a:lstStyle/>
          <a:p>
            <a:pPr algn="l">
              <a:spcAft>
                <a:spcPts val="1134"/>
              </a:spcAft>
            </a:pPr>
            <a:r>
              <a:rPr lang="en-GB" sz="1200" b="1"/>
              <a:t>Total: Males = 47%; Females = 48%</a:t>
            </a:r>
          </a:p>
        </p:txBody>
      </p:sp>
      <p:sp>
        <p:nvSpPr>
          <p:cNvPr id="17" name="TextBox 16">
            <a:extLst>
              <a:ext uri="{FF2B5EF4-FFF2-40B4-BE49-F238E27FC236}">
                <a16:creationId xmlns:a16="http://schemas.microsoft.com/office/drawing/2014/main" id="{9457BF99-0AE0-2E54-687E-9F462BE43742}"/>
              </a:ext>
            </a:extLst>
          </p:cNvPr>
          <p:cNvSpPr txBox="1"/>
          <p:nvPr/>
        </p:nvSpPr>
        <p:spPr>
          <a:xfrm>
            <a:off x="9504783" y="1982836"/>
            <a:ext cx="2687217" cy="382556"/>
          </a:xfrm>
          <a:prstGeom prst="rect">
            <a:avLst/>
          </a:prstGeom>
          <a:noFill/>
        </p:spPr>
        <p:txBody>
          <a:bodyPr wrap="square" lIns="0" tIns="0" rIns="0" bIns="0" rtlCol="0">
            <a:noAutofit/>
          </a:bodyPr>
          <a:lstStyle/>
          <a:p>
            <a:pPr algn="l">
              <a:spcAft>
                <a:spcPts val="1134"/>
              </a:spcAft>
            </a:pPr>
            <a:r>
              <a:rPr lang="en-GB" sz="1200" b="1"/>
              <a:t>Total: Males = 8%; Females = 9%</a:t>
            </a:r>
          </a:p>
        </p:txBody>
      </p:sp>
      <p:sp>
        <p:nvSpPr>
          <p:cNvPr id="19" name="Arrow: Up 18">
            <a:extLst>
              <a:ext uri="{FF2B5EF4-FFF2-40B4-BE49-F238E27FC236}">
                <a16:creationId xmlns:a16="http://schemas.microsoft.com/office/drawing/2014/main" id="{205D8DC8-9226-216C-D58E-CA99B3ADD23A}"/>
              </a:ext>
              <a:ext uri="{C183D7F6-B498-43B3-948B-1728B52AA6E4}">
                <adec:decorative xmlns:adec="http://schemas.microsoft.com/office/drawing/2017/decorative" val="1"/>
              </a:ext>
            </a:extLst>
          </p:cNvPr>
          <p:cNvSpPr/>
          <p:nvPr/>
        </p:nvSpPr>
        <p:spPr>
          <a:xfrm>
            <a:off x="11554491" y="197470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aphicFrame>
        <p:nvGraphicFramePr>
          <p:cNvPr id="20" name="Chart 19">
            <a:extLst>
              <a:ext uri="{FF2B5EF4-FFF2-40B4-BE49-F238E27FC236}">
                <a16:creationId xmlns:a16="http://schemas.microsoft.com/office/drawing/2014/main" id="{4CC25BA4-B909-F40D-549D-DFF0660EFB9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9076352"/>
              </p:ext>
            </p:extLst>
          </p:nvPr>
        </p:nvGraphicFramePr>
        <p:xfrm>
          <a:off x="6569616" y="4202527"/>
          <a:ext cx="5262426" cy="20662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6940DEEF-57D9-7F79-5260-AFBA7D565B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6512157"/>
              </p:ext>
            </p:extLst>
          </p:nvPr>
        </p:nvGraphicFramePr>
        <p:xfrm>
          <a:off x="849329" y="4204028"/>
          <a:ext cx="5262426" cy="2066222"/>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a:extLst>
              <a:ext uri="{FF2B5EF4-FFF2-40B4-BE49-F238E27FC236}">
                <a16:creationId xmlns:a16="http://schemas.microsoft.com/office/drawing/2014/main" id="{4D9FFCB6-C3D7-F4C5-3D40-2AEB6A9C9809}"/>
              </a:ext>
              <a:ext uri="{C183D7F6-B498-43B3-948B-1728B52AA6E4}">
                <adec:decorative xmlns:adec="http://schemas.microsoft.com/office/drawing/2017/decorative" val="1"/>
              </a:ext>
            </a:extLst>
          </p:cNvPr>
          <p:cNvSpPr txBox="1"/>
          <p:nvPr/>
        </p:nvSpPr>
        <p:spPr>
          <a:xfrm>
            <a:off x="1939847" y="1405416"/>
            <a:ext cx="37103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latin typeface="+mj-lt"/>
              </a:rPr>
              <a:t>Any active help / caring responsibilities</a:t>
            </a:r>
          </a:p>
        </p:txBody>
      </p:sp>
      <p:sp>
        <p:nvSpPr>
          <p:cNvPr id="23" name="TextBox 22">
            <a:extLst>
              <a:ext uri="{FF2B5EF4-FFF2-40B4-BE49-F238E27FC236}">
                <a16:creationId xmlns:a16="http://schemas.microsoft.com/office/drawing/2014/main" id="{0FB99A2F-1D0B-7DB7-48D3-891B33E16513}"/>
              </a:ext>
              <a:ext uri="{C183D7F6-B498-43B3-948B-1728B52AA6E4}">
                <adec:decorative xmlns:adec="http://schemas.microsoft.com/office/drawing/2017/decorative" val="1"/>
              </a:ext>
            </a:extLst>
          </p:cNvPr>
          <p:cNvSpPr txBox="1"/>
          <p:nvPr/>
        </p:nvSpPr>
        <p:spPr>
          <a:xfrm>
            <a:off x="7653942" y="1392114"/>
            <a:ext cx="37103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mj-lt"/>
                <a:ea typeface="+mn-ea"/>
                <a:cs typeface="+mn-cs"/>
              </a:rPr>
              <a:t>Personal caring responsibilities</a:t>
            </a:r>
          </a:p>
        </p:txBody>
      </p:sp>
      <p:sp>
        <p:nvSpPr>
          <p:cNvPr id="25" name="TextBox 24">
            <a:extLst>
              <a:ext uri="{FF2B5EF4-FFF2-40B4-BE49-F238E27FC236}">
                <a16:creationId xmlns:a16="http://schemas.microsoft.com/office/drawing/2014/main" id="{45D5124C-E0C3-7DC5-A80D-2CD2BAF5DFA6}"/>
              </a:ext>
            </a:extLst>
          </p:cNvPr>
          <p:cNvSpPr txBox="1"/>
          <p:nvPr/>
        </p:nvSpPr>
        <p:spPr>
          <a:xfrm>
            <a:off x="620143" y="3938089"/>
            <a:ext cx="3256384" cy="259743"/>
          </a:xfrm>
          <a:prstGeom prst="rect">
            <a:avLst/>
          </a:prstGeom>
          <a:noFill/>
        </p:spPr>
        <p:txBody>
          <a:bodyPr wrap="square" lIns="0" tIns="0" rIns="0" bIns="0" rtlCol="0">
            <a:noAutofit/>
          </a:bodyPr>
          <a:lstStyle/>
          <a:p>
            <a:pPr algn="l">
              <a:spcAft>
                <a:spcPts val="1134"/>
              </a:spcAft>
            </a:pPr>
            <a:r>
              <a:rPr lang="en-GB" sz="1500" b="1">
                <a:solidFill>
                  <a:schemeClr val="bg1">
                    <a:lumMod val="50000"/>
                  </a:schemeClr>
                </a:solidFill>
              </a:rPr>
              <a:t>Residents Survey 2022</a:t>
            </a:r>
          </a:p>
        </p:txBody>
      </p:sp>
      <p:sp>
        <p:nvSpPr>
          <p:cNvPr id="26" name="TextBox 25">
            <a:extLst>
              <a:ext uri="{FF2B5EF4-FFF2-40B4-BE49-F238E27FC236}">
                <a16:creationId xmlns:a16="http://schemas.microsoft.com/office/drawing/2014/main" id="{E2B6C7DC-A9DA-B8A6-C40C-B84A685730CD}"/>
              </a:ext>
            </a:extLst>
          </p:cNvPr>
          <p:cNvSpPr txBox="1"/>
          <p:nvPr/>
        </p:nvSpPr>
        <p:spPr>
          <a:xfrm>
            <a:off x="620143" y="1246423"/>
            <a:ext cx="3256384" cy="259743"/>
          </a:xfrm>
          <a:prstGeom prst="rect">
            <a:avLst/>
          </a:prstGeom>
          <a:noFill/>
        </p:spPr>
        <p:txBody>
          <a:bodyPr wrap="square" lIns="0" tIns="0" rIns="0" bIns="0" rtlCol="0">
            <a:noAutofit/>
          </a:bodyPr>
          <a:lstStyle/>
          <a:p>
            <a:pPr algn="l">
              <a:spcAft>
                <a:spcPts val="1134"/>
              </a:spcAft>
            </a:pPr>
            <a:r>
              <a:rPr lang="en-GB" sz="1500" b="1">
                <a:solidFill>
                  <a:schemeClr val="bg1">
                    <a:lumMod val="50000"/>
                  </a:schemeClr>
                </a:solidFill>
              </a:rPr>
              <a:t>Residents Survey 2023</a:t>
            </a:r>
          </a:p>
        </p:txBody>
      </p:sp>
      <p:sp>
        <p:nvSpPr>
          <p:cNvPr id="28" name="TextBox 27">
            <a:extLst>
              <a:ext uri="{FF2B5EF4-FFF2-40B4-BE49-F238E27FC236}">
                <a16:creationId xmlns:a16="http://schemas.microsoft.com/office/drawing/2014/main" id="{2DA45CD3-18F9-762A-47DC-0A26570CF4E2}"/>
              </a:ext>
            </a:extLst>
          </p:cNvPr>
          <p:cNvSpPr txBox="1"/>
          <p:nvPr/>
        </p:nvSpPr>
        <p:spPr>
          <a:xfrm>
            <a:off x="1283794" y="5747259"/>
            <a:ext cx="2687217" cy="382556"/>
          </a:xfrm>
          <a:prstGeom prst="rect">
            <a:avLst/>
          </a:prstGeom>
          <a:noFill/>
        </p:spPr>
        <p:txBody>
          <a:bodyPr wrap="square" lIns="0" tIns="0" rIns="0" bIns="0" rtlCol="0">
            <a:noAutofit/>
          </a:bodyPr>
          <a:lstStyle/>
          <a:p>
            <a:pPr algn="l">
              <a:spcAft>
                <a:spcPts val="1134"/>
              </a:spcAft>
            </a:pPr>
            <a:r>
              <a:rPr lang="en-GB" sz="1200" b="1"/>
              <a:t>Total: Males = 37%; Females = 48%</a:t>
            </a:r>
          </a:p>
        </p:txBody>
      </p:sp>
      <p:sp>
        <p:nvSpPr>
          <p:cNvPr id="29" name="Arrow: Up 28">
            <a:extLst>
              <a:ext uri="{FF2B5EF4-FFF2-40B4-BE49-F238E27FC236}">
                <a16:creationId xmlns:a16="http://schemas.microsoft.com/office/drawing/2014/main" id="{23440F0F-6EFD-3FE0-EF3A-66293A04FB17}"/>
              </a:ext>
              <a:ext uri="{C183D7F6-B498-43B3-948B-1728B52AA6E4}">
                <adec:decorative xmlns:adec="http://schemas.microsoft.com/office/drawing/2017/decorative" val="1"/>
              </a:ext>
            </a:extLst>
          </p:cNvPr>
          <p:cNvSpPr/>
          <p:nvPr/>
        </p:nvSpPr>
        <p:spPr>
          <a:xfrm>
            <a:off x="3512493" y="573027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1" name="TextBox 30">
            <a:extLst>
              <a:ext uri="{FF2B5EF4-FFF2-40B4-BE49-F238E27FC236}">
                <a16:creationId xmlns:a16="http://schemas.microsoft.com/office/drawing/2014/main" id="{8457DD00-3BBF-948C-882F-B2837D2531B8}"/>
              </a:ext>
            </a:extLst>
          </p:cNvPr>
          <p:cNvSpPr txBox="1"/>
          <p:nvPr/>
        </p:nvSpPr>
        <p:spPr>
          <a:xfrm>
            <a:off x="9684763" y="4367052"/>
            <a:ext cx="2687217" cy="382556"/>
          </a:xfrm>
          <a:prstGeom prst="rect">
            <a:avLst/>
          </a:prstGeom>
          <a:noFill/>
        </p:spPr>
        <p:txBody>
          <a:bodyPr wrap="square" lIns="0" tIns="0" rIns="0" bIns="0" rtlCol="0">
            <a:noAutofit/>
          </a:bodyPr>
          <a:lstStyle/>
          <a:p>
            <a:pPr algn="l">
              <a:spcAft>
                <a:spcPts val="1134"/>
              </a:spcAft>
            </a:pPr>
            <a:r>
              <a:rPr lang="en-GB" sz="1200" b="1"/>
              <a:t>Total: Males = 7%; Females = 10%</a:t>
            </a:r>
          </a:p>
        </p:txBody>
      </p:sp>
      <p:sp>
        <p:nvSpPr>
          <p:cNvPr id="32" name="Arrow: Up 31">
            <a:extLst>
              <a:ext uri="{FF2B5EF4-FFF2-40B4-BE49-F238E27FC236}">
                <a16:creationId xmlns:a16="http://schemas.microsoft.com/office/drawing/2014/main" id="{11217431-C510-C76A-2E9F-CC9EEFE768D7}"/>
              </a:ext>
              <a:ext uri="{C183D7F6-B498-43B3-948B-1728B52AA6E4}">
                <adec:decorative xmlns:adec="http://schemas.microsoft.com/office/drawing/2017/decorative" val="1"/>
              </a:ext>
            </a:extLst>
          </p:cNvPr>
          <p:cNvSpPr/>
          <p:nvPr/>
        </p:nvSpPr>
        <p:spPr>
          <a:xfrm>
            <a:off x="11790937" y="434748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4142625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33" name="Title 1">
            <a:extLst>
              <a:ext uri="{FF2B5EF4-FFF2-40B4-BE49-F238E27FC236}">
                <a16:creationId xmlns:a16="http://schemas.microsoft.com/office/drawing/2014/main" id="{D26E1872-2586-4130-A71F-E607143E60E2}"/>
              </a:ext>
            </a:extLst>
          </p:cNvPr>
          <p:cNvSpPr txBox="1">
            <a:spLocks noGrp="1"/>
          </p:cNvSpPr>
          <p:nvPr>
            <p:ph type="title"/>
          </p:nvPr>
        </p:nvSpPr>
        <p:spPr>
          <a:xfrm>
            <a:off x="545123" y="228273"/>
            <a:ext cx="11318347"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The table below summarises the resident groups who are more likely to have caring responsibilities. This includes those in non-working households, those struggling financially, feeling lonely and those with a long-term limiting health condition. The profile is consistent with 2022. </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mj-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endParaRPr>
          </a:p>
        </p:txBody>
      </p:sp>
      <p:sp>
        <p:nvSpPr>
          <p:cNvPr id="11" name="Footer Placeholder 5">
            <a:extLst>
              <a:ext uri="{FF2B5EF4-FFF2-40B4-BE49-F238E27FC236}">
                <a16:creationId xmlns:a16="http://schemas.microsoft.com/office/drawing/2014/main" id="{2D8BB743-FEFA-455F-B021-5453BE2B141B}"/>
              </a:ext>
              <a:ext uri="{C183D7F6-B498-43B3-948B-1728B52AA6E4}">
                <adec:decorative xmlns:adec="http://schemas.microsoft.com/office/drawing/2017/decorative" val="1"/>
              </a:ext>
            </a:extLst>
          </p:cNvPr>
          <p:cNvSpPr>
            <a:spLocks noGrp="1"/>
          </p:cNvSpPr>
          <p:nvPr>
            <p:ph type="ftr" sz="quarter" idx="4294967295"/>
          </p:nvPr>
        </p:nvSpPr>
        <p:spPr>
          <a:xfrm>
            <a:off x="457201"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2" name="Date Placeholder 3">
            <a:extLst>
              <a:ext uri="{FF2B5EF4-FFF2-40B4-BE49-F238E27FC236}">
                <a16:creationId xmlns:a16="http://schemas.microsoft.com/office/drawing/2014/main" id="{6E1491C3-1303-4E00-8BA2-DE7D55B2C3DA}"/>
              </a:ext>
              <a:ext uri="{C183D7F6-B498-43B3-948B-1728B52AA6E4}">
                <adec:decorative xmlns:adec="http://schemas.microsoft.com/office/drawing/2017/decorative" val="1"/>
              </a:ext>
            </a:extLst>
          </p:cNvPr>
          <p:cNvSpPr>
            <a:spLocks noGrp="1"/>
          </p:cNvSpPr>
          <p:nvPr>
            <p:ph type="dt" sz="half" idx="4294967295"/>
          </p:nvPr>
        </p:nvSpPr>
        <p:spPr>
          <a:xfrm>
            <a:off x="9606187"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mj-lt"/>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mj-lt"/>
              <a:ea typeface="+mn-ea"/>
              <a:cs typeface="+mn-cs"/>
            </a:endParaRPr>
          </a:p>
        </p:txBody>
      </p:sp>
      <p:sp>
        <p:nvSpPr>
          <p:cNvPr id="17" name="TextBox 16">
            <a:extLst>
              <a:ext uri="{FF2B5EF4-FFF2-40B4-BE49-F238E27FC236}">
                <a16:creationId xmlns:a16="http://schemas.microsoft.com/office/drawing/2014/main" id="{D7EF770C-F1B2-4824-BE7E-3117ACDCA08A}"/>
              </a:ext>
            </a:extLst>
          </p:cNvPr>
          <p:cNvSpPr txBox="1"/>
          <p:nvPr/>
        </p:nvSpPr>
        <p:spPr>
          <a:xfrm>
            <a:off x="696983" y="1390782"/>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The % in brackets shows the % of that group who have any caring responsibilities or personal caring responsibilities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(e.g. 48% of residents in Rochford have any caring responsibilities)</a:t>
            </a:r>
            <a:r>
              <a:rPr kumimoji="0" lang="en-GB" sz="1300" b="0" i="1" u="none" strike="noStrike" kern="1200" cap="none" spc="0" normalizeH="0" baseline="0" noProof="0">
                <a:ln>
                  <a:noFill/>
                </a:ln>
                <a:solidFill>
                  <a:prstClr val="black"/>
                </a:solidFill>
                <a:effectLst/>
                <a:uLnTx/>
                <a:uFillTx/>
                <a:latin typeface="+mj-lt"/>
                <a:ea typeface="+mn-ea"/>
                <a:cs typeface="+mn-cs"/>
              </a:rPr>
              <a:t> </a:t>
            </a:r>
          </a:p>
        </p:txBody>
      </p:sp>
      <p:graphicFrame>
        <p:nvGraphicFramePr>
          <p:cNvPr id="15" name="Table 14" descr="Overall, 43% of Essex residents were classified as having any caring responsibilities. The groups more likely to have any caring responsibilities were residents in the districts of Rochford (48%) and Maldon (47%), those in less deprived areas IMD quintiles 4-5 (45%), those in rural areas (49%), those in non-working (49%) or retired households (44%), female residents (48%), those aged 45-74 (49%), those who say they are struggling financially (54%) and those with a long-term limiting condition or illness (49%).&#10;&#10;Overall, 8% of Essex residents were classified as having personal caring responsibilities. The groups more likely to have personal caring responsibilities were residents in the districts of Harlow (12%) and Maldon (also 12%), those in more deprived areas IMD quintiles 1-2 (11%), those in social rented accommodation (14%), those in non-working (15%) or retired households (10%), female residents (10%), those aged 45 and over (10%), those who say they are struggling financially (18%) or just about getting by (11%) and those with a long-term limiting condition or illness (14%).">
            <a:extLst>
              <a:ext uri="{FF2B5EF4-FFF2-40B4-BE49-F238E27FC236}">
                <a16:creationId xmlns:a16="http://schemas.microsoft.com/office/drawing/2014/main" id="{AF172E44-0610-4D04-A152-28624A2739EE}"/>
              </a:ext>
            </a:extLst>
          </p:cNvPr>
          <p:cNvGraphicFramePr>
            <a:graphicFrameLocks noGrp="1"/>
          </p:cNvGraphicFramePr>
          <p:nvPr>
            <p:extLst>
              <p:ext uri="{D42A27DB-BD31-4B8C-83A1-F6EECF244321}">
                <p14:modId xmlns:p14="http://schemas.microsoft.com/office/powerpoint/2010/main" val="1591728529"/>
              </p:ext>
            </p:extLst>
          </p:nvPr>
        </p:nvGraphicFramePr>
        <p:xfrm>
          <a:off x="749144" y="2027976"/>
          <a:ext cx="11114327" cy="4210898"/>
        </p:xfrm>
        <a:graphic>
          <a:graphicData uri="http://schemas.openxmlformats.org/drawingml/2006/table">
            <a:tbl>
              <a:tblPr firstRow="1">
                <a:tableStyleId>{17292A2E-F333-43FB-9621-5CBBE7FDCDCB}</a:tableStyleId>
              </a:tblPr>
              <a:tblGrid>
                <a:gridCol w="1384456">
                  <a:extLst>
                    <a:ext uri="{9D8B030D-6E8A-4147-A177-3AD203B41FA5}">
                      <a16:colId xmlns:a16="http://schemas.microsoft.com/office/drawing/2014/main" val="2641468421"/>
                    </a:ext>
                  </a:extLst>
                </a:gridCol>
                <a:gridCol w="552450">
                  <a:extLst>
                    <a:ext uri="{9D8B030D-6E8A-4147-A177-3AD203B41FA5}">
                      <a16:colId xmlns:a16="http://schemas.microsoft.com/office/drawing/2014/main" val="3039307725"/>
                    </a:ext>
                  </a:extLst>
                </a:gridCol>
                <a:gridCol w="1143000">
                  <a:extLst>
                    <a:ext uri="{9D8B030D-6E8A-4147-A177-3AD203B41FA5}">
                      <a16:colId xmlns:a16="http://schemas.microsoft.com/office/drawing/2014/main" val="2604126439"/>
                    </a:ext>
                  </a:extLst>
                </a:gridCol>
                <a:gridCol w="1590675">
                  <a:extLst>
                    <a:ext uri="{9D8B030D-6E8A-4147-A177-3AD203B41FA5}">
                      <a16:colId xmlns:a16="http://schemas.microsoft.com/office/drawing/2014/main" val="2806535329"/>
                    </a:ext>
                  </a:extLst>
                </a:gridCol>
                <a:gridCol w="965689">
                  <a:extLst>
                    <a:ext uri="{9D8B030D-6E8A-4147-A177-3AD203B41FA5}">
                      <a16:colId xmlns:a16="http://schemas.microsoft.com/office/drawing/2014/main" val="2471129552"/>
                    </a:ext>
                  </a:extLst>
                </a:gridCol>
                <a:gridCol w="748751">
                  <a:extLst>
                    <a:ext uri="{9D8B030D-6E8A-4147-A177-3AD203B41FA5}">
                      <a16:colId xmlns:a16="http://schemas.microsoft.com/office/drawing/2014/main" val="2843857308"/>
                    </a:ext>
                  </a:extLst>
                </a:gridCol>
                <a:gridCol w="838274">
                  <a:extLst>
                    <a:ext uri="{9D8B030D-6E8A-4147-A177-3AD203B41FA5}">
                      <a16:colId xmlns:a16="http://schemas.microsoft.com/office/drawing/2014/main" val="2843370012"/>
                    </a:ext>
                  </a:extLst>
                </a:gridCol>
                <a:gridCol w="2276461">
                  <a:extLst>
                    <a:ext uri="{9D8B030D-6E8A-4147-A177-3AD203B41FA5}">
                      <a16:colId xmlns:a16="http://schemas.microsoft.com/office/drawing/2014/main" val="2840456967"/>
                    </a:ext>
                  </a:extLst>
                </a:gridCol>
                <a:gridCol w="1614571">
                  <a:extLst>
                    <a:ext uri="{9D8B030D-6E8A-4147-A177-3AD203B41FA5}">
                      <a16:colId xmlns:a16="http://schemas.microsoft.com/office/drawing/2014/main" val="3973360850"/>
                    </a:ext>
                  </a:extLst>
                </a:gridCol>
              </a:tblGrid>
              <a:tr h="424002">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u="none" strike="noStrike">
                          <a:solidFill>
                            <a:schemeClr val="bg1"/>
                          </a:solidFill>
                          <a:effectLst/>
                          <a:latin typeface="+mj-lt"/>
                        </a:rPr>
                        <a:t>Carer Profiles</a:t>
                      </a:r>
                      <a:endParaRPr lang="en-GB" sz="1100" b="1" i="0" u="none" strike="noStrike">
                        <a:solidFill>
                          <a:schemeClr val="bg1"/>
                        </a:solidFill>
                        <a:effectLst/>
                        <a:latin typeface="+mj-lt"/>
                        <a:cs typeface="Arial" panose="020B0604020202020204" pitchFamily="34" charset="0"/>
                      </a:endParaRPr>
                    </a:p>
                  </a:txBody>
                  <a:tcPr marL="72000" marR="72000" marT="72000" marB="0" anchor="ctr">
                    <a:lnB w="12700" cap="flat" cmpd="sng" algn="ctr">
                      <a:solidFill>
                        <a:schemeClr val="bg1">
                          <a:lumMod val="95000"/>
                        </a:schemeClr>
                      </a:solidFill>
                      <a:prstDash val="solid"/>
                      <a:round/>
                      <a:headEnd type="none" w="med" len="med"/>
                      <a:tailEnd type="none" w="med" len="med"/>
                    </a:lnB>
                  </a:tcPr>
                </a:tc>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chemeClr val="bg1"/>
                          </a:solidFill>
                          <a:effectLst/>
                          <a:latin typeface="+mj-lt"/>
                        </a:rPr>
                        <a:t>Essex </a:t>
                      </a:r>
                    </a:p>
                    <a:p>
                      <a:pPr algn="ctr" fontAlgn="ctr"/>
                      <a:r>
                        <a:rPr lang="en-GB" sz="1100" b="1" u="none" strike="noStrike">
                          <a:solidFill>
                            <a:schemeClr val="bg1"/>
                          </a:solidFill>
                          <a:effectLst/>
                          <a:latin typeface="+mj-lt"/>
                        </a:rPr>
                        <a:t>total</a:t>
                      </a:r>
                      <a:endParaRPr lang="en-GB" sz="1100" b="1" i="0" u="none" strike="noStrike">
                        <a:solidFill>
                          <a:schemeClr val="bg1"/>
                        </a:solidFill>
                        <a:effectLst/>
                        <a:latin typeface="+mj-lt"/>
                        <a:cs typeface="Arial" panose="020B0604020202020204" pitchFamily="34" charset="0"/>
                      </a:endParaRPr>
                    </a:p>
                  </a:txBody>
                  <a:tcPr marL="36000" marR="36000" marT="6350" marB="0" anchor="ctr">
                    <a:lnB w="12700" cap="flat" cmpd="sng" algn="ctr">
                      <a:solidFill>
                        <a:schemeClr val="bg1">
                          <a:lumMod val="95000"/>
                        </a:schemeClr>
                      </a:solidFill>
                      <a:prstDash val="solid"/>
                      <a:round/>
                      <a:headEnd type="none" w="med" len="med"/>
                      <a:tailEnd type="none" w="med" len="med"/>
                    </a:lnB>
                  </a:tcPr>
                </a:tc>
                <a:tc gridSpan="7">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chemeClr val="bg1"/>
                          </a:solidFill>
                          <a:effectLst/>
                          <a:latin typeface="+mj-lt"/>
                        </a:rPr>
                        <a:t>The following groups are more likely to have caring responsibilities</a:t>
                      </a:r>
                      <a:endParaRPr lang="en-GB" sz="1100" b="1" i="0" u="none" strike="noStrike">
                        <a:solidFill>
                          <a:schemeClr val="bg1"/>
                        </a:solidFill>
                        <a:effectLst/>
                        <a:latin typeface="+mj-lt"/>
                        <a:cs typeface="Arial" panose="020B0604020202020204" pitchFamily="34" charset="0"/>
                      </a:endParaRPr>
                    </a:p>
                  </a:txBody>
                  <a:tcPr marL="72000" marR="72000" marT="6350" marB="0" anchor="ctr">
                    <a:lnB w="12700" cap="flat" cmpd="sng" algn="ctr">
                      <a:solidFill>
                        <a:schemeClr val="bg1">
                          <a:lumMod val="95000"/>
                        </a:schemeClr>
                      </a:solidFill>
                      <a:prstDash val="solid"/>
                      <a:round/>
                      <a:headEnd type="none" w="med" len="med"/>
                      <a:tailEnd type="none" w="med" len="med"/>
                    </a:lnB>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are…</a:t>
                      </a: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i="0" u="none" strike="noStrike">
                          <a:solidFill>
                            <a:srgbClr val="004899"/>
                          </a:solidFill>
                          <a:effectLst/>
                          <a:latin typeface="Arial" panose="020B0604020202020204" pitchFamily="34" charset="0"/>
                          <a:cs typeface="Arial" panose="020B0604020202020204" pitchFamily="34" charset="0"/>
                        </a:rPr>
                        <a:t>Those who have…</a:t>
                      </a: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566764357"/>
                  </a:ext>
                </a:extLst>
              </a:tr>
              <a:tr h="424002">
                <a:tc vMerge="1">
                  <a:txBody>
                    <a:bodyPr/>
                    <a:lstStyle/>
                    <a:p>
                      <a:endParaRPr lang="en-GB"/>
                    </a:p>
                  </a:txBody>
                  <a:tcPr/>
                </a:tc>
                <a:tc vMerge="1">
                  <a:txBody>
                    <a:bodyPr/>
                    <a:lstStyle/>
                    <a:p>
                      <a:endParaRPr lang="en-GB"/>
                    </a:p>
                  </a:txBody>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ysClr val="windowText" lastClr="000000"/>
                          </a:solidFill>
                          <a:effectLst/>
                          <a:latin typeface="+mj-lt"/>
                        </a:rPr>
                        <a:t>Those living in…</a:t>
                      </a:r>
                      <a:endParaRPr lang="en-GB" sz="1100" b="1" i="0" u="none" strike="noStrike">
                        <a:solidFill>
                          <a:sysClr val="windowText" lastClr="000000"/>
                        </a:solidFill>
                        <a:effectLst/>
                        <a:latin typeface="+mj-lt"/>
                        <a:cs typeface="Arial" panose="020B0604020202020204" pitchFamily="34" charset="0"/>
                      </a:endParaRPr>
                    </a:p>
                  </a:txBody>
                  <a:tcPr marL="72000" marR="7200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ysClr val="windowText" lastClr="000000"/>
                          </a:solidFill>
                          <a:effectLst/>
                          <a:latin typeface="+mj-lt"/>
                        </a:rPr>
                        <a:t>Those who are…</a:t>
                      </a:r>
                      <a:endParaRPr lang="en-GB" sz="1100" b="1" i="0" u="none" strike="noStrike">
                        <a:solidFill>
                          <a:sysClr val="windowText" lastClr="000000"/>
                        </a:solidFill>
                        <a:effectLst/>
                        <a:latin typeface="+mj-lt"/>
                        <a:cs typeface="Arial" panose="020B0604020202020204" pitchFamily="34" charset="0"/>
                      </a:endParaRPr>
                    </a:p>
                  </a:txBody>
                  <a:tcPr marL="72000" marR="7200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tc>
                <a:tc hMerge="1">
                  <a:txBody>
                    <a:bodyPr/>
                    <a:lstStyle/>
                    <a:p>
                      <a:pPr algn="ctr" fontAlgn="ctr"/>
                      <a:endParaRPr lang="en-GB" sz="1100" b="1" i="0" u="none" strike="noStrike">
                        <a:solidFill>
                          <a:srgbClr val="004899"/>
                        </a:solidFill>
                        <a:effectLst/>
                        <a:latin typeface="+mj-lt"/>
                      </a:endParaRPr>
                    </a:p>
                  </a:txBody>
                  <a:tcPr marL="72000" marR="7200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100" b="1" u="none" strike="noStrike">
                          <a:solidFill>
                            <a:sysClr val="windowText" lastClr="000000"/>
                          </a:solidFill>
                          <a:effectLst/>
                          <a:latin typeface="+mj-lt"/>
                        </a:rPr>
                        <a:t>Those with…</a:t>
                      </a:r>
                      <a:endParaRPr lang="en-GB" sz="1100" b="1" i="0" u="none" strike="noStrike">
                        <a:solidFill>
                          <a:sysClr val="windowText" lastClr="000000"/>
                        </a:solidFill>
                        <a:effectLst/>
                        <a:latin typeface="+mj-lt"/>
                        <a:cs typeface="Arial" panose="020B0604020202020204" pitchFamily="34" charset="0"/>
                      </a:endParaRPr>
                    </a:p>
                  </a:txBody>
                  <a:tcPr marL="72000" marR="7200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026971022"/>
                  </a:ext>
                </a:extLst>
              </a:tr>
              <a:tr h="167630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1" u="none" strike="noStrike">
                          <a:solidFill>
                            <a:srgbClr val="000000"/>
                          </a:solidFill>
                          <a:effectLst/>
                          <a:latin typeface="+mj-lt"/>
                        </a:rPr>
                        <a:t>Any active help /caring responsibilities</a:t>
                      </a:r>
                      <a:endParaRPr lang="en-GB" sz="11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48%</a:t>
                      </a:r>
                      <a:endParaRPr kumimoji="0" lang="en-GB" sz="1100" b="1" i="0" u="none" strike="noStrike" kern="1200" cap="none" spc="0" normalizeH="0" baseline="0" noProof="0">
                        <a:ln>
                          <a:noFill/>
                        </a:ln>
                        <a:solidFill>
                          <a:srgbClr val="000000"/>
                        </a:solidFill>
                        <a:effectLst/>
                        <a:uLnTx/>
                        <a:uFillTx/>
                        <a:latin typeface="+mj-lt"/>
                        <a:ea typeface="+mn-ea"/>
                        <a:cs typeface="+mn-cs"/>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Chelmsford (56%)</a:t>
                      </a:r>
                      <a:br>
                        <a:rPr kumimoji="0" lang="en-GB" sz="1100" b="0" u="none" strike="noStrike" kern="1200" cap="none" spc="0" normalizeH="0" baseline="0" noProof="0">
                          <a:ln>
                            <a:noFill/>
                          </a:ln>
                          <a:solidFill>
                            <a:srgbClr val="000000"/>
                          </a:solidFill>
                          <a:effectLst/>
                          <a:uLnTx/>
                          <a:uFillTx/>
                          <a:latin typeface="+mj-lt"/>
                        </a:rPr>
                      </a:br>
                      <a:r>
                        <a:rPr kumimoji="0" lang="en-GB" sz="1100" b="0" u="none" strike="noStrike" kern="1200" cap="none" spc="0" normalizeH="0" baseline="0" noProof="0">
                          <a:ln>
                            <a:noFill/>
                          </a:ln>
                          <a:solidFill>
                            <a:srgbClr val="000000"/>
                          </a:solidFill>
                          <a:effectLst/>
                          <a:uLnTx/>
                          <a:uFillTx/>
                          <a:latin typeface="+mj-lt"/>
                        </a:rPr>
                        <a:t>Rochford (53%)</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Brentwood (53%)</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Less deprived areas: IMD quintiles 4-5 (49%)</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Social rented accommodation (52%)</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noProof="0">
                          <a:latin typeface="+mj-lt"/>
                        </a:rPr>
                        <a:t>Non-working (53%)</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Female (48%)</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Aged 55+ (57%)</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Just about getting by (52%)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Feeling lonely (54%)</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A long-term limiting health condition or illness (working age) (56%)</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53216227"/>
                  </a:ext>
                </a:extLst>
              </a:tr>
              <a:tr h="168658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100" b="1" u="none" strike="noStrike">
                          <a:solidFill>
                            <a:srgbClr val="000000"/>
                          </a:solidFill>
                          <a:effectLst/>
                          <a:latin typeface="+mj-lt"/>
                        </a:rPr>
                        <a:t>Personal caring responsibilities</a:t>
                      </a:r>
                      <a:endParaRPr lang="en-GB" sz="11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a:ln>
                            <a:noFill/>
                          </a:ln>
                          <a:solidFill>
                            <a:srgbClr val="000000"/>
                          </a:solidFill>
                          <a:effectLst/>
                          <a:uLnTx/>
                          <a:uFillTx/>
                          <a:latin typeface="+mj-lt"/>
                        </a:rPr>
                        <a:t>8%</a:t>
                      </a:r>
                      <a:endParaRPr kumimoji="0" lang="en-GB" sz="1100" b="1"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Tendring (15%)</a:t>
                      </a:r>
                      <a:br>
                        <a:rPr kumimoji="0" lang="en-GB" sz="1100" b="0" u="none" strike="noStrike" kern="1200" cap="none" spc="0" normalizeH="0" baseline="0" noProof="0">
                          <a:ln>
                            <a:noFill/>
                          </a:ln>
                          <a:solidFill>
                            <a:srgbClr val="000000"/>
                          </a:solidFill>
                          <a:effectLst/>
                          <a:uLnTx/>
                          <a:uFillTx/>
                          <a:latin typeface="+mj-lt"/>
                        </a:rPr>
                      </a:br>
                      <a:r>
                        <a:rPr kumimoji="0" lang="en-GB" sz="1100" b="0" u="none" strike="noStrike" kern="1200" cap="none" spc="0" normalizeH="0" baseline="0" noProof="0">
                          <a:ln>
                            <a:noFill/>
                          </a:ln>
                          <a:solidFill>
                            <a:srgbClr val="000000"/>
                          </a:solidFill>
                          <a:effectLst/>
                          <a:uLnTx/>
                          <a:uFillTx/>
                          <a:latin typeface="+mj-lt"/>
                        </a:rPr>
                        <a:t>Harlow (11%)</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More deprived areas: IMD quintiles 1 (12%)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Social rented accommodation (10%)</a:t>
                      </a:r>
                      <a:endParaRPr kumimoji="0" lang="en-GB" sz="1100" b="0" i="0" u="none" strike="noStrike" kern="1200" cap="none" spc="0" normalizeH="0" baseline="0" noProof="0">
                        <a:ln>
                          <a:noFill/>
                        </a:ln>
                        <a:solidFill>
                          <a:srgbClr val="000000"/>
                        </a:solidFill>
                        <a:effectLst/>
                        <a:uLnTx/>
                        <a:uFillTx/>
                        <a:latin typeface="+mj-lt"/>
                        <a:ea typeface="+mn-ea"/>
                        <a:cs typeface="+mn-cs"/>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noProof="0">
                          <a:latin typeface="+mj-lt"/>
                        </a:rPr>
                        <a:t>Non-working (11%) or retired households (10%)</a:t>
                      </a:r>
                      <a:endParaRPr lang="en-GB" sz="1100" noProof="0">
                        <a:latin typeface="+mj-lt"/>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Female (9%)</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Aged 55+ (9%)</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Lower income households earning less than £20K/year (14%)</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Just about getting by (10%) or Finding it quite/very difficult(11%)</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1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Feeling lonely (13%)</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a:ln>
                            <a:noFill/>
                          </a:ln>
                          <a:solidFill>
                            <a:srgbClr val="000000"/>
                          </a:solidFill>
                          <a:effectLst/>
                          <a:uLnTx/>
                          <a:uFillTx/>
                          <a:latin typeface="+mj-lt"/>
                        </a:rPr>
                        <a:t>A long-term limiting health condition or illness (11%)</a:t>
                      </a:r>
                      <a:endParaRPr kumimoji="0" lang="en-GB" sz="11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62758947"/>
                  </a:ext>
                </a:extLst>
              </a:tr>
            </a:tbl>
          </a:graphicData>
        </a:graphic>
      </p:graphicFrame>
      <p:sp>
        <p:nvSpPr>
          <p:cNvPr id="16" name="TextBox 15">
            <a:extLst>
              <a:ext uri="{FF2B5EF4-FFF2-40B4-BE49-F238E27FC236}">
                <a16:creationId xmlns:a16="http://schemas.microsoft.com/office/drawing/2014/main" id="{16BF9328-8361-4ED0-A613-36D201AE8516}"/>
              </a:ext>
            </a:extLst>
          </p:cNvPr>
          <p:cNvSpPr txBox="1"/>
          <p:nvPr/>
        </p:nvSpPr>
        <p:spPr>
          <a:xfrm>
            <a:off x="695325" y="6317404"/>
            <a:ext cx="990983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with any caring responsibilities (3,821); with personal caring responsibilities (</a:t>
            </a:r>
            <a:r>
              <a:rPr lang="en-GB" sz="1000">
                <a:solidFill>
                  <a:srgbClr val="000000"/>
                </a:solidFill>
                <a:latin typeface="+mj-lt"/>
              </a:rPr>
              <a:t>528</a:t>
            </a:r>
            <a:r>
              <a:rPr kumimoji="0" lang="en-GB" sz="1000" b="0" i="0" u="none" strike="noStrike" kern="1200" cap="none" spc="0" normalizeH="0" baseline="0" noProof="0">
                <a:ln>
                  <a:noFill/>
                </a:ln>
                <a:solidFill>
                  <a:srgbClr val="000000"/>
                </a:solidFill>
                <a:effectLst/>
                <a:uLnTx/>
                <a:uFillTx/>
                <a:latin typeface="+mj-lt"/>
                <a:ea typeface="+mn-ea"/>
                <a:cs typeface="+mn-cs"/>
              </a:rPr>
              <a:t>) </a:t>
            </a:r>
          </a:p>
        </p:txBody>
      </p:sp>
    </p:spTree>
    <p:custDataLst>
      <p:tags r:id="rId1"/>
    </p:custDataLst>
    <p:extLst>
      <p:ext uri="{BB962C8B-B14F-4D97-AF65-F5344CB8AC3E}">
        <p14:creationId xmlns:p14="http://schemas.microsoft.com/office/powerpoint/2010/main" val="421585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2900" y="2721505"/>
            <a:ext cx="11639100" cy="1065091"/>
          </a:xfrm>
        </p:spPr>
        <p:txBody>
          <a:bodyPr anchor="ctr">
            <a:normAutofit/>
          </a:bodyPr>
          <a:lstStyle/>
          <a:p>
            <a:r>
              <a:rPr lang="en-GB" sz="2800">
                <a:solidFill>
                  <a:schemeClr val="accent4"/>
                </a:solidFill>
              </a:rPr>
              <a:t>What pressures are faced by residents providing care? </a:t>
            </a:r>
          </a:p>
        </p:txBody>
      </p:sp>
    </p:spTree>
    <p:custDataLst>
      <p:tags r:id="rId1"/>
    </p:custDataLst>
    <p:extLst>
      <p:ext uri="{BB962C8B-B14F-4D97-AF65-F5344CB8AC3E}">
        <p14:creationId xmlns:p14="http://schemas.microsoft.com/office/powerpoint/2010/main" val="2320987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35759D4E-8834-4DD4-B801-6CCF800302C2}"/>
              </a:ext>
              <a:ext uri="{C183D7F6-B498-43B3-948B-1728B52AA6E4}">
                <adec:decorative xmlns:adec="http://schemas.microsoft.com/office/drawing/2017/decorative" val="0"/>
              </a:ext>
            </a:extLst>
          </p:cNvPr>
          <p:cNvSpPr txBox="1">
            <a:spLocks noGrp="1"/>
          </p:cNvSpPr>
          <p:nvPr>
            <p:ph type="title"/>
          </p:nvPr>
        </p:nvSpPr>
        <p:spPr>
          <a:xfrm>
            <a:off x="545124" y="228270"/>
            <a:ext cx="11463374"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Residents who provide personal care report lower levels of wellbeing, and higher levels of anxiety and loneliness. Providing broader care and support does not have a significant effect on these dimensions of wellbeing.</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0" name="Footer Placeholder 5">
            <a:extLst>
              <a:ext uri="{FF2B5EF4-FFF2-40B4-BE49-F238E27FC236}">
                <a16:creationId xmlns:a16="http://schemas.microsoft.com/office/drawing/2014/main" id="{8F6B7BD8-13CE-4286-BA28-4AF20B72EF20}"/>
              </a:ext>
              <a:ext uri="{C183D7F6-B498-43B3-948B-1728B52AA6E4}">
                <adec:decorative xmlns:adec="http://schemas.microsoft.com/office/drawing/2017/decorative" val="1"/>
              </a:ext>
            </a:extLst>
          </p:cNvPr>
          <p:cNvSpPr>
            <a:spLocks noGrp="1"/>
          </p:cNvSpPr>
          <p:nvPr>
            <p:ph type="ftr" sz="quarter" idx="4294967295"/>
          </p:nvPr>
        </p:nvSpPr>
        <p:spPr>
          <a:xfrm>
            <a:off x="51318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1" name="Date Placeholder 3">
            <a:extLst>
              <a:ext uri="{FF2B5EF4-FFF2-40B4-BE49-F238E27FC236}">
                <a16:creationId xmlns:a16="http://schemas.microsoft.com/office/drawing/2014/main" id="{D94D2382-0CCD-4759-B769-3BA4EADF4153}"/>
              </a:ext>
              <a:ext uri="{C183D7F6-B498-43B3-948B-1728B52AA6E4}">
                <adec:decorative xmlns:adec="http://schemas.microsoft.com/office/drawing/2017/decorative" val="1"/>
              </a:ext>
            </a:extLst>
          </p:cNvPr>
          <p:cNvSpPr>
            <a:spLocks noGrp="1"/>
          </p:cNvSpPr>
          <p:nvPr>
            <p:ph type="dt" sz="half" idx="4294967295"/>
          </p:nvPr>
        </p:nvSpPr>
        <p:spPr>
          <a:xfrm>
            <a:off x="99980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aphicFrame>
        <p:nvGraphicFramePr>
          <p:cNvPr id="12" name="Chart 11" descr="For example, when asked on a scale of 0 to 10, where 0 is 'not at all' and 10 is 'completely’ how satisfied they are with their life nowadays, those with personal caring responsibilities gave a score of 6.2 on average, below the Essex average of 6.8. And when asked on the same scale how happy they felt yesterday those with personal caring responsibilities gave a score of 6.4 on average, below the Essex average of 6.9. ">
            <a:extLst>
              <a:ext uri="{FF2B5EF4-FFF2-40B4-BE49-F238E27FC236}">
                <a16:creationId xmlns:a16="http://schemas.microsoft.com/office/drawing/2014/main" id="{69C5CABB-4687-4438-8D82-AEF23F239C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0995465"/>
              </p:ext>
            </p:extLst>
          </p:nvPr>
        </p:nvGraphicFramePr>
        <p:xfrm>
          <a:off x="866776" y="2174160"/>
          <a:ext cx="11039405" cy="423684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3F1B196-F03E-454B-B658-9EB724D1F222}"/>
              </a:ext>
              <a:ext uri="{C183D7F6-B498-43B3-948B-1728B52AA6E4}">
                <adec:decorative xmlns:adec="http://schemas.microsoft.com/office/drawing/2017/decorative" val="1"/>
              </a:ext>
            </a:extLst>
          </p:cNvPr>
          <p:cNvSpPr txBox="1"/>
          <p:nvPr/>
        </p:nvSpPr>
        <p:spPr>
          <a:xfrm>
            <a:off x="10231503" y="1965262"/>
            <a:ext cx="147300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Arial" panose="020B0604020202020204"/>
                <a:ea typeface="+mn-ea"/>
                <a:cs typeface="+mn-cs"/>
              </a:rPr>
              <a:t>Mean score</a:t>
            </a:r>
          </a:p>
        </p:txBody>
      </p:sp>
      <p:sp>
        <p:nvSpPr>
          <p:cNvPr id="14" name="Rectangle 13">
            <a:extLst>
              <a:ext uri="{FF2B5EF4-FFF2-40B4-BE49-F238E27FC236}">
                <a16:creationId xmlns:a16="http://schemas.microsoft.com/office/drawing/2014/main" id="{AC938C82-5BF2-4D70-9CD6-B009DBBE3EA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18" name="TextBox 17">
            <a:extLst>
              <a:ext uri="{FF2B5EF4-FFF2-40B4-BE49-F238E27FC236}">
                <a16:creationId xmlns:a16="http://schemas.microsoft.com/office/drawing/2014/main" id="{E25E4C73-2051-4156-84F2-B54DC9FA8EFD}"/>
              </a:ext>
              <a:ext uri="{C183D7F6-B498-43B3-948B-1728B52AA6E4}">
                <adec:decorative xmlns:adec="http://schemas.microsoft.com/office/drawing/2017/decorative" val="1"/>
              </a:ext>
            </a:extLst>
          </p:cNvPr>
          <p:cNvSpPr txBox="1"/>
          <p:nvPr/>
        </p:nvSpPr>
        <p:spPr>
          <a:xfrm>
            <a:off x="696982" y="1611122"/>
            <a:ext cx="9534521"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For each of these questions please give an answer on a scale of 0 to 10, where 0 is 'not at all' and 10 is 'completely’ / 3-item loneliness score (3-9)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 b="0" i="1" u="none" strike="noStrike" kern="1200" cap="none" spc="0" normalizeH="0" baseline="0" noProof="0">
              <a:ln>
                <a:noFill/>
              </a:ln>
              <a:solidFill>
                <a:prstClr val="black"/>
              </a:solidFill>
              <a:effectLst/>
              <a:uLnTx/>
              <a:uFillTx/>
              <a:latin typeface="+mj-lt"/>
              <a:ea typeface="+mn-ea"/>
              <a:cs typeface="+mn-cs"/>
            </a:endParaRPr>
          </a:p>
        </p:txBody>
      </p:sp>
      <p:sp>
        <p:nvSpPr>
          <p:cNvPr id="19" name="Rectangle 18">
            <a:extLst>
              <a:ext uri="{FF2B5EF4-FFF2-40B4-BE49-F238E27FC236}">
                <a16:creationId xmlns:a16="http://schemas.microsoft.com/office/drawing/2014/main" id="{DAD666FE-E8F3-BF70-40D6-E690C4E535A4}"/>
              </a:ext>
              <a:ext uri="{C183D7F6-B498-43B3-948B-1728B52AA6E4}">
                <adec:decorative xmlns:adec="http://schemas.microsoft.com/office/drawing/2017/decorative" val="1"/>
              </a:ext>
            </a:extLst>
          </p:cNvPr>
          <p:cNvSpPr/>
          <p:nvPr/>
        </p:nvSpPr>
        <p:spPr>
          <a:xfrm>
            <a:off x="1601450" y="3716883"/>
            <a:ext cx="307800" cy="1922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1277547-0C67-514C-C247-3CD7CE8C4C06}"/>
              </a:ext>
              <a:ext uri="{C183D7F6-B498-43B3-948B-1728B52AA6E4}">
                <adec:decorative xmlns:adec="http://schemas.microsoft.com/office/drawing/2017/decorative" val="1"/>
              </a:ext>
            </a:extLst>
          </p:cNvPr>
          <p:cNvSpPr/>
          <p:nvPr/>
        </p:nvSpPr>
        <p:spPr>
          <a:xfrm>
            <a:off x="8051128" y="4196455"/>
            <a:ext cx="307800"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535350A7-DF63-475E-870A-A43BD338A501}"/>
              </a:ext>
              <a:ext uri="{C183D7F6-B498-43B3-948B-1728B52AA6E4}">
                <adec:decorative xmlns:adec="http://schemas.microsoft.com/office/drawing/2017/decorative" val="1"/>
              </a:ext>
            </a:extLst>
          </p:cNvPr>
          <p:cNvSpPr txBox="1"/>
          <p:nvPr/>
        </p:nvSpPr>
        <p:spPr>
          <a:xfrm>
            <a:off x="695324" y="6317404"/>
            <a:ext cx="65597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(6,253 – </a:t>
            </a:r>
            <a:r>
              <a:rPr lang="en-GB" sz="1000">
                <a:solidFill>
                  <a:srgbClr val="000000"/>
                </a:solidFill>
                <a:latin typeface="Arial" panose="020B0604020202020204"/>
              </a:rPr>
              <a:t>6,307</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per measure) </a:t>
            </a:r>
            <a:endParaRPr kumimoji="0" lang="en-GB"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endParaRPr>
          </a:p>
        </p:txBody>
      </p:sp>
      <p:cxnSp>
        <p:nvCxnSpPr>
          <p:cNvPr id="3" name="Straight Connector 2">
            <a:extLst>
              <a:ext uri="{FF2B5EF4-FFF2-40B4-BE49-F238E27FC236}">
                <a16:creationId xmlns:a16="http://schemas.microsoft.com/office/drawing/2014/main" id="{1C26B34F-C906-4BDB-A1E9-35F6E73108EB}"/>
              </a:ext>
              <a:ext uri="{C183D7F6-B498-43B3-948B-1728B52AA6E4}">
                <adec:decorative xmlns:adec="http://schemas.microsoft.com/office/drawing/2017/decorative" val="1"/>
              </a:ext>
            </a:extLst>
          </p:cNvPr>
          <p:cNvCxnSpPr>
            <a:cxnSpLocks/>
          </p:cNvCxnSpPr>
          <p:nvPr/>
        </p:nvCxnSpPr>
        <p:spPr>
          <a:xfrm flipV="1">
            <a:off x="7334250" y="2727758"/>
            <a:ext cx="0" cy="3083957"/>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202B76-5532-4439-AAC2-9DA9EB99C5FD}"/>
              </a:ext>
              <a:ext uri="{C183D7F6-B498-43B3-948B-1728B52AA6E4}">
                <adec:decorative xmlns:adec="http://schemas.microsoft.com/office/drawing/2017/decorative" val="1"/>
              </a:ext>
            </a:extLst>
          </p:cNvPr>
          <p:cNvSpPr txBox="1"/>
          <p:nvPr/>
        </p:nvSpPr>
        <p:spPr>
          <a:xfrm>
            <a:off x="2085976" y="2566960"/>
            <a:ext cx="4029075" cy="307777"/>
          </a:xfrm>
          <a:prstGeom prst="rect">
            <a:avLst/>
          </a:prstGeom>
          <a:noFill/>
        </p:spPr>
        <p:txBody>
          <a:bodyPr wrap="square" rtlCol="0">
            <a:spAutoFit/>
          </a:bodyPr>
          <a:lstStyle/>
          <a:p>
            <a:pPr algn="ctr"/>
            <a:r>
              <a:rPr lang="en-GB" sz="1400">
                <a:solidFill>
                  <a:srgbClr val="9C9FAE"/>
                </a:solidFill>
              </a:rPr>
              <a:t>Higher score = positive</a:t>
            </a:r>
          </a:p>
        </p:txBody>
      </p:sp>
      <p:sp>
        <p:nvSpPr>
          <p:cNvPr id="36" name="TextBox 35">
            <a:extLst>
              <a:ext uri="{FF2B5EF4-FFF2-40B4-BE49-F238E27FC236}">
                <a16:creationId xmlns:a16="http://schemas.microsoft.com/office/drawing/2014/main" id="{E61F2B11-31B8-437D-BFF2-080F512031FA}"/>
              </a:ext>
              <a:ext uri="{C183D7F6-B498-43B3-948B-1728B52AA6E4}">
                <adec:decorative xmlns:adec="http://schemas.microsoft.com/office/drawing/2017/decorative" val="1"/>
              </a:ext>
            </a:extLst>
          </p:cNvPr>
          <p:cNvSpPr txBox="1"/>
          <p:nvPr/>
        </p:nvSpPr>
        <p:spPr>
          <a:xfrm>
            <a:off x="7477125" y="2560199"/>
            <a:ext cx="4029075" cy="307777"/>
          </a:xfrm>
          <a:prstGeom prst="rect">
            <a:avLst/>
          </a:prstGeom>
          <a:noFill/>
        </p:spPr>
        <p:txBody>
          <a:bodyPr wrap="square" rtlCol="0">
            <a:spAutoFit/>
          </a:bodyPr>
          <a:lstStyle/>
          <a:p>
            <a:pPr algn="ctr"/>
            <a:r>
              <a:rPr lang="en-GB" sz="1400">
                <a:solidFill>
                  <a:srgbClr val="9C9FAE"/>
                </a:solidFill>
              </a:rPr>
              <a:t>Lower score = positive</a:t>
            </a:r>
          </a:p>
        </p:txBody>
      </p:sp>
      <p:sp>
        <p:nvSpPr>
          <p:cNvPr id="22" name="TextBox 21">
            <a:extLst>
              <a:ext uri="{FF2B5EF4-FFF2-40B4-BE49-F238E27FC236}">
                <a16:creationId xmlns:a16="http://schemas.microsoft.com/office/drawing/2014/main" id="{B293777C-CA35-4B45-A5A9-027E3AB88353}"/>
              </a:ext>
              <a:ext uri="{C183D7F6-B498-43B3-948B-1728B52AA6E4}">
                <adec:decorative xmlns:adec="http://schemas.microsoft.com/office/drawing/2017/decorative" val="1"/>
              </a:ext>
            </a:extLst>
          </p:cNvPr>
          <p:cNvSpPr txBox="1"/>
          <p:nvPr/>
        </p:nvSpPr>
        <p:spPr>
          <a:xfrm>
            <a:off x="5347917" y="6457890"/>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 at the 95% confidence level </a:t>
            </a:r>
          </a:p>
        </p:txBody>
      </p:sp>
      <p:grpSp>
        <p:nvGrpSpPr>
          <p:cNvPr id="25" name="Group 24">
            <a:extLst>
              <a:ext uri="{FF2B5EF4-FFF2-40B4-BE49-F238E27FC236}">
                <a16:creationId xmlns:a16="http://schemas.microsoft.com/office/drawing/2014/main" id="{94812DED-D07F-4A40-87F5-43198CEDDADC}"/>
              </a:ext>
              <a:ext uri="{C183D7F6-B498-43B3-948B-1728B52AA6E4}">
                <adec:decorative xmlns:adec="http://schemas.microsoft.com/office/drawing/2017/decorative" val="1"/>
              </a:ext>
            </a:extLst>
          </p:cNvPr>
          <p:cNvGrpSpPr/>
          <p:nvPr/>
        </p:nvGrpSpPr>
        <p:grpSpPr>
          <a:xfrm>
            <a:off x="4934621" y="6469347"/>
            <a:ext cx="434988" cy="385349"/>
            <a:chOff x="5891767" y="3237074"/>
            <a:chExt cx="434988" cy="385349"/>
          </a:xfrm>
        </p:grpSpPr>
        <p:pic>
          <p:nvPicPr>
            <p:cNvPr id="26" name="Picture 25">
              <a:extLst>
                <a:ext uri="{FF2B5EF4-FFF2-40B4-BE49-F238E27FC236}">
                  <a16:creationId xmlns:a16="http://schemas.microsoft.com/office/drawing/2014/main" id="{255B510A-E272-46DF-B07D-3FE868E0E1F1}"/>
                </a:ext>
              </a:extLst>
            </p:cNvPr>
            <p:cNvPicPr>
              <a:picLocks noChangeAspect="1"/>
            </p:cNvPicPr>
            <p:nvPr/>
          </p:nvPicPr>
          <p:blipFill rotWithShape="1">
            <a:blip r:embed="rId5"/>
            <a:srcRect r="47218" b="-43314"/>
            <a:stretch/>
          </p:blipFill>
          <p:spPr>
            <a:xfrm>
              <a:off x="5891767" y="3325358"/>
              <a:ext cx="215596" cy="297065"/>
            </a:xfrm>
            <a:prstGeom prst="rect">
              <a:avLst/>
            </a:prstGeom>
          </p:spPr>
        </p:pic>
        <p:pic>
          <p:nvPicPr>
            <p:cNvPr id="30" name="Picture 29">
              <a:extLst>
                <a:ext uri="{FF2B5EF4-FFF2-40B4-BE49-F238E27FC236}">
                  <a16:creationId xmlns:a16="http://schemas.microsoft.com/office/drawing/2014/main" id="{C35B1E39-8BD1-405E-B54B-5C42B8960490}"/>
                </a:ext>
              </a:extLst>
            </p:cNvPr>
            <p:cNvPicPr>
              <a:picLocks noChangeAspect="1"/>
            </p:cNvPicPr>
            <p:nvPr/>
          </p:nvPicPr>
          <p:blipFill rotWithShape="1">
            <a:blip r:embed="rId6"/>
            <a:srcRect l="44868" t="-43316"/>
            <a:stretch/>
          </p:blipFill>
          <p:spPr>
            <a:xfrm>
              <a:off x="6104921" y="3237074"/>
              <a:ext cx="221834" cy="297067"/>
            </a:xfrm>
            <a:prstGeom prst="rect">
              <a:avLst/>
            </a:prstGeom>
          </p:spPr>
        </p:pic>
      </p:grpSp>
      <p:graphicFrame>
        <p:nvGraphicFramePr>
          <p:cNvPr id="6" name="Table 6">
            <a:extLst>
              <a:ext uri="{FF2B5EF4-FFF2-40B4-BE49-F238E27FC236}">
                <a16:creationId xmlns:a16="http://schemas.microsoft.com/office/drawing/2014/main" id="{DF419A8E-989C-1489-28BD-BE00BC7FEBEC}"/>
              </a:ext>
            </a:extLst>
          </p:cNvPr>
          <p:cNvGraphicFramePr>
            <a:graphicFrameLocks noGrp="1"/>
          </p:cNvGraphicFramePr>
          <p:nvPr>
            <p:extLst>
              <p:ext uri="{D42A27DB-BD31-4B8C-83A1-F6EECF244321}">
                <p14:modId xmlns:p14="http://schemas.microsoft.com/office/powerpoint/2010/main" val="332340236"/>
              </p:ext>
            </p:extLst>
          </p:nvPr>
        </p:nvGraphicFramePr>
        <p:xfrm>
          <a:off x="1192732" y="2917284"/>
          <a:ext cx="1569584" cy="370840"/>
        </p:xfrm>
        <a:graphic>
          <a:graphicData uri="http://schemas.openxmlformats.org/drawingml/2006/table">
            <a:tbl>
              <a:tblPr firstRow="1" bandRow="1">
                <a:tableStyleId>{5C22544A-7EE6-4342-B048-85BDC9FD1C3A}</a:tableStyleId>
              </a:tblPr>
              <a:tblGrid>
                <a:gridCol w="392396">
                  <a:extLst>
                    <a:ext uri="{9D8B030D-6E8A-4147-A177-3AD203B41FA5}">
                      <a16:colId xmlns:a16="http://schemas.microsoft.com/office/drawing/2014/main" val="3688262421"/>
                    </a:ext>
                  </a:extLst>
                </a:gridCol>
                <a:gridCol w="392396">
                  <a:extLst>
                    <a:ext uri="{9D8B030D-6E8A-4147-A177-3AD203B41FA5}">
                      <a16:colId xmlns:a16="http://schemas.microsoft.com/office/drawing/2014/main" val="378712611"/>
                    </a:ext>
                  </a:extLst>
                </a:gridCol>
                <a:gridCol w="392396">
                  <a:extLst>
                    <a:ext uri="{9D8B030D-6E8A-4147-A177-3AD203B41FA5}">
                      <a16:colId xmlns:a16="http://schemas.microsoft.com/office/drawing/2014/main" val="3388138450"/>
                    </a:ext>
                  </a:extLst>
                </a:gridCol>
                <a:gridCol w="392396">
                  <a:extLst>
                    <a:ext uri="{9D8B030D-6E8A-4147-A177-3AD203B41FA5}">
                      <a16:colId xmlns:a16="http://schemas.microsoft.com/office/drawing/2014/main" val="1815475325"/>
                    </a:ext>
                  </a:extLst>
                </a:gridCol>
              </a:tblGrid>
              <a:tr h="370840">
                <a:tc>
                  <a:txBody>
                    <a:bodyPr/>
                    <a:lstStyle/>
                    <a:p>
                      <a:r>
                        <a:rPr lang="en-GB" sz="1200" b="0">
                          <a:solidFill>
                            <a:schemeClr val="tx1"/>
                          </a:solidFill>
                        </a:rPr>
                        <a:t>6.8</a:t>
                      </a:r>
                    </a:p>
                  </a:txBody>
                  <a:tcPr anchor="ctr">
                    <a:lnR w="12700" cap="flat" cmpd="sng" algn="ctr">
                      <a:solidFill>
                        <a:srgbClr val="FF0000"/>
                      </a:solidFill>
                      <a:prstDash val="solid"/>
                      <a:round/>
                      <a:headEnd type="none" w="med" len="med"/>
                      <a:tailEnd type="none" w="med" len="med"/>
                    </a:lnR>
                    <a:solidFill>
                      <a:schemeClr val="accent6">
                        <a:lumMod val="20000"/>
                        <a:lumOff val="80000"/>
                      </a:schemeClr>
                    </a:solidFill>
                  </a:tcPr>
                </a:tc>
                <a:tc>
                  <a:txBody>
                    <a:bodyPr/>
                    <a:lstStyle/>
                    <a:p>
                      <a:r>
                        <a:rPr lang="en-GB" sz="1200" b="0">
                          <a:solidFill>
                            <a:schemeClr val="tx1"/>
                          </a:solidFill>
                        </a:rPr>
                        <a:t>6.2</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r>
                        <a:rPr lang="en-GB" sz="1200" b="0">
                          <a:solidFill>
                            <a:schemeClr val="tx1"/>
                          </a:solidFill>
                        </a:rPr>
                        <a:t>6.9</a:t>
                      </a:r>
                    </a:p>
                  </a:txBody>
                  <a:tcPr anchor="ctr">
                    <a:lnL w="12700" cap="flat" cmpd="sng" algn="ctr">
                      <a:solidFill>
                        <a:srgbClr val="FF0000"/>
                      </a:solidFill>
                      <a:prstDash val="solid"/>
                      <a:round/>
                      <a:headEnd type="none" w="med" len="med"/>
                      <a:tailEnd type="none" w="med" len="med"/>
                    </a:lnL>
                    <a:solidFill>
                      <a:schemeClr val="accent6">
                        <a:lumMod val="20000"/>
                        <a:lumOff val="80000"/>
                      </a:schemeClr>
                    </a:solidFill>
                  </a:tcPr>
                </a:tc>
                <a:tc>
                  <a:txBody>
                    <a:bodyPr/>
                    <a:lstStyle/>
                    <a:p>
                      <a:r>
                        <a:rPr lang="en-GB" sz="1200" b="0">
                          <a:solidFill>
                            <a:schemeClr val="tx1"/>
                          </a:solidFill>
                        </a:rPr>
                        <a:t>6.8</a:t>
                      </a:r>
                    </a:p>
                  </a:txBody>
                  <a:tcPr anchor="ctr">
                    <a:solidFill>
                      <a:schemeClr val="accent6">
                        <a:lumMod val="20000"/>
                        <a:lumOff val="80000"/>
                      </a:schemeClr>
                    </a:solidFill>
                  </a:tcPr>
                </a:tc>
                <a:extLst>
                  <a:ext uri="{0D108BD9-81ED-4DB2-BD59-A6C34878D82A}">
                    <a16:rowId xmlns:a16="http://schemas.microsoft.com/office/drawing/2014/main" val="1599969623"/>
                  </a:ext>
                </a:extLst>
              </a:tr>
            </a:tbl>
          </a:graphicData>
        </a:graphic>
      </p:graphicFrame>
      <p:graphicFrame>
        <p:nvGraphicFramePr>
          <p:cNvPr id="7" name="Table 6">
            <a:extLst>
              <a:ext uri="{FF2B5EF4-FFF2-40B4-BE49-F238E27FC236}">
                <a16:creationId xmlns:a16="http://schemas.microsoft.com/office/drawing/2014/main" id="{EF94C62E-E7CA-EBB4-6FCF-4D52410F1383}"/>
              </a:ext>
            </a:extLst>
          </p:cNvPr>
          <p:cNvGraphicFramePr>
            <a:graphicFrameLocks noGrp="1"/>
          </p:cNvGraphicFramePr>
          <p:nvPr>
            <p:extLst>
              <p:ext uri="{D42A27DB-BD31-4B8C-83A1-F6EECF244321}">
                <p14:modId xmlns:p14="http://schemas.microsoft.com/office/powerpoint/2010/main" val="2388413538"/>
              </p:ext>
            </p:extLst>
          </p:nvPr>
        </p:nvGraphicFramePr>
        <p:xfrm>
          <a:off x="3315721" y="2917284"/>
          <a:ext cx="1569584" cy="370840"/>
        </p:xfrm>
        <a:graphic>
          <a:graphicData uri="http://schemas.openxmlformats.org/drawingml/2006/table">
            <a:tbl>
              <a:tblPr firstRow="1" bandRow="1">
                <a:tableStyleId>{5C22544A-7EE6-4342-B048-85BDC9FD1C3A}</a:tableStyleId>
              </a:tblPr>
              <a:tblGrid>
                <a:gridCol w="392396">
                  <a:extLst>
                    <a:ext uri="{9D8B030D-6E8A-4147-A177-3AD203B41FA5}">
                      <a16:colId xmlns:a16="http://schemas.microsoft.com/office/drawing/2014/main" val="3688262421"/>
                    </a:ext>
                  </a:extLst>
                </a:gridCol>
                <a:gridCol w="392396">
                  <a:extLst>
                    <a:ext uri="{9D8B030D-6E8A-4147-A177-3AD203B41FA5}">
                      <a16:colId xmlns:a16="http://schemas.microsoft.com/office/drawing/2014/main" val="378712611"/>
                    </a:ext>
                  </a:extLst>
                </a:gridCol>
                <a:gridCol w="392396">
                  <a:extLst>
                    <a:ext uri="{9D8B030D-6E8A-4147-A177-3AD203B41FA5}">
                      <a16:colId xmlns:a16="http://schemas.microsoft.com/office/drawing/2014/main" val="3388138450"/>
                    </a:ext>
                  </a:extLst>
                </a:gridCol>
                <a:gridCol w="392396">
                  <a:extLst>
                    <a:ext uri="{9D8B030D-6E8A-4147-A177-3AD203B41FA5}">
                      <a16:colId xmlns:a16="http://schemas.microsoft.com/office/drawing/2014/main" val="1815475325"/>
                    </a:ext>
                  </a:extLst>
                </a:gridCol>
              </a:tblGrid>
              <a:tr h="370840">
                <a:tc>
                  <a:txBody>
                    <a:bodyPr/>
                    <a:lstStyle/>
                    <a:p>
                      <a:r>
                        <a:rPr lang="en-GB" sz="1200" b="0">
                          <a:solidFill>
                            <a:schemeClr val="tx1"/>
                          </a:solidFill>
                        </a:rPr>
                        <a:t>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r>
                        <a:rPr lang="en-GB" sz="1200" b="0">
                          <a:solidFill>
                            <a:schemeClr val="tx1"/>
                          </a:solidFill>
                        </a:rPr>
                        <a:t>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GB" sz="1200" b="0">
                          <a:solidFill>
                            <a:schemeClr val="tx1"/>
                          </a:solidFill>
                        </a:rPr>
                        <a:t>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r>
                        <a:rPr lang="en-GB" sz="1200" b="0">
                          <a:solidFill>
                            <a:schemeClr val="tx1"/>
                          </a:solidFill>
                        </a:rPr>
                        <a:t>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99969623"/>
                  </a:ext>
                </a:extLst>
              </a:tr>
            </a:tbl>
          </a:graphicData>
        </a:graphic>
      </p:graphicFrame>
      <p:graphicFrame>
        <p:nvGraphicFramePr>
          <p:cNvPr id="8" name="Table 7">
            <a:extLst>
              <a:ext uri="{FF2B5EF4-FFF2-40B4-BE49-F238E27FC236}">
                <a16:creationId xmlns:a16="http://schemas.microsoft.com/office/drawing/2014/main" id="{C0414D8C-BEB0-0238-5F22-9335711A208D}"/>
              </a:ext>
            </a:extLst>
          </p:cNvPr>
          <p:cNvGraphicFramePr>
            <a:graphicFrameLocks noGrp="1"/>
          </p:cNvGraphicFramePr>
          <p:nvPr>
            <p:extLst>
              <p:ext uri="{D42A27DB-BD31-4B8C-83A1-F6EECF244321}">
                <p14:modId xmlns:p14="http://schemas.microsoft.com/office/powerpoint/2010/main" val="3273201981"/>
              </p:ext>
            </p:extLst>
          </p:nvPr>
        </p:nvGraphicFramePr>
        <p:xfrm>
          <a:off x="5450088" y="2917284"/>
          <a:ext cx="1569584" cy="370840"/>
        </p:xfrm>
        <a:graphic>
          <a:graphicData uri="http://schemas.openxmlformats.org/drawingml/2006/table">
            <a:tbl>
              <a:tblPr firstRow="1" bandRow="1">
                <a:tableStyleId>{5C22544A-7EE6-4342-B048-85BDC9FD1C3A}</a:tableStyleId>
              </a:tblPr>
              <a:tblGrid>
                <a:gridCol w="392396">
                  <a:extLst>
                    <a:ext uri="{9D8B030D-6E8A-4147-A177-3AD203B41FA5}">
                      <a16:colId xmlns:a16="http://schemas.microsoft.com/office/drawing/2014/main" val="3688262421"/>
                    </a:ext>
                  </a:extLst>
                </a:gridCol>
                <a:gridCol w="392396">
                  <a:extLst>
                    <a:ext uri="{9D8B030D-6E8A-4147-A177-3AD203B41FA5}">
                      <a16:colId xmlns:a16="http://schemas.microsoft.com/office/drawing/2014/main" val="378712611"/>
                    </a:ext>
                  </a:extLst>
                </a:gridCol>
                <a:gridCol w="392396">
                  <a:extLst>
                    <a:ext uri="{9D8B030D-6E8A-4147-A177-3AD203B41FA5}">
                      <a16:colId xmlns:a16="http://schemas.microsoft.com/office/drawing/2014/main" val="3388138450"/>
                    </a:ext>
                  </a:extLst>
                </a:gridCol>
                <a:gridCol w="392396">
                  <a:extLst>
                    <a:ext uri="{9D8B030D-6E8A-4147-A177-3AD203B41FA5}">
                      <a16:colId xmlns:a16="http://schemas.microsoft.com/office/drawing/2014/main" val="1815475325"/>
                    </a:ext>
                  </a:extLst>
                </a:gridCol>
              </a:tblGrid>
              <a:tr h="370840">
                <a:tc>
                  <a:txBody>
                    <a:bodyPr/>
                    <a:lstStyle/>
                    <a:p>
                      <a:r>
                        <a:rPr lang="en-GB" sz="1200" b="0">
                          <a:solidFill>
                            <a:schemeClr val="tx1"/>
                          </a:solidFill>
                        </a:rPr>
                        <a:t>6.9</a:t>
                      </a:r>
                    </a:p>
                  </a:txBody>
                  <a:tcPr anchor="ctr">
                    <a:lnR w="12700" cap="flat" cmpd="sng" algn="ctr">
                      <a:solidFill>
                        <a:srgbClr val="FF0000"/>
                      </a:solidFill>
                      <a:prstDash val="solid"/>
                      <a:round/>
                      <a:headEnd type="none" w="med" len="med"/>
                      <a:tailEnd type="none" w="med" len="med"/>
                    </a:lnR>
                    <a:solidFill>
                      <a:schemeClr val="accent6">
                        <a:lumMod val="20000"/>
                        <a:lumOff val="80000"/>
                      </a:schemeClr>
                    </a:solidFill>
                  </a:tcPr>
                </a:tc>
                <a:tc>
                  <a:txBody>
                    <a:bodyPr/>
                    <a:lstStyle/>
                    <a:p>
                      <a:r>
                        <a:rPr lang="en-GB" sz="1200" b="0">
                          <a:solidFill>
                            <a:schemeClr val="tx1"/>
                          </a:solidFill>
                        </a:rPr>
                        <a:t>6.4</a:t>
                      </a: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accent6">
                        <a:lumMod val="20000"/>
                        <a:lumOff val="80000"/>
                      </a:schemeClr>
                    </a:solidFill>
                  </a:tcPr>
                </a:tc>
                <a:tc>
                  <a:txBody>
                    <a:bodyPr/>
                    <a:lstStyle/>
                    <a:p>
                      <a:r>
                        <a:rPr lang="en-GB" sz="1200" b="0">
                          <a:solidFill>
                            <a:schemeClr val="tx1"/>
                          </a:solidFill>
                        </a:rPr>
                        <a:t>7.0</a:t>
                      </a:r>
                    </a:p>
                  </a:txBody>
                  <a:tcPr anchor="ctr">
                    <a:lnL w="12700" cap="flat" cmpd="sng" algn="ctr">
                      <a:solidFill>
                        <a:srgbClr val="FF0000"/>
                      </a:solidFill>
                      <a:prstDash val="solid"/>
                      <a:round/>
                      <a:headEnd type="none" w="med" len="med"/>
                      <a:tailEnd type="none" w="med" len="med"/>
                    </a:lnL>
                    <a:solidFill>
                      <a:schemeClr val="accent6">
                        <a:lumMod val="20000"/>
                        <a:lumOff val="80000"/>
                      </a:schemeClr>
                    </a:solidFill>
                  </a:tcPr>
                </a:tc>
                <a:tc>
                  <a:txBody>
                    <a:bodyPr/>
                    <a:lstStyle/>
                    <a:p>
                      <a:r>
                        <a:rPr lang="en-GB" sz="1200" b="0">
                          <a:solidFill>
                            <a:schemeClr val="tx1"/>
                          </a:solidFill>
                        </a:rPr>
                        <a:t>7.0</a:t>
                      </a:r>
                    </a:p>
                  </a:txBody>
                  <a:tcPr anchor="ctr">
                    <a:solidFill>
                      <a:schemeClr val="accent6">
                        <a:lumMod val="20000"/>
                        <a:lumOff val="80000"/>
                      </a:schemeClr>
                    </a:solidFill>
                  </a:tcPr>
                </a:tc>
                <a:extLst>
                  <a:ext uri="{0D108BD9-81ED-4DB2-BD59-A6C34878D82A}">
                    <a16:rowId xmlns:a16="http://schemas.microsoft.com/office/drawing/2014/main" val="1599969623"/>
                  </a:ext>
                </a:extLst>
              </a:tr>
            </a:tbl>
          </a:graphicData>
        </a:graphic>
      </p:graphicFrame>
      <p:graphicFrame>
        <p:nvGraphicFramePr>
          <p:cNvPr id="9" name="Table 8">
            <a:extLst>
              <a:ext uri="{FF2B5EF4-FFF2-40B4-BE49-F238E27FC236}">
                <a16:creationId xmlns:a16="http://schemas.microsoft.com/office/drawing/2014/main" id="{B061AB06-2F00-DBA7-C10C-7A233DD510ED}"/>
              </a:ext>
            </a:extLst>
          </p:cNvPr>
          <p:cNvGraphicFramePr>
            <a:graphicFrameLocks noGrp="1"/>
          </p:cNvGraphicFramePr>
          <p:nvPr>
            <p:extLst>
              <p:ext uri="{D42A27DB-BD31-4B8C-83A1-F6EECF244321}">
                <p14:modId xmlns:p14="http://schemas.microsoft.com/office/powerpoint/2010/main" val="1504563302"/>
              </p:ext>
            </p:extLst>
          </p:nvPr>
        </p:nvGraphicFramePr>
        <p:xfrm>
          <a:off x="7584455" y="2917284"/>
          <a:ext cx="1569584" cy="370840"/>
        </p:xfrm>
        <a:graphic>
          <a:graphicData uri="http://schemas.openxmlformats.org/drawingml/2006/table">
            <a:tbl>
              <a:tblPr firstRow="1" bandRow="1">
                <a:tableStyleId>{5C22544A-7EE6-4342-B048-85BDC9FD1C3A}</a:tableStyleId>
              </a:tblPr>
              <a:tblGrid>
                <a:gridCol w="392396">
                  <a:extLst>
                    <a:ext uri="{9D8B030D-6E8A-4147-A177-3AD203B41FA5}">
                      <a16:colId xmlns:a16="http://schemas.microsoft.com/office/drawing/2014/main" val="3688262421"/>
                    </a:ext>
                  </a:extLst>
                </a:gridCol>
                <a:gridCol w="392396">
                  <a:extLst>
                    <a:ext uri="{9D8B030D-6E8A-4147-A177-3AD203B41FA5}">
                      <a16:colId xmlns:a16="http://schemas.microsoft.com/office/drawing/2014/main" val="378712611"/>
                    </a:ext>
                  </a:extLst>
                </a:gridCol>
                <a:gridCol w="392396">
                  <a:extLst>
                    <a:ext uri="{9D8B030D-6E8A-4147-A177-3AD203B41FA5}">
                      <a16:colId xmlns:a16="http://schemas.microsoft.com/office/drawing/2014/main" val="3388138450"/>
                    </a:ext>
                  </a:extLst>
                </a:gridCol>
                <a:gridCol w="392396">
                  <a:extLst>
                    <a:ext uri="{9D8B030D-6E8A-4147-A177-3AD203B41FA5}">
                      <a16:colId xmlns:a16="http://schemas.microsoft.com/office/drawing/2014/main" val="1815475325"/>
                    </a:ext>
                  </a:extLst>
                </a:gridCol>
              </a:tblGrid>
              <a:tr h="370840">
                <a:tc>
                  <a:txBody>
                    <a:bodyPr/>
                    <a:lstStyle/>
                    <a:p>
                      <a:r>
                        <a:rPr lang="en-GB" sz="1200" b="0">
                          <a:solidFill>
                            <a:schemeClr val="tx1"/>
                          </a:solidFill>
                        </a:rPr>
                        <a:t>3.6</a:t>
                      </a:r>
                    </a:p>
                  </a:txBody>
                  <a:tcPr anchor="ctr">
                    <a:lnR w="12700" cap="flat" cmpd="sng" algn="ctr">
                      <a:solidFill>
                        <a:srgbClr val="00B050"/>
                      </a:solidFill>
                      <a:prstDash val="solid"/>
                      <a:round/>
                      <a:headEnd type="none" w="med" len="med"/>
                      <a:tailEnd type="none" w="med" len="med"/>
                    </a:lnR>
                    <a:solidFill>
                      <a:schemeClr val="accent6">
                        <a:lumMod val="20000"/>
                        <a:lumOff val="80000"/>
                      </a:schemeClr>
                    </a:solidFill>
                  </a:tcPr>
                </a:tc>
                <a:tc>
                  <a:txBody>
                    <a:bodyPr/>
                    <a:lstStyle/>
                    <a:p>
                      <a:r>
                        <a:rPr lang="en-GB" sz="1200" b="0">
                          <a:solidFill>
                            <a:schemeClr val="tx1"/>
                          </a:solidFill>
                        </a:rPr>
                        <a:t>4.0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r>
                        <a:rPr lang="en-GB" sz="1200" b="0">
                          <a:solidFill>
                            <a:schemeClr val="tx1"/>
                          </a:solidFill>
                        </a:rPr>
                        <a:t>3.7</a:t>
                      </a:r>
                    </a:p>
                  </a:txBody>
                  <a:tcPr anchor="ctr">
                    <a:lnL w="12700" cap="flat" cmpd="sng" algn="ctr">
                      <a:solidFill>
                        <a:srgbClr val="00B050"/>
                      </a:solidFill>
                      <a:prstDash val="solid"/>
                      <a:round/>
                      <a:headEnd type="none" w="med" len="med"/>
                      <a:tailEnd type="none" w="med" len="med"/>
                    </a:lnL>
                    <a:solidFill>
                      <a:schemeClr val="accent6">
                        <a:lumMod val="20000"/>
                        <a:lumOff val="80000"/>
                      </a:schemeClr>
                    </a:solidFill>
                  </a:tcPr>
                </a:tc>
                <a:tc>
                  <a:txBody>
                    <a:bodyPr/>
                    <a:lstStyle/>
                    <a:p>
                      <a:r>
                        <a:rPr lang="en-GB" sz="1200" b="0">
                          <a:solidFill>
                            <a:schemeClr val="tx1"/>
                          </a:solidFill>
                        </a:rPr>
                        <a:t>3.4</a:t>
                      </a:r>
                    </a:p>
                  </a:txBody>
                  <a:tcPr anchor="ctr">
                    <a:solidFill>
                      <a:schemeClr val="accent6">
                        <a:lumMod val="20000"/>
                        <a:lumOff val="80000"/>
                      </a:schemeClr>
                    </a:solidFill>
                  </a:tcPr>
                </a:tc>
                <a:extLst>
                  <a:ext uri="{0D108BD9-81ED-4DB2-BD59-A6C34878D82A}">
                    <a16:rowId xmlns:a16="http://schemas.microsoft.com/office/drawing/2014/main" val="1599969623"/>
                  </a:ext>
                </a:extLst>
              </a:tr>
            </a:tbl>
          </a:graphicData>
        </a:graphic>
      </p:graphicFrame>
      <p:graphicFrame>
        <p:nvGraphicFramePr>
          <p:cNvPr id="10" name="Table 9">
            <a:extLst>
              <a:ext uri="{FF2B5EF4-FFF2-40B4-BE49-F238E27FC236}">
                <a16:creationId xmlns:a16="http://schemas.microsoft.com/office/drawing/2014/main" id="{EEE33A71-E8BA-BAAC-3889-E779123D08D3}"/>
              </a:ext>
            </a:extLst>
          </p:cNvPr>
          <p:cNvGraphicFramePr>
            <a:graphicFrameLocks noGrp="1"/>
          </p:cNvGraphicFramePr>
          <p:nvPr>
            <p:extLst>
              <p:ext uri="{D42A27DB-BD31-4B8C-83A1-F6EECF244321}">
                <p14:modId xmlns:p14="http://schemas.microsoft.com/office/powerpoint/2010/main" val="1535464615"/>
              </p:ext>
            </p:extLst>
          </p:nvPr>
        </p:nvGraphicFramePr>
        <p:xfrm>
          <a:off x="9726590" y="2917284"/>
          <a:ext cx="1569584" cy="370840"/>
        </p:xfrm>
        <a:graphic>
          <a:graphicData uri="http://schemas.openxmlformats.org/drawingml/2006/table">
            <a:tbl>
              <a:tblPr firstRow="1" bandRow="1">
                <a:tableStyleId>{5C22544A-7EE6-4342-B048-85BDC9FD1C3A}</a:tableStyleId>
              </a:tblPr>
              <a:tblGrid>
                <a:gridCol w="392396">
                  <a:extLst>
                    <a:ext uri="{9D8B030D-6E8A-4147-A177-3AD203B41FA5}">
                      <a16:colId xmlns:a16="http://schemas.microsoft.com/office/drawing/2014/main" val="3688262421"/>
                    </a:ext>
                  </a:extLst>
                </a:gridCol>
                <a:gridCol w="392396">
                  <a:extLst>
                    <a:ext uri="{9D8B030D-6E8A-4147-A177-3AD203B41FA5}">
                      <a16:colId xmlns:a16="http://schemas.microsoft.com/office/drawing/2014/main" val="378712611"/>
                    </a:ext>
                  </a:extLst>
                </a:gridCol>
                <a:gridCol w="392396">
                  <a:extLst>
                    <a:ext uri="{9D8B030D-6E8A-4147-A177-3AD203B41FA5}">
                      <a16:colId xmlns:a16="http://schemas.microsoft.com/office/drawing/2014/main" val="3388138450"/>
                    </a:ext>
                  </a:extLst>
                </a:gridCol>
                <a:gridCol w="392396">
                  <a:extLst>
                    <a:ext uri="{9D8B030D-6E8A-4147-A177-3AD203B41FA5}">
                      <a16:colId xmlns:a16="http://schemas.microsoft.com/office/drawing/2014/main" val="1815475325"/>
                    </a:ext>
                  </a:extLst>
                </a:gridCol>
              </a:tblGrid>
              <a:tr h="370840">
                <a:tc>
                  <a:txBody>
                    <a:bodyPr/>
                    <a:lstStyle/>
                    <a:p>
                      <a:r>
                        <a:rPr lang="en-GB" sz="1200" b="0">
                          <a:solidFill>
                            <a:schemeClr val="tx1"/>
                          </a:solidFill>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GB" sz="1200" b="0">
                          <a:solidFill>
                            <a:schemeClr val="tx1"/>
                          </a:solidFill>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GB" sz="1200" b="0">
                          <a:solidFill>
                            <a:schemeClr val="tx1"/>
                          </a:solidFill>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GB" sz="1200" b="0">
                          <a:solidFill>
                            <a:schemeClr val="tx1"/>
                          </a:solidFill>
                        </a:rPr>
                        <a:t>4.4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99969623"/>
                  </a:ext>
                </a:extLst>
              </a:tr>
            </a:tbl>
          </a:graphicData>
        </a:graphic>
      </p:graphicFrame>
      <p:sp>
        <p:nvSpPr>
          <p:cNvPr id="11" name="TextBox 10">
            <a:extLst>
              <a:ext uri="{FF2B5EF4-FFF2-40B4-BE49-F238E27FC236}">
                <a16:creationId xmlns:a16="http://schemas.microsoft.com/office/drawing/2014/main" id="{CFF679DD-291E-C317-7CEA-A1DB01E0CBC6}"/>
              </a:ext>
            </a:extLst>
          </p:cNvPr>
          <p:cNvSpPr txBox="1"/>
          <p:nvPr/>
        </p:nvSpPr>
        <p:spPr>
          <a:xfrm>
            <a:off x="629101" y="2973270"/>
            <a:ext cx="647608" cy="370840"/>
          </a:xfrm>
          <a:prstGeom prst="rect">
            <a:avLst/>
          </a:prstGeom>
          <a:noFill/>
        </p:spPr>
        <p:txBody>
          <a:bodyPr wrap="square" lIns="0" tIns="0" rIns="0" bIns="0" rtlCol="0">
            <a:noAutofit/>
          </a:bodyPr>
          <a:lstStyle/>
          <a:p>
            <a:pPr algn="l">
              <a:spcAft>
                <a:spcPts val="1134"/>
              </a:spcAft>
            </a:pPr>
            <a:r>
              <a:rPr lang="en-GB" sz="1500" b="1"/>
              <a:t>2022:</a:t>
            </a:r>
          </a:p>
        </p:txBody>
      </p:sp>
    </p:spTree>
    <p:custDataLst>
      <p:tags r:id="rId1"/>
    </p:custDataLst>
    <p:extLst>
      <p:ext uri="{BB962C8B-B14F-4D97-AF65-F5344CB8AC3E}">
        <p14:creationId xmlns:p14="http://schemas.microsoft.com/office/powerpoint/2010/main" val="218226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20" name="Title 1">
            <a:extLst>
              <a:ext uri="{FF2B5EF4-FFF2-40B4-BE49-F238E27FC236}">
                <a16:creationId xmlns:a16="http://schemas.microsoft.com/office/drawing/2014/main" id="{9651BC76-1936-4413-B814-C7FF46ED9F14}"/>
              </a:ext>
            </a:extLst>
          </p:cNvPr>
          <p:cNvSpPr txBox="1">
            <a:spLocks noGrp="1"/>
          </p:cNvSpPr>
          <p:nvPr>
            <p:ph type="title"/>
          </p:nvPr>
        </p:nvSpPr>
        <p:spPr>
          <a:xfrm>
            <a:off x="545123" y="228273"/>
            <a:ext cx="10870589"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Residents with personal caring responsibilities are more likely to be struggling financially (finding it very / quite difficult) vs. the Essex average, with </a:t>
            </a:r>
            <a:r>
              <a:rPr lang="en-GB" sz="1800">
                <a:solidFill>
                  <a:schemeClr val="accent4"/>
                </a:solidFill>
                <a:latin typeface="+mj-lt"/>
              </a:rPr>
              <a:t>just under</a:t>
            </a:r>
            <a:r>
              <a:rPr kumimoji="0" lang="en-GB" sz="1800" b="1" i="0" u="none" strike="noStrike" kern="1200" cap="none" spc="0" normalizeH="0" baseline="0" noProof="0">
                <a:ln>
                  <a:noFill/>
                </a:ln>
                <a:solidFill>
                  <a:schemeClr val="accent4"/>
                </a:solidFill>
                <a:effectLst/>
                <a:uLnTx/>
                <a:uFillTx/>
                <a:latin typeface="+mj-lt"/>
                <a:ea typeface="+mj-ea"/>
                <a:cs typeface="+mj-cs"/>
              </a:rPr>
              <a:t> half (</a:t>
            </a:r>
            <a:r>
              <a:rPr lang="en-GB" sz="1800">
                <a:solidFill>
                  <a:schemeClr val="accent4"/>
                </a:solidFill>
                <a:latin typeface="+mj-lt"/>
              </a:rPr>
              <a:t>47</a:t>
            </a:r>
            <a:r>
              <a:rPr kumimoji="0" lang="en-GB" sz="1800" b="1" i="0" u="none" strike="noStrike" kern="1200" cap="none" spc="0" normalizeH="0" baseline="0" noProof="0">
                <a:ln>
                  <a:noFill/>
                </a:ln>
                <a:solidFill>
                  <a:schemeClr val="accent4"/>
                </a:solidFill>
                <a:effectLst/>
                <a:uLnTx/>
                <a:uFillTx/>
                <a:latin typeface="+mj-lt"/>
                <a:ea typeface="+mj-ea"/>
                <a:cs typeface="+mj-cs"/>
              </a:rPr>
              <a:t>%) struggling financially or just about getting by…</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dirty="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18" name="Footer Placeholder 5">
            <a:extLst>
              <a:ext uri="{FF2B5EF4-FFF2-40B4-BE49-F238E27FC236}">
                <a16:creationId xmlns:a16="http://schemas.microsoft.com/office/drawing/2014/main" id="{B0A4BC02-6D75-4EBB-9999-14CB3AD089CC}"/>
              </a:ext>
              <a:ext uri="{C183D7F6-B498-43B3-948B-1728B52AA6E4}">
                <adec:decorative xmlns:adec="http://schemas.microsoft.com/office/drawing/2017/decorative" val="1"/>
              </a:ext>
            </a:extLst>
          </p:cNvPr>
          <p:cNvSpPr>
            <a:spLocks noGrp="1"/>
          </p:cNvSpPr>
          <p:nvPr>
            <p:ph type="ftr" sz="quarter" idx="4294967295"/>
          </p:nvPr>
        </p:nvSpPr>
        <p:spPr>
          <a:xfrm>
            <a:off x="569169"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9" name="Date Placeholder 3">
            <a:extLst>
              <a:ext uri="{FF2B5EF4-FFF2-40B4-BE49-F238E27FC236}">
                <a16:creationId xmlns:a16="http://schemas.microsoft.com/office/drawing/2014/main" id="{2D8A4BF9-2C7A-429C-8423-6C17CCACB4A5}"/>
              </a:ext>
              <a:ext uri="{C183D7F6-B498-43B3-948B-1728B52AA6E4}">
                <adec:decorative xmlns:adec="http://schemas.microsoft.com/office/drawing/2017/decorative" val="1"/>
              </a:ext>
            </a:extLst>
          </p:cNvPr>
          <p:cNvSpPr>
            <a:spLocks noGrp="1"/>
          </p:cNvSpPr>
          <p:nvPr>
            <p:ph type="dt" sz="half" idx="4294967295"/>
          </p:nvPr>
        </p:nvSpPr>
        <p:spPr>
          <a:xfrm>
            <a:off x="9606187"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6572F850-FF30-4B81-986D-E43A1143066D}"/>
              </a:ext>
              <a:ext uri="{C183D7F6-B498-43B3-948B-1728B52AA6E4}">
                <adec:decorative xmlns:adec="http://schemas.microsoft.com/office/drawing/2017/decorative" val="1"/>
              </a:ext>
            </a:extLst>
          </p:cNvPr>
          <p:cNvSpPr txBox="1"/>
          <p:nvPr/>
        </p:nvSpPr>
        <p:spPr>
          <a:xfrm>
            <a:off x="695325" y="6317404"/>
            <a:ext cx="5540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residents (answering) excluding those answering ‘prefer not to say’ (6,102)</a:t>
            </a:r>
          </a:p>
        </p:txBody>
      </p:sp>
      <p:sp>
        <p:nvSpPr>
          <p:cNvPr id="28" name="TextBox 27" descr="Respondents were asked &quot;How well would you say your household is managing financially these days?&quot; on a five-point scale from &quot;living comfortably&quot; to &quot;finding it very difficult&quot;.">
            <a:extLst>
              <a:ext uri="{FF2B5EF4-FFF2-40B4-BE49-F238E27FC236}">
                <a16:creationId xmlns:a16="http://schemas.microsoft.com/office/drawing/2014/main" id="{5B13DDD8-C0C4-4C7A-B69B-336F6AC69DB2}"/>
              </a:ext>
              <a:ext uri="{C183D7F6-B498-43B3-948B-1728B52AA6E4}">
                <adec:decorative xmlns:adec="http://schemas.microsoft.com/office/drawing/2017/decorative" val="0"/>
              </a:ext>
            </a:extLst>
          </p:cNvPr>
          <p:cNvSpPr txBox="1"/>
          <p:nvPr/>
        </p:nvSpPr>
        <p:spPr>
          <a:xfrm>
            <a:off x="695324" y="1387987"/>
            <a:ext cx="816875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well would you say your household is managing financially these days? Would you say you are…</a:t>
            </a:r>
          </a:p>
        </p:txBody>
      </p:sp>
      <p:graphicFrame>
        <p:nvGraphicFramePr>
          <p:cNvPr id="23" name="Chart 22" descr="Across Essex, 66% were living comfortably or doing alright, 23% just about getting by and 11% struggling financially, that is finding it very or quite difficult. Amongst those with personal caring responsibilities, just 46% were living comfortably or doing alright, with 30% just about getting by and 24% struggling financially (very/quite difficult).  ">
            <a:extLst>
              <a:ext uri="{FF2B5EF4-FFF2-40B4-BE49-F238E27FC236}">
                <a16:creationId xmlns:a16="http://schemas.microsoft.com/office/drawing/2014/main" id="{6BDD7EE0-3173-4601-A02A-C49D9AD25487}"/>
              </a:ext>
            </a:extLst>
          </p:cNvPr>
          <p:cNvGraphicFramePr/>
          <p:nvPr>
            <p:extLst>
              <p:ext uri="{D42A27DB-BD31-4B8C-83A1-F6EECF244321}">
                <p14:modId xmlns:p14="http://schemas.microsoft.com/office/powerpoint/2010/main" val="2200170387"/>
              </p:ext>
            </p:extLst>
          </p:nvPr>
        </p:nvGraphicFramePr>
        <p:xfrm>
          <a:off x="655597" y="2142836"/>
          <a:ext cx="10602005" cy="4106983"/>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19BB3466-51F8-4696-9679-A39D3702EFA0}"/>
              </a:ext>
              <a:ext uri="{C183D7F6-B498-43B3-948B-1728B52AA6E4}">
                <adec:decorative xmlns:adec="http://schemas.microsoft.com/office/drawing/2017/decorative" val="1"/>
              </a:ext>
            </a:extLst>
          </p:cNvPr>
          <p:cNvSpPr txBox="1"/>
          <p:nvPr/>
        </p:nvSpPr>
        <p:spPr>
          <a:xfrm>
            <a:off x="1088675" y="5952329"/>
            <a:ext cx="27779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 at the 95% confidence level </a:t>
            </a:r>
          </a:p>
        </p:txBody>
      </p:sp>
      <p:sp>
        <p:nvSpPr>
          <p:cNvPr id="31" name="Arrow: Up 30">
            <a:extLst>
              <a:ext uri="{FF2B5EF4-FFF2-40B4-BE49-F238E27FC236}">
                <a16:creationId xmlns:a16="http://schemas.microsoft.com/office/drawing/2014/main" id="{E81E1B08-CD56-4B5D-B596-1A2583A8BED7}"/>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Arrow: Up 32">
            <a:extLst>
              <a:ext uri="{FF2B5EF4-FFF2-40B4-BE49-F238E27FC236}">
                <a16:creationId xmlns:a16="http://schemas.microsoft.com/office/drawing/2014/main" id="{99FF246E-DDC8-44B0-B227-08DB83DF8AA8}"/>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Up 33">
            <a:extLst>
              <a:ext uri="{FF2B5EF4-FFF2-40B4-BE49-F238E27FC236}">
                <a16:creationId xmlns:a16="http://schemas.microsoft.com/office/drawing/2014/main" id="{DBC6AFD7-E1F5-4F5C-9912-48339665F17E}"/>
              </a:ext>
              <a:ext uri="{C183D7F6-B498-43B3-948B-1728B52AA6E4}">
                <adec:decorative xmlns:adec="http://schemas.microsoft.com/office/drawing/2017/decorative" val="1"/>
              </a:ext>
            </a:extLst>
          </p:cNvPr>
          <p:cNvSpPr/>
          <p:nvPr/>
        </p:nvSpPr>
        <p:spPr>
          <a:xfrm flipV="1">
            <a:off x="6849423" y="4756162"/>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Arrow: Up 34">
            <a:extLst>
              <a:ext uri="{FF2B5EF4-FFF2-40B4-BE49-F238E27FC236}">
                <a16:creationId xmlns:a16="http://schemas.microsoft.com/office/drawing/2014/main" id="{41634C7A-B098-4FD3-B526-34B8F60FD25E}"/>
              </a:ext>
              <a:ext uri="{C183D7F6-B498-43B3-948B-1728B52AA6E4}">
                <adec:decorative xmlns:adec="http://schemas.microsoft.com/office/drawing/2017/decorative" val="1"/>
              </a:ext>
            </a:extLst>
          </p:cNvPr>
          <p:cNvSpPr/>
          <p:nvPr/>
        </p:nvSpPr>
        <p:spPr>
          <a:xfrm>
            <a:off x="6849423" y="2676184"/>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Arrow: Up 35">
            <a:extLst>
              <a:ext uri="{FF2B5EF4-FFF2-40B4-BE49-F238E27FC236}">
                <a16:creationId xmlns:a16="http://schemas.microsoft.com/office/drawing/2014/main" id="{9479BC84-561F-476C-82A1-301D3C11BD63}"/>
              </a:ext>
              <a:ext uri="{C183D7F6-B498-43B3-948B-1728B52AA6E4}">
                <adec:decorative xmlns:adec="http://schemas.microsoft.com/office/drawing/2017/decorative" val="1"/>
              </a:ext>
            </a:extLst>
          </p:cNvPr>
          <p:cNvSpPr/>
          <p:nvPr/>
        </p:nvSpPr>
        <p:spPr>
          <a:xfrm>
            <a:off x="6849423" y="3412670"/>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Arrow: Up 36">
            <a:extLst>
              <a:ext uri="{FF2B5EF4-FFF2-40B4-BE49-F238E27FC236}">
                <a16:creationId xmlns:a16="http://schemas.microsoft.com/office/drawing/2014/main" id="{729AE1B0-D5C5-431F-8206-B506133A995F}"/>
              </a:ext>
              <a:ext uri="{C183D7F6-B498-43B3-948B-1728B52AA6E4}">
                <adec:decorative xmlns:adec="http://schemas.microsoft.com/office/drawing/2017/decorative" val="1"/>
              </a:ext>
            </a:extLst>
          </p:cNvPr>
          <p:cNvSpPr/>
          <p:nvPr/>
        </p:nvSpPr>
        <p:spPr>
          <a:xfrm>
            <a:off x="10269227" y="4548918"/>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Arrow: Up 37">
            <a:extLst>
              <a:ext uri="{FF2B5EF4-FFF2-40B4-BE49-F238E27FC236}">
                <a16:creationId xmlns:a16="http://schemas.microsoft.com/office/drawing/2014/main" id="{B24C5A8C-B514-4BC0-94A3-9E4F271375AD}"/>
              </a:ext>
              <a:ext uri="{C183D7F6-B498-43B3-948B-1728B52AA6E4}">
                <adec:decorative xmlns:adec="http://schemas.microsoft.com/office/drawing/2017/decorative" val="1"/>
              </a:ext>
            </a:extLst>
          </p:cNvPr>
          <p:cNvSpPr/>
          <p:nvPr/>
        </p:nvSpPr>
        <p:spPr>
          <a:xfrm flipV="1">
            <a:off x="10283051" y="3186231"/>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Arrow: Up 1">
            <a:extLst>
              <a:ext uri="{FF2B5EF4-FFF2-40B4-BE49-F238E27FC236}">
                <a16:creationId xmlns:a16="http://schemas.microsoft.com/office/drawing/2014/main" id="{B963690F-537E-3619-80F8-5A7EEF041296}"/>
              </a:ext>
              <a:ext uri="{C183D7F6-B498-43B3-948B-1728B52AA6E4}">
                <adec:decorative xmlns:adec="http://schemas.microsoft.com/office/drawing/2017/decorative" val="1"/>
              </a:ext>
            </a:extLst>
          </p:cNvPr>
          <p:cNvSpPr/>
          <p:nvPr/>
        </p:nvSpPr>
        <p:spPr>
          <a:xfrm flipV="1">
            <a:off x="8591012" y="4627582"/>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96DEC3AF-3D5A-0A12-288A-F26482313158}"/>
              </a:ext>
              <a:ext uri="{C183D7F6-B498-43B3-948B-1728B52AA6E4}">
                <adec:decorative xmlns:adec="http://schemas.microsoft.com/office/drawing/2017/decorative" val="1"/>
              </a:ext>
            </a:extLst>
          </p:cNvPr>
          <p:cNvSpPr/>
          <p:nvPr/>
        </p:nvSpPr>
        <p:spPr>
          <a:xfrm>
            <a:off x="8591012" y="3227217"/>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904063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2023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caring responsibilities</a:t>
            </a:r>
            <a:endParaRPr lang="en-GB">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45860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296876"/>
          </a:xfrm>
          <a:prstGeom prst="rect">
            <a:avLst/>
          </a:prstGeom>
          <a:noFill/>
        </p:spPr>
        <p:txBody>
          <a:bodyPr wrap="square" rtlCol="0">
            <a:spAutoFit/>
          </a:bodyPr>
          <a:lstStyle/>
          <a:p>
            <a:pPr>
              <a:lnSpc>
                <a:spcPct val="107000"/>
              </a:lnSpc>
              <a:spcAft>
                <a:spcPts val="800"/>
              </a:spcAft>
            </a:pPr>
            <a:r>
              <a:rPr lang="en-GB" sz="1300" i="1">
                <a:solidFill>
                  <a:prstClr val="black"/>
                </a:solidFill>
                <a:latin typeface="+mj-lt"/>
              </a:rPr>
              <a:t>Which of the following, if any, would you say you are worried about financially or are struggling to pay?</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Calibri"/>
                <a:ea typeface="+mj-ea"/>
                <a:cs typeface="+mj-cs"/>
              </a:rPr>
              <a:t>…these financial struggles are felt across a range of different</a:t>
            </a:r>
            <a:r>
              <a:rPr lang="en-GB" sz="1800">
                <a:solidFill>
                  <a:schemeClr val="accent4"/>
                </a:solidFill>
                <a:latin typeface="Calibri"/>
              </a:rPr>
              <a:t> financial commitments, but significantly more so for costs such as home energy bills, food, fuel, health and the internet. </a:t>
            </a:r>
            <a:endParaRPr kumimoji="0" lang="en-GB" sz="1800" b="1" i="0" u="none" strike="noStrike" kern="1200" cap="none" spc="0" normalizeH="0" baseline="0" noProof="0">
              <a:ln>
                <a:noFill/>
              </a:ln>
              <a:solidFill>
                <a:schemeClr val="accent4"/>
              </a:solidFill>
              <a:effectLst/>
              <a:uLnTx/>
              <a:uFillTx/>
              <a:latin typeface="Calibri"/>
              <a:ea typeface="+mj-ea"/>
              <a:cs typeface="+mj-cs"/>
            </a:endParaRP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6908" y="6257835"/>
            <a:ext cx="110378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t>
            </a:r>
            <a:r>
              <a:rPr lang="en-GB" sz="1000">
                <a:solidFill>
                  <a:srgbClr val="000000"/>
                </a:solidFill>
                <a:latin typeface="Calibri"/>
              </a:rPr>
              <a:t>All residents (answering) excluding those answering ‘prefer not to say’ (6,102); Personal caring responsibilities (489); Caring responsibilities (2,210); No caring responsibilities (2,187)</a:t>
            </a:r>
          </a:p>
        </p:txBody>
      </p:sp>
      <p:graphicFrame>
        <p:nvGraphicFramePr>
          <p:cNvPr id="2" name="Chart 1">
            <a:extLst>
              <a:ext uri="{FF2B5EF4-FFF2-40B4-BE49-F238E27FC236}">
                <a16:creationId xmlns:a16="http://schemas.microsoft.com/office/drawing/2014/main" id="{CF8B4AAD-D286-15AD-0D3A-5A1A1A051B2F}"/>
              </a:ext>
            </a:extLst>
          </p:cNvPr>
          <p:cNvGraphicFramePr/>
          <p:nvPr>
            <p:extLst>
              <p:ext uri="{D42A27DB-BD31-4B8C-83A1-F6EECF244321}">
                <p14:modId xmlns:p14="http://schemas.microsoft.com/office/powerpoint/2010/main" val="1680123552"/>
              </p:ext>
            </p:extLst>
          </p:nvPr>
        </p:nvGraphicFramePr>
        <p:xfrm>
          <a:off x="914399" y="1751829"/>
          <a:ext cx="10649527" cy="4263761"/>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Up 2">
            <a:extLst>
              <a:ext uri="{FF2B5EF4-FFF2-40B4-BE49-F238E27FC236}">
                <a16:creationId xmlns:a16="http://schemas.microsoft.com/office/drawing/2014/main" id="{444763D3-9FA4-D056-503D-98D3EF935953}"/>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BF5700C2-F68C-68A5-2B66-FE7F7504EB73}"/>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6" name="Arrow: Up 5">
            <a:extLst>
              <a:ext uri="{FF2B5EF4-FFF2-40B4-BE49-F238E27FC236}">
                <a16:creationId xmlns:a16="http://schemas.microsoft.com/office/drawing/2014/main" id="{C85D3AB0-50AB-F6E9-5FC3-8F8E471D0073}"/>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160519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6BDD7EE0-3173-4601-A02A-C49D9AD254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7151933"/>
              </p:ext>
            </p:extLst>
          </p:nvPr>
        </p:nvGraphicFramePr>
        <p:xfrm>
          <a:off x="560348" y="2446544"/>
          <a:ext cx="10602952" cy="3521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4CE9CBAF-7A44-48B6-9BC1-92FAB6BB9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9226738"/>
              </p:ext>
            </p:extLst>
          </p:nvPr>
        </p:nvGraphicFramePr>
        <p:xfrm>
          <a:off x="542880" y="1829583"/>
          <a:ext cx="10602952" cy="223319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20" name="Title 1">
            <a:extLst>
              <a:ext uri="{FF2B5EF4-FFF2-40B4-BE49-F238E27FC236}">
                <a16:creationId xmlns:a16="http://schemas.microsoft.com/office/drawing/2014/main" id="{9651BC76-1936-4413-B814-C7FF46ED9F14}"/>
              </a:ext>
              <a:ext uri="{C183D7F6-B498-43B3-948B-1728B52AA6E4}">
                <adec:decorative xmlns:adec="http://schemas.microsoft.com/office/drawing/2017/decorative" val="0"/>
              </a:ext>
            </a:extLst>
          </p:cNvPr>
          <p:cNvSpPr txBox="1">
            <a:spLocks noGrp="1"/>
          </p:cNvSpPr>
          <p:nvPr>
            <p:ph type="title"/>
          </p:nvPr>
        </p:nvSpPr>
        <p:spPr>
          <a:xfrm>
            <a:off x="713078" y="228269"/>
            <a:ext cx="11183456"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latin typeface="+mj-lt"/>
              </a:rPr>
              <a:t>82</a:t>
            </a:r>
            <a:r>
              <a:rPr kumimoji="0" lang="en-GB" sz="1800" b="1" i="0" u="none" strike="noStrike" kern="1200" cap="none" spc="0" normalizeH="0" baseline="0" noProof="0">
                <a:ln>
                  <a:noFill/>
                </a:ln>
                <a:solidFill>
                  <a:schemeClr val="accent4"/>
                </a:solidFill>
                <a:effectLst/>
                <a:uLnTx/>
                <a:uFillTx/>
                <a:latin typeface="+mj-lt"/>
                <a:ea typeface="+mj-ea"/>
                <a:cs typeface="+mj-cs"/>
              </a:rPr>
              <a:t>% of working-age residents with personal caring responsibilities are in working households, compared with 89% of working-age residents overall</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6" name="Footer Placeholder 5">
            <a:extLst>
              <a:ext uri="{FF2B5EF4-FFF2-40B4-BE49-F238E27FC236}">
                <a16:creationId xmlns:a16="http://schemas.microsoft.com/office/drawing/2014/main" id="{BF19EB16-76A0-411F-9400-9C395E8E076E}"/>
              </a:ext>
              <a:ext uri="{C183D7F6-B498-43B3-948B-1728B52AA6E4}">
                <adec:decorative xmlns:adec="http://schemas.microsoft.com/office/drawing/2017/decorative" val="1"/>
              </a:ext>
            </a:extLst>
          </p:cNvPr>
          <p:cNvSpPr>
            <a:spLocks noGrp="1"/>
          </p:cNvSpPr>
          <p:nvPr>
            <p:ph type="ftr" sz="quarter" idx="4294967295"/>
          </p:nvPr>
        </p:nvSpPr>
        <p:spPr>
          <a:xfrm>
            <a:off x="615822"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34" name="Date Placeholder 3">
            <a:extLst>
              <a:ext uri="{FF2B5EF4-FFF2-40B4-BE49-F238E27FC236}">
                <a16:creationId xmlns:a16="http://schemas.microsoft.com/office/drawing/2014/main" id="{08596266-C602-4823-AAF5-BBB0DE1A6A5B}"/>
              </a:ext>
              <a:ext uri="{C183D7F6-B498-43B3-948B-1728B52AA6E4}">
                <adec:decorative xmlns:adec="http://schemas.microsoft.com/office/drawing/2017/decorative" val="1"/>
              </a:ext>
            </a:extLst>
          </p:cNvPr>
          <p:cNvSpPr>
            <a:spLocks noGrp="1"/>
          </p:cNvSpPr>
          <p:nvPr>
            <p:ph type="dt" sz="half" idx="4294967295"/>
          </p:nvPr>
        </p:nvSpPr>
        <p:spPr>
          <a:xfrm>
            <a:off x="9606189"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5B13DDD8-C0C4-4C7A-B69B-336F6AC69DB2}"/>
              </a:ext>
              <a:ext uri="{C183D7F6-B498-43B3-948B-1728B52AA6E4}">
                <adec:decorative xmlns:adec="http://schemas.microsoft.com/office/drawing/2017/decorative" val="1"/>
              </a:ext>
            </a:extLst>
          </p:cNvPr>
          <p:cNvSpPr txBox="1"/>
          <p:nvPr/>
        </p:nvSpPr>
        <p:spPr>
          <a:xfrm>
            <a:off x="695325" y="1387987"/>
            <a:ext cx="5983282"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Household working status</a:t>
            </a:r>
          </a:p>
        </p:txBody>
      </p:sp>
      <p:sp>
        <p:nvSpPr>
          <p:cNvPr id="29" name="TextBox 28">
            <a:extLst>
              <a:ext uri="{FF2B5EF4-FFF2-40B4-BE49-F238E27FC236}">
                <a16:creationId xmlns:a16="http://schemas.microsoft.com/office/drawing/2014/main" id="{19BB3466-51F8-4696-9679-A39D3702EFA0}"/>
              </a:ext>
              <a:ext uri="{C183D7F6-B498-43B3-948B-1728B52AA6E4}">
                <adec:decorative xmlns:adec="http://schemas.microsoft.com/office/drawing/2017/decorative" val="1"/>
              </a:ext>
            </a:extLst>
          </p:cNvPr>
          <p:cNvSpPr txBox="1"/>
          <p:nvPr/>
        </p:nvSpPr>
        <p:spPr>
          <a:xfrm>
            <a:off x="1088675" y="5952329"/>
            <a:ext cx="31474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total/18-64 total at the 95% confidence level </a:t>
            </a:r>
          </a:p>
        </p:txBody>
      </p:sp>
      <p:sp>
        <p:nvSpPr>
          <p:cNvPr id="31" name="Arrow: Up 30">
            <a:extLst>
              <a:ext uri="{FF2B5EF4-FFF2-40B4-BE49-F238E27FC236}">
                <a16:creationId xmlns:a16="http://schemas.microsoft.com/office/drawing/2014/main" id="{E81E1B08-CD56-4B5D-B596-1A2583A8BED7}"/>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Arrow: Up 32">
            <a:extLst>
              <a:ext uri="{FF2B5EF4-FFF2-40B4-BE49-F238E27FC236}">
                <a16:creationId xmlns:a16="http://schemas.microsoft.com/office/drawing/2014/main" id="{99FF246E-DDC8-44B0-B227-08DB83DF8AA8}"/>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Arrow: Up 34">
            <a:extLst>
              <a:ext uri="{FF2B5EF4-FFF2-40B4-BE49-F238E27FC236}">
                <a16:creationId xmlns:a16="http://schemas.microsoft.com/office/drawing/2014/main" id="{41634C7A-B098-4FD3-B526-34B8F60FD25E}"/>
              </a:ext>
              <a:ext uri="{C183D7F6-B498-43B3-948B-1728B52AA6E4}">
                <adec:decorative xmlns:adec="http://schemas.microsoft.com/office/drawing/2017/decorative" val="1"/>
              </a:ext>
            </a:extLst>
          </p:cNvPr>
          <p:cNvSpPr/>
          <p:nvPr/>
        </p:nvSpPr>
        <p:spPr>
          <a:xfrm>
            <a:off x="5430966" y="386239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9" name="Straight Connector 18">
            <a:extLst>
              <a:ext uri="{FF2B5EF4-FFF2-40B4-BE49-F238E27FC236}">
                <a16:creationId xmlns:a16="http://schemas.microsoft.com/office/drawing/2014/main" id="{047CD4A4-D962-4620-A183-9F73AFDBBC72}"/>
              </a:ext>
              <a:ext uri="{C183D7F6-B498-43B3-948B-1728B52AA6E4}">
                <adec:decorative xmlns:adec="http://schemas.microsoft.com/office/drawing/2017/decorative" val="1"/>
              </a:ext>
            </a:extLst>
          </p:cNvPr>
          <p:cNvCxnSpPr>
            <a:cxnSpLocks/>
          </p:cNvCxnSpPr>
          <p:nvPr/>
        </p:nvCxnSpPr>
        <p:spPr>
          <a:xfrm flipH="1">
            <a:off x="1267773" y="3706298"/>
            <a:ext cx="7917586" cy="0"/>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63F3927-DE3B-436A-AEC3-BA96598CC710}"/>
              </a:ext>
              <a:ext uri="{C183D7F6-B498-43B3-948B-1728B52AA6E4}">
                <adec:decorative xmlns:adec="http://schemas.microsoft.com/office/drawing/2017/decorative" val="1"/>
              </a:ext>
            </a:extLst>
          </p:cNvPr>
          <p:cNvSpPr txBox="1"/>
          <p:nvPr/>
        </p:nvSpPr>
        <p:spPr>
          <a:xfrm>
            <a:off x="695324" y="6317404"/>
            <a:ext cx="73056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residents answering household working status question(s) (</a:t>
            </a:r>
            <a:r>
              <a:rPr lang="en-GB" sz="1000">
                <a:solidFill>
                  <a:srgbClr val="000000"/>
                </a:solidFill>
                <a:latin typeface="Arial" panose="020B0604020202020204"/>
              </a:rPr>
              <a:t>6,014</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working-age: 3,370)</a:t>
            </a:r>
          </a:p>
        </p:txBody>
      </p:sp>
      <p:sp>
        <p:nvSpPr>
          <p:cNvPr id="25" name="Arrow: Up 24">
            <a:extLst>
              <a:ext uri="{FF2B5EF4-FFF2-40B4-BE49-F238E27FC236}">
                <a16:creationId xmlns:a16="http://schemas.microsoft.com/office/drawing/2014/main" id="{9F681B00-7987-47A9-9935-D29F7B240CF1}"/>
              </a:ext>
              <a:ext uri="{C183D7F6-B498-43B3-948B-1728B52AA6E4}">
                <adec:decorative xmlns:adec="http://schemas.microsoft.com/office/drawing/2017/decorative" val="1"/>
              </a:ext>
            </a:extLst>
          </p:cNvPr>
          <p:cNvSpPr/>
          <p:nvPr/>
        </p:nvSpPr>
        <p:spPr>
          <a:xfrm>
            <a:off x="5431146" y="2133564"/>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Arrow: Up 31">
            <a:extLst>
              <a:ext uri="{FF2B5EF4-FFF2-40B4-BE49-F238E27FC236}">
                <a16:creationId xmlns:a16="http://schemas.microsoft.com/office/drawing/2014/main" id="{35CC6ABA-2281-4868-A26C-2FF92BF5A232}"/>
              </a:ext>
              <a:ext uri="{C183D7F6-B498-43B3-948B-1728B52AA6E4}">
                <adec:decorative xmlns:adec="http://schemas.microsoft.com/office/drawing/2017/decorative" val="1"/>
              </a:ext>
            </a:extLst>
          </p:cNvPr>
          <p:cNvSpPr/>
          <p:nvPr/>
        </p:nvSpPr>
        <p:spPr>
          <a:xfrm flipV="1">
            <a:off x="5430966" y="2960564"/>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Arrow: Up 39">
            <a:extLst>
              <a:ext uri="{FF2B5EF4-FFF2-40B4-BE49-F238E27FC236}">
                <a16:creationId xmlns:a16="http://schemas.microsoft.com/office/drawing/2014/main" id="{953CE227-D764-43B4-BF6E-2A7116557CC6}"/>
              </a:ext>
              <a:ext uri="{C183D7F6-B498-43B3-948B-1728B52AA6E4}">
                <adec:decorative xmlns:adec="http://schemas.microsoft.com/office/drawing/2017/decorative" val="1"/>
              </a:ext>
            </a:extLst>
          </p:cNvPr>
          <p:cNvSpPr/>
          <p:nvPr/>
        </p:nvSpPr>
        <p:spPr>
          <a:xfrm flipV="1">
            <a:off x="5430966" y="4719905"/>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Arrow: Up 40">
            <a:extLst>
              <a:ext uri="{FF2B5EF4-FFF2-40B4-BE49-F238E27FC236}">
                <a16:creationId xmlns:a16="http://schemas.microsoft.com/office/drawing/2014/main" id="{EAB41E1C-7AA2-49D1-9519-3CE83EBB262B}"/>
              </a:ext>
              <a:ext uri="{C183D7F6-B498-43B3-948B-1728B52AA6E4}">
                <adec:decorative xmlns:adec="http://schemas.microsoft.com/office/drawing/2017/decorative" val="1"/>
              </a:ext>
            </a:extLst>
          </p:cNvPr>
          <p:cNvSpPr/>
          <p:nvPr/>
        </p:nvSpPr>
        <p:spPr>
          <a:xfrm>
            <a:off x="8857405" y="4597179"/>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B67E25DB-F74F-4279-A5EA-B328CD79B371}"/>
              </a:ext>
              <a:ext uri="{C183D7F6-B498-43B3-948B-1728B52AA6E4}">
                <adec:decorative xmlns:adec="http://schemas.microsoft.com/office/drawing/2017/decorative" val="1"/>
              </a:ext>
            </a:extLst>
          </p:cNvPr>
          <p:cNvSpPr txBox="1"/>
          <p:nvPr/>
        </p:nvSpPr>
        <p:spPr>
          <a:xfrm>
            <a:off x="950475" y="4487888"/>
            <a:ext cx="20073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Working-age residents (18-64)</a:t>
            </a:r>
          </a:p>
        </p:txBody>
      </p:sp>
      <p:sp>
        <p:nvSpPr>
          <p:cNvPr id="43" name="TextBox 42">
            <a:extLst>
              <a:ext uri="{FF2B5EF4-FFF2-40B4-BE49-F238E27FC236}">
                <a16:creationId xmlns:a16="http://schemas.microsoft.com/office/drawing/2014/main" id="{AFCC09C5-B344-4984-A941-62F7B3FE0978}"/>
              </a:ext>
              <a:ext uri="{C183D7F6-B498-43B3-948B-1728B52AA6E4}">
                <adec:decorative xmlns:adec="http://schemas.microsoft.com/office/drawing/2017/decorative" val="1"/>
              </a:ext>
            </a:extLst>
          </p:cNvPr>
          <p:cNvSpPr txBox="1"/>
          <p:nvPr/>
        </p:nvSpPr>
        <p:spPr>
          <a:xfrm>
            <a:off x="1103713" y="2597581"/>
            <a:ext cx="175881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All residents</a:t>
            </a:r>
          </a:p>
        </p:txBody>
      </p:sp>
      <p:sp>
        <p:nvSpPr>
          <p:cNvPr id="2" name="Arrow: Up 1">
            <a:extLst>
              <a:ext uri="{FF2B5EF4-FFF2-40B4-BE49-F238E27FC236}">
                <a16:creationId xmlns:a16="http://schemas.microsoft.com/office/drawing/2014/main" id="{3D8E2370-5B6D-3A72-5FA1-CD3DD51F857B}"/>
              </a:ext>
              <a:ext uri="{C183D7F6-B498-43B3-948B-1728B52AA6E4}">
                <adec:decorative xmlns:adec="http://schemas.microsoft.com/office/drawing/2017/decorative" val="1"/>
              </a:ext>
            </a:extLst>
          </p:cNvPr>
          <p:cNvSpPr/>
          <p:nvPr/>
        </p:nvSpPr>
        <p:spPr>
          <a:xfrm>
            <a:off x="8869303" y="2843292"/>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Arrow: Up 2">
            <a:extLst>
              <a:ext uri="{FF2B5EF4-FFF2-40B4-BE49-F238E27FC236}">
                <a16:creationId xmlns:a16="http://schemas.microsoft.com/office/drawing/2014/main" id="{40B47DAE-420A-871E-7DEF-4979195B48EB}"/>
              </a:ext>
              <a:ext uri="{C183D7F6-B498-43B3-948B-1728B52AA6E4}">
                <adec:decorative xmlns:adec="http://schemas.microsoft.com/office/drawing/2017/decorative" val="1"/>
              </a:ext>
            </a:extLst>
          </p:cNvPr>
          <p:cNvSpPr/>
          <p:nvPr/>
        </p:nvSpPr>
        <p:spPr>
          <a:xfrm flipV="1">
            <a:off x="8860065" y="2069264"/>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Arrow: Up 3">
            <a:extLst>
              <a:ext uri="{FF2B5EF4-FFF2-40B4-BE49-F238E27FC236}">
                <a16:creationId xmlns:a16="http://schemas.microsoft.com/office/drawing/2014/main" id="{62BF2151-A8C0-4257-1C3F-BF123782B922}"/>
              </a:ext>
              <a:ext uri="{C183D7F6-B498-43B3-948B-1728B52AA6E4}">
                <adec:decorative xmlns:adec="http://schemas.microsoft.com/office/drawing/2017/decorative" val="1"/>
              </a:ext>
            </a:extLst>
          </p:cNvPr>
          <p:cNvSpPr/>
          <p:nvPr/>
        </p:nvSpPr>
        <p:spPr>
          <a:xfrm>
            <a:off x="7144311" y="381496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Arrow: Up 4">
            <a:extLst>
              <a:ext uri="{FF2B5EF4-FFF2-40B4-BE49-F238E27FC236}">
                <a16:creationId xmlns:a16="http://schemas.microsoft.com/office/drawing/2014/main" id="{C11C99D3-025C-3F47-444D-E135DD28504D}"/>
              </a:ext>
              <a:ext uri="{C183D7F6-B498-43B3-948B-1728B52AA6E4}">
                <adec:decorative xmlns:adec="http://schemas.microsoft.com/office/drawing/2017/decorative" val="1"/>
              </a:ext>
            </a:extLst>
          </p:cNvPr>
          <p:cNvSpPr/>
          <p:nvPr/>
        </p:nvSpPr>
        <p:spPr>
          <a:xfrm flipV="1">
            <a:off x="8851984" y="3800086"/>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98979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20" name="Title 1">
            <a:extLst>
              <a:ext uri="{FF2B5EF4-FFF2-40B4-BE49-F238E27FC236}">
                <a16:creationId xmlns:a16="http://schemas.microsoft.com/office/drawing/2014/main" id="{9651BC76-1936-4413-B814-C7FF46ED9F14}"/>
              </a:ext>
              <a:ext uri="{C183D7F6-B498-43B3-948B-1728B52AA6E4}">
                <adec:decorative xmlns:adec="http://schemas.microsoft.com/office/drawing/2017/decorative" val="0"/>
              </a:ext>
            </a:extLst>
          </p:cNvPr>
          <p:cNvSpPr txBox="1">
            <a:spLocks noGrp="1"/>
          </p:cNvSpPr>
          <p:nvPr>
            <p:ph type="title"/>
          </p:nvPr>
        </p:nvSpPr>
        <p:spPr>
          <a:xfrm>
            <a:off x="713074" y="228271"/>
            <a:ext cx="11220778"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Working-age residents with personal caring responsibilities report the greatest financial difficulties, with just under a </a:t>
            </a:r>
            <a:r>
              <a:rPr lang="en-GB" sz="1800">
                <a:solidFill>
                  <a:schemeClr val="accent4"/>
                </a:solidFill>
                <a:latin typeface="+mj-lt"/>
              </a:rPr>
              <a:t>quarter</a:t>
            </a:r>
            <a:r>
              <a:rPr kumimoji="0" lang="en-GB" sz="1800" b="1" i="0" u="none" strike="noStrike" kern="1200" cap="none" spc="0" normalizeH="0" baseline="0" noProof="0">
                <a:ln>
                  <a:noFill/>
                </a:ln>
                <a:solidFill>
                  <a:schemeClr val="accent4"/>
                </a:solidFill>
                <a:effectLst/>
                <a:uLnTx/>
                <a:uFillTx/>
                <a:latin typeface="+mj-lt"/>
                <a:ea typeface="+mj-ea"/>
                <a:cs typeface="+mj-cs"/>
              </a:rPr>
              <a:t> struggling financially (finding it very / quite difficult) and 30% ‘just about getting by’...</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2" name="Footer Placeholder 5">
            <a:extLst>
              <a:ext uri="{FF2B5EF4-FFF2-40B4-BE49-F238E27FC236}">
                <a16:creationId xmlns:a16="http://schemas.microsoft.com/office/drawing/2014/main" id="{BC7EEAD0-6AE6-416C-8D46-7984B690546D}"/>
              </a:ext>
              <a:ext uri="{C183D7F6-B498-43B3-948B-1728B52AA6E4}">
                <adec:decorative xmlns:adec="http://schemas.microsoft.com/office/drawing/2017/decorative" val="1"/>
              </a:ext>
            </a:extLst>
          </p:cNvPr>
          <p:cNvSpPr>
            <a:spLocks noGrp="1"/>
          </p:cNvSpPr>
          <p:nvPr>
            <p:ph type="ftr" sz="quarter" idx="4294967295"/>
          </p:nvPr>
        </p:nvSpPr>
        <p:spPr>
          <a:xfrm>
            <a:off x="597164"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6" name="Date Placeholder 3">
            <a:extLst>
              <a:ext uri="{FF2B5EF4-FFF2-40B4-BE49-F238E27FC236}">
                <a16:creationId xmlns:a16="http://schemas.microsoft.com/office/drawing/2014/main" id="{B0F28631-672A-405D-9D32-FCFC79D4DA5F}"/>
              </a:ext>
              <a:ext uri="{C183D7F6-B498-43B3-948B-1728B52AA6E4}">
                <adec:decorative xmlns:adec="http://schemas.microsoft.com/office/drawing/2017/decorative" val="1"/>
              </a:ext>
            </a:extLst>
          </p:cNvPr>
          <p:cNvSpPr>
            <a:spLocks noGrp="1"/>
          </p:cNvSpPr>
          <p:nvPr>
            <p:ph type="dt" sz="half" idx="4294967295"/>
          </p:nvPr>
        </p:nvSpPr>
        <p:spPr>
          <a:xfrm>
            <a:off x="960618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aphicFrame>
        <p:nvGraphicFramePr>
          <p:cNvPr id="23" name="Chart 22">
            <a:extLst>
              <a:ext uri="{FF2B5EF4-FFF2-40B4-BE49-F238E27FC236}">
                <a16:creationId xmlns:a16="http://schemas.microsoft.com/office/drawing/2014/main" id="{6BDD7EE0-3173-4601-A02A-C49D9AD254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5518936"/>
              </p:ext>
            </p:extLst>
          </p:nvPr>
        </p:nvGraphicFramePr>
        <p:xfrm>
          <a:off x="655598" y="2053334"/>
          <a:ext cx="10602952" cy="407666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a:extLst>
              <a:ext uri="{FF2B5EF4-FFF2-40B4-BE49-F238E27FC236}">
                <a16:creationId xmlns:a16="http://schemas.microsoft.com/office/drawing/2014/main" id="{5B13DDD8-C0C4-4C7A-B69B-336F6AC69DB2}"/>
              </a:ext>
              <a:ext uri="{C183D7F6-B498-43B3-948B-1728B52AA6E4}">
                <adec:decorative xmlns:adec="http://schemas.microsoft.com/office/drawing/2017/decorative" val="1"/>
              </a:ext>
            </a:extLst>
          </p:cNvPr>
          <p:cNvSpPr txBox="1"/>
          <p:nvPr/>
        </p:nvSpPr>
        <p:spPr>
          <a:xfrm>
            <a:off x="695325" y="1387987"/>
            <a:ext cx="9773622"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How well would you say your household is managing financially these days? Would you say you are…</a:t>
            </a:r>
          </a:p>
        </p:txBody>
      </p:sp>
      <p:sp>
        <p:nvSpPr>
          <p:cNvPr id="29" name="TextBox 28">
            <a:extLst>
              <a:ext uri="{FF2B5EF4-FFF2-40B4-BE49-F238E27FC236}">
                <a16:creationId xmlns:a16="http://schemas.microsoft.com/office/drawing/2014/main" id="{19BB3466-51F8-4696-9679-A39D3702EFA0}"/>
              </a:ext>
              <a:ext uri="{C183D7F6-B498-43B3-948B-1728B52AA6E4}">
                <adec:decorative xmlns:adec="http://schemas.microsoft.com/office/drawing/2017/decorative" val="1"/>
              </a:ext>
            </a:extLst>
          </p:cNvPr>
          <p:cNvSpPr txBox="1"/>
          <p:nvPr/>
        </p:nvSpPr>
        <p:spPr>
          <a:xfrm>
            <a:off x="1088675" y="5952329"/>
            <a:ext cx="30074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18-64/65+ total at the 95% confidence level </a:t>
            </a:r>
          </a:p>
        </p:txBody>
      </p:sp>
      <p:sp>
        <p:nvSpPr>
          <p:cNvPr id="31" name="Arrow: Up 30">
            <a:extLst>
              <a:ext uri="{FF2B5EF4-FFF2-40B4-BE49-F238E27FC236}">
                <a16:creationId xmlns:a16="http://schemas.microsoft.com/office/drawing/2014/main" id="{E81E1B08-CD56-4B5D-B596-1A2583A8BED7}"/>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3" name="Arrow: Up 32">
            <a:extLst>
              <a:ext uri="{FF2B5EF4-FFF2-40B4-BE49-F238E27FC236}">
                <a16:creationId xmlns:a16="http://schemas.microsoft.com/office/drawing/2014/main" id="{99FF246E-DDC8-44B0-B227-08DB83DF8AA8}"/>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Up 33">
            <a:extLst>
              <a:ext uri="{FF2B5EF4-FFF2-40B4-BE49-F238E27FC236}">
                <a16:creationId xmlns:a16="http://schemas.microsoft.com/office/drawing/2014/main" id="{DBC6AFD7-E1F5-4F5C-9912-48339665F17E}"/>
              </a:ext>
              <a:ext uri="{C183D7F6-B498-43B3-948B-1728B52AA6E4}">
                <adec:decorative xmlns:adec="http://schemas.microsoft.com/office/drawing/2017/decorative" val="1"/>
              </a:ext>
            </a:extLst>
          </p:cNvPr>
          <p:cNvSpPr/>
          <p:nvPr/>
        </p:nvSpPr>
        <p:spPr>
          <a:xfrm flipV="1">
            <a:off x="6849423" y="4697384"/>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Arrow: Up 34">
            <a:extLst>
              <a:ext uri="{FF2B5EF4-FFF2-40B4-BE49-F238E27FC236}">
                <a16:creationId xmlns:a16="http://schemas.microsoft.com/office/drawing/2014/main" id="{41634C7A-B098-4FD3-B526-34B8F60FD25E}"/>
              </a:ext>
              <a:ext uri="{C183D7F6-B498-43B3-948B-1728B52AA6E4}">
                <adec:decorative xmlns:adec="http://schemas.microsoft.com/office/drawing/2017/decorative" val="1"/>
              </a:ext>
            </a:extLst>
          </p:cNvPr>
          <p:cNvSpPr/>
          <p:nvPr/>
        </p:nvSpPr>
        <p:spPr>
          <a:xfrm>
            <a:off x="6849423" y="2612618"/>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Arrow: Up 35">
            <a:extLst>
              <a:ext uri="{FF2B5EF4-FFF2-40B4-BE49-F238E27FC236}">
                <a16:creationId xmlns:a16="http://schemas.microsoft.com/office/drawing/2014/main" id="{9479BC84-561F-476C-82A1-301D3C11BD63}"/>
              </a:ext>
              <a:ext uri="{C183D7F6-B498-43B3-948B-1728B52AA6E4}">
                <adec:decorative xmlns:adec="http://schemas.microsoft.com/office/drawing/2017/decorative" val="1"/>
              </a:ext>
            </a:extLst>
          </p:cNvPr>
          <p:cNvSpPr/>
          <p:nvPr/>
        </p:nvSpPr>
        <p:spPr>
          <a:xfrm>
            <a:off x="6849423" y="3445327"/>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7" name="Arrow: Up 36">
            <a:extLst>
              <a:ext uri="{FF2B5EF4-FFF2-40B4-BE49-F238E27FC236}">
                <a16:creationId xmlns:a16="http://schemas.microsoft.com/office/drawing/2014/main" id="{729AE1B0-D5C5-431F-8206-B506133A995F}"/>
              </a:ext>
              <a:ext uri="{C183D7F6-B498-43B3-948B-1728B52AA6E4}">
                <adec:decorative xmlns:adec="http://schemas.microsoft.com/office/drawing/2017/decorative" val="1"/>
              </a:ext>
            </a:extLst>
          </p:cNvPr>
          <p:cNvSpPr/>
          <p:nvPr/>
        </p:nvSpPr>
        <p:spPr>
          <a:xfrm>
            <a:off x="10269227" y="2940937"/>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Arrow: Up 37">
            <a:extLst>
              <a:ext uri="{FF2B5EF4-FFF2-40B4-BE49-F238E27FC236}">
                <a16:creationId xmlns:a16="http://schemas.microsoft.com/office/drawing/2014/main" id="{B24C5A8C-B514-4BC0-94A3-9E4F271375AD}"/>
              </a:ext>
              <a:ext uri="{C183D7F6-B498-43B3-948B-1728B52AA6E4}">
                <adec:decorative xmlns:adec="http://schemas.microsoft.com/office/drawing/2017/decorative" val="1"/>
              </a:ext>
            </a:extLst>
          </p:cNvPr>
          <p:cNvSpPr/>
          <p:nvPr/>
        </p:nvSpPr>
        <p:spPr>
          <a:xfrm flipV="1">
            <a:off x="10269227" y="4443242"/>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45A03E5A-0C54-4E9E-8545-DEA2E2B88AC0}"/>
              </a:ext>
              <a:ext uri="{C183D7F6-B498-43B3-948B-1728B52AA6E4}">
                <adec:decorative xmlns:adec="http://schemas.microsoft.com/office/drawing/2017/decorative" val="1"/>
              </a:ext>
            </a:extLst>
          </p:cNvPr>
          <p:cNvCxnSpPr>
            <a:cxnSpLocks/>
          </p:cNvCxnSpPr>
          <p:nvPr/>
        </p:nvCxnSpPr>
        <p:spPr>
          <a:xfrm flipV="1">
            <a:off x="7505700" y="1387987"/>
            <a:ext cx="0" cy="4964620"/>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169CDD-36C3-4787-ABC6-FA9312D1DCA1}"/>
              </a:ext>
              <a:ext uri="{C183D7F6-B498-43B3-948B-1728B52AA6E4}">
                <adec:decorative xmlns:adec="http://schemas.microsoft.com/office/drawing/2017/decorative" val="0"/>
              </a:ext>
            </a:extLst>
          </p:cNvPr>
          <p:cNvSpPr txBox="1"/>
          <p:nvPr/>
        </p:nvSpPr>
        <p:spPr>
          <a:xfrm>
            <a:off x="3936294" y="1926533"/>
            <a:ext cx="37103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Working-age residents (18-64)</a:t>
            </a:r>
          </a:p>
        </p:txBody>
      </p:sp>
      <p:sp>
        <p:nvSpPr>
          <p:cNvPr id="24" name="TextBox 23">
            <a:extLst>
              <a:ext uri="{FF2B5EF4-FFF2-40B4-BE49-F238E27FC236}">
                <a16:creationId xmlns:a16="http://schemas.microsoft.com/office/drawing/2014/main" id="{A126A3A2-E387-4308-A2B8-014BD5C0F684}"/>
              </a:ext>
              <a:ext uri="{C183D7F6-B498-43B3-948B-1728B52AA6E4}">
                <adec:decorative xmlns:adec="http://schemas.microsoft.com/office/drawing/2017/decorative" val="1"/>
              </a:ext>
            </a:extLst>
          </p:cNvPr>
          <p:cNvSpPr txBox="1"/>
          <p:nvPr/>
        </p:nvSpPr>
        <p:spPr>
          <a:xfrm>
            <a:off x="7373332" y="1926532"/>
            <a:ext cx="371039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latin typeface="Arial" panose="020B0604020202020204"/>
                <a:ea typeface="+mn-ea"/>
                <a:cs typeface="+mn-cs"/>
              </a:rPr>
              <a:t>Residents aged 65+</a:t>
            </a:r>
          </a:p>
        </p:txBody>
      </p:sp>
      <p:sp>
        <p:nvSpPr>
          <p:cNvPr id="25" name="TextBox 24">
            <a:extLst>
              <a:ext uri="{FF2B5EF4-FFF2-40B4-BE49-F238E27FC236}">
                <a16:creationId xmlns:a16="http://schemas.microsoft.com/office/drawing/2014/main" id="{E60C7CCD-6359-48F2-895E-C6F35F533F06}"/>
              </a:ext>
              <a:ext uri="{C183D7F6-B498-43B3-948B-1728B52AA6E4}">
                <adec:decorative xmlns:adec="http://schemas.microsoft.com/office/drawing/2017/decorative" val="1"/>
              </a:ext>
            </a:extLst>
          </p:cNvPr>
          <p:cNvSpPr txBox="1"/>
          <p:nvPr/>
        </p:nvSpPr>
        <p:spPr>
          <a:xfrm>
            <a:off x="695324" y="6354728"/>
            <a:ext cx="113225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residents (answering) excluding those answering ‘prefer not to say’ (working-age: 3,418; aged 65+: 2,717); those with personal caring responsibilities (working-age: 280; aged 65+: 222)</a:t>
            </a:r>
          </a:p>
        </p:txBody>
      </p:sp>
    </p:spTree>
    <p:custDataLst>
      <p:tags r:id="rId1"/>
    </p:custDataLst>
    <p:extLst>
      <p:ext uri="{BB962C8B-B14F-4D97-AF65-F5344CB8AC3E}">
        <p14:creationId xmlns:p14="http://schemas.microsoft.com/office/powerpoint/2010/main" val="398583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A2AAB0-68F9-4A34-A723-9919EE8ADA94}"/>
              </a:ext>
            </a:extLst>
          </p:cNvPr>
          <p:cNvSpPr txBox="1">
            <a:spLocks noGrp="1"/>
          </p:cNvSpPr>
          <p:nvPr>
            <p:ph type="title" idx="4294967295"/>
          </p:nvPr>
        </p:nvSpPr>
        <p:spPr>
          <a:xfrm>
            <a:off x="706436" y="185160"/>
            <a:ext cx="11001489" cy="966123"/>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ea typeface="+mj-ea"/>
                <a:cs typeface="+mj-cs"/>
              </a:rPr>
              <a:t>…while there has been a reduction of those with </a:t>
            </a:r>
            <a:r>
              <a:rPr lang="en-GB" sz="1800">
                <a:solidFill>
                  <a:schemeClr val="accent4"/>
                </a:solidFill>
              </a:rPr>
              <a:t>personal caring responsibilities stating they are ‘finding it very/quite difficult’ financially for working age adults (18-64) vs. 2022, financial difficulties are still more likely vs. Essex average.</a:t>
            </a:r>
            <a:endParaRPr kumimoji="0" lang="en-GB" sz="1800" b="1" i="0" u="none" strike="noStrike" kern="1200" cap="none" spc="0" normalizeH="0" baseline="0" noProof="0">
              <a:ln>
                <a:noFill/>
              </a:ln>
              <a:solidFill>
                <a:schemeClr val="accent4"/>
              </a:solidFill>
              <a:effectLst/>
              <a:uLnTx/>
              <a:uFillTx/>
              <a:ea typeface="+mj-ea"/>
              <a:cs typeface="+mj-cs"/>
            </a:endParaRPr>
          </a:p>
        </p:txBody>
      </p:sp>
      <p:sp>
        <p:nvSpPr>
          <p:cNvPr id="27" name="TextBox 26" descr="Respondents were asked &quot;Do you do any of the things listed below for family members, friends, neighbours, or others because they have long-term physical or mental health conditions or illnesses, or problems related to old age?&quot; and prompted with a list of different types of support.">
            <a:extLst>
              <a:ext uri="{FF2B5EF4-FFF2-40B4-BE49-F238E27FC236}">
                <a16:creationId xmlns:a16="http://schemas.microsoft.com/office/drawing/2014/main" id="{82CF3111-E23C-4DCA-BFF0-DA53EDC1DE25}"/>
              </a:ext>
            </a:extLst>
          </p:cNvPr>
          <p:cNvSpPr txBox="1"/>
          <p:nvPr/>
        </p:nvSpPr>
        <p:spPr>
          <a:xfrm>
            <a:off x="696983" y="1390782"/>
            <a:ext cx="87005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How well would you say your household is managing financially these days?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Would you say you are…</a:t>
            </a:r>
          </a:p>
        </p:txBody>
      </p:sp>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Caring responsibilities</a:t>
            </a:r>
          </a:p>
        </p:txBody>
      </p:sp>
      <p:sp>
        <p:nvSpPr>
          <p:cNvPr id="14" name="Slide Number Placeholder 4">
            <a:extLst>
              <a:ext uri="{FF2B5EF4-FFF2-40B4-BE49-F238E27FC236}">
                <a16:creationId xmlns:a16="http://schemas.microsoft.com/office/drawing/2014/main" id="{B77BCA35-357D-44CE-B88B-2FBD1B4F1224}"/>
              </a:ext>
              <a:ext uri="{C183D7F6-B498-43B3-948B-1728B52AA6E4}">
                <adec:decorative xmlns:adec="http://schemas.microsoft.com/office/drawing/2017/decorative" val="1"/>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05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05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22" name="Footer Placeholder 5">
            <a:extLst>
              <a:ext uri="{FF2B5EF4-FFF2-40B4-BE49-F238E27FC236}">
                <a16:creationId xmlns:a16="http://schemas.microsoft.com/office/drawing/2014/main" id="{13B6969C-14DF-4140-822A-72927A5B3E1E}"/>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3" name="Date Placeholder 3">
            <a:extLst>
              <a:ext uri="{FF2B5EF4-FFF2-40B4-BE49-F238E27FC236}">
                <a16:creationId xmlns:a16="http://schemas.microsoft.com/office/drawing/2014/main" id="{F7FB3DAC-0A78-4507-84A1-6C018CB5B673}"/>
              </a:ext>
              <a:ext uri="{C183D7F6-B498-43B3-948B-1728B52AA6E4}">
                <adec:decorative xmlns:adec="http://schemas.microsoft.com/office/drawing/2017/decorative" val="1"/>
              </a:ext>
            </a:extLst>
          </p:cNvPr>
          <p:cNvSpPr>
            <a:spLocks noGrp="1"/>
          </p:cNvSpPr>
          <p:nvPr>
            <p:ph type="dt" sz="half" idx="10"/>
          </p:nvPr>
        </p:nvSpPr>
        <p:spPr>
          <a:xfrm>
            <a:off x="8851984" y="6598837"/>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98ECA322-22A5-4600-4DF3-75581C3C7FB3}"/>
              </a:ext>
              <a:ext uri="{C183D7F6-B498-43B3-948B-1728B52AA6E4}">
                <adec:decorative xmlns:adec="http://schemas.microsoft.com/office/drawing/2017/decorative" val="1"/>
              </a:ext>
            </a:extLst>
          </p:cNvPr>
          <p:cNvSpPr txBox="1"/>
          <p:nvPr/>
        </p:nvSpPr>
        <p:spPr>
          <a:xfrm>
            <a:off x="706436" y="6343563"/>
            <a:ext cx="81566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(2022: 5,694; 2023: 6,102); All with personal caring responsibilities (2022: 461; 2023: 505)</a:t>
            </a:r>
          </a:p>
        </p:txBody>
      </p:sp>
      <p:graphicFrame>
        <p:nvGraphicFramePr>
          <p:cNvPr id="4" name="Chart 3">
            <a:extLst>
              <a:ext uri="{FF2B5EF4-FFF2-40B4-BE49-F238E27FC236}">
                <a16:creationId xmlns:a16="http://schemas.microsoft.com/office/drawing/2014/main" id="{061A3441-F6E1-686C-6A21-54A7CA7521C5}"/>
              </a:ext>
            </a:extLst>
          </p:cNvPr>
          <p:cNvGraphicFramePr/>
          <p:nvPr>
            <p:extLst>
              <p:ext uri="{D42A27DB-BD31-4B8C-83A1-F6EECF244321}">
                <p14:modId xmlns:p14="http://schemas.microsoft.com/office/powerpoint/2010/main" val="1282184660"/>
              </p:ext>
            </p:extLst>
          </p:nvPr>
        </p:nvGraphicFramePr>
        <p:xfrm>
          <a:off x="452435" y="2083412"/>
          <a:ext cx="6226171" cy="36300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533C0AD-A922-AC9B-10B8-1E2A63110AB7}"/>
              </a:ext>
            </a:extLst>
          </p:cNvPr>
          <p:cNvGraphicFramePr/>
          <p:nvPr>
            <p:extLst>
              <p:ext uri="{D42A27DB-BD31-4B8C-83A1-F6EECF244321}">
                <p14:modId xmlns:p14="http://schemas.microsoft.com/office/powerpoint/2010/main" val="565183966"/>
              </p:ext>
            </p:extLst>
          </p:nvPr>
        </p:nvGraphicFramePr>
        <p:xfrm>
          <a:off x="6774311" y="1895340"/>
          <a:ext cx="4898125" cy="411452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D765E6F8-2956-8D2B-552F-89F18861A679}"/>
              </a:ext>
            </a:extLst>
          </p:cNvPr>
          <p:cNvSpPr txBox="1"/>
          <p:nvPr/>
        </p:nvSpPr>
        <p:spPr>
          <a:xfrm>
            <a:off x="1088676" y="5952329"/>
            <a:ext cx="62261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Calibri"/>
                <a:ea typeface="Lato" panose="020F0502020204030203" pitchFamily="34" charset="0"/>
                <a:cs typeface="Lato" panose="020F0502020204030203" pitchFamily="34" charset="0"/>
              </a:rPr>
              <a:t>Denotes a statistically significant difference for the Personal caring responsibility sub-group in that age category vs the Essex survey overall result in that age category at the 95% confidence level </a:t>
            </a:r>
          </a:p>
        </p:txBody>
      </p:sp>
      <p:sp>
        <p:nvSpPr>
          <p:cNvPr id="3" name="Arrow: Up 2">
            <a:extLst>
              <a:ext uri="{FF2B5EF4-FFF2-40B4-BE49-F238E27FC236}">
                <a16:creationId xmlns:a16="http://schemas.microsoft.com/office/drawing/2014/main" id="{3764C082-F90E-E564-8FB8-FF43D9D422A2}"/>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7" name="Arrow: Up 6">
            <a:extLst>
              <a:ext uri="{FF2B5EF4-FFF2-40B4-BE49-F238E27FC236}">
                <a16:creationId xmlns:a16="http://schemas.microsoft.com/office/drawing/2014/main" id="{79077D89-0A12-2C9C-98D1-99C2F7CC81D1}"/>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8" name="Arrow: Up 7">
            <a:extLst>
              <a:ext uri="{FF2B5EF4-FFF2-40B4-BE49-F238E27FC236}">
                <a16:creationId xmlns:a16="http://schemas.microsoft.com/office/drawing/2014/main" id="{DE6DC599-281A-C13D-55F0-8D619696F327}"/>
              </a:ext>
              <a:ext uri="{C183D7F6-B498-43B3-948B-1728B52AA6E4}">
                <adec:decorative xmlns:adec="http://schemas.microsoft.com/office/drawing/2017/decorative" val="1"/>
              </a:ext>
            </a:extLst>
          </p:cNvPr>
          <p:cNvSpPr/>
          <p:nvPr/>
        </p:nvSpPr>
        <p:spPr>
          <a:xfrm flipV="1">
            <a:off x="4411792" y="434764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9" name="Arrow: Up 8">
            <a:extLst>
              <a:ext uri="{FF2B5EF4-FFF2-40B4-BE49-F238E27FC236}">
                <a16:creationId xmlns:a16="http://schemas.microsoft.com/office/drawing/2014/main" id="{483A20CE-C867-3745-B8CC-84EA9494B93B}"/>
              </a:ext>
              <a:ext uri="{C183D7F6-B498-43B3-948B-1728B52AA6E4}">
                <adec:decorative xmlns:adec="http://schemas.microsoft.com/office/drawing/2017/decorative" val="1"/>
              </a:ext>
            </a:extLst>
          </p:cNvPr>
          <p:cNvSpPr/>
          <p:nvPr/>
        </p:nvSpPr>
        <p:spPr>
          <a:xfrm>
            <a:off x="4444566" y="269347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1" name="Arrow: Up 10">
            <a:extLst>
              <a:ext uri="{FF2B5EF4-FFF2-40B4-BE49-F238E27FC236}">
                <a16:creationId xmlns:a16="http://schemas.microsoft.com/office/drawing/2014/main" id="{24CFF2E8-B336-0D88-1F81-F675308491D8}"/>
              </a:ext>
              <a:ext uri="{C183D7F6-B498-43B3-948B-1728B52AA6E4}">
                <adec:decorative xmlns:adec="http://schemas.microsoft.com/office/drawing/2017/decorative" val="1"/>
              </a:ext>
            </a:extLst>
          </p:cNvPr>
          <p:cNvSpPr/>
          <p:nvPr/>
        </p:nvSpPr>
        <p:spPr>
          <a:xfrm flipV="1">
            <a:off x="9179961" y="412867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2" name="Arrow: Up 11">
            <a:extLst>
              <a:ext uri="{FF2B5EF4-FFF2-40B4-BE49-F238E27FC236}">
                <a16:creationId xmlns:a16="http://schemas.microsoft.com/office/drawing/2014/main" id="{C1B1F2AF-052D-D19A-1365-344F93F1752B}"/>
              </a:ext>
              <a:ext uri="{C183D7F6-B498-43B3-948B-1728B52AA6E4}">
                <adec:decorative xmlns:adec="http://schemas.microsoft.com/office/drawing/2017/decorative" val="1"/>
              </a:ext>
            </a:extLst>
          </p:cNvPr>
          <p:cNvSpPr/>
          <p:nvPr/>
        </p:nvSpPr>
        <p:spPr>
          <a:xfrm>
            <a:off x="9170630" y="299220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3" name="Arrow: Up 12">
            <a:extLst>
              <a:ext uri="{FF2B5EF4-FFF2-40B4-BE49-F238E27FC236}">
                <a16:creationId xmlns:a16="http://schemas.microsoft.com/office/drawing/2014/main" id="{0D814FB6-55F6-7EE1-9CF7-E7E2E64B723B}"/>
              </a:ext>
              <a:ext uri="{C183D7F6-B498-43B3-948B-1728B52AA6E4}">
                <adec:decorative xmlns:adec="http://schemas.microsoft.com/office/drawing/2017/decorative" val="1"/>
              </a:ext>
            </a:extLst>
          </p:cNvPr>
          <p:cNvSpPr/>
          <p:nvPr/>
        </p:nvSpPr>
        <p:spPr>
          <a:xfrm flipV="1">
            <a:off x="6334176" y="447314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5" name="Arrow: Up 14">
            <a:extLst>
              <a:ext uri="{FF2B5EF4-FFF2-40B4-BE49-F238E27FC236}">
                <a16:creationId xmlns:a16="http://schemas.microsoft.com/office/drawing/2014/main" id="{B853AAC1-B01B-2C33-317E-4C1EEE2A8D2C}"/>
              </a:ext>
              <a:ext uri="{C183D7F6-B498-43B3-948B-1728B52AA6E4}">
                <adec:decorative xmlns:adec="http://schemas.microsoft.com/office/drawing/2017/decorative" val="1"/>
              </a:ext>
            </a:extLst>
          </p:cNvPr>
          <p:cNvSpPr/>
          <p:nvPr/>
        </p:nvSpPr>
        <p:spPr>
          <a:xfrm>
            <a:off x="6343961" y="27909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6" name="Arrow: Up 15">
            <a:extLst>
              <a:ext uri="{FF2B5EF4-FFF2-40B4-BE49-F238E27FC236}">
                <a16:creationId xmlns:a16="http://schemas.microsoft.com/office/drawing/2014/main" id="{A0B9B262-8231-E887-5E49-D654678904B4}"/>
              </a:ext>
              <a:ext uri="{C183D7F6-B498-43B3-948B-1728B52AA6E4}">
                <adec:decorative xmlns:adec="http://schemas.microsoft.com/office/drawing/2017/decorative" val="1"/>
              </a:ext>
            </a:extLst>
          </p:cNvPr>
          <p:cNvSpPr/>
          <p:nvPr/>
        </p:nvSpPr>
        <p:spPr>
          <a:xfrm>
            <a:off x="6300230" y="362284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8" name="Arrow: Up 17">
            <a:extLst>
              <a:ext uri="{FF2B5EF4-FFF2-40B4-BE49-F238E27FC236}">
                <a16:creationId xmlns:a16="http://schemas.microsoft.com/office/drawing/2014/main" id="{218E6DC9-BDB0-131A-2410-EF20F461C78F}"/>
              </a:ext>
              <a:ext uri="{C183D7F6-B498-43B3-948B-1728B52AA6E4}">
                <adec:decorative xmlns:adec="http://schemas.microsoft.com/office/drawing/2017/decorative" val="1"/>
              </a:ext>
            </a:extLst>
          </p:cNvPr>
          <p:cNvSpPr/>
          <p:nvPr/>
        </p:nvSpPr>
        <p:spPr>
          <a:xfrm flipV="1">
            <a:off x="11098251" y="415076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sp>
        <p:nvSpPr>
          <p:cNvPr id="19" name="Arrow: Up 18">
            <a:extLst>
              <a:ext uri="{FF2B5EF4-FFF2-40B4-BE49-F238E27FC236}">
                <a16:creationId xmlns:a16="http://schemas.microsoft.com/office/drawing/2014/main" id="{DECE9077-316F-29CB-56B8-CB29F7FDCD1D}"/>
              </a:ext>
              <a:ext uri="{C183D7F6-B498-43B3-948B-1728B52AA6E4}">
                <adec:decorative xmlns:adec="http://schemas.microsoft.com/office/drawing/2017/decorative" val="1"/>
              </a:ext>
            </a:extLst>
          </p:cNvPr>
          <p:cNvSpPr/>
          <p:nvPr/>
        </p:nvSpPr>
        <p:spPr>
          <a:xfrm>
            <a:off x="11107935" y="299257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Lato" panose="020F0502020204030203" pitchFamily="34" charset="0"/>
              <a:cs typeface="Lato" panose="020F0502020204030203" pitchFamily="34" charset="0"/>
            </a:endParaRPr>
          </a:p>
        </p:txBody>
      </p:sp>
      <p:cxnSp>
        <p:nvCxnSpPr>
          <p:cNvPr id="20" name="Straight Connector 19">
            <a:extLst>
              <a:ext uri="{FF2B5EF4-FFF2-40B4-BE49-F238E27FC236}">
                <a16:creationId xmlns:a16="http://schemas.microsoft.com/office/drawing/2014/main" id="{38CEA09D-1F9F-03CA-A6BC-398BBC811EFD}"/>
              </a:ext>
              <a:ext uri="{C183D7F6-B498-43B3-948B-1728B52AA6E4}">
                <adec:decorative xmlns:adec="http://schemas.microsoft.com/office/drawing/2017/decorative" val="1"/>
              </a:ext>
            </a:extLst>
          </p:cNvPr>
          <p:cNvCxnSpPr>
            <a:cxnSpLocks/>
          </p:cNvCxnSpPr>
          <p:nvPr/>
        </p:nvCxnSpPr>
        <p:spPr>
          <a:xfrm flipV="1">
            <a:off x="4669198" y="2668555"/>
            <a:ext cx="0" cy="3153747"/>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170CC8-9E52-1FB4-16E4-A67F079C9193}"/>
              </a:ext>
              <a:ext uri="{C183D7F6-B498-43B3-948B-1728B52AA6E4}">
                <adec:decorative xmlns:adec="http://schemas.microsoft.com/office/drawing/2017/decorative" val="1"/>
              </a:ext>
            </a:extLst>
          </p:cNvPr>
          <p:cNvCxnSpPr>
            <a:cxnSpLocks/>
          </p:cNvCxnSpPr>
          <p:nvPr/>
        </p:nvCxnSpPr>
        <p:spPr>
          <a:xfrm flipV="1">
            <a:off x="9416159" y="2551804"/>
            <a:ext cx="0" cy="3153747"/>
          </a:xfrm>
          <a:prstGeom prst="line">
            <a:avLst/>
          </a:prstGeom>
          <a:ln>
            <a:solidFill>
              <a:srgbClr val="C9C9C9"/>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7839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52F10C-36D9-4815-85BB-27B69B70A80C}"/>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31" name="Title 1">
            <a:extLst>
              <a:ext uri="{FF2B5EF4-FFF2-40B4-BE49-F238E27FC236}">
                <a16:creationId xmlns:a16="http://schemas.microsoft.com/office/drawing/2014/main" id="{480A977F-E784-4D1C-A542-13618D9E3E90}"/>
              </a:ext>
              <a:ext uri="{C183D7F6-B498-43B3-948B-1728B52AA6E4}">
                <adec:decorative xmlns:adec="http://schemas.microsoft.com/office/drawing/2017/decorative" val="0"/>
              </a:ext>
            </a:extLst>
          </p:cNvPr>
          <p:cNvSpPr txBox="1">
            <a:spLocks noGrp="1"/>
          </p:cNvSpPr>
          <p:nvPr>
            <p:ph type="title"/>
          </p:nvPr>
        </p:nvSpPr>
        <p:spPr>
          <a:xfrm>
            <a:off x="722411" y="228270"/>
            <a:ext cx="11164794"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accent4"/>
                </a:solidFill>
                <a:effectLst/>
                <a:uLnTx/>
                <a:uFillTx/>
                <a:latin typeface="+mj-lt"/>
                <a:ea typeface="+mj-ea"/>
                <a:cs typeface="+mj-cs"/>
              </a:rPr>
              <a:t>In addition, where those with personal caring responsibilities are in work, there tends to be a greater reliance on part-time income and are more likely to be not working due to the responsibilities within their homelife.</a:t>
            </a:r>
          </a:p>
        </p:txBody>
      </p:sp>
      <p:sp>
        <p:nvSpPr>
          <p:cNvPr id="27" name="Slide Number Placeholder 4">
            <a:extLst>
              <a:ext uri="{FF2B5EF4-FFF2-40B4-BE49-F238E27FC236}">
                <a16:creationId xmlns:a16="http://schemas.microsoft.com/office/drawing/2014/main" id="{75D6DD6B-F2C3-4A01-86F4-1A6EF678F4DF}"/>
              </a:ext>
              <a:ext uri="{C183D7F6-B498-43B3-948B-1728B52AA6E4}">
                <adec:decorative xmlns:adec="http://schemas.microsoft.com/office/drawing/2017/decorative" val="1"/>
              </a:ext>
            </a:extLst>
          </p:cNvPr>
          <p:cNvSpPr>
            <a:spLocks noGrp="1"/>
          </p:cNvSpPr>
          <p:nvPr>
            <p:ph type="sldNum" sz="quarter" idx="4294967295"/>
          </p:nvPr>
        </p:nvSpPr>
        <p:spPr>
          <a:xfrm>
            <a:off x="11415713" y="6589713"/>
            <a:ext cx="776287"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5" name="Footer Placeholder 5">
            <a:extLst>
              <a:ext uri="{FF2B5EF4-FFF2-40B4-BE49-F238E27FC236}">
                <a16:creationId xmlns:a16="http://schemas.microsoft.com/office/drawing/2014/main" id="{F86FD82B-C964-42E1-B0DC-2C8781FCF1E4}"/>
              </a:ext>
              <a:ext uri="{C183D7F6-B498-43B3-948B-1728B52AA6E4}">
                <adec:decorative xmlns:adec="http://schemas.microsoft.com/office/drawing/2017/decorative" val="1"/>
              </a:ext>
            </a:extLst>
          </p:cNvPr>
          <p:cNvSpPr>
            <a:spLocks noGrp="1"/>
          </p:cNvSpPr>
          <p:nvPr>
            <p:ph type="ftr" sz="quarter" idx="4294967295"/>
          </p:nvPr>
        </p:nvSpPr>
        <p:spPr>
          <a:xfrm>
            <a:off x="615824"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6" name="Date Placeholder 3">
            <a:extLst>
              <a:ext uri="{FF2B5EF4-FFF2-40B4-BE49-F238E27FC236}">
                <a16:creationId xmlns:a16="http://schemas.microsoft.com/office/drawing/2014/main" id="{8FD8B69B-7AAB-427B-A553-8EFC923673AB}"/>
              </a:ext>
              <a:ext uri="{C183D7F6-B498-43B3-948B-1728B52AA6E4}">
                <adec:decorative xmlns:adec="http://schemas.microsoft.com/office/drawing/2017/decorative" val="1"/>
              </a:ext>
            </a:extLst>
          </p:cNvPr>
          <p:cNvSpPr>
            <a:spLocks noGrp="1"/>
          </p:cNvSpPr>
          <p:nvPr>
            <p:ph type="dt" sz="half" idx="4294967295"/>
          </p:nvPr>
        </p:nvSpPr>
        <p:spPr>
          <a:xfrm>
            <a:off x="9615518"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graphicFrame>
        <p:nvGraphicFramePr>
          <p:cNvPr id="17" name="Table 16" descr="28% of working-age females with personal caring responsibilities were in full-time employment compared with 50% across Essex as a whole, whilst 34% were in part-time employment compared with the Essex average of 26%.  For working-age males with personal caring responsibilities, 57% were in full-time employment compared with the Essex average of 76%, while 13% were working part-time compared with 7% of working-age males across Essex as a whole. ">
            <a:extLst>
              <a:ext uri="{FF2B5EF4-FFF2-40B4-BE49-F238E27FC236}">
                <a16:creationId xmlns:a16="http://schemas.microsoft.com/office/drawing/2014/main" id="{56CF7325-89BF-474B-9544-8C6BFBA4805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040932537"/>
              </p:ext>
            </p:extLst>
          </p:nvPr>
        </p:nvGraphicFramePr>
        <p:xfrm>
          <a:off x="791852" y="1782693"/>
          <a:ext cx="10851703" cy="4179469"/>
        </p:xfrm>
        <a:graphic>
          <a:graphicData uri="http://schemas.openxmlformats.org/drawingml/2006/table">
            <a:tbl>
              <a:tblPr firstRow="1">
                <a:tableStyleId>{17292A2E-F333-43FB-9621-5CBBE7FDCDCB}</a:tableStyleId>
              </a:tblPr>
              <a:tblGrid>
                <a:gridCol w="3486287">
                  <a:extLst>
                    <a:ext uri="{9D8B030D-6E8A-4147-A177-3AD203B41FA5}">
                      <a16:colId xmlns:a16="http://schemas.microsoft.com/office/drawing/2014/main" val="2641468421"/>
                    </a:ext>
                  </a:extLst>
                </a:gridCol>
                <a:gridCol w="920677">
                  <a:extLst>
                    <a:ext uri="{9D8B030D-6E8A-4147-A177-3AD203B41FA5}">
                      <a16:colId xmlns:a16="http://schemas.microsoft.com/office/drawing/2014/main" val="3039307725"/>
                    </a:ext>
                  </a:extLst>
                </a:gridCol>
                <a:gridCol w="920677">
                  <a:extLst>
                    <a:ext uri="{9D8B030D-6E8A-4147-A177-3AD203B41FA5}">
                      <a16:colId xmlns:a16="http://schemas.microsoft.com/office/drawing/2014/main" val="2604126439"/>
                    </a:ext>
                  </a:extLst>
                </a:gridCol>
                <a:gridCol w="920677">
                  <a:extLst>
                    <a:ext uri="{9D8B030D-6E8A-4147-A177-3AD203B41FA5}">
                      <a16:colId xmlns:a16="http://schemas.microsoft.com/office/drawing/2014/main" val="2806535329"/>
                    </a:ext>
                  </a:extLst>
                </a:gridCol>
                <a:gridCol w="920677">
                  <a:extLst>
                    <a:ext uri="{9D8B030D-6E8A-4147-A177-3AD203B41FA5}">
                      <a16:colId xmlns:a16="http://schemas.microsoft.com/office/drawing/2014/main" val="2843857308"/>
                    </a:ext>
                  </a:extLst>
                </a:gridCol>
                <a:gridCol w="920677">
                  <a:extLst>
                    <a:ext uri="{9D8B030D-6E8A-4147-A177-3AD203B41FA5}">
                      <a16:colId xmlns:a16="http://schemas.microsoft.com/office/drawing/2014/main" val="2024336346"/>
                    </a:ext>
                  </a:extLst>
                </a:gridCol>
                <a:gridCol w="920677">
                  <a:extLst>
                    <a:ext uri="{9D8B030D-6E8A-4147-A177-3AD203B41FA5}">
                      <a16:colId xmlns:a16="http://schemas.microsoft.com/office/drawing/2014/main" val="3734136579"/>
                    </a:ext>
                  </a:extLst>
                </a:gridCol>
                <a:gridCol w="920677">
                  <a:extLst>
                    <a:ext uri="{9D8B030D-6E8A-4147-A177-3AD203B41FA5}">
                      <a16:colId xmlns:a16="http://schemas.microsoft.com/office/drawing/2014/main" val="15719727"/>
                    </a:ext>
                  </a:extLst>
                </a:gridCol>
                <a:gridCol w="920677">
                  <a:extLst>
                    <a:ext uri="{9D8B030D-6E8A-4147-A177-3AD203B41FA5}">
                      <a16:colId xmlns:a16="http://schemas.microsoft.com/office/drawing/2014/main" val="3433198212"/>
                    </a:ext>
                  </a:extLst>
                </a:gridCol>
              </a:tblGrid>
              <a:tr h="359302">
                <a:tc row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400" b="1" u="none" strike="noStrike">
                          <a:solidFill>
                            <a:schemeClr val="bg1"/>
                          </a:solidFill>
                          <a:effectLst/>
                          <a:latin typeface="+mj-lt"/>
                        </a:rPr>
                        <a:t>Working status </a:t>
                      </a:r>
                    </a:p>
                    <a:p>
                      <a:pPr algn="l" fontAlgn="b"/>
                      <a:r>
                        <a:rPr lang="en-GB" sz="1400" b="1" u="none" strike="noStrike">
                          <a:solidFill>
                            <a:schemeClr val="bg1"/>
                          </a:solidFill>
                          <a:effectLst/>
                          <a:latin typeface="+mj-lt"/>
                        </a:rPr>
                        <a:t>by gender and caring status</a:t>
                      </a:r>
                    </a:p>
                    <a:p>
                      <a:pPr algn="l" fontAlgn="b"/>
                      <a:endParaRPr lang="en-GB" sz="1400" b="1" u="none" strike="noStrike">
                        <a:solidFill>
                          <a:schemeClr val="bg1"/>
                        </a:solidFill>
                        <a:effectLst/>
                        <a:latin typeface="+mj-lt"/>
                      </a:endParaRPr>
                    </a:p>
                    <a:p>
                      <a:pPr algn="l" fontAlgn="b"/>
                      <a:r>
                        <a:rPr lang="en-GB" sz="1400" b="1" u="none" strike="noStrike">
                          <a:solidFill>
                            <a:schemeClr val="bg1"/>
                          </a:solidFill>
                          <a:effectLst/>
                          <a:latin typeface="+mj-lt"/>
                        </a:rPr>
                        <a:t>WORKING-AGE RESIDENTS ONLY (18-64)</a:t>
                      </a:r>
                      <a:endParaRPr lang="en-GB" sz="1400" b="1" i="0" u="none" strike="noStrike">
                        <a:solidFill>
                          <a:schemeClr val="bg1"/>
                        </a:solidFill>
                        <a:effectLst/>
                        <a:latin typeface="+mj-lt"/>
                      </a:endParaRPr>
                    </a:p>
                  </a:txBody>
                  <a:tcPr marL="72000" marR="72000" marT="72000" marB="0">
                    <a:lnB w="12700" cap="flat" cmpd="sng" algn="ctr">
                      <a:solidFill>
                        <a:schemeClr val="accent6">
                          <a:lumMod val="20000"/>
                          <a:lumOff val="80000"/>
                        </a:schemeClr>
                      </a:solidFill>
                      <a:prstDash val="solid"/>
                      <a:round/>
                      <a:headEnd type="none" w="med" len="med"/>
                      <a:tailEnd type="none" w="med" len="med"/>
                    </a:lnB>
                  </a:tcPr>
                </a:tc>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1" u="none" strike="noStrike">
                          <a:solidFill>
                            <a:schemeClr val="bg1"/>
                          </a:solidFill>
                          <a:effectLst/>
                          <a:latin typeface="+mj-lt"/>
                        </a:rPr>
                        <a:t>Females</a:t>
                      </a:r>
                      <a:endParaRPr lang="en-GB" sz="1400" b="1" i="0" u="none" strike="noStrike">
                        <a:solidFill>
                          <a:schemeClr val="bg1"/>
                        </a:solidFill>
                        <a:effectLst/>
                        <a:latin typeface="+mj-lt"/>
                      </a:endParaRPr>
                    </a:p>
                  </a:txBody>
                  <a:tcPr marL="36000" marR="36000" marT="6350" marB="0" anchor="ctr">
                    <a:lnB w="12700" cap="flat" cmpd="sng" algn="ctr">
                      <a:solidFill>
                        <a:schemeClr val="accent6">
                          <a:lumMod val="20000"/>
                          <a:lumOff val="80000"/>
                        </a:schemeClr>
                      </a:solidFill>
                      <a:prstDash val="solid"/>
                      <a:round/>
                      <a:headEnd type="none" w="med" len="med"/>
                      <a:tailEnd type="none" w="med" len="med"/>
                    </a:lnB>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GB" sz="1100" b="1" i="0" u="none" strike="noStrike">
                        <a:solidFill>
                          <a:srgbClr val="000000"/>
                        </a:solidFill>
                        <a:effectLst/>
                        <a:latin typeface="+mj-lt"/>
                      </a:endParaRP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GB" sz="1100" b="1" i="0" u="none" strike="noStrike">
                        <a:solidFill>
                          <a:srgbClr val="000000"/>
                        </a:solidFill>
                        <a:effectLst/>
                        <a:latin typeface="+mj-lt"/>
                      </a:endParaRP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100" b="1" i="0" u="none" strike="noStrike">
                        <a:solidFill>
                          <a:srgbClr val="000000"/>
                        </a:solidFill>
                        <a:effectLst/>
                        <a:latin typeface="+mj-lt"/>
                      </a:endParaRPr>
                    </a:p>
                    <a:p>
                      <a:pPr algn="ctr" fontAlgn="ctr"/>
                      <a:endParaRPr lang="en-GB" sz="1100" b="1" i="0" u="none" strike="noStrike">
                        <a:solidFill>
                          <a:srgbClr val="000000"/>
                        </a:solidFill>
                        <a:effectLst/>
                        <a:latin typeface="+mj-lt"/>
                      </a:endParaRP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gridSpan="4">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1" u="none" strike="noStrike">
                          <a:solidFill>
                            <a:schemeClr val="bg1"/>
                          </a:solidFill>
                          <a:effectLst/>
                          <a:latin typeface="+mj-lt"/>
                        </a:rPr>
                        <a:t>Males</a:t>
                      </a:r>
                      <a:endParaRPr lang="en-GB" sz="1400" b="1" i="0" u="none" strike="noStrike">
                        <a:solidFill>
                          <a:schemeClr val="bg1"/>
                        </a:solidFill>
                        <a:effectLst/>
                        <a:latin typeface="+mj-lt"/>
                      </a:endParaRPr>
                    </a:p>
                  </a:txBody>
                  <a:tcPr marL="36000" marR="36000" marT="6350" marB="0" anchor="ctr">
                    <a:lnB w="12700" cap="flat" cmpd="sng" algn="ctr">
                      <a:solidFill>
                        <a:schemeClr val="accent6">
                          <a:lumMod val="20000"/>
                          <a:lumOff val="80000"/>
                        </a:schemeClr>
                      </a:solidFill>
                      <a:prstDash val="solid"/>
                      <a:round/>
                      <a:headEnd type="none" w="med" len="med"/>
                      <a:tailEnd type="none" w="med" len="med"/>
                    </a:lnB>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GB" sz="1100" b="1" i="0" u="none" strike="noStrike">
                        <a:solidFill>
                          <a:srgbClr val="000000"/>
                        </a:solidFill>
                        <a:effectLst/>
                        <a:latin typeface="+mj-lt"/>
                      </a:endParaRP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GB" sz="1100" b="1" i="0" u="none" strike="noStrike">
                        <a:solidFill>
                          <a:srgbClr val="000000"/>
                        </a:solidFill>
                        <a:effectLst/>
                        <a:latin typeface="+mj-lt"/>
                      </a:endParaRP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endParaRPr lang="en-GB" sz="1100" b="1" i="0" u="none" strike="noStrike">
                        <a:solidFill>
                          <a:srgbClr val="000000"/>
                        </a:solidFill>
                        <a:effectLst/>
                        <a:latin typeface="+mj-lt"/>
                      </a:endParaRPr>
                    </a:p>
                  </a:txBody>
                  <a:tcPr marL="72000" marR="72000" marT="6350" marB="0" vert="vert27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566764357"/>
                  </a:ext>
                </a:extLst>
              </a:tr>
              <a:tr h="1044825">
                <a:tc vMerge="1">
                  <a:txBody>
                    <a:bodyPr/>
                    <a:lstStyle/>
                    <a:p>
                      <a:endParaRPr lang="en-GB"/>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effectLst/>
                          <a:latin typeface="+mj-lt"/>
                        </a:rPr>
                        <a:t>ESSEX TOTAL</a:t>
                      </a:r>
                      <a:endParaRPr lang="en-GB" sz="1200" b="1" i="0" u="none" strike="noStrike">
                        <a:solidFill>
                          <a:srgbClr val="000000"/>
                        </a:solidFill>
                        <a:effectLst/>
                        <a:latin typeface="+mj-lt"/>
                      </a:endParaRPr>
                    </a:p>
                  </a:txBody>
                  <a:tcPr marL="36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Personal caring responsibilities</a:t>
                      </a:r>
                      <a:endParaRPr lang="en-GB" sz="1100" b="1" i="0" u="none" strike="noStrike">
                        <a:solidFill>
                          <a:srgbClr val="000000"/>
                        </a:solidFill>
                        <a:effectLst/>
                        <a:latin typeface="+mj-lt"/>
                      </a:endParaRPr>
                    </a:p>
                  </a:txBody>
                  <a:tcPr marL="72000" marR="72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Caring responsibilities excluding personal care</a:t>
                      </a:r>
                      <a:endParaRPr lang="en-GB" sz="1100" b="1" i="0" u="none" strike="noStrike">
                        <a:solidFill>
                          <a:srgbClr val="000000"/>
                        </a:solidFill>
                        <a:effectLst/>
                        <a:latin typeface="+mj-lt"/>
                      </a:endParaRPr>
                    </a:p>
                  </a:txBody>
                  <a:tcPr marL="72000" marR="72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No caring responsibilities</a:t>
                      </a:r>
                      <a:endParaRPr lang="en-GB" sz="1100" b="1" i="0" u="none" strike="noStrike">
                        <a:solidFill>
                          <a:srgbClr val="000000"/>
                        </a:solidFill>
                        <a:effectLst/>
                        <a:latin typeface="+mj-lt"/>
                      </a:endParaRPr>
                    </a:p>
                  </a:txBody>
                  <a:tcPr marL="72000" marR="72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effectLst/>
                          <a:latin typeface="+mj-lt"/>
                        </a:rPr>
                        <a:t>ESSEX TOTAL</a:t>
                      </a:r>
                      <a:endParaRPr lang="en-GB" sz="1200" b="1" i="0" u="none" strike="noStrike">
                        <a:solidFill>
                          <a:srgbClr val="000000"/>
                        </a:solidFill>
                        <a:effectLst/>
                        <a:latin typeface="+mj-lt"/>
                      </a:endParaRPr>
                    </a:p>
                  </a:txBody>
                  <a:tcPr marL="36000" marR="3600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Personal caring responsibilities^</a:t>
                      </a:r>
                      <a:endParaRPr lang="en-GB" sz="1100" b="1" i="0" u="none" strike="noStrike">
                        <a:solidFill>
                          <a:srgbClr val="000000"/>
                        </a:solidFill>
                        <a:effectLst/>
                        <a:latin typeface="+mj-lt"/>
                      </a:endParaRPr>
                    </a:p>
                  </a:txBody>
                  <a:tcPr marL="72000" marR="72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Caring responsibilities excluding personal care</a:t>
                      </a:r>
                      <a:endParaRPr lang="en-GB" sz="1100" b="1" i="0" u="none" strike="noStrike">
                        <a:solidFill>
                          <a:srgbClr val="000000"/>
                        </a:solidFill>
                        <a:effectLst/>
                        <a:latin typeface="+mj-lt"/>
                      </a:endParaRPr>
                    </a:p>
                  </a:txBody>
                  <a:tcPr marL="72000" marR="72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0000"/>
                          </a:solidFill>
                          <a:effectLst/>
                          <a:latin typeface="+mj-lt"/>
                        </a:rPr>
                        <a:t>No caring responsibilities</a:t>
                      </a:r>
                      <a:endParaRPr lang="en-GB" sz="1100" b="1" i="0" u="none" strike="noStrike">
                        <a:solidFill>
                          <a:srgbClr val="000000"/>
                        </a:solidFill>
                        <a:effectLst/>
                        <a:latin typeface="+mj-lt"/>
                      </a:endParaRPr>
                    </a:p>
                  </a:txBody>
                  <a:tcPr marL="72000" marR="72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112197164"/>
                  </a:ext>
                </a:extLst>
              </a:tr>
              <a:tr h="4625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0" u="none" strike="noStrike">
                          <a:solidFill>
                            <a:srgbClr val="000000"/>
                          </a:solidFill>
                          <a:effectLst/>
                          <a:latin typeface="+mj-lt"/>
                        </a:rPr>
                        <a:t>Working full-time (31+ hours/week)</a:t>
                      </a:r>
                      <a:endParaRPr lang="en-GB" sz="1200" b="0" i="0" u="none" strike="noStrike">
                        <a:solidFill>
                          <a:srgbClr val="000000"/>
                        </a:solidFill>
                        <a:effectLst/>
                        <a:latin typeface="+mj-lt"/>
                      </a:endParaRPr>
                    </a:p>
                  </a:txBody>
                  <a:tcPr marL="72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1" u="none" strike="noStrike">
                          <a:solidFill>
                            <a:srgbClr val="000000"/>
                          </a:solidFill>
                          <a:effectLst/>
                          <a:latin typeface="+mj-lt"/>
                        </a:rPr>
                        <a:t>49%</a:t>
                      </a:r>
                      <a:endParaRPr lang="en-GB" sz="1400" b="1" i="0" u="none" strike="noStrike">
                        <a:solidFill>
                          <a:srgbClr val="000000"/>
                        </a:solidFill>
                        <a:effectLst/>
                        <a:latin typeface="+mj-lt"/>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40%</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46%</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54%</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78%</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76%</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74%</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82%</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763601920"/>
                  </a:ext>
                </a:extLst>
              </a:tr>
              <a:tr h="4625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0" u="none" strike="noStrike">
                          <a:solidFill>
                            <a:srgbClr val="000000"/>
                          </a:solidFill>
                          <a:effectLst/>
                          <a:latin typeface="+mj-lt"/>
                        </a:rPr>
                        <a:t>Working part-time (less than 31 hours/week)</a:t>
                      </a:r>
                      <a:endParaRPr lang="en-GB" sz="1200" b="0" i="0" u="none" strike="noStrike">
                        <a:solidFill>
                          <a:srgbClr val="000000"/>
                        </a:solidFill>
                        <a:effectLst/>
                        <a:latin typeface="+mj-lt"/>
                      </a:endParaRPr>
                    </a:p>
                  </a:txBody>
                  <a:tcPr marL="72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25%</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27%</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28%</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20%</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5%</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5%</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5%</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744543398"/>
                  </a:ext>
                </a:extLst>
              </a:tr>
              <a:tr h="462557">
                <a:tc>
                  <a:txBody>
                    <a:bodyPr/>
                    <a:lstStyle/>
                    <a:p>
                      <a:pPr algn="l" fontAlgn="t"/>
                      <a:r>
                        <a:rPr lang="en-GB" sz="1200" b="0" u="none" strike="noStrike">
                          <a:solidFill>
                            <a:srgbClr val="000000"/>
                          </a:solidFill>
                          <a:effectLst/>
                          <a:latin typeface="+mj-lt"/>
                        </a:rPr>
                        <a:t>Working – zero hours contract</a:t>
                      </a:r>
                      <a:endParaRPr lang="en-GB" sz="1200" b="0" i="0" u="none" strike="noStrike">
                        <a:solidFill>
                          <a:srgbClr val="000000"/>
                        </a:solidFill>
                        <a:effectLst/>
                        <a:latin typeface="+mj-lt"/>
                      </a:endParaRPr>
                    </a:p>
                  </a:txBody>
                  <a:tcPr marL="72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1%</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1%</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1%</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1%</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0%</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mj-lt"/>
                          <a:ea typeface="+mn-ea"/>
                          <a:cs typeface="+mn-cs"/>
                        </a:rPr>
                        <a:t>2%</a:t>
                      </a: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329030702"/>
                  </a:ext>
                </a:extLst>
              </a:tr>
              <a:tr h="46255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0" u="none" strike="noStrike">
                          <a:solidFill>
                            <a:srgbClr val="000000"/>
                          </a:solidFill>
                          <a:effectLst/>
                          <a:latin typeface="+mj-lt"/>
                        </a:rPr>
                        <a:t>Retired</a:t>
                      </a:r>
                      <a:endParaRPr lang="en-GB" sz="1200" b="0" i="0" u="none" strike="noStrike">
                        <a:solidFill>
                          <a:srgbClr val="000000"/>
                        </a:solidFill>
                        <a:effectLst/>
                        <a:latin typeface="+mj-lt"/>
                      </a:endParaRPr>
                    </a:p>
                  </a:txBody>
                  <a:tcPr marL="72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5%</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7%</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3%</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6%</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12%</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8%</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5%</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593879279"/>
                  </a:ext>
                </a:extLst>
              </a:tr>
              <a:tr h="462557">
                <a:tc>
                  <a:txBody>
                    <a:bodyPr/>
                    <a:lstStyle/>
                    <a:p>
                      <a:pPr algn="l" fontAlgn="t"/>
                      <a:r>
                        <a:rPr lang="en-GB" sz="1200" b="0" u="none" strike="noStrike">
                          <a:solidFill>
                            <a:srgbClr val="000000"/>
                          </a:solidFill>
                          <a:effectLst/>
                          <a:latin typeface="+mj-lt"/>
                        </a:rPr>
                        <a:t>Not working – looking after the home / children / relatives</a:t>
                      </a:r>
                      <a:endParaRPr lang="en-GB" sz="1200" b="0" i="0" u="none" strike="noStrike">
                        <a:solidFill>
                          <a:srgbClr val="000000"/>
                        </a:solidFill>
                        <a:effectLst/>
                        <a:latin typeface="+mj-lt"/>
                      </a:endParaRPr>
                    </a:p>
                  </a:txBody>
                  <a:tcPr marL="72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11%</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20%</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8%</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10%</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1%</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5%</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1%</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2559602750"/>
                  </a:ext>
                </a:extLst>
              </a:tr>
              <a:tr h="462557">
                <a:tc>
                  <a:txBody>
                    <a:bodyPr/>
                    <a:lstStyle/>
                    <a:p>
                      <a:pPr algn="l" fontAlgn="t"/>
                      <a:r>
                        <a:rPr lang="en-GB" sz="1200" b="0" u="none" strike="noStrike">
                          <a:solidFill>
                            <a:srgbClr val="000000"/>
                          </a:solidFill>
                          <a:effectLst/>
                          <a:latin typeface="+mj-lt"/>
                        </a:rPr>
                        <a:t>Other – not working / doing something else</a:t>
                      </a:r>
                      <a:endParaRPr lang="en-GB" sz="1200" b="0" i="0" u="none" strike="noStrike">
                        <a:solidFill>
                          <a:srgbClr val="000000"/>
                        </a:solidFill>
                        <a:effectLst/>
                        <a:latin typeface="+mj-lt"/>
                      </a:endParaRPr>
                    </a:p>
                  </a:txBody>
                  <a:tcPr marL="72000" marR="3600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8%</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7%</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9%</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7%</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9%</a:t>
                      </a:r>
                      <a:endParaRPr kumimoji="0" lang="en-GB" sz="1400" b="1"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4"/>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4%</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8%</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8%</a:t>
                      </a:r>
                      <a:endParaRPr kumimoji="0" lang="en-GB" sz="1400" b="0" i="0" u="none" strike="noStrike" kern="1200" cap="none" spc="0" normalizeH="0" baseline="0" noProof="0">
                        <a:ln>
                          <a:noFill/>
                        </a:ln>
                        <a:solidFill>
                          <a:srgbClr val="000000"/>
                        </a:solidFill>
                        <a:effectLst/>
                        <a:uLnTx/>
                        <a:uFillTx/>
                        <a:latin typeface="+mj-lt"/>
                        <a:ea typeface="+mn-ea"/>
                        <a:cs typeface="+mn-cs"/>
                      </a:endParaRPr>
                    </a:p>
                  </a:txBody>
                  <a:tcPr marL="6350" marR="6350" marT="6350" marB="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extLst>
                  <a:ext uri="{0D108BD9-81ED-4DB2-BD59-A6C34878D82A}">
                    <a16:rowId xmlns:a16="http://schemas.microsoft.com/office/drawing/2014/main" val="1549807436"/>
                  </a:ext>
                </a:extLst>
              </a:tr>
            </a:tbl>
          </a:graphicData>
        </a:graphic>
      </p:graphicFrame>
      <p:sp>
        <p:nvSpPr>
          <p:cNvPr id="22" name="TextBox 21">
            <a:extLst>
              <a:ext uri="{FF2B5EF4-FFF2-40B4-BE49-F238E27FC236}">
                <a16:creationId xmlns:a16="http://schemas.microsoft.com/office/drawing/2014/main" id="{9E3904FC-94B2-4432-8B9D-5FAB7E730AA3}"/>
              </a:ext>
              <a:ext uri="{C183D7F6-B498-43B3-948B-1728B52AA6E4}">
                <adec:decorative xmlns:adec="http://schemas.microsoft.com/office/drawing/2017/decorative" val="1"/>
              </a:ext>
            </a:extLst>
          </p:cNvPr>
          <p:cNvSpPr txBox="1"/>
          <p:nvPr/>
        </p:nvSpPr>
        <p:spPr>
          <a:xfrm>
            <a:off x="1088675" y="5952329"/>
            <a:ext cx="33620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Denotes a statistically significant difference vs the Essex total for males/females at the 95% confidence level </a:t>
            </a:r>
          </a:p>
        </p:txBody>
      </p:sp>
      <p:sp>
        <p:nvSpPr>
          <p:cNvPr id="23" name="Arrow: Up 22">
            <a:extLst>
              <a:ext uri="{FF2B5EF4-FFF2-40B4-BE49-F238E27FC236}">
                <a16:creationId xmlns:a16="http://schemas.microsoft.com/office/drawing/2014/main" id="{C4C4F82D-8B0B-47B2-8B4C-F85AD8D77335}"/>
              </a:ext>
              <a:ext uri="{C183D7F6-B498-43B3-948B-1728B52AA6E4}">
                <adec:decorative xmlns:adec="http://schemas.microsoft.com/office/drawing/2017/decorative" val="1"/>
              </a:ext>
            </a:extLst>
          </p:cNvPr>
          <p:cNvSpPr/>
          <p:nvPr/>
        </p:nvSpPr>
        <p:spPr>
          <a:xfrm>
            <a:off x="791852" y="604803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Up 23">
            <a:extLst>
              <a:ext uri="{FF2B5EF4-FFF2-40B4-BE49-F238E27FC236}">
                <a16:creationId xmlns:a16="http://schemas.microsoft.com/office/drawing/2014/main" id="{D3890461-9902-4AD5-AFC5-C93F696B980C}"/>
              </a:ext>
              <a:ext uri="{C183D7F6-B498-43B3-948B-1728B52AA6E4}">
                <adec:decorative xmlns:adec="http://schemas.microsoft.com/office/drawing/2017/decorative" val="1"/>
              </a:ext>
            </a:extLst>
          </p:cNvPr>
          <p:cNvSpPr/>
          <p:nvPr/>
        </p:nvSpPr>
        <p:spPr>
          <a:xfrm flipV="1">
            <a:off x="934398" y="605557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AE5B39A8-A585-4B4E-88E1-017954E0C8ED}"/>
              </a:ext>
              <a:ext uri="{C183D7F6-B498-43B3-948B-1728B52AA6E4}">
                <adec:decorative xmlns:adec="http://schemas.microsoft.com/office/drawing/2017/decorative" val="1"/>
              </a:ext>
            </a:extLst>
          </p:cNvPr>
          <p:cNvSpPr txBox="1"/>
          <p:nvPr/>
        </p:nvSpPr>
        <p:spPr>
          <a:xfrm>
            <a:off x="696983" y="1390782"/>
            <a:ext cx="5666110"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Which of the following best describes your current working status?</a:t>
            </a:r>
          </a:p>
        </p:txBody>
      </p:sp>
      <p:sp>
        <p:nvSpPr>
          <p:cNvPr id="44" name="Arrow: Up 43">
            <a:extLst>
              <a:ext uri="{FF2B5EF4-FFF2-40B4-BE49-F238E27FC236}">
                <a16:creationId xmlns:a16="http://schemas.microsoft.com/office/drawing/2014/main" id="{513EB838-08DC-4E5E-9827-1069540DA363}"/>
              </a:ext>
              <a:ext uri="{C183D7F6-B498-43B3-948B-1728B52AA6E4}">
                <adec:decorative xmlns:adec="http://schemas.microsoft.com/office/drawing/2017/decorative" val="1"/>
              </a:ext>
            </a:extLst>
          </p:cNvPr>
          <p:cNvSpPr/>
          <p:nvPr/>
        </p:nvSpPr>
        <p:spPr>
          <a:xfrm flipV="1">
            <a:off x="5850794" y="334507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8" name="Arrow: Up 47">
            <a:extLst>
              <a:ext uri="{FF2B5EF4-FFF2-40B4-BE49-F238E27FC236}">
                <a16:creationId xmlns:a16="http://schemas.microsoft.com/office/drawing/2014/main" id="{C7B59D8E-0BF4-4171-9820-CC34B5C31F5E}"/>
              </a:ext>
              <a:ext uri="{C183D7F6-B498-43B3-948B-1728B52AA6E4}">
                <adec:decorative xmlns:adec="http://schemas.microsoft.com/office/drawing/2017/decorative" val="1"/>
              </a:ext>
            </a:extLst>
          </p:cNvPr>
          <p:cNvSpPr/>
          <p:nvPr/>
        </p:nvSpPr>
        <p:spPr>
          <a:xfrm>
            <a:off x="5850794" y="517915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Arrow: Up 48">
            <a:extLst>
              <a:ext uri="{FF2B5EF4-FFF2-40B4-BE49-F238E27FC236}">
                <a16:creationId xmlns:a16="http://schemas.microsoft.com/office/drawing/2014/main" id="{FAA6FD1F-85CF-44BD-A1FE-1E72400172BE}"/>
              </a:ext>
              <a:ext uri="{C183D7F6-B498-43B3-948B-1728B52AA6E4}">
                <adec:decorative xmlns:adec="http://schemas.microsoft.com/office/drawing/2017/decorative" val="1"/>
              </a:ext>
            </a:extLst>
          </p:cNvPr>
          <p:cNvSpPr/>
          <p:nvPr/>
        </p:nvSpPr>
        <p:spPr>
          <a:xfrm>
            <a:off x="7671881" y="3317911"/>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Arrow: Up 49">
            <a:extLst>
              <a:ext uri="{FF2B5EF4-FFF2-40B4-BE49-F238E27FC236}">
                <a16:creationId xmlns:a16="http://schemas.microsoft.com/office/drawing/2014/main" id="{1B990E58-2C6E-4F78-BB86-D7E7C8FB63C9}"/>
              </a:ext>
              <a:ext uri="{C183D7F6-B498-43B3-948B-1728B52AA6E4}">
                <adec:decorative xmlns:adec="http://schemas.microsoft.com/office/drawing/2017/decorative" val="1"/>
              </a:ext>
            </a:extLst>
          </p:cNvPr>
          <p:cNvSpPr/>
          <p:nvPr/>
        </p:nvSpPr>
        <p:spPr>
          <a:xfrm>
            <a:off x="9539003" y="469944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Arrow: Up 51">
            <a:extLst>
              <a:ext uri="{FF2B5EF4-FFF2-40B4-BE49-F238E27FC236}">
                <a16:creationId xmlns:a16="http://schemas.microsoft.com/office/drawing/2014/main" id="{32F82D65-E602-4E31-BC52-F46CB721CA77}"/>
              </a:ext>
              <a:ext uri="{C183D7F6-B498-43B3-948B-1728B52AA6E4}">
                <adec:decorative xmlns:adec="http://schemas.microsoft.com/office/drawing/2017/decorative" val="1"/>
              </a:ext>
            </a:extLst>
          </p:cNvPr>
          <p:cNvSpPr/>
          <p:nvPr/>
        </p:nvSpPr>
        <p:spPr>
          <a:xfrm flipV="1">
            <a:off x="10426758" y="332696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3" name="Arrow: Up 52">
            <a:extLst>
              <a:ext uri="{FF2B5EF4-FFF2-40B4-BE49-F238E27FC236}">
                <a16:creationId xmlns:a16="http://schemas.microsoft.com/office/drawing/2014/main" id="{C2DC80DF-6AA8-4750-AC11-093B8CE7F9B6}"/>
              </a:ext>
              <a:ext uri="{C183D7F6-B498-43B3-948B-1728B52AA6E4}">
                <adec:decorative xmlns:adec="http://schemas.microsoft.com/office/drawing/2017/decorative" val="1"/>
              </a:ext>
            </a:extLst>
          </p:cNvPr>
          <p:cNvSpPr/>
          <p:nvPr/>
        </p:nvSpPr>
        <p:spPr>
          <a:xfrm>
            <a:off x="11349496" y="332696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Arrow: Up 53">
            <a:extLst>
              <a:ext uri="{FF2B5EF4-FFF2-40B4-BE49-F238E27FC236}">
                <a16:creationId xmlns:a16="http://schemas.microsoft.com/office/drawing/2014/main" id="{C5B990A9-C599-445A-B82D-29621565C9B8}"/>
              </a:ext>
              <a:ext uri="{C183D7F6-B498-43B3-948B-1728B52AA6E4}">
                <adec:decorative xmlns:adec="http://schemas.microsoft.com/office/drawing/2017/decorative" val="1"/>
              </a:ext>
            </a:extLst>
          </p:cNvPr>
          <p:cNvSpPr/>
          <p:nvPr/>
        </p:nvSpPr>
        <p:spPr>
          <a:xfrm flipV="1">
            <a:off x="7671881" y="3784462"/>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Arrow: Up 54">
            <a:extLst>
              <a:ext uri="{FF2B5EF4-FFF2-40B4-BE49-F238E27FC236}">
                <a16:creationId xmlns:a16="http://schemas.microsoft.com/office/drawing/2014/main" id="{55FBEFE9-CA5F-4A11-AAC6-3B3AB4D7A9FA}"/>
              </a:ext>
              <a:ext uri="{C183D7F6-B498-43B3-948B-1728B52AA6E4}">
                <adec:decorative xmlns:adec="http://schemas.microsoft.com/office/drawing/2017/decorative" val="1"/>
              </a:ext>
            </a:extLst>
          </p:cNvPr>
          <p:cNvSpPr/>
          <p:nvPr/>
        </p:nvSpPr>
        <p:spPr>
          <a:xfrm>
            <a:off x="5850794" y="376380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6" name="Arrow: Up 55">
            <a:extLst>
              <a:ext uri="{FF2B5EF4-FFF2-40B4-BE49-F238E27FC236}">
                <a16:creationId xmlns:a16="http://schemas.microsoft.com/office/drawing/2014/main" id="{AABC12AB-1F8D-453C-B49A-EEFDA44B103E}"/>
              </a:ext>
              <a:ext uri="{C183D7F6-B498-43B3-948B-1728B52AA6E4}">
                <adec:decorative xmlns:adec="http://schemas.microsoft.com/office/drawing/2017/decorative" val="1"/>
              </a:ext>
            </a:extLst>
          </p:cNvPr>
          <p:cNvSpPr/>
          <p:nvPr/>
        </p:nvSpPr>
        <p:spPr>
          <a:xfrm>
            <a:off x="6770390" y="3757303"/>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837FFB2B-2E98-46DE-8D63-EBB5C9982838}"/>
              </a:ext>
              <a:ext uri="{C183D7F6-B498-43B3-948B-1728B52AA6E4}">
                <adec:decorative xmlns:adec="http://schemas.microsoft.com/office/drawing/2017/decorative" val="1"/>
              </a:ext>
            </a:extLst>
          </p:cNvPr>
          <p:cNvSpPr txBox="1"/>
          <p:nvPr/>
        </p:nvSpPr>
        <p:spPr>
          <a:xfrm>
            <a:off x="695324" y="6317404"/>
            <a:ext cx="730567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working-age respondents (Females: 2,062; Males: 1,337)</a:t>
            </a:r>
          </a:p>
        </p:txBody>
      </p:sp>
      <p:sp>
        <p:nvSpPr>
          <p:cNvPr id="58" name="TextBox 57">
            <a:extLst>
              <a:ext uri="{FF2B5EF4-FFF2-40B4-BE49-F238E27FC236}">
                <a16:creationId xmlns:a16="http://schemas.microsoft.com/office/drawing/2014/main" id="{61D7F250-830A-44E7-8D83-C9C5D9E66F92}"/>
              </a:ext>
              <a:ext uri="{C183D7F6-B498-43B3-948B-1728B52AA6E4}">
                <adec:decorative xmlns:adec="http://schemas.microsoft.com/office/drawing/2017/decorative" val="1"/>
              </a:ext>
            </a:extLst>
          </p:cNvPr>
          <p:cNvSpPr txBox="1"/>
          <p:nvPr/>
        </p:nvSpPr>
        <p:spPr>
          <a:xfrm>
            <a:off x="8482961" y="5952165"/>
            <a:ext cx="3150744" cy="400110"/>
          </a:xfrm>
          <a:prstGeom prst="rect">
            <a:avLst/>
          </a:prstGeom>
          <a:noFill/>
        </p:spPr>
        <p:txBody>
          <a:bodyPr wrap="square" rtlCol="0">
            <a:spAutoFit/>
          </a:bodyPr>
          <a:lstStyle/>
          <a:p>
            <a:pPr marR="0" lvl="0" algn="r" defTabSz="914400" rtl="0" eaLnBrk="1" fontAlgn="auto" latinLnBrk="0" hangingPunct="1">
              <a:lnSpc>
                <a:spcPct val="100000"/>
              </a:lnSpc>
              <a:spcBef>
                <a:spcPts val="0"/>
              </a:spcBef>
              <a:spcAft>
                <a:spcPts val="0"/>
              </a:spcAft>
              <a:buClrTx/>
              <a:buSzTx/>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 denotes a % greater than 0% but less than 0.5%</a:t>
            </a:r>
          </a:p>
          <a:p>
            <a:pPr marR="0" lvl="0" algn="r" defTabSz="914400" rtl="0" eaLnBrk="1" fontAlgn="auto" latinLnBrk="0" hangingPunct="1">
              <a:lnSpc>
                <a:spcPct val="100000"/>
              </a:lnSpc>
              <a:spcBef>
                <a:spcPts val="0"/>
              </a:spcBef>
              <a:spcAft>
                <a:spcPts val="0"/>
              </a:spcAft>
              <a:buClrTx/>
              <a:buSzTx/>
              <a:tabLst/>
              <a:defRPr/>
            </a:pPr>
            <a:r>
              <a:rPr lang="en-GB" sz="1000">
                <a:solidFill>
                  <a:prstClr val="black"/>
                </a:solidFill>
                <a:latin typeface="Arial" panose="020B0604020202020204"/>
              </a:rPr>
              <a:t>^ low base size (under 100)</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Arrow: Up 1">
            <a:extLst>
              <a:ext uri="{FF2B5EF4-FFF2-40B4-BE49-F238E27FC236}">
                <a16:creationId xmlns:a16="http://schemas.microsoft.com/office/drawing/2014/main" id="{3E06FCB1-AEBF-A7BB-DF1F-DC13BB81D61C}"/>
              </a:ext>
              <a:ext uri="{C183D7F6-B498-43B3-948B-1728B52AA6E4}">
                <adec:decorative xmlns:adec="http://schemas.microsoft.com/office/drawing/2017/decorative" val="1"/>
              </a:ext>
            </a:extLst>
          </p:cNvPr>
          <p:cNvSpPr/>
          <p:nvPr/>
        </p:nvSpPr>
        <p:spPr>
          <a:xfrm flipV="1">
            <a:off x="6814690" y="3333890"/>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Arrow: Up 6">
            <a:extLst>
              <a:ext uri="{FF2B5EF4-FFF2-40B4-BE49-F238E27FC236}">
                <a16:creationId xmlns:a16="http://schemas.microsoft.com/office/drawing/2014/main" id="{964B7B4A-915C-6A5E-132D-E8ACC97E2F95}"/>
              </a:ext>
              <a:ext uri="{C183D7F6-B498-43B3-948B-1728B52AA6E4}">
                <adec:decorative xmlns:adec="http://schemas.microsoft.com/office/drawing/2017/decorative" val="1"/>
              </a:ext>
            </a:extLst>
          </p:cNvPr>
          <p:cNvSpPr/>
          <p:nvPr/>
        </p:nvSpPr>
        <p:spPr>
          <a:xfrm>
            <a:off x="6770390" y="4699446"/>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Arrow: Up 7">
            <a:extLst>
              <a:ext uri="{FF2B5EF4-FFF2-40B4-BE49-F238E27FC236}">
                <a16:creationId xmlns:a16="http://schemas.microsoft.com/office/drawing/2014/main" id="{7A1752C2-460A-E748-5DED-1291BDB0779E}"/>
              </a:ext>
              <a:ext uri="{C183D7F6-B498-43B3-948B-1728B52AA6E4}">
                <adec:decorative xmlns:adec="http://schemas.microsoft.com/office/drawing/2017/decorative" val="1"/>
              </a:ext>
            </a:extLst>
          </p:cNvPr>
          <p:cNvSpPr/>
          <p:nvPr/>
        </p:nvSpPr>
        <p:spPr>
          <a:xfrm flipV="1">
            <a:off x="5827603" y="469944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Arrow: Up 8">
            <a:extLst>
              <a:ext uri="{FF2B5EF4-FFF2-40B4-BE49-F238E27FC236}">
                <a16:creationId xmlns:a16="http://schemas.microsoft.com/office/drawing/2014/main" id="{42FCABA2-1B9C-5545-F92C-DACD560D27E3}"/>
              </a:ext>
              <a:ext uri="{C183D7F6-B498-43B3-948B-1728B52AA6E4}">
                <adec:decorative xmlns:adec="http://schemas.microsoft.com/office/drawing/2017/decorative" val="1"/>
              </a:ext>
            </a:extLst>
          </p:cNvPr>
          <p:cNvSpPr/>
          <p:nvPr/>
        </p:nvSpPr>
        <p:spPr>
          <a:xfrm flipV="1">
            <a:off x="7676820" y="469944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Arrow: Up 10">
            <a:extLst>
              <a:ext uri="{FF2B5EF4-FFF2-40B4-BE49-F238E27FC236}">
                <a16:creationId xmlns:a16="http://schemas.microsoft.com/office/drawing/2014/main" id="{33CEC23D-BCA7-AC6B-7CFD-629E75364871}"/>
              </a:ext>
              <a:ext uri="{C183D7F6-B498-43B3-948B-1728B52AA6E4}">
                <adec:decorative xmlns:adec="http://schemas.microsoft.com/office/drawing/2017/decorative" val="1"/>
              </a:ext>
            </a:extLst>
          </p:cNvPr>
          <p:cNvSpPr/>
          <p:nvPr/>
        </p:nvSpPr>
        <p:spPr>
          <a:xfrm flipV="1">
            <a:off x="11318869" y="470255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24659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96983" y="1390782"/>
            <a:ext cx="11037817" cy="296876"/>
          </a:xfrm>
          <a:prstGeom prst="rect">
            <a:avLst/>
          </a:prstGeom>
          <a:noFill/>
        </p:spPr>
        <p:txBody>
          <a:bodyPr wrap="square" rtlCol="0">
            <a:spAutoFit/>
          </a:bodyPr>
          <a:lstStyle/>
          <a:p>
            <a:pPr marL="270510">
              <a:lnSpc>
                <a:spcPct val="107000"/>
              </a:lnSpc>
              <a:spcAft>
                <a:spcPts val="800"/>
              </a:spcAft>
            </a:pPr>
            <a:r>
              <a:rPr lang="en-GB" sz="1300" i="1">
                <a:solidFill>
                  <a:prstClr val="black"/>
                </a:solidFill>
                <a:latin typeface="+mj-lt"/>
              </a:rPr>
              <a:t>To what extent do you agree or disagree that…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Caring responsibilities</a:t>
            </a:r>
          </a:p>
        </p:txBody>
      </p:sp>
      <p:sp>
        <p:nvSpPr>
          <p:cNvPr id="14" name="Slide Number Placeholder 4">
            <a:extLst>
              <a:ext uri="{FF2B5EF4-FFF2-40B4-BE49-F238E27FC236}">
                <a16:creationId xmlns:a16="http://schemas.microsoft.com/office/drawing/2014/main" id="{B77BCA35-357D-44CE-B88B-2FBD1B4F1224}"/>
              </a:ext>
            </a:extLst>
          </p:cNvPr>
          <p:cNvSpPr>
            <a:spLocks noGrp="1"/>
          </p:cNvSpPr>
          <p:nvPr>
            <p:ph type="sldNum" sz="quarter" idx="4"/>
          </p:nvPr>
        </p:nvSpPr>
        <p:spPr>
          <a:xfrm>
            <a:off x="11130545" y="6589784"/>
            <a:ext cx="775636"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endParaRP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706436" y="313665"/>
            <a:ext cx="11199745" cy="1081198"/>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800">
                <a:solidFill>
                  <a:schemeClr val="accent4"/>
                </a:solidFill>
                <a:latin typeface="Calibri"/>
              </a:rPr>
              <a:t>Residents with caring responsibilities that are working are less likely to feel they are in meaningful work and have opportunities to progress vs. Essex average. Additionally, those with personal care responsibilities are less likely to feel they are paid appropriately. </a:t>
            </a:r>
            <a:endParaRPr kumimoji="0" lang="en-GB" sz="1800" b="1" i="0" u="none" strike="noStrike" kern="1200" cap="none" spc="0" normalizeH="0" baseline="0" noProof="0">
              <a:ln>
                <a:noFill/>
              </a:ln>
              <a:solidFill>
                <a:schemeClr val="accent4"/>
              </a:solidFill>
              <a:effectLst/>
              <a:uLnTx/>
              <a:uFillTx/>
              <a:latin typeface="Calibri"/>
              <a:ea typeface="+mj-ea"/>
              <a:cs typeface="+mj-cs"/>
            </a:endParaRPr>
          </a:p>
        </p:txBody>
      </p:sp>
      <p:sp>
        <p:nvSpPr>
          <p:cNvPr id="17" name="Date Placeholder 3">
            <a:extLst>
              <a:ext uri="{FF2B5EF4-FFF2-40B4-BE49-F238E27FC236}">
                <a16:creationId xmlns:a16="http://schemas.microsoft.com/office/drawing/2014/main" id="{0928DE55-4B08-48CC-9867-3B01AA2D594D}"/>
              </a:ext>
            </a:extLst>
          </p:cNvPr>
          <p:cNvSpPr>
            <a:spLocks noGrp="1"/>
          </p:cNvSpPr>
          <p:nvPr>
            <p:ph type="dt" sz="half" idx="10"/>
          </p:nvPr>
        </p:nvSpPr>
        <p:spPr>
          <a:xfrm>
            <a:off x="8851984" y="6589784"/>
            <a:ext cx="2193757" cy="13632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6908" y="6257835"/>
            <a:ext cx="110378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t>
            </a:r>
            <a:r>
              <a:rPr lang="en-GB" sz="1000">
                <a:solidFill>
                  <a:srgbClr val="000000"/>
                </a:solidFill>
                <a:latin typeface="Calibri"/>
              </a:rPr>
              <a:t>All working residents (answering) excluding those answering ‘don’t know’ (2,894); Personal caring responsibilities (211); Caring responsibilities (1,116); No caring responsibilities (1,080)</a:t>
            </a:r>
          </a:p>
        </p:txBody>
      </p:sp>
      <p:graphicFrame>
        <p:nvGraphicFramePr>
          <p:cNvPr id="2" name="Chart 1">
            <a:extLst>
              <a:ext uri="{FF2B5EF4-FFF2-40B4-BE49-F238E27FC236}">
                <a16:creationId xmlns:a16="http://schemas.microsoft.com/office/drawing/2014/main" id="{CF8B4AAD-D286-15AD-0D3A-5A1A1A051B2F}"/>
              </a:ext>
            </a:extLst>
          </p:cNvPr>
          <p:cNvGraphicFramePr/>
          <p:nvPr>
            <p:extLst>
              <p:ext uri="{D42A27DB-BD31-4B8C-83A1-F6EECF244321}">
                <p14:modId xmlns:p14="http://schemas.microsoft.com/office/powerpoint/2010/main" val="3511325979"/>
              </p:ext>
            </p:extLst>
          </p:nvPr>
        </p:nvGraphicFramePr>
        <p:xfrm>
          <a:off x="914399" y="1751829"/>
          <a:ext cx="10649527" cy="4263761"/>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Up 2">
            <a:extLst>
              <a:ext uri="{FF2B5EF4-FFF2-40B4-BE49-F238E27FC236}">
                <a16:creationId xmlns:a16="http://schemas.microsoft.com/office/drawing/2014/main" id="{444763D3-9FA4-D056-503D-98D3EF935953}"/>
              </a:ext>
              <a:ext uri="{C183D7F6-B498-43B3-948B-1728B52AA6E4}">
                <adec:decorative xmlns:adec="http://schemas.microsoft.com/office/drawing/2017/decorative" val="1"/>
              </a:ext>
            </a:extLst>
          </p:cNvPr>
          <p:cNvSpPr/>
          <p:nvPr/>
        </p:nvSpPr>
        <p:spPr>
          <a:xfrm>
            <a:off x="812631" y="599349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TextBox 4">
            <a:extLst>
              <a:ext uri="{FF2B5EF4-FFF2-40B4-BE49-F238E27FC236}">
                <a16:creationId xmlns:a16="http://schemas.microsoft.com/office/drawing/2014/main" id="{BF5700C2-F68C-68A5-2B66-FE7F7504EB73}"/>
              </a:ext>
              <a:ext uri="{C183D7F6-B498-43B3-948B-1728B52AA6E4}">
                <adec:decorative xmlns:adec="http://schemas.microsoft.com/office/drawing/2017/decorative" val="1"/>
              </a:ext>
            </a:extLst>
          </p:cNvPr>
          <p:cNvSpPr txBox="1"/>
          <p:nvPr/>
        </p:nvSpPr>
        <p:spPr>
          <a:xfrm>
            <a:off x="1109454" y="5928967"/>
            <a:ext cx="39613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a:t>
            </a:r>
            <a:r>
              <a:rPr lang="en-GB" sz="1000">
                <a:solidFill>
                  <a:prstClr val="black"/>
                </a:solidFill>
              </a:rPr>
              <a:t>total residents answering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6" name="Arrow: Up 5">
            <a:extLst>
              <a:ext uri="{FF2B5EF4-FFF2-40B4-BE49-F238E27FC236}">
                <a16:creationId xmlns:a16="http://schemas.microsoft.com/office/drawing/2014/main" id="{C85D3AB0-50AB-F6E9-5FC3-8F8E471D0073}"/>
              </a:ext>
              <a:ext uri="{C183D7F6-B498-43B3-948B-1728B52AA6E4}">
                <adec:decorative xmlns:adec="http://schemas.microsoft.com/office/drawing/2017/decorative" val="1"/>
              </a:ext>
            </a:extLst>
          </p:cNvPr>
          <p:cNvSpPr/>
          <p:nvPr/>
        </p:nvSpPr>
        <p:spPr>
          <a:xfrm flipV="1">
            <a:off x="955177" y="6034126"/>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custDataLst>
      <p:tags r:id="rId1"/>
    </p:custDataLst>
    <p:extLst>
      <p:ext uri="{BB962C8B-B14F-4D97-AF65-F5344CB8AC3E}">
        <p14:creationId xmlns:p14="http://schemas.microsoft.com/office/powerpoint/2010/main" val="380759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2685803"/>
            <a:ext cx="5540400" cy="1310400"/>
          </a:xfrm>
        </p:spPr>
        <p:txBody>
          <a:bodyPr/>
          <a:lstStyle/>
          <a:p>
            <a:r>
              <a:rPr lang="en-GB" sz="6000"/>
              <a:t>Annex</a:t>
            </a:r>
            <a:endParaRPr lang="en-GB"/>
          </a:p>
        </p:txBody>
      </p:sp>
    </p:spTree>
    <p:custDataLst>
      <p:tags r:id="rId1"/>
    </p:custDataLst>
    <p:extLst>
      <p:ext uri="{BB962C8B-B14F-4D97-AF65-F5344CB8AC3E}">
        <p14:creationId xmlns:p14="http://schemas.microsoft.com/office/powerpoint/2010/main" val="385533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sz="2800">
                <a:solidFill>
                  <a:schemeClr val="accent4"/>
                </a:solidFill>
              </a:rPr>
              <a:t>Levelling up priority places</a:t>
            </a: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7" name="Footer Placeholder 5">
            <a:extLst>
              <a:ext uri="{FF2B5EF4-FFF2-40B4-BE49-F238E27FC236}">
                <a16:creationId xmlns:a16="http://schemas.microsoft.com/office/drawing/2014/main" id="{1BB76315-2CA9-40BC-8132-BE925E88A2C0}"/>
              </a:ext>
              <a:ext uri="{C183D7F6-B498-43B3-948B-1728B52AA6E4}">
                <adec:decorative xmlns:adec="http://schemas.microsoft.com/office/drawing/2017/decorative" val="1"/>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8" name="Date Placeholder 3">
            <a:extLst>
              <a:ext uri="{FF2B5EF4-FFF2-40B4-BE49-F238E27FC236}">
                <a16:creationId xmlns:a16="http://schemas.microsoft.com/office/drawing/2014/main" id="{8631900F-58DD-4A32-8B30-5027F8BB18C4}"/>
              </a:ext>
              <a:ext uri="{C183D7F6-B498-43B3-948B-1728B52AA6E4}">
                <adec:decorative xmlns:adec="http://schemas.microsoft.com/office/drawing/2017/decorative" val="1"/>
              </a:ext>
            </a:extLst>
          </p:cNvPr>
          <p:cNvSpPr>
            <a:spLocks noGrp="1"/>
          </p:cNvSpPr>
          <p:nvPr>
            <p:ph type="dt" sz="half" idx="4294967295"/>
          </p:nvPr>
        </p:nvSpPr>
        <p:spPr>
          <a:xfrm>
            <a:off x="9998075" y="6599238"/>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98FF0BCD-0BF0-4A05-BB37-02F8398AA3EA}"/>
              </a:ext>
            </a:extLst>
          </p:cNvPr>
          <p:cNvSpPr/>
          <p:nvPr/>
        </p:nvSpPr>
        <p:spPr>
          <a:xfrm>
            <a:off x="452436" y="1197096"/>
            <a:ext cx="11280188" cy="307777"/>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mj-lt"/>
                <a:ea typeface="+mn-ea"/>
                <a:cs typeface="+mn-cs"/>
              </a:rPr>
              <a:t>The following areas have been identified as a focus for ECC’s work on levelling up:</a:t>
            </a:r>
          </a:p>
        </p:txBody>
      </p:sp>
      <p:graphicFrame>
        <p:nvGraphicFramePr>
          <p:cNvPr id="13" name="Table 2">
            <a:extLst>
              <a:ext uri="{FF2B5EF4-FFF2-40B4-BE49-F238E27FC236}">
                <a16:creationId xmlns:a16="http://schemas.microsoft.com/office/drawing/2014/main" id="{820F0F1A-E5D1-4109-AC23-2548AC3D9475}"/>
              </a:ext>
            </a:extLst>
          </p:cNvPr>
          <p:cNvGraphicFramePr>
            <a:graphicFrameLocks noGrp="1"/>
          </p:cNvGraphicFramePr>
          <p:nvPr/>
        </p:nvGraphicFramePr>
        <p:xfrm>
          <a:off x="924761" y="1650323"/>
          <a:ext cx="10893560" cy="4615072"/>
        </p:xfrm>
        <a:graphic>
          <a:graphicData uri="http://schemas.openxmlformats.org/drawingml/2006/table">
            <a:tbl>
              <a:tblPr bandRow="1">
                <a:tableStyleId>{5C22544A-7EE6-4342-B048-85BDC9FD1C3A}</a:tableStyleId>
              </a:tblPr>
              <a:tblGrid>
                <a:gridCol w="4312257">
                  <a:extLst>
                    <a:ext uri="{9D8B030D-6E8A-4147-A177-3AD203B41FA5}">
                      <a16:colId xmlns:a16="http://schemas.microsoft.com/office/drawing/2014/main" val="3079381365"/>
                    </a:ext>
                  </a:extLst>
                </a:gridCol>
                <a:gridCol w="6581303">
                  <a:extLst>
                    <a:ext uri="{9D8B030D-6E8A-4147-A177-3AD203B41FA5}">
                      <a16:colId xmlns:a16="http://schemas.microsoft.com/office/drawing/2014/main" val="2438697914"/>
                    </a:ext>
                  </a:extLst>
                </a:gridCol>
              </a:tblGrid>
              <a:tr h="896950">
                <a:tc>
                  <a:txBody>
                    <a:bodyPr/>
                    <a:lstStyle/>
                    <a:p>
                      <a:pPr>
                        <a:spcAft>
                          <a:spcPts val="300"/>
                        </a:spcAft>
                      </a:pPr>
                      <a:r>
                        <a:rPr lang="en-GB" sz="1100" b="1"/>
                        <a:t>Tendring District</a:t>
                      </a:r>
                    </a:p>
                    <a:p>
                      <a:pPr marL="363538" indent="-179388">
                        <a:spcAft>
                          <a:spcPts val="300"/>
                        </a:spcAft>
                        <a:buFont typeface="Arial" panose="020B0604020202020204" pitchFamily="34" charset="0"/>
                        <a:buChar char="•"/>
                      </a:pPr>
                      <a:r>
                        <a:rPr lang="en-GB" sz="1050"/>
                        <a:t>Clacton (including </a:t>
                      </a:r>
                      <a:r>
                        <a:rPr lang="en-GB" sz="1050" err="1"/>
                        <a:t>Jaywick</a:t>
                      </a:r>
                      <a:r>
                        <a:rPr lang="en-GB" sz="1050"/>
                        <a:t>, </a:t>
                      </a:r>
                      <a:r>
                        <a:rPr lang="en-GB" sz="1050" err="1"/>
                        <a:t>Seawick</a:t>
                      </a:r>
                      <a:r>
                        <a:rPr lang="en-GB" sz="1050"/>
                        <a:t>, St </a:t>
                      </a:r>
                      <a:r>
                        <a:rPr lang="en-GB" sz="1050" err="1"/>
                        <a:t>Osyth</a:t>
                      </a:r>
                      <a:r>
                        <a:rPr lang="en-GB" sz="1050"/>
                        <a:t> &amp; Point Clear)</a:t>
                      </a:r>
                    </a:p>
                    <a:p>
                      <a:pPr marL="363538" indent="-179388">
                        <a:spcAft>
                          <a:spcPts val="300"/>
                        </a:spcAft>
                        <a:buFont typeface="Arial" panose="020B0604020202020204" pitchFamily="34" charset="0"/>
                        <a:buChar char="•"/>
                      </a:pPr>
                      <a:r>
                        <a:rPr lang="en-GB" sz="1050"/>
                        <a:t>Walton-on-the-</a:t>
                      </a:r>
                      <a:r>
                        <a:rPr lang="en-GB" sz="1050" err="1"/>
                        <a:t>Naze</a:t>
                      </a:r>
                      <a:endParaRPr lang="en-GB" sz="1050"/>
                    </a:p>
                    <a:p>
                      <a:pPr marL="363538" indent="-179388">
                        <a:spcAft>
                          <a:spcPts val="300"/>
                        </a:spcAft>
                        <a:buFont typeface="Arial" panose="020B0604020202020204" pitchFamily="34" charset="0"/>
                        <a:buChar char="•"/>
                      </a:pPr>
                      <a:r>
                        <a:rPr lang="en-GB" sz="1050"/>
                        <a:t>Harwich and </a:t>
                      </a:r>
                      <a:r>
                        <a:rPr lang="en-GB" sz="1050" err="1"/>
                        <a:t>Dovercourt</a:t>
                      </a:r>
                      <a:endParaRPr lang="en-GB" sz="1050"/>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These are among the most deprived areas of Essex on any measure. Some communities within these places have been identified as ‘left behind’ – experiencing markedly worse outcomes over the last decade due, in part, to limited levels of community resilience. Confirmation of the Harwich freeport may provide a catalyst for growth and recovery in the Harwich and </a:t>
                      </a:r>
                      <a:r>
                        <a:rPr lang="en-GB" sz="1000" err="1"/>
                        <a:t>Dovercourt</a:t>
                      </a:r>
                      <a:r>
                        <a:rPr lang="en-GB" sz="1000"/>
                        <a:t> area.</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66353135"/>
                  </a:ext>
                </a:extLst>
              </a:tr>
              <a:tr h="447503">
                <a:tc>
                  <a:txBody>
                    <a:bodyPr/>
                    <a:lstStyle/>
                    <a:p>
                      <a:pPr>
                        <a:spcAft>
                          <a:spcPts val="300"/>
                        </a:spcAft>
                      </a:pPr>
                      <a:r>
                        <a:rPr lang="en-GB" sz="1100" b="1"/>
                        <a:t>Castle Point Borough</a:t>
                      </a:r>
                    </a:p>
                    <a:p>
                      <a:pPr marL="363538" indent="-179388">
                        <a:spcAft>
                          <a:spcPts val="300"/>
                        </a:spcAft>
                        <a:buFont typeface="Arial" panose="020B0604020202020204" pitchFamily="34" charset="0"/>
                        <a:buChar char="•"/>
                      </a:pPr>
                      <a:r>
                        <a:rPr lang="en-GB" sz="1050"/>
                        <a:t>Canvey Island</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The majority of Canvey neighbourhoods fall below the English average for deprivation, with some areas in the south and centre of the island lying in the bottom 10% of neighbourhoods nationally.</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7736444"/>
                  </a:ext>
                </a:extLst>
              </a:tr>
              <a:tr h="528275">
                <a:tc>
                  <a:txBody>
                    <a:bodyPr/>
                    <a:lstStyle/>
                    <a:p>
                      <a:pPr>
                        <a:spcAft>
                          <a:spcPts val="300"/>
                        </a:spcAft>
                      </a:pPr>
                      <a:r>
                        <a:rPr lang="en-GB" sz="1100" b="1"/>
                        <a:t>Basildon Borough</a:t>
                      </a:r>
                    </a:p>
                    <a:p>
                      <a:pPr marL="363538" indent="-179388">
                        <a:spcAft>
                          <a:spcPts val="300"/>
                        </a:spcAft>
                        <a:buFont typeface="Arial" panose="020B0604020202020204" pitchFamily="34" charset="0"/>
                        <a:buChar char="•"/>
                      </a:pPr>
                      <a:r>
                        <a:rPr lang="en-GB" sz="1050"/>
                        <a:t>Basildon (particularly Laindon, </a:t>
                      </a:r>
                      <a:r>
                        <a:rPr lang="en-GB" sz="1050" err="1"/>
                        <a:t>Fryerns</a:t>
                      </a:r>
                      <a:r>
                        <a:rPr lang="en-GB" sz="1050"/>
                        <a:t>, </a:t>
                      </a:r>
                      <a:r>
                        <a:rPr lang="en-GB" sz="1050" err="1"/>
                        <a:t>Vange</a:t>
                      </a:r>
                      <a:r>
                        <a:rPr lang="en-GB" sz="1050"/>
                        <a:t> and </a:t>
                      </a:r>
                      <a:r>
                        <a:rPr lang="en-GB" sz="1050" err="1"/>
                        <a:t>Pitsea</a:t>
                      </a:r>
                      <a:r>
                        <a:rPr lang="en-GB" sz="1050"/>
                        <a:t>)</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Almost all parts of Basildon town fall below the English average for deprivation, with some areas – particularly peripheral housing estates in areas such as </a:t>
                      </a:r>
                      <a:r>
                        <a:rPr lang="en-GB" sz="1000" err="1"/>
                        <a:t>Vange</a:t>
                      </a:r>
                      <a:r>
                        <a:rPr lang="en-GB" sz="1000"/>
                        <a:t> and </a:t>
                      </a:r>
                      <a:r>
                        <a:rPr lang="en-GB" sz="1000" err="1"/>
                        <a:t>Pitsea</a:t>
                      </a:r>
                      <a:r>
                        <a:rPr lang="en-GB" sz="1000"/>
                        <a:t> – experiencing both severe deprivation and a relative decline in outcomes over the past decade.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870407"/>
                  </a:ext>
                </a:extLst>
              </a:tr>
              <a:tr h="510980">
                <a:tc>
                  <a:txBody>
                    <a:bodyPr/>
                    <a:lstStyle/>
                    <a:p>
                      <a:pPr>
                        <a:spcAft>
                          <a:spcPts val="300"/>
                        </a:spcAft>
                      </a:pPr>
                      <a:r>
                        <a:rPr lang="en-GB" sz="1100" b="1"/>
                        <a:t>Colchester Borough</a:t>
                      </a:r>
                    </a:p>
                    <a:p>
                      <a:pPr marL="363538" indent="-179388">
                        <a:spcAft>
                          <a:spcPts val="300"/>
                        </a:spcAft>
                        <a:buFont typeface="Arial" panose="020B0604020202020204" pitchFamily="34" charset="0"/>
                        <a:buChar char="•"/>
                      </a:pPr>
                      <a:r>
                        <a:rPr lang="en-GB" sz="1050"/>
                        <a:t>Colchester town (particularly </a:t>
                      </a:r>
                      <a:r>
                        <a:rPr lang="en-GB" sz="1050" err="1"/>
                        <a:t>Greenstead</a:t>
                      </a:r>
                      <a:r>
                        <a:rPr lang="en-GB" sz="1050"/>
                        <a:t> and Hythe)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Significant locations within the town of Colchester rank among the most deprived in England (notably </a:t>
                      </a:r>
                      <a:r>
                        <a:rPr lang="en-GB" sz="1000" err="1"/>
                        <a:t>Greenstead</a:t>
                      </a:r>
                      <a:r>
                        <a:rPr lang="en-GB" sz="1000"/>
                        <a:t> and Hythe areas), but large parts of the town may also be understood as ‘challenged’ – home to a large number of residents on relatively low incomes, hard-pressed working-families and others who are just about managing.</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1071539"/>
                  </a:ext>
                </a:extLst>
              </a:tr>
              <a:tr h="447503">
                <a:tc>
                  <a:txBody>
                    <a:bodyPr/>
                    <a:lstStyle/>
                    <a:p>
                      <a:pPr>
                        <a:spcAft>
                          <a:spcPts val="300"/>
                        </a:spcAft>
                      </a:pPr>
                      <a:r>
                        <a:rPr lang="en-GB" sz="1100" b="1"/>
                        <a:t>Harlow District</a:t>
                      </a:r>
                    </a:p>
                    <a:p>
                      <a:pPr marL="363538" indent="-179388">
                        <a:spcAft>
                          <a:spcPts val="300"/>
                        </a:spcAft>
                        <a:buFont typeface="Arial" panose="020B0604020202020204" pitchFamily="34" charset="0"/>
                        <a:buChar char="•"/>
                      </a:pPr>
                      <a:r>
                        <a:rPr lang="en-GB" sz="1050"/>
                        <a:t>Harlow Town</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ts val="1400"/>
                        </a:lnSpc>
                      </a:pPr>
                      <a:r>
                        <a:rPr lang="en-GB" sz="1000"/>
                        <a:t>Changes in Harlow over the past decade mean that the town no longer ranks among the most acutely deprived in Essex, but the town remains home to estates where residents face financial challenges, poor quality housing and poorer than average outcomes. The Garden Town development – as well as infrastructure development and regeneration schemes – provide a mechanism to secure better outcomes for new and existing communities.</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9540622"/>
                  </a:ext>
                </a:extLst>
              </a:tr>
              <a:tr h="447503">
                <a:tc>
                  <a:txBody>
                    <a:bodyPr/>
                    <a:lstStyle/>
                    <a:p>
                      <a:pPr>
                        <a:spcAft>
                          <a:spcPts val="300"/>
                        </a:spcAft>
                      </a:pPr>
                      <a:r>
                        <a:rPr lang="en-GB" sz="1100" b="1"/>
                        <a:t>Braintree District</a:t>
                      </a:r>
                    </a:p>
                    <a:p>
                      <a:pPr marL="363538" indent="-179388">
                        <a:spcAft>
                          <a:spcPts val="300"/>
                        </a:spcAft>
                        <a:buFont typeface="Arial" panose="020B0604020202020204" pitchFamily="34" charset="0"/>
                        <a:buChar char="•"/>
                      </a:pPr>
                      <a:r>
                        <a:rPr lang="en-GB" sz="1050"/>
                        <a:t>Rural areas in Braintree</a:t>
                      </a:r>
                    </a:p>
                  </a:txBody>
                  <a:tcPr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ts val="1400"/>
                        </a:lnSpc>
                      </a:pPr>
                      <a:r>
                        <a:rPr lang="en-GB" sz="1000"/>
                        <a:t>Rural Braintree is not a deprived area. However, it exemplifies the issues associated with largely rural areas – poor connectivity and relatively limited local economic opportunities – feeding into relative isolation and poor access to services. This is the dimension of the IMD in which Essex experiences the most widespread instances of relative deprivation. As a consequence, many areas of Essex experience these challenges and rural Braintree is included as an exemplification of this typology of place.</a:t>
                      </a:r>
                    </a:p>
                  </a:txBody>
                  <a:tcPr marR="108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28126378"/>
                  </a:ext>
                </a:extLst>
              </a:tr>
            </a:tbl>
          </a:graphicData>
        </a:graphic>
      </p:graphicFrame>
      <p:cxnSp>
        <p:nvCxnSpPr>
          <p:cNvPr id="22" name="Straight Arrow Connector 21">
            <a:extLst>
              <a:ext uri="{FF2B5EF4-FFF2-40B4-BE49-F238E27FC236}">
                <a16:creationId xmlns:a16="http://schemas.microsoft.com/office/drawing/2014/main" id="{CB1B4B99-6B57-4B5F-B441-F4290EE611EE}"/>
              </a:ext>
              <a:ext uri="{C183D7F6-B498-43B3-948B-1728B52AA6E4}">
                <adec:decorative xmlns:adec="http://schemas.microsoft.com/office/drawing/2017/decorative" val="1"/>
              </a:ext>
            </a:extLst>
          </p:cNvPr>
          <p:cNvCxnSpPr>
            <a:cxnSpLocks/>
          </p:cNvCxnSpPr>
          <p:nvPr/>
        </p:nvCxnSpPr>
        <p:spPr>
          <a:xfrm>
            <a:off x="666746" y="1680630"/>
            <a:ext cx="0" cy="3522201"/>
          </a:xfrm>
          <a:prstGeom prst="straightConnector1">
            <a:avLst/>
          </a:prstGeom>
          <a:noFill/>
          <a:ln w="57150" cap="flat" cmpd="sng" algn="ctr">
            <a:solidFill>
              <a:sysClr val="windowText" lastClr="000000"/>
            </a:solidFill>
            <a:prstDash val="solid"/>
            <a:miter lim="800000"/>
            <a:headEnd type="triangle"/>
            <a:tailEnd type="triangle"/>
          </a:ln>
          <a:effectLst/>
        </p:spPr>
      </p:cxnSp>
      <p:cxnSp>
        <p:nvCxnSpPr>
          <p:cNvPr id="23" name="Straight Arrow Connector 22">
            <a:extLst>
              <a:ext uri="{FF2B5EF4-FFF2-40B4-BE49-F238E27FC236}">
                <a16:creationId xmlns:a16="http://schemas.microsoft.com/office/drawing/2014/main" id="{E83D41C3-A00E-469B-8D80-06930977BD57}"/>
              </a:ext>
              <a:ext uri="{C183D7F6-B498-43B3-948B-1728B52AA6E4}">
                <adec:decorative xmlns:adec="http://schemas.microsoft.com/office/drawing/2017/decorative" val="1"/>
              </a:ext>
            </a:extLst>
          </p:cNvPr>
          <p:cNvCxnSpPr>
            <a:cxnSpLocks/>
          </p:cNvCxnSpPr>
          <p:nvPr/>
        </p:nvCxnSpPr>
        <p:spPr>
          <a:xfrm>
            <a:off x="666746" y="5224414"/>
            <a:ext cx="0" cy="1047378"/>
          </a:xfrm>
          <a:prstGeom prst="straightConnector1">
            <a:avLst/>
          </a:prstGeom>
          <a:noFill/>
          <a:ln w="57150" cap="flat" cmpd="sng" algn="ctr">
            <a:solidFill>
              <a:sysClr val="windowText" lastClr="000000"/>
            </a:solidFill>
            <a:prstDash val="solid"/>
            <a:miter lim="800000"/>
            <a:headEnd type="triangle"/>
            <a:tailEnd type="triangle"/>
          </a:ln>
          <a:effectLst/>
        </p:spPr>
      </p:cxnSp>
      <p:sp>
        <p:nvSpPr>
          <p:cNvPr id="24" name="TextBox 23">
            <a:extLst>
              <a:ext uri="{FF2B5EF4-FFF2-40B4-BE49-F238E27FC236}">
                <a16:creationId xmlns:a16="http://schemas.microsoft.com/office/drawing/2014/main" id="{FD166CAC-0EE6-4F0A-9703-F8C1DC6118EB}"/>
              </a:ext>
              <a:ext uri="{C183D7F6-B498-43B3-948B-1728B52AA6E4}">
                <adec:decorative xmlns:adec="http://schemas.microsoft.com/office/drawing/2017/decorative" val="1"/>
              </a:ext>
            </a:extLst>
          </p:cNvPr>
          <p:cNvSpPr txBox="1"/>
          <p:nvPr/>
        </p:nvSpPr>
        <p:spPr>
          <a:xfrm rot="16200000">
            <a:off x="-143912" y="3324821"/>
            <a:ext cx="1088221"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Core areas</a:t>
            </a:r>
          </a:p>
        </p:txBody>
      </p:sp>
      <p:sp>
        <p:nvSpPr>
          <p:cNvPr id="25" name="TextBox 24">
            <a:extLst>
              <a:ext uri="{FF2B5EF4-FFF2-40B4-BE49-F238E27FC236}">
                <a16:creationId xmlns:a16="http://schemas.microsoft.com/office/drawing/2014/main" id="{CD7336D6-3457-47AC-972B-272A019BCDB6}"/>
              </a:ext>
              <a:ext uri="{C183D7F6-B498-43B3-948B-1728B52AA6E4}">
                <adec:decorative xmlns:adec="http://schemas.microsoft.com/office/drawing/2017/decorative" val="1"/>
              </a:ext>
            </a:extLst>
          </p:cNvPr>
          <p:cNvSpPr txBox="1"/>
          <p:nvPr/>
        </p:nvSpPr>
        <p:spPr>
          <a:xfrm rot="16200000">
            <a:off x="-259894" y="5571255"/>
            <a:ext cx="132018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black"/>
                </a:solidFill>
                <a:effectLst/>
                <a:uLnTx/>
                <a:uFillTx/>
                <a:latin typeface="Arial" panose="020B0604020202020204"/>
                <a:ea typeface="+mn-ea"/>
                <a:cs typeface="+mn-cs"/>
              </a:rPr>
              <a:t>Experimental</a:t>
            </a:r>
          </a:p>
        </p:txBody>
      </p:sp>
    </p:spTree>
    <p:custDataLst>
      <p:tags r:id="rId1"/>
    </p:custDataLst>
    <p:extLst>
      <p:ext uri="{BB962C8B-B14F-4D97-AF65-F5344CB8AC3E}">
        <p14:creationId xmlns:p14="http://schemas.microsoft.com/office/powerpoint/2010/main" val="127993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October 2023</a:t>
            </a:r>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2023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May 2023. 31,800 households received a invite to participate in the survey, which could be completed online or via a paper questionnaire. A total of 6,576 residents aged 18+ responded to the 2023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custDataLst>
      <p:tags r:id="rId1"/>
    </p:custDataLst>
    <p:extLst>
      <p:ext uri="{BB962C8B-B14F-4D97-AF65-F5344CB8AC3E}">
        <p14:creationId xmlns:p14="http://schemas.microsoft.com/office/powerpoint/2010/main" val="318972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Perceptions </a:t>
            </a:r>
            <a:br>
              <a:rPr lang="en-GB" sz="1500" b="1">
                <a:solidFill>
                  <a:schemeClr val="bg1">
                    <a:lumMod val="85000"/>
                  </a:schemeClr>
                </a:solidFill>
              </a:rPr>
            </a:br>
            <a:r>
              <a:rPr lang="en-GB" sz="1500" b="1">
                <a:solidFill>
                  <a:schemeClr val="bg1">
                    <a:lumMod val="85000"/>
                  </a:schemeClr>
                </a:solidFill>
              </a:rPr>
              <a:t>of ECC</a:t>
            </a:r>
            <a:endParaRPr lang="en-GB" sz="1500">
              <a:solidFill>
                <a:schemeClr val="bg1">
                  <a:lumMod val="85000"/>
                </a:schemeClr>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Local </a:t>
            </a:r>
            <a:br>
              <a:rPr lang="en-GB" sz="1500" b="1">
                <a:solidFill>
                  <a:schemeClr val="bg1">
                    <a:lumMod val="85000"/>
                  </a:schemeClr>
                </a:solidFill>
              </a:rPr>
            </a:br>
            <a:r>
              <a:rPr lang="en-GB" sz="1500" b="1">
                <a:solidFill>
                  <a:schemeClr val="bg1">
                    <a:lumMod val="85000"/>
                  </a:schemeClr>
                </a:solidFill>
              </a:rPr>
              <a:t>area</a:t>
            </a:r>
            <a:endParaRPr lang="en-GB" sz="1500">
              <a:solidFill>
                <a:schemeClr val="bg1">
                  <a:lumMod val="85000"/>
                </a:schemeClr>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95371" y="4803919"/>
            <a:ext cx="669053" cy="669053"/>
          </a:xfrm>
          <a:prstGeom prst="rect">
            <a:avLst/>
          </a:prstGeom>
        </p:spPr>
      </p:pic>
      <p:sp>
        <p:nvSpPr>
          <p:cNvPr id="17" name="TextBox 16">
            <a:extLst>
              <a:ext uri="{FF2B5EF4-FFF2-40B4-BE49-F238E27FC236}">
                <a16:creationId xmlns:a16="http://schemas.microsoft.com/office/drawing/2014/main" id="{127CA468-B12F-EE69-234B-56EAD4F81351}"/>
              </a:ext>
            </a:extLst>
          </p:cNvPr>
          <p:cNvSpPr txBox="1"/>
          <p:nvPr/>
        </p:nvSpPr>
        <p:spPr>
          <a:xfrm>
            <a:off x="1318424" y="487546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Local public </a:t>
            </a:r>
            <a:br>
              <a:rPr lang="en-GB" sz="1500" b="1">
                <a:solidFill>
                  <a:schemeClr val="bg1">
                    <a:lumMod val="85000"/>
                  </a:schemeClr>
                </a:solidFill>
              </a:rPr>
            </a:br>
            <a:r>
              <a:rPr lang="en-GB" sz="1500" b="1">
                <a:solidFill>
                  <a:schemeClr val="bg1">
                    <a:lumMod val="85000"/>
                  </a:schemeClr>
                </a:solidFill>
              </a:rPr>
              <a:t>services</a:t>
            </a:r>
            <a:endParaRPr lang="en-GB" sz="1500">
              <a:solidFill>
                <a:schemeClr val="bg1">
                  <a:lumMod val="85000"/>
                </a:schemeClr>
              </a:solidFill>
            </a:endParaRPr>
          </a:p>
        </p:txBody>
      </p:sp>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Climate </a:t>
            </a:r>
            <a:br>
              <a:rPr lang="en-GB" sz="1500" b="1">
                <a:solidFill>
                  <a:schemeClr val="bg1">
                    <a:lumMod val="85000"/>
                  </a:schemeClr>
                </a:solidFill>
              </a:rPr>
            </a:br>
            <a:r>
              <a:rPr lang="en-GB" sz="1500" b="1">
                <a:solidFill>
                  <a:schemeClr val="bg1">
                    <a:lumMod val="85000"/>
                  </a:schemeClr>
                </a:solidFill>
              </a:rPr>
              <a:t>change</a:t>
            </a:r>
            <a:endParaRPr lang="en-GB" sz="1500">
              <a:solidFill>
                <a:schemeClr val="bg1">
                  <a:lumMod val="85000"/>
                </a:schemeClr>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67189"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Food </a:t>
            </a:r>
            <a:br>
              <a:rPr lang="en-GB" sz="1500" b="1">
                <a:solidFill>
                  <a:schemeClr val="bg1">
                    <a:lumMod val="85000"/>
                  </a:schemeClr>
                </a:solidFill>
              </a:rPr>
            </a:br>
            <a:r>
              <a:rPr lang="en-GB" sz="1500" b="1">
                <a:solidFill>
                  <a:schemeClr val="bg1">
                    <a:lumMod val="85000"/>
                  </a:schemeClr>
                </a:solidFill>
              </a:rPr>
              <a:t>waste</a:t>
            </a:r>
            <a:endParaRPr lang="en-GB" sz="1500">
              <a:solidFill>
                <a:schemeClr val="bg1">
                  <a:lumMod val="85000"/>
                </a:schemeClr>
              </a:solidFill>
            </a:endParaRPr>
          </a:p>
        </p:txBody>
      </p:sp>
      <p:pic>
        <p:nvPicPr>
          <p:cNvPr id="14" name="Graphic 13" descr="Wireless router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26612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4232624" y="4871774"/>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Internet </a:t>
            </a:r>
            <a:br>
              <a:rPr lang="en-GB" sz="1500" b="1">
                <a:solidFill>
                  <a:schemeClr val="bg1">
                    <a:lumMod val="85000"/>
                  </a:schemeClr>
                </a:solidFill>
              </a:rPr>
            </a:br>
            <a:r>
              <a:rPr lang="en-GB" sz="1500" b="1">
                <a:solidFill>
                  <a:schemeClr val="bg1">
                    <a:lumMod val="85000"/>
                  </a:schemeClr>
                </a:solidFill>
              </a:rPr>
              <a:t>usage</a:t>
            </a:r>
            <a:endParaRPr lang="en-GB" sz="1500">
              <a:solidFill>
                <a:schemeClr val="bg1">
                  <a:lumMod val="85000"/>
                </a:schemeClr>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Physical </a:t>
            </a:r>
            <a:br>
              <a:rPr lang="en-GB" sz="1500" b="1">
                <a:solidFill>
                  <a:schemeClr val="bg1">
                    <a:lumMod val="85000"/>
                  </a:schemeClr>
                </a:solidFill>
              </a:rPr>
            </a:br>
            <a:r>
              <a:rPr lang="en-GB" sz="1500" b="1">
                <a:solidFill>
                  <a:schemeClr val="bg1">
                    <a:lumMod val="85000"/>
                  </a:schemeClr>
                </a:solidFill>
              </a:rPr>
              <a:t>activity</a:t>
            </a:r>
            <a:endParaRPr lang="en-GB" sz="1500">
              <a:solidFill>
                <a:schemeClr val="bg1">
                  <a:lumMod val="85000"/>
                </a:schemeClr>
              </a:solidFill>
            </a:endParaRPr>
          </a:p>
        </p:txBody>
      </p:sp>
      <p:pic>
        <p:nvPicPr>
          <p:cNvPr id="7" name="Graphic 6" descr="Books icon">
            <a:extLst>
              <a:ext uri="{FF2B5EF4-FFF2-40B4-BE49-F238E27FC236}">
                <a16:creationId xmlns:a16="http://schemas.microsoft.com/office/drawing/2014/main" id="{2E54AE34-C803-32B5-08F1-40C7C9F9B34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36861" y="3294208"/>
            <a:ext cx="526531" cy="637769"/>
          </a:xfrm>
          <a:prstGeom prst="rect">
            <a:avLst/>
          </a:prstGeom>
        </p:spPr>
      </p:pic>
      <p:sp>
        <p:nvSpPr>
          <p:cNvPr id="9" name="TextBox 8">
            <a:extLst>
              <a:ext uri="{FF2B5EF4-FFF2-40B4-BE49-F238E27FC236}">
                <a16:creationId xmlns:a16="http://schemas.microsoft.com/office/drawing/2014/main" id="{E1C19C73-097A-4383-3CBE-BE536F7EC4F1}"/>
              </a:ext>
            </a:extLst>
          </p:cNvPr>
          <p:cNvSpPr txBox="1"/>
          <p:nvPr/>
        </p:nvSpPr>
        <p:spPr>
          <a:xfrm>
            <a:off x="6915285" y="344555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Helping out </a:t>
            </a:r>
            <a:br>
              <a:rPr lang="en-GB" sz="1500" b="1">
                <a:solidFill>
                  <a:schemeClr val="bg1">
                    <a:lumMod val="85000"/>
                  </a:schemeClr>
                </a:solidFill>
              </a:rPr>
            </a:br>
            <a:r>
              <a:rPr lang="en-GB" sz="1500" b="1">
                <a:solidFill>
                  <a:schemeClr val="bg1">
                    <a:lumMod val="85000"/>
                  </a:schemeClr>
                </a:solidFill>
              </a:rPr>
              <a:t>(volunteering)</a:t>
            </a:r>
            <a:endParaRPr lang="en-GB" sz="1500">
              <a:solidFill>
                <a:schemeClr val="bg1">
                  <a:lumMod val="85000"/>
                </a:schemeClr>
              </a:solidFill>
            </a:endParaRPr>
          </a:p>
        </p:txBody>
      </p:sp>
      <p:pic>
        <p:nvPicPr>
          <p:cNvPr id="11" name="Graphic 10" descr="Care outline">
            <a:extLst>
              <a:ext uri="{FF2B5EF4-FFF2-40B4-BE49-F238E27FC236}">
                <a16:creationId xmlns:a16="http://schemas.microsoft.com/office/drawing/2014/main" id="{CC5C619D-D54B-EBFB-CB82-A907F42844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6065599" y="4770924"/>
            <a:ext cx="669054" cy="669054"/>
          </a:xfrm>
          <a:prstGeom prst="rect">
            <a:avLst/>
          </a:prstGeom>
        </p:spPr>
      </p:pic>
      <p:sp>
        <p:nvSpPr>
          <p:cNvPr id="13" name="TextBox 12">
            <a:extLst>
              <a:ext uri="{FF2B5EF4-FFF2-40B4-BE49-F238E27FC236}">
                <a16:creationId xmlns:a16="http://schemas.microsoft.com/office/drawing/2014/main" id="{83C7D9DA-98A4-5D09-A86F-9E5E56907B6B}"/>
              </a:ext>
            </a:extLst>
          </p:cNvPr>
          <p:cNvSpPr txBox="1"/>
          <p:nvPr/>
        </p:nvSpPr>
        <p:spPr>
          <a:xfrm>
            <a:off x="6915285" y="4868472"/>
            <a:ext cx="2962800" cy="1202400"/>
          </a:xfrm>
          <a:prstGeom prst="rect">
            <a:avLst/>
          </a:prstGeom>
          <a:noFill/>
        </p:spPr>
        <p:txBody>
          <a:bodyPr wrap="square" lIns="0" tIns="0" rIns="0" bIns="0" rtlCol="0">
            <a:noAutofit/>
          </a:bodyPr>
          <a:lstStyle/>
          <a:p>
            <a:pPr>
              <a:spcAft>
                <a:spcPts val="1134"/>
              </a:spcAft>
            </a:pPr>
            <a:r>
              <a:rPr lang="en-GB" sz="1500" b="1"/>
              <a:t>Caring </a:t>
            </a:r>
            <a:br>
              <a:rPr lang="en-GB" sz="1500" b="1"/>
            </a:br>
            <a:r>
              <a:rPr lang="en-GB" sz="1500" b="1"/>
              <a:t>responsibilities </a:t>
            </a:r>
            <a:endParaRPr lang="en-GB" sz="1500"/>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Wellbeing </a:t>
            </a:r>
            <a:endParaRPr lang="en-GB" sz="1500">
              <a:solidFill>
                <a:schemeClr val="bg1">
                  <a:lumMod val="85000"/>
                </a:schemeClr>
              </a:solidFill>
            </a:endParaRPr>
          </a:p>
        </p:txBody>
      </p:sp>
      <p:pic>
        <p:nvPicPr>
          <p:cNvPr id="23" name="Graphic 22" descr="Folder Search outline">
            <a:extLst>
              <a:ext uri="{FF2B5EF4-FFF2-40B4-BE49-F238E27FC236}">
                <a16:creationId xmlns:a16="http://schemas.microsoft.com/office/drawing/2014/main" id="{8FC2A560-7765-EB34-F0A9-145E2C840DC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8863015"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9829485" y="344555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Attitudes towards </a:t>
            </a:r>
            <a:br>
              <a:rPr lang="en-GB" sz="1500" b="1">
                <a:solidFill>
                  <a:schemeClr val="bg1">
                    <a:lumMod val="85000"/>
                  </a:schemeClr>
                </a:solidFill>
              </a:rPr>
            </a:br>
            <a:r>
              <a:rPr lang="en-GB" sz="1500" b="1">
                <a:solidFill>
                  <a:schemeClr val="bg1">
                    <a:lumMod val="85000"/>
                  </a:schemeClr>
                </a:solidFill>
              </a:rPr>
              <a:t>data sharing</a:t>
            </a:r>
            <a:endParaRPr lang="en-GB" sz="1500">
              <a:solidFill>
                <a:schemeClr val="bg1">
                  <a:lumMod val="85000"/>
                </a:schemeClr>
              </a:solidFill>
            </a:endParaRPr>
          </a:p>
        </p:txBody>
      </p:sp>
      <p:sp>
        <p:nvSpPr>
          <p:cNvPr id="26" name="TextBox 25">
            <a:extLst>
              <a:ext uri="{FF2B5EF4-FFF2-40B4-BE49-F238E27FC236}">
                <a16:creationId xmlns:a16="http://schemas.microsoft.com/office/drawing/2014/main" id="{AC6704A4-21EC-3394-A9CD-5825436BFA85}"/>
              </a:ext>
            </a:extLst>
          </p:cNvPr>
          <p:cNvSpPr txBox="1"/>
          <p:nvPr/>
        </p:nvSpPr>
        <p:spPr>
          <a:xfrm>
            <a:off x="9829485" y="4864783"/>
            <a:ext cx="2962800" cy="1202400"/>
          </a:xfrm>
          <a:prstGeom prst="rect">
            <a:avLst/>
          </a:prstGeom>
          <a:noFill/>
        </p:spPr>
        <p:txBody>
          <a:bodyPr wrap="square" lIns="0" tIns="0" rIns="0" bIns="0" rtlCol="0">
            <a:noAutofit/>
          </a:bodyPr>
          <a:lstStyle/>
          <a:p>
            <a:pPr>
              <a:spcAft>
                <a:spcPts val="1134"/>
              </a:spcAft>
            </a:pPr>
            <a:r>
              <a:rPr lang="en-GB" sz="1500" b="1">
                <a:solidFill>
                  <a:schemeClr val="bg1">
                    <a:lumMod val="85000"/>
                  </a:schemeClr>
                </a:solidFill>
              </a:rPr>
              <a:t>About people and </a:t>
            </a:r>
            <a:br>
              <a:rPr lang="en-GB" sz="1500" b="1">
                <a:solidFill>
                  <a:schemeClr val="bg1">
                    <a:lumMod val="85000"/>
                  </a:schemeClr>
                </a:solidFill>
              </a:rPr>
            </a:br>
            <a:r>
              <a:rPr lang="en-GB" sz="1500" b="1">
                <a:solidFill>
                  <a:schemeClr val="bg1">
                    <a:lumMod val="85000"/>
                  </a:schemeClr>
                </a:solidFill>
              </a:rPr>
              <a:t>their household</a:t>
            </a:r>
            <a:endParaRPr lang="en-GB" sz="1500">
              <a:solidFill>
                <a:schemeClr val="bg1">
                  <a:lumMod val="85000"/>
                </a:schemeClr>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63369" y="4744921"/>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266141" y="1799445"/>
            <a:ext cx="669026" cy="854866"/>
          </a:xfrm>
          <a:prstGeom prst="rect">
            <a:avLst/>
          </a:prstGeom>
        </p:spPr>
      </p:pic>
      <p:sp>
        <p:nvSpPr>
          <p:cNvPr id="10" name="Rectangle 9">
            <a:extLst>
              <a:ext uri="{FF2B5EF4-FFF2-40B4-BE49-F238E27FC236}">
                <a16:creationId xmlns:a16="http://schemas.microsoft.com/office/drawing/2014/main" id="{BC86C029-EB23-3F0A-7D9B-1BCDC6D2173A}"/>
              </a:ext>
              <a:ext uri="{C183D7F6-B498-43B3-948B-1728B52AA6E4}">
                <adec:decorative xmlns:adec="http://schemas.microsoft.com/office/drawing/2017/decorative" val="1"/>
              </a:ext>
            </a:extLst>
          </p:cNvPr>
          <p:cNvSpPr/>
          <p:nvPr/>
        </p:nvSpPr>
        <p:spPr>
          <a:xfrm>
            <a:off x="5920185" y="4516016"/>
            <a:ext cx="2476500" cy="120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28124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a:xfrm>
            <a:off x="539999" y="1863725"/>
            <a:ext cx="10648557"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ea typeface="+mn-ea"/>
                <a:cs typeface="+mn-cs"/>
              </a:rPr>
              <a:t>Statistically significant results </a:t>
            </a:r>
            <a:r>
              <a:rPr kumimoji="0" lang="en-GB" sz="16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t>
            </a:r>
            <a:r>
              <a:rPr lang="en-GB" sz="1600">
                <a:solidFill>
                  <a:prstClr val="black"/>
                </a:solidFill>
              </a:rPr>
              <a:t>against the Essex total </a:t>
            </a:r>
            <a:r>
              <a:rPr kumimoji="0" lang="en-GB" sz="1600" b="0" i="0" u="none" strike="noStrike" kern="1200" cap="none" spc="0" normalizeH="0" baseline="0" noProof="0">
                <a:ln>
                  <a:noFill/>
                </a:ln>
                <a:solidFill>
                  <a:prstClr val="black"/>
                </a:solidFill>
                <a:effectLst/>
                <a:uLnTx/>
                <a:uFillTx/>
                <a:ea typeface="+mn-ea"/>
                <a:cs typeface="+mn-cs"/>
              </a:rPr>
              <a:t>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a:solidFill>
                  <a:prstClr val="black"/>
                </a:solidFill>
              </a:rPr>
              <a:t>Sub-group differences are shown for </a:t>
            </a:r>
            <a:r>
              <a:rPr lang="en-GB" sz="1600" b="1">
                <a:solidFill>
                  <a:prstClr val="black"/>
                </a:solidFill>
              </a:rPr>
              <a:t>levelling up priority places</a:t>
            </a:r>
            <a:r>
              <a:rPr lang="en-GB" sz="1600">
                <a:solidFill>
                  <a:prstClr val="black"/>
                </a:solidFill>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a:solidFill>
                  <a:prstClr val="black"/>
                </a:solidFill>
              </a:rPr>
              <a:t>Sub-group differences are also shown based on an area’s ranking on the </a:t>
            </a:r>
            <a:r>
              <a:rPr lang="en-GB" sz="1600" b="1">
                <a:solidFill>
                  <a:prstClr val="black"/>
                </a:solidFill>
              </a:rPr>
              <a:t>Index of Multiple Deprivation (IMD) 2019</a:t>
            </a:r>
            <a:r>
              <a:rPr lang="en-GB" sz="1600">
                <a:solidFill>
                  <a:prstClr val="black"/>
                </a:solidFill>
              </a:rPr>
              <a:t>. These are shown within the report as quintiles 1-5, where:</a:t>
            </a:r>
          </a:p>
          <a:p>
            <a:pPr marL="742950" lvl="1" indent="-285750" defTabSz="457200">
              <a:spcBef>
                <a:spcPts val="600"/>
              </a:spcBef>
              <a:buFont typeface="Arial" panose="020B0604020202020204" pitchFamily="34" charset="0"/>
              <a:buChar char="•"/>
              <a:defRPr/>
            </a:pPr>
            <a:r>
              <a:rPr lang="en-GB" sz="1600">
                <a:solidFill>
                  <a:prstClr val="black"/>
                </a:solidFill>
              </a:rPr>
              <a:t>Quintile 1 includes areas ranked within the 20% </a:t>
            </a:r>
            <a:r>
              <a:rPr lang="en-GB" sz="1600" u="sng">
                <a:solidFill>
                  <a:prstClr val="black"/>
                </a:solidFill>
              </a:rPr>
              <a:t>most deprived</a:t>
            </a:r>
            <a:r>
              <a:rPr lang="en-GB" sz="1600">
                <a:solidFill>
                  <a:prstClr val="black"/>
                </a:solidFill>
              </a:rPr>
              <a:t> nationally on the IMD</a:t>
            </a:r>
          </a:p>
          <a:p>
            <a:pPr marL="742950" lvl="1" indent="-285750" defTabSz="457200">
              <a:spcBef>
                <a:spcPts val="600"/>
              </a:spcBef>
              <a:buFont typeface="Arial" panose="020B0604020202020204" pitchFamily="34" charset="0"/>
              <a:buChar char="•"/>
              <a:defRPr/>
            </a:pPr>
            <a:r>
              <a:rPr lang="en-GB" sz="1600">
                <a:solidFill>
                  <a:prstClr val="black"/>
                </a:solidFill>
              </a:rPr>
              <a:t>Quintile 5 includes areas ranked within the 20% </a:t>
            </a:r>
            <a:r>
              <a:rPr lang="en-GB" sz="1600" u="sng">
                <a:solidFill>
                  <a:prstClr val="black"/>
                </a:solidFill>
              </a:rPr>
              <a:t>least deprived</a:t>
            </a:r>
            <a:r>
              <a:rPr lang="en-GB" sz="1600">
                <a:solidFill>
                  <a:prstClr val="black"/>
                </a:solidFill>
              </a:rPr>
              <a:t> nationally on the IMD  </a:t>
            </a:r>
            <a:endParaRPr kumimoji="0" lang="en-GB" sz="1600" b="0" i="0" u="none" strike="noStrike" kern="1200" cap="none" spc="0" normalizeH="0" baseline="0" noProof="0">
              <a:ln>
                <a:noFill/>
              </a:ln>
              <a:solidFill>
                <a:prstClr val="black"/>
              </a:solidFill>
              <a:effectLst/>
              <a:uLnTx/>
              <a:uFillTx/>
              <a:ea typeface="+mn-ea"/>
              <a:cs typeface="+mn-cs"/>
            </a:endParaRPr>
          </a:p>
        </p:txBody>
      </p:sp>
    </p:spTree>
    <p:custDataLst>
      <p:tags r:id="rId1"/>
    </p:custDataLst>
    <p:extLst>
      <p:ext uri="{BB962C8B-B14F-4D97-AF65-F5344CB8AC3E}">
        <p14:creationId xmlns:p14="http://schemas.microsoft.com/office/powerpoint/2010/main" val="194160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55600" y="2685803"/>
            <a:ext cx="5540400" cy="1310400"/>
          </a:xfrm>
        </p:spPr>
        <p:txBody>
          <a:bodyPr/>
          <a:lstStyle/>
          <a:p>
            <a:r>
              <a:rPr lang="en-GB" sz="6000"/>
              <a:t>A focus on carers</a:t>
            </a:r>
            <a:endParaRPr lang="en-GB"/>
          </a:p>
        </p:txBody>
      </p:sp>
    </p:spTree>
    <p:custDataLst>
      <p:tags r:id="rId1"/>
    </p:custDataLst>
    <p:extLst>
      <p:ext uri="{BB962C8B-B14F-4D97-AF65-F5344CB8AC3E}">
        <p14:creationId xmlns:p14="http://schemas.microsoft.com/office/powerpoint/2010/main" val="3644248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68D2B99-0457-40FF-A852-917635E9CB65}"/>
              </a:ext>
            </a:extLst>
          </p:cNvPr>
          <p:cNvSpPr txBox="1">
            <a:spLocks noGrp="1"/>
          </p:cNvSpPr>
          <p:nvPr>
            <p:ph type="title"/>
          </p:nvPr>
        </p:nvSpPr>
        <p:spPr>
          <a:xfrm>
            <a:off x="545124" y="291742"/>
            <a:ext cx="7405200" cy="1065091"/>
          </a:xfrm>
          <a:prstGeom prst="rect">
            <a:avLst/>
          </a:prstGeom>
          <a:noFill/>
          <a:ln>
            <a:noFill/>
            <a:prstDash/>
          </a:ln>
          <a:effectLst/>
        </p:spPr>
        <p:txBody>
          <a:bodyPr rot="0" spcFirstLastPara="0" vertOverflow="overflow" horzOverflow="overflow" vert="horz" wrap="square" lIns="91440" tIns="45720" rIns="91440" bIns="0" numCol="1" spcCol="0" rtlCol="0" fromWordArt="0" anchor="t" anchorCtr="0" forceAA="0" compatLnSpc="1">
            <a:prstTxWarp prst="textNoShape">
              <a:avLst/>
            </a:prstTxWarp>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accent4"/>
                </a:solidFill>
                <a:effectLst/>
                <a:uLnTx/>
                <a:uFillTx/>
                <a:latin typeface="Calibri" panose="020F0502020204030204" pitchFamily="34" charset="0"/>
                <a:cs typeface="Calibri" panose="020F0502020204030204" pitchFamily="34" charset="0"/>
              </a:rPr>
              <a:t>Questionnaire coverage</a:t>
            </a:r>
          </a:p>
        </p:txBody>
      </p:sp>
      <p:sp>
        <p:nvSpPr>
          <p:cNvPr id="13" name="Footer Placeholder 5">
            <a:extLst>
              <a:ext uri="{FF2B5EF4-FFF2-40B4-BE49-F238E27FC236}">
                <a16:creationId xmlns:a16="http://schemas.microsoft.com/office/drawing/2014/main" id="{30997635-A864-40EC-8AF6-AA0A0A4E669B}"/>
              </a:ext>
              <a:ext uri="{C183D7F6-B498-43B3-948B-1728B52AA6E4}">
                <adec:decorative xmlns:adec="http://schemas.microsoft.com/office/drawing/2017/decorative" val="1"/>
              </a:ext>
            </a:extLst>
          </p:cNvPr>
          <p:cNvSpPr>
            <a:spLocks noGrp="1"/>
          </p:cNvSpPr>
          <p:nvPr>
            <p:ph type="ftr" sz="quarter" idx="4294967295"/>
          </p:nvPr>
        </p:nvSpPr>
        <p:spPr>
          <a:xfrm>
            <a:off x="452436" y="6582426"/>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14" name="Date Placeholder 3">
            <a:extLst>
              <a:ext uri="{FF2B5EF4-FFF2-40B4-BE49-F238E27FC236}">
                <a16:creationId xmlns:a16="http://schemas.microsoft.com/office/drawing/2014/main" id="{D0CAEE0D-04F3-44BF-9489-799B5B77F9D2}"/>
              </a:ext>
              <a:ext uri="{C183D7F6-B498-43B3-948B-1728B52AA6E4}">
                <adec:decorative xmlns:adec="http://schemas.microsoft.com/office/drawing/2017/decorative" val="1"/>
              </a:ext>
            </a:extLst>
          </p:cNvPr>
          <p:cNvSpPr>
            <a:spLocks noGrp="1"/>
          </p:cNvSpPr>
          <p:nvPr>
            <p:ph type="dt" sz="half" idx="4294967295"/>
          </p:nvPr>
        </p:nvSpPr>
        <p:spPr>
          <a:xfrm>
            <a:off x="9610725" y="6589713"/>
            <a:ext cx="2193925"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November 2023</a:t>
            </a:r>
            <a:endParaRPr kumimoji="0" lang="en-GB" sz="11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C223AA8F-1C24-9449-A3CE-D82B19AA0ADB}"/>
              </a:ext>
              <a:ext uri="{C183D7F6-B498-43B3-948B-1728B52AA6E4}">
                <adec:decorative xmlns:adec="http://schemas.microsoft.com/office/drawing/2017/decorative" val="1"/>
              </a:ext>
            </a:extLst>
          </p:cNvPr>
          <p:cNvSpPr>
            <a:spLocks noGrp="1"/>
          </p:cNvSpPr>
          <p:nvPr>
            <p:ph type="sldNum" sz="quarter" idx="4294967295"/>
          </p:nvPr>
        </p:nvSpPr>
        <p:spPr>
          <a:xfrm>
            <a:off x="11417300" y="6589713"/>
            <a:ext cx="774700" cy="1365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   </a:t>
            </a:r>
            <a:fld id="{5898CC38-F149-5B45-A1B4-290B41364A0C}" type="slidenum">
              <a:rPr kumimoji="0" lang="en-GB" sz="1100" b="0" i="0" u="none" strike="noStrike" kern="1200" cap="none" spc="0" normalizeH="0" baseline="0" noProof="0" smtClean="0">
                <a:ln>
                  <a:noFill/>
                </a:ln>
                <a:solidFill>
                  <a:srgbClr val="000000">
                    <a:lumMod val="50000"/>
                    <a:lumOff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2B6A2516-9207-4A8A-A206-1EF99581F902}"/>
              </a:ext>
            </a:extLst>
          </p:cNvPr>
          <p:cNvSpPr/>
          <p:nvPr/>
        </p:nvSpPr>
        <p:spPr>
          <a:xfrm>
            <a:off x="726532" y="979820"/>
            <a:ext cx="11131172" cy="815608"/>
          </a:xfrm>
          <a:prstGeom prst="rect">
            <a:avLst/>
          </a:prstGeom>
        </p:spPr>
        <p:txBody>
          <a:bodyPr wrap="square">
            <a:spAutoFit/>
          </a:bodyPr>
          <a:lstStyle/>
          <a:p>
            <a:pPr marR="0" lvl="0" algn="l" defTabSz="457200" rtl="0" eaLnBrk="1" fontAlgn="auto" latinLnBrk="0" hangingPunct="1">
              <a:lnSpc>
                <a:spcPct val="100000"/>
              </a:lnSpc>
              <a:spcBef>
                <a:spcPts val="600"/>
              </a:spcBef>
              <a:spcAft>
                <a:spcPts val="0"/>
              </a:spcAft>
              <a:buClrTx/>
              <a:buSzTx/>
              <a:tabLst/>
              <a:defRPr/>
            </a:pPr>
            <a:r>
              <a:rPr kumimoji="0" lang="en-GB" sz="140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Resident Survey 2023 included </a:t>
            </a:r>
            <a:r>
              <a:rPr lang="en-GB" sz="1400">
                <a:solidFill>
                  <a:prstClr val="black"/>
                </a:solidFill>
                <a:latin typeface="Calibri" panose="020F0502020204030204" pitchFamily="34" charset="0"/>
                <a:cs typeface="Calibri" panose="020F0502020204030204" pitchFamily="34" charset="0"/>
              </a:rPr>
              <a:t>one </a:t>
            </a:r>
            <a:r>
              <a:rPr kumimoji="0" lang="en-GB" sz="140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question to help explore the provision of care and support because of long-term physical or mental health conditions or illnesses, or problems related to old age. This question was also asked in 2022 to allow for year-on-year comparisons.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7772F7AC-28CA-4437-8FCF-EF431A2993D3}"/>
              </a:ext>
            </a:extLst>
          </p:cNvPr>
          <p:cNvGraphicFramePr>
            <a:graphicFrameLocks noGrp="1"/>
          </p:cNvGraphicFramePr>
          <p:nvPr>
            <p:extLst>
              <p:ext uri="{D42A27DB-BD31-4B8C-83A1-F6EECF244321}">
                <p14:modId xmlns:p14="http://schemas.microsoft.com/office/powerpoint/2010/main" val="2754753314"/>
              </p:ext>
            </p:extLst>
          </p:nvPr>
        </p:nvGraphicFramePr>
        <p:xfrm>
          <a:off x="1431138" y="1795427"/>
          <a:ext cx="9244656" cy="2112429"/>
        </p:xfrm>
        <a:graphic>
          <a:graphicData uri="http://schemas.openxmlformats.org/drawingml/2006/table">
            <a:tbl>
              <a:tblPr firstRow="1">
                <a:tableStyleId>{F2DE63D5-997A-4646-A377-4702673A728D}</a:tableStyleId>
              </a:tblPr>
              <a:tblGrid>
                <a:gridCol w="1969435">
                  <a:extLst>
                    <a:ext uri="{9D8B030D-6E8A-4147-A177-3AD203B41FA5}">
                      <a16:colId xmlns:a16="http://schemas.microsoft.com/office/drawing/2014/main" val="3039307725"/>
                    </a:ext>
                  </a:extLst>
                </a:gridCol>
                <a:gridCol w="4227898">
                  <a:extLst>
                    <a:ext uri="{9D8B030D-6E8A-4147-A177-3AD203B41FA5}">
                      <a16:colId xmlns:a16="http://schemas.microsoft.com/office/drawing/2014/main" val="3973360850"/>
                    </a:ext>
                  </a:extLst>
                </a:gridCol>
                <a:gridCol w="3047323">
                  <a:extLst>
                    <a:ext uri="{9D8B030D-6E8A-4147-A177-3AD203B41FA5}">
                      <a16:colId xmlns:a16="http://schemas.microsoft.com/office/drawing/2014/main" val="356342248"/>
                    </a:ext>
                  </a:extLst>
                </a:gridCol>
              </a:tblGrid>
              <a:tr h="70674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400" b="1" u="none" strike="noStrike">
                          <a:solidFill>
                            <a:schemeClr val="tx1"/>
                          </a:solidFill>
                          <a:effectLst/>
                          <a:latin typeface="+mj-lt"/>
                        </a:rPr>
                        <a:t>Question type</a:t>
                      </a:r>
                      <a:endParaRPr lang="en-GB" sz="1400" b="1" i="0" u="none" strike="noStrike">
                        <a:solidFill>
                          <a:schemeClr val="tx1"/>
                        </a:solidFill>
                        <a:effectLst/>
                        <a:latin typeface="+mj-lt"/>
                        <a:cs typeface="Calibri" panose="020F0502020204030204" pitchFamily="34" charset="0"/>
                      </a:endParaRPr>
                    </a:p>
                  </a:txBody>
                  <a:tcPr marL="36000" marR="36000" marT="635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solidFill>
                            <a:schemeClr val="tx1"/>
                          </a:solidFill>
                          <a:effectLst/>
                          <a:latin typeface="+mj-lt"/>
                        </a:rPr>
                        <a:t>Question text</a:t>
                      </a:r>
                      <a:endParaRPr lang="en-GB" sz="1400" b="1" i="0" u="none" strike="noStrike">
                        <a:solidFill>
                          <a:schemeClr val="tx1"/>
                        </a:solidFill>
                        <a:effectLst/>
                        <a:latin typeface="+mj-lt"/>
                        <a:cs typeface="Calibri" panose="020F0502020204030204" pitchFamily="34" charset="0"/>
                      </a:endParaRPr>
                    </a:p>
                  </a:txBody>
                  <a:tcPr marL="72000" marR="72000" marT="6350" marB="0" anchor="ctr"/>
                </a:tc>
                <a:tc>
                  <a:txBody>
                    <a:bodyPr/>
                    <a:lstStyle/>
                    <a:p>
                      <a:pPr algn="ctr" fontAlgn="ctr"/>
                      <a:r>
                        <a:rPr lang="en-GB" sz="1400" b="1" u="none" strike="noStrike">
                          <a:solidFill>
                            <a:schemeClr val="tx1"/>
                          </a:solidFill>
                          <a:effectLst/>
                          <a:latin typeface="+mj-lt"/>
                        </a:rPr>
                        <a:t>Response options</a:t>
                      </a:r>
                      <a:endParaRPr lang="en-GB" sz="1400" b="1" i="0" u="none" strike="noStrike">
                        <a:solidFill>
                          <a:schemeClr val="tx1"/>
                        </a:solidFill>
                        <a:effectLst/>
                        <a:latin typeface="+mj-lt"/>
                        <a:cs typeface="Calibri" panose="020F0502020204030204" pitchFamily="34" charset="0"/>
                      </a:endParaRPr>
                    </a:p>
                  </a:txBody>
                  <a:tcPr marL="72000" marR="72000" marT="6350" marB="0" anchor="ctr"/>
                </a:tc>
                <a:extLst>
                  <a:ext uri="{0D108BD9-81ED-4DB2-BD59-A6C34878D82A}">
                    <a16:rowId xmlns:a16="http://schemas.microsoft.com/office/drawing/2014/main" val="2566764357"/>
                  </a:ext>
                </a:extLst>
              </a:tr>
              <a:tr h="140568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000000"/>
                          </a:solidFill>
                          <a:effectLst/>
                          <a:uLnTx/>
                          <a:uFillTx/>
                          <a:latin typeface="+mj-lt"/>
                        </a:rPr>
                        <a:t>Prompted carer definition</a:t>
                      </a:r>
                      <a:endParaRPr kumimoji="0" lang="en-GB" sz="1400" b="1" i="0" u="none" strike="noStrike" kern="1200" cap="none" spc="0" normalizeH="0" baseline="0" noProof="0">
                        <a:ln>
                          <a:noFill/>
                        </a:ln>
                        <a:solidFill>
                          <a:srgbClr val="000000"/>
                        </a:solidFill>
                        <a:effectLst/>
                        <a:uLnTx/>
                        <a:uFillTx/>
                        <a:latin typeface="+mj-lt"/>
                        <a:ea typeface="+mn-ea"/>
                        <a:cs typeface="Calibri" panose="020F0502020204030204" pitchFamily="34" charset="0"/>
                      </a:endParaRPr>
                    </a:p>
                  </a:txBody>
                  <a:tcPr marL="72000" marR="72000" marT="72000" marB="7200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Do you do any of the things listed below for family members, friends, neighbours, or others because they have long-term physical or mental health conditions or illnesses, or problems related to old age? </a:t>
                      </a:r>
                      <a:endParaRPr kumimoji="0" lang="en-GB" sz="1400" b="0" i="0" u="none" strike="noStrike" kern="1200" cap="none" spc="0" normalizeH="0" baseline="0" noProof="0">
                        <a:ln>
                          <a:noFill/>
                        </a:ln>
                        <a:solidFill>
                          <a:srgbClr val="000000"/>
                        </a:solidFill>
                        <a:effectLst/>
                        <a:uLnTx/>
                        <a:uFillTx/>
                        <a:latin typeface="+mj-lt"/>
                        <a:ea typeface="+mn-ea"/>
                        <a:cs typeface="Calibri" panose="020F0502020204030204" pitchFamily="34" charset="0"/>
                      </a:endParaRPr>
                    </a:p>
                  </a:txBody>
                  <a:tcPr marL="144000" marR="144000" marT="144000" marB="14400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400" b="0" u="none" strike="noStrike" kern="1200" cap="none" spc="0" normalizeH="0" baseline="0" noProof="0">
                          <a:ln>
                            <a:noFill/>
                          </a:ln>
                          <a:solidFill>
                            <a:srgbClr val="000000"/>
                          </a:solidFill>
                          <a:effectLst/>
                          <a:uLnTx/>
                          <a:uFillTx/>
                          <a:latin typeface="+mj-lt"/>
                        </a:rPr>
                        <a:t>List of caring / support activities</a:t>
                      </a:r>
                      <a:endParaRPr kumimoji="0" lang="en-GB" sz="1400" b="0" i="0" u="none" strike="noStrike" kern="1200" cap="none" spc="0" normalizeH="0" baseline="0" noProof="0">
                        <a:ln>
                          <a:noFill/>
                        </a:ln>
                        <a:solidFill>
                          <a:srgbClr val="000000"/>
                        </a:solidFill>
                        <a:effectLst/>
                        <a:uLnTx/>
                        <a:uFillTx/>
                        <a:latin typeface="+mj-lt"/>
                        <a:ea typeface="+mn-ea"/>
                        <a:cs typeface="Calibri" panose="020F0502020204030204" pitchFamily="34" charset="0"/>
                      </a:endParaRPr>
                    </a:p>
                  </a:txBody>
                  <a:tcPr marL="72000" marR="72000" marT="72000" marB="72000" anchor="ctr"/>
                </a:tc>
                <a:extLst>
                  <a:ext uri="{0D108BD9-81ED-4DB2-BD59-A6C34878D82A}">
                    <a16:rowId xmlns:a16="http://schemas.microsoft.com/office/drawing/2014/main" val="1453216227"/>
                  </a:ext>
                </a:extLst>
              </a:tr>
            </a:tbl>
          </a:graphicData>
        </a:graphic>
      </p:graphicFrame>
      <p:sp>
        <p:nvSpPr>
          <p:cNvPr id="17" name="Rectangle 16">
            <a:extLst>
              <a:ext uri="{FF2B5EF4-FFF2-40B4-BE49-F238E27FC236}">
                <a16:creationId xmlns:a16="http://schemas.microsoft.com/office/drawing/2014/main" id="{4626FDC9-12F0-4573-9698-C672794021B1}"/>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Caring responsibilities</a:t>
            </a:r>
          </a:p>
        </p:txBody>
      </p:sp>
    </p:spTree>
    <p:custDataLst>
      <p:tags r:id="rId1"/>
    </p:custDataLst>
    <p:extLst>
      <p:ext uri="{BB962C8B-B14F-4D97-AF65-F5344CB8AC3E}">
        <p14:creationId xmlns:p14="http://schemas.microsoft.com/office/powerpoint/2010/main" val="381812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815712" y="2728879"/>
            <a:ext cx="9298672" cy="1065091"/>
          </a:xfrm>
        </p:spPr>
        <p:txBody>
          <a:bodyPr anchor="ctr">
            <a:normAutofit/>
          </a:bodyPr>
          <a:lstStyle/>
          <a:p>
            <a:r>
              <a:rPr lang="en-GB" sz="2800">
                <a:solidFill>
                  <a:schemeClr val="accent4"/>
                </a:solidFill>
              </a:rPr>
              <a:t>What care and support is being provided by Essex residents? </a:t>
            </a:r>
          </a:p>
        </p:txBody>
      </p:sp>
    </p:spTree>
    <p:custDataLst>
      <p:tags r:id="rId1"/>
    </p:custDataLst>
    <p:extLst>
      <p:ext uri="{BB962C8B-B14F-4D97-AF65-F5344CB8AC3E}">
        <p14:creationId xmlns:p14="http://schemas.microsoft.com/office/powerpoint/2010/main" val="901198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SharedWithUsers xmlns="84ca0fae-7a23-4773-9d7c-60514ca6d38e">
      <UserInfo>
        <DisplayName>Maresa Beazley - Senior Researcher</DisplayName>
        <AccountId>13</AccountId>
        <AccountType/>
      </UserInfo>
      <UserInfo>
        <DisplayName>Sean Marks - Senior Researcher</DisplayName>
        <AccountId>19</AccountId>
        <AccountType/>
      </UserInfo>
      <UserInfo>
        <DisplayName>Chris Final - Researcher</DisplayName>
        <AccountId>827</AccountId>
        <AccountType/>
      </UserInfo>
      <UserInfo>
        <DisplayName>Emily Brodie - Intelligence Manager</DisplayName>
        <AccountId>51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DDD281-1D6B-4F79-A0EC-7B5E908B7D13}">
  <ds:schemaRefs>
    <ds:schemaRef ds:uri="http://schemas.microsoft.com/sharepoint/v3/contenttype/forms"/>
  </ds:schemaRefs>
</ds:datastoreItem>
</file>

<file path=customXml/itemProps2.xml><?xml version="1.0" encoding="utf-8"?>
<ds:datastoreItem xmlns:ds="http://schemas.openxmlformats.org/officeDocument/2006/customXml" ds:itemID="{93DAB382-D7E8-4C15-9526-DC7C15F6E117}">
  <ds:schemaRefs>
    <ds:schemaRef ds:uri="http://purl.org/dc/elements/1.1/"/>
    <ds:schemaRef ds:uri="84ca0fae-7a23-4773-9d7c-60514ca6d38e"/>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6a461f78-e7a2-485a-8a47-5fc604b04102"/>
    <ds:schemaRef ds:uri="2969dc08-5bf8-468b-85d5-dfc5dae37cf0"/>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F7354A96-CBAB-4030-89E0-C8FD39F70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3477</Words>
  <Application>Microsoft Office PowerPoint</Application>
  <PresentationFormat>Widescreen</PresentationFormat>
  <Paragraphs>466</Paragraphs>
  <Slides>28</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Calibri Light</vt:lpstr>
      <vt:lpstr>3_Office Theme</vt:lpstr>
      <vt:lpstr>2_Office Theme</vt:lpstr>
      <vt:lpstr>Essex Resident Survey 2023: Caring responsibilities</vt:lpstr>
      <vt:lpstr>Purpose</vt:lpstr>
      <vt:lpstr>About the survey</vt:lpstr>
      <vt:lpstr>Survey themes</vt:lpstr>
      <vt:lpstr>Survey analysis</vt:lpstr>
      <vt:lpstr>Reporting conventions</vt:lpstr>
      <vt:lpstr>A focus on carers</vt:lpstr>
      <vt:lpstr>Questionnaire coverage</vt:lpstr>
      <vt:lpstr>What care and support is being provided by Essex residents? </vt:lpstr>
      <vt:lpstr>48% of Essex residents are classified as having ‘any active help / caring responsibilities’ - 8% of which have personal caring responsibilities… </vt:lpstr>
      <vt:lpstr>PowerPoint Presentation</vt:lpstr>
      <vt:lpstr>Which groups of residents are providing care and support?</vt:lpstr>
      <vt:lpstr>Residents in Harlow and Tendring cite more personal caring responsibilities vs. Essex average, as do those living in the most deprived areas (12%) and levelling up priority areas (11%). </vt:lpstr>
      <vt:lpstr>Despite an equal distribution of any active help / caring responsibilities between males and females (47% vs. 48%), females are significantly more likely to hold personal caring responsibilities (9% vs. 8%). Particularly those aged 45–54. </vt:lpstr>
      <vt:lpstr>Since 2022, males are reporting more caring responsibilities across all age groups, but particularly the younger cohort (18-34), which has shifted from 21% ‘any caring responsibilities’ in 2022 to 46% in 2023.  </vt:lpstr>
      <vt:lpstr>The table below summarises the resident groups who are more likely to have caring responsibilities. This includes those in non-working households, those struggling financially, feeling lonely and those with a long-term limiting health condition. The profile is consistent with 2022. </vt:lpstr>
      <vt:lpstr>What pressures are faced by residents providing care? </vt:lpstr>
      <vt:lpstr>Residents who provide personal care report lower levels of wellbeing, and higher levels of anxiety and loneliness. Providing broader care and support does not have a significant effect on these dimensions of wellbeing.</vt:lpstr>
      <vt:lpstr>Residents with personal caring responsibilities are more likely to be struggling financially (finding it very / quite difficult) vs. the Essex average, with just under half (47%) struggling financially or just about getting by…</vt:lpstr>
      <vt:lpstr>PowerPoint Presentation</vt:lpstr>
      <vt:lpstr>82% of working-age residents with personal caring responsibilities are in working households, compared with 89% of working-age residents overall</vt:lpstr>
      <vt:lpstr>Working-age residents with personal caring responsibilities report the greatest financial difficulties, with just under a quarter struggling financially (finding it very / quite difficult) and 30% ‘just about getting by’...</vt:lpstr>
      <vt:lpstr>…while there has been a reduction of those with personal caring responsibilities stating they are ‘finding it very/quite difficult’ financially for working age adults (18-64) vs. 2022, financial difficulties are still more likely vs. Essex average.</vt:lpstr>
      <vt:lpstr>In addition, where those with personal caring responsibilities are in work, there tends to be a greater reliance on part-time income and are more likely to be not working due to the responsibilities within their homelife.</vt:lpstr>
      <vt:lpstr>PowerPoint Presentation</vt:lpstr>
      <vt:lpstr>Annex</vt:lpstr>
      <vt:lpstr>Levelling up priority places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Alsford - Designer</dc:creator>
  <cp:lastModifiedBy>Emily Brodie - Intelligence Manager</cp:lastModifiedBy>
  <cp:revision>2</cp:revision>
  <dcterms:created xsi:type="dcterms:W3CDTF">2020-08-14T10:26:09Z</dcterms:created>
  <dcterms:modified xsi:type="dcterms:W3CDTF">2024-01-17T14:29:57Z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y fmtid="{D5CDD505-2E9C-101B-9397-08002B2CF9AE}" pid="11" name="_MarkAsFinal">
    <vt:bool>true</vt:bool>
  </property>
</Properties>
</file>