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4.xml" ContentType="application/vnd.openxmlformats-officedocument.themeOverride+xml"/>
  <Override PartName="/ppt/notesSlides/notesSlide2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3.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3"/>
  </p:notesMasterIdLst>
  <p:sldIdLst>
    <p:sldId id="256" r:id="rId5"/>
    <p:sldId id="273" r:id="rId6"/>
    <p:sldId id="274" r:id="rId7"/>
    <p:sldId id="3114" r:id="rId8"/>
    <p:sldId id="3113" r:id="rId9"/>
    <p:sldId id="276" r:id="rId10"/>
    <p:sldId id="285" r:id="rId11"/>
    <p:sldId id="2807" r:id="rId12"/>
    <p:sldId id="3132" r:id="rId13"/>
    <p:sldId id="3138" r:id="rId14"/>
    <p:sldId id="3133" r:id="rId15"/>
    <p:sldId id="2809" r:id="rId16"/>
    <p:sldId id="3139" r:id="rId17"/>
    <p:sldId id="3159" r:id="rId18"/>
    <p:sldId id="3141" r:id="rId19"/>
    <p:sldId id="2811" r:id="rId20"/>
    <p:sldId id="3145" r:id="rId21"/>
    <p:sldId id="3161" r:id="rId22"/>
    <p:sldId id="3116" r:id="rId23"/>
    <p:sldId id="3129" r:id="rId24"/>
    <p:sldId id="3130" r:id="rId25"/>
    <p:sldId id="3163" r:id="rId26"/>
    <p:sldId id="3154" r:id="rId27"/>
    <p:sldId id="3164" r:id="rId28"/>
    <p:sldId id="3152" r:id="rId29"/>
    <p:sldId id="3148" r:id="rId30"/>
    <p:sldId id="3147" r:id="rId31"/>
    <p:sldId id="3165" r:id="rId32"/>
    <p:sldId id="3155" r:id="rId33"/>
    <p:sldId id="3118" r:id="rId34"/>
    <p:sldId id="3151" r:id="rId35"/>
    <p:sldId id="3150" r:id="rId36"/>
    <p:sldId id="3119" r:id="rId37"/>
    <p:sldId id="3160" r:id="rId38"/>
    <p:sldId id="3162" r:id="rId39"/>
    <p:sldId id="3157" r:id="rId40"/>
    <p:sldId id="2908" r:id="rId41"/>
    <p:sldId id="2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1A941-ACC3-CEC8-7CF0-0F80E1F66955}" name="Daniel Morris" initials="DM" userId="S::daniel.morris@ors.org.uk::37c79260-ddc2-4730-8789-c44406186fb2" providerId="AD"/>
  <p188:author id="{9F57944A-29DB-70D4-5611-D407C40D3D36}" name="Chloe Aldridge - Junior Researcher" initials="CR" userId="S::chloe.aldridge@essex.gov.uk::b2c50bc6-4d03-4903-a054-a0bfe3e104a6" providerId="AD"/>
  <p188:author id="{58497689-813B-9830-61D0-74DFD94B27F4}" name="Emily Brodie - Intelligence Manager" initials="EM" userId="S::emily.brodie@essex.gov.uk::72612abd-c561-46f0-925a-0548d2cab26d"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3A7D64"/>
    <a:srgbClr val="A6A6A6"/>
    <a:srgbClr val="FF8EA9"/>
    <a:srgbClr val="78C0A6"/>
    <a:srgbClr val="00B050"/>
    <a:srgbClr val="729D4D"/>
    <a:srgbClr val="7F7F7F"/>
    <a:srgbClr val="ECB720"/>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0F779-BAD9-4609-AEA1-B285FD0DEAB0}" v="399" dt="2024-01-26T16:47:21.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9307" autoAdjust="0"/>
  </p:normalViewPr>
  <p:slideViewPr>
    <p:cSldViewPr snapToGrid="0">
      <p:cViewPr varScale="1">
        <p:scale>
          <a:sx n="98" d="100"/>
          <a:sy n="98" d="100"/>
        </p:scale>
        <p:origin x="954" y="96"/>
      </p:cViewPr>
      <p:guideLst>
        <p:guide orient="horz" pos="2183"/>
        <p:guide pos="3840"/>
        <p:guide pos="6262"/>
        <p:guide pos="1455"/>
        <p:guide orient="horz" pos="2818"/>
        <p:guide orient="horz" pos="210"/>
      </p:guideLst>
    </p:cSldViewPr>
  </p:slideViewPr>
  <p:outlineViewPr>
    <p:cViewPr>
      <p:scale>
        <a:sx n="33" d="100"/>
        <a:sy n="33" d="100"/>
      </p:scale>
      <p:origin x="0" y="-14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6B60F779-BAD9-4609-AEA1-B285FD0DEAB0}"/>
    <pc:docChg chg="custSel addSld delSld modSld">
      <pc:chgData name="Emily Brodie - Intelligence Manager" userId="72612abd-c561-46f0-925a-0548d2cab26d" providerId="ADAL" clId="{6B60F779-BAD9-4609-AEA1-B285FD0DEAB0}" dt="2024-01-26T16:47:06.459" v="439" actId="47"/>
      <pc:docMkLst>
        <pc:docMk/>
      </pc:docMkLst>
      <pc:sldChg chg="add">
        <pc:chgData name="Emily Brodie - Intelligence Manager" userId="72612abd-c561-46f0-925a-0548d2cab26d" providerId="ADAL" clId="{6B60F779-BAD9-4609-AEA1-B285FD0DEAB0}" dt="2024-01-17T14:24:31.862" v="423"/>
        <pc:sldMkLst>
          <pc:docMk/>
          <pc:sldMk cId="1279932916" sldId="2908"/>
        </pc:sldMkLst>
      </pc:sldChg>
      <pc:sldChg chg="modSp mod">
        <pc:chgData name="Emily Brodie - Intelligence Manager" userId="72612abd-c561-46f0-925a-0548d2cab26d" providerId="ADAL" clId="{6B60F779-BAD9-4609-AEA1-B285FD0DEAB0}" dt="2024-01-17T12:22:32.527" v="0" actId="962"/>
        <pc:sldMkLst>
          <pc:docMk/>
          <pc:sldMk cId="3184071653" sldId="3114"/>
        </pc:sldMkLst>
        <pc:spChg chg="mod">
          <ac:chgData name="Emily Brodie - Intelligence Manager" userId="72612abd-c561-46f0-925a-0548d2cab26d" providerId="ADAL" clId="{6B60F779-BAD9-4609-AEA1-B285FD0DEAB0}" dt="2024-01-17T12:22:32.527" v="0" actId="962"/>
          <ac:spMkLst>
            <pc:docMk/>
            <pc:sldMk cId="3184071653" sldId="3114"/>
            <ac:spMk id="10" creationId="{49D38D8D-B3D6-785B-C6BE-BC0925430CCC}"/>
          </ac:spMkLst>
        </pc:spChg>
      </pc:sldChg>
      <pc:sldChg chg="addSp delSp modSp mod">
        <pc:chgData name="Emily Brodie - Intelligence Manager" userId="72612abd-c561-46f0-925a-0548d2cab26d" providerId="ADAL" clId="{6B60F779-BAD9-4609-AEA1-B285FD0DEAB0}" dt="2024-01-17T13:24:48.462" v="355" actId="20577"/>
        <pc:sldMkLst>
          <pc:docMk/>
          <pc:sldMk cId="1362863076" sldId="3118"/>
        </pc:sldMkLst>
        <pc:spChg chg="add mod">
          <ac:chgData name="Emily Brodie - Intelligence Manager" userId="72612abd-c561-46f0-925a-0548d2cab26d" providerId="ADAL" clId="{6B60F779-BAD9-4609-AEA1-B285FD0DEAB0}" dt="2024-01-17T13:24:48.462" v="355" actId="20577"/>
          <ac:spMkLst>
            <pc:docMk/>
            <pc:sldMk cId="1362863076" sldId="3118"/>
            <ac:spMk id="2" creationId="{133D181B-E8D9-9B38-126A-9EF856FA4A51}"/>
          </ac:spMkLst>
        </pc:spChg>
        <pc:spChg chg="del">
          <ac:chgData name="Emily Brodie - Intelligence Manager" userId="72612abd-c561-46f0-925a-0548d2cab26d" providerId="ADAL" clId="{6B60F779-BAD9-4609-AEA1-B285FD0DEAB0}" dt="2024-01-17T13:22:02.171" v="240" actId="478"/>
          <ac:spMkLst>
            <pc:docMk/>
            <pc:sldMk cId="1362863076" sldId="3118"/>
            <ac:spMk id="15" creationId="{AC1963D9-F58B-4686-A45C-39D70B5607B0}"/>
          </ac:spMkLst>
        </pc:spChg>
        <pc:graphicFrameChg chg="mod">
          <ac:chgData name="Emily Brodie - Intelligence Manager" userId="72612abd-c561-46f0-925a-0548d2cab26d" providerId="ADAL" clId="{6B60F779-BAD9-4609-AEA1-B285FD0DEAB0}" dt="2024-01-17T13:21:52.588" v="239" actId="962"/>
          <ac:graphicFrameMkLst>
            <pc:docMk/>
            <pc:sldMk cId="1362863076" sldId="3118"/>
            <ac:graphicFrameMk id="18" creationId="{1D4327B1-41AF-43AB-8DF5-575EDE3D5F03}"/>
          </ac:graphicFrameMkLst>
        </pc:graphicFrameChg>
      </pc:sldChg>
      <pc:sldChg chg="delSp modSp mod">
        <pc:chgData name="Emily Brodie - Intelligence Manager" userId="72612abd-c561-46f0-925a-0548d2cab26d" providerId="ADAL" clId="{6B60F779-BAD9-4609-AEA1-B285FD0DEAB0}" dt="2024-01-17T13:25:12.009" v="358" actId="33553"/>
        <pc:sldMkLst>
          <pc:docMk/>
          <pc:sldMk cId="756132814" sldId="3119"/>
        </pc:sldMkLst>
        <pc:spChg chg="del">
          <ac:chgData name="Emily Brodie - Intelligence Manager" userId="72612abd-c561-46f0-925a-0548d2cab26d" providerId="ADAL" clId="{6B60F779-BAD9-4609-AEA1-B285FD0DEAB0}" dt="2024-01-17T13:22:52.838" v="245" actId="478"/>
          <ac:spMkLst>
            <pc:docMk/>
            <pc:sldMk cId="756132814" sldId="3119"/>
            <ac:spMk id="15" creationId="{AC1963D9-F58B-4686-A45C-39D70B5607B0}"/>
          </ac:spMkLst>
        </pc:spChg>
        <pc:spChg chg="mod">
          <ac:chgData name="Emily Brodie - Intelligence Manager" userId="72612abd-c561-46f0-925a-0548d2cab26d" providerId="ADAL" clId="{6B60F779-BAD9-4609-AEA1-B285FD0DEAB0}" dt="2024-01-17T13:25:12.009" v="358" actId="33553"/>
          <ac:spMkLst>
            <pc:docMk/>
            <pc:sldMk cId="756132814" sldId="3119"/>
            <ac:spMk id="20" creationId="{95AF1F59-99B5-4B79-A02B-C5425DF30F67}"/>
          </ac:spMkLst>
        </pc:spChg>
        <pc:graphicFrameChg chg="mod">
          <ac:chgData name="Emily Brodie - Intelligence Manager" userId="72612abd-c561-46f0-925a-0548d2cab26d" providerId="ADAL" clId="{6B60F779-BAD9-4609-AEA1-B285FD0DEAB0}" dt="2024-01-17T13:22:57.424" v="246" actId="962"/>
          <ac:graphicFrameMkLst>
            <pc:docMk/>
            <pc:sldMk cId="756132814" sldId="3119"/>
            <ac:graphicFrameMk id="18" creationId="{1D4327B1-41AF-43AB-8DF5-575EDE3D5F03}"/>
          </ac:graphicFrameMkLst>
        </pc:graphicFrameChg>
      </pc:sldChg>
      <pc:sldChg chg="addSp modSp mod">
        <pc:chgData name="Emily Brodie - Intelligence Manager" userId="72612abd-c561-46f0-925a-0548d2cab26d" providerId="ADAL" clId="{6B60F779-BAD9-4609-AEA1-B285FD0DEAB0}" dt="2024-01-17T13:23:44.454" v="260" actId="20577"/>
        <pc:sldMkLst>
          <pc:docMk/>
          <pc:sldMk cId="2889852795" sldId="3130"/>
        </pc:sldMkLst>
        <pc:spChg chg="add mod">
          <ac:chgData name="Emily Brodie - Intelligence Manager" userId="72612abd-c561-46f0-925a-0548d2cab26d" providerId="ADAL" clId="{6B60F779-BAD9-4609-AEA1-B285FD0DEAB0}" dt="2024-01-17T13:23:44.454" v="260" actId="20577"/>
          <ac:spMkLst>
            <pc:docMk/>
            <pc:sldMk cId="2889852795" sldId="3130"/>
            <ac:spMk id="12" creationId="{AE8001B3-646D-AB3F-5D08-2A97CD2E0EE0}"/>
          </ac:spMkLst>
        </pc:spChg>
      </pc:sldChg>
      <pc:sldChg chg="modSp mod">
        <pc:chgData name="Emily Brodie - Intelligence Manager" userId="72612abd-c561-46f0-925a-0548d2cab26d" providerId="ADAL" clId="{6B60F779-BAD9-4609-AEA1-B285FD0DEAB0}" dt="2024-01-17T12:22:42.240" v="2" actId="962"/>
        <pc:sldMkLst>
          <pc:docMk/>
          <pc:sldMk cId="982239134" sldId="3132"/>
        </pc:sldMkLst>
        <pc:spChg chg="mod">
          <ac:chgData name="Emily Brodie - Intelligence Manager" userId="72612abd-c561-46f0-925a-0548d2cab26d" providerId="ADAL" clId="{6B60F779-BAD9-4609-AEA1-B285FD0DEAB0}" dt="2024-01-17T12:22:37.283" v="1" actId="962"/>
          <ac:spMkLst>
            <pc:docMk/>
            <pc:sldMk cId="982239134" sldId="3132"/>
            <ac:spMk id="35" creationId="{B8500AFE-6D84-B897-B426-12FA5C4C1703}"/>
          </ac:spMkLst>
        </pc:spChg>
        <pc:spChg chg="mod">
          <ac:chgData name="Emily Brodie - Intelligence Manager" userId="72612abd-c561-46f0-925a-0548d2cab26d" providerId="ADAL" clId="{6B60F779-BAD9-4609-AEA1-B285FD0DEAB0}" dt="2024-01-17T12:22:42.240" v="2" actId="962"/>
          <ac:spMkLst>
            <pc:docMk/>
            <pc:sldMk cId="982239134" sldId="3132"/>
            <ac:spMk id="41" creationId="{0CCE129F-0738-E4AE-0C47-FCA84975F0D6}"/>
          </ac:spMkLst>
        </pc:spChg>
      </pc:sldChg>
      <pc:sldChg chg="modSp mod">
        <pc:chgData name="Emily Brodie - Intelligence Manager" userId="72612abd-c561-46f0-925a-0548d2cab26d" providerId="ADAL" clId="{6B60F779-BAD9-4609-AEA1-B285FD0DEAB0}" dt="2024-01-17T13:27:57.857" v="422" actId="167"/>
        <pc:sldMkLst>
          <pc:docMk/>
          <pc:sldMk cId="3821928246" sldId="3133"/>
        </pc:sldMkLst>
        <pc:spChg chg="mod">
          <ac:chgData name="Emily Brodie - Intelligence Manager" userId="72612abd-c561-46f0-925a-0548d2cab26d" providerId="ADAL" clId="{6B60F779-BAD9-4609-AEA1-B285FD0DEAB0}" dt="2024-01-17T13:27:20.432" v="393"/>
          <ac:spMkLst>
            <pc:docMk/>
            <pc:sldMk cId="3821928246" sldId="3133"/>
            <ac:spMk id="4" creationId="{FB8BA9F8-5C8B-EE5A-0C7D-2112DE79C497}"/>
          </ac:spMkLst>
        </pc:spChg>
        <pc:spChg chg="mod">
          <ac:chgData name="Emily Brodie - Intelligence Manager" userId="72612abd-c561-46f0-925a-0548d2cab26d" providerId="ADAL" clId="{6B60F779-BAD9-4609-AEA1-B285FD0DEAB0}" dt="2024-01-17T13:27:27.433" v="396"/>
          <ac:spMkLst>
            <pc:docMk/>
            <pc:sldMk cId="3821928246" sldId="3133"/>
            <ac:spMk id="6" creationId="{728A3EFC-1DBE-3FC7-F240-D752906C0C6E}"/>
          </ac:spMkLst>
        </pc:spChg>
        <pc:spChg chg="mod">
          <ac:chgData name="Emily Brodie - Intelligence Manager" userId="72612abd-c561-46f0-925a-0548d2cab26d" providerId="ADAL" clId="{6B60F779-BAD9-4609-AEA1-B285FD0DEAB0}" dt="2024-01-17T13:27:39.041" v="415"/>
          <ac:spMkLst>
            <pc:docMk/>
            <pc:sldMk cId="3821928246" sldId="3133"/>
            <ac:spMk id="7" creationId="{B3DE3DB0-9D95-30A2-0A0A-A4B636DBC861}"/>
          </ac:spMkLst>
        </pc:spChg>
        <pc:spChg chg="mod">
          <ac:chgData name="Emily Brodie - Intelligence Manager" userId="72612abd-c561-46f0-925a-0548d2cab26d" providerId="ADAL" clId="{6B60F779-BAD9-4609-AEA1-B285FD0DEAB0}" dt="2024-01-17T13:27:50.926" v="420"/>
          <ac:spMkLst>
            <pc:docMk/>
            <pc:sldMk cId="3821928246" sldId="3133"/>
            <ac:spMk id="8" creationId="{65C25A98-11E2-22DE-7219-6B0DC3A5020B}"/>
          </ac:spMkLst>
        </pc:spChg>
        <pc:spChg chg="mod">
          <ac:chgData name="Emily Brodie - Intelligence Manager" userId="72612abd-c561-46f0-925a-0548d2cab26d" providerId="ADAL" clId="{6B60F779-BAD9-4609-AEA1-B285FD0DEAB0}" dt="2024-01-17T13:27:33.847" v="407"/>
          <ac:spMkLst>
            <pc:docMk/>
            <pc:sldMk cId="3821928246" sldId="3133"/>
            <ac:spMk id="9" creationId="{B8ECA40B-7E84-46C5-8C47-4990CF1FF80B}"/>
          </ac:spMkLst>
        </pc:spChg>
        <pc:spChg chg="mod">
          <ac:chgData name="Emily Brodie - Intelligence Manager" userId="72612abd-c561-46f0-925a-0548d2cab26d" providerId="ADAL" clId="{6B60F779-BAD9-4609-AEA1-B285FD0DEAB0}" dt="2024-01-17T13:27:15.304" v="384"/>
          <ac:spMkLst>
            <pc:docMk/>
            <pc:sldMk cId="3821928246" sldId="3133"/>
            <ac:spMk id="10" creationId="{0841088D-96DF-B27D-0CAC-733289EAC8D8}"/>
          </ac:spMkLst>
        </pc:spChg>
        <pc:spChg chg="mod">
          <ac:chgData name="Emily Brodie - Intelligence Manager" userId="72612abd-c561-46f0-925a-0548d2cab26d" providerId="ADAL" clId="{6B60F779-BAD9-4609-AEA1-B285FD0DEAB0}" dt="2024-01-17T13:27:57.857" v="422" actId="167"/>
          <ac:spMkLst>
            <pc:docMk/>
            <pc:sldMk cId="3821928246" sldId="3133"/>
            <ac:spMk id="16" creationId="{7B74BADF-6CA0-E56B-BE3B-6F173FB4411C}"/>
          </ac:spMkLst>
        </pc:spChg>
        <pc:spChg chg="mod">
          <ac:chgData name="Emily Brodie - Intelligence Manager" userId="72612abd-c561-46f0-925a-0548d2cab26d" providerId="ADAL" clId="{6B60F779-BAD9-4609-AEA1-B285FD0DEAB0}" dt="2024-01-17T13:27:54.614" v="421" actId="167"/>
          <ac:spMkLst>
            <pc:docMk/>
            <pc:sldMk cId="3821928246" sldId="3133"/>
            <ac:spMk id="17" creationId="{CCA02FE5-2B7C-E776-8A67-C974BDCA1FAC}"/>
          </ac:spMkLst>
        </pc:spChg>
        <pc:spChg chg="mod">
          <ac:chgData name="Emily Brodie - Intelligence Manager" userId="72612abd-c561-46f0-925a-0548d2cab26d" providerId="ADAL" clId="{6B60F779-BAD9-4609-AEA1-B285FD0DEAB0}" dt="2024-01-17T13:27:00.735" v="370"/>
          <ac:spMkLst>
            <pc:docMk/>
            <pc:sldMk cId="3821928246" sldId="3133"/>
            <ac:spMk id="25" creationId="{BA433F81-85D4-4936-BF50-F3FFDA8E5E4B}"/>
          </ac:spMkLst>
        </pc:spChg>
        <pc:spChg chg="mod">
          <ac:chgData name="Emily Brodie - Intelligence Manager" userId="72612abd-c561-46f0-925a-0548d2cab26d" providerId="ADAL" clId="{6B60F779-BAD9-4609-AEA1-B285FD0DEAB0}" dt="2024-01-17T13:26:26.677" v="366"/>
          <ac:spMkLst>
            <pc:docMk/>
            <pc:sldMk cId="3821928246" sldId="3133"/>
            <ac:spMk id="59" creationId="{F652ABB9-FF2A-4F94-98BD-1709623438A8}"/>
          </ac:spMkLst>
        </pc:spChg>
        <pc:cxnChg chg="mod">
          <ac:chgData name="Emily Brodie - Intelligence Manager" userId="72612abd-c561-46f0-925a-0548d2cab26d" providerId="ADAL" clId="{6B60F779-BAD9-4609-AEA1-B285FD0DEAB0}" dt="2024-01-17T13:20:02.711" v="5" actId="962"/>
          <ac:cxnSpMkLst>
            <pc:docMk/>
            <pc:sldMk cId="3821928246" sldId="3133"/>
            <ac:cxnSpMk id="14" creationId="{F9E8FC45-7E4F-D195-A715-91EA74016DF6}"/>
          </ac:cxnSpMkLst>
        </pc:cxnChg>
      </pc:sldChg>
      <pc:sldChg chg="modSp">
        <pc:chgData name="Emily Brodie - Intelligence Manager" userId="72612abd-c561-46f0-925a-0548d2cab26d" providerId="ADAL" clId="{6B60F779-BAD9-4609-AEA1-B285FD0DEAB0}" dt="2024-01-17T13:25:35.812" v="361" actId="207"/>
        <pc:sldMkLst>
          <pc:docMk/>
          <pc:sldMk cId="4011679507" sldId="3141"/>
        </pc:sldMkLst>
        <pc:graphicFrameChg chg="mod">
          <ac:chgData name="Emily Brodie - Intelligence Manager" userId="72612abd-c561-46f0-925a-0548d2cab26d" providerId="ADAL" clId="{6B60F779-BAD9-4609-AEA1-B285FD0DEAB0}" dt="2024-01-17T13:25:35.812" v="361" actId="207"/>
          <ac:graphicFrameMkLst>
            <pc:docMk/>
            <pc:sldMk cId="4011679507" sldId="3141"/>
            <ac:graphicFrameMk id="14" creationId="{23A62759-ECA3-26D5-1719-F4E6BBFA7329}"/>
          </ac:graphicFrameMkLst>
        </pc:graphicFrameChg>
      </pc:sldChg>
      <pc:sldChg chg="modSp mod">
        <pc:chgData name="Emily Brodie - Intelligence Manager" userId="72612abd-c561-46f0-925a-0548d2cab26d" providerId="ADAL" clId="{6B60F779-BAD9-4609-AEA1-B285FD0DEAB0}" dt="2024-01-17T13:21:19.061" v="235" actId="962"/>
        <pc:sldMkLst>
          <pc:docMk/>
          <pc:sldMk cId="725285531" sldId="3145"/>
        </pc:sldMkLst>
        <pc:spChg chg="mod">
          <ac:chgData name="Emily Brodie - Intelligence Manager" userId="72612abd-c561-46f0-925a-0548d2cab26d" providerId="ADAL" clId="{6B60F779-BAD9-4609-AEA1-B285FD0DEAB0}" dt="2024-01-17T13:21:19.061" v="235" actId="962"/>
          <ac:spMkLst>
            <pc:docMk/>
            <pc:sldMk cId="725285531" sldId="3145"/>
            <ac:spMk id="17" creationId="{6524A816-4FB5-8D5D-546B-F273A8F097C0}"/>
          </ac:spMkLst>
        </pc:spChg>
      </pc:sldChg>
      <pc:sldChg chg="delSp modSp mod">
        <pc:chgData name="Emily Brodie - Intelligence Manager" userId="72612abd-c561-46f0-925a-0548d2cab26d" providerId="ADAL" clId="{6B60F779-BAD9-4609-AEA1-B285FD0DEAB0}" dt="2024-01-17T13:25:05.735" v="357" actId="33553"/>
        <pc:sldMkLst>
          <pc:docMk/>
          <pc:sldMk cId="3515179192" sldId="3150"/>
        </pc:sldMkLst>
        <pc:spChg chg="del">
          <ac:chgData name="Emily Brodie - Intelligence Manager" userId="72612abd-c561-46f0-925a-0548d2cab26d" providerId="ADAL" clId="{6B60F779-BAD9-4609-AEA1-B285FD0DEAB0}" dt="2024-01-17T13:22:25.610" v="243" actId="478"/>
          <ac:spMkLst>
            <pc:docMk/>
            <pc:sldMk cId="3515179192" sldId="3150"/>
            <ac:spMk id="15" creationId="{AC1963D9-F58B-4686-A45C-39D70B5607B0}"/>
          </ac:spMkLst>
        </pc:spChg>
        <pc:spChg chg="mod">
          <ac:chgData name="Emily Brodie - Intelligence Manager" userId="72612abd-c561-46f0-925a-0548d2cab26d" providerId="ADAL" clId="{6B60F779-BAD9-4609-AEA1-B285FD0DEAB0}" dt="2024-01-17T13:25:05.735" v="357" actId="33553"/>
          <ac:spMkLst>
            <pc:docMk/>
            <pc:sldMk cId="3515179192" sldId="3150"/>
            <ac:spMk id="20" creationId="{95AF1F59-99B5-4B79-A02B-C5425DF30F67}"/>
          </ac:spMkLst>
        </pc:spChg>
        <pc:graphicFrameChg chg="mod">
          <ac:chgData name="Emily Brodie - Intelligence Manager" userId="72612abd-c561-46f0-925a-0548d2cab26d" providerId="ADAL" clId="{6B60F779-BAD9-4609-AEA1-B285FD0DEAB0}" dt="2024-01-17T13:22:32.912" v="244" actId="962"/>
          <ac:graphicFrameMkLst>
            <pc:docMk/>
            <pc:sldMk cId="3515179192" sldId="3150"/>
            <ac:graphicFrameMk id="2" creationId="{CF8B4AAD-D286-15AD-0D3A-5A1A1A051B2F}"/>
          </ac:graphicFrameMkLst>
        </pc:graphicFrameChg>
      </pc:sldChg>
      <pc:sldChg chg="delSp modSp mod">
        <pc:chgData name="Emily Brodie - Intelligence Manager" userId="72612abd-c561-46f0-925a-0548d2cab26d" providerId="ADAL" clId="{6B60F779-BAD9-4609-AEA1-B285FD0DEAB0}" dt="2024-01-17T13:24:59.532" v="356" actId="33553"/>
        <pc:sldMkLst>
          <pc:docMk/>
          <pc:sldMk cId="1605192017" sldId="3151"/>
        </pc:sldMkLst>
        <pc:spChg chg="del">
          <ac:chgData name="Emily Brodie - Intelligence Manager" userId="72612abd-c561-46f0-925a-0548d2cab26d" providerId="ADAL" clId="{6B60F779-BAD9-4609-AEA1-B285FD0DEAB0}" dt="2024-01-17T13:22:07.033" v="241" actId="478"/>
          <ac:spMkLst>
            <pc:docMk/>
            <pc:sldMk cId="1605192017" sldId="3151"/>
            <ac:spMk id="15" creationId="{AC1963D9-F58B-4686-A45C-39D70B5607B0}"/>
          </ac:spMkLst>
        </pc:spChg>
        <pc:spChg chg="mod">
          <ac:chgData name="Emily Brodie - Intelligence Manager" userId="72612abd-c561-46f0-925a-0548d2cab26d" providerId="ADAL" clId="{6B60F779-BAD9-4609-AEA1-B285FD0DEAB0}" dt="2024-01-17T13:24:59.532" v="356" actId="33553"/>
          <ac:spMkLst>
            <pc:docMk/>
            <pc:sldMk cId="1605192017" sldId="3151"/>
            <ac:spMk id="20" creationId="{95AF1F59-99B5-4B79-A02B-C5425DF30F67}"/>
          </ac:spMkLst>
        </pc:spChg>
        <pc:graphicFrameChg chg="mod">
          <ac:chgData name="Emily Brodie - Intelligence Manager" userId="72612abd-c561-46f0-925a-0548d2cab26d" providerId="ADAL" clId="{6B60F779-BAD9-4609-AEA1-B285FD0DEAB0}" dt="2024-01-17T13:22:22.342" v="242" actId="962"/>
          <ac:graphicFrameMkLst>
            <pc:docMk/>
            <pc:sldMk cId="1605192017" sldId="3151"/>
            <ac:graphicFrameMk id="2" creationId="{CF8B4AAD-D286-15AD-0D3A-5A1A1A051B2F}"/>
          </ac:graphicFrameMkLst>
        </pc:graphicFrameChg>
      </pc:sldChg>
      <pc:sldChg chg="addSp modSp mod">
        <pc:chgData name="Emily Brodie - Intelligence Manager" userId="72612abd-c561-46f0-925a-0548d2cab26d" providerId="ADAL" clId="{6B60F779-BAD9-4609-AEA1-B285FD0DEAB0}" dt="2024-01-17T13:24:19.778" v="313" actId="20577"/>
        <pc:sldMkLst>
          <pc:docMk/>
          <pc:sldMk cId="631832446" sldId="3152"/>
        </pc:sldMkLst>
        <pc:spChg chg="add mod">
          <ac:chgData name="Emily Brodie - Intelligence Manager" userId="72612abd-c561-46f0-925a-0548d2cab26d" providerId="ADAL" clId="{6B60F779-BAD9-4609-AEA1-B285FD0DEAB0}" dt="2024-01-17T13:24:19.778" v="313" actId="20577"/>
          <ac:spMkLst>
            <pc:docMk/>
            <pc:sldMk cId="631832446" sldId="3152"/>
            <ac:spMk id="3" creationId="{A706950C-9A2A-F46D-4043-CA2ECBE7CF57}"/>
          </ac:spMkLst>
        </pc:spChg>
      </pc:sldChg>
      <pc:sldChg chg="addSp modSp mod">
        <pc:chgData name="Emily Brodie - Intelligence Manager" userId="72612abd-c561-46f0-925a-0548d2cab26d" providerId="ADAL" clId="{6B60F779-BAD9-4609-AEA1-B285FD0DEAB0}" dt="2024-01-17T13:24:08.959" v="293" actId="20577"/>
        <pc:sldMkLst>
          <pc:docMk/>
          <pc:sldMk cId="3723680551" sldId="3154"/>
        </pc:sldMkLst>
        <pc:spChg chg="add mod">
          <ac:chgData name="Emily Brodie - Intelligence Manager" userId="72612abd-c561-46f0-925a-0548d2cab26d" providerId="ADAL" clId="{6B60F779-BAD9-4609-AEA1-B285FD0DEAB0}" dt="2024-01-17T13:24:08.959" v="293" actId="20577"/>
          <ac:spMkLst>
            <pc:docMk/>
            <pc:sldMk cId="3723680551" sldId="3154"/>
            <ac:spMk id="3" creationId="{9F23C06D-C501-DC78-3736-4F80B7C53777}"/>
          </ac:spMkLst>
        </pc:spChg>
      </pc:sldChg>
      <pc:sldChg chg="addSp modSp mod">
        <pc:chgData name="Emily Brodie - Intelligence Manager" userId="72612abd-c561-46f0-925a-0548d2cab26d" providerId="ADAL" clId="{6B60F779-BAD9-4609-AEA1-B285FD0DEAB0}" dt="2024-01-17T13:24:31.116" v="333" actId="20577"/>
        <pc:sldMkLst>
          <pc:docMk/>
          <pc:sldMk cId="1508813434" sldId="3155"/>
        </pc:sldMkLst>
        <pc:spChg chg="add mod">
          <ac:chgData name="Emily Brodie - Intelligence Manager" userId="72612abd-c561-46f0-925a-0548d2cab26d" providerId="ADAL" clId="{6B60F779-BAD9-4609-AEA1-B285FD0DEAB0}" dt="2024-01-17T13:24:31.116" v="333" actId="20577"/>
          <ac:spMkLst>
            <pc:docMk/>
            <pc:sldMk cId="1508813434" sldId="3155"/>
            <ac:spMk id="3" creationId="{D5F2E994-13F7-6AA3-6472-4B93731265FF}"/>
          </ac:spMkLst>
        </pc:spChg>
      </pc:sldChg>
      <pc:sldChg chg="add">
        <pc:chgData name="Emily Brodie - Intelligence Manager" userId="72612abd-c561-46f0-925a-0548d2cab26d" providerId="ADAL" clId="{6B60F779-BAD9-4609-AEA1-B285FD0DEAB0}" dt="2024-01-17T14:24:31.862" v="423"/>
        <pc:sldMkLst>
          <pc:docMk/>
          <pc:sldMk cId="3855334055" sldId="3157"/>
        </pc:sldMkLst>
      </pc:sldChg>
      <pc:sldChg chg="modSp mod">
        <pc:chgData name="Emily Brodie - Intelligence Manager" userId="72612abd-c561-46f0-925a-0548d2cab26d" providerId="ADAL" clId="{6B60F779-BAD9-4609-AEA1-B285FD0DEAB0}" dt="2024-01-17T13:20:11.195" v="8" actId="962"/>
        <pc:sldMkLst>
          <pc:docMk/>
          <pc:sldMk cId="3134272390" sldId="3159"/>
        </pc:sldMkLst>
        <pc:spChg chg="mod">
          <ac:chgData name="Emily Brodie - Intelligence Manager" userId="72612abd-c561-46f0-925a-0548d2cab26d" providerId="ADAL" clId="{6B60F779-BAD9-4609-AEA1-B285FD0DEAB0}" dt="2024-01-17T13:20:11.195" v="8" actId="962"/>
          <ac:spMkLst>
            <pc:docMk/>
            <pc:sldMk cId="3134272390" sldId="3159"/>
            <ac:spMk id="12" creationId="{7079AE12-78D2-E6E0-9ACD-9A0001ECF450}"/>
          </ac:spMkLst>
        </pc:spChg>
        <pc:spChg chg="mod">
          <ac:chgData name="Emily Brodie - Intelligence Manager" userId="72612abd-c561-46f0-925a-0548d2cab26d" providerId="ADAL" clId="{6B60F779-BAD9-4609-AEA1-B285FD0DEAB0}" dt="2024-01-17T13:20:06.575" v="6" actId="962"/>
          <ac:spMkLst>
            <pc:docMk/>
            <pc:sldMk cId="3134272390" sldId="3159"/>
            <ac:spMk id="17" creationId="{CCA02FE5-2B7C-E776-8A67-C974BDCA1FAC}"/>
          </ac:spMkLst>
        </pc:spChg>
        <pc:cxnChg chg="mod">
          <ac:chgData name="Emily Brodie - Intelligence Manager" userId="72612abd-c561-46f0-925a-0548d2cab26d" providerId="ADAL" clId="{6B60F779-BAD9-4609-AEA1-B285FD0DEAB0}" dt="2024-01-17T13:20:09.316" v="7" actId="962"/>
          <ac:cxnSpMkLst>
            <pc:docMk/>
            <pc:sldMk cId="3134272390" sldId="3159"/>
            <ac:cxnSpMk id="14" creationId="{F9E8FC45-7E4F-D195-A715-91EA74016DF6}"/>
          </ac:cxnSpMkLst>
        </pc:cxnChg>
      </pc:sldChg>
      <pc:sldChg chg="modSp mod">
        <pc:chgData name="Emily Brodie - Intelligence Manager" userId="72612abd-c561-46f0-925a-0548d2cab26d" providerId="ADAL" clId="{6B60F779-BAD9-4609-AEA1-B285FD0DEAB0}" dt="2024-01-17T13:25:19.647" v="359" actId="33553"/>
        <pc:sldMkLst>
          <pc:docMk/>
          <pc:sldMk cId="216363228" sldId="3160"/>
        </pc:sldMkLst>
        <pc:spChg chg="mod">
          <ac:chgData name="Emily Brodie - Intelligence Manager" userId="72612abd-c561-46f0-925a-0548d2cab26d" providerId="ADAL" clId="{6B60F779-BAD9-4609-AEA1-B285FD0DEAB0}" dt="2024-01-17T13:25:19.647" v="359" actId="33553"/>
          <ac:spMkLst>
            <pc:docMk/>
            <pc:sldMk cId="216363228" sldId="3160"/>
            <ac:spMk id="10" creationId="{C73CCD5A-F073-A3F2-4CE5-B4638D845D69}"/>
          </ac:spMkLst>
        </pc:spChg>
        <pc:cxnChg chg="mod">
          <ac:chgData name="Emily Brodie - Intelligence Manager" userId="72612abd-c561-46f0-925a-0548d2cab26d" providerId="ADAL" clId="{6B60F779-BAD9-4609-AEA1-B285FD0DEAB0}" dt="2024-01-17T13:23:01.126" v="247" actId="962"/>
          <ac:cxnSpMkLst>
            <pc:docMk/>
            <pc:sldMk cId="216363228" sldId="3160"/>
            <ac:cxnSpMk id="3" creationId="{4392C84A-174D-9CC9-46ED-555DD8CD4A99}"/>
          </ac:cxnSpMkLst>
        </pc:cxnChg>
        <pc:cxnChg chg="mod">
          <ac:chgData name="Emily Brodie - Intelligence Manager" userId="72612abd-c561-46f0-925a-0548d2cab26d" providerId="ADAL" clId="{6B60F779-BAD9-4609-AEA1-B285FD0DEAB0}" dt="2024-01-17T13:23:03.450" v="248" actId="962"/>
          <ac:cxnSpMkLst>
            <pc:docMk/>
            <pc:sldMk cId="216363228" sldId="3160"/>
            <ac:cxnSpMk id="5" creationId="{BCDA96C1-68B5-FFCB-97FB-1EF0E8241077}"/>
          </ac:cxnSpMkLst>
        </pc:cxnChg>
      </pc:sldChg>
      <pc:sldChg chg="modSp mod">
        <pc:chgData name="Emily Brodie - Intelligence Manager" userId="72612abd-c561-46f0-925a-0548d2cab26d" providerId="ADAL" clId="{6B60F779-BAD9-4609-AEA1-B285FD0DEAB0}" dt="2024-01-17T13:21:25.221" v="238" actId="962"/>
        <pc:sldMkLst>
          <pc:docMk/>
          <pc:sldMk cId="471866083" sldId="3161"/>
        </pc:sldMkLst>
        <pc:spChg chg="mod">
          <ac:chgData name="Emily Brodie - Intelligence Manager" userId="72612abd-c561-46f0-925a-0548d2cab26d" providerId="ADAL" clId="{6B60F779-BAD9-4609-AEA1-B285FD0DEAB0}" dt="2024-01-17T13:21:25.221" v="238" actId="962"/>
          <ac:spMkLst>
            <pc:docMk/>
            <pc:sldMk cId="471866083" sldId="3161"/>
            <ac:spMk id="12" creationId="{7079AE12-78D2-E6E0-9ACD-9A0001ECF450}"/>
          </ac:spMkLst>
        </pc:spChg>
        <pc:spChg chg="mod">
          <ac:chgData name="Emily Brodie - Intelligence Manager" userId="72612abd-c561-46f0-925a-0548d2cab26d" providerId="ADAL" clId="{6B60F779-BAD9-4609-AEA1-B285FD0DEAB0}" dt="2024-01-17T13:21:21.315" v="236" actId="962"/>
          <ac:spMkLst>
            <pc:docMk/>
            <pc:sldMk cId="471866083" sldId="3161"/>
            <ac:spMk id="17" creationId="{CCA02FE5-2B7C-E776-8A67-C974BDCA1FAC}"/>
          </ac:spMkLst>
        </pc:spChg>
        <pc:cxnChg chg="mod">
          <ac:chgData name="Emily Brodie - Intelligence Manager" userId="72612abd-c561-46f0-925a-0548d2cab26d" providerId="ADAL" clId="{6B60F779-BAD9-4609-AEA1-B285FD0DEAB0}" dt="2024-01-17T13:21:23.647" v="237" actId="962"/>
          <ac:cxnSpMkLst>
            <pc:docMk/>
            <pc:sldMk cId="471866083" sldId="3161"/>
            <ac:cxnSpMk id="14" creationId="{F9E8FC45-7E4F-D195-A715-91EA74016DF6}"/>
          </ac:cxnSpMkLst>
        </pc:cxnChg>
      </pc:sldChg>
      <pc:sldChg chg="delSp modSp mod">
        <pc:chgData name="Emily Brodie - Intelligence Manager" userId="72612abd-c561-46f0-925a-0548d2cab26d" providerId="ADAL" clId="{6B60F779-BAD9-4609-AEA1-B285FD0DEAB0}" dt="2024-01-17T13:25:25.277" v="360" actId="33553"/>
        <pc:sldMkLst>
          <pc:docMk/>
          <pc:sldMk cId="1192954126" sldId="3162"/>
        </pc:sldMkLst>
        <pc:spChg chg="del">
          <ac:chgData name="Emily Brodie - Intelligence Manager" userId="72612abd-c561-46f0-925a-0548d2cab26d" providerId="ADAL" clId="{6B60F779-BAD9-4609-AEA1-B285FD0DEAB0}" dt="2024-01-17T13:23:07.431" v="249" actId="478"/>
          <ac:spMkLst>
            <pc:docMk/>
            <pc:sldMk cId="1192954126" sldId="3162"/>
            <ac:spMk id="15" creationId="{AC1963D9-F58B-4686-A45C-39D70B5607B0}"/>
          </ac:spMkLst>
        </pc:spChg>
        <pc:spChg chg="mod">
          <ac:chgData name="Emily Brodie - Intelligence Manager" userId="72612abd-c561-46f0-925a-0548d2cab26d" providerId="ADAL" clId="{6B60F779-BAD9-4609-AEA1-B285FD0DEAB0}" dt="2024-01-17T13:25:25.277" v="360" actId="33553"/>
          <ac:spMkLst>
            <pc:docMk/>
            <pc:sldMk cId="1192954126" sldId="3162"/>
            <ac:spMk id="20" creationId="{95AF1F59-99B5-4B79-A02B-C5425DF30F67}"/>
          </ac:spMkLst>
        </pc:spChg>
      </pc:sldChg>
      <pc:sldChg chg="modSp del mod">
        <pc:chgData name="Emily Brodie - Intelligence Manager" userId="72612abd-c561-46f0-925a-0548d2cab26d" providerId="ADAL" clId="{6B60F779-BAD9-4609-AEA1-B285FD0DEAB0}" dt="2024-01-26T16:47:06.459" v="439" actId="47"/>
        <pc:sldMkLst>
          <pc:docMk/>
          <pc:sldMk cId="1051491324" sldId="3166"/>
        </pc:sldMkLst>
        <pc:spChg chg="mod">
          <ac:chgData name="Emily Brodie - Intelligence Manager" userId="72612abd-c561-46f0-925a-0548d2cab26d" providerId="ADAL" clId="{6B60F779-BAD9-4609-AEA1-B285FD0DEAB0}" dt="2024-01-22T11:15:02.216" v="438" actId="20577"/>
          <ac:spMkLst>
            <pc:docMk/>
            <pc:sldMk cId="1051491324" sldId="3166"/>
            <ac:spMk id="13" creationId="{F0FCD709-AC70-C061-D0EC-404FC6B08A89}"/>
          </ac:spMkLst>
        </pc:spChg>
        <pc:graphicFrameChg chg="mod">
          <ac:chgData name="Emily Brodie - Intelligence Manager" userId="72612abd-c561-46f0-925a-0548d2cab26d" providerId="ADAL" clId="{6B60F779-BAD9-4609-AEA1-B285FD0DEAB0}" dt="2024-01-17T13:21:04.849" v="234" actId="962"/>
          <ac:graphicFrameMkLst>
            <pc:docMk/>
            <pc:sldMk cId="1051491324" sldId="3166"/>
            <ac:graphicFrameMk id="4" creationId="{88005738-9A8B-3471-2B69-820272FFA28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1.8988378836331556E-2"/>
          <c:w val="0.66562565808192942"/>
          <c:h val="0.83780766561566544"/>
        </c:manualLayout>
      </c:layout>
      <c:barChart>
        <c:barDir val="col"/>
        <c:grouping val="stacked"/>
        <c:varyColors val="0"/>
        <c:ser>
          <c:idx val="0"/>
          <c:order val="0"/>
          <c:tx>
            <c:strRef>
              <c:f>Sheet1!$A$2</c:f>
              <c:strCache>
                <c:ptCount val="1"/>
                <c:pt idx="0">
                  <c:v>Extremely worried</c:v>
                </c:pt>
              </c:strCache>
            </c:strRef>
          </c:tx>
          <c:spPr>
            <a:solidFill>
              <a:schemeClr val="accent4"/>
            </a:solidFill>
            <a:ln>
              <a:noFill/>
            </a:ln>
            <a:effectLst/>
          </c:spPr>
          <c:invertIfNegative val="0"/>
          <c:dLbls>
            <c:dLbl>
              <c:idx val="0"/>
              <c:layout>
                <c:manualLayout>
                  <c:x val="-8.081380562816188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C6-4536-8B57-533E9F3A58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2022</c:v>
                </c:pt>
              </c:strCache>
            </c:strRef>
          </c:cat>
          <c:val>
            <c:numRef>
              <c:f>Sheet1!$B$2:$D$2</c:f>
              <c:numCache>
                <c:formatCode>0%</c:formatCode>
                <c:ptCount val="3"/>
                <c:pt idx="0">
                  <c:v>0.1067</c:v>
                </c:pt>
                <c:pt idx="1">
                  <c:v>0.19570000000000001</c:v>
                </c:pt>
                <c:pt idx="2">
                  <c:v>0.12</c:v>
                </c:pt>
              </c:numCache>
            </c:numRef>
          </c:val>
          <c:extLst>
            <c:ext xmlns:c16="http://schemas.microsoft.com/office/drawing/2014/chart" uri="{C3380CC4-5D6E-409C-BE32-E72D297353CC}">
              <c16:uniqueId val="{00000000-DE93-4BE3-B4C3-E392C7B9B48A}"/>
            </c:ext>
          </c:extLst>
        </c:ser>
        <c:ser>
          <c:idx val="1"/>
          <c:order val="1"/>
          <c:tx>
            <c:strRef>
              <c:f>Sheet1!$A$3</c:f>
              <c:strCache>
                <c:ptCount val="1"/>
                <c:pt idx="0">
                  <c:v>Very worried</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2022</c:v>
                </c:pt>
              </c:strCache>
            </c:strRef>
          </c:cat>
          <c:val>
            <c:numRef>
              <c:f>Sheet1!$B$3:$D$3</c:f>
              <c:numCache>
                <c:formatCode>0%</c:formatCode>
                <c:ptCount val="3"/>
                <c:pt idx="0">
                  <c:v>0.2485</c:v>
                </c:pt>
                <c:pt idx="1">
                  <c:v>0.29720000000000002</c:v>
                </c:pt>
                <c:pt idx="2">
                  <c:v>0.3</c:v>
                </c:pt>
              </c:numCache>
            </c:numRef>
          </c:val>
          <c:extLst>
            <c:ext xmlns:c16="http://schemas.microsoft.com/office/drawing/2014/chart" uri="{C3380CC4-5D6E-409C-BE32-E72D297353CC}">
              <c16:uniqueId val="{00000001-DE93-4BE3-B4C3-E392C7B9B48A}"/>
            </c:ext>
          </c:extLst>
        </c:ser>
        <c:ser>
          <c:idx val="2"/>
          <c:order val="2"/>
          <c:tx>
            <c:strRef>
              <c:f>Sheet1!$A$4</c:f>
              <c:strCache>
                <c:ptCount val="1"/>
                <c:pt idx="0">
                  <c:v>Somewhat worried</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2022</c:v>
                </c:pt>
              </c:strCache>
            </c:strRef>
          </c:cat>
          <c:val>
            <c:numRef>
              <c:f>Sheet1!$B$4:$D$4</c:f>
              <c:numCache>
                <c:formatCode>0%</c:formatCode>
                <c:ptCount val="3"/>
                <c:pt idx="0">
                  <c:v>0.4163</c:v>
                </c:pt>
                <c:pt idx="1">
                  <c:v>0.37190000000000001</c:v>
                </c:pt>
                <c:pt idx="2">
                  <c:v>0.4</c:v>
                </c:pt>
              </c:numCache>
            </c:numRef>
          </c:val>
          <c:extLst>
            <c:ext xmlns:c16="http://schemas.microsoft.com/office/drawing/2014/chart" uri="{C3380CC4-5D6E-409C-BE32-E72D297353CC}">
              <c16:uniqueId val="{00000002-DE93-4BE3-B4C3-E392C7B9B48A}"/>
            </c:ext>
          </c:extLst>
        </c:ser>
        <c:ser>
          <c:idx val="3"/>
          <c:order val="3"/>
          <c:tx>
            <c:strRef>
              <c:f>Sheet1!$A$5</c:f>
              <c:strCache>
                <c:ptCount val="1"/>
                <c:pt idx="0">
                  <c:v>Not very worried</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2022</c:v>
                </c:pt>
              </c:strCache>
            </c:strRef>
          </c:cat>
          <c:val>
            <c:numRef>
              <c:f>Sheet1!$B$5:$D$5</c:f>
              <c:numCache>
                <c:formatCode>0%</c:formatCode>
                <c:ptCount val="3"/>
                <c:pt idx="0">
                  <c:v>0.16819999999999999</c:v>
                </c:pt>
                <c:pt idx="1">
                  <c:v>0.10349999999999999</c:v>
                </c:pt>
                <c:pt idx="2">
                  <c:v>0.12</c:v>
                </c:pt>
              </c:numCache>
            </c:numRef>
          </c:val>
          <c:extLst>
            <c:ext xmlns:c16="http://schemas.microsoft.com/office/drawing/2014/chart" uri="{C3380CC4-5D6E-409C-BE32-E72D297353CC}">
              <c16:uniqueId val="{00000003-DE93-4BE3-B4C3-E392C7B9B48A}"/>
            </c:ext>
          </c:extLst>
        </c:ser>
        <c:ser>
          <c:idx val="4"/>
          <c:order val="4"/>
          <c:tx>
            <c:strRef>
              <c:f>Sheet1!$A$6</c:f>
              <c:strCache>
                <c:ptCount val="1"/>
                <c:pt idx="0">
                  <c:v>Not at all worried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2022</c:v>
                </c:pt>
              </c:strCache>
            </c:strRef>
          </c:cat>
          <c:val>
            <c:numRef>
              <c:f>Sheet1!$B$6:$D$6</c:f>
              <c:numCache>
                <c:formatCode>0%</c:formatCode>
                <c:ptCount val="3"/>
                <c:pt idx="0">
                  <c:v>6.0400000000000002E-2</c:v>
                </c:pt>
                <c:pt idx="1">
                  <c:v>3.1699999999999999E-2</c:v>
                </c:pt>
                <c:pt idx="2">
                  <c:v>0.05</c:v>
                </c:pt>
              </c:numCache>
            </c:numRef>
          </c:val>
          <c:extLst>
            <c:ext xmlns:c16="http://schemas.microsoft.com/office/drawing/2014/chart" uri="{C3380CC4-5D6E-409C-BE32-E72D297353CC}">
              <c16:uniqueId val="{00000004-DE93-4BE3-B4C3-E392C7B9B48A}"/>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9.9241898628095494E-3"/>
          <c:y val="3.2983937189570317E-3"/>
          <c:w val="0.27225381908554142"/>
          <c:h val="0.91028280260851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0.51</c:v>
                </c:pt>
                <c:pt idx="2">
                  <c:v>0.54</c:v>
                </c:pt>
                <c:pt idx="3">
                  <c:v>0.5</c:v>
                </c:pt>
                <c:pt idx="4">
                  <c:v>0.56000000000000005</c:v>
                </c:pt>
                <c:pt idx="5">
                  <c:v>0.57999999999999996</c:v>
                </c:pt>
                <c:pt idx="6">
                  <c:v>0.57999999999999996</c:v>
                </c:pt>
              </c:numCache>
            </c:numRef>
          </c:val>
          <c:smooth val="0"/>
          <c:extLst>
            <c:ext xmlns:c16="http://schemas.microsoft.com/office/drawing/2014/chart" uri="{C3380CC4-5D6E-409C-BE32-E72D297353CC}">
              <c16:uniqueId val="{00000000-F8CD-4B8E-A91E-E31543AAF4CF}"/>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F8CD-4B8E-A91E-E31543AAF4CF}"/>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F8CD-4B8E-A91E-E31543AAF4CF}"/>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F8CD-4B8E-A91E-E31543AAF4CF}"/>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0.34</c:v>
                </c:pt>
                <c:pt idx="1">
                  <c:v>0.53</c:v>
                </c:pt>
                <c:pt idx="2">
                  <c:v>0.59</c:v>
                </c:pt>
                <c:pt idx="3">
                  <c:v>0.62</c:v>
                </c:pt>
                <c:pt idx="4">
                  <c:v>0.65</c:v>
                </c:pt>
                <c:pt idx="5">
                  <c:v>0.67</c:v>
                </c:pt>
                <c:pt idx="6">
                  <c:v>0.6</c:v>
                </c:pt>
              </c:numCache>
            </c:numRef>
          </c:val>
          <c:smooth val="0"/>
          <c:extLst>
            <c:ext xmlns:c16="http://schemas.microsoft.com/office/drawing/2014/chart" uri="{C3380CC4-5D6E-409C-BE32-E72D297353CC}">
              <c16:uniqueId val="{00000003-F8CD-4B8E-A91E-E31543AAF4CF}"/>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Sheet1!$A$2:$A$8</c15:sqref>
                        </c15:formulaRef>
                      </c:ext>
                    </c:extLst>
                    <c:strCache>
                      <c:ptCount val="7"/>
                      <c:pt idx="0">
                        <c:v>18-24</c:v>
                      </c:pt>
                      <c:pt idx="1">
                        <c:v>25-34</c:v>
                      </c:pt>
                      <c:pt idx="2">
                        <c:v>35-44</c:v>
                      </c:pt>
                      <c:pt idx="3">
                        <c:v>45-54</c:v>
                      </c:pt>
                      <c:pt idx="4">
                        <c:v>55-64</c:v>
                      </c:pt>
                      <c:pt idx="5">
                        <c:v>65-74</c:v>
                      </c:pt>
                      <c:pt idx="6">
                        <c:v>75+</c:v>
                      </c:pt>
                    </c:strCache>
                  </c:strRef>
                </c:cat>
                <c:val>
                  <c:numRef>
                    <c:extLst>
                      <c:ext uri="{02D57815-91ED-43cb-92C2-25804820EDAC}">
                        <c15:formulaRef>
                          <c15:sqref>Sheet1!$D$2:$D$8</c15:sqref>
                        </c15:formulaRef>
                      </c:ext>
                    </c:extLst>
                    <c:numCache>
                      <c:formatCode>0</c:formatCode>
                      <c:ptCount val="7"/>
                      <c:pt idx="0">
                        <c:v>15</c:v>
                      </c:pt>
                      <c:pt idx="1">
                        <c:v>130</c:v>
                      </c:pt>
                      <c:pt idx="2">
                        <c:v>262</c:v>
                      </c:pt>
                      <c:pt idx="3">
                        <c:v>331</c:v>
                      </c:pt>
                      <c:pt idx="4">
                        <c:v>602</c:v>
                      </c:pt>
                      <c:pt idx="5">
                        <c:v>688</c:v>
                      </c:pt>
                      <c:pt idx="6">
                        <c:v>604</c:v>
                      </c:pt>
                    </c:numCache>
                  </c:numRef>
                </c:val>
                <c:smooth val="0"/>
                <c:extLst>
                  <c:ext xmlns:c16="http://schemas.microsoft.com/office/drawing/2014/chart" uri="{C3380CC4-5D6E-409C-BE32-E72D297353CC}">
                    <c16:uniqueId val="{00000004-F8CD-4B8E-A91E-E31543AAF4CF}"/>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5.5735514771643763E-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A2F-4AEA-9859-811612128E3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0.73509999999999998</c:v>
                </c:pt>
                <c:pt idx="1">
                  <c:v>0.70630000000000004</c:v>
                </c:pt>
                <c:pt idx="2">
                  <c:v>0.746</c:v>
                </c:pt>
                <c:pt idx="3">
                  <c:v>0.79079999999999995</c:v>
                </c:pt>
                <c:pt idx="4">
                  <c:v>0.73719999999999997</c:v>
                </c:pt>
                <c:pt idx="5">
                  <c:v>0.7984</c:v>
                </c:pt>
                <c:pt idx="6">
                  <c:v>0.73329999999999995</c:v>
                </c:pt>
                <c:pt idx="7">
                  <c:v>0.71109999999999995</c:v>
                </c:pt>
                <c:pt idx="8">
                  <c:v>0.67400000000000004</c:v>
                </c:pt>
                <c:pt idx="9">
                  <c:v>0.68310000000000004</c:v>
                </c:pt>
                <c:pt idx="10">
                  <c:v>0.72419999999999995</c:v>
                </c:pt>
                <c:pt idx="11">
                  <c:v>0.74680000000000002</c:v>
                </c:pt>
                <c:pt idx="12">
                  <c:v>0.76780000000000004</c:v>
                </c:pt>
                <c:pt idx="13">
                  <c:v>0.7802</c:v>
                </c:pt>
                <c:pt idx="14">
                  <c:v>0.71960000000000002</c:v>
                </c:pt>
                <c:pt idx="15">
                  <c:v>0.71040000000000003</c:v>
                </c:pt>
                <c:pt idx="16">
                  <c:v>0.74380000000000002</c:v>
                </c:pt>
                <c:pt idx="17">
                  <c:v>0.68669999999999998</c:v>
                </c:pt>
                <c:pt idx="18">
                  <c:v>0.68730000000000002</c:v>
                </c:pt>
                <c:pt idx="19">
                  <c:v>0.73619999999999997</c:v>
                </c:pt>
                <c:pt idx="20">
                  <c:v>0.74109999999999998</c:v>
                </c:pt>
                <c:pt idx="21">
                  <c:v>0.7772</c:v>
                </c:pt>
              </c:numCache>
            </c:numRef>
          </c:val>
          <c:extLst>
            <c:ext xmlns:c16="http://schemas.microsoft.com/office/drawing/2014/chart" uri="{C3380CC4-5D6E-409C-BE32-E72D297353CC}">
              <c16:uniqueId val="{00000002-AA2F-4AEA-9859-811612128E3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2374538438720786"/>
          <c:h val="0.84968188438799608"/>
        </c:manualLayout>
      </c:layout>
      <c:barChart>
        <c:barDir val="col"/>
        <c:grouping val="stacked"/>
        <c:varyColors val="0"/>
        <c:ser>
          <c:idx val="0"/>
          <c:order val="0"/>
          <c:tx>
            <c:strRef>
              <c:f>Sheet1!$A$2</c:f>
              <c:strCache>
                <c:ptCount val="1"/>
                <c:pt idx="0">
                  <c:v>Very well informed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Sheet1!$B$2:$C$2</c:f>
              <c:numCache>
                <c:formatCode>0%</c:formatCode>
                <c:ptCount val="2"/>
                <c:pt idx="0">
                  <c:v>0.17349999999999999</c:v>
                </c:pt>
                <c:pt idx="1">
                  <c:v>0.15759999999999999</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well informed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Sheet1!$B$3:$C$3</c:f>
              <c:numCache>
                <c:formatCode>0%</c:formatCode>
                <c:ptCount val="2"/>
                <c:pt idx="0">
                  <c:v>0.5615</c:v>
                </c:pt>
                <c:pt idx="1">
                  <c:v>0.55989999999999995</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Not very well informed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Sheet1!$B$4:$C$4</c:f>
              <c:numCache>
                <c:formatCode>0%</c:formatCode>
                <c:ptCount val="2"/>
                <c:pt idx="0">
                  <c:v>0.22650000000000001</c:v>
                </c:pt>
                <c:pt idx="1">
                  <c:v>0.2392</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Not well informed at 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2022</c:v>
                </c:pt>
              </c:strCache>
            </c:strRef>
          </c:cat>
          <c:val>
            <c:numRef>
              <c:f>Sheet1!$B$5:$C$5</c:f>
              <c:numCache>
                <c:formatCode>0%</c:formatCode>
                <c:ptCount val="2"/>
                <c:pt idx="0">
                  <c:v>3.8399999999999997E-2</c:v>
                </c:pt>
                <c:pt idx="1">
                  <c:v>4.3299999999999998E-2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extLst/>
            </c:strRef>
          </c:cat>
          <c:val>
            <c:numRef>
              <c:f>Sheet1!$B$2:$B$8</c:f>
              <c:numCache>
                <c:formatCode>0%</c:formatCode>
                <c:ptCount val="7"/>
                <c:pt idx="0">
                  <c:v>0.67</c:v>
                </c:pt>
                <c:pt idx="1">
                  <c:v>0.62</c:v>
                </c:pt>
                <c:pt idx="2">
                  <c:v>0.67</c:v>
                </c:pt>
                <c:pt idx="3">
                  <c:v>0.72</c:v>
                </c:pt>
                <c:pt idx="4">
                  <c:v>0.78</c:v>
                </c:pt>
                <c:pt idx="5">
                  <c:v>0.81</c:v>
                </c:pt>
                <c:pt idx="6">
                  <c:v>0.72</c:v>
                </c:pt>
              </c:numCache>
              <c:extLst/>
            </c:numRef>
          </c:val>
          <c:smooth val="0"/>
          <c:extLst>
            <c:ext xmlns:c16="http://schemas.microsoft.com/office/drawing/2014/chart" uri="{C3380CC4-5D6E-409C-BE32-E72D297353CC}">
              <c16:uniqueId val="{00000007-1047-4AD2-84D2-B9B06FEDD773}"/>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338-437A-95C3-9F743CBE690B}"/>
                </c:ext>
              </c:extLst>
            </c:dLbl>
            <c:dLbl>
              <c:idx val="6"/>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8338-437A-95C3-9F743CBE690B}"/>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extLst/>
            </c:strRef>
          </c:cat>
          <c:val>
            <c:numRef>
              <c:f>Sheet1!$C$2:$C$8</c:f>
              <c:numCache>
                <c:formatCode>0%</c:formatCode>
                <c:ptCount val="7"/>
                <c:pt idx="0">
                  <c:v>0.49667414954460687</c:v>
                </c:pt>
                <c:pt idx="1">
                  <c:v>0.7116192094418724</c:v>
                </c:pt>
                <c:pt idx="2">
                  <c:v>0.66106373750493619</c:v>
                </c:pt>
                <c:pt idx="3">
                  <c:v>0.74922950788191911</c:v>
                </c:pt>
                <c:pt idx="4">
                  <c:v>0.80273733042154138</c:v>
                </c:pt>
                <c:pt idx="5">
                  <c:v>0.80407168285890296</c:v>
                </c:pt>
                <c:pt idx="6">
                  <c:v>0.76563803530495533</c:v>
                </c:pt>
              </c:numCache>
              <c:extLst/>
            </c:numRef>
          </c:val>
          <c:smooth val="0"/>
          <c:extLst>
            <c:ext xmlns:c16="http://schemas.microsoft.com/office/drawing/2014/chart" uri="{C3380CC4-5D6E-409C-BE32-E72D297353CC}">
              <c16:uniqueId val="{00000008-1047-4AD2-84D2-B9B06FEDD773}"/>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2"/>
              <c:layout>
                <c:manualLayout>
                  <c:x val="-5.0722545490206175E-2"/>
                  <c:y val="3.7181570739062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65-4F7F-A27D-06F91CA300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0.78</c:v>
                </c:pt>
                <c:pt idx="2">
                  <c:v>0.61</c:v>
                </c:pt>
                <c:pt idx="3">
                  <c:v>0.81</c:v>
                </c:pt>
                <c:pt idx="4">
                  <c:v>0.83</c:v>
                </c:pt>
                <c:pt idx="5">
                  <c:v>0.81</c:v>
                </c:pt>
                <c:pt idx="6">
                  <c:v>0.81</c:v>
                </c:pt>
              </c:numCache>
            </c:numRef>
          </c:val>
          <c:smooth val="0"/>
          <c:extLst>
            <c:ext xmlns:c16="http://schemas.microsoft.com/office/drawing/2014/chart" uri="{C3380CC4-5D6E-409C-BE32-E72D297353CC}">
              <c16:uniqueId val="{00000000-F8CD-4B8E-A91E-E31543AAF4CF}"/>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CD65-4F7F-A27D-06F91CA300B0}"/>
                </c:ext>
              </c:extLst>
            </c:dLbl>
            <c:dLbl>
              <c:idx val="2"/>
              <c:layout>
                <c:manualLayout>
                  <c:x val="-4.8403270433498076E-2"/>
                  <c:y val="-2.8380995321265697E-2"/>
                </c:manualLayout>
              </c:layout>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65-4F7F-A27D-06F91CA300B0}"/>
                </c:ext>
              </c:extLst>
            </c:dLbl>
            <c:dLbl>
              <c:idx val="3"/>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F8CD-4B8E-A91E-E31543AAF4CF}"/>
                </c:ext>
              </c:extLst>
            </c:dLbl>
            <c:dLbl>
              <c:idx val="4"/>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F8CD-4B8E-A91E-E31543AAF4CF}"/>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CD65-4F7F-A27D-06F91CA300B0}"/>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0.48</c:v>
                </c:pt>
                <c:pt idx="1">
                  <c:v>0.64</c:v>
                </c:pt>
                <c:pt idx="2">
                  <c:v>0.71</c:v>
                </c:pt>
                <c:pt idx="3">
                  <c:v>0.69</c:v>
                </c:pt>
                <c:pt idx="4">
                  <c:v>0.78</c:v>
                </c:pt>
                <c:pt idx="5">
                  <c:v>0.8</c:v>
                </c:pt>
                <c:pt idx="6">
                  <c:v>0.73</c:v>
                </c:pt>
              </c:numCache>
            </c:numRef>
          </c:val>
          <c:smooth val="0"/>
          <c:extLst>
            <c:ext xmlns:c16="http://schemas.microsoft.com/office/drawing/2014/chart" uri="{C3380CC4-5D6E-409C-BE32-E72D297353CC}">
              <c16:uniqueId val="{00000003-F8CD-4B8E-A91E-E31543AAF4CF}"/>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Sheet1!$A$2:$A$8</c15:sqref>
                        </c15:formulaRef>
                      </c:ext>
                    </c:extLst>
                    <c:strCache>
                      <c:ptCount val="7"/>
                      <c:pt idx="0">
                        <c:v>18-24</c:v>
                      </c:pt>
                      <c:pt idx="1">
                        <c:v>25-34</c:v>
                      </c:pt>
                      <c:pt idx="2">
                        <c:v>35-44</c:v>
                      </c:pt>
                      <c:pt idx="3">
                        <c:v>45-54</c:v>
                      </c:pt>
                      <c:pt idx="4">
                        <c:v>55-64</c:v>
                      </c:pt>
                      <c:pt idx="5">
                        <c:v>65-74</c:v>
                      </c:pt>
                      <c:pt idx="6">
                        <c:v>75+</c:v>
                      </c:pt>
                    </c:strCache>
                  </c:strRef>
                </c:cat>
                <c:val>
                  <c:numRef>
                    <c:extLst>
                      <c:ext uri="{02D57815-91ED-43cb-92C2-25804820EDAC}">
                        <c15:formulaRef>
                          <c15:sqref>Sheet1!$D$2:$D$8</c15:sqref>
                        </c15:formulaRef>
                      </c:ext>
                    </c:extLst>
                    <c:numCache>
                      <c:formatCode>0</c:formatCode>
                      <c:ptCount val="7"/>
                      <c:pt idx="0">
                        <c:v>15</c:v>
                      </c:pt>
                      <c:pt idx="1">
                        <c:v>130</c:v>
                      </c:pt>
                      <c:pt idx="2">
                        <c:v>262</c:v>
                      </c:pt>
                      <c:pt idx="3">
                        <c:v>331</c:v>
                      </c:pt>
                      <c:pt idx="4">
                        <c:v>602</c:v>
                      </c:pt>
                      <c:pt idx="5">
                        <c:v>688</c:v>
                      </c:pt>
                      <c:pt idx="6">
                        <c:v>604</c:v>
                      </c:pt>
                    </c:numCache>
                  </c:numRef>
                </c:val>
                <c:smooth val="0"/>
                <c:extLst>
                  <c:ext xmlns:c16="http://schemas.microsoft.com/office/drawing/2014/chart" uri="{C3380CC4-5D6E-409C-BE32-E72D297353CC}">
                    <c16:uniqueId val="{00000004-F8CD-4B8E-A91E-E31543AAF4CF}"/>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532191263856989"/>
          <c:y val="8.8003444376279633E-3"/>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84853853675704"/>
          <c:y val="0"/>
          <c:w val="0.59963735874788282"/>
          <c:h val="0.82121184452184037"/>
        </c:manualLayout>
      </c:layout>
      <c:barChart>
        <c:barDir val="bar"/>
        <c:grouping val="percentStacked"/>
        <c:varyColors val="0"/>
        <c:ser>
          <c:idx val="0"/>
          <c:order val="0"/>
          <c:tx>
            <c:strRef>
              <c:f>Sheet1!$B$1</c:f>
              <c:strCache>
                <c:ptCount val="1"/>
                <c:pt idx="0">
                  <c:v>Always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f>Sheet1!$B$2:$B$8</c:f>
              <c:numCache>
                <c:formatCode>0%</c:formatCode>
                <c:ptCount val="7"/>
                <c:pt idx="0">
                  <c:v>8.0500000000000002E-2</c:v>
                </c:pt>
                <c:pt idx="1">
                  <c:v>5.9200000000000003E-2</c:v>
                </c:pt>
                <c:pt idx="2">
                  <c:v>6.2399999999999997E-2</c:v>
                </c:pt>
                <c:pt idx="3">
                  <c:v>6.0900000000000003E-2</c:v>
                </c:pt>
                <c:pt idx="4">
                  <c:v>6.0699999999999997E-2</c:v>
                </c:pt>
                <c:pt idx="5">
                  <c:v>0.06</c:v>
                </c:pt>
                <c:pt idx="6">
                  <c:v>0.1384</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Very often</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f>Sheet1!$C$2:$C$8</c:f>
              <c:numCache>
                <c:formatCode>0%</c:formatCode>
                <c:ptCount val="7"/>
                <c:pt idx="0">
                  <c:v>4.87E-2</c:v>
                </c:pt>
                <c:pt idx="1">
                  <c:v>1.9900000000000001E-2</c:v>
                </c:pt>
                <c:pt idx="2">
                  <c:v>2.4400000000000002E-2</c:v>
                </c:pt>
                <c:pt idx="3">
                  <c:v>2.4299999999999999E-2</c:v>
                </c:pt>
                <c:pt idx="4">
                  <c:v>3.56E-2</c:v>
                </c:pt>
                <c:pt idx="5">
                  <c:v>3.7999999999999999E-2</c:v>
                </c:pt>
                <c:pt idx="6">
                  <c:v>0.1041</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Sometimes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f>Sheet1!$D$2:$D$8</c:f>
              <c:numCache>
                <c:formatCode>0%</c:formatCode>
                <c:ptCount val="7"/>
                <c:pt idx="0">
                  <c:v>0.1552</c:v>
                </c:pt>
                <c:pt idx="1">
                  <c:v>7.7200000000000005E-2</c:v>
                </c:pt>
                <c:pt idx="2">
                  <c:v>9.6799999999999997E-2</c:v>
                </c:pt>
                <c:pt idx="3">
                  <c:v>0.1081</c:v>
                </c:pt>
                <c:pt idx="4">
                  <c:v>0.1396</c:v>
                </c:pt>
                <c:pt idx="5">
                  <c:v>0.15490000000000001</c:v>
                </c:pt>
                <c:pt idx="6">
                  <c:v>0.1268</c:v>
                </c:pt>
              </c:numCache>
            </c:numRef>
          </c:val>
          <c:extLst>
            <c:ext xmlns:c16="http://schemas.microsoft.com/office/drawing/2014/chart" uri="{C3380CC4-5D6E-409C-BE32-E72D297353CC}">
              <c16:uniqueId val="{00000002-6B9D-4982-BD7B-11329EC8BB3E}"/>
            </c:ext>
          </c:extLst>
        </c:ser>
        <c:ser>
          <c:idx val="3"/>
          <c:order val="3"/>
          <c:tx>
            <c:strRef>
              <c:f>Sheet1!$E$1</c:f>
              <c:strCache>
                <c:ptCount val="1"/>
                <c:pt idx="0">
                  <c:v>Hardly ever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f>Sheet1!$E$2:$E$8</c:f>
              <c:numCache>
                <c:formatCode>0%</c:formatCode>
                <c:ptCount val="7"/>
                <c:pt idx="0">
                  <c:v>0.19850000000000001</c:v>
                </c:pt>
                <c:pt idx="1">
                  <c:v>0.1847</c:v>
                </c:pt>
                <c:pt idx="2">
                  <c:v>0.2014</c:v>
                </c:pt>
                <c:pt idx="3">
                  <c:v>0.185</c:v>
                </c:pt>
                <c:pt idx="4">
                  <c:v>0.1855</c:v>
                </c:pt>
                <c:pt idx="5">
                  <c:v>0.18179999999999999</c:v>
                </c:pt>
                <c:pt idx="6">
                  <c:v>0.123</c:v>
                </c:pt>
              </c:numCache>
            </c:numRef>
          </c:val>
          <c:extLst>
            <c:ext xmlns:c16="http://schemas.microsoft.com/office/drawing/2014/chart" uri="{C3380CC4-5D6E-409C-BE32-E72D297353CC}">
              <c16:uniqueId val="{00000003-6B9D-4982-BD7B-11329EC8BB3E}"/>
            </c:ext>
          </c:extLst>
        </c:ser>
        <c:ser>
          <c:idx val="4"/>
          <c:order val="4"/>
          <c:tx>
            <c:strRef>
              <c:f>Sheet1!$F$1</c:f>
              <c:strCache>
                <c:ptCount val="1"/>
                <c:pt idx="0">
                  <c:v>Never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f>Sheet1!$F$2:$F$8</c:f>
              <c:numCache>
                <c:formatCode>0%</c:formatCode>
                <c:ptCount val="7"/>
                <c:pt idx="0">
                  <c:v>0.5171</c:v>
                </c:pt>
                <c:pt idx="1">
                  <c:v>0.65900000000000003</c:v>
                </c:pt>
                <c:pt idx="2">
                  <c:v>0.6149</c:v>
                </c:pt>
                <c:pt idx="3">
                  <c:v>0.62170000000000003</c:v>
                </c:pt>
                <c:pt idx="4">
                  <c:v>0.57869999999999999</c:v>
                </c:pt>
                <c:pt idx="5">
                  <c:v>0.56540000000000001</c:v>
                </c:pt>
                <c:pt idx="6">
                  <c:v>0.50770000000000004</c:v>
                </c:pt>
              </c:numCache>
            </c:numRef>
          </c:val>
          <c:extLst>
            <c:ext xmlns:c16="http://schemas.microsoft.com/office/drawing/2014/chart" uri="{C3380CC4-5D6E-409C-BE32-E72D297353CC}">
              <c16:uniqueId val="{00000004-6B9D-4982-BD7B-11329EC8BB3E}"/>
            </c:ext>
          </c:extLst>
        </c:ser>
        <c:dLbls>
          <c:showLegendKey val="0"/>
          <c:showVal val="0"/>
          <c:showCatName val="0"/>
          <c:showSerName val="0"/>
          <c:showPercent val="0"/>
          <c:showBubbleSize val="0"/>
        </c:dLbls>
        <c:gapWidth val="40"/>
        <c:overlap val="100"/>
        <c:axId val="534052464"/>
        <c:axId val="534052792"/>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Column1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Meat &amp; bones</c:v>
                      </c:pt>
                      <c:pt idx="1">
                        <c:v>Fish</c:v>
                      </c:pt>
                      <c:pt idx="2">
                        <c:v>Dairy (e.g. cheese, yoghurt, butter)</c:v>
                      </c:pt>
                      <c:pt idx="3">
                        <c:v>Rice, beans &amp; pasta</c:v>
                      </c:pt>
                      <c:pt idx="4">
                        <c:v>Bread &amp; pastries</c:v>
                      </c:pt>
                      <c:pt idx="5">
                        <c:v>Fruit &amp; vegetables</c:v>
                      </c:pt>
                      <c:pt idx="6">
                        <c:v>Tea &amp; coffee bags/grounds</c:v>
                      </c:pt>
                    </c:strCache>
                  </c:strRef>
                </c:cat>
                <c:val>
                  <c:numRef>
                    <c:extLst>
                      <c:ext uri="{02D57815-91ED-43cb-92C2-25804820EDAC}">
                        <c15:formulaRef>
                          <c15:sqref>Sheet1!$G$2:$G$8</c15:sqref>
                        </c15:formulaRef>
                      </c:ext>
                    </c:extLst>
                    <c:numCache>
                      <c:formatCode>General</c:formatCode>
                      <c:ptCount val="7"/>
                    </c:numCache>
                  </c:numRef>
                </c:val>
                <c:extLst>
                  <c:ext xmlns:c16="http://schemas.microsoft.com/office/drawing/2014/chart" uri="{C3380CC4-5D6E-409C-BE32-E72D297353CC}">
                    <c16:uniqueId val="{00000000-9F68-4551-969F-0EBF92B7767E}"/>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22006654921902652"/>
          <c:y val="0.8997941156545739"/>
          <c:w val="0.76613538606745712"/>
          <c:h val="6.97246119485752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7680408169387167"/>
          <c:h val="0.94551708567855175"/>
        </c:manualLayout>
      </c:layout>
      <c:barChart>
        <c:barDir val="bar"/>
        <c:grouping val="clustered"/>
        <c:varyColors val="0"/>
        <c:ser>
          <c:idx val="0"/>
          <c:order val="0"/>
          <c:tx>
            <c:strRef>
              <c:f>Sheet1!$B$1</c:f>
              <c:strCache>
                <c:ptCount val="1"/>
                <c:pt idx="0">
                  <c:v>Essex 2023</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Sheet1!$B$2:$B$5</c:f>
              <c:numCache>
                <c:formatCode>0%</c:formatCode>
                <c:ptCount val="4"/>
                <c:pt idx="0">
                  <c:v>1.3899999999999999E-2</c:v>
                </c:pt>
                <c:pt idx="1">
                  <c:v>5.5899999999999998E-2</c:v>
                </c:pt>
                <c:pt idx="2">
                  <c:v>0.43719999999999998</c:v>
                </c:pt>
                <c:pt idx="3">
                  <c:v>0.49299999999999999</c:v>
                </c:pt>
              </c:numCache>
            </c:numRef>
          </c:val>
          <c:extLst>
            <c:ext xmlns:c16="http://schemas.microsoft.com/office/drawing/2014/chart" uri="{C3380CC4-5D6E-409C-BE32-E72D297353CC}">
              <c16:uniqueId val="{00000000-C0D4-408A-A8A3-AD021B87F6C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7680408169387167"/>
          <c:h val="0.94551708567855175"/>
        </c:manualLayout>
      </c:layout>
      <c:barChart>
        <c:barDir val="bar"/>
        <c:grouping val="clustered"/>
        <c:varyColors val="0"/>
        <c:ser>
          <c:idx val="0"/>
          <c:order val="0"/>
          <c:tx>
            <c:strRef>
              <c:f>Sheet1!$B$1</c:f>
              <c:strCache>
                <c:ptCount val="1"/>
                <c:pt idx="0">
                  <c:v>Essex 2023</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Hardly any</c:v>
                </c:pt>
                <c:pt idx="2">
                  <c:v>A moderate amount</c:v>
                </c:pt>
                <c:pt idx="3">
                  <c:v>A great deal</c:v>
                </c:pt>
              </c:strCache>
            </c:strRef>
          </c:cat>
          <c:val>
            <c:numRef>
              <c:f>Sheet1!$B$2:$B$5</c:f>
              <c:numCache>
                <c:formatCode>0%</c:formatCode>
                <c:ptCount val="4"/>
                <c:pt idx="0">
                  <c:v>7.5899999999999995E-2</c:v>
                </c:pt>
                <c:pt idx="1">
                  <c:v>0.69579999999999997</c:v>
                </c:pt>
                <c:pt idx="2">
                  <c:v>0.22289999999999999</c:v>
                </c:pt>
                <c:pt idx="3">
                  <c:v>5.4000000000000003E-3</c:v>
                </c:pt>
              </c:numCache>
            </c:numRef>
          </c:val>
          <c:extLst>
            <c:ext xmlns:c16="http://schemas.microsoft.com/office/drawing/2014/chart" uri="{C3380CC4-5D6E-409C-BE32-E72D297353CC}">
              <c16:uniqueId val="{00000000-5EC4-4C3D-AAE9-88FD60315441}"/>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74449198004659"/>
          <c:y val="5.4482914321448264E-2"/>
          <c:w val="0.47680408169387167"/>
          <c:h val="0.94551708567855175"/>
        </c:manualLayout>
      </c:layout>
      <c:barChart>
        <c:barDir val="bar"/>
        <c:grouping val="clustered"/>
        <c:varyColors val="0"/>
        <c:ser>
          <c:idx val="0"/>
          <c:order val="0"/>
          <c:tx>
            <c:strRef>
              <c:f>Sheet1!$B$1</c:f>
              <c:strCache>
                <c:ptCount val="1"/>
                <c:pt idx="0">
                  <c:v>Essex 2023</c:v>
                </c:pt>
              </c:strCache>
            </c:strRef>
          </c:tx>
          <c:spPr>
            <a:solidFill>
              <a:srgbClr val="E40037"/>
            </a:solidFill>
            <a:ln>
              <a:noFill/>
            </a:ln>
            <a:effectLst/>
          </c:spPr>
          <c:invertIfNegative val="0"/>
          <c:dPt>
            <c:idx val="4"/>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FFAC-4C0D-9886-6A5D8D90433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c:v>
                </c:pt>
                <c:pt idx="1">
                  <c:v>Not very much</c:v>
                </c:pt>
                <c:pt idx="2">
                  <c:v>To some extent</c:v>
                </c:pt>
                <c:pt idx="3">
                  <c:v>A great deal</c:v>
                </c:pt>
                <c:pt idx="4">
                  <c:v>I don't throw uneaten food away</c:v>
                </c:pt>
              </c:strCache>
            </c:strRef>
          </c:cat>
          <c:val>
            <c:numRef>
              <c:f>Sheet1!$B$2:$B$6</c:f>
              <c:numCache>
                <c:formatCode>0%</c:formatCode>
                <c:ptCount val="5"/>
                <c:pt idx="0">
                  <c:v>3.73E-2</c:v>
                </c:pt>
                <c:pt idx="1">
                  <c:v>0.1353</c:v>
                </c:pt>
                <c:pt idx="2">
                  <c:v>0.40679999999999999</c:v>
                </c:pt>
                <c:pt idx="3">
                  <c:v>0.35260000000000002</c:v>
                </c:pt>
                <c:pt idx="4">
                  <c:v>6.8099999999999994E-2</c:v>
                </c:pt>
              </c:numCache>
            </c:numRef>
          </c:val>
          <c:extLst>
            <c:ext xmlns:c16="http://schemas.microsoft.com/office/drawing/2014/chart" uri="{C3380CC4-5D6E-409C-BE32-E72D297353CC}">
              <c16:uniqueId val="{00000000-D80D-4851-9859-60C927E1F12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A2F-4AEA-9859-811612128E3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0.2283319649313125</c:v>
                </c:pt>
                <c:pt idx="1">
                  <c:v>0.24790929449716848</c:v>
                </c:pt>
                <c:pt idx="2">
                  <c:v>0.2308175231784913</c:v>
                </c:pt>
                <c:pt idx="3">
                  <c:v>0.25208762770349014</c:v>
                </c:pt>
                <c:pt idx="4">
                  <c:v>0.29647848866832488</c:v>
                </c:pt>
                <c:pt idx="5">
                  <c:v>0.2149384618537378</c:v>
                </c:pt>
                <c:pt idx="6">
                  <c:v>0.21854231241919858</c:v>
                </c:pt>
                <c:pt idx="7">
                  <c:v>0.24741911746571091</c:v>
                </c:pt>
                <c:pt idx="8">
                  <c:v>0.25265934788306421</c:v>
                </c:pt>
                <c:pt idx="9">
                  <c:v>0.21996666688995192</c:v>
                </c:pt>
                <c:pt idx="10">
                  <c:v>0.1961195167686077</c:v>
                </c:pt>
                <c:pt idx="11">
                  <c:v>0.19168375376849781</c:v>
                </c:pt>
                <c:pt idx="12">
                  <c:v>0.180039951440743</c:v>
                </c:pt>
                <c:pt idx="13">
                  <c:v>0.19421379832626451</c:v>
                </c:pt>
                <c:pt idx="14">
                  <c:v>0.2398656522949193</c:v>
                </c:pt>
                <c:pt idx="15">
                  <c:v>0.25462933026677403</c:v>
                </c:pt>
                <c:pt idx="16">
                  <c:v>0.2190195858365743</c:v>
                </c:pt>
                <c:pt idx="17">
                  <c:v>0.24911407403939129</c:v>
                </c:pt>
                <c:pt idx="18">
                  <c:v>0.25037889169194399</c:v>
                </c:pt>
                <c:pt idx="19">
                  <c:v>0.21599319311395709</c:v>
                </c:pt>
                <c:pt idx="20">
                  <c:v>0.20835131578079491</c:v>
                </c:pt>
                <c:pt idx="21">
                  <c:v>0.23287340111338822</c:v>
                </c:pt>
              </c:numCache>
            </c:numRef>
          </c:val>
          <c:extLst>
            <c:ext xmlns:c16="http://schemas.microsoft.com/office/drawing/2014/chart" uri="{C3380CC4-5D6E-409C-BE32-E72D297353CC}">
              <c16:uniqueId val="{00000002-AA2F-4AEA-9859-811612128E3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Essex 2023</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D12-411F-BDF1-3BC79A477C61}"/>
              </c:ext>
            </c:extLst>
          </c:dPt>
          <c:dLbls>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083DEE8F-79AA-4D6A-9C9F-3AE8E3C6AF0E}" type="VALUE">
                      <a:rPr lang="en-US" sz="1200" b="1">
                        <a:solidFill>
                          <a:schemeClr val="tx1">
                            <a:lumMod val="75000"/>
                            <a:lumOff val="25000"/>
                          </a:schemeClr>
                        </a:solidFill>
                      </a:rPr>
                      <a:pPr>
                        <a:defRPr sz="1200" b="1"/>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12-411F-BDF1-3BC79A477C61}"/>
                </c:ext>
              </c:extLst>
            </c:dLbl>
            <c:dLbl>
              <c:idx val="3"/>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F1027D4B-DF0F-43ED-A428-83C1473BD1E2}" type="VALUE">
                      <a:rPr lang="en-US" sz="1200" b="1">
                        <a:solidFill>
                          <a:schemeClr val="tx1">
                            <a:lumMod val="75000"/>
                            <a:lumOff val="25000"/>
                          </a:schemeClr>
                        </a:solidFill>
                      </a:rPr>
                      <a:pPr>
                        <a:defRPr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12-411F-BDF1-3BC79A477C61}"/>
                </c:ext>
              </c:extLst>
            </c:dLbl>
            <c:dLbl>
              <c:idx val="5"/>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88081D22-B34C-4F3C-A9BA-06E9E92F7AE9}" type="VALUE">
                      <a:rPr lang="en-US" sz="1200" b="1">
                        <a:solidFill>
                          <a:schemeClr val="tx1">
                            <a:lumMod val="75000"/>
                            <a:lumOff val="25000"/>
                          </a:schemeClr>
                        </a:solidFill>
                      </a:rPr>
                      <a:pPr>
                        <a:defRPr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12-411F-BDF1-3BC79A477C61}"/>
                </c:ext>
              </c:extLst>
            </c:dLbl>
            <c:dLbl>
              <c:idx val="7"/>
              <c:tx>
                <c:rich>
                  <a:bodyPr/>
                  <a:lstStyle/>
                  <a:p>
                    <a:fld id="{09AAE30C-894E-4A6D-998A-3B1D159737B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12-411F-BDF1-3BC79A477C61}"/>
                </c:ext>
              </c:extLst>
            </c:dLbl>
            <c:dLbl>
              <c:idx val="8"/>
              <c:tx>
                <c:rich>
                  <a:bodyPr/>
                  <a:lstStyle/>
                  <a:p>
                    <a:fld id="{B843F21F-A1D5-476E-B138-D442042CB9B1}"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D12-411F-BDF1-3BC79A477C61}"/>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D12-411F-BDF1-3BC79A477C61}"/>
                </c:ext>
              </c:extLst>
            </c:dLbl>
            <c:dLbl>
              <c:idx val="10"/>
              <c:tx>
                <c:rich>
                  <a:bodyPr/>
                  <a:lstStyle/>
                  <a:p>
                    <a:fld id="{76BC0003-FCD8-44BF-B95A-00CBC13DBF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D12-411F-BDF1-3BC79A477C61}"/>
                </c:ext>
              </c:extLst>
            </c:dLbl>
            <c:dLbl>
              <c:idx val="12"/>
              <c:tx>
                <c:rich>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1">
                            <a:lumMod val="75000"/>
                            <a:lumOff val="25000"/>
                          </a:schemeClr>
                        </a:solidFill>
                        <a:latin typeface="+mn-lt"/>
                        <a:ea typeface="+mn-ea"/>
                        <a:cs typeface="+mn-cs"/>
                      </a:defRPr>
                    </a:pPr>
                    <a:fld id="{C8FA2517-896F-469C-92A1-5BFD7D059F50}" type="VALUE">
                      <a:rPr lang="en-US" sz="1200" b="1" i="0" u="none" strike="noStrike" kern="1200" baseline="0">
                        <a:solidFill>
                          <a:schemeClr val="tx1">
                            <a:lumMod val="75000"/>
                            <a:lumOff val="25000"/>
                          </a:schemeClr>
                        </a:solidFill>
                        <a:latin typeface="+mn-lt"/>
                        <a:ea typeface="+mn-ea"/>
                        <a:cs typeface="+mn-cs"/>
                      </a:rPr>
                      <a:pPr algn="ctr" rtl="0">
                        <a:defRPr lang="en-US"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D12-411F-BDF1-3BC79A477C61}"/>
                </c:ext>
              </c:extLst>
            </c:dLbl>
            <c:dLbl>
              <c:idx val="13"/>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D66AED23-908C-462E-929E-5D064E5E4909}" type="VALUE">
                      <a:rPr lang="en-US" sz="1200" b="1">
                        <a:solidFill>
                          <a:schemeClr val="tx1">
                            <a:lumMod val="75000"/>
                            <a:lumOff val="25000"/>
                          </a:schemeClr>
                        </a:solidFill>
                      </a:rPr>
                      <a:pPr>
                        <a:defRPr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D12-411F-BDF1-3BC79A477C61}"/>
                </c:ext>
              </c:extLst>
            </c:dLbl>
            <c:dLbl>
              <c:idx val="14"/>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4FC25FF3-BEC2-406F-923D-07AC10104DD8}" type="VALUE">
                      <a:rPr lang="en-US" sz="1200" b="1">
                        <a:solidFill>
                          <a:schemeClr val="tx1">
                            <a:lumMod val="75000"/>
                            <a:lumOff val="25000"/>
                          </a:schemeClr>
                        </a:solidFill>
                      </a:rPr>
                      <a:pPr>
                        <a:defRPr sz="1200" b="1"/>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D12-411F-BDF1-3BC79A477C61}"/>
                </c:ext>
              </c:extLst>
            </c:dLbl>
            <c:dLbl>
              <c:idx val="15"/>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469A243B-4DB9-40CC-A61C-F7860F81F438}" type="VALUE">
                      <a:rPr lang="en-US" sz="1200" b="1">
                        <a:solidFill>
                          <a:schemeClr val="tx1">
                            <a:lumMod val="75000"/>
                            <a:lumOff val="25000"/>
                          </a:schemeClr>
                        </a:solidFill>
                      </a:rPr>
                      <a:pPr>
                        <a:defRPr sz="1200" b="1"/>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D12-411F-BDF1-3BC79A477C61}"/>
                </c:ext>
              </c:extLst>
            </c:dLbl>
            <c:dLbl>
              <c:idx val="16"/>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6C92C76C-8107-4DDE-B14B-31EF47FA449C}" type="VALUE">
                      <a:rPr lang="en-US" sz="1200" b="1">
                        <a:solidFill>
                          <a:schemeClr val="tx1">
                            <a:lumMod val="75000"/>
                            <a:lumOff val="25000"/>
                          </a:schemeClr>
                        </a:solidFill>
                      </a:rPr>
                      <a:pPr>
                        <a:defRPr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D12-411F-BDF1-3BC79A477C61}"/>
                </c:ext>
              </c:extLst>
            </c:dLbl>
            <c:dLbl>
              <c:idx val="17"/>
              <c:tx>
                <c:rich>
                  <a:bodyPr/>
                  <a:lstStyle/>
                  <a:p>
                    <a:fld id="{F19C2280-6559-4AF7-8D40-33157CB50D5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D12-411F-BDF1-3BC79A477C61}"/>
                </c:ext>
              </c:extLst>
            </c:dLbl>
            <c:dLbl>
              <c:idx val="18"/>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AC042AFB-5D44-442E-A4B4-055D3A59B6F5}" type="VALUE">
                      <a:rPr lang="en-US" sz="1200" b="1">
                        <a:solidFill>
                          <a:schemeClr val="tx1">
                            <a:lumMod val="75000"/>
                            <a:lumOff val="25000"/>
                          </a:schemeClr>
                        </a:solidFill>
                      </a:rPr>
                      <a:pPr>
                        <a:defRPr sz="1200" b="1"/>
                      </a:pPr>
                      <a:t>[VALUE]</a:t>
                    </a:fld>
                    <a:endParaRPr lang="en-GB"/>
                  </a:p>
                </c:rich>
              </c:tx>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D12-411F-BDF1-3BC79A477C61}"/>
                </c:ext>
              </c:extLst>
            </c:dLbl>
            <c:dLbl>
              <c:idx val="19"/>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A506E1FF-EE8C-4BE7-8E59-B99292721985}" type="VALUE">
                      <a:rPr lang="en-US" sz="1200" b="1">
                        <a:solidFill>
                          <a:schemeClr val="tx1">
                            <a:lumMod val="75000"/>
                            <a:lumOff val="25000"/>
                          </a:schemeClr>
                        </a:solidFill>
                      </a:rPr>
                      <a:pPr>
                        <a:defRPr sz="1200" b="1"/>
                      </a:pPr>
                      <a:t>[VALUE]</a:t>
                    </a:fld>
                    <a:endParaRPr lang="en-GB"/>
                  </a:p>
                </c:rich>
              </c:tx>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D12-411F-BDF1-3BC79A477C61}"/>
                </c:ext>
              </c:extLst>
            </c:dLbl>
            <c:dLbl>
              <c:idx val="20"/>
              <c:tx>
                <c:rich>
                  <a:bodyPr/>
                  <a:lstStyle/>
                  <a:p>
                    <a:fld id="{396969EB-64CC-43C9-85F4-AC7A79F2CBA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D12-411F-BDF1-3BC79A477C61}"/>
                </c:ext>
              </c:extLst>
            </c:dLbl>
            <c:dLbl>
              <c:idx val="21"/>
              <c:tx>
                <c:rich>
                  <a:bodyPr/>
                  <a:lstStyle/>
                  <a:p>
                    <a:fld id="{6DF4D2B7-63E5-47E8-BFDF-D0425F89A514}"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D12-411F-BDF1-3BC79A477C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0.35520000000000002</c:v>
                </c:pt>
                <c:pt idx="1">
                  <c:v>0.26669999999999999</c:v>
                </c:pt>
                <c:pt idx="2">
                  <c:v>0.37080000000000002</c:v>
                </c:pt>
                <c:pt idx="3">
                  <c:v>0.43930000000000002</c:v>
                </c:pt>
                <c:pt idx="4">
                  <c:v>0.3392</c:v>
                </c:pt>
                <c:pt idx="5">
                  <c:v>0.4017</c:v>
                </c:pt>
                <c:pt idx="6">
                  <c:v>0.37619999999999998</c:v>
                </c:pt>
                <c:pt idx="7">
                  <c:v>0.34289999999999998</c:v>
                </c:pt>
                <c:pt idx="8">
                  <c:v>0.32119999999999999</c:v>
                </c:pt>
                <c:pt idx="9">
                  <c:v>0.34329999999999999</c:v>
                </c:pt>
                <c:pt idx="10">
                  <c:v>0.33829999999999999</c:v>
                </c:pt>
                <c:pt idx="11">
                  <c:v>0.3715</c:v>
                </c:pt>
                <c:pt idx="12">
                  <c:v>0.4047</c:v>
                </c:pt>
                <c:pt idx="13">
                  <c:v>0.4173</c:v>
                </c:pt>
                <c:pt idx="14">
                  <c:v>0.33410000000000001</c:v>
                </c:pt>
                <c:pt idx="15">
                  <c:v>0.31180000000000002</c:v>
                </c:pt>
                <c:pt idx="16">
                  <c:v>0.37080000000000002</c:v>
                </c:pt>
                <c:pt idx="17">
                  <c:v>0.33510000000000001</c:v>
                </c:pt>
                <c:pt idx="18">
                  <c:v>0.3286</c:v>
                </c:pt>
                <c:pt idx="19">
                  <c:v>0.39360000000000001</c:v>
                </c:pt>
                <c:pt idx="20">
                  <c:v>0.34399999999999997</c:v>
                </c:pt>
                <c:pt idx="21">
                  <c:v>0.3589</c:v>
                </c:pt>
              </c:numCache>
            </c:numRef>
          </c:val>
          <c:extLst>
            <c:ext xmlns:c16="http://schemas.microsoft.com/office/drawing/2014/chart" uri="{C3380CC4-5D6E-409C-BE32-E72D297353CC}">
              <c16:uniqueId val="{00000013-0D12-411F-BDF1-3BC79A477C61}"/>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65000000000000013"/>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73759596769798"/>
          <c:y val="0.15255745833045264"/>
          <c:w val="0.53226240403230207"/>
          <c:h val="0.66143910736231382"/>
        </c:manualLayout>
      </c:layout>
      <c:barChart>
        <c:barDir val="bar"/>
        <c:grouping val="clustered"/>
        <c:varyColors val="0"/>
        <c:ser>
          <c:idx val="2"/>
          <c:order val="0"/>
          <c:tx>
            <c:strRef>
              <c:f>Sheet1!$D$1</c:f>
              <c:strCache>
                <c:ptCount val="1"/>
                <c:pt idx="0">
                  <c:v>A moderate amount / a great deal</c:v>
                </c:pt>
              </c:strCache>
            </c:strRef>
          </c:tx>
          <c:spPr>
            <a:solidFill>
              <a:srgbClr val="A6A6A6"/>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19-EC07-4851-80B7-CD1B8C2BFA5A}"/>
              </c:ext>
            </c:extLst>
          </c:dPt>
          <c:dLbls>
            <c:dLbl>
              <c:idx val="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6A5-4561-98E4-3669DDA088F9}"/>
                </c:ext>
              </c:extLst>
            </c:dLbl>
            <c:dLbl>
              <c:idx val="2"/>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EC07-4851-80B7-CD1B8C2BFA5A}"/>
                </c:ext>
              </c:extLst>
            </c:dLbl>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EC07-4851-80B7-CD1B8C2BFA5A}"/>
                </c:ext>
              </c:extLst>
            </c:dLbl>
            <c:dLbl>
              <c:idx val="5"/>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EC07-4851-80B7-CD1B8C2BFA5A}"/>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EC07-4851-80B7-CD1B8C2BFA5A}"/>
                </c:ext>
              </c:extLst>
            </c:dLbl>
            <c:dLbl>
              <c:idx val="8"/>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EC07-4851-80B7-CD1B8C2BFA5A}"/>
                </c:ext>
              </c:extLst>
            </c:dLbl>
            <c:dLbl>
              <c:idx val="9"/>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EC07-4851-80B7-CD1B8C2BFA5A}"/>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TOTAL</c:v>
                </c:pt>
                <c:pt idx="1">
                  <c:v>Single person HH (no children)</c:v>
                </c:pt>
                <c:pt idx="2">
                  <c:v>Two person / couple HH (no children)</c:v>
                </c:pt>
                <c:pt idx="3">
                  <c:v>Family HH with dependent children</c:v>
                </c:pt>
              </c:strCache>
            </c:strRef>
          </c:cat>
          <c:val>
            <c:numRef>
              <c:f>Sheet1!$D$2:$D$5</c:f>
              <c:numCache>
                <c:formatCode>0%</c:formatCode>
                <c:ptCount val="4"/>
                <c:pt idx="0">
                  <c:v>0.2283319649313125</c:v>
                </c:pt>
                <c:pt idx="1">
                  <c:v>0.15779158929637782</c:v>
                </c:pt>
                <c:pt idx="2">
                  <c:v>0.1881604984230201</c:v>
                </c:pt>
                <c:pt idx="3">
                  <c:v>0.29899657681103231</c:v>
                </c:pt>
              </c:numCache>
            </c:numRef>
          </c:val>
          <c:extLst>
            <c:ext xmlns:c16="http://schemas.microsoft.com/office/drawing/2014/chart" uri="{C3380CC4-5D6E-409C-BE32-E72D297353CC}">
              <c16:uniqueId val="{00000018-EC07-4851-80B7-CD1B8C2BFA5A}"/>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t"/>
        <c:numFmt formatCode="0%" sourceLinked="1"/>
        <c:majorTickMark val="none"/>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6.6544570507004755E-2"/>
          <c:w val="0.98110712780651743"/>
          <c:h val="0.74745199518576155"/>
        </c:manualLayout>
      </c:layout>
      <c:barChart>
        <c:barDir val="col"/>
        <c:grouping val="stacked"/>
        <c:varyColors val="0"/>
        <c:ser>
          <c:idx val="0"/>
          <c:order val="0"/>
          <c:tx>
            <c:strRef>
              <c:f>Sheet1!$B$1</c:f>
              <c:strCache>
                <c:ptCount val="1"/>
                <c:pt idx="0">
                  <c:v>None</c:v>
                </c:pt>
              </c:strCache>
            </c:strRef>
          </c:tx>
          <c:spPr>
            <a:solidFill>
              <a:schemeClr val="accent5"/>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7.6550449371247664E-2</c:v>
                </c:pt>
                <c:pt idx="1">
                  <c:v>4.1022680099503876E-2</c:v>
                </c:pt>
                <c:pt idx="2">
                  <c:v>4.4564292292539311E-2</c:v>
                </c:pt>
                <c:pt idx="3">
                  <c:v>6.1531103971733073E-2</c:v>
                </c:pt>
                <c:pt idx="4">
                  <c:v>7.3378921494344343E-2</c:v>
                </c:pt>
                <c:pt idx="5">
                  <c:v>0.11895001057082301</c:v>
                </c:pt>
                <c:pt idx="6">
                  <c:v>0.1453005246452562</c:v>
                </c:pt>
                <c:pt idx="8">
                  <c:v>7.2526193661043417E-2</c:v>
                </c:pt>
                <c:pt idx="9">
                  <c:v>8.0212095614441731E-2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Hardly any</c:v>
                </c:pt>
              </c:strCache>
            </c:strRef>
          </c:tx>
          <c:spPr>
            <a:solidFill>
              <a:schemeClr val="accent6"/>
            </a:solidFill>
            <a:ln>
              <a:noFill/>
            </a:ln>
            <a:effectLst/>
          </c:spPr>
          <c:invertIfNegative val="0"/>
          <c:dLbls>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0.55989627713921186</c:v>
                </c:pt>
                <c:pt idx="1">
                  <c:v>0.73359703218180661</c:v>
                </c:pt>
                <c:pt idx="2">
                  <c:v>0.71119968713306225</c:v>
                </c:pt>
                <c:pt idx="3">
                  <c:v>0.67230500435576834</c:v>
                </c:pt>
                <c:pt idx="4">
                  <c:v>0.72684247503343713</c:v>
                </c:pt>
                <c:pt idx="5">
                  <c:v>0.6872544262797794</c:v>
                </c:pt>
                <c:pt idx="6">
                  <c:v>0.66759276690049096</c:v>
                </c:pt>
                <c:pt idx="8">
                  <c:v>0.66557129407498261</c:v>
                </c:pt>
                <c:pt idx="9">
                  <c:v>0.73355810799133403</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A moderate amount / a great deal</c:v>
                </c:pt>
              </c:strCache>
            </c:strRef>
          </c:tx>
          <c:spPr>
            <a:solidFill>
              <a:schemeClr val="accent3"/>
            </a:solidFill>
            <a:ln>
              <a:noFill/>
            </a:ln>
            <a:effectLst/>
          </c:spPr>
          <c:invertIfNegative val="0"/>
          <c:dLbls>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EE9-4054-BE08-DA4DF019964D}"/>
                </c:ext>
              </c:extLst>
            </c:dLbl>
            <c:dLbl>
              <c:idx val="4"/>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EE9-4054-BE08-DA4DF019964D}"/>
                </c:ext>
              </c:extLst>
            </c:dLbl>
            <c:dLbl>
              <c:idx val="5"/>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1EE9-4054-BE08-DA4DF019964D}"/>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EE9-4054-BE08-DA4DF019964D}"/>
                </c:ext>
              </c:extLst>
            </c:dLbl>
            <c:dLbl>
              <c:idx val="8"/>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EE9-4054-BE08-DA4DF019964D}"/>
                </c:ext>
              </c:extLst>
            </c:dLbl>
            <c:dLbl>
              <c:idx val="9"/>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EE9-4054-BE08-DA4DF019964D}"/>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Sheet1!$D$2:$D$11</c:f>
              <c:numCache>
                <c:formatCode>0%</c:formatCode>
                <c:ptCount val="10"/>
                <c:pt idx="0">
                  <c:v>0.36355327348954042</c:v>
                </c:pt>
                <c:pt idx="1">
                  <c:v>0.22538028771869051</c:v>
                </c:pt>
                <c:pt idx="2">
                  <c:v>0.24423602057439842</c:v>
                </c:pt>
                <c:pt idx="3">
                  <c:v>0.26616389167249971</c:v>
                </c:pt>
                <c:pt idx="4">
                  <c:v>0.1997786034722186</c:v>
                </c:pt>
                <c:pt idx="5">
                  <c:v>0.1937955631493988</c:v>
                </c:pt>
                <c:pt idx="6">
                  <c:v>0.18710670845425148</c:v>
                </c:pt>
                <c:pt idx="8">
                  <c:v>0.26190251226397387</c:v>
                </c:pt>
                <c:pt idx="9">
                  <c:v>0.1862297963942241</c:v>
                </c:pt>
              </c:numCache>
            </c:numRef>
          </c:val>
          <c:extLst>
            <c:ext xmlns:c16="http://schemas.microsoft.com/office/drawing/2014/chart" uri="{C3380CC4-5D6E-409C-BE32-E72D297353CC}">
              <c16:uniqueId val="{00000000-1EE9-4054-BE08-DA4DF019964D}"/>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1419323109524665"/>
          <c:y val="1.4335481303907971E-2"/>
          <c:w val="0.8580676890475335"/>
          <c:h val="7.33400965951820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4"/>
              <c:layout>
                <c:manualLayout>
                  <c:x val="-3.6806895149957566E-2"/>
                  <c:y val="-3.1314443467141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97-44A3-9A88-DAB3456979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0.13</c:v>
                </c:pt>
                <c:pt idx="1">
                  <c:v>0.19</c:v>
                </c:pt>
                <c:pt idx="2">
                  <c:v>0.24</c:v>
                </c:pt>
                <c:pt idx="3">
                  <c:v>0.2</c:v>
                </c:pt>
                <c:pt idx="4">
                  <c:v>0.21</c:v>
                </c:pt>
                <c:pt idx="5">
                  <c:v>0.16</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0"/>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D597-44A3-9A88-DAB34569792D}"/>
                </c:ext>
              </c:extLst>
            </c:dLbl>
            <c:dLbl>
              <c:idx val="1"/>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10EB-4EF4-A615-849AA70A8363}"/>
                </c:ext>
              </c:extLst>
            </c:dLbl>
            <c:dLbl>
              <c:idx val="4"/>
              <c:layout>
                <c:manualLayout>
                  <c:x val="-3.6806895149957566E-2"/>
                  <c:y val="7.5316396635450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97-44A3-9A88-DAB34569792D}"/>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10EB-4EF4-A615-849AA70A8363}"/>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0.35</c:v>
                </c:pt>
                <c:pt idx="1">
                  <c:v>0.28999999999999998</c:v>
                </c:pt>
                <c:pt idx="2">
                  <c:v>0.28000000000000003</c:v>
                </c:pt>
                <c:pt idx="3">
                  <c:v>0.2</c:v>
                </c:pt>
                <c:pt idx="4">
                  <c:v>0.18</c:v>
                </c:pt>
                <c:pt idx="5">
                  <c:v>0.21</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8-10EB-4EF4-A615-849AA70A836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1155683803552654"/>
          <c:y val="8.8003444376279633E-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A2F-4AEA-9859-811612128E3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0.81483695396833833</c:v>
                </c:pt>
                <c:pt idx="1">
                  <c:v>0.75798000721133552</c:v>
                </c:pt>
                <c:pt idx="2">
                  <c:v>0.86046506362638964</c:v>
                </c:pt>
                <c:pt idx="3">
                  <c:v>0.86703015339031975</c:v>
                </c:pt>
                <c:pt idx="4">
                  <c:v>0.8264624075920558</c:v>
                </c:pt>
                <c:pt idx="5">
                  <c:v>0.74714448813888723</c:v>
                </c:pt>
                <c:pt idx="6">
                  <c:v>0.79772729956183897</c:v>
                </c:pt>
                <c:pt idx="7">
                  <c:v>0.85430125093874598</c:v>
                </c:pt>
                <c:pt idx="8">
                  <c:v>0.79692245332722711</c:v>
                </c:pt>
                <c:pt idx="9">
                  <c:v>0.83456159377884154</c:v>
                </c:pt>
                <c:pt idx="10">
                  <c:v>0.83595852399786152</c:v>
                </c:pt>
                <c:pt idx="11">
                  <c:v>0.80501649387934615</c:v>
                </c:pt>
                <c:pt idx="12">
                  <c:v>0.87246445232919356</c:v>
                </c:pt>
                <c:pt idx="13">
                  <c:v>0.86432842202209925</c:v>
                </c:pt>
                <c:pt idx="14">
                  <c:v>0.79845183687931542</c:v>
                </c:pt>
                <c:pt idx="15">
                  <c:v>0.77340794277366021</c:v>
                </c:pt>
                <c:pt idx="16">
                  <c:v>0.82859718139125027</c:v>
                </c:pt>
                <c:pt idx="17">
                  <c:v>0.72837921478983547</c:v>
                </c:pt>
                <c:pt idx="18">
                  <c:v>0.79230751097022289</c:v>
                </c:pt>
                <c:pt idx="19">
                  <c:v>0.81935181673494772</c:v>
                </c:pt>
                <c:pt idx="20">
                  <c:v>0.83936596401896679</c:v>
                </c:pt>
                <c:pt idx="21">
                  <c:v>0.83683559926653472</c:v>
                </c:pt>
              </c:numCache>
            </c:numRef>
          </c:val>
          <c:extLst>
            <c:ext xmlns:c16="http://schemas.microsoft.com/office/drawing/2014/chart" uri="{C3380CC4-5D6E-409C-BE32-E72D297353CC}">
              <c16:uniqueId val="{00000002-AA2F-4AEA-9859-811612128E3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73759596769798"/>
          <c:y val="0.15255745833045264"/>
          <c:w val="0.53226240403230207"/>
          <c:h val="0.66143910736231382"/>
        </c:manualLayout>
      </c:layout>
      <c:barChart>
        <c:barDir val="bar"/>
        <c:grouping val="clustered"/>
        <c:varyColors val="0"/>
        <c:ser>
          <c:idx val="2"/>
          <c:order val="0"/>
          <c:tx>
            <c:strRef>
              <c:f>Sheet1!$B$1</c:f>
              <c:strCache>
                <c:ptCount val="1"/>
                <c:pt idx="0">
                  <c:v>a great deal / to some extne</c:v>
                </c:pt>
              </c:strCache>
            </c:strRef>
          </c:tx>
          <c:spPr>
            <a:solidFill>
              <a:srgbClr val="A6A6A6"/>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19-EC07-4851-80B7-CD1B8C2BFA5A}"/>
              </c:ext>
            </c:extLst>
          </c:dPt>
          <c:dLbls>
            <c:dLbl>
              <c:idx val="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CA8E-44FE-BC1B-0BBCC6EF7362}"/>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EC07-4851-80B7-CD1B8C2BFA5A}"/>
                </c:ext>
              </c:extLst>
            </c:dLbl>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EC07-4851-80B7-CD1B8C2BFA5A}"/>
                </c:ext>
              </c:extLst>
            </c:dLbl>
            <c:dLbl>
              <c:idx val="5"/>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EC07-4851-80B7-CD1B8C2BFA5A}"/>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EC07-4851-80B7-CD1B8C2BFA5A}"/>
                </c:ext>
              </c:extLst>
            </c:dLbl>
            <c:dLbl>
              <c:idx val="8"/>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EC07-4851-80B7-CD1B8C2BFA5A}"/>
                </c:ext>
              </c:extLst>
            </c:dLbl>
            <c:dLbl>
              <c:idx val="9"/>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EC07-4851-80B7-CD1B8C2BFA5A}"/>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TOTAL</c:v>
                </c:pt>
                <c:pt idx="1">
                  <c:v>Single person HH (no children)</c:v>
                </c:pt>
                <c:pt idx="2">
                  <c:v>Two person / couple HH (no children)</c:v>
                </c:pt>
                <c:pt idx="3">
                  <c:v>Family HH with dependent children</c:v>
                </c:pt>
              </c:strCache>
            </c:strRef>
          </c:cat>
          <c:val>
            <c:numRef>
              <c:f>Sheet1!$B$2:$B$5</c:f>
              <c:numCache>
                <c:formatCode>0%</c:formatCode>
                <c:ptCount val="4"/>
                <c:pt idx="0">
                  <c:v>0.81</c:v>
                </c:pt>
                <c:pt idx="1">
                  <c:v>0.75</c:v>
                </c:pt>
                <c:pt idx="2">
                  <c:v>0.81</c:v>
                </c:pt>
                <c:pt idx="3">
                  <c:v>0.85</c:v>
                </c:pt>
              </c:numCache>
            </c:numRef>
          </c:val>
          <c:extLst>
            <c:ext xmlns:c16="http://schemas.microsoft.com/office/drawing/2014/chart" uri="{C3380CC4-5D6E-409C-BE32-E72D297353CC}">
              <c16:uniqueId val="{00000018-EC07-4851-80B7-CD1B8C2BFA5A}"/>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t"/>
        <c:numFmt formatCode="0%" sourceLinked="1"/>
        <c:majorTickMark val="none"/>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A great deal</c:v>
                </c:pt>
              </c:strCache>
            </c:strRef>
          </c:tx>
          <c:spPr>
            <a:solidFill>
              <a:schemeClr val="accent5"/>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0.19054079935420362</c:v>
                </c:pt>
                <c:pt idx="1">
                  <c:v>0.44932084629488223</c:v>
                </c:pt>
                <c:pt idx="2">
                  <c:v>0.41140502428605202</c:v>
                </c:pt>
                <c:pt idx="3">
                  <c:v>0.33823782099711436</c:v>
                </c:pt>
                <c:pt idx="4">
                  <c:v>0.37174448183573028</c:v>
                </c:pt>
                <c:pt idx="5">
                  <c:v>0.39590697164946909</c:v>
                </c:pt>
                <c:pt idx="6">
                  <c:v>0.34287429523230928</c:v>
                </c:pt>
                <c:pt idx="8">
                  <c:v>0.40394518968081949</c:v>
                </c:pt>
                <c:pt idx="9">
                  <c:v>0.34426296365085207</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To some extent</c:v>
                </c:pt>
              </c:strCache>
            </c:strRef>
          </c:tx>
          <c:spPr>
            <a:solidFill>
              <a:schemeClr val="accent6"/>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0.47536379469129569</c:v>
                </c:pt>
                <c:pt idx="1">
                  <c:v>0.3691740162309477</c:v>
                </c:pt>
                <c:pt idx="2">
                  <c:v>0.44846204687093921</c:v>
                </c:pt>
                <c:pt idx="3">
                  <c:v>0.48537460583246916</c:v>
                </c:pt>
                <c:pt idx="4">
                  <c:v>0.48191099063893555</c:v>
                </c:pt>
                <c:pt idx="5">
                  <c:v>0.41937137169471361</c:v>
                </c:pt>
                <c:pt idx="6">
                  <c:v>0.393780292797902</c:v>
                </c:pt>
                <c:pt idx="8">
                  <c:v>0.44401003152171514</c:v>
                </c:pt>
                <c:pt idx="9">
                  <c:v>0.43104028186622984</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249237289548413"/>
          <c:y val="1.4335481303907971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0.72</c:v>
                </c:pt>
                <c:pt idx="1">
                  <c:v>0.84</c:v>
                </c:pt>
                <c:pt idx="2">
                  <c:v>0.81</c:v>
                </c:pt>
                <c:pt idx="3">
                  <c:v>0.83</c:v>
                </c:pt>
                <c:pt idx="4">
                  <c:v>0.76</c:v>
                </c:pt>
                <c:pt idx="5">
                  <c:v>0.65</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0"/>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6D9-4459-A9BE-F9DB8133DABC}"/>
                </c:ext>
              </c:extLst>
            </c:dLbl>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85D-48C3-BB0E-E63722DD7DFC}"/>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10EB-4EF4-A615-849AA70A8363}"/>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10EB-4EF4-A615-849AA70A8363}"/>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0.83</c:v>
                </c:pt>
                <c:pt idx="1">
                  <c:v>0.88</c:v>
                </c:pt>
                <c:pt idx="2">
                  <c:v>0.83</c:v>
                </c:pt>
                <c:pt idx="3">
                  <c:v>0.88</c:v>
                </c:pt>
                <c:pt idx="4">
                  <c:v>0.86</c:v>
                </c:pt>
                <c:pt idx="5">
                  <c:v>0.81</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0</c:formatCode>
                      <c:ptCount val="6"/>
                      <c:pt idx="0">
                        <c:v>9</c:v>
                      </c:pt>
                      <c:pt idx="1">
                        <c:v>239</c:v>
                      </c:pt>
                      <c:pt idx="2">
                        <c:v>289</c:v>
                      </c:pt>
                      <c:pt idx="3">
                        <c:v>501</c:v>
                      </c:pt>
                      <c:pt idx="4">
                        <c:v>553</c:v>
                      </c:pt>
                      <c:pt idx="5">
                        <c:v>447</c:v>
                      </c:pt>
                    </c:numCache>
                  </c:numRef>
                </c:val>
                <c:smooth val="0"/>
                <c:extLst>
                  <c:ext xmlns:c16="http://schemas.microsoft.com/office/drawing/2014/chart" uri="{C3380CC4-5D6E-409C-BE32-E72D297353CC}">
                    <c16:uniqueId val="{00000008-10EB-4EF4-A615-849AA70A836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1155683803552654"/>
          <c:y val="0.7010941068643610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A2F-4AEA-9859-811612128E3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0.49298520684454306</c:v>
                </c:pt>
                <c:pt idx="1">
                  <c:v>0.49192884567469564</c:v>
                </c:pt>
                <c:pt idx="2">
                  <c:v>0.48033702511486231</c:v>
                </c:pt>
                <c:pt idx="3">
                  <c:v>0.52499266350520013</c:v>
                </c:pt>
                <c:pt idx="4">
                  <c:v>0.49249053188645009</c:v>
                </c:pt>
                <c:pt idx="5">
                  <c:v>0.42102852901276561</c:v>
                </c:pt>
                <c:pt idx="6">
                  <c:v>0.48337495791373625</c:v>
                </c:pt>
                <c:pt idx="7">
                  <c:v>0.50239150572404312</c:v>
                </c:pt>
                <c:pt idx="8">
                  <c:v>0.43327066701690364</c:v>
                </c:pt>
                <c:pt idx="9">
                  <c:v>0.56991005196281397</c:v>
                </c:pt>
                <c:pt idx="10">
                  <c:v>0.51728881598392629</c:v>
                </c:pt>
                <c:pt idx="11">
                  <c:v>0.55840763518206382</c:v>
                </c:pt>
                <c:pt idx="12">
                  <c:v>0.47439553199544643</c:v>
                </c:pt>
                <c:pt idx="13">
                  <c:v>0.54453657251839149</c:v>
                </c:pt>
                <c:pt idx="14">
                  <c:v>0.47597008768525911</c:v>
                </c:pt>
                <c:pt idx="15">
                  <c:v>0.47335643836717473</c:v>
                </c:pt>
                <c:pt idx="16">
                  <c:v>0.50118370439371018</c:v>
                </c:pt>
                <c:pt idx="17">
                  <c:v>0.49959084760413774</c:v>
                </c:pt>
                <c:pt idx="18">
                  <c:v>0.49501517188587024</c:v>
                </c:pt>
                <c:pt idx="19">
                  <c:v>0.47167796517915567</c:v>
                </c:pt>
                <c:pt idx="20">
                  <c:v>0.50485485882012437</c:v>
                </c:pt>
                <c:pt idx="21">
                  <c:v>0.49679379827497222</c:v>
                </c:pt>
              </c:numCache>
            </c:numRef>
          </c:val>
          <c:extLst>
            <c:ext xmlns:c16="http://schemas.microsoft.com/office/drawing/2014/chart" uri="{C3380CC4-5D6E-409C-BE32-E72D297353CC}">
              <c16:uniqueId val="{00000002-AA2F-4AEA-9859-811612128E3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73759596769798"/>
          <c:y val="0.15255745833045264"/>
          <c:w val="0.53226240403230207"/>
          <c:h val="0.66143910736231382"/>
        </c:manualLayout>
      </c:layout>
      <c:barChart>
        <c:barDir val="bar"/>
        <c:grouping val="clustered"/>
        <c:varyColors val="0"/>
        <c:ser>
          <c:idx val="2"/>
          <c:order val="0"/>
          <c:tx>
            <c:strRef>
              <c:f>Sheet1!$B$1</c:f>
              <c:strCache>
                <c:ptCount val="1"/>
                <c:pt idx="0">
                  <c:v>a great deal / to some extne</c:v>
                </c:pt>
              </c:strCache>
            </c:strRef>
          </c:tx>
          <c:spPr>
            <a:solidFill>
              <a:srgbClr val="A6A6A6"/>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19-EC07-4851-80B7-CD1B8C2BFA5A}"/>
              </c:ext>
            </c:extLst>
          </c:dPt>
          <c:dLbls>
            <c:dLbl>
              <c:idx val="1"/>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F72-41E6-BEB5-E2EC19AB3EA2}"/>
                </c:ext>
              </c:extLst>
            </c:dLbl>
            <c:dLbl>
              <c:idx val="2"/>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EC07-4851-80B7-CD1B8C2BFA5A}"/>
                </c:ext>
              </c:extLst>
            </c:dLbl>
            <c:dLbl>
              <c:idx val="3"/>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EC07-4851-80B7-CD1B8C2BFA5A}"/>
                </c:ext>
              </c:extLst>
            </c:dLbl>
            <c:dLbl>
              <c:idx val="5"/>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EC07-4851-80B7-CD1B8C2BFA5A}"/>
                </c:ext>
              </c:extLst>
            </c:dLbl>
            <c:dLbl>
              <c:idx val="6"/>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EC07-4851-80B7-CD1B8C2BFA5A}"/>
                </c:ext>
              </c:extLst>
            </c:dLbl>
            <c:dLbl>
              <c:idx val="8"/>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EC07-4851-80B7-CD1B8C2BFA5A}"/>
                </c:ext>
              </c:extLst>
            </c:dLbl>
            <c:dLbl>
              <c:idx val="9"/>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7-EC07-4851-80B7-CD1B8C2BFA5A}"/>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TOTAL</c:v>
                </c:pt>
                <c:pt idx="1">
                  <c:v>Single person HH (no children)</c:v>
                </c:pt>
                <c:pt idx="2">
                  <c:v>Two person / couple HH (no children)</c:v>
                </c:pt>
                <c:pt idx="3">
                  <c:v>Family HH with dependent children</c:v>
                </c:pt>
              </c:strCache>
            </c:strRef>
          </c:cat>
          <c:val>
            <c:numRef>
              <c:f>Sheet1!$B$2:$B$5</c:f>
              <c:numCache>
                <c:formatCode>0%</c:formatCode>
                <c:ptCount val="4"/>
                <c:pt idx="0">
                  <c:v>0.49298520684454306</c:v>
                </c:pt>
                <c:pt idx="1">
                  <c:v>0.56245707394907107</c:v>
                </c:pt>
                <c:pt idx="2">
                  <c:v>0.53872551657104761</c:v>
                </c:pt>
                <c:pt idx="3">
                  <c:v>0.40967941688855986</c:v>
                </c:pt>
              </c:numCache>
            </c:numRef>
          </c:val>
          <c:extLst>
            <c:ext xmlns:c16="http://schemas.microsoft.com/office/drawing/2014/chart" uri="{C3380CC4-5D6E-409C-BE32-E72D297353CC}">
              <c16:uniqueId val="{00000018-EC07-4851-80B7-CD1B8C2BFA5A}"/>
            </c:ext>
          </c:extLst>
        </c:ser>
        <c:dLbls>
          <c:showLegendKey val="0"/>
          <c:showVal val="0"/>
          <c:showCatName val="0"/>
          <c:showSerName val="0"/>
          <c:showPercent val="0"/>
          <c:showBubbleSize val="0"/>
        </c:dLbls>
        <c:gapWidth val="40"/>
        <c:axId val="939734640"/>
        <c:axId val="939731360"/>
      </c:barChart>
      <c:catAx>
        <c:axId val="93973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max val="0.70000000000000007"/>
        </c:scaling>
        <c:delete val="1"/>
        <c:axPos val="t"/>
        <c:numFmt formatCode="0%" sourceLinked="1"/>
        <c:majorTickMark val="out"/>
        <c:minorTickMark val="none"/>
        <c:tickLblPos val="nextTo"/>
        <c:crossAx val="93973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6.6544570507004755E-2"/>
          <c:w val="0.98110712780651743"/>
          <c:h val="0.74745199518576155"/>
        </c:manualLayout>
      </c:layout>
      <c:barChart>
        <c:barDir val="col"/>
        <c:grouping val="stacked"/>
        <c:varyColors val="0"/>
        <c:ser>
          <c:idx val="0"/>
          <c:order val="0"/>
          <c:tx>
            <c:strRef>
              <c:f>Sheet1!$B$1</c:f>
              <c:strCache>
                <c:ptCount val="1"/>
                <c:pt idx="0">
                  <c:v>None / Hardly any</c:v>
                </c:pt>
              </c:strCache>
            </c:strRef>
          </c:tx>
          <c:spPr>
            <a:solidFill>
              <a:schemeClr val="accent5"/>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3B4-434E-A88F-738362663D81}"/>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8.1652745917564856E-2</c:v>
                </c:pt>
                <c:pt idx="1">
                  <c:v>6.1811879605107964E-2</c:v>
                </c:pt>
                <c:pt idx="2">
                  <c:v>9.1612776572102733E-2</c:v>
                </c:pt>
                <c:pt idx="3">
                  <c:v>6.0481383778190533E-2</c:v>
                </c:pt>
                <c:pt idx="4">
                  <c:v>5.724946156568525E-2</c:v>
                </c:pt>
                <c:pt idx="5">
                  <c:v>4.3013207258765312E-2</c:v>
                </c:pt>
                <c:pt idx="6">
                  <c:v>0.1040277006064088</c:v>
                </c:pt>
                <c:pt idx="8">
                  <c:v>5.952559393356787E-2</c:v>
                </c:pt>
                <c:pt idx="9">
                  <c:v>8.0576655013097256E-2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A moderate amount</c:v>
                </c:pt>
              </c:strCache>
            </c:strRef>
          </c:tx>
          <c:spPr>
            <a:solidFill>
              <a:schemeClr val="accent6"/>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B4-434E-A88F-738362663D81}"/>
                </c:ext>
              </c:extLst>
            </c:dLbl>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3B4-434E-A88F-738362663D81}"/>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B4-434E-A88F-738362663D81}"/>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8"/>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0.69498854848645053</c:v>
                </c:pt>
                <c:pt idx="1">
                  <c:v>0.5173340370013586</c:v>
                </c:pt>
                <c:pt idx="2">
                  <c:v>0.53537519277942647</c:v>
                </c:pt>
                <c:pt idx="3">
                  <c:v>0.43885925973728751</c:v>
                </c:pt>
                <c:pt idx="4">
                  <c:v>0.39282370547856532</c:v>
                </c:pt>
                <c:pt idx="5">
                  <c:v>0.32077078605869036</c:v>
                </c:pt>
                <c:pt idx="6">
                  <c:v>0.29057520305912943</c:v>
                </c:pt>
                <c:pt idx="8">
                  <c:v>0.44953555173161214</c:v>
                </c:pt>
                <c:pt idx="9">
                  <c:v>0.42975979256179025</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A great deal</c:v>
                </c:pt>
              </c:strCache>
            </c:strRef>
          </c:tx>
          <c:spPr>
            <a:solidFill>
              <a:schemeClr val="accent3"/>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B4-434E-A88F-738362663D81}"/>
                </c:ext>
              </c:extLst>
            </c:dLbl>
            <c:dLbl>
              <c:idx val="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3B4-434E-A88F-738362663D81}"/>
                </c:ext>
              </c:extLst>
            </c:dLbl>
            <c:dLbl>
              <c:idx val="2"/>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3B4-434E-A88F-738362663D81}"/>
                </c:ext>
              </c:extLst>
            </c:dLbl>
            <c:dLbl>
              <c:idx val="3"/>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EE9-4054-BE08-DA4DF019964D}"/>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EE9-4054-BE08-DA4DF019964D}"/>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1EE9-4054-BE08-DA4DF019964D}"/>
                </c:ext>
              </c:extLst>
            </c:dLbl>
            <c:dLbl>
              <c:idx val="6"/>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1EE9-4054-BE08-DA4DF019964D}"/>
                </c:ext>
              </c:extLst>
            </c:dLbl>
            <c:dLbl>
              <c:idx val="8"/>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EE9-4054-BE08-DA4DF019964D}"/>
                </c:ext>
              </c:extLst>
            </c:dLbl>
            <c:dLbl>
              <c:idx val="9"/>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EE9-4054-BE08-DA4DF019964D}"/>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Sheet1!$D$2:$D$11</c:f>
              <c:numCache>
                <c:formatCode>0%</c:formatCode>
                <c:ptCount val="10"/>
                <c:pt idx="0">
                  <c:v>0.2233587055959845</c:v>
                </c:pt>
                <c:pt idx="1">
                  <c:v>0.42085408339353347</c:v>
                </c:pt>
                <c:pt idx="2">
                  <c:v>0.37301203064847077</c:v>
                </c:pt>
                <c:pt idx="3">
                  <c:v>0.50065935648452209</c:v>
                </c:pt>
                <c:pt idx="4">
                  <c:v>0.54992683295574851</c:v>
                </c:pt>
                <c:pt idx="5">
                  <c:v>0.63621600668254663</c:v>
                </c:pt>
                <c:pt idx="6">
                  <c:v>0.60539709633446037</c:v>
                </c:pt>
                <c:pt idx="8">
                  <c:v>0.49093885433482315</c:v>
                </c:pt>
                <c:pt idx="9">
                  <c:v>0.48966355242511272</c:v>
                </c:pt>
              </c:numCache>
            </c:numRef>
          </c:val>
          <c:extLst>
            <c:ext xmlns:c16="http://schemas.microsoft.com/office/drawing/2014/chart" uri="{C3380CC4-5D6E-409C-BE32-E72D297353CC}">
              <c16:uniqueId val="{00000000-1EE9-4054-BE08-DA4DF019964D}"/>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1419323109524665"/>
          <c:y val="1.4335481303907971E-2"/>
          <c:w val="0.8580676890475335"/>
          <c:h val="7.33400965951820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0.59</c:v>
                </c:pt>
                <c:pt idx="1">
                  <c:v>0.52</c:v>
                </c:pt>
                <c:pt idx="2">
                  <c:v>0.52</c:v>
                </c:pt>
                <c:pt idx="3">
                  <c:v>0.47</c:v>
                </c:pt>
                <c:pt idx="4">
                  <c:v>0.47</c:v>
                </c:pt>
                <c:pt idx="5">
                  <c:v>0.5</c:v>
                </c:pt>
                <c:pt idx="6">
                  <c:v>0.45</c:v>
                </c:pt>
              </c:numCache>
            </c:numRef>
          </c:val>
          <c:smooth val="0"/>
          <c:extLst>
            <c:ext xmlns:c16="http://schemas.microsoft.com/office/drawing/2014/chart" uri="{C3380CC4-5D6E-409C-BE32-E72D297353CC}">
              <c16:uniqueId val="{00000007-1047-4AD2-84D2-B9B06FEDD773}"/>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0.37969076715643557</c:v>
                </c:pt>
                <c:pt idx="1">
                  <c:v>0.38051605949019907</c:v>
                </c:pt>
                <c:pt idx="2">
                  <c:v>0.34813962350585159</c:v>
                </c:pt>
                <c:pt idx="3">
                  <c:v>0.34551273425609536</c:v>
                </c:pt>
                <c:pt idx="4">
                  <c:v>0.38597971253293728</c:v>
                </c:pt>
                <c:pt idx="5">
                  <c:v>0.36261866562524941</c:v>
                </c:pt>
                <c:pt idx="6">
                  <c:v>0.3184189682257253</c:v>
                </c:pt>
              </c:numCache>
            </c:numRef>
          </c:val>
          <c:smooth val="0"/>
          <c:extLst>
            <c:ext xmlns:c16="http://schemas.microsoft.com/office/drawing/2014/chart" uri="{C3380CC4-5D6E-409C-BE32-E72D297353CC}">
              <c16:uniqueId val="{00000008-1047-4AD2-84D2-B9B06FEDD773}"/>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16805467060891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3"/>
              <c:layout>
                <c:manualLayout>
                  <c:x val="-3.6806895149957657E-2"/>
                  <c:y val="2.8381226301434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E5-4BA9-8B1C-49A6EF4F26D5}"/>
                </c:ext>
              </c:extLst>
            </c:dLbl>
            <c:dLbl>
              <c:idx val="4"/>
              <c:layout>
                <c:manualLayout>
                  <c:x val="-3.6806895149957566E-2"/>
                  <c:y val="-4.20215291995890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A8-4FBF-B3A4-EC449566B21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0.41</c:v>
                </c:pt>
                <c:pt idx="1">
                  <c:v>0.42</c:v>
                </c:pt>
                <c:pt idx="2">
                  <c:v>0.51</c:v>
                </c:pt>
                <c:pt idx="3">
                  <c:v>0.54</c:v>
                </c:pt>
                <c:pt idx="4">
                  <c:v>0.56999999999999995</c:v>
                </c:pt>
                <c:pt idx="5">
                  <c:v>0.56000000000000005</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DEE5-4BA9-8B1C-49A6EF4F26D5}"/>
                </c:ext>
              </c:extLst>
            </c:dLbl>
            <c:dLbl>
              <c:idx val="3"/>
              <c:layout>
                <c:manualLayout>
                  <c:x val="-4.3764720320081954E-2"/>
                  <c:y val="-4.3048236050645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E5-4BA9-8B1C-49A6EF4F26D5}"/>
                </c:ext>
              </c:extLst>
            </c:dLbl>
            <c:dLbl>
              <c:idx val="4"/>
              <c:layout>
                <c:manualLayout>
                  <c:x val="-4.8403270433498159E-2"/>
                  <c:y val="-3.7181339758893685E-2"/>
                </c:manualLayout>
              </c:layout>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B-4EF4-A615-849AA70A8363}"/>
                </c:ext>
              </c:extLst>
            </c:dLbl>
            <c:dLbl>
              <c:idx val="5"/>
              <c:layout>
                <c:manualLayout>
                  <c:x val="-4.3764720320082044E-2"/>
                  <c:y val="-5.18485804882736E-2"/>
                </c:manualLayout>
              </c:layout>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EB-4EF4-A615-849AA70A8363}"/>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0.35</c:v>
                </c:pt>
                <c:pt idx="1">
                  <c:v>0.33</c:v>
                </c:pt>
                <c:pt idx="2">
                  <c:v>0.49</c:v>
                </c:pt>
                <c:pt idx="3">
                  <c:v>0.56000000000000005</c:v>
                </c:pt>
                <c:pt idx="4">
                  <c:v>0.69</c:v>
                </c:pt>
                <c:pt idx="5">
                  <c:v>0.64</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0</c:formatCode>
                      <c:ptCount val="6"/>
                      <c:pt idx="0">
                        <c:v>9</c:v>
                      </c:pt>
                      <c:pt idx="1">
                        <c:v>239</c:v>
                      </c:pt>
                      <c:pt idx="2">
                        <c:v>289</c:v>
                      </c:pt>
                      <c:pt idx="3">
                        <c:v>501</c:v>
                      </c:pt>
                      <c:pt idx="4">
                        <c:v>553</c:v>
                      </c:pt>
                      <c:pt idx="5">
                        <c:v>447</c:v>
                      </c:pt>
                    </c:numCache>
                  </c:numRef>
                </c:val>
                <c:smooth val="0"/>
                <c:extLst>
                  <c:ext xmlns:c16="http://schemas.microsoft.com/office/drawing/2014/chart" uri="{C3380CC4-5D6E-409C-BE32-E72D297353CC}">
                    <c16:uniqueId val="{00000008-10EB-4EF4-A615-849AA70A836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1155683803552654"/>
          <c:y val="8.8003444376279633E-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51366199861797723"/>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10"/>
            <c:invertIfNegative val="0"/>
            <c:bubble3D val="0"/>
            <c:spPr>
              <a:solidFill>
                <a:srgbClr val="A6A6A6"/>
              </a:solidFill>
              <a:ln>
                <a:noFill/>
              </a:ln>
              <a:effectLst/>
            </c:spPr>
            <c:extLst>
              <c:ext xmlns:c16="http://schemas.microsoft.com/office/drawing/2014/chart" uri="{C3380CC4-5D6E-409C-BE32-E72D297353CC}">
                <c16:uniqueId val="{00000000-73EA-42C0-A6EF-AFF7C87869C9}"/>
              </c:ext>
            </c:extLst>
          </c:dPt>
          <c:dPt>
            <c:idx val="11"/>
            <c:invertIfNegative val="0"/>
            <c:bubble3D val="0"/>
            <c:spPr>
              <a:solidFill>
                <a:srgbClr val="A6A6A6"/>
              </a:solidFill>
              <a:ln>
                <a:noFill/>
              </a:ln>
              <a:effectLst/>
            </c:spPr>
            <c:extLst>
              <c:ext xmlns:c16="http://schemas.microsoft.com/office/drawing/2014/chart" uri="{C3380CC4-5D6E-409C-BE32-E72D297353CC}">
                <c16:uniqueId val="{00000001-73EA-42C0-A6EF-AFF7C87869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pt idx="10">
                  <c:v>Something else</c:v>
                </c:pt>
                <c:pt idx="11">
                  <c:v>None of these</c:v>
                </c:pt>
              </c:strCache>
            </c:strRef>
          </c:cat>
          <c:val>
            <c:numRef>
              <c:f>Sheet1!$B$2:$B$13</c:f>
              <c:numCache>
                <c:formatCode>0%</c:formatCode>
                <c:ptCount val="12"/>
                <c:pt idx="0">
                  <c:v>0.85750000000000004</c:v>
                </c:pt>
                <c:pt idx="1">
                  <c:v>0.8135</c:v>
                </c:pt>
                <c:pt idx="2">
                  <c:v>0.78890000000000005</c:v>
                </c:pt>
                <c:pt idx="3">
                  <c:v>0.76600000000000001</c:v>
                </c:pt>
                <c:pt idx="4">
                  <c:v>0.64780000000000004</c:v>
                </c:pt>
                <c:pt idx="5">
                  <c:v>0.43680000000000002</c:v>
                </c:pt>
                <c:pt idx="6">
                  <c:v>0.36709999999999998</c:v>
                </c:pt>
                <c:pt idx="7">
                  <c:v>0.33339999999999997</c:v>
                </c:pt>
                <c:pt idx="8">
                  <c:v>0.32979999999999998</c:v>
                </c:pt>
                <c:pt idx="9">
                  <c:v>3.0700000000000002E-2</c:v>
                </c:pt>
                <c:pt idx="10">
                  <c:v>3.4599999999999999E-2</c:v>
                </c:pt>
                <c:pt idx="11" formatCode="0.0%">
                  <c:v>4.7000000000000002E-3</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residents (2023)</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Sheet1!$B$2:$B$11</c:f>
              <c:numCache>
                <c:formatCode>0%</c:formatCode>
                <c:ptCount val="10"/>
                <c:pt idx="0">
                  <c:v>0.85750000000000004</c:v>
                </c:pt>
                <c:pt idx="1">
                  <c:v>0.8135</c:v>
                </c:pt>
                <c:pt idx="2">
                  <c:v>0.78890000000000005</c:v>
                </c:pt>
                <c:pt idx="3">
                  <c:v>0.76600000000000001</c:v>
                </c:pt>
                <c:pt idx="4">
                  <c:v>0.64780000000000004</c:v>
                </c:pt>
                <c:pt idx="5">
                  <c:v>0.43680000000000002</c:v>
                </c:pt>
                <c:pt idx="6">
                  <c:v>0.36709999999999998</c:v>
                </c:pt>
                <c:pt idx="7">
                  <c:v>0.33339999999999997</c:v>
                </c:pt>
                <c:pt idx="8">
                  <c:v>0.32979999999999998</c:v>
                </c:pt>
                <c:pt idx="9">
                  <c:v>3.0700000000000002E-2</c:v>
                </c:pt>
              </c:numCache>
            </c:numRef>
          </c:val>
          <c:extLst>
            <c:ext xmlns:c16="http://schemas.microsoft.com/office/drawing/2014/chart" uri="{C3380CC4-5D6E-409C-BE32-E72D297353CC}">
              <c16:uniqueId val="{00000004-ED5B-42CD-8E10-3A2F84867C92}"/>
            </c:ext>
          </c:extLst>
        </c:ser>
        <c:ser>
          <c:idx val="1"/>
          <c:order val="1"/>
          <c:tx>
            <c:strRef>
              <c:f>Sheet1!$C$1</c:f>
              <c:strCache>
                <c:ptCount val="1"/>
                <c:pt idx="0">
                  <c:v>Aged 18 - 34</c:v>
                </c:pt>
              </c:strCache>
            </c:strRef>
          </c:tx>
          <c:spPr>
            <a:solidFill>
              <a:schemeClr val="accent5"/>
            </a:solidFill>
            <a:ln>
              <a:noFill/>
            </a:ln>
            <a:effectLst/>
          </c:spPr>
          <c:invertIfNegative val="0"/>
          <c:dLbls>
            <c:dLbl>
              <c:idx val="2"/>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D5B-42CD-8E10-3A2F84867C92}"/>
                </c:ext>
              </c:extLst>
            </c:dLbl>
            <c:dLbl>
              <c:idx val="5"/>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793-47FF-A0C3-BEACD387633F}"/>
                </c:ext>
              </c:extLst>
            </c:dLbl>
            <c:dLbl>
              <c:idx val="7"/>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ED5B-42CD-8E10-3A2F84867C92}"/>
                </c:ext>
              </c:extLst>
            </c:dLbl>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Sheet1!$C$2:$C$11</c:f>
              <c:numCache>
                <c:formatCode>0%</c:formatCode>
                <c:ptCount val="10"/>
                <c:pt idx="0">
                  <c:v>0.88080889531072004</c:v>
                </c:pt>
                <c:pt idx="1">
                  <c:v>0.82276360551376071</c:v>
                </c:pt>
                <c:pt idx="2">
                  <c:v>0.83223885439077838</c:v>
                </c:pt>
                <c:pt idx="3">
                  <c:v>0.74883818116195866</c:v>
                </c:pt>
                <c:pt idx="4">
                  <c:v>0.65042758066124629</c:v>
                </c:pt>
                <c:pt idx="5">
                  <c:v>0.52467167779919455</c:v>
                </c:pt>
                <c:pt idx="6">
                  <c:v>0.39294237657076186</c:v>
                </c:pt>
                <c:pt idx="7">
                  <c:v>0.25678288195988563</c:v>
                </c:pt>
                <c:pt idx="8">
                  <c:v>0.32906385285054912</c:v>
                </c:pt>
                <c:pt idx="9">
                  <c:v>3.6556845527104337E-2</c:v>
                </c:pt>
              </c:numCache>
            </c:numRef>
          </c:val>
          <c:extLst>
            <c:ext xmlns:c16="http://schemas.microsoft.com/office/drawing/2014/chart" uri="{C3380CC4-5D6E-409C-BE32-E72D297353CC}">
              <c16:uniqueId val="{0000000B-ED5B-42CD-8E10-3A2F84867C92}"/>
            </c:ext>
          </c:extLst>
        </c:ser>
        <c:ser>
          <c:idx val="2"/>
          <c:order val="2"/>
          <c:tx>
            <c:strRef>
              <c:f>Sheet1!$D$1</c:f>
              <c:strCache>
                <c:ptCount val="1"/>
                <c:pt idx="0">
                  <c:v>Aged 35 - 54</c:v>
                </c:pt>
              </c:strCache>
            </c:strRef>
          </c:tx>
          <c:spPr>
            <a:solidFill>
              <a:schemeClr val="accent5">
                <a:lumMod val="60000"/>
                <a:lumOff val="40000"/>
              </a:schemeClr>
            </a:solidFill>
            <a:ln>
              <a:noFill/>
            </a:ln>
            <a:effectLst/>
          </c:spPr>
          <c:invertIfNegative val="0"/>
          <c:dLbls>
            <c:dLbl>
              <c:idx val="3"/>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93-47FF-A0C3-BEACD387633F}"/>
                </c:ext>
              </c:extLst>
            </c:dLbl>
            <c:dLbl>
              <c:idx val="4"/>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793-47FF-A0C3-BEACD387633F}"/>
                </c:ext>
              </c:extLst>
            </c:dLbl>
            <c:dLbl>
              <c:idx val="5"/>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ED5B-42CD-8E10-3A2F84867C92}"/>
                </c:ext>
              </c:extLst>
            </c:dLbl>
            <c:dLbl>
              <c:idx val="6"/>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93-47FF-A0C3-BEACD387633F}"/>
                </c:ext>
              </c:extLst>
            </c:dLbl>
            <c:dLbl>
              <c:idx val="7"/>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793-47FF-A0C3-BEACD387633F}"/>
                </c:ext>
              </c:extLst>
            </c:dLbl>
            <c:dLbl>
              <c:idx val="8"/>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793-47FF-A0C3-BEACD387633F}"/>
                </c:ext>
              </c:extLst>
            </c:dLbl>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Sheet1!$D$2:$D$11</c:f>
              <c:numCache>
                <c:formatCode>0%</c:formatCode>
                <c:ptCount val="10"/>
                <c:pt idx="0">
                  <c:v>0.85952300040174534</c:v>
                </c:pt>
                <c:pt idx="1">
                  <c:v>0.8051193956158571</c:v>
                </c:pt>
                <c:pt idx="2">
                  <c:v>0.77470095718222565</c:v>
                </c:pt>
                <c:pt idx="3">
                  <c:v>0.74315045746862896</c:v>
                </c:pt>
                <c:pt idx="4">
                  <c:v>0.61331662054245617</c:v>
                </c:pt>
                <c:pt idx="5">
                  <c:v>0.50842961375806284</c:v>
                </c:pt>
                <c:pt idx="6">
                  <c:v>0.33008944364982312</c:v>
                </c:pt>
                <c:pt idx="7">
                  <c:v>0.29053729016645913</c:v>
                </c:pt>
                <c:pt idx="8">
                  <c:v>0.27464555983029759</c:v>
                </c:pt>
                <c:pt idx="9">
                  <c:v>3.4294306600242082E-2</c:v>
                </c:pt>
              </c:numCache>
            </c:numRef>
          </c:val>
          <c:extLst>
            <c:ext xmlns:c16="http://schemas.microsoft.com/office/drawing/2014/chart" uri="{C3380CC4-5D6E-409C-BE32-E72D297353CC}">
              <c16:uniqueId val="{0000000C-ED5B-42CD-8E10-3A2F84867C92}"/>
            </c:ext>
          </c:extLst>
        </c:ser>
        <c:ser>
          <c:idx val="3"/>
          <c:order val="3"/>
          <c:tx>
            <c:strRef>
              <c:f>Sheet1!$E$1</c:f>
              <c:strCache>
                <c:ptCount val="1"/>
                <c:pt idx="0">
                  <c:v>Aged 55+</c:v>
                </c:pt>
              </c:strCache>
            </c:strRef>
          </c:tx>
          <c:spPr>
            <a:solidFill>
              <a:schemeClr val="accent5">
                <a:lumMod val="20000"/>
                <a:lumOff val="80000"/>
              </a:schemeClr>
            </a:solidFill>
            <a:ln>
              <a:noFill/>
            </a:ln>
            <a:effectLst/>
          </c:spPr>
          <c:invertIfNegative val="0"/>
          <c:dLbls>
            <c:dLbl>
              <c:idx val="0"/>
              <c:spPr>
                <a:noFill/>
                <a:ln>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793-47FF-A0C3-BEACD387633F}"/>
                </c:ext>
              </c:extLst>
            </c:dLbl>
            <c:dLbl>
              <c:idx val="1"/>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ED5B-42CD-8E10-3A2F84867C92}"/>
                </c:ext>
              </c:extLst>
            </c:dLbl>
            <c:dLbl>
              <c:idx val="3"/>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D5B-42CD-8E10-3A2F84867C92}"/>
                </c:ext>
              </c:extLst>
            </c:dLbl>
            <c:dLbl>
              <c:idx val="4"/>
              <c:spPr>
                <a:noFill/>
                <a:ln>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93-47FF-A0C3-BEACD387633F}"/>
                </c:ext>
              </c:extLst>
            </c:dLbl>
            <c:dLbl>
              <c:idx val="5"/>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D5B-42CD-8E10-3A2F84867C92}"/>
                </c:ext>
              </c:extLst>
            </c:dLbl>
            <c:dLbl>
              <c:idx val="6"/>
              <c:spPr>
                <a:noFill/>
                <a:ln>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793-47FF-A0C3-BEACD387633F}"/>
                </c:ext>
              </c:extLst>
            </c:dLbl>
            <c:dLbl>
              <c:idx val="7"/>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D5B-42CD-8E10-3A2F84867C92}"/>
                </c:ext>
              </c:extLst>
            </c:dLbl>
            <c:dLbl>
              <c:idx val="8"/>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ED5B-42CD-8E10-3A2F84867C92}"/>
                </c:ext>
              </c:extLst>
            </c:dLbl>
            <c:dLbl>
              <c:idx val="9"/>
              <c:spPr>
                <a:noFill/>
                <a:ln>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93-47FF-A0C3-BEACD387633F}"/>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Sheet1!$E$2:$E$11</c:f>
              <c:numCache>
                <c:formatCode>0%</c:formatCode>
                <c:ptCount val="10"/>
                <c:pt idx="0">
                  <c:v>0.84628611322422742</c:v>
                </c:pt>
                <c:pt idx="1">
                  <c:v>0.8178356176376933</c:v>
                </c:pt>
                <c:pt idx="2">
                  <c:v>0.78303128956622547</c:v>
                </c:pt>
                <c:pt idx="3">
                  <c:v>0.79622591580829094</c:v>
                </c:pt>
                <c:pt idx="4">
                  <c:v>0.67298086361086851</c:v>
                </c:pt>
                <c:pt idx="5">
                  <c:v>0.33830989401826916</c:v>
                </c:pt>
                <c:pt idx="6">
                  <c:v>0.3857932711199481</c:v>
                </c:pt>
                <c:pt idx="7">
                  <c:v>0.40745463799947695</c:v>
                </c:pt>
                <c:pt idx="8">
                  <c:v>0.36792263297571526</c:v>
                </c:pt>
                <c:pt idx="9">
                  <c:v>2.3634546635865169E-2</c:v>
                </c:pt>
              </c:numCache>
            </c:numRef>
          </c:val>
          <c:extLst>
            <c:ext xmlns:c16="http://schemas.microsoft.com/office/drawing/2014/chart" uri="{C3380CC4-5D6E-409C-BE32-E72D297353CC}">
              <c16:uniqueId val="{0000000D-ED5B-42CD-8E10-3A2F84867C92}"/>
            </c:ext>
          </c:extLst>
        </c:ser>
        <c:dLbls>
          <c:showLegendKey val="0"/>
          <c:showVal val="0"/>
          <c:showCatName val="0"/>
          <c:showSerName val="0"/>
          <c:showPercent val="0"/>
          <c:showBubbleSize val="0"/>
        </c:dLbls>
        <c:gapWidth val="150"/>
        <c:overlap val="-27"/>
        <c:axId val="1071455584"/>
        <c:axId val="1071458824"/>
      </c:barChart>
      <c:catAx>
        <c:axId val="10714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1458824"/>
        <c:crosses val="autoZero"/>
        <c:auto val="1"/>
        <c:lblAlgn val="ctr"/>
        <c:lblOffset val="100"/>
        <c:noMultiLvlLbl val="0"/>
      </c:catAx>
      <c:valAx>
        <c:axId val="1071458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714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residents (2023)</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Sheet1!$B$2:$B$11</c:f>
              <c:numCache>
                <c:formatCode>0%</c:formatCode>
                <c:ptCount val="10"/>
                <c:pt idx="0">
                  <c:v>0.85750000000000004</c:v>
                </c:pt>
                <c:pt idx="1">
                  <c:v>0.8135</c:v>
                </c:pt>
                <c:pt idx="2">
                  <c:v>0.78890000000000005</c:v>
                </c:pt>
                <c:pt idx="3">
                  <c:v>0.76600000000000001</c:v>
                </c:pt>
                <c:pt idx="4">
                  <c:v>0.64780000000000004</c:v>
                </c:pt>
                <c:pt idx="5">
                  <c:v>0.43680000000000002</c:v>
                </c:pt>
                <c:pt idx="6">
                  <c:v>0.36709999999999998</c:v>
                </c:pt>
                <c:pt idx="7">
                  <c:v>0.33339999999999997</c:v>
                </c:pt>
                <c:pt idx="8">
                  <c:v>0.32979999999999998</c:v>
                </c:pt>
                <c:pt idx="9">
                  <c:v>3.0700000000000002E-2</c:v>
                </c:pt>
              </c:numCache>
            </c:numRef>
          </c:val>
          <c:extLst>
            <c:ext xmlns:c16="http://schemas.microsoft.com/office/drawing/2014/chart" uri="{C3380CC4-5D6E-409C-BE32-E72D297353CC}">
              <c16:uniqueId val="{00000004-ED5B-42CD-8E10-3A2F84867C92}"/>
            </c:ext>
          </c:extLst>
        </c:ser>
        <c:ser>
          <c:idx val="1"/>
          <c:order val="1"/>
          <c:tx>
            <c:strRef>
              <c:f>Sheet1!$C$1</c:f>
              <c:strCache>
                <c:ptCount val="1"/>
                <c:pt idx="0">
                  <c:v>Single person HH (no children)</c:v>
                </c:pt>
              </c:strCache>
            </c:strRef>
          </c:tx>
          <c:spPr>
            <a:solidFill>
              <a:schemeClr val="accent5"/>
            </a:solidFill>
            <a:ln>
              <a:noFill/>
            </a:ln>
            <a:effectLst/>
          </c:spPr>
          <c:invertIfNegative val="0"/>
          <c:dLbls>
            <c:dLbl>
              <c:idx val="8"/>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ED5B-42CD-8E10-3A2F84867C92}"/>
                </c:ext>
              </c:extLst>
            </c:dLbl>
            <c:dLbl>
              <c:idx val="9"/>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ED5B-42CD-8E10-3A2F84867C92}"/>
                </c:ext>
              </c:extLst>
            </c:dLbl>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Sheet1!$C$2:$C$11</c:f>
              <c:numCache>
                <c:formatCode>0%</c:formatCode>
                <c:ptCount val="10"/>
                <c:pt idx="0">
                  <c:v>0.80747757322260516</c:v>
                </c:pt>
                <c:pt idx="1">
                  <c:v>0.76477122943560094</c:v>
                </c:pt>
                <c:pt idx="2">
                  <c:v>0.7352400503031804</c:v>
                </c:pt>
                <c:pt idx="3">
                  <c:v>0.74190084898716857</c:v>
                </c:pt>
                <c:pt idx="4">
                  <c:v>0.58932905675305847</c:v>
                </c:pt>
                <c:pt idx="5">
                  <c:v>0.28670368996269752</c:v>
                </c:pt>
                <c:pt idx="6">
                  <c:v>0.33000305058799351</c:v>
                </c:pt>
                <c:pt idx="7">
                  <c:v>0.29827501394241102</c:v>
                </c:pt>
                <c:pt idx="8">
                  <c:v>0.3441024697588046</c:v>
                </c:pt>
                <c:pt idx="9">
                  <c:v>2.8370152244054769E-2</c:v>
                </c:pt>
              </c:numCache>
            </c:numRef>
          </c:val>
          <c:extLst>
            <c:ext xmlns:c16="http://schemas.microsoft.com/office/drawing/2014/chart" uri="{C3380CC4-5D6E-409C-BE32-E72D297353CC}">
              <c16:uniqueId val="{0000000B-ED5B-42CD-8E10-3A2F84867C92}"/>
            </c:ext>
          </c:extLst>
        </c:ser>
        <c:ser>
          <c:idx val="2"/>
          <c:order val="2"/>
          <c:tx>
            <c:strRef>
              <c:f>Sheet1!$D$1</c:f>
              <c:strCache>
                <c:ptCount val="1"/>
                <c:pt idx="0">
                  <c:v>Two person / Couple HH (no children)</c:v>
                </c:pt>
              </c:strCache>
            </c:strRef>
          </c:tx>
          <c:spPr>
            <a:solidFill>
              <a:schemeClr val="accent5">
                <a:lumMod val="60000"/>
                <a:lumOff val="40000"/>
              </a:schemeClr>
            </a:solidFill>
            <a:ln>
              <a:noFill/>
            </a:ln>
            <a:effectLst/>
          </c:spPr>
          <c:invertIfNegative val="0"/>
          <c:dLbls>
            <c:dLbl>
              <c:idx val="0"/>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D5B-42CD-8E10-3A2F84867C92}"/>
                </c:ext>
              </c:extLst>
            </c:dLbl>
            <c:dLbl>
              <c:idx val="5"/>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ED5B-42CD-8E10-3A2F84867C92}"/>
                </c:ext>
              </c:extLst>
            </c:dLbl>
            <c:dLbl>
              <c:idx val="9"/>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4A1-4B47-9D26-C304501A984E}"/>
                </c:ext>
              </c:extLst>
            </c:dLbl>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Sheet1!$D$2:$D$11</c:f>
              <c:numCache>
                <c:formatCode>0%</c:formatCode>
                <c:ptCount val="10"/>
                <c:pt idx="0">
                  <c:v>0.86736837008373957</c:v>
                </c:pt>
                <c:pt idx="1">
                  <c:v>0.83017824138124263</c:v>
                </c:pt>
                <c:pt idx="2">
                  <c:v>0.81490679378716369</c:v>
                </c:pt>
                <c:pt idx="3">
                  <c:v>0.80973179912403515</c:v>
                </c:pt>
                <c:pt idx="4">
                  <c:v>0.66873822085523893</c:v>
                </c:pt>
                <c:pt idx="5">
                  <c:v>0.45023636866490319</c:v>
                </c:pt>
                <c:pt idx="6">
                  <c:v>0.4022804024296775</c:v>
                </c:pt>
                <c:pt idx="7">
                  <c:v>0.39458052785214981</c:v>
                </c:pt>
                <c:pt idx="8">
                  <c:v>0.35936929983853239</c:v>
                </c:pt>
                <c:pt idx="9">
                  <c:v>2.165903902335754E-2</c:v>
                </c:pt>
              </c:numCache>
            </c:numRef>
          </c:val>
          <c:extLst>
            <c:ext xmlns:c16="http://schemas.microsoft.com/office/drawing/2014/chart" uri="{C3380CC4-5D6E-409C-BE32-E72D297353CC}">
              <c16:uniqueId val="{0000000C-ED5B-42CD-8E10-3A2F84867C92}"/>
            </c:ext>
          </c:extLst>
        </c:ser>
        <c:ser>
          <c:idx val="3"/>
          <c:order val="3"/>
          <c:tx>
            <c:strRef>
              <c:f>Sheet1!$E$1</c:f>
              <c:strCache>
                <c:ptCount val="1"/>
                <c:pt idx="0">
                  <c:v>Family HH with dependent children</c:v>
                </c:pt>
              </c:strCache>
            </c:strRef>
          </c:tx>
          <c:spPr>
            <a:solidFill>
              <a:schemeClr val="accent5">
                <a:lumMod val="20000"/>
                <a:lumOff val="80000"/>
              </a:schemeClr>
            </a:solidFill>
            <a:ln>
              <a:noFill/>
            </a:ln>
            <a:effectLst/>
          </c:spPr>
          <c:invertIfNegative val="0"/>
          <c:dLbls>
            <c:dLbl>
              <c:idx val="1"/>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ED5B-42CD-8E10-3A2F84867C92}"/>
                </c:ext>
              </c:extLst>
            </c:dLbl>
            <c:dLbl>
              <c:idx val="3"/>
              <c:spPr>
                <a:noFill/>
                <a:ln w="19050">
                  <a:solidFill>
                    <a:srgbClr val="E40037"/>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D5B-42CD-8E10-3A2F84867C92}"/>
                </c:ext>
              </c:extLst>
            </c:dLbl>
            <c:dLbl>
              <c:idx val="5"/>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D5B-42CD-8E10-3A2F84867C92}"/>
                </c:ext>
              </c:extLst>
            </c:dLbl>
            <c:dLbl>
              <c:idx val="7"/>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D5B-42CD-8E10-3A2F84867C92}"/>
                </c:ext>
              </c:extLst>
            </c:dLbl>
            <c:dLbl>
              <c:idx val="8"/>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ED5B-42CD-8E10-3A2F84867C92}"/>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Check cupboards, fridge and freezer before doing a food shop</c:v>
                </c:pt>
                <c:pt idx="1">
                  <c:v>Write a shopping list</c:v>
                </c:pt>
                <c:pt idx="2">
                  <c:v>Use leftovers for other meals or freeze them for another day</c:v>
                </c:pt>
                <c:pt idx="3">
                  <c:v>Freeze food or ingredients to prevent them going off</c:v>
                </c:pt>
                <c:pt idx="4">
                  <c:v>Keep track of ‘use-by’ and ‘best before’ dates</c:v>
                </c:pt>
                <c:pt idx="5">
                  <c:v>Create meal plans</c:v>
                </c:pt>
                <c:pt idx="6">
                  <c:v>Work out portion sizes to prevent cooking too much food</c:v>
                </c:pt>
                <c:pt idx="7">
                  <c:v>Compost fruit and vegetable peelings</c:v>
                </c:pt>
                <c:pt idx="8">
                  <c:v>Check how to store foods correctly to keep them fresher for longer</c:v>
                </c:pt>
                <c:pt idx="9">
                  <c:v>Use a food waste app</c:v>
                </c:pt>
              </c:strCache>
            </c:strRef>
          </c:cat>
          <c:val>
            <c:numRef>
              <c:f>Sheet1!$E$2:$E$11</c:f>
              <c:numCache>
                <c:formatCode>0%</c:formatCode>
                <c:ptCount val="10"/>
                <c:pt idx="0">
                  <c:v>0.87197669487159746</c:v>
                </c:pt>
                <c:pt idx="1">
                  <c:v>0.8448491378278099</c:v>
                </c:pt>
                <c:pt idx="2">
                  <c:v>0.80647601225985388</c:v>
                </c:pt>
                <c:pt idx="3">
                  <c:v>0.73378692977603988</c:v>
                </c:pt>
                <c:pt idx="4">
                  <c:v>0.63089014364576224</c:v>
                </c:pt>
                <c:pt idx="5">
                  <c:v>0.55073683856430933</c:v>
                </c:pt>
                <c:pt idx="6">
                  <c:v>0.36817410605519785</c:v>
                </c:pt>
                <c:pt idx="7">
                  <c:v>0.26609826592972913</c:v>
                </c:pt>
                <c:pt idx="8">
                  <c:v>0.26029136342413667</c:v>
                </c:pt>
                <c:pt idx="9">
                  <c:v>4.016781887901362E-2</c:v>
                </c:pt>
              </c:numCache>
            </c:numRef>
          </c:val>
          <c:extLst>
            <c:ext xmlns:c16="http://schemas.microsoft.com/office/drawing/2014/chart" uri="{C3380CC4-5D6E-409C-BE32-E72D297353CC}">
              <c16:uniqueId val="{0000000D-ED5B-42CD-8E10-3A2F84867C92}"/>
            </c:ext>
          </c:extLst>
        </c:ser>
        <c:dLbls>
          <c:showLegendKey val="0"/>
          <c:showVal val="0"/>
          <c:showCatName val="0"/>
          <c:showSerName val="0"/>
          <c:showPercent val="0"/>
          <c:showBubbleSize val="0"/>
        </c:dLbls>
        <c:gapWidth val="150"/>
        <c:overlap val="-27"/>
        <c:axId val="1071455584"/>
        <c:axId val="1071458824"/>
      </c:barChart>
      <c:catAx>
        <c:axId val="10714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1458824"/>
        <c:crosses val="autoZero"/>
        <c:auto val="1"/>
        <c:lblAlgn val="ctr"/>
        <c:lblOffset val="100"/>
        <c:noMultiLvlLbl val="0"/>
      </c:catAx>
      <c:valAx>
        <c:axId val="1071458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714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5462000185"/>
          <c:y val="5.4482914321448264E-2"/>
          <c:w val="0.47879174216352349"/>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3"/>
            <c:invertIfNegative val="0"/>
            <c:bubble3D val="0"/>
            <c:spPr>
              <a:solidFill>
                <a:srgbClr val="A6A6A6"/>
              </a:solidFill>
              <a:ln>
                <a:noFill/>
              </a:ln>
              <a:effectLst/>
            </c:spPr>
            <c:extLst>
              <c:ext xmlns:c16="http://schemas.microsoft.com/office/drawing/2014/chart" uri="{C3380CC4-5D6E-409C-BE32-E72D297353CC}">
                <c16:uniqueId val="{00000000-278D-43A9-91F8-DADC75FFF01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Local authority-provided food waste caddy / receptacle</c:v>
                </c:pt>
                <c:pt idx="1">
                  <c:v>General waste with other rubbish</c:v>
                </c:pt>
                <c:pt idx="2">
                  <c:v>Home composting e.g. heap in garden or allotment</c:v>
                </c:pt>
                <c:pt idx="3">
                  <c:v>I have not disposed of any food waste in the past week</c:v>
                </c:pt>
                <c:pt idx="5">
                  <c:v>NET: Used general waste AND food waste caddy or home composting</c:v>
                </c:pt>
                <c:pt idx="6">
                  <c:v>NET: Only used food waste caddy or home composting</c:v>
                </c:pt>
                <c:pt idx="7">
                  <c:v>NET: Only used general waste</c:v>
                </c:pt>
              </c:strCache>
            </c:strRef>
          </c:cat>
          <c:val>
            <c:numRef>
              <c:f>Sheet1!$B$2:$B$9</c:f>
              <c:numCache>
                <c:formatCode>0%</c:formatCode>
                <c:ptCount val="8"/>
                <c:pt idx="0">
                  <c:v>0.6573</c:v>
                </c:pt>
                <c:pt idx="1">
                  <c:v>0.2238</c:v>
                </c:pt>
                <c:pt idx="2">
                  <c:v>0.18970000000000001</c:v>
                </c:pt>
                <c:pt idx="3">
                  <c:v>0.1065</c:v>
                </c:pt>
                <c:pt idx="5">
                  <c:v>6.937806175169603E-2</c:v>
                </c:pt>
                <c:pt idx="6">
                  <c:v>0.66959999999999997</c:v>
                </c:pt>
                <c:pt idx="7">
                  <c:v>0.1545</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6614782377"/>
          <c:y val="1.5726293130904088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21B-4DD2-BAC7-1E9CDCE71BD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0.15</c:v>
                </c:pt>
                <c:pt idx="1">
                  <c:v>0.11</c:v>
                </c:pt>
                <c:pt idx="2">
                  <c:v>0.15</c:v>
                </c:pt>
                <c:pt idx="3">
                  <c:v>0.26</c:v>
                </c:pt>
                <c:pt idx="4">
                  <c:v>0.12</c:v>
                </c:pt>
                <c:pt idx="5">
                  <c:v>0.12</c:v>
                </c:pt>
                <c:pt idx="6">
                  <c:v>0.16</c:v>
                </c:pt>
                <c:pt idx="7">
                  <c:v>0.19</c:v>
                </c:pt>
                <c:pt idx="8">
                  <c:v>0.22</c:v>
                </c:pt>
                <c:pt idx="9">
                  <c:v>0.16</c:v>
                </c:pt>
                <c:pt idx="10">
                  <c:v>0.12</c:v>
                </c:pt>
                <c:pt idx="11">
                  <c:v>0.14000000000000001</c:v>
                </c:pt>
                <c:pt idx="12">
                  <c:v>0.16</c:v>
                </c:pt>
                <c:pt idx="13">
                  <c:v>0.13</c:v>
                </c:pt>
                <c:pt idx="14">
                  <c:v>0.16</c:v>
                </c:pt>
                <c:pt idx="15">
                  <c:v>0.15</c:v>
                </c:pt>
                <c:pt idx="16">
                  <c:v>0.15</c:v>
                </c:pt>
                <c:pt idx="17">
                  <c:v>0.14000000000000001</c:v>
                </c:pt>
                <c:pt idx="18">
                  <c:v>0.15</c:v>
                </c:pt>
                <c:pt idx="19">
                  <c:v>0.21</c:v>
                </c:pt>
                <c:pt idx="20">
                  <c:v>0.14000000000000001</c:v>
                </c:pt>
                <c:pt idx="21">
                  <c:v>0.13</c:v>
                </c:pt>
              </c:numCache>
            </c:numRef>
          </c:val>
          <c:extLst>
            <c:ext xmlns:c16="http://schemas.microsoft.com/office/drawing/2014/chart" uri="{C3380CC4-5D6E-409C-BE32-E72D297353CC}">
              <c16:uniqueId val="{00000002-221B-4DD2-BAC7-1E9CDCE71BD1}"/>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5"/>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9.766444727816978E-2"/>
          <c:w val="0.95919910435773981"/>
          <c:h val="0.61412093690670233"/>
        </c:manualLayout>
      </c:layout>
      <c:barChart>
        <c:barDir val="col"/>
        <c:grouping val="stacked"/>
        <c:varyColors val="0"/>
        <c:ser>
          <c:idx val="0"/>
          <c:order val="0"/>
          <c:tx>
            <c:strRef>
              <c:f>Sheet1!$B$1</c:f>
              <c:strCache>
                <c:ptCount val="1"/>
                <c:pt idx="0">
                  <c:v>ONLY used food waste caddy or home composting</c:v>
                </c:pt>
              </c:strCache>
            </c:strRef>
          </c:tx>
          <c:spPr>
            <a:solidFill>
              <a:schemeClr val="accent1"/>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3B4-434E-A88F-738362663D81}"/>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EE9-4054-BE08-DA4DF019964D}"/>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750-42BB-B3EC-1BA46E401842}"/>
                </c:ext>
              </c:extLst>
            </c:dLbl>
            <c:dLbl>
              <c:idx val="1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750-42BB-B3EC-1BA46E40184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18-24</c:v>
                </c:pt>
                <c:pt idx="1">
                  <c:v>25-34</c:v>
                </c:pt>
                <c:pt idx="2">
                  <c:v>35-44</c:v>
                </c:pt>
                <c:pt idx="3">
                  <c:v>45-54</c:v>
                </c:pt>
                <c:pt idx="4">
                  <c:v>55-64</c:v>
                </c:pt>
                <c:pt idx="5">
                  <c:v>65-74</c:v>
                </c:pt>
                <c:pt idx="6">
                  <c:v>75+</c:v>
                </c:pt>
                <c:pt idx="8">
                  <c:v>Female</c:v>
                </c:pt>
                <c:pt idx="9">
                  <c:v>Male</c:v>
                </c:pt>
                <c:pt idx="11">
                  <c:v>Single person HH (no children)</c:v>
                </c:pt>
                <c:pt idx="12">
                  <c:v>Two person / Couple HH (no children)</c:v>
                </c:pt>
                <c:pt idx="13">
                  <c:v>Family HH with dependent children</c:v>
                </c:pt>
              </c:strCache>
            </c:strRef>
          </c:cat>
          <c:val>
            <c:numRef>
              <c:f>Sheet1!$B$2:$B$15</c:f>
              <c:numCache>
                <c:formatCode>0%</c:formatCode>
                <c:ptCount val="14"/>
                <c:pt idx="0">
                  <c:v>0.5178369690178305</c:v>
                </c:pt>
                <c:pt idx="1">
                  <c:v>0.54760221763775585</c:v>
                </c:pt>
                <c:pt idx="2">
                  <c:v>0.60468238912685268</c:v>
                </c:pt>
                <c:pt idx="3">
                  <c:v>0.67948433332510705</c:v>
                </c:pt>
                <c:pt idx="4">
                  <c:v>0.74245679838040246</c:v>
                </c:pt>
                <c:pt idx="5">
                  <c:v>0.75609100510679217</c:v>
                </c:pt>
                <c:pt idx="6">
                  <c:v>0.76931246042112544</c:v>
                </c:pt>
                <c:pt idx="8">
                  <c:v>0.67791633625947378</c:v>
                </c:pt>
                <c:pt idx="9">
                  <c:v>0.66344358137694315</c:v>
                </c:pt>
                <c:pt idx="11">
                  <c:v>0.55667104665710421</c:v>
                </c:pt>
                <c:pt idx="12">
                  <c:v>0.70479620647598284</c:v>
                </c:pt>
                <c:pt idx="13">
                  <c:v>0.65268710010124986</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Used general waste AND food waste caddy or home composting</c:v>
                </c:pt>
              </c:strCache>
            </c:strRef>
          </c:tx>
          <c:spPr>
            <a:solidFill>
              <a:schemeClr val="accent6"/>
            </a:solidFill>
            <a:ln>
              <a:noFill/>
            </a:ln>
            <a:effectLst/>
          </c:spPr>
          <c:invertIfNegative val="0"/>
          <c:dLbls>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3B4-434E-A88F-738362663D81}"/>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B4-434E-A88F-738362663D81}"/>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750-42BB-B3EC-1BA46E401842}"/>
                </c:ext>
              </c:extLst>
            </c:dLbl>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18-24</c:v>
                </c:pt>
                <c:pt idx="1">
                  <c:v>25-34</c:v>
                </c:pt>
                <c:pt idx="2">
                  <c:v>35-44</c:v>
                </c:pt>
                <c:pt idx="3">
                  <c:v>45-54</c:v>
                </c:pt>
                <c:pt idx="4">
                  <c:v>55-64</c:v>
                </c:pt>
                <c:pt idx="5">
                  <c:v>65-74</c:v>
                </c:pt>
                <c:pt idx="6">
                  <c:v>75+</c:v>
                </c:pt>
                <c:pt idx="8">
                  <c:v>Female</c:v>
                </c:pt>
                <c:pt idx="9">
                  <c:v>Male</c:v>
                </c:pt>
                <c:pt idx="11">
                  <c:v>Single person HH (no children)</c:v>
                </c:pt>
                <c:pt idx="12">
                  <c:v>Two person / Couple HH (no children)</c:v>
                </c:pt>
                <c:pt idx="13">
                  <c:v>Family HH with dependent children</c:v>
                </c:pt>
              </c:strCache>
            </c:strRef>
          </c:cat>
          <c:val>
            <c:numRef>
              <c:f>Sheet1!$C$2:$C$15</c:f>
              <c:numCache>
                <c:formatCode>0%</c:formatCode>
                <c:ptCount val="14"/>
                <c:pt idx="0">
                  <c:v>0.16243281059206102</c:v>
                </c:pt>
                <c:pt idx="1">
                  <c:v>9.0103941255102876E-2</c:v>
                </c:pt>
                <c:pt idx="2">
                  <c:v>0.10227704348784811</c:v>
                </c:pt>
                <c:pt idx="3">
                  <c:v>4.9687922314287043E-2</c:v>
                </c:pt>
                <c:pt idx="4">
                  <c:v>5.490957728344048E-2</c:v>
                </c:pt>
                <c:pt idx="5">
                  <c:v>4.2389622566880156E-2</c:v>
                </c:pt>
                <c:pt idx="6">
                  <c:v>4.2355768140390285E-2</c:v>
                </c:pt>
                <c:pt idx="8">
                  <c:v>6.9462231829728743E-2</c:v>
                </c:pt>
                <c:pt idx="9">
                  <c:v>7.3178971363029574E-2</c:v>
                </c:pt>
                <c:pt idx="11">
                  <c:v>5.2152600700987845E-2</c:v>
                </c:pt>
                <c:pt idx="12">
                  <c:v>7.2658755112260553E-2</c:v>
                </c:pt>
                <c:pt idx="13">
                  <c:v>6.3767215572862954E-2</c:v>
                </c:pt>
              </c:numCache>
            </c:numRef>
          </c:val>
          <c:extLst>
            <c:ext xmlns:c16="http://schemas.microsoft.com/office/drawing/2014/chart" uri="{C3380CC4-5D6E-409C-BE32-E72D297353CC}">
              <c16:uniqueId val="{00000002-982A-4C8B-BA6E-8DDF257E4E5F}"/>
            </c:ext>
          </c:extLst>
        </c:ser>
        <c:ser>
          <c:idx val="2"/>
          <c:order val="2"/>
          <c:tx>
            <c:strRef>
              <c:f>Sheet1!$D$1</c:f>
              <c:strCache>
                <c:ptCount val="1"/>
                <c:pt idx="0">
                  <c:v>ONLY used general waste</c:v>
                </c:pt>
              </c:strCache>
            </c:strRef>
          </c:tx>
          <c:spPr>
            <a:solidFill>
              <a:schemeClr val="accent5"/>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B4-434E-A88F-738362663D81}"/>
                </c:ext>
              </c:extLst>
            </c:dLbl>
            <c:dLbl>
              <c:idx val="1"/>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3B4-434E-A88F-738362663D81}"/>
                </c:ext>
              </c:extLst>
            </c:dLbl>
            <c:dLbl>
              <c:idx val="2"/>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3B4-434E-A88F-738362663D81}"/>
                </c:ext>
              </c:extLst>
            </c:dLbl>
            <c:dLbl>
              <c:idx val="3"/>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1EE9-4054-BE08-DA4DF019964D}"/>
                </c:ext>
              </c:extLst>
            </c:dLbl>
            <c:dLbl>
              <c:idx val="4"/>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EE9-4054-BE08-DA4DF019964D}"/>
                </c:ext>
              </c:extLst>
            </c:dLbl>
            <c:dLbl>
              <c:idx val="5"/>
              <c:layout>
                <c:manualLayout>
                  <c:x val="-4.2278193969789349E-17"/>
                  <c:y val="-2.4895834456422978E-2"/>
                </c:manualLayout>
              </c:layout>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E9-4054-BE08-DA4DF019964D}"/>
                </c:ext>
              </c:extLst>
            </c:dLbl>
            <c:dLbl>
              <c:idx val="6"/>
              <c:layout>
                <c:manualLayout>
                  <c:x val="-8.4556387939578697E-17"/>
                  <c:y val="-1.8671875842317234E-2"/>
                </c:manualLayout>
              </c:layout>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E9-4054-BE08-DA4DF019964D}"/>
                </c:ext>
              </c:extLst>
            </c:dLbl>
            <c:dLbl>
              <c:idx val="8"/>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EE9-4054-BE08-DA4DF019964D}"/>
                </c:ext>
              </c:extLst>
            </c:dLbl>
            <c:dLbl>
              <c:idx val="9"/>
              <c:spPr>
                <a:noFill/>
                <a:ln w="19050">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1EE9-4054-BE08-DA4DF019964D}"/>
                </c:ext>
              </c:extLst>
            </c:dLbl>
            <c:dLbl>
              <c:idx val="11"/>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750-42BB-B3EC-1BA46E401842}"/>
                </c:ext>
              </c:extLst>
            </c:dLbl>
            <c:dLbl>
              <c:idx val="12"/>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750-42BB-B3EC-1BA46E401842}"/>
                </c:ext>
              </c:extLst>
            </c:dLbl>
            <c:dLbl>
              <c:idx val="1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750-42BB-B3EC-1BA46E401842}"/>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18-24</c:v>
                </c:pt>
                <c:pt idx="1">
                  <c:v>25-34</c:v>
                </c:pt>
                <c:pt idx="2">
                  <c:v>35-44</c:v>
                </c:pt>
                <c:pt idx="3">
                  <c:v>45-54</c:v>
                </c:pt>
                <c:pt idx="4">
                  <c:v>55-64</c:v>
                </c:pt>
                <c:pt idx="5">
                  <c:v>65-74</c:v>
                </c:pt>
                <c:pt idx="6">
                  <c:v>75+</c:v>
                </c:pt>
                <c:pt idx="8">
                  <c:v>Female</c:v>
                </c:pt>
                <c:pt idx="9">
                  <c:v>Male</c:v>
                </c:pt>
                <c:pt idx="11">
                  <c:v>Single person HH (no children)</c:v>
                </c:pt>
                <c:pt idx="12">
                  <c:v>Two person / Couple HH (no children)</c:v>
                </c:pt>
                <c:pt idx="13">
                  <c:v>Family HH with dependent children</c:v>
                </c:pt>
              </c:strCache>
            </c:strRef>
          </c:cat>
          <c:val>
            <c:numRef>
              <c:f>Sheet1!$D$2:$D$15</c:f>
              <c:numCache>
                <c:formatCode>0%</c:formatCode>
                <c:ptCount val="14"/>
                <c:pt idx="0">
                  <c:v>0.2498008242210224</c:v>
                </c:pt>
                <c:pt idx="1">
                  <c:v>0.23825757905775771</c:v>
                </c:pt>
                <c:pt idx="2">
                  <c:v>0.20574441659419559</c:v>
                </c:pt>
                <c:pt idx="3">
                  <c:v>0.15656052736312009</c:v>
                </c:pt>
                <c:pt idx="4">
                  <c:v>0.1038412359460287</c:v>
                </c:pt>
                <c:pt idx="5">
                  <c:v>9.4233281991598639E-2</c:v>
                </c:pt>
                <c:pt idx="6">
                  <c:v>6.8186580365387772E-2</c:v>
                </c:pt>
                <c:pt idx="8">
                  <c:v>0.1538995360698375</c:v>
                </c:pt>
                <c:pt idx="9">
                  <c:v>0.15246508761668431</c:v>
                </c:pt>
                <c:pt idx="11">
                  <c:v>0.1954792055770983</c:v>
                </c:pt>
                <c:pt idx="12">
                  <c:v>0.12796697002519011</c:v>
                </c:pt>
                <c:pt idx="13">
                  <c:v>0.1857903236990445</c:v>
                </c:pt>
              </c:numCache>
            </c:numRef>
          </c:val>
          <c:extLst>
            <c:ext xmlns:c16="http://schemas.microsoft.com/office/drawing/2014/chart" uri="{C3380CC4-5D6E-409C-BE32-E72D297353CC}">
              <c16:uniqueId val="{00000000-1EE9-4054-BE08-DA4DF019964D}"/>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1419323109524665"/>
          <c:y val="1.4335481303907971E-2"/>
          <c:w val="0.8580676890475335"/>
          <c:h val="7.33400965951820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9.766444727816978E-2"/>
          <c:w val="0.95919910435773981"/>
          <c:h val="0.61412093690670233"/>
        </c:manualLayout>
      </c:layout>
      <c:barChart>
        <c:barDir val="col"/>
        <c:grouping val="stacked"/>
        <c:varyColors val="0"/>
        <c:ser>
          <c:idx val="0"/>
          <c:order val="0"/>
          <c:tx>
            <c:strRef>
              <c:f>Sheet1!$B$1</c:f>
              <c:strCache>
                <c:ptCount val="1"/>
                <c:pt idx="0">
                  <c:v>Confident </c:v>
                </c:pt>
              </c:strCache>
            </c:strRef>
          </c:tx>
          <c:spPr>
            <a:solidFill>
              <a:schemeClr val="accent1"/>
            </a:solidFill>
            <a:ln>
              <a:noFill/>
            </a:ln>
            <a:effectLst/>
          </c:spPr>
          <c:invertIfNegative val="0"/>
          <c:dPt>
            <c:idx val="6"/>
            <c:invertIfNegative val="0"/>
            <c:bubble3D val="0"/>
            <c:extLst>
              <c:ext xmlns:c16="http://schemas.microsoft.com/office/drawing/2014/chart" uri="{C3380CC4-5D6E-409C-BE32-E72D297353CC}">
                <c16:uniqueId val="{00000000-F2E1-4E60-83F8-D60E2E73E509}"/>
              </c:ext>
            </c:extLst>
          </c:dPt>
          <c:dLbls>
            <c:dLbl>
              <c:idx val="0"/>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2E1-4E60-83F8-D60E2E73E509}"/>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2E1-4E60-83F8-D60E2E73E509}"/>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2E1-4E60-83F8-D60E2E73E509}"/>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2E1-4E60-83F8-D60E2E73E509}"/>
                </c:ext>
              </c:extLst>
            </c:dLbl>
            <c:dLbl>
              <c:idx val="4"/>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2E1-4E60-83F8-D60E2E73E509}"/>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2E1-4E60-83F8-D60E2E73E509}"/>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2E1-4E60-83F8-D60E2E73E509}"/>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2E1-4E60-83F8-D60E2E73E509}"/>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F2E1-4E60-83F8-D60E2E73E50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Clothing &amp; textiles</c:v>
                </c:pt>
                <c:pt idx="1">
                  <c:v>Food Waste</c:v>
                </c:pt>
                <c:pt idx="2">
                  <c:v>Plastic packaging</c:v>
                </c:pt>
                <c:pt idx="3">
                  <c:v>Food cartons</c:v>
                </c:pt>
                <c:pt idx="4">
                  <c:v>Appliances</c:v>
                </c:pt>
                <c:pt idx="5">
                  <c:v>Cleaning bottles</c:v>
                </c:pt>
                <c:pt idx="6">
                  <c:v>Bulky waste</c:v>
                </c:pt>
                <c:pt idx="7">
                  <c:v>Electric consumables</c:v>
                </c:pt>
                <c:pt idx="8">
                  <c:v>Soft plastics</c:v>
                </c:pt>
                <c:pt idx="9">
                  <c:v>Food pouches</c:v>
                </c:pt>
              </c:strCache>
            </c:strRef>
          </c:cat>
          <c:val>
            <c:numRef>
              <c:f>Sheet1!$B$2:$B$11</c:f>
              <c:numCache>
                <c:formatCode>0%</c:formatCode>
                <c:ptCount val="10"/>
                <c:pt idx="0">
                  <c:v>0.94</c:v>
                </c:pt>
                <c:pt idx="1">
                  <c:v>0.93</c:v>
                </c:pt>
                <c:pt idx="2">
                  <c:v>0.9</c:v>
                </c:pt>
                <c:pt idx="3">
                  <c:v>0.9</c:v>
                </c:pt>
                <c:pt idx="4">
                  <c:v>0.86</c:v>
                </c:pt>
                <c:pt idx="5">
                  <c:v>0.85</c:v>
                </c:pt>
                <c:pt idx="6">
                  <c:v>0.83</c:v>
                </c:pt>
                <c:pt idx="7">
                  <c:v>0.8</c:v>
                </c:pt>
                <c:pt idx="8">
                  <c:v>0.78</c:v>
                </c:pt>
                <c:pt idx="9">
                  <c:v>0.62</c:v>
                </c:pt>
              </c:numCache>
            </c:numRef>
          </c:val>
          <c:extLst>
            <c:ext xmlns:c16="http://schemas.microsoft.com/office/drawing/2014/chart" uri="{C3380CC4-5D6E-409C-BE32-E72D297353CC}">
              <c16:uniqueId val="{0000000B-F2E1-4E60-83F8-D60E2E73E509}"/>
            </c:ext>
          </c:extLst>
        </c:ser>
        <c:ser>
          <c:idx val="1"/>
          <c:order val="1"/>
          <c:tx>
            <c:strRef>
              <c:f>Sheet1!$C$1</c:f>
              <c:strCache>
                <c:ptCount val="1"/>
                <c:pt idx="0">
                  <c:v>Not confident</c:v>
                </c:pt>
              </c:strCache>
            </c:strRef>
          </c:tx>
          <c:spPr>
            <a:solidFill>
              <a:schemeClr val="accent4"/>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Clothing &amp; textiles</c:v>
                </c:pt>
                <c:pt idx="1">
                  <c:v>Food Waste</c:v>
                </c:pt>
                <c:pt idx="2">
                  <c:v>Plastic packaging</c:v>
                </c:pt>
                <c:pt idx="3">
                  <c:v>Food cartons</c:v>
                </c:pt>
                <c:pt idx="4">
                  <c:v>Appliances</c:v>
                </c:pt>
                <c:pt idx="5">
                  <c:v>Cleaning bottles</c:v>
                </c:pt>
                <c:pt idx="6">
                  <c:v>Bulky waste</c:v>
                </c:pt>
                <c:pt idx="7">
                  <c:v>Electric consumables</c:v>
                </c:pt>
                <c:pt idx="8">
                  <c:v>Soft plastics</c:v>
                </c:pt>
                <c:pt idx="9">
                  <c:v>Food pouches</c:v>
                </c:pt>
              </c:strCache>
            </c:strRef>
          </c:cat>
          <c:val>
            <c:numRef>
              <c:f>Sheet1!$C$2:$C$11</c:f>
              <c:numCache>
                <c:formatCode>0%</c:formatCode>
                <c:ptCount val="10"/>
                <c:pt idx="0">
                  <c:v>0.04</c:v>
                </c:pt>
                <c:pt idx="1">
                  <c:v>0.05</c:v>
                </c:pt>
                <c:pt idx="2">
                  <c:v>0.08</c:v>
                </c:pt>
                <c:pt idx="3">
                  <c:v>0.09</c:v>
                </c:pt>
                <c:pt idx="4">
                  <c:v>0.12</c:v>
                </c:pt>
                <c:pt idx="5">
                  <c:v>0.14000000000000001</c:v>
                </c:pt>
                <c:pt idx="6">
                  <c:v>0.14000000000000001</c:v>
                </c:pt>
                <c:pt idx="7">
                  <c:v>0.18</c:v>
                </c:pt>
                <c:pt idx="8">
                  <c:v>0.21</c:v>
                </c:pt>
                <c:pt idx="9">
                  <c:v>0.24</c:v>
                </c:pt>
              </c:numCache>
            </c:numRef>
          </c:val>
          <c:extLst>
            <c:ext xmlns:c16="http://schemas.microsoft.com/office/drawing/2014/chart" uri="{C3380CC4-5D6E-409C-BE32-E72D297353CC}">
              <c16:uniqueId val="{00000013-F2E1-4E60-83F8-D60E2E73E509}"/>
            </c:ext>
          </c:extLst>
        </c:ser>
        <c:ser>
          <c:idx val="2"/>
          <c:order val="2"/>
          <c:tx>
            <c:strRef>
              <c:f>Sheet1!$D$1</c:f>
              <c:strCache>
                <c:ptCount val="1"/>
                <c:pt idx="0">
                  <c:v>Don't know</c:v>
                </c:pt>
              </c:strCache>
            </c:strRef>
          </c:tx>
          <c:spPr>
            <a:solidFill>
              <a:schemeClr val="accent5"/>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2E1-4E60-83F8-D60E2E73E509}"/>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Clothing &amp; textiles</c:v>
                </c:pt>
                <c:pt idx="1">
                  <c:v>Food Waste</c:v>
                </c:pt>
                <c:pt idx="2">
                  <c:v>Plastic packaging</c:v>
                </c:pt>
                <c:pt idx="3">
                  <c:v>Food cartons</c:v>
                </c:pt>
                <c:pt idx="4">
                  <c:v>Appliances</c:v>
                </c:pt>
                <c:pt idx="5">
                  <c:v>Cleaning bottles</c:v>
                </c:pt>
                <c:pt idx="6">
                  <c:v>Bulky waste</c:v>
                </c:pt>
                <c:pt idx="7">
                  <c:v>Electric consumables</c:v>
                </c:pt>
                <c:pt idx="8">
                  <c:v>Soft plastics</c:v>
                </c:pt>
                <c:pt idx="9">
                  <c:v>Food pouches</c:v>
                </c:pt>
              </c:strCache>
            </c:strRef>
          </c:cat>
          <c:val>
            <c:numRef>
              <c:f>Sheet1!$D$2:$D$11</c:f>
              <c:numCache>
                <c:formatCode>0%</c:formatCode>
                <c:ptCount val="10"/>
                <c:pt idx="0">
                  <c:v>2.0000000000000018E-2</c:v>
                </c:pt>
                <c:pt idx="1">
                  <c:v>1.9999999999999907E-2</c:v>
                </c:pt>
                <c:pt idx="2">
                  <c:v>2.0000000000000018E-2</c:v>
                </c:pt>
                <c:pt idx="3">
                  <c:v>1.0000000000000009E-2</c:v>
                </c:pt>
                <c:pt idx="4">
                  <c:v>2.0000000000000018E-2</c:v>
                </c:pt>
                <c:pt idx="5">
                  <c:v>1.0000000000000009E-2</c:v>
                </c:pt>
                <c:pt idx="6">
                  <c:v>3.0000000000000027E-2</c:v>
                </c:pt>
                <c:pt idx="7">
                  <c:v>2.0000000000000018E-2</c:v>
                </c:pt>
                <c:pt idx="8">
                  <c:v>1.0000000000000009E-2</c:v>
                </c:pt>
                <c:pt idx="9">
                  <c:v>0.14000000000000001</c:v>
                </c:pt>
              </c:numCache>
            </c:numRef>
          </c:val>
          <c:extLst>
            <c:ext xmlns:c16="http://schemas.microsoft.com/office/drawing/2014/chart" uri="{C3380CC4-5D6E-409C-BE32-E72D297353CC}">
              <c16:uniqueId val="{00000020-F2E1-4E60-83F8-D60E2E73E509}"/>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0880953974131081"/>
          <c:y val="3.9231277401345355E-2"/>
          <c:w val="0.52598781629455527"/>
          <c:h val="7.33400965951820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8.6501635464796015E-2</c:v>
                </c:pt>
                <c:pt idx="1">
                  <c:v>0.1057542598224518</c:v>
                </c:pt>
                <c:pt idx="2">
                  <c:v>0.14737705738141479</c:v>
                </c:pt>
                <c:pt idx="3">
                  <c:v>0.1366545006569401</c:v>
                </c:pt>
                <c:pt idx="4">
                  <c:v>0.1307944510265458</c:v>
                </c:pt>
                <c:pt idx="5">
                  <c:v>0.13984324831698999</c:v>
                </c:pt>
                <c:pt idx="6">
                  <c:v>0.1634804581031607</c:v>
                </c:pt>
              </c:numCache>
            </c:numRef>
          </c:val>
          <c:smooth val="0"/>
          <c:extLst>
            <c:ext xmlns:c16="http://schemas.microsoft.com/office/drawing/2014/chart" uri="{C3380CC4-5D6E-409C-BE32-E72D297353CC}">
              <c16:uniqueId val="{00000000-1D38-4704-B1E8-A84D06730015}"/>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0.2533528213651175</c:v>
                </c:pt>
                <c:pt idx="1">
                  <c:v>0.22420056891480278</c:v>
                </c:pt>
                <c:pt idx="2">
                  <c:v>0.22859931899878511</c:v>
                </c:pt>
                <c:pt idx="3">
                  <c:v>0.2346216328702547</c:v>
                </c:pt>
                <c:pt idx="4">
                  <c:v>0.19979430872684478</c:v>
                </c:pt>
                <c:pt idx="5">
                  <c:v>0.21195298312788469</c:v>
                </c:pt>
                <c:pt idx="6">
                  <c:v>0.26614378180471371</c:v>
                </c:pt>
              </c:numCache>
            </c:numRef>
          </c:val>
          <c:smooth val="0"/>
          <c:extLst>
            <c:ext xmlns:c16="http://schemas.microsoft.com/office/drawing/2014/chart" uri="{C3380CC4-5D6E-409C-BE32-E72D297353CC}">
              <c16:uniqueId val="{00000001-1D38-4704-B1E8-A84D06730015}"/>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0.38</c:v>
                </c:pt>
                <c:pt idx="1">
                  <c:v>0.32</c:v>
                </c:pt>
                <c:pt idx="2">
                  <c:v>0.28999999999999998</c:v>
                </c:pt>
                <c:pt idx="3">
                  <c:v>0.34</c:v>
                </c:pt>
                <c:pt idx="4">
                  <c:v>0.31</c:v>
                </c:pt>
                <c:pt idx="5">
                  <c:v>0.27</c:v>
                </c:pt>
              </c:numCache>
            </c:numRef>
          </c:val>
          <c:smooth val="0"/>
          <c:extLst>
            <c:ext xmlns:c16="http://schemas.microsoft.com/office/drawing/2014/chart" uri="{C3380CC4-5D6E-409C-BE32-E72D297353CC}">
              <c16:uniqueId val="{00000007-1047-4AD2-84D2-B9B06FEDD77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2"/>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92C-466C-B27E-0916D9BBBC31}"/>
                </c:ext>
              </c:extLst>
            </c:dLbl>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2799-4517-B16F-7C56149A6C61}"/>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2799-4517-B16F-7C56149A6C61}"/>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2799-4517-B16F-7C56149A6C61}"/>
                </c:ext>
              </c:extLst>
            </c:dLbl>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0.38</c:v>
                </c:pt>
                <c:pt idx="1">
                  <c:v>0.37</c:v>
                </c:pt>
                <c:pt idx="2">
                  <c:v>0.4</c:v>
                </c:pt>
                <c:pt idx="3">
                  <c:v>0.43</c:v>
                </c:pt>
                <c:pt idx="4">
                  <c:v>0.41</c:v>
                </c:pt>
                <c:pt idx="5">
                  <c:v>0.36</c:v>
                </c:pt>
              </c:numCache>
            </c:numRef>
          </c:val>
          <c:smooth val="0"/>
          <c:extLst>
            <c:ext xmlns:c16="http://schemas.microsoft.com/office/drawing/2014/chart" uri="{C3380CC4-5D6E-409C-BE32-E72D297353CC}">
              <c16:uniqueId val="{00000008-1047-4AD2-84D2-B9B06FEDD77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0-2799-4517-B16F-7C56149A6C61}"/>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5.5735514771643763E-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0.33</c:v>
                </c:pt>
                <c:pt idx="1">
                  <c:v>0.25</c:v>
                </c:pt>
                <c:pt idx="2">
                  <c:v>0.32</c:v>
                </c:pt>
                <c:pt idx="3">
                  <c:v>0.27</c:v>
                </c:pt>
                <c:pt idx="4">
                  <c:v>0.26</c:v>
                </c:pt>
                <c:pt idx="5">
                  <c:v>0.36</c:v>
                </c:pt>
              </c:numCache>
            </c:numRef>
          </c:val>
          <c:smooth val="0"/>
          <c:extLst>
            <c:ext xmlns:c16="http://schemas.microsoft.com/office/drawing/2014/chart" uri="{C3380CC4-5D6E-409C-BE32-E72D297353CC}">
              <c16:uniqueId val="{00000000-7E22-4789-95C5-D18EB2A079D9}"/>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0"/>
              <c:spPr>
                <a:noFill/>
                <a:ln w="19050">
                  <a:solidFill>
                    <a:srgbClr val="E40037"/>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7-7E22-4789-95C5-D18EB2A079D9}"/>
                </c:ext>
              </c:extLst>
            </c:dLbl>
            <c:dLbl>
              <c:idx val="1"/>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B83C-4CA8-AC37-14744836E5B0}"/>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0.16</c:v>
                </c:pt>
                <c:pt idx="1">
                  <c:v>0.21</c:v>
                </c:pt>
                <c:pt idx="2">
                  <c:v>0.15</c:v>
                </c:pt>
                <c:pt idx="3">
                  <c:v>0.14000000000000001</c:v>
                </c:pt>
                <c:pt idx="4">
                  <c:v>0.17</c:v>
                </c:pt>
                <c:pt idx="5">
                  <c:v>0.19</c:v>
                </c:pt>
              </c:numCache>
            </c:numRef>
          </c:val>
          <c:smooth val="0"/>
          <c:extLst>
            <c:ext xmlns:c16="http://schemas.microsoft.com/office/drawing/2014/chart" uri="{C3380CC4-5D6E-409C-BE32-E72D297353CC}">
              <c16:uniqueId val="{00000005-7E22-4789-95C5-D18EB2A079D9}"/>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0</c:formatCode>
                      <c:ptCount val="6"/>
                      <c:pt idx="1">
                        <c:v>262</c:v>
                      </c:pt>
                      <c:pt idx="2">
                        <c:v>331</c:v>
                      </c:pt>
                      <c:pt idx="3">
                        <c:v>602</c:v>
                      </c:pt>
                      <c:pt idx="4">
                        <c:v>688</c:v>
                      </c:pt>
                      <c:pt idx="5">
                        <c:v>604</c:v>
                      </c:pt>
                    </c:numCache>
                  </c:numRef>
                </c:val>
                <c:smooth val="0"/>
                <c:extLst>
                  <c:ext xmlns:c16="http://schemas.microsoft.com/office/drawing/2014/chart" uri="{C3380CC4-5D6E-409C-BE32-E72D297353CC}">
                    <c16:uniqueId val="{00000006-7E22-4789-95C5-D18EB2A079D9}"/>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5.5735514771643763E-2"/>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D20-4649-8235-4CC0AB08EA6B}"/>
              </c:ext>
            </c:extLst>
          </c:dPt>
          <c:dLbls>
            <c:dLbl>
              <c:idx val="1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20-4649-8235-4CC0AB08EA6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0.56230000000000002</c:v>
                </c:pt>
                <c:pt idx="1">
                  <c:v>0.4667</c:v>
                </c:pt>
                <c:pt idx="2">
                  <c:v>0.59630000000000005</c:v>
                </c:pt>
                <c:pt idx="3">
                  <c:v>0.62939999999999996</c:v>
                </c:pt>
                <c:pt idx="4">
                  <c:v>0.57709999999999995</c:v>
                </c:pt>
                <c:pt idx="5">
                  <c:v>0.64080000000000004</c:v>
                </c:pt>
                <c:pt idx="6">
                  <c:v>0.60250000000000004</c:v>
                </c:pt>
                <c:pt idx="7">
                  <c:v>0.55940000000000001</c:v>
                </c:pt>
                <c:pt idx="8">
                  <c:v>0.46920000000000001</c:v>
                </c:pt>
                <c:pt idx="9">
                  <c:v>0.5333</c:v>
                </c:pt>
                <c:pt idx="10">
                  <c:v>0.57640000000000002</c:v>
                </c:pt>
                <c:pt idx="11">
                  <c:v>0.54149999999999998</c:v>
                </c:pt>
                <c:pt idx="12">
                  <c:v>0.57350000000000001</c:v>
                </c:pt>
                <c:pt idx="13">
                  <c:v>0.59299999999999997</c:v>
                </c:pt>
                <c:pt idx="14">
                  <c:v>0.55210000000000004</c:v>
                </c:pt>
                <c:pt idx="15">
                  <c:v>0.51239999999999997</c:v>
                </c:pt>
                <c:pt idx="16">
                  <c:v>0.58040000000000003</c:v>
                </c:pt>
                <c:pt idx="17">
                  <c:v>0.48649999999999999</c:v>
                </c:pt>
                <c:pt idx="18">
                  <c:v>0.51629999999999998</c:v>
                </c:pt>
                <c:pt idx="19">
                  <c:v>0.56840000000000002</c:v>
                </c:pt>
                <c:pt idx="20">
                  <c:v>0.58199999999999996</c:v>
                </c:pt>
                <c:pt idx="21">
                  <c:v>0.59909999999999997</c:v>
                </c:pt>
              </c:numCache>
            </c:numRef>
          </c:val>
          <c:extLst>
            <c:ext xmlns:c16="http://schemas.microsoft.com/office/drawing/2014/chart" uri="{C3380CC4-5D6E-409C-BE32-E72D297353CC}">
              <c16:uniqueId val="{00000003-0D20-4649-8235-4CC0AB08EA6B}"/>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75008772658237"/>
          <c:y val="5.4482970539386964E-2"/>
          <c:w val="0.73629719712453257"/>
          <c:h val="0.94551708567855175"/>
        </c:manualLayout>
      </c:layout>
      <c:barChart>
        <c:barDir val="bar"/>
        <c:grouping val="clustered"/>
        <c:varyColors val="0"/>
        <c:ser>
          <c:idx val="1"/>
          <c:order val="0"/>
          <c:tx>
            <c:strRef>
              <c:f>Sheet1!$B$1</c:f>
              <c:strCache>
                <c:ptCount val="1"/>
                <c:pt idx="0">
                  <c:v>Essex 2023</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Sheet1!$B$2:$B$5</c:f>
              <c:numCache>
                <c:formatCode>0%</c:formatCode>
                <c:ptCount val="4"/>
                <c:pt idx="0">
                  <c:v>0.1111</c:v>
                </c:pt>
                <c:pt idx="1">
                  <c:v>0.32650000000000001</c:v>
                </c:pt>
                <c:pt idx="2">
                  <c:v>0.35389999999999999</c:v>
                </c:pt>
                <c:pt idx="3">
                  <c:v>0.20849999999999999</c:v>
                </c:pt>
              </c:numCache>
            </c:numRef>
          </c:val>
          <c:extLst>
            <c:ext xmlns:c16="http://schemas.microsoft.com/office/drawing/2014/chart" uri="{C3380CC4-5D6E-409C-BE32-E72D297353CC}">
              <c16:uniqueId val="{00000012-D0C8-4D26-804D-8B6BFD9C0332}"/>
            </c:ext>
          </c:extLst>
        </c:ser>
        <c:ser>
          <c:idx val="2"/>
          <c:order val="1"/>
          <c:tx>
            <c:strRef>
              <c:f>Sheet1!$C$1</c:f>
              <c:strCache>
                <c:ptCount val="1"/>
                <c:pt idx="0">
                  <c:v>Essex 2022</c:v>
                </c:pt>
              </c:strCache>
            </c:strRef>
          </c:tx>
          <c:spPr>
            <a:solidFill>
              <a:schemeClr val="accent4">
                <a:lumMod val="20000"/>
                <a:lumOff val="80000"/>
              </a:schemeClr>
            </a:solidFill>
            <a:ln>
              <a:noFill/>
            </a:ln>
            <a:effectLst/>
          </c:spPr>
          <c:invertIfNegative val="0"/>
          <c:dPt>
            <c:idx val="0"/>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1-F466-44AE-AE31-11E618C4EBED}"/>
              </c:ext>
            </c:extLst>
          </c:dPt>
          <c:dPt>
            <c:idx val="1"/>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3-F466-44AE-AE31-11E618C4EBED}"/>
              </c:ext>
            </c:extLst>
          </c:dPt>
          <c:dPt>
            <c:idx val="2"/>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5-F466-44AE-AE31-11E618C4EBED}"/>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F466-44AE-AE31-11E618C4EBED}"/>
              </c:ext>
            </c:extLst>
          </c:dPt>
          <c:dLbls>
            <c:spPr>
              <a:noFill/>
              <a:ln>
                <a:noFill/>
              </a:ln>
              <a:effectLst/>
            </c:spPr>
            <c:txPr>
              <a:bodyPr rot="0" spcFirstLastPara="1" vertOverflow="ellipsis" vert="horz" wrap="square" anchor="ctr" anchorCtr="1"/>
              <a:lstStyle/>
              <a:p>
                <a:pP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Sheet1!$C$2:$C$5</c:f>
              <c:numCache>
                <c:formatCode>0%</c:formatCode>
                <c:ptCount val="4"/>
                <c:pt idx="0">
                  <c:v>8.8200000000000001E-2</c:v>
                </c:pt>
                <c:pt idx="1">
                  <c:v>0.27610000000000001</c:v>
                </c:pt>
                <c:pt idx="2">
                  <c:v>0.36880000000000002</c:v>
                </c:pt>
                <c:pt idx="3">
                  <c:v>0.26690000000000003</c:v>
                </c:pt>
              </c:numCache>
            </c:numRef>
          </c:val>
          <c:extLst>
            <c:ext xmlns:c16="http://schemas.microsoft.com/office/drawing/2014/chart" uri="{C3380CC4-5D6E-409C-BE32-E72D297353CC}">
              <c16:uniqueId val="{00000012-D4C6-4D2F-ADCB-7058F43A974F}"/>
            </c:ext>
          </c:extLst>
        </c:ser>
        <c:ser>
          <c:idx val="0"/>
          <c:order val="2"/>
          <c:tx>
            <c:strRef>
              <c:f>Sheet1!$D$1</c:f>
              <c:strCache>
                <c:ptCount val="1"/>
                <c:pt idx="0">
                  <c:v>England 2022</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0-3</c:v>
                </c:pt>
                <c:pt idx="1">
                  <c:v>4-6</c:v>
                </c:pt>
                <c:pt idx="2">
                  <c:v>7-8</c:v>
                </c:pt>
                <c:pt idx="3">
                  <c:v>9-10</c:v>
                </c:pt>
              </c:strCache>
            </c:strRef>
          </c:cat>
          <c:val>
            <c:numRef>
              <c:f>Sheet1!$D$2:$D$5</c:f>
              <c:numCache>
                <c:formatCode>0%</c:formatCode>
                <c:ptCount val="4"/>
                <c:pt idx="0">
                  <c:v>7.0000000000000007E-2</c:v>
                </c:pt>
                <c:pt idx="1">
                  <c:v>0.23</c:v>
                </c:pt>
                <c:pt idx="2">
                  <c:v>0.44</c:v>
                </c:pt>
                <c:pt idx="3">
                  <c:v>0.25</c:v>
                </c:pt>
              </c:numCache>
            </c:numRef>
          </c:val>
          <c:extLst>
            <c:ext xmlns:c16="http://schemas.microsoft.com/office/drawing/2014/chart" uri="{C3380CC4-5D6E-409C-BE32-E72D297353CC}">
              <c16:uniqueId val="{00000013-D4C6-4D2F-ADCB-7058F43A974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r"/>
      <c:layout>
        <c:manualLayout>
          <c:xMode val="edge"/>
          <c:yMode val="edge"/>
          <c:x val="0.73147661965979627"/>
          <c:y val="8.1716856869702412E-2"/>
          <c:w val="0.2593633877258984"/>
          <c:h val="0.18514720807843246"/>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2022</c:v>
                </c:pt>
              </c:strCache>
            </c:strRef>
          </c:tx>
          <c:spPr>
            <a:ln w="28575" cap="rnd">
              <a:solidFill>
                <a:srgbClr val="7F7F7F"/>
              </a:solidFill>
              <a:round/>
            </a:ln>
            <a:effectLst/>
          </c:spPr>
          <c:marker>
            <c:symbol val="circle"/>
            <c:size val="5"/>
            <c:spPr>
              <a:solidFill>
                <a:srgbClr val="7F7F7F"/>
              </a:solidFill>
              <a:ln w="38100" cap="rnd">
                <a:solidFill>
                  <a:srgbClr val="7F7F7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7"/>
                <c:pt idx="0">
                  <c:v>18-24</c:v>
                </c:pt>
                <c:pt idx="1">
                  <c:v>25-34</c:v>
                </c:pt>
                <c:pt idx="2">
                  <c:v>35-44</c:v>
                </c:pt>
                <c:pt idx="3">
                  <c:v>45-54</c:v>
                </c:pt>
                <c:pt idx="4">
                  <c:v>55-64</c:v>
                </c:pt>
                <c:pt idx="5">
                  <c:v>65-74</c:v>
                </c:pt>
                <c:pt idx="6">
                  <c:v>75+</c:v>
                </c:pt>
              </c:strCache>
              <c:extLst/>
            </c:strRef>
          </c:cat>
          <c:val>
            <c:numRef>
              <c:f>Sheet1!$B$2:$B$14</c:f>
              <c:numCache>
                <c:formatCode>0%</c:formatCode>
                <c:ptCount val="7"/>
                <c:pt idx="0">
                  <c:v>0.71</c:v>
                </c:pt>
                <c:pt idx="1">
                  <c:v>0.55000000000000004</c:v>
                </c:pt>
                <c:pt idx="2">
                  <c:v>0.66</c:v>
                </c:pt>
                <c:pt idx="3">
                  <c:v>0.65</c:v>
                </c:pt>
                <c:pt idx="4">
                  <c:v>0.65</c:v>
                </c:pt>
                <c:pt idx="5">
                  <c:v>0.68</c:v>
                </c:pt>
                <c:pt idx="6">
                  <c:v>0.59</c:v>
                </c:pt>
              </c:numCache>
              <c:extLst/>
            </c:numRef>
          </c:val>
          <c:smooth val="0"/>
          <c:extLst>
            <c:ext xmlns:c16="http://schemas.microsoft.com/office/drawing/2014/chart" uri="{C3380CC4-5D6E-409C-BE32-E72D297353CC}">
              <c16:uniqueId val="{00000007-1047-4AD2-84D2-B9B06FEDD773}"/>
            </c:ext>
          </c:extLst>
        </c:ser>
        <c:ser>
          <c:idx val="1"/>
          <c:order val="1"/>
          <c:tx>
            <c:strRef>
              <c:f>Sheet1!$C$1</c:f>
              <c:strCache>
                <c:ptCount val="1"/>
                <c:pt idx="0">
                  <c:v>2023</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1"/>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8338-437A-95C3-9F743CBE690B}"/>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8338-437A-95C3-9F743CBE690B}"/>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7"/>
                <c:pt idx="0">
                  <c:v>18-24</c:v>
                </c:pt>
                <c:pt idx="1">
                  <c:v>25-34</c:v>
                </c:pt>
                <c:pt idx="2">
                  <c:v>35-44</c:v>
                </c:pt>
                <c:pt idx="3">
                  <c:v>45-54</c:v>
                </c:pt>
                <c:pt idx="4">
                  <c:v>55-64</c:v>
                </c:pt>
                <c:pt idx="5">
                  <c:v>65-74</c:v>
                </c:pt>
                <c:pt idx="6">
                  <c:v>75+</c:v>
                </c:pt>
              </c:strCache>
              <c:extLst/>
            </c:strRef>
          </c:cat>
          <c:val>
            <c:numRef>
              <c:f>Sheet1!$C$2:$C$13</c:f>
              <c:numCache>
                <c:formatCode>0%</c:formatCode>
                <c:ptCount val="7"/>
                <c:pt idx="0">
                  <c:v>0.35158166771467897</c:v>
                </c:pt>
                <c:pt idx="1">
                  <c:v>0.52007334684673601</c:v>
                </c:pt>
                <c:pt idx="2">
                  <c:v>0.56651810339014608</c:v>
                </c:pt>
                <c:pt idx="3">
                  <c:v>0.56249583719158192</c:v>
                </c:pt>
                <c:pt idx="4">
                  <c:v>0.60748621168272376</c:v>
                </c:pt>
                <c:pt idx="5">
                  <c:v>0.62221700058956031</c:v>
                </c:pt>
                <c:pt idx="6">
                  <c:v>0.58875055439666824</c:v>
                </c:pt>
              </c:numCache>
              <c:extLst/>
            </c:numRef>
          </c:val>
          <c:smooth val="0"/>
          <c:extLst>
            <c:ext xmlns:c16="http://schemas.microsoft.com/office/drawing/2014/chart" uri="{C3380CC4-5D6E-409C-BE32-E72D297353CC}">
              <c16:uniqueId val="{00000008-1047-4AD2-84D2-B9B06FEDD773}"/>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0.55003</cdr:x>
      <cdr:y>0.72707</cdr:y>
    </cdr:from>
    <cdr:to>
      <cdr:x>0.57784</cdr:x>
      <cdr:y>0.77424</cdr:y>
    </cdr:to>
    <cdr:sp macro="" textlink="">
      <cdr:nvSpPr>
        <cdr:cNvPr id="2" name="Arrow: Up 1">
          <a:extLst xmlns:a="http://schemas.openxmlformats.org/drawingml/2006/main">
            <a:ext uri="{FF2B5EF4-FFF2-40B4-BE49-F238E27FC236}">
              <a16:creationId xmlns:a16="http://schemas.microsoft.com/office/drawing/2014/main" id="{752C76AD-BBC1-50FE-B3A2-B66509E9FDAD}"/>
            </a:ext>
            <a:ext uri="{C183D7F6-B498-43B3-948B-1728B52AA6E4}">
              <adec:decorative xmlns:adec="http://schemas.microsoft.com/office/drawing/2017/decorative" val="1"/>
            </a:ext>
          </a:extLst>
        </cdr:cNvPr>
        <cdr:cNvSpPr/>
      </cdr:nvSpPr>
      <cdr:spPr>
        <a:xfrm xmlns:a="http://schemas.openxmlformats.org/drawingml/2006/main" flipV="1">
          <a:off x="2593154" y="3110525"/>
          <a:ext cx="131094" cy="201784"/>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0.69942</cdr:x>
      <cdr:y>0.36029</cdr:y>
    </cdr:from>
    <cdr:to>
      <cdr:x>0.7593</cdr:x>
      <cdr:y>0.39848</cdr:y>
    </cdr:to>
    <cdr:sp macro="" textlink="">
      <cdr:nvSpPr>
        <cdr:cNvPr id="3" name="Rectangle 2">
          <a:extLst xmlns:a="http://schemas.openxmlformats.org/drawingml/2006/main">
            <a:ext uri="{FF2B5EF4-FFF2-40B4-BE49-F238E27FC236}">
              <a16:creationId xmlns:a16="http://schemas.microsoft.com/office/drawing/2014/main" id="{2FE0DDAB-40D2-4DF7-854E-9929DBF402D3}"/>
            </a:ext>
          </a:extLst>
        </cdr:cNvPr>
        <cdr:cNvSpPr/>
      </cdr:nvSpPr>
      <cdr:spPr>
        <a:xfrm xmlns:a="http://schemas.openxmlformats.org/drawingml/2006/main">
          <a:off x="4513251" y="1753443"/>
          <a:ext cx="386395" cy="185861"/>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0.75121</cdr:x>
      <cdr:y>0.5889</cdr:y>
    </cdr:from>
    <cdr:to>
      <cdr:x>0.80581</cdr:x>
      <cdr:y>0.61943</cdr:y>
    </cdr:to>
    <cdr:sp macro="" textlink="">
      <cdr:nvSpPr>
        <cdr:cNvPr id="2" name="Rectangle 1">
          <a:extLst xmlns:a="http://schemas.openxmlformats.org/drawingml/2006/main">
            <a:ext uri="{FF2B5EF4-FFF2-40B4-BE49-F238E27FC236}">
              <a16:creationId xmlns:a16="http://schemas.microsoft.com/office/drawing/2014/main" id="{AE1570A1-CFE5-F6BE-4B2A-58E1BF07E5CA}"/>
            </a:ext>
            <a:ext uri="{C183D7F6-B498-43B3-948B-1728B52AA6E4}">
              <adec:decorative xmlns:adec="http://schemas.microsoft.com/office/drawing/2017/decorative" val="1"/>
            </a:ext>
          </a:extLst>
        </cdr:cNvPr>
        <cdr:cNvSpPr/>
      </cdr:nvSpPr>
      <cdr:spPr>
        <a:xfrm xmlns:a="http://schemas.openxmlformats.org/drawingml/2006/main">
          <a:off x="4847399" y="2866026"/>
          <a:ext cx="352325" cy="14858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0.7397</cdr:x>
      <cdr:y>0.14782</cdr:y>
    </cdr:from>
    <cdr:to>
      <cdr:x>0.79957</cdr:x>
      <cdr:y>0.18279</cdr:y>
    </cdr:to>
    <cdr:sp macro="" textlink="">
      <cdr:nvSpPr>
        <cdr:cNvPr id="2" name="Rectangle 1">
          <a:extLst xmlns:a="http://schemas.openxmlformats.org/drawingml/2006/main">
            <a:ext uri="{FF2B5EF4-FFF2-40B4-BE49-F238E27FC236}">
              <a16:creationId xmlns:a16="http://schemas.microsoft.com/office/drawing/2014/main" id="{A8734D0B-FD44-5D15-8C9B-A730677692FF}"/>
            </a:ext>
          </a:extLst>
        </cdr:cNvPr>
        <cdr:cNvSpPr/>
      </cdr:nvSpPr>
      <cdr:spPr>
        <a:xfrm xmlns:a="http://schemas.openxmlformats.org/drawingml/2006/main">
          <a:off x="4773144" y="719401"/>
          <a:ext cx="386331" cy="170191"/>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0.67242</cdr:x>
      <cdr:y>0.32117</cdr:y>
    </cdr:from>
    <cdr:to>
      <cdr:x>0.73229</cdr:x>
      <cdr:y>0.35614</cdr:y>
    </cdr:to>
    <cdr:sp macro="" textlink="">
      <cdr:nvSpPr>
        <cdr:cNvPr id="3" name="Rectangle 2">
          <a:extLst xmlns:a="http://schemas.openxmlformats.org/drawingml/2006/main">
            <a:ext uri="{FF2B5EF4-FFF2-40B4-BE49-F238E27FC236}">
              <a16:creationId xmlns:a16="http://schemas.microsoft.com/office/drawing/2014/main" id="{CFA3AAC0-E003-6FF9-AFEE-B5CFB2B2738F}"/>
            </a:ext>
          </a:extLst>
        </cdr:cNvPr>
        <cdr:cNvSpPr/>
      </cdr:nvSpPr>
      <cdr:spPr>
        <a:xfrm xmlns:a="http://schemas.openxmlformats.org/drawingml/2006/main">
          <a:off x="4339003" y="1563045"/>
          <a:ext cx="386331" cy="170191"/>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0.70235</cdr:x>
      <cdr:y>0.36817</cdr:y>
    </cdr:from>
    <cdr:to>
      <cdr:x>0.76222</cdr:x>
      <cdr:y>0.40314</cdr:y>
    </cdr:to>
    <cdr:sp macro="" textlink="">
      <cdr:nvSpPr>
        <cdr:cNvPr id="4" name="Rectangle 3">
          <a:extLst xmlns:a="http://schemas.openxmlformats.org/drawingml/2006/main">
            <a:ext uri="{FF2B5EF4-FFF2-40B4-BE49-F238E27FC236}">
              <a16:creationId xmlns:a16="http://schemas.microsoft.com/office/drawing/2014/main" id="{ABDEEF92-1F75-88BE-50BA-CF6DB7DE7DAC}"/>
            </a:ext>
          </a:extLst>
        </cdr:cNvPr>
        <cdr:cNvSpPr/>
      </cdr:nvSpPr>
      <cdr:spPr>
        <a:xfrm xmlns:a="http://schemas.openxmlformats.org/drawingml/2006/main">
          <a:off x="4532169" y="1791776"/>
          <a:ext cx="386331" cy="170191"/>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0.69124</cdr:x>
      <cdr:y>0.84929</cdr:y>
    </cdr:from>
    <cdr:to>
      <cdr:x>0.75111</cdr:x>
      <cdr:y>0.88426</cdr:y>
    </cdr:to>
    <cdr:sp macro="" textlink="">
      <cdr:nvSpPr>
        <cdr:cNvPr id="5" name="Rectangle 4">
          <a:extLst xmlns:a="http://schemas.openxmlformats.org/drawingml/2006/main">
            <a:ext uri="{FF2B5EF4-FFF2-40B4-BE49-F238E27FC236}">
              <a16:creationId xmlns:a16="http://schemas.microsoft.com/office/drawing/2014/main" id="{3534BA5C-22C4-E373-A310-955829FA6852}"/>
            </a:ext>
          </a:extLst>
        </cdr:cNvPr>
        <cdr:cNvSpPr/>
      </cdr:nvSpPr>
      <cdr:spPr>
        <a:xfrm xmlns:a="http://schemas.openxmlformats.org/drawingml/2006/main">
          <a:off x="4460421" y="4133290"/>
          <a:ext cx="386331" cy="170191"/>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0.64682</cdr:x>
      <cdr:y>0.63117</cdr:y>
    </cdr:from>
    <cdr:to>
      <cdr:x>0.70669</cdr:x>
      <cdr:y>0.66614</cdr:y>
    </cdr:to>
    <cdr:sp macro="" textlink="">
      <cdr:nvSpPr>
        <cdr:cNvPr id="6" name="Rectangle 5">
          <a:extLst xmlns:a="http://schemas.openxmlformats.org/drawingml/2006/main">
            <a:ext uri="{FF2B5EF4-FFF2-40B4-BE49-F238E27FC236}">
              <a16:creationId xmlns:a16="http://schemas.microsoft.com/office/drawing/2014/main" id="{AFB634FE-8A53-9489-1EAC-BBA822155322}"/>
            </a:ext>
          </a:extLst>
        </cdr:cNvPr>
        <cdr:cNvSpPr/>
      </cdr:nvSpPr>
      <cdr:spPr>
        <a:xfrm xmlns:a="http://schemas.openxmlformats.org/drawingml/2006/main">
          <a:off x="4173818" y="3071728"/>
          <a:ext cx="386331" cy="170191"/>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2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97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38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4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21</a:t>
            </a:fld>
            <a:endParaRPr lang="en-GB"/>
          </a:p>
        </p:txBody>
      </p:sp>
    </p:spTree>
    <p:extLst>
      <p:ext uri="{BB962C8B-B14F-4D97-AF65-F5344CB8AC3E}">
        <p14:creationId xmlns:p14="http://schemas.microsoft.com/office/powerpoint/2010/main" val="348269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380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23</a:t>
            </a:fld>
            <a:endParaRPr lang="en-GB"/>
          </a:p>
        </p:txBody>
      </p:sp>
    </p:spTree>
    <p:extLst>
      <p:ext uri="{BB962C8B-B14F-4D97-AF65-F5344CB8AC3E}">
        <p14:creationId xmlns:p14="http://schemas.microsoft.com/office/powerpoint/2010/main" val="249576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38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25</a:t>
            </a:fld>
            <a:endParaRPr lang="en-GB"/>
          </a:p>
        </p:txBody>
      </p:sp>
    </p:spTree>
    <p:extLst>
      <p:ext uri="{BB962C8B-B14F-4D97-AF65-F5344CB8AC3E}">
        <p14:creationId xmlns:p14="http://schemas.microsoft.com/office/powerpoint/2010/main" val="131955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10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6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3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5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29</a:t>
            </a:fld>
            <a:endParaRPr lang="en-GB"/>
          </a:p>
        </p:txBody>
      </p:sp>
    </p:spTree>
    <p:extLst>
      <p:ext uri="{BB962C8B-B14F-4D97-AF65-F5344CB8AC3E}">
        <p14:creationId xmlns:p14="http://schemas.microsoft.com/office/powerpoint/2010/main" val="4014965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08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564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33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65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34</a:t>
            </a:fld>
            <a:endParaRPr lang="en-GB"/>
          </a:p>
        </p:txBody>
      </p:sp>
    </p:spTree>
    <p:extLst>
      <p:ext uri="{BB962C8B-B14F-4D97-AF65-F5344CB8AC3E}">
        <p14:creationId xmlns:p14="http://schemas.microsoft.com/office/powerpoint/2010/main" val="1899744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402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0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44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63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72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61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470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26/01/2024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16.xml"/><Relationship Id="rId7" Type="http://schemas.openxmlformats.org/officeDocument/2006/relationships/image" Target="../media/image39.sv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chart" Target="../charts/chart18.xml"/><Relationship Id="rId10" Type="http://schemas.openxmlformats.org/officeDocument/2006/relationships/image" Target="../media/image42.png"/><Relationship Id="rId4" Type="http://schemas.openxmlformats.org/officeDocument/2006/relationships/chart" Target="../charts/chart17.xml"/><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chart" Target="../charts/chart20.xml"/><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chart" Target="../charts/char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hyperlink" Target="https://www.facebook.com/essexcountycouncil" TargetMode="Externa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054109" cy="1620000"/>
          </a:xfrm>
        </p:spPr>
        <p:txBody>
          <a:bodyPr/>
          <a:lstStyle/>
          <a:p>
            <a:r>
              <a:rPr lang="en-GB" dirty="0"/>
              <a:t>Essex Resident Survey 2023: Climate change and Food waste</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a:t>November 2023</a:t>
            </a:r>
          </a:p>
          <a:p>
            <a:endParaRPr lang="en-GB"/>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25463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Males show less climate concern vs. females. While this is consistent vs. 2022, the climate concern gap between males and females is larger in 2023, with levels differing across age groups.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6,547; Females - 3,567; Males - 2,640</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8599A50D-AE1E-2D20-EA5D-2DAE30D763B7}"/>
              </a:ext>
              <a:ext uri="{C183D7F6-B498-43B3-948B-1728B52AA6E4}">
                <adec:decorative xmlns:adec="http://schemas.microsoft.com/office/drawing/2017/decorative" val="1"/>
              </a:ext>
            </a:extLst>
          </p:cNvPr>
          <p:cNvSpPr txBox="1"/>
          <p:nvPr/>
        </p:nvSpPr>
        <p:spPr>
          <a:xfrm>
            <a:off x="3816375"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extremely / very worried</a:t>
            </a:r>
          </a:p>
        </p:txBody>
      </p:sp>
      <p:graphicFrame>
        <p:nvGraphicFramePr>
          <p:cNvPr id="34" name="Chart 33">
            <a:extLst>
              <a:ext uri="{FF2B5EF4-FFF2-40B4-BE49-F238E27FC236}">
                <a16:creationId xmlns:a16="http://schemas.microsoft.com/office/drawing/2014/main" id="{7B73F353-F43A-6829-2B54-15A5FC7FFD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570406"/>
              </p:ext>
            </p:extLst>
          </p:nvPr>
        </p:nvGraphicFramePr>
        <p:xfrm>
          <a:off x="760257" y="1820968"/>
          <a:ext cx="5475849" cy="4329376"/>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6CFFEC82-A888-294C-1AD6-58253D27E4BB}"/>
              </a:ext>
              <a:ext uri="{C183D7F6-B498-43B3-948B-1728B52AA6E4}">
                <adec:decorative xmlns:adec="http://schemas.microsoft.com/office/drawing/2017/decorative" val="1"/>
              </a:ext>
            </a:extLst>
          </p:cNvPr>
          <p:cNvSpPr txBox="1"/>
          <p:nvPr/>
        </p:nvSpPr>
        <p:spPr>
          <a:xfrm>
            <a:off x="9486450"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Not at all / not very</a:t>
            </a:r>
            <a:r>
              <a:rPr kumimoji="0" lang="en-GB" sz="1400" b="1" i="1" u="none" strike="noStrike" kern="1200" cap="none" spc="0" normalizeH="0" baseline="0" noProof="0">
                <a:ln>
                  <a:noFill/>
                </a:ln>
                <a:effectLst/>
                <a:uLnTx/>
                <a:uFillTx/>
                <a:ea typeface="+mn-ea"/>
                <a:cs typeface="+mn-cs"/>
              </a:rPr>
              <a:t> worried</a:t>
            </a:r>
          </a:p>
        </p:txBody>
      </p:sp>
      <p:sp>
        <p:nvSpPr>
          <p:cNvPr id="4" name="Rectangle 3">
            <a:extLst>
              <a:ext uri="{FF2B5EF4-FFF2-40B4-BE49-F238E27FC236}">
                <a16:creationId xmlns:a16="http://schemas.microsoft.com/office/drawing/2014/main" id="{78EAC1CD-513F-D7E0-60FB-250168217AA9}"/>
              </a:ext>
            </a:extLst>
          </p:cNvPr>
          <p:cNvSpPr/>
          <p:nvPr/>
        </p:nvSpPr>
        <p:spPr>
          <a:xfrm>
            <a:off x="1358523" y="1845365"/>
            <a:ext cx="1687285" cy="801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ysClr val="windowText" lastClr="000000"/>
                </a:solidFill>
              </a:rPr>
              <a:t>Overall in 2023:</a:t>
            </a:r>
          </a:p>
          <a:p>
            <a:r>
              <a:rPr lang="en-GB" sz="1400">
                <a:solidFill>
                  <a:sysClr val="windowText" lastClr="000000"/>
                </a:solidFill>
              </a:rPr>
              <a:t>39% of Females</a:t>
            </a:r>
          </a:p>
          <a:p>
            <a:r>
              <a:rPr lang="en-GB" sz="1400">
                <a:solidFill>
                  <a:sysClr val="windowText" lastClr="000000"/>
                </a:solidFill>
              </a:rPr>
              <a:t>32% of Males </a:t>
            </a:r>
          </a:p>
        </p:txBody>
      </p:sp>
      <p:sp>
        <p:nvSpPr>
          <p:cNvPr id="6" name="Arrow: Up 5">
            <a:extLst>
              <a:ext uri="{FF2B5EF4-FFF2-40B4-BE49-F238E27FC236}">
                <a16:creationId xmlns:a16="http://schemas.microsoft.com/office/drawing/2014/main" id="{E934C719-38EF-7A12-BDF4-27796CD59FF7}"/>
              </a:ext>
              <a:ext uri="{C183D7F6-B498-43B3-948B-1728B52AA6E4}">
                <adec:decorative xmlns:adec="http://schemas.microsoft.com/office/drawing/2017/decorative" val="1"/>
              </a:ext>
            </a:extLst>
          </p:cNvPr>
          <p:cNvSpPr/>
          <p:nvPr/>
        </p:nvSpPr>
        <p:spPr>
          <a:xfrm>
            <a:off x="2636813" y="214497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445CF258-7E46-F217-2975-5E5BD8CF1FF1}"/>
              </a:ext>
              <a:ext uri="{C183D7F6-B498-43B3-948B-1728B52AA6E4}">
                <adec:decorative xmlns:adec="http://schemas.microsoft.com/office/drawing/2017/decorative" val="1"/>
              </a:ext>
            </a:extLst>
          </p:cNvPr>
          <p:cNvSpPr/>
          <p:nvPr/>
        </p:nvSpPr>
        <p:spPr>
          <a:xfrm>
            <a:off x="7012938" y="6150344"/>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B51E418-0CF4-E62A-F780-912A874ADE2C}"/>
              </a:ext>
            </a:extLst>
          </p:cNvPr>
          <p:cNvSpPr/>
          <p:nvPr/>
        </p:nvSpPr>
        <p:spPr>
          <a:xfrm>
            <a:off x="1358524" y="4846932"/>
            <a:ext cx="4423440" cy="5014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Compared to 2022, Males demonstrate largest reduction in concern over climate change (16% pt decline) vs. females (12% pt decline)  </a:t>
            </a:r>
          </a:p>
        </p:txBody>
      </p:sp>
      <p:graphicFrame>
        <p:nvGraphicFramePr>
          <p:cNvPr id="9" name="Chart 8">
            <a:extLst>
              <a:ext uri="{FF2B5EF4-FFF2-40B4-BE49-F238E27FC236}">
                <a16:creationId xmlns:a16="http://schemas.microsoft.com/office/drawing/2014/main" id="{F2EB7B28-EAD1-7D90-F78D-7C32E2510BB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9398609"/>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69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Pentagon 15">
            <a:extLst>
              <a:ext uri="{FF2B5EF4-FFF2-40B4-BE49-F238E27FC236}">
                <a16:creationId xmlns:a16="http://schemas.microsoft.com/office/drawing/2014/main" id="{7B74BADF-6CA0-E56B-BE3B-6F173FB4411C}"/>
              </a:ext>
              <a:ext uri="{C183D7F6-B498-43B3-948B-1728B52AA6E4}">
                <adec:decorative xmlns:adec="http://schemas.microsoft.com/office/drawing/2017/decorative" val="1"/>
              </a:ext>
            </a:extLst>
          </p:cNvPr>
          <p:cNvSpPr/>
          <p:nvPr/>
        </p:nvSpPr>
        <p:spPr>
          <a:xfrm>
            <a:off x="3150488" y="2955636"/>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Pentagon 16">
            <a:extLst>
              <a:ext uri="{FF2B5EF4-FFF2-40B4-BE49-F238E27FC236}">
                <a16:creationId xmlns:a16="http://schemas.microsoft.com/office/drawing/2014/main" id="{CCA02FE5-2B7C-E776-8A67-C974BDCA1FAC}"/>
              </a:ext>
              <a:ext uri="{C183D7F6-B498-43B3-948B-1728B52AA6E4}">
                <adec:decorative xmlns:adec="http://schemas.microsoft.com/office/drawing/2017/decorative" val="1"/>
              </a:ext>
            </a:extLst>
          </p:cNvPr>
          <p:cNvSpPr/>
          <p:nvPr/>
        </p:nvSpPr>
        <p:spPr>
          <a:xfrm>
            <a:off x="8921961" y="2949862"/>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dirty="0">
                <a:solidFill>
                  <a:schemeClr val="accent4"/>
                </a:solidFill>
                <a:latin typeface="+mn-lt"/>
              </a:rPr>
              <a:t>The table below summarises the resident groups who are significantly more or less likely to be worried about climate change, with shifts from 2022 highlighted. </a:t>
            </a:r>
          </a:p>
        </p:txBody>
      </p:sp>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0"/>
              </a:ext>
            </a:extLst>
          </p:cNvPr>
          <p:cNvSpPr txBox="1"/>
          <p:nvPr/>
        </p:nvSpPr>
        <p:spPr>
          <a:xfrm>
            <a:off x="1927350" y="1471616"/>
            <a:ext cx="3864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Residents that are extremely / very worried</a:t>
            </a:r>
          </a:p>
        </p:txBody>
      </p:sp>
      <p:sp>
        <p:nvSpPr>
          <p:cNvPr id="4" name="Rectangle 3">
            <a:extLst>
              <a:ext uri="{FF2B5EF4-FFF2-40B4-BE49-F238E27FC236}">
                <a16:creationId xmlns:a16="http://schemas.microsoft.com/office/drawing/2014/main" id="{FB8BA9F8-5C8B-EE5A-0C7D-2112DE79C497}"/>
              </a:ext>
            </a:extLst>
          </p:cNvPr>
          <p:cNvSpPr/>
          <p:nvPr/>
        </p:nvSpPr>
        <p:spPr>
          <a:xfrm>
            <a:off x="714425"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(49%)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b="1">
                <a:solidFill>
                  <a:schemeClr val="tx1"/>
                </a:solidFill>
              </a:rPr>
              <a:t>Aged between 18-24</a:t>
            </a: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In a high earning household (£75K+)</a:t>
            </a:r>
          </a:p>
          <a:p>
            <a:pPr marL="285750" indent="-285750">
              <a:buFont typeface="Arial" panose="020B0604020202020204" pitchFamily="34" charset="0"/>
              <a:buChar char="•"/>
            </a:pPr>
            <a:r>
              <a:rPr lang="en-GB" sz="1500">
                <a:solidFill>
                  <a:schemeClr val="tx1"/>
                </a:solidFill>
              </a:rPr>
              <a:t>Living in a rural or </a:t>
            </a:r>
            <a:r>
              <a:rPr lang="en-GB" sz="1500" b="1">
                <a:solidFill>
                  <a:schemeClr val="tx1"/>
                </a:solidFill>
              </a:rPr>
              <a:t>less deprived area (IMD quintile 4-5)</a:t>
            </a:r>
          </a:p>
          <a:p>
            <a:pPr marL="285750" indent="-285750">
              <a:buFont typeface="Arial" panose="020B0604020202020204" pitchFamily="34" charset="0"/>
              <a:buChar char="•"/>
            </a:pPr>
            <a:r>
              <a:rPr lang="en-GB" sz="1500">
                <a:solidFill>
                  <a:schemeClr val="tx1"/>
                </a:solidFill>
              </a:rPr>
              <a:t>Living in Uttlesford, </a:t>
            </a:r>
            <a:r>
              <a:rPr lang="en-GB" sz="1500" b="1">
                <a:solidFill>
                  <a:schemeClr val="tx1"/>
                </a:solidFill>
              </a:rPr>
              <a:t>Epping</a:t>
            </a:r>
            <a:r>
              <a:rPr lang="en-GB" sz="1500">
                <a:solidFill>
                  <a:schemeClr val="tx1"/>
                </a:solidFill>
              </a:rPr>
              <a:t> Forest, </a:t>
            </a:r>
            <a:r>
              <a:rPr lang="en-GB" sz="1500" b="1">
                <a:solidFill>
                  <a:schemeClr val="tx1"/>
                </a:solidFill>
              </a:rPr>
              <a:t>Colchester</a:t>
            </a:r>
            <a:r>
              <a:rPr lang="en-GB" sz="1500">
                <a:solidFill>
                  <a:schemeClr val="tx1"/>
                </a:solidFill>
              </a:rPr>
              <a:t> or Chelmsford</a:t>
            </a:r>
          </a:p>
          <a:p>
            <a:pPr algn="ctr"/>
            <a:endParaRPr lang="en-GB" sz="1600">
              <a:solidFill>
                <a:schemeClr val="tx1"/>
              </a:solidFill>
            </a:endParaRPr>
          </a:p>
        </p:txBody>
      </p:sp>
      <p:sp>
        <p:nvSpPr>
          <p:cNvPr id="6" name="Rectangle 5">
            <a:extLst>
              <a:ext uri="{FF2B5EF4-FFF2-40B4-BE49-F238E27FC236}">
                <a16:creationId xmlns:a16="http://schemas.microsoft.com/office/drawing/2014/main" id="{728A3EFC-1DBE-3FC7-F240-D752906C0C6E}"/>
              </a:ext>
            </a:extLst>
          </p:cNvPr>
          <p:cNvSpPr/>
          <p:nvPr/>
        </p:nvSpPr>
        <p:spPr>
          <a:xfrm>
            <a:off x="3553633" y="1868863"/>
            <a:ext cx="2706921" cy="3883080"/>
          </a:xfrm>
          <a:prstGeom prst="rect">
            <a:avLst/>
          </a:prstGeom>
          <a:solidFill>
            <a:srgbClr val="E4003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(36%) In </a:t>
            </a:r>
            <a:r>
              <a:rPr lang="en-GB" sz="1600" b="1">
                <a:solidFill>
                  <a:schemeClr val="tx1"/>
                </a:solidFill>
              </a:rPr>
              <a:t>2023, </a:t>
            </a:r>
            <a:r>
              <a:rPr lang="en-GB" sz="1600">
                <a:solidFill>
                  <a:schemeClr val="tx1"/>
                </a:solidFill>
              </a:rPr>
              <a:t>residents are more likely to be…</a:t>
            </a:r>
          </a:p>
          <a:p>
            <a:pPr algn="ctr"/>
            <a:endParaRPr lang="en-GB">
              <a:solidFill>
                <a:schemeClr val="tx1"/>
              </a:solidFill>
            </a:endParaRPr>
          </a:p>
          <a:p>
            <a:pPr marL="285750" indent="-285750">
              <a:buFont typeface="Arial" panose="020B0604020202020204" pitchFamily="34" charset="0"/>
              <a:buChar char="•"/>
            </a:pPr>
            <a:r>
              <a:rPr lang="en-GB" sz="1500" b="1">
                <a:solidFill>
                  <a:schemeClr val="tx1"/>
                </a:solidFill>
              </a:rPr>
              <a:t>Aged between 55-64</a:t>
            </a: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In a high earning household (£75K+) or ‘living comfortably’</a:t>
            </a:r>
          </a:p>
          <a:p>
            <a:pPr marL="285750" indent="-285750">
              <a:buFont typeface="Arial" panose="020B0604020202020204" pitchFamily="34" charset="0"/>
              <a:buChar char="•"/>
            </a:pPr>
            <a:r>
              <a:rPr lang="en-GB" sz="1500">
                <a:solidFill>
                  <a:schemeClr val="tx1"/>
                </a:solidFill>
              </a:rPr>
              <a:t>Living in a rural area or an </a:t>
            </a:r>
            <a:r>
              <a:rPr lang="en-GB" sz="1500" b="1">
                <a:solidFill>
                  <a:schemeClr val="tx1"/>
                </a:solidFill>
              </a:rPr>
              <a:t>IMD quintile 3 area</a:t>
            </a:r>
          </a:p>
          <a:p>
            <a:pPr marL="285750" indent="-285750">
              <a:buFont typeface="Arial" panose="020B0604020202020204" pitchFamily="34" charset="0"/>
              <a:buChar char="•"/>
            </a:pPr>
            <a:r>
              <a:rPr lang="en-GB" sz="1500">
                <a:solidFill>
                  <a:schemeClr val="tx1"/>
                </a:solidFill>
              </a:rPr>
              <a:t>Living in </a:t>
            </a:r>
            <a:r>
              <a:rPr lang="en-GB" sz="1500" b="1">
                <a:solidFill>
                  <a:schemeClr val="tx1"/>
                </a:solidFill>
              </a:rPr>
              <a:t>Brentwood</a:t>
            </a:r>
            <a:r>
              <a:rPr lang="en-GB" sz="1500">
                <a:solidFill>
                  <a:schemeClr val="tx1"/>
                </a:solidFill>
              </a:rPr>
              <a:t>, Chelmsford or Uttlesford </a:t>
            </a:r>
          </a:p>
          <a:p>
            <a:pPr marL="285750" indent="-285750">
              <a:buFont typeface="Arial" panose="020B0604020202020204" pitchFamily="34" charset="0"/>
              <a:buChar char="•"/>
            </a:pPr>
            <a:endParaRPr lang="en-GB" sz="1500">
              <a:solidFill>
                <a:schemeClr val="tx1"/>
              </a:solidFill>
            </a:endParaRPr>
          </a:p>
        </p:txBody>
      </p:sp>
      <p:sp>
        <p:nvSpPr>
          <p:cNvPr id="9" name="TextBox 8">
            <a:extLst>
              <a:ext uri="{FF2B5EF4-FFF2-40B4-BE49-F238E27FC236}">
                <a16:creationId xmlns:a16="http://schemas.microsoft.com/office/drawing/2014/main" id="{B8ECA40B-7E84-46C5-8C47-4990CF1FF80B}"/>
              </a:ext>
              <a:ext uri="{C183D7F6-B498-43B3-948B-1728B52AA6E4}">
                <adec:decorative xmlns:adec="http://schemas.microsoft.com/office/drawing/2017/decorative" val="0"/>
              </a:ext>
            </a:extLst>
          </p:cNvPr>
          <p:cNvSpPr txBox="1"/>
          <p:nvPr/>
        </p:nvSpPr>
        <p:spPr>
          <a:xfrm>
            <a:off x="7338180" y="1443060"/>
            <a:ext cx="3864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t>Residents that re not at all / not very</a:t>
            </a:r>
            <a:r>
              <a:rPr kumimoji="0" lang="en-GB" sz="1400" b="1" i="1" u="none" strike="noStrike" kern="1200" cap="none" spc="0" normalizeH="0" baseline="0" noProof="0">
                <a:ln>
                  <a:noFill/>
                </a:ln>
                <a:effectLst/>
                <a:uLnTx/>
                <a:uFillTx/>
                <a:ea typeface="+mn-ea"/>
                <a:cs typeface="+mn-cs"/>
              </a:rPr>
              <a:t> worried</a:t>
            </a:r>
          </a:p>
        </p:txBody>
      </p:sp>
      <p:sp>
        <p:nvSpPr>
          <p:cNvPr id="7" name="Rectangle 6">
            <a:extLst>
              <a:ext uri="{FF2B5EF4-FFF2-40B4-BE49-F238E27FC236}">
                <a16:creationId xmlns:a16="http://schemas.microsoft.com/office/drawing/2014/main" id="{B3DE3DB0-9D95-30A2-0A0A-A4B636DBC861}"/>
              </a:ext>
            </a:extLst>
          </p:cNvPr>
          <p:cNvSpPr/>
          <p:nvPr/>
        </p:nvSpPr>
        <p:spPr>
          <a:xfrm>
            <a:off x="6468499"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(14%)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a:solidFill>
                  <a:schemeClr val="tx1"/>
                </a:solidFill>
              </a:rPr>
              <a:t>Aged 75+</a:t>
            </a: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In a non-working household</a:t>
            </a:r>
          </a:p>
          <a:p>
            <a:pPr marL="285750" indent="-285750">
              <a:buFont typeface="Arial" panose="020B0604020202020204" pitchFamily="34" charset="0"/>
              <a:buChar char="•"/>
            </a:pPr>
            <a:r>
              <a:rPr lang="en-GB" sz="1500">
                <a:solidFill>
                  <a:schemeClr val="tx1"/>
                </a:solidFill>
              </a:rPr>
              <a:t>Living in a more deprived area (IMD quintile 1-2)</a:t>
            </a:r>
          </a:p>
          <a:p>
            <a:pPr marL="285750" indent="-285750">
              <a:buFont typeface="Arial" panose="020B0604020202020204" pitchFamily="34" charset="0"/>
              <a:buChar char="•"/>
            </a:pPr>
            <a:r>
              <a:rPr lang="en-GB" sz="1500">
                <a:solidFill>
                  <a:schemeClr val="tx1"/>
                </a:solidFill>
              </a:rPr>
              <a:t>Living in Castle Point</a:t>
            </a:r>
          </a:p>
          <a:p>
            <a:pPr algn="ctr"/>
            <a:endParaRPr lang="en-GB" sz="1600">
              <a:solidFill>
                <a:schemeClr val="tx1"/>
              </a:solidFill>
            </a:endParaRPr>
          </a:p>
        </p:txBody>
      </p:sp>
      <p:sp>
        <p:nvSpPr>
          <p:cNvPr id="8" name="Rectangle 7">
            <a:extLst>
              <a:ext uri="{FF2B5EF4-FFF2-40B4-BE49-F238E27FC236}">
                <a16:creationId xmlns:a16="http://schemas.microsoft.com/office/drawing/2014/main" id="{65C25A98-11E2-22DE-7219-6B0DC3A5020B}"/>
              </a:ext>
            </a:extLst>
          </p:cNvPr>
          <p:cNvSpPr/>
          <p:nvPr/>
        </p:nvSpPr>
        <p:spPr>
          <a:xfrm>
            <a:off x="9270250" y="1868863"/>
            <a:ext cx="2706921" cy="38830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(23%) In </a:t>
            </a:r>
            <a:r>
              <a:rPr lang="en-GB" sz="1600" b="1">
                <a:solidFill>
                  <a:schemeClr val="tx1"/>
                </a:solidFill>
              </a:rPr>
              <a:t>2023</a:t>
            </a:r>
            <a:r>
              <a:rPr lang="en-GB" sz="1600">
                <a:solidFill>
                  <a:schemeClr val="tx1"/>
                </a:solidFill>
              </a:rPr>
              <a:t> residents are more likely to be…</a:t>
            </a:r>
          </a:p>
          <a:p>
            <a:pPr algn="ctr"/>
            <a:endParaRPr lang="en-GB" sz="1800">
              <a:solidFill>
                <a:schemeClr val="tx1"/>
              </a:solidFill>
            </a:endParaRPr>
          </a:p>
          <a:p>
            <a:pPr marL="285750" indent="-285750">
              <a:buFont typeface="Arial" panose="020B0604020202020204" pitchFamily="34" charset="0"/>
              <a:buChar char="•"/>
            </a:pPr>
            <a:r>
              <a:rPr lang="en-GB" sz="1500">
                <a:solidFill>
                  <a:schemeClr val="tx1"/>
                </a:solidFill>
              </a:rPr>
              <a:t>Aged 75+</a:t>
            </a: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Retired or in a low earning household (less than £25k) or ‘finding it quite/very difficult to get by’</a:t>
            </a:r>
          </a:p>
          <a:p>
            <a:pPr marL="285750" indent="-285750">
              <a:buFont typeface="Arial" panose="020B0604020202020204" pitchFamily="34" charset="0"/>
              <a:buChar char="•"/>
            </a:pPr>
            <a:r>
              <a:rPr lang="en-GB" sz="1500">
                <a:solidFill>
                  <a:schemeClr val="tx1"/>
                </a:solidFill>
              </a:rPr>
              <a:t>Living in a more deprived area (IMD quintile 1-2)</a:t>
            </a:r>
          </a:p>
          <a:p>
            <a:pPr marL="285750" indent="-285750">
              <a:buFont typeface="Arial" panose="020B0604020202020204" pitchFamily="34" charset="0"/>
              <a:buChar char="•"/>
            </a:pPr>
            <a:r>
              <a:rPr lang="en-GB" sz="1500" b="1">
                <a:solidFill>
                  <a:schemeClr val="tx1"/>
                </a:solidFill>
              </a:rPr>
              <a:t>Living in Harlow, Tendring or levelling up priority areas. </a:t>
            </a: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6,547; 2022 - 5,955</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concerned about climate change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cxnSp>
        <p:nvCxnSpPr>
          <p:cNvPr id="14" name="Straight Connector 13">
            <a:extLst>
              <a:ext uri="{FF2B5EF4-FFF2-40B4-BE49-F238E27FC236}">
                <a16:creationId xmlns:a16="http://schemas.microsoft.com/office/drawing/2014/main" id="{F9E8FC45-7E4F-D195-A715-91EA74016DF6}"/>
              </a:ext>
              <a:ext uri="{C183D7F6-B498-43B3-948B-1728B52AA6E4}">
                <adec:decorative xmlns:adec="http://schemas.microsoft.com/office/drawing/2017/decorative" val="1"/>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2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2A4673E-0CE2-8B1A-F4A8-887345666B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940869"/>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82CF3111-E23C-4DCA-BFF0-DA53EDC1DE25}"/>
              </a:ext>
              <a:ext uri="{C183D7F6-B498-43B3-948B-1728B52AA6E4}">
                <adec:decorative xmlns:adec="http://schemas.microsoft.com/office/drawing/2017/decorative" val="0"/>
              </a:ext>
            </a:extLst>
          </p:cNvPr>
          <p:cNvSpPr txBox="1"/>
          <p:nvPr/>
        </p:nvSpPr>
        <p:spPr>
          <a:xfrm>
            <a:off x="695325" y="1214005"/>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sp>
        <p:nvSpPr>
          <p:cNvPr id="33" name="Title 1">
            <a:extLst>
              <a:ext uri="{FF2B5EF4-FFF2-40B4-BE49-F238E27FC236}">
                <a16:creationId xmlns:a16="http://schemas.microsoft.com/office/drawing/2014/main" id="{6CCB8209-B65A-4553-8145-25E91F0962CF}"/>
              </a:ext>
              <a:ext uri="{C183D7F6-B498-43B3-948B-1728B52AA6E4}">
                <adec:decorative xmlns:adec="http://schemas.microsoft.com/office/drawing/2017/decorative" val="0"/>
              </a:ext>
            </a:extLst>
          </p:cNvPr>
          <p:cNvSpPr>
            <a:spLocks noGrp="1"/>
          </p:cNvSpPr>
          <p:nvPr>
            <p:ph type="title"/>
          </p:nvPr>
        </p:nvSpPr>
        <p:spPr>
          <a:xfrm>
            <a:off x="695324" y="337048"/>
            <a:ext cx="11399265" cy="1152587"/>
          </a:xfrm>
        </p:spPr>
        <p:txBody>
          <a:bodyPr anchor="t" anchorCtr="0">
            <a:noAutofit/>
          </a:bodyPr>
          <a:lstStyle/>
          <a:p>
            <a:r>
              <a:rPr lang="en-GB" sz="2000">
                <a:solidFill>
                  <a:schemeClr val="accent4"/>
                </a:solidFill>
                <a:latin typeface="+mn-lt"/>
              </a:rPr>
              <a:t>Over half (56%) of Essex residents feel a strong personal responsibility to reduce climate change, which is significantly lower vs. 2022 (at 64%). </a:t>
            </a:r>
          </a:p>
        </p:txBody>
      </p:sp>
      <p:graphicFrame>
        <p:nvGraphicFramePr>
          <p:cNvPr id="18" name="Chart 17" descr="64% gave a (high) score of between 7-10, with 27% giving a very high score of 9-10. 9% gave a medium score of between 4-6 and 9% a low score of between 0-3.">
            <a:extLst>
              <a:ext uri="{FF2B5EF4-FFF2-40B4-BE49-F238E27FC236}">
                <a16:creationId xmlns:a16="http://schemas.microsoft.com/office/drawing/2014/main" id="{1D4327B1-41AF-43AB-8DF5-575EDE3D5F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7745544"/>
              </p:ext>
            </p:extLst>
          </p:nvPr>
        </p:nvGraphicFramePr>
        <p:xfrm>
          <a:off x="987637" y="1629304"/>
          <a:ext cx="4159392" cy="4053082"/>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3">
            <a:extLst>
              <a:ext uri="{FF2B5EF4-FFF2-40B4-BE49-F238E27FC236}">
                <a16:creationId xmlns:a16="http://schemas.microsoft.com/office/drawing/2014/main" id="{2A1523E4-1570-4A49-9CA8-321412A25017}"/>
              </a:ext>
              <a:ext uri="{C183D7F6-B498-43B3-948B-1728B52AA6E4}">
                <adec:decorative xmlns:adec="http://schemas.microsoft.com/office/drawing/2017/decorative" val="1"/>
              </a:ext>
            </a:extLst>
          </p:cNvPr>
          <p:cNvCxnSpPr>
            <a:cxnSpLocks/>
          </p:cNvCxnSpPr>
          <p:nvPr/>
        </p:nvCxnSpPr>
        <p:spPr>
          <a:xfrm flipH="1">
            <a:off x="10282695"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14" name="Slide Number Placeholder 4">
            <a:extLst>
              <a:ext uri="{FF2B5EF4-FFF2-40B4-BE49-F238E27FC236}">
                <a16:creationId xmlns:a16="http://schemas.microsoft.com/office/drawing/2014/main" id="{B77BCA35-357D-44CE-B88B-2FBD1B4F122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4" name="TextBox 23">
            <a:extLst>
              <a:ext uri="{FF2B5EF4-FFF2-40B4-BE49-F238E27FC236}">
                <a16:creationId xmlns:a16="http://schemas.microsoft.com/office/drawing/2014/main" id="{8362B2E8-C558-4F7D-A389-D177A23A8F4B}"/>
              </a:ext>
              <a:ext uri="{C183D7F6-B498-43B3-948B-1728B52AA6E4}">
                <adec:decorative xmlns:adec="http://schemas.microsoft.com/office/drawing/2017/decorative" val="1"/>
              </a:ext>
            </a:extLst>
          </p:cNvPr>
          <p:cNvSpPr txBox="1"/>
          <p:nvPr/>
        </p:nvSpPr>
        <p:spPr>
          <a:xfrm>
            <a:off x="695325" y="6204280"/>
            <a:ext cx="5540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6,543; 2022 - 5,945;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Benchmark: European Social Survey 2022</a:t>
            </a:r>
          </a:p>
        </p:txBody>
      </p:sp>
      <p:cxnSp>
        <p:nvCxnSpPr>
          <p:cNvPr id="26" name="Straight Connector 25">
            <a:extLst>
              <a:ext uri="{FF2B5EF4-FFF2-40B4-BE49-F238E27FC236}">
                <a16:creationId xmlns:a16="http://schemas.microsoft.com/office/drawing/2014/main" id="{3E229EDE-14FB-472C-AE88-0AB894C99435}"/>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EAED5D-8BCC-41AE-BDEE-FE479AC30609}"/>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646FD3-E96F-42FD-AFBA-B698E9149FE1}"/>
              </a:ext>
              <a:ext uri="{C183D7F6-B498-43B3-948B-1728B52AA6E4}">
                <adec:decorative xmlns:adec="http://schemas.microsoft.com/office/drawing/2017/decorative" val="1"/>
              </a:ext>
            </a:extLst>
          </p:cNvPr>
          <p:cNvSpPr txBox="1"/>
          <p:nvPr/>
        </p:nvSpPr>
        <p:spPr>
          <a:xfrm>
            <a:off x="865040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scoring 7-10</a:t>
            </a:r>
          </a:p>
        </p:txBody>
      </p:sp>
      <p:cxnSp>
        <p:nvCxnSpPr>
          <p:cNvPr id="30" name="Straight Connector 29">
            <a:extLst>
              <a:ext uri="{FF2B5EF4-FFF2-40B4-BE49-F238E27FC236}">
                <a16:creationId xmlns:a16="http://schemas.microsoft.com/office/drawing/2014/main" id="{11E63CEF-7D45-47BA-A8DD-2A9C23D253EA}"/>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5596EDF-BD27-4CE2-9158-28DF1B17045B}"/>
              </a:ext>
              <a:ext uri="{C183D7F6-B498-43B3-948B-1728B52AA6E4}">
                <adec:decorative xmlns:adec="http://schemas.microsoft.com/office/drawing/2017/decorative" val="1"/>
              </a:ext>
            </a:extLst>
          </p:cNvPr>
          <p:cNvSpPr/>
          <p:nvPr/>
        </p:nvSpPr>
        <p:spPr>
          <a:xfrm>
            <a:off x="10511086" y="238411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Rectangle 35">
            <a:extLst>
              <a:ext uri="{FF2B5EF4-FFF2-40B4-BE49-F238E27FC236}">
                <a16:creationId xmlns:a16="http://schemas.microsoft.com/office/drawing/2014/main" id="{2FE0DDAB-40D2-4DF7-854E-9929DBF402D3}"/>
              </a:ext>
              <a:ext uri="{C183D7F6-B498-43B3-948B-1728B52AA6E4}">
                <adec:decorative xmlns:adec="http://schemas.microsoft.com/office/drawing/2017/decorative" val="1"/>
              </a:ext>
            </a:extLst>
          </p:cNvPr>
          <p:cNvSpPr/>
          <p:nvPr/>
        </p:nvSpPr>
        <p:spPr>
          <a:xfrm>
            <a:off x="10053736" y="1968614"/>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8" name="Footer Placeholder 5">
            <a:extLst>
              <a:ext uri="{FF2B5EF4-FFF2-40B4-BE49-F238E27FC236}">
                <a16:creationId xmlns:a16="http://schemas.microsoft.com/office/drawing/2014/main" id="{C6CD4292-CE51-4372-A912-81C409724677}"/>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31" name="Rectangle 30">
            <a:extLst>
              <a:ext uri="{FF2B5EF4-FFF2-40B4-BE49-F238E27FC236}">
                <a16:creationId xmlns:a16="http://schemas.microsoft.com/office/drawing/2014/main" id="{9CA947DA-BE9E-4586-AC21-427870E1CB62}"/>
              </a:ext>
              <a:ext uri="{C183D7F6-B498-43B3-948B-1728B52AA6E4}">
                <adec:decorative xmlns:adec="http://schemas.microsoft.com/office/drawing/2017/decorative" val="1"/>
              </a:ext>
            </a:extLst>
          </p:cNvPr>
          <p:cNvSpPr/>
          <p:nvPr/>
        </p:nvSpPr>
        <p:spPr>
          <a:xfrm>
            <a:off x="10556814" y="283056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Rectangle 31">
            <a:extLst>
              <a:ext uri="{FF2B5EF4-FFF2-40B4-BE49-F238E27FC236}">
                <a16:creationId xmlns:a16="http://schemas.microsoft.com/office/drawing/2014/main" id="{271D0F49-A316-458D-975D-ACCC4399C080}"/>
              </a:ext>
              <a:ext uri="{C183D7F6-B498-43B3-948B-1728B52AA6E4}">
                <adec:decorative xmlns:adec="http://schemas.microsoft.com/office/drawing/2017/decorative" val="1"/>
              </a:ext>
            </a:extLst>
          </p:cNvPr>
          <p:cNvSpPr/>
          <p:nvPr/>
        </p:nvSpPr>
        <p:spPr>
          <a:xfrm>
            <a:off x="10458006" y="304744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488992A2-59A6-4CD3-B85B-BD7B896B17A9}"/>
              </a:ext>
              <a:ext uri="{C183D7F6-B498-43B3-948B-1728B52AA6E4}">
                <adec:decorative xmlns:adec="http://schemas.microsoft.com/office/drawing/2017/decorative" val="1"/>
              </a:ext>
            </a:extLst>
          </p:cNvPr>
          <p:cNvSpPr/>
          <p:nvPr/>
        </p:nvSpPr>
        <p:spPr>
          <a:xfrm>
            <a:off x="10443840" y="625042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Date Placeholder 3">
            <a:extLst>
              <a:ext uri="{FF2B5EF4-FFF2-40B4-BE49-F238E27FC236}">
                <a16:creationId xmlns:a16="http://schemas.microsoft.com/office/drawing/2014/main" id="{CD52EBB6-6BEF-4F5D-9EF4-A0F77A9A9736}"/>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2260F21D-EECC-0299-C487-A3A8CE3929EB}"/>
              </a:ext>
              <a:ext uri="{C183D7F6-B498-43B3-948B-1728B52AA6E4}">
                <adec:decorative xmlns:adec="http://schemas.microsoft.com/office/drawing/2017/decorative" val="1"/>
              </a:ext>
            </a:extLst>
          </p:cNvPr>
          <p:cNvSpPr/>
          <p:nvPr/>
        </p:nvSpPr>
        <p:spPr>
          <a:xfrm>
            <a:off x="812631" y="586033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1CA12FC2-7BDB-FE01-7AEA-9E33972DAA33}"/>
              </a:ext>
              <a:ext uri="{C183D7F6-B498-43B3-948B-1728B52AA6E4}">
                <adec:decorative xmlns:adec="http://schemas.microsoft.com/office/drawing/2017/decorative" val="1"/>
              </a:ext>
            </a:extLst>
          </p:cNvPr>
          <p:cNvSpPr/>
          <p:nvPr/>
        </p:nvSpPr>
        <p:spPr>
          <a:xfrm flipV="1">
            <a:off x="955177" y="586787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TextBox 5">
            <a:extLst>
              <a:ext uri="{FF2B5EF4-FFF2-40B4-BE49-F238E27FC236}">
                <a16:creationId xmlns:a16="http://schemas.microsoft.com/office/drawing/2014/main" id="{BA627528-6613-998E-4086-E8A15629E474}"/>
              </a:ext>
              <a:ext uri="{C183D7F6-B498-43B3-948B-1728B52AA6E4}">
                <adec:decorative xmlns:adec="http://schemas.microsoft.com/office/drawing/2017/decorative" val="1"/>
              </a:ext>
            </a:extLst>
          </p:cNvPr>
          <p:cNvSpPr txBox="1"/>
          <p:nvPr/>
        </p:nvSpPr>
        <p:spPr>
          <a:xfrm>
            <a:off x="1109454" y="5795799"/>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7" name="Arrow: Up 6">
            <a:extLst>
              <a:ext uri="{FF2B5EF4-FFF2-40B4-BE49-F238E27FC236}">
                <a16:creationId xmlns:a16="http://schemas.microsoft.com/office/drawing/2014/main" id="{26BD46B1-74CA-B19A-F3DD-A67CBE5E964D}"/>
              </a:ext>
              <a:ext uri="{C183D7F6-B498-43B3-948B-1728B52AA6E4}">
                <adec:decorative xmlns:adec="http://schemas.microsoft.com/office/drawing/2017/decorative" val="1"/>
              </a:ext>
            </a:extLst>
          </p:cNvPr>
          <p:cNvSpPr/>
          <p:nvPr/>
        </p:nvSpPr>
        <p:spPr>
          <a:xfrm>
            <a:off x="2817010" y="195742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D15FA245-8821-FBD9-F6C1-317E4FE2F853}"/>
              </a:ext>
              <a:ext uri="{C183D7F6-B498-43B3-948B-1728B52AA6E4}">
                <adec:decorative xmlns:adec="http://schemas.microsoft.com/office/drawing/2017/decorative" val="1"/>
              </a:ext>
            </a:extLst>
          </p:cNvPr>
          <p:cNvSpPr/>
          <p:nvPr/>
        </p:nvSpPr>
        <p:spPr>
          <a:xfrm>
            <a:off x="3450667" y="290158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FF6D0BD4-CC8F-14EB-26DD-CF3733F59AF8}"/>
              </a:ext>
              <a:ext uri="{C183D7F6-B498-43B3-948B-1728B52AA6E4}">
                <adec:decorative xmlns:adec="http://schemas.microsoft.com/office/drawing/2017/decorative" val="1"/>
              </a:ext>
            </a:extLst>
          </p:cNvPr>
          <p:cNvSpPr/>
          <p:nvPr/>
        </p:nvSpPr>
        <p:spPr>
          <a:xfrm flipV="1">
            <a:off x="3119877" y="483590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469B2A11-56C8-26DF-FF81-5C2FB1341270}"/>
              </a:ext>
              <a:ext uri="{C183D7F6-B498-43B3-948B-1728B52AA6E4}">
                <adec:decorative xmlns:adec="http://schemas.microsoft.com/office/drawing/2017/decorative" val="1"/>
              </a:ext>
            </a:extLst>
          </p:cNvPr>
          <p:cNvSpPr/>
          <p:nvPr/>
        </p:nvSpPr>
        <p:spPr>
          <a:xfrm>
            <a:off x="10210676" y="561126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Rectangle 14">
            <a:extLst>
              <a:ext uri="{FF2B5EF4-FFF2-40B4-BE49-F238E27FC236}">
                <a16:creationId xmlns:a16="http://schemas.microsoft.com/office/drawing/2014/main" id="{6216D734-B29D-F22A-5052-E14A9EC96E7C}"/>
              </a:ext>
              <a:ext uri="{C183D7F6-B498-43B3-948B-1728B52AA6E4}">
                <adec:decorative xmlns:adec="http://schemas.microsoft.com/office/drawing/2017/decorative" val="1"/>
              </a:ext>
            </a:extLst>
          </p:cNvPr>
          <p:cNvSpPr/>
          <p:nvPr/>
        </p:nvSpPr>
        <p:spPr>
          <a:xfrm>
            <a:off x="10120431" y="5397911"/>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Rectangle 15">
            <a:extLst>
              <a:ext uri="{FF2B5EF4-FFF2-40B4-BE49-F238E27FC236}">
                <a16:creationId xmlns:a16="http://schemas.microsoft.com/office/drawing/2014/main" id="{C02A2DA2-5A71-48BF-A44D-0CDE4CE7F302}"/>
              </a:ext>
              <a:ext uri="{C183D7F6-B498-43B3-948B-1728B52AA6E4}">
                <adec:decorative xmlns:adec="http://schemas.microsoft.com/office/drawing/2017/decorative" val="1"/>
              </a:ext>
            </a:extLst>
          </p:cNvPr>
          <p:cNvSpPr/>
          <p:nvPr/>
        </p:nvSpPr>
        <p:spPr>
          <a:xfrm>
            <a:off x="10399463" y="5183097"/>
            <a:ext cx="352325" cy="179210"/>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81269220-72F0-E893-0E3E-6B4E4B75B45E}"/>
              </a:ext>
              <a:ext uri="{C183D7F6-B498-43B3-948B-1728B52AA6E4}">
                <adec:decorative xmlns:adec="http://schemas.microsoft.com/office/drawing/2017/decorative" val="1"/>
              </a:ext>
            </a:extLst>
          </p:cNvPr>
          <p:cNvSpPr/>
          <p:nvPr/>
        </p:nvSpPr>
        <p:spPr>
          <a:xfrm>
            <a:off x="10317220" y="4751318"/>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0317F86D-8E6A-ADA5-FF24-5D77BACB276A}"/>
              </a:ext>
              <a:ext uri="{C183D7F6-B498-43B3-948B-1728B52AA6E4}">
                <adec:decorative xmlns:adec="http://schemas.microsoft.com/office/drawing/2017/decorative" val="1"/>
              </a:ext>
            </a:extLst>
          </p:cNvPr>
          <p:cNvSpPr/>
          <p:nvPr/>
        </p:nvSpPr>
        <p:spPr>
          <a:xfrm>
            <a:off x="10201807" y="4982142"/>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1A3CDDC5-7A43-DAD7-7F8B-6902502CCA05}"/>
              </a:ext>
            </a:extLst>
          </p:cNvPr>
          <p:cNvSpPr txBox="1"/>
          <p:nvPr/>
        </p:nvSpPr>
        <p:spPr>
          <a:xfrm>
            <a:off x="695325" y="2080132"/>
            <a:ext cx="911802" cy="400110"/>
          </a:xfrm>
          <a:prstGeom prst="rect">
            <a:avLst/>
          </a:prstGeom>
          <a:noFill/>
        </p:spPr>
        <p:txBody>
          <a:bodyPr wrap="square" lIns="0" tIns="0" rIns="0" bIns="0" rtlCol="0" anchor="ctr">
            <a:noAutofit/>
          </a:bodyPr>
          <a:lstStyle/>
          <a:p>
            <a:pPr algn="l">
              <a:spcAft>
                <a:spcPts val="1134"/>
              </a:spcAft>
            </a:pPr>
            <a:r>
              <a:rPr lang="en-GB" sz="1500" b="1"/>
              <a:t>LOW</a:t>
            </a:r>
          </a:p>
        </p:txBody>
      </p:sp>
      <p:sp>
        <p:nvSpPr>
          <p:cNvPr id="11" name="TextBox 10">
            <a:extLst>
              <a:ext uri="{FF2B5EF4-FFF2-40B4-BE49-F238E27FC236}">
                <a16:creationId xmlns:a16="http://schemas.microsoft.com/office/drawing/2014/main" id="{AFAACA6F-5113-DA58-9BCD-82B29F6DE97C}"/>
              </a:ext>
            </a:extLst>
          </p:cNvPr>
          <p:cNvSpPr txBox="1"/>
          <p:nvPr/>
        </p:nvSpPr>
        <p:spPr>
          <a:xfrm>
            <a:off x="695325" y="3065877"/>
            <a:ext cx="911802" cy="400110"/>
          </a:xfrm>
          <a:prstGeom prst="rect">
            <a:avLst/>
          </a:prstGeom>
          <a:noFill/>
        </p:spPr>
        <p:txBody>
          <a:bodyPr wrap="square" lIns="0" tIns="0" rIns="0" bIns="0" rtlCol="0" anchor="ctr">
            <a:noAutofit/>
          </a:bodyPr>
          <a:lstStyle/>
          <a:p>
            <a:pPr algn="l">
              <a:spcAft>
                <a:spcPts val="1134"/>
              </a:spcAft>
            </a:pPr>
            <a:r>
              <a:rPr lang="en-GB" sz="1500" b="1"/>
              <a:t>MEDIUM</a:t>
            </a:r>
          </a:p>
        </p:txBody>
      </p:sp>
      <p:sp>
        <p:nvSpPr>
          <p:cNvPr id="21" name="TextBox 20">
            <a:extLst>
              <a:ext uri="{FF2B5EF4-FFF2-40B4-BE49-F238E27FC236}">
                <a16:creationId xmlns:a16="http://schemas.microsoft.com/office/drawing/2014/main" id="{E83E8250-D44A-8DF3-F46E-D4F222CCFE83}"/>
              </a:ext>
            </a:extLst>
          </p:cNvPr>
          <p:cNvSpPr txBox="1"/>
          <p:nvPr/>
        </p:nvSpPr>
        <p:spPr>
          <a:xfrm>
            <a:off x="695325" y="4029341"/>
            <a:ext cx="911802" cy="400110"/>
          </a:xfrm>
          <a:prstGeom prst="rect">
            <a:avLst/>
          </a:prstGeom>
          <a:noFill/>
        </p:spPr>
        <p:txBody>
          <a:bodyPr wrap="square" lIns="0" tIns="0" rIns="0" bIns="0" rtlCol="0" anchor="ctr">
            <a:noAutofit/>
          </a:bodyPr>
          <a:lstStyle/>
          <a:p>
            <a:pPr algn="l">
              <a:spcAft>
                <a:spcPts val="1134"/>
              </a:spcAft>
            </a:pPr>
            <a:r>
              <a:rPr lang="en-GB" sz="1500" b="1"/>
              <a:t>HIGH</a:t>
            </a:r>
          </a:p>
        </p:txBody>
      </p:sp>
      <p:sp>
        <p:nvSpPr>
          <p:cNvPr id="22" name="TextBox 21">
            <a:extLst>
              <a:ext uri="{FF2B5EF4-FFF2-40B4-BE49-F238E27FC236}">
                <a16:creationId xmlns:a16="http://schemas.microsoft.com/office/drawing/2014/main" id="{8645C1FF-81D8-1C42-320B-B340F4FF59D3}"/>
              </a:ext>
            </a:extLst>
          </p:cNvPr>
          <p:cNvSpPr txBox="1"/>
          <p:nvPr/>
        </p:nvSpPr>
        <p:spPr>
          <a:xfrm>
            <a:off x="695325" y="4965622"/>
            <a:ext cx="911802" cy="400110"/>
          </a:xfrm>
          <a:prstGeom prst="rect">
            <a:avLst/>
          </a:prstGeom>
          <a:noFill/>
        </p:spPr>
        <p:txBody>
          <a:bodyPr wrap="square" lIns="0" tIns="0" rIns="0" bIns="0" rtlCol="0" anchor="ctr">
            <a:noAutofit/>
          </a:bodyPr>
          <a:lstStyle/>
          <a:p>
            <a:pPr algn="l">
              <a:spcAft>
                <a:spcPts val="1134"/>
              </a:spcAft>
            </a:pPr>
            <a:r>
              <a:rPr lang="en-GB" sz="1500" b="1"/>
              <a:t>VERY HIGH</a:t>
            </a:r>
          </a:p>
        </p:txBody>
      </p:sp>
      <p:sp>
        <p:nvSpPr>
          <p:cNvPr id="4" name="Arrow: Up 3">
            <a:extLst>
              <a:ext uri="{FF2B5EF4-FFF2-40B4-BE49-F238E27FC236}">
                <a16:creationId xmlns:a16="http://schemas.microsoft.com/office/drawing/2014/main" id="{E0D19459-835C-FB05-9A95-593559467E60}"/>
              </a:ext>
              <a:ext uri="{C183D7F6-B498-43B3-948B-1728B52AA6E4}">
                <adec:decorative xmlns:adec="http://schemas.microsoft.com/office/drawing/2017/decorative" val="1"/>
              </a:ext>
            </a:extLst>
          </p:cNvPr>
          <p:cNvSpPr/>
          <p:nvPr/>
        </p:nvSpPr>
        <p:spPr>
          <a:xfrm flipV="1">
            <a:off x="3509235" y="386986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08659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7B73F353-F43A-6829-2B54-15A5FC7FFD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060644"/>
              </p:ext>
            </p:extLst>
          </p:nvPr>
        </p:nvGraphicFramePr>
        <p:xfrm>
          <a:off x="760257" y="1820968"/>
          <a:ext cx="5475849" cy="4329376"/>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Similar to climate concern, while the decline of ‘high’ or ‘very high’ personal responsibility to reduce climate change is seen across residents, the 18-24s see the largest decline (35% in ‘23 vs. 71% in ‘22)</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6,543; 2022 - 5,955; Females - 3,563; Males - 2,639</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8599A50D-AE1E-2D20-EA5D-2DAE30D763B7}"/>
              </a:ext>
              <a:ext uri="{C183D7F6-B498-43B3-948B-1728B52AA6E4}">
                <adec:decorative xmlns:adec="http://schemas.microsoft.com/office/drawing/2017/decorative" val="1"/>
              </a:ext>
            </a:extLst>
          </p:cNvPr>
          <p:cNvSpPr txBox="1"/>
          <p:nvPr/>
        </p:nvSpPr>
        <p:spPr>
          <a:xfrm>
            <a:off x="3816375"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high</a:t>
            </a:r>
            <a:r>
              <a:rPr kumimoji="0" lang="en-GB" sz="1400" b="1" i="1" u="none" strike="noStrike" kern="1200" cap="none" spc="0" normalizeH="0" baseline="0" noProof="0">
                <a:ln>
                  <a:noFill/>
                </a:ln>
                <a:effectLst/>
                <a:uLnTx/>
                <a:uFillTx/>
                <a:ea typeface="+mn-ea"/>
                <a:cs typeface="+mn-cs"/>
              </a:rPr>
              <a:t> / very high (7-10)</a:t>
            </a: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graphicFrame>
        <p:nvGraphicFramePr>
          <p:cNvPr id="6" name="Chart 5">
            <a:extLst>
              <a:ext uri="{FF2B5EF4-FFF2-40B4-BE49-F238E27FC236}">
                <a16:creationId xmlns:a16="http://schemas.microsoft.com/office/drawing/2014/main" id="{7C93E410-9671-2739-831C-22FA40B8A6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9380096"/>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C4F9276-DF53-5CA2-DC32-78692F2B26D8}"/>
              </a:ext>
              <a:ext uri="{C183D7F6-B498-43B3-948B-1728B52AA6E4}">
                <adec:decorative xmlns:adec="http://schemas.microsoft.com/office/drawing/2017/decorative" val="1"/>
              </a:ext>
            </a:extLst>
          </p:cNvPr>
          <p:cNvSpPr txBox="1"/>
          <p:nvPr/>
        </p:nvSpPr>
        <p:spPr>
          <a:xfrm>
            <a:off x="9607216"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high</a:t>
            </a:r>
            <a:r>
              <a:rPr kumimoji="0" lang="en-GB" sz="1400" b="1" i="1" u="none" strike="noStrike" kern="1200" cap="none" spc="0" normalizeH="0" baseline="0" noProof="0">
                <a:ln>
                  <a:noFill/>
                </a:ln>
                <a:effectLst/>
                <a:uLnTx/>
                <a:uFillTx/>
                <a:ea typeface="+mn-ea"/>
                <a:cs typeface="+mn-cs"/>
              </a:rPr>
              <a:t> / very high (7-10)</a:t>
            </a:r>
          </a:p>
        </p:txBody>
      </p:sp>
      <p:sp>
        <p:nvSpPr>
          <p:cNvPr id="8" name="Rectangle 7">
            <a:extLst>
              <a:ext uri="{FF2B5EF4-FFF2-40B4-BE49-F238E27FC236}">
                <a16:creationId xmlns:a16="http://schemas.microsoft.com/office/drawing/2014/main" id="{04742485-A7F0-DA67-4EEE-0E43AECF37D0}"/>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B1A2B10-21AE-F479-C587-8F1CF1464C59}"/>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10" name="Arrow: Up 9">
            <a:extLst>
              <a:ext uri="{FF2B5EF4-FFF2-40B4-BE49-F238E27FC236}">
                <a16:creationId xmlns:a16="http://schemas.microsoft.com/office/drawing/2014/main" id="{EC41DE47-FD2D-7E67-0D87-20C14480BA4C}"/>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BD5912F9-63B1-F2CF-3176-AB47DEEC8710}"/>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8636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C25A98-11E2-22DE-7219-6B0DC3A5020B}"/>
              </a:ext>
            </a:extLst>
          </p:cNvPr>
          <p:cNvSpPr/>
          <p:nvPr/>
        </p:nvSpPr>
        <p:spPr>
          <a:xfrm>
            <a:off x="3515981" y="1868863"/>
            <a:ext cx="2706921" cy="388308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(56%) In </a:t>
            </a:r>
            <a:r>
              <a:rPr lang="en-GB" sz="1600" b="1">
                <a:solidFill>
                  <a:schemeClr val="tx1"/>
                </a:solidFill>
              </a:rPr>
              <a:t>2023</a:t>
            </a:r>
            <a:r>
              <a:rPr lang="en-GB" sz="1600">
                <a:solidFill>
                  <a:schemeClr val="tx1"/>
                </a:solidFill>
              </a:rPr>
              <a:t> residents are more likely to be…</a:t>
            </a:r>
          </a:p>
          <a:p>
            <a:pPr algn="ctr"/>
            <a:endParaRPr lang="en-GB" sz="1800">
              <a:solidFill>
                <a:schemeClr val="tx1"/>
              </a:solidFill>
            </a:endParaRP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Aged 55+</a:t>
            </a:r>
          </a:p>
          <a:p>
            <a:pPr marL="285750" indent="-285750">
              <a:buFont typeface="Arial" panose="020B0604020202020204" pitchFamily="34" charset="0"/>
              <a:buChar char="•"/>
            </a:pPr>
            <a:r>
              <a:rPr lang="en-GB" sz="1500">
                <a:solidFill>
                  <a:schemeClr val="tx1"/>
                </a:solidFill>
              </a:rPr>
              <a:t>In high income households (£75K+) or ‘living comfortably / doing alright’</a:t>
            </a:r>
          </a:p>
          <a:p>
            <a:pPr marL="285750" indent="-285750">
              <a:buFont typeface="Arial" panose="020B0604020202020204" pitchFamily="34" charset="0"/>
              <a:buChar char="•"/>
            </a:pPr>
            <a:r>
              <a:rPr lang="en-GB" sz="1500">
                <a:solidFill>
                  <a:schemeClr val="tx1"/>
                </a:solidFill>
              </a:rPr>
              <a:t>Retired or part time working</a:t>
            </a:r>
          </a:p>
          <a:p>
            <a:pPr marL="285750" indent="-285750">
              <a:buFont typeface="Arial" panose="020B0604020202020204" pitchFamily="34" charset="0"/>
              <a:buChar char="•"/>
            </a:pPr>
            <a:r>
              <a:rPr lang="en-GB" sz="1500">
                <a:solidFill>
                  <a:schemeClr val="tx1"/>
                </a:solidFill>
              </a:rPr>
              <a:t>Living in rural areas or less deprived areas (IMD quintile 4-5)</a:t>
            </a:r>
          </a:p>
          <a:p>
            <a:pPr marL="285750" indent="-285750">
              <a:buFont typeface="Arial" panose="020B0604020202020204" pitchFamily="34" charset="0"/>
              <a:buChar char="•"/>
            </a:pPr>
            <a:r>
              <a:rPr lang="en-GB" sz="1500">
                <a:solidFill>
                  <a:schemeClr val="tx1"/>
                </a:solidFill>
              </a:rPr>
              <a:t>Living in Braintree, Brentwood, Chelmsford, or Colchester</a:t>
            </a: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p>
        </p:txBody>
      </p:sp>
      <p:sp>
        <p:nvSpPr>
          <p:cNvPr id="17" name="Arrow: Pentagon 16">
            <a:extLst>
              <a:ext uri="{FF2B5EF4-FFF2-40B4-BE49-F238E27FC236}">
                <a16:creationId xmlns:a16="http://schemas.microsoft.com/office/drawing/2014/main" id="{CCA02FE5-2B7C-E776-8A67-C974BDCA1FAC}"/>
              </a:ext>
              <a:ext uri="{C183D7F6-B498-43B3-948B-1728B52AA6E4}">
                <adec:decorative xmlns:adec="http://schemas.microsoft.com/office/drawing/2017/decorative" val="1"/>
              </a:ext>
            </a:extLst>
          </p:cNvPr>
          <p:cNvSpPr/>
          <p:nvPr/>
        </p:nvSpPr>
        <p:spPr>
          <a:xfrm>
            <a:off x="3167692"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dirty="0">
                <a:solidFill>
                  <a:schemeClr val="accent4"/>
                </a:solidFill>
                <a:latin typeface="+mn-lt"/>
              </a:rPr>
              <a:t>The table below summarises the resident groups who have a low (0-3) or high (7-10) level of personal responsibility to reduce climate change, with shifts from 2022 highlighted.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6,543; 2022 - 5,955</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7" name="Rectangle 6">
            <a:extLst>
              <a:ext uri="{FF2B5EF4-FFF2-40B4-BE49-F238E27FC236}">
                <a16:creationId xmlns:a16="http://schemas.microsoft.com/office/drawing/2014/main" id="{B3DE3DB0-9D95-30A2-0A0A-A4B636DBC861}"/>
              </a:ext>
            </a:extLst>
          </p:cNvPr>
          <p:cNvSpPr/>
          <p:nvPr/>
        </p:nvSpPr>
        <p:spPr>
          <a:xfrm>
            <a:off x="714230"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(64%)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In high income households (£75K+) or feeling financially comfortable</a:t>
            </a:r>
          </a:p>
          <a:p>
            <a:pPr marL="285750" indent="-285750">
              <a:buFont typeface="Arial" panose="020B0604020202020204" pitchFamily="34" charset="0"/>
              <a:buChar char="•"/>
            </a:pPr>
            <a:r>
              <a:rPr lang="en-GB" sz="1500">
                <a:solidFill>
                  <a:schemeClr val="tx1"/>
                </a:solidFill>
              </a:rPr>
              <a:t>Living in rural areas or less deprived areas (IMD quintile 4-5)</a:t>
            </a:r>
          </a:p>
          <a:p>
            <a:pPr marL="285750" indent="-285750">
              <a:buFont typeface="Arial" panose="020B0604020202020204" pitchFamily="34" charset="0"/>
              <a:buChar char="•"/>
            </a:pPr>
            <a:r>
              <a:rPr lang="en-GB" sz="1500">
                <a:solidFill>
                  <a:schemeClr val="tx1"/>
                </a:solidFill>
              </a:rPr>
              <a:t>Living in Uttlesford, Maldon or Brentwood.</a:t>
            </a:r>
          </a:p>
          <a:p>
            <a:pPr algn="ctr"/>
            <a:endParaRPr lang="en-GB" sz="1600">
              <a:solidFill>
                <a:schemeClr val="tx1"/>
              </a:solidFill>
            </a:endParaRPr>
          </a:p>
        </p:txBody>
      </p:sp>
      <p:sp>
        <p:nvSpPr>
          <p:cNvPr id="9" name="TextBox 8">
            <a:extLst>
              <a:ext uri="{FF2B5EF4-FFF2-40B4-BE49-F238E27FC236}">
                <a16:creationId xmlns:a16="http://schemas.microsoft.com/office/drawing/2014/main" id="{B8ECA40B-7E84-46C5-8C47-4990CF1FF80B}"/>
              </a:ext>
              <a:ext uri="{C183D7F6-B498-43B3-948B-1728B52AA6E4}">
                <adec:decorative xmlns:adec="http://schemas.microsoft.com/office/drawing/2017/decorative" val="1"/>
              </a:ext>
            </a:extLst>
          </p:cNvPr>
          <p:cNvSpPr txBox="1"/>
          <p:nvPr/>
        </p:nvSpPr>
        <p:spPr>
          <a:xfrm>
            <a:off x="1100173" y="1471616"/>
            <a:ext cx="48316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t>Residents have a </a:t>
            </a:r>
            <a:r>
              <a:rPr lang="en-GB" sz="1400" b="1" i="1" u="sng"/>
              <a:t>high level </a:t>
            </a:r>
            <a:r>
              <a:rPr lang="en-GB" sz="1400" b="1" i="1"/>
              <a:t>of personal responsibility (7-10)</a:t>
            </a:r>
            <a:endParaRPr kumimoji="0" lang="en-GB" sz="1400" b="1" i="1" u="none" strike="noStrike" kern="1200" cap="none" spc="0" normalizeH="0" baseline="0" noProof="0">
              <a:ln>
                <a:noFill/>
              </a:ln>
              <a:effectLst/>
              <a:uLnTx/>
              <a:uFillTx/>
              <a:ea typeface="+mn-ea"/>
              <a:cs typeface="+mn-cs"/>
            </a:endParaRPr>
          </a:p>
        </p:txBody>
      </p:sp>
      <p:cxnSp>
        <p:nvCxnSpPr>
          <p:cNvPr id="14" name="Straight Connector 13">
            <a:extLst>
              <a:ext uri="{FF2B5EF4-FFF2-40B4-BE49-F238E27FC236}">
                <a16:creationId xmlns:a16="http://schemas.microsoft.com/office/drawing/2014/main" id="{F9E8FC45-7E4F-D195-A715-91EA74016DF6}"/>
              </a:ext>
              <a:ext uri="{C183D7F6-B498-43B3-948B-1728B52AA6E4}">
                <adec:decorative xmlns:adec="http://schemas.microsoft.com/office/drawing/2017/decorative" val="1"/>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ACDC664D-5701-72E9-3607-EFBD4D5320E2}"/>
              </a:ext>
              <a:ext uri="{C183D7F6-B498-43B3-948B-1728B52AA6E4}">
                <adec:decorative xmlns:adec="http://schemas.microsoft.com/office/drawing/2017/decorative" val="0"/>
              </a:ext>
            </a:extLst>
          </p:cNvPr>
          <p:cNvSpPr txBox="1"/>
          <p:nvPr/>
        </p:nvSpPr>
        <p:spPr>
          <a:xfrm>
            <a:off x="695325" y="947374"/>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sp>
        <p:nvSpPr>
          <p:cNvPr id="3" name="Rectangle 2">
            <a:extLst>
              <a:ext uri="{FF2B5EF4-FFF2-40B4-BE49-F238E27FC236}">
                <a16:creationId xmlns:a16="http://schemas.microsoft.com/office/drawing/2014/main" id="{C68B612D-9E90-A6FD-84F0-DC0245379818}"/>
              </a:ext>
            </a:extLst>
          </p:cNvPr>
          <p:cNvSpPr/>
          <p:nvPr/>
        </p:nvSpPr>
        <p:spPr>
          <a:xfrm>
            <a:off x="9372558" y="1868863"/>
            <a:ext cx="2706921" cy="38830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(11%) In </a:t>
            </a:r>
            <a:r>
              <a:rPr lang="en-GB" sz="1600" b="1">
                <a:solidFill>
                  <a:schemeClr val="tx1"/>
                </a:solidFill>
              </a:rPr>
              <a:t>2023</a:t>
            </a:r>
            <a:r>
              <a:rPr lang="en-GB" sz="1600">
                <a:solidFill>
                  <a:schemeClr val="tx1"/>
                </a:solidFill>
              </a:rPr>
              <a:t> residents are more likely to be…</a:t>
            </a:r>
          </a:p>
          <a:p>
            <a:pPr algn="ctr"/>
            <a:endParaRPr lang="en-GB">
              <a:solidFill>
                <a:schemeClr val="tx1"/>
              </a:solidFill>
            </a:endParaRPr>
          </a:p>
          <a:p>
            <a:pPr marL="285750" indent="-285750">
              <a:buFont typeface="Arial" panose="020B0604020202020204" pitchFamily="34" charset="0"/>
              <a:buChar char="•"/>
            </a:pPr>
            <a:r>
              <a:rPr lang="en-GB" sz="1500" b="1">
                <a:solidFill>
                  <a:schemeClr val="tx1"/>
                </a:solidFill>
              </a:rPr>
              <a:t>Aged 18-24 or 45-54</a:t>
            </a: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In a non-working or a low income household (earning until £25k)</a:t>
            </a:r>
          </a:p>
          <a:p>
            <a:pPr marL="285750" indent="-285750">
              <a:buFont typeface="Arial" panose="020B0604020202020204" pitchFamily="34" charset="0"/>
              <a:buChar char="•"/>
            </a:pPr>
            <a:r>
              <a:rPr lang="en-GB" sz="1500">
                <a:solidFill>
                  <a:schemeClr val="tx1"/>
                </a:solidFill>
              </a:rPr>
              <a:t>Living in the most deprived areas (IMD quintile 1) or levelling up priority areas. </a:t>
            </a:r>
          </a:p>
          <a:p>
            <a:pPr marL="285750" indent="-285750">
              <a:buFont typeface="Arial" panose="020B0604020202020204" pitchFamily="34" charset="0"/>
              <a:buChar char="•"/>
            </a:pPr>
            <a:r>
              <a:rPr lang="en-GB" sz="1500">
                <a:solidFill>
                  <a:schemeClr val="tx1"/>
                </a:solidFill>
              </a:rPr>
              <a:t>Living in Basildon</a:t>
            </a: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b="1">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p:txBody>
      </p:sp>
      <p:sp>
        <p:nvSpPr>
          <p:cNvPr id="12" name="Arrow: Pentagon 11">
            <a:extLst>
              <a:ext uri="{FF2B5EF4-FFF2-40B4-BE49-F238E27FC236}">
                <a16:creationId xmlns:a16="http://schemas.microsoft.com/office/drawing/2014/main" id="{7079AE12-78D2-E6E0-9ACD-9A0001ECF450}"/>
              </a:ext>
              <a:ext uri="{C183D7F6-B498-43B3-948B-1728B52AA6E4}">
                <adec:decorative xmlns:adec="http://schemas.microsoft.com/office/drawing/2017/decorative" val="1"/>
              </a:ext>
            </a:extLst>
          </p:cNvPr>
          <p:cNvSpPr/>
          <p:nvPr/>
        </p:nvSpPr>
        <p:spPr>
          <a:xfrm>
            <a:off x="8969413"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CD1FAC9-029C-A37F-510E-921BB00FC802}"/>
              </a:ext>
            </a:extLst>
          </p:cNvPr>
          <p:cNvSpPr/>
          <p:nvPr/>
        </p:nvSpPr>
        <p:spPr>
          <a:xfrm>
            <a:off x="6533350"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(9%)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a:solidFill>
                  <a:schemeClr val="tx1"/>
                </a:solidFill>
              </a:rPr>
              <a:t>Aged 75+</a:t>
            </a: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In a non-working or a low income household (earning until £20k)</a:t>
            </a:r>
          </a:p>
          <a:p>
            <a:pPr marL="285750" indent="-285750">
              <a:buFont typeface="Arial" panose="020B0604020202020204" pitchFamily="34" charset="0"/>
              <a:buChar char="•"/>
            </a:pPr>
            <a:r>
              <a:rPr lang="en-GB" sz="1500">
                <a:solidFill>
                  <a:schemeClr val="tx1"/>
                </a:solidFill>
              </a:rPr>
              <a:t>Living in more deprived areas (IMD quintiles 1-2)</a:t>
            </a:r>
          </a:p>
          <a:p>
            <a:pPr marL="285750" indent="-285750">
              <a:buFont typeface="Arial" panose="020B0604020202020204" pitchFamily="34" charset="0"/>
              <a:buChar char="•"/>
            </a:pPr>
            <a:r>
              <a:rPr lang="en-GB" sz="1500">
                <a:solidFill>
                  <a:schemeClr val="tx1"/>
                </a:solidFill>
              </a:rPr>
              <a:t>Living in Castle Point</a:t>
            </a:r>
          </a:p>
          <a:p>
            <a:pPr marL="285750" indent="-285750">
              <a:buFont typeface="Arial" panose="020B0604020202020204" pitchFamily="34" charset="0"/>
              <a:buChar char="•"/>
            </a:pPr>
            <a:endParaRPr lang="en-GB" sz="1500">
              <a:solidFill>
                <a:schemeClr val="tx1"/>
              </a:solidFill>
            </a:endParaRPr>
          </a:p>
          <a:p>
            <a:r>
              <a:rPr lang="en-GB" sz="1500" b="1">
                <a:solidFill>
                  <a:schemeClr val="tx1"/>
                </a:solidFill>
              </a:rPr>
              <a:t>Reflective of the residents profile of those not at all / not very worried about climate change</a:t>
            </a:r>
          </a:p>
          <a:p>
            <a:pPr algn="ctr"/>
            <a:endParaRPr lang="en-GB" sz="1600">
              <a:solidFill>
                <a:schemeClr val="tx1"/>
              </a:solidFill>
            </a:endParaRPr>
          </a:p>
        </p:txBody>
      </p:sp>
      <p:sp>
        <p:nvSpPr>
          <p:cNvPr id="15" name="TextBox 14">
            <a:extLst>
              <a:ext uri="{FF2B5EF4-FFF2-40B4-BE49-F238E27FC236}">
                <a16:creationId xmlns:a16="http://schemas.microsoft.com/office/drawing/2014/main" id="{1C4D2536-5BF5-639C-58DA-CB9BFBACB4DD}"/>
              </a:ext>
              <a:ext uri="{C183D7F6-B498-43B3-948B-1728B52AA6E4}">
                <adec:decorative xmlns:adec="http://schemas.microsoft.com/office/drawing/2017/decorative" val="1"/>
              </a:ext>
            </a:extLst>
          </p:cNvPr>
          <p:cNvSpPr txBox="1"/>
          <p:nvPr/>
        </p:nvSpPr>
        <p:spPr>
          <a:xfrm>
            <a:off x="6946524" y="1471616"/>
            <a:ext cx="51734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have a </a:t>
            </a:r>
            <a:r>
              <a:rPr kumimoji="0" lang="en-GB" sz="1400" b="1" i="1" u="sng" strike="noStrike" kern="1200" cap="none" spc="0" normalizeH="0" baseline="0" noProof="0">
                <a:ln>
                  <a:noFill/>
                </a:ln>
                <a:effectLst/>
                <a:uLnTx/>
                <a:uFillTx/>
                <a:ea typeface="+mn-ea"/>
                <a:cs typeface="+mn-cs"/>
              </a:rPr>
              <a:t>low level </a:t>
            </a:r>
            <a:r>
              <a:rPr kumimoji="0" lang="en-GB" sz="1400" b="1" i="1" u="none" strike="noStrike" kern="1200" cap="none" spc="0" normalizeH="0" baseline="0" noProof="0">
                <a:ln>
                  <a:noFill/>
                </a:ln>
                <a:effectLst/>
                <a:uLnTx/>
                <a:uFillTx/>
                <a:ea typeface="+mn-ea"/>
                <a:cs typeface="+mn-cs"/>
              </a:rPr>
              <a:t>of personal responsibility (0-3)</a:t>
            </a:r>
          </a:p>
        </p:txBody>
      </p:sp>
      <p:sp>
        <p:nvSpPr>
          <p:cNvPr id="4" name="TextBox 3">
            <a:extLst>
              <a:ext uri="{FF2B5EF4-FFF2-40B4-BE49-F238E27FC236}">
                <a16:creationId xmlns:a16="http://schemas.microsoft.com/office/drawing/2014/main" id="{745F02A2-7F6D-ED46-6D37-0F2CD6C84296}"/>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personal responsibility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Tree>
    <p:extLst>
      <p:ext uri="{BB962C8B-B14F-4D97-AF65-F5344CB8AC3E}">
        <p14:creationId xmlns:p14="http://schemas.microsoft.com/office/powerpoint/2010/main" val="313427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dirty="0">
                <a:solidFill>
                  <a:schemeClr val="accent4"/>
                </a:solidFill>
                <a:latin typeface="+mn-lt"/>
              </a:rPr>
              <a:t>As expected, those most concerned with climate change are more likely to feel more personally responsible to reduce climate change.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607146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On a scale of 0 to 10 where 0 is “not at all” and 10 is “a great deal”, to what extent do you feel a personal responsibility to try to reduce climate change?</a:t>
            </a: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655024"/>
              </p:ext>
            </p:extLst>
          </p:nvPr>
        </p:nvGraphicFramePr>
        <p:xfrm>
          <a:off x="791852" y="2036190"/>
          <a:ext cx="10815943" cy="3026855"/>
        </p:xfrm>
        <a:graphic>
          <a:graphicData uri="http://schemas.openxmlformats.org/drawingml/2006/table">
            <a:tbl>
              <a:tblPr firstRow="1"/>
              <a:tblGrid>
                <a:gridCol w="1832815">
                  <a:extLst>
                    <a:ext uri="{9D8B030D-6E8A-4147-A177-3AD203B41FA5}">
                      <a16:colId xmlns:a16="http://schemas.microsoft.com/office/drawing/2014/main" val="2641468421"/>
                    </a:ext>
                  </a:extLst>
                </a:gridCol>
                <a:gridCol w="1497188">
                  <a:extLst>
                    <a:ext uri="{9D8B030D-6E8A-4147-A177-3AD203B41FA5}">
                      <a16:colId xmlns:a16="http://schemas.microsoft.com/office/drawing/2014/main" val="3039307725"/>
                    </a:ext>
                  </a:extLst>
                </a:gridCol>
                <a:gridCol w="1497188">
                  <a:extLst>
                    <a:ext uri="{9D8B030D-6E8A-4147-A177-3AD203B41FA5}">
                      <a16:colId xmlns:a16="http://schemas.microsoft.com/office/drawing/2014/main" val="2604126439"/>
                    </a:ext>
                  </a:extLst>
                </a:gridCol>
                <a:gridCol w="1497188">
                  <a:extLst>
                    <a:ext uri="{9D8B030D-6E8A-4147-A177-3AD203B41FA5}">
                      <a16:colId xmlns:a16="http://schemas.microsoft.com/office/drawing/2014/main" val="2806535329"/>
                    </a:ext>
                  </a:extLst>
                </a:gridCol>
                <a:gridCol w="1497188">
                  <a:extLst>
                    <a:ext uri="{9D8B030D-6E8A-4147-A177-3AD203B41FA5}">
                      <a16:colId xmlns:a16="http://schemas.microsoft.com/office/drawing/2014/main" val="2843857308"/>
                    </a:ext>
                  </a:extLst>
                </a:gridCol>
                <a:gridCol w="1497188">
                  <a:extLst>
                    <a:ext uri="{9D8B030D-6E8A-4147-A177-3AD203B41FA5}">
                      <a16:colId xmlns:a16="http://schemas.microsoft.com/office/drawing/2014/main" val="2843370012"/>
                    </a:ext>
                  </a:extLst>
                </a:gridCol>
                <a:gridCol w="1497188">
                  <a:extLst>
                    <a:ext uri="{9D8B030D-6E8A-4147-A177-3AD203B41FA5}">
                      <a16:colId xmlns:a16="http://schemas.microsoft.com/office/drawing/2014/main" val="2024336346"/>
                    </a:ext>
                  </a:extLst>
                </a:gridCol>
              </a:tblGrid>
              <a:tr h="85773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dirty="0">
                          <a:solidFill>
                            <a:schemeClr val="bg1"/>
                          </a:solidFill>
                          <a:effectLst/>
                          <a:latin typeface="+mj-lt"/>
                        </a:rPr>
                        <a:t>% level of personal responsibility by level of climate concern</a:t>
                      </a:r>
                    </a:p>
                  </a:txBody>
                  <a:tcPr marL="72000" marR="72000" marT="72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dirty="0">
                          <a:solidFill>
                            <a:schemeClr val="bg1"/>
                          </a:solidFill>
                          <a:effectLst/>
                          <a:latin typeface="+mj-lt"/>
                        </a:rPr>
                        <a:t>ESSEX TOTAL</a:t>
                      </a:r>
                      <a:endParaRPr lang="en-GB" sz="1200" b="1" i="0" u="none" strike="noStrike" dirty="0">
                        <a:solidFill>
                          <a:schemeClr val="bg1"/>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Not at all worried</a:t>
                      </a:r>
                    </a:p>
                    <a:p>
                      <a:pPr algn="ctr" fontAlgn="ctr"/>
                      <a:r>
                        <a:rPr lang="en-GB" sz="1200" b="1" i="0" u="none" strike="noStrike">
                          <a:solidFill>
                            <a:schemeClr val="bg1"/>
                          </a:solidFill>
                          <a:effectLst/>
                          <a:latin typeface="+mj-lt"/>
                        </a:rPr>
                        <a:t>(6%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Not very worried</a:t>
                      </a:r>
                    </a:p>
                    <a:p>
                      <a:pPr algn="ctr" fontAlgn="ctr"/>
                      <a:r>
                        <a:rPr lang="en-GB" sz="1200" b="1" i="0" u="none" strike="noStrike">
                          <a:solidFill>
                            <a:schemeClr val="bg1"/>
                          </a:solidFill>
                          <a:effectLst/>
                          <a:latin typeface="+mj-lt"/>
                        </a:rPr>
                        <a:t>(17%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Somewhat worried</a:t>
                      </a:r>
                    </a:p>
                    <a:p>
                      <a:pPr algn="ctr" fontAlgn="ctr"/>
                      <a:r>
                        <a:rPr lang="en-GB" sz="1200" b="1" i="0" u="none" strike="noStrike">
                          <a:solidFill>
                            <a:schemeClr val="bg1"/>
                          </a:solidFill>
                          <a:effectLst/>
                          <a:latin typeface="+mj-lt"/>
                        </a:rPr>
                        <a:t>(42%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dirty="0">
                          <a:solidFill>
                            <a:schemeClr val="bg1"/>
                          </a:solidFill>
                          <a:effectLst/>
                          <a:latin typeface="+mj-lt"/>
                        </a:rPr>
                        <a:t>Very worried</a:t>
                      </a:r>
                    </a:p>
                    <a:p>
                      <a:pPr algn="ctr" fontAlgn="ctr"/>
                      <a:r>
                        <a:rPr lang="en-GB" sz="1200" b="1" i="0" u="none" strike="noStrike" dirty="0">
                          <a:solidFill>
                            <a:schemeClr val="bg1"/>
                          </a:solidFill>
                          <a:effectLst/>
                          <a:latin typeface="+mj-lt"/>
                        </a:rPr>
                        <a:t>(25%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Extremely worried</a:t>
                      </a:r>
                    </a:p>
                    <a:p>
                      <a:pPr algn="ctr" fontAlgn="ctr"/>
                      <a:r>
                        <a:rPr lang="en-GB" sz="1200" b="1" i="0" u="none" strike="noStrike">
                          <a:solidFill>
                            <a:schemeClr val="bg1"/>
                          </a:solidFill>
                          <a:effectLst/>
                          <a:latin typeface="+mj-lt"/>
                        </a:rPr>
                        <a:t>(11%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566764357"/>
                  </a:ext>
                </a:extLst>
              </a:tr>
              <a:tr h="5422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LOW (0-3)</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11%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bg1"/>
                          </a:solidFill>
                          <a:effectLst/>
                          <a:latin typeface="+mj-lt"/>
                        </a:rPr>
                        <a:t>70%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25%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5%</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44543398"/>
                  </a:ext>
                </a:extLst>
              </a:tr>
              <a:tr h="5422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MEDIUM (4-6)</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33%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20%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19%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3879279"/>
                  </a:ext>
                </a:extLst>
              </a:tr>
              <a:tr h="5422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HIGH (7-8)</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35%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22%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23%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228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VERY HIGH (9-10)</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21%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10%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rgbClr val="000000"/>
                          </a:solidFill>
                          <a:effectLst/>
                          <a:latin typeface="+mj-lt"/>
                        </a:rPr>
                        <a:t>35%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bg1"/>
                          </a:solidFill>
                          <a:effectLst/>
                          <a:latin typeface="+mj-lt"/>
                        </a:rPr>
                        <a:t>67%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988361635"/>
                  </a:ext>
                </a:extLst>
              </a:tr>
            </a:tbl>
          </a:graphicData>
        </a:graphic>
      </p:graphicFrame>
    </p:spTree>
    <p:extLst>
      <p:ext uri="{BB962C8B-B14F-4D97-AF65-F5344CB8AC3E}">
        <p14:creationId xmlns:p14="http://schemas.microsoft.com/office/powerpoint/2010/main" val="401167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3903C6-60E6-D150-E418-7008BD4DAE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4218765"/>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166049"/>
            <a:ext cx="56360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informed do you feel about the things you or your household could do to help reduce climate change?</a:t>
            </a:r>
          </a:p>
        </p:txBody>
      </p:sp>
      <p:sp>
        <p:nvSpPr>
          <p:cNvPr id="40" name="Title 1">
            <a:extLst>
              <a:ext uri="{FF2B5EF4-FFF2-40B4-BE49-F238E27FC236}">
                <a16:creationId xmlns:a16="http://schemas.microsoft.com/office/drawing/2014/main" id="{CA6E5FAA-740E-4EF5-9FF5-EDC8011C1197}"/>
              </a:ext>
              <a:ext uri="{C183D7F6-B498-43B3-948B-1728B52AA6E4}">
                <adec:decorative xmlns:adec="http://schemas.microsoft.com/office/drawing/2017/decorative" val="0"/>
              </a:ext>
            </a:extLst>
          </p:cNvPr>
          <p:cNvSpPr>
            <a:spLocks noGrp="1"/>
          </p:cNvSpPr>
          <p:nvPr>
            <p:ph type="title"/>
          </p:nvPr>
        </p:nvSpPr>
        <p:spPr>
          <a:xfrm>
            <a:off x="695325" y="137061"/>
            <a:ext cx="11280188" cy="1102481"/>
          </a:xfrm>
        </p:spPr>
        <p:txBody>
          <a:bodyPr anchor="t" anchorCtr="0">
            <a:normAutofit/>
          </a:bodyPr>
          <a:lstStyle/>
          <a:p>
            <a:r>
              <a:rPr lang="en-GB" sz="2000">
                <a:solidFill>
                  <a:schemeClr val="accent4"/>
                </a:solidFill>
                <a:latin typeface="+mn-lt"/>
              </a:rPr>
              <a:t>Around three quarters (74%) of Essex residents feel very or fairly well informed about the things they or their household can do to help reduce climate change, a significant increase vs. 2022. </a:t>
            </a:r>
          </a:p>
        </p:txBody>
      </p:sp>
      <p:graphicFrame>
        <p:nvGraphicFramePr>
          <p:cNvPr id="44" name="Chart 43" descr="Of the remaining responses, 24% were not very well informed with just 4% not well informed at all.">
            <a:extLst>
              <a:ext uri="{FF2B5EF4-FFF2-40B4-BE49-F238E27FC236}">
                <a16:creationId xmlns:a16="http://schemas.microsoft.com/office/drawing/2014/main" id="{58E67B60-C5E2-46FC-8714-109AFB719B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5419489"/>
              </p:ext>
            </p:extLst>
          </p:nvPr>
        </p:nvGraphicFramePr>
        <p:xfrm>
          <a:off x="655598" y="1532252"/>
          <a:ext cx="5168057" cy="4278143"/>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771403"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4745617" y="2923651"/>
            <a:ext cx="102112" cy="255747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375941"/>
            <a:ext cx="27088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very / fairly well informed</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10977970" y="238672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8D063215-69C1-4E5E-8AC5-F0161E775FF2}"/>
              </a:ext>
              <a:ext uri="{C183D7F6-B498-43B3-948B-1728B52AA6E4}">
                <adec:decorative xmlns:adec="http://schemas.microsoft.com/office/drawing/2017/decorative" val="1"/>
              </a:ext>
            </a:extLst>
          </p:cNvPr>
          <p:cNvSpPr/>
          <p:nvPr/>
        </p:nvSpPr>
        <p:spPr>
          <a:xfrm>
            <a:off x="10640530" y="347639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6,538; 2022 - 5,946</a:t>
            </a:r>
            <a:r>
              <a:rPr lang="en-GB" sz="1000">
                <a:solidFill>
                  <a:srgbClr val="000000"/>
                </a:solidFill>
              </a:rPr>
              <a:t>.</a:t>
            </a:r>
            <a:endParaRPr kumimoji="0" lang="en-GB" sz="1000" b="0" i="0" u="none" strike="noStrike" kern="1200" cap="none" spc="0" normalizeH="0" baseline="0" noProof="0">
              <a:ln>
                <a:noFill/>
              </a:ln>
              <a:solidFill>
                <a:srgbClr val="000000"/>
              </a:solidFill>
              <a:effectLst/>
              <a:highlight>
                <a:srgbClr val="FFFF00"/>
              </a:highlight>
              <a:uLnTx/>
              <a:uFillTx/>
              <a:ea typeface="+mn-ea"/>
              <a:cs typeface="+mn-cs"/>
            </a:endParaRP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4748144" y="4066819"/>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72%</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4745617" y="1876845"/>
            <a:ext cx="102112" cy="1016571"/>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4741637" y="2230115"/>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28%</a:t>
            </a: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9" name="Footer Placeholder 5">
            <a:extLst>
              <a:ext uri="{FF2B5EF4-FFF2-40B4-BE49-F238E27FC236}">
                <a16:creationId xmlns:a16="http://schemas.microsoft.com/office/drawing/2014/main" id="{135405DE-9D6B-42D3-A685-9312434AA63F}"/>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24" name="Rectangle 23">
            <a:extLst>
              <a:ext uri="{FF2B5EF4-FFF2-40B4-BE49-F238E27FC236}">
                <a16:creationId xmlns:a16="http://schemas.microsoft.com/office/drawing/2014/main" id="{C780CDBA-9254-464D-89FC-0118A98F6CE0}"/>
              </a:ext>
              <a:ext uri="{C183D7F6-B498-43B3-948B-1728B52AA6E4}">
                <adec:decorative xmlns:adec="http://schemas.microsoft.com/office/drawing/2017/decorative" val="1"/>
              </a:ext>
            </a:extLst>
          </p:cNvPr>
          <p:cNvSpPr/>
          <p:nvPr/>
        </p:nvSpPr>
        <p:spPr>
          <a:xfrm>
            <a:off x="10960964" y="453639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Rectangle 25">
            <a:extLst>
              <a:ext uri="{FF2B5EF4-FFF2-40B4-BE49-F238E27FC236}">
                <a16:creationId xmlns:a16="http://schemas.microsoft.com/office/drawing/2014/main" id="{69D3EE50-91E0-4588-841C-6250E72E8C02}"/>
              </a:ext>
              <a:ext uri="{C183D7F6-B498-43B3-948B-1728B52AA6E4}">
                <adec:decorative xmlns:adec="http://schemas.microsoft.com/office/drawing/2017/decorative" val="1"/>
              </a:ext>
            </a:extLst>
          </p:cNvPr>
          <p:cNvSpPr/>
          <p:nvPr/>
        </p:nvSpPr>
        <p:spPr>
          <a:xfrm>
            <a:off x="10857209" y="517415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Rectangle 31">
            <a:extLst>
              <a:ext uri="{FF2B5EF4-FFF2-40B4-BE49-F238E27FC236}">
                <a16:creationId xmlns:a16="http://schemas.microsoft.com/office/drawing/2014/main" id="{73F348CC-13A8-4F17-8AC3-813EDC972F17}"/>
              </a:ext>
              <a:ext uri="{C183D7F6-B498-43B3-948B-1728B52AA6E4}">
                <adec:decorative xmlns:adec="http://schemas.microsoft.com/office/drawing/2017/decorative" val="1"/>
              </a:ext>
            </a:extLst>
          </p:cNvPr>
          <p:cNvSpPr/>
          <p:nvPr/>
        </p:nvSpPr>
        <p:spPr>
          <a:xfrm>
            <a:off x="10791873" y="4750023"/>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Rectangle 36">
            <a:extLst>
              <a:ext uri="{FF2B5EF4-FFF2-40B4-BE49-F238E27FC236}">
                <a16:creationId xmlns:a16="http://schemas.microsoft.com/office/drawing/2014/main" id="{7B64ACB0-EE76-4FD4-8BBC-48C9766EB591}"/>
              </a:ext>
              <a:ext uri="{C183D7F6-B498-43B3-948B-1728B52AA6E4}">
                <adec:decorative xmlns:adec="http://schemas.microsoft.com/office/drawing/2017/decorative" val="1"/>
              </a:ext>
            </a:extLst>
          </p:cNvPr>
          <p:cNvSpPr/>
          <p:nvPr/>
        </p:nvSpPr>
        <p:spPr>
          <a:xfrm>
            <a:off x="10677476" y="560628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6B73BF0C-4C3E-498B-AB10-F66F1EDABD10}"/>
              </a:ext>
              <a:ext uri="{C183D7F6-B498-43B3-948B-1728B52AA6E4}">
                <adec:decorative xmlns:adec="http://schemas.microsoft.com/office/drawing/2017/decorative" val="1"/>
              </a:ext>
            </a:extLst>
          </p:cNvPr>
          <p:cNvSpPr/>
          <p:nvPr/>
        </p:nvSpPr>
        <p:spPr>
          <a:xfrm>
            <a:off x="10762862" y="496222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Date Placeholder 3">
            <a:extLst>
              <a:ext uri="{FF2B5EF4-FFF2-40B4-BE49-F238E27FC236}">
                <a16:creationId xmlns:a16="http://schemas.microsoft.com/office/drawing/2014/main" id="{64227AE9-A872-494D-8441-B29FF2C7071C}"/>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A71EF7EB-EE2D-1F54-1528-E6140B3BED5E}"/>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TextBox 5">
            <a:extLst>
              <a:ext uri="{FF2B5EF4-FFF2-40B4-BE49-F238E27FC236}">
                <a16:creationId xmlns:a16="http://schemas.microsoft.com/office/drawing/2014/main" id="{A81DD218-7ADB-D2B2-AE9A-ABEB705E024D}"/>
              </a:ext>
              <a:ext uri="{C183D7F6-B498-43B3-948B-1728B52AA6E4}">
                <adec:decorative xmlns:adec="http://schemas.microsoft.com/office/drawing/2017/decorative" val="1"/>
              </a:ext>
            </a:extLst>
          </p:cNvPr>
          <p:cNvSpPr txBox="1"/>
          <p:nvPr/>
        </p:nvSpPr>
        <p:spPr>
          <a:xfrm>
            <a:off x="1109454" y="592896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9" name="Right Brace 8">
            <a:extLst>
              <a:ext uri="{FF2B5EF4-FFF2-40B4-BE49-F238E27FC236}">
                <a16:creationId xmlns:a16="http://schemas.microsoft.com/office/drawing/2014/main" id="{198DDA5C-D6F4-85BA-3744-07AB19AAA5A7}"/>
              </a:ext>
              <a:ext uri="{C183D7F6-B498-43B3-948B-1728B52AA6E4}">
                <adec:decorative xmlns:adec="http://schemas.microsoft.com/office/drawing/2017/decorative" val="1"/>
              </a:ext>
            </a:extLst>
          </p:cNvPr>
          <p:cNvSpPr/>
          <p:nvPr/>
        </p:nvSpPr>
        <p:spPr>
          <a:xfrm>
            <a:off x="3344425" y="2835516"/>
            <a:ext cx="89214" cy="263821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F033FFBA-080E-931F-0C80-6C85C1A87B97}"/>
              </a:ext>
              <a:ext uri="{C183D7F6-B498-43B3-948B-1728B52AA6E4}">
                <adec:decorative xmlns:adec="http://schemas.microsoft.com/office/drawing/2017/decorative" val="1"/>
              </a:ext>
            </a:extLst>
          </p:cNvPr>
          <p:cNvSpPr txBox="1"/>
          <p:nvPr/>
        </p:nvSpPr>
        <p:spPr>
          <a:xfrm>
            <a:off x="3327193" y="4013325"/>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74%</a:t>
            </a:r>
          </a:p>
        </p:txBody>
      </p:sp>
      <p:sp>
        <p:nvSpPr>
          <p:cNvPr id="12" name="Right Brace 11">
            <a:extLst>
              <a:ext uri="{FF2B5EF4-FFF2-40B4-BE49-F238E27FC236}">
                <a16:creationId xmlns:a16="http://schemas.microsoft.com/office/drawing/2014/main" id="{8F22E259-6C87-A770-FBA2-2285C7555AB9}"/>
              </a:ext>
              <a:ext uri="{C183D7F6-B498-43B3-948B-1728B52AA6E4}">
                <adec:decorative xmlns:adec="http://schemas.microsoft.com/office/drawing/2017/decorative" val="1"/>
              </a:ext>
            </a:extLst>
          </p:cNvPr>
          <p:cNvSpPr/>
          <p:nvPr/>
        </p:nvSpPr>
        <p:spPr>
          <a:xfrm>
            <a:off x="3344425" y="1869447"/>
            <a:ext cx="102112" cy="935832"/>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3" name="TextBox 12">
            <a:extLst>
              <a:ext uri="{FF2B5EF4-FFF2-40B4-BE49-F238E27FC236}">
                <a16:creationId xmlns:a16="http://schemas.microsoft.com/office/drawing/2014/main" id="{FFA6EDA9-41EF-7BE5-2BDC-747742BDC2EF}"/>
              </a:ext>
              <a:ext uri="{C183D7F6-B498-43B3-948B-1728B52AA6E4}">
                <adec:decorative xmlns:adec="http://schemas.microsoft.com/office/drawing/2017/decorative" val="1"/>
              </a:ext>
            </a:extLst>
          </p:cNvPr>
          <p:cNvSpPr txBox="1"/>
          <p:nvPr/>
        </p:nvSpPr>
        <p:spPr>
          <a:xfrm>
            <a:off x="3331392" y="219555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26%</a:t>
            </a:r>
          </a:p>
        </p:txBody>
      </p:sp>
      <p:sp>
        <p:nvSpPr>
          <p:cNvPr id="15" name="Arrow: Up 14">
            <a:extLst>
              <a:ext uri="{FF2B5EF4-FFF2-40B4-BE49-F238E27FC236}">
                <a16:creationId xmlns:a16="http://schemas.microsoft.com/office/drawing/2014/main" id="{CAB416A6-2739-845D-83B8-7DB4D8AF7C68}"/>
              </a:ext>
              <a:ext uri="{C183D7F6-B498-43B3-948B-1728B52AA6E4}">
                <adec:decorative xmlns:adec="http://schemas.microsoft.com/office/drawing/2017/decorative" val="1"/>
              </a:ext>
            </a:extLst>
          </p:cNvPr>
          <p:cNvSpPr/>
          <p:nvPr/>
        </p:nvSpPr>
        <p:spPr>
          <a:xfrm>
            <a:off x="3758458" y="404058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F8CE536C-60D3-2BBB-C178-74CEB7D93527}"/>
              </a:ext>
              <a:ext uri="{C183D7F6-B498-43B3-948B-1728B52AA6E4}">
                <adec:decorative xmlns:adec="http://schemas.microsoft.com/office/drawing/2017/decorative" val="1"/>
              </a:ext>
            </a:extLst>
          </p:cNvPr>
          <p:cNvSpPr/>
          <p:nvPr/>
        </p:nvSpPr>
        <p:spPr>
          <a:xfrm flipV="1">
            <a:off x="3755351" y="225276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Rectangle 17">
            <a:extLst>
              <a:ext uri="{FF2B5EF4-FFF2-40B4-BE49-F238E27FC236}">
                <a16:creationId xmlns:a16="http://schemas.microsoft.com/office/drawing/2014/main" id="{1263B4E6-84A3-1CC4-AA7A-9709AA4E9917}"/>
              </a:ext>
              <a:ext uri="{C183D7F6-B498-43B3-948B-1728B52AA6E4}">
                <adec:decorative xmlns:adec="http://schemas.microsoft.com/office/drawing/2017/decorative" val="1"/>
              </a:ext>
            </a:extLst>
          </p:cNvPr>
          <p:cNvSpPr/>
          <p:nvPr/>
        </p:nvSpPr>
        <p:spPr>
          <a:xfrm>
            <a:off x="11012678" y="282883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4D979747-8D29-8DE5-0830-0A1D35A531D3}"/>
              </a:ext>
              <a:ext uri="{C183D7F6-B498-43B3-948B-1728B52AA6E4}">
                <adec:decorative xmlns:adec="http://schemas.microsoft.com/office/drawing/2017/decorative" val="1"/>
              </a:ext>
            </a:extLst>
          </p:cNvPr>
          <p:cNvSpPr/>
          <p:nvPr/>
        </p:nvSpPr>
        <p:spPr>
          <a:xfrm>
            <a:off x="10675240" y="368311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Rectangle 19">
            <a:extLst>
              <a:ext uri="{FF2B5EF4-FFF2-40B4-BE49-F238E27FC236}">
                <a16:creationId xmlns:a16="http://schemas.microsoft.com/office/drawing/2014/main" id="{BBEBF3E6-538F-D61E-A275-7D8B8DDC4F09}"/>
              </a:ext>
              <a:ext uri="{C183D7F6-B498-43B3-948B-1728B52AA6E4}">
                <adec:decorative xmlns:adec="http://schemas.microsoft.com/office/drawing/2017/decorative" val="1"/>
              </a:ext>
            </a:extLst>
          </p:cNvPr>
          <p:cNvSpPr/>
          <p:nvPr/>
        </p:nvSpPr>
        <p:spPr>
          <a:xfrm>
            <a:off x="10694077" y="5387504"/>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34DDD3AD-3274-F827-B5EC-5E0540AEC1A0}"/>
              </a:ext>
              <a:ext uri="{C183D7F6-B498-43B3-948B-1728B52AA6E4}">
                <adec:decorative xmlns:adec="http://schemas.microsoft.com/office/drawing/2017/decorative" val="1"/>
              </a:ext>
            </a:extLst>
          </p:cNvPr>
          <p:cNvSpPr/>
          <p:nvPr/>
        </p:nvSpPr>
        <p:spPr>
          <a:xfrm>
            <a:off x="10941352" y="624599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B96B8DC1-BDC5-1069-2F30-1B0BDFF9BFA0}"/>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22026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a:extLst>
              <a:ext uri="{FF2B5EF4-FFF2-40B4-BE49-F238E27FC236}">
                <a16:creationId xmlns:a16="http://schemas.microsoft.com/office/drawing/2014/main" id="{7B73F353-F43A-6829-2B54-15A5FC7FFD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5514870"/>
              </p:ext>
            </p:extLst>
          </p:nvPr>
        </p:nvGraphicFramePr>
        <p:xfrm>
          <a:off x="760257" y="1820968"/>
          <a:ext cx="5475849" cy="4329376"/>
        </p:xfrm>
        <a:graphic>
          <a:graphicData uri="http://schemas.openxmlformats.org/drawingml/2006/chart">
            <c:chart xmlns:c="http://schemas.openxmlformats.org/drawingml/2006/chart" xmlns:r="http://schemas.openxmlformats.org/officeDocument/2006/relationships" r:id="rId3"/>
          </a:graphicData>
        </a:graphic>
      </p:graphicFrame>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dirty="0">
                <a:solidFill>
                  <a:schemeClr val="accent4"/>
                </a:solidFill>
                <a:latin typeface="+mn-lt"/>
              </a:rPr>
              <a:t>The biggest shift in 2023 is seen in the 25-34 age group (at 71% vs. 64% in ‘22). Males are most likely to say they feel well informed, though this pattern is reversed for 35-44s.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6,538; 2022 - 5,955; Females - 3,565; Males - 2,634</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8599A50D-AE1E-2D20-EA5D-2DAE30D763B7}"/>
              </a:ext>
              <a:ext uri="{C183D7F6-B498-43B3-948B-1728B52AA6E4}">
                <adec:decorative xmlns:adec="http://schemas.microsoft.com/office/drawing/2017/decorative" val="1"/>
              </a:ext>
            </a:extLst>
          </p:cNvPr>
          <p:cNvSpPr txBox="1"/>
          <p:nvPr/>
        </p:nvSpPr>
        <p:spPr>
          <a:xfrm>
            <a:off x="4031451" y="1698153"/>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Very/fairly well informed</a:t>
            </a:r>
            <a:endParaRPr kumimoji="0" lang="en-GB" sz="1400" b="1" i="1" u="none" strike="noStrike" kern="1200" cap="none" spc="0" normalizeH="0" baseline="0" noProof="0">
              <a:ln>
                <a:noFill/>
              </a:ln>
              <a:effectLst/>
              <a:uLnTx/>
              <a:uFillTx/>
              <a:ea typeface="+mn-ea"/>
              <a:cs typeface="+mn-cs"/>
            </a:endParaRPr>
          </a:p>
        </p:txBody>
      </p:sp>
      <p:graphicFrame>
        <p:nvGraphicFramePr>
          <p:cNvPr id="6" name="Chart 5">
            <a:extLst>
              <a:ext uri="{FF2B5EF4-FFF2-40B4-BE49-F238E27FC236}">
                <a16:creationId xmlns:a16="http://schemas.microsoft.com/office/drawing/2014/main" id="{7C93E410-9671-2739-831C-22FA40B8A65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651841"/>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04742485-A7F0-DA67-4EEE-0E43AECF37D0}"/>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B1A2B10-21AE-F479-C587-8F1CF1464C59}"/>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10" name="Arrow: Up 9">
            <a:extLst>
              <a:ext uri="{FF2B5EF4-FFF2-40B4-BE49-F238E27FC236}">
                <a16:creationId xmlns:a16="http://schemas.microsoft.com/office/drawing/2014/main" id="{EC41DE47-FD2D-7E67-0D87-20C14480BA4C}"/>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BD5912F9-63B1-F2CF-3176-AB47DEEC8710}"/>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TextBox 1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74E910E6-8228-B474-5ACA-21E32AD32658}"/>
              </a:ext>
              <a:ext uri="{C183D7F6-B498-43B3-948B-1728B52AA6E4}">
                <adec:decorative xmlns:adec="http://schemas.microsoft.com/office/drawing/2017/decorative" val="0"/>
              </a:ext>
            </a:extLst>
          </p:cNvPr>
          <p:cNvSpPr txBox="1"/>
          <p:nvPr/>
        </p:nvSpPr>
        <p:spPr>
          <a:xfrm>
            <a:off x="1042569" y="1261586"/>
            <a:ext cx="563603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informed do you feel about the things you or your household could do to help reduce climate change?</a:t>
            </a:r>
          </a:p>
        </p:txBody>
      </p:sp>
      <p:sp>
        <p:nvSpPr>
          <p:cNvPr id="17" name="Rectangle 16">
            <a:extLst>
              <a:ext uri="{FF2B5EF4-FFF2-40B4-BE49-F238E27FC236}">
                <a16:creationId xmlns:a16="http://schemas.microsoft.com/office/drawing/2014/main" id="{6524A816-4FB5-8D5D-546B-F273A8F097C0}"/>
              </a:ext>
              <a:ext uri="{C183D7F6-B498-43B3-948B-1728B52AA6E4}">
                <adec:decorative xmlns:adec="http://schemas.microsoft.com/office/drawing/2017/decorative" val="1"/>
              </a:ext>
            </a:extLst>
          </p:cNvPr>
          <p:cNvSpPr/>
          <p:nvPr/>
        </p:nvSpPr>
        <p:spPr>
          <a:xfrm>
            <a:off x="8257309" y="2105891"/>
            <a:ext cx="692727" cy="37490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594A6AE-122D-74F3-BB7E-3B55BAA9EE29}"/>
              </a:ext>
            </a:extLst>
          </p:cNvPr>
          <p:cNvSpPr/>
          <p:nvPr/>
        </p:nvSpPr>
        <p:spPr>
          <a:xfrm>
            <a:off x="8257309" y="4341091"/>
            <a:ext cx="1560946" cy="692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ysClr val="windowText" lastClr="000000"/>
                </a:solidFill>
              </a:rPr>
              <a:t>Shift from 2022:</a:t>
            </a:r>
          </a:p>
          <a:p>
            <a:r>
              <a:rPr lang="en-GB" sz="1200">
                <a:solidFill>
                  <a:sysClr val="windowText" lastClr="000000"/>
                </a:solidFill>
              </a:rPr>
              <a:t>Males = 69%</a:t>
            </a:r>
          </a:p>
          <a:p>
            <a:r>
              <a:rPr lang="en-GB" sz="1200">
                <a:solidFill>
                  <a:sysClr val="windowText" lastClr="000000"/>
                </a:solidFill>
              </a:rPr>
              <a:t>Females = 65%</a:t>
            </a:r>
          </a:p>
        </p:txBody>
      </p:sp>
      <p:sp>
        <p:nvSpPr>
          <p:cNvPr id="19" name="TextBox 18">
            <a:extLst>
              <a:ext uri="{FF2B5EF4-FFF2-40B4-BE49-F238E27FC236}">
                <a16:creationId xmlns:a16="http://schemas.microsoft.com/office/drawing/2014/main" id="{E3396287-BDD2-6E7A-492F-DBEB8D2B9A88}"/>
              </a:ext>
              <a:ext uri="{C183D7F6-B498-43B3-948B-1728B52AA6E4}">
                <adec:decorative xmlns:adec="http://schemas.microsoft.com/office/drawing/2017/decorative" val="1"/>
              </a:ext>
            </a:extLst>
          </p:cNvPr>
          <p:cNvSpPr txBox="1"/>
          <p:nvPr/>
        </p:nvSpPr>
        <p:spPr>
          <a:xfrm>
            <a:off x="9753349" y="1772599"/>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t>
            </a:r>
            <a:r>
              <a:rPr lang="en-GB" sz="1400" b="1" i="1"/>
              <a:t>Very/fairly well informed</a:t>
            </a:r>
            <a:endParaRPr kumimoji="0" lang="en-GB" sz="1400" b="1" i="1"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72528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C25A98-11E2-22DE-7219-6B0DC3A5020B}"/>
              </a:ext>
            </a:extLst>
          </p:cNvPr>
          <p:cNvSpPr/>
          <p:nvPr/>
        </p:nvSpPr>
        <p:spPr>
          <a:xfrm>
            <a:off x="3515981" y="1868863"/>
            <a:ext cx="2706921" cy="388308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(26%) In </a:t>
            </a:r>
            <a:r>
              <a:rPr lang="en-GB" sz="1600" b="1">
                <a:solidFill>
                  <a:schemeClr val="tx1"/>
                </a:solidFill>
              </a:rPr>
              <a:t>2023</a:t>
            </a:r>
            <a:r>
              <a:rPr lang="en-GB" sz="1600">
                <a:solidFill>
                  <a:schemeClr val="tx1"/>
                </a:solidFill>
              </a:rPr>
              <a:t> residents are more likely to be…</a:t>
            </a:r>
          </a:p>
          <a:p>
            <a:pPr algn="ctr"/>
            <a:endParaRPr lang="en-GB" sz="1800">
              <a:solidFill>
                <a:schemeClr val="tx1"/>
              </a:solidFill>
            </a:endParaRP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Aged </a:t>
            </a:r>
            <a:r>
              <a:rPr lang="en-GB" sz="1500" b="1">
                <a:solidFill>
                  <a:schemeClr val="tx1"/>
                </a:solidFill>
              </a:rPr>
              <a:t>18-24</a:t>
            </a:r>
            <a:r>
              <a:rPr lang="en-GB" sz="1500">
                <a:solidFill>
                  <a:schemeClr val="tx1"/>
                </a:solidFill>
              </a:rPr>
              <a:t> or 35-44</a:t>
            </a:r>
          </a:p>
          <a:p>
            <a:pPr marL="285750" indent="-285750">
              <a:buFont typeface="Arial" panose="020B0604020202020204" pitchFamily="34" charset="0"/>
              <a:buChar char="•"/>
            </a:pPr>
            <a:r>
              <a:rPr lang="en-GB" sz="1500">
                <a:solidFill>
                  <a:schemeClr val="tx1"/>
                </a:solidFill>
              </a:rPr>
              <a:t>From an ethnic minority background</a:t>
            </a:r>
          </a:p>
          <a:p>
            <a:pPr marL="285750" indent="-285750">
              <a:buFont typeface="Arial" panose="020B0604020202020204" pitchFamily="34" charset="0"/>
              <a:buChar char="•"/>
            </a:pPr>
            <a:r>
              <a:rPr lang="en-GB" sz="1500">
                <a:solidFill>
                  <a:schemeClr val="tx1"/>
                </a:solidFill>
              </a:rPr>
              <a:t>Families living with dependent children</a:t>
            </a:r>
          </a:p>
          <a:p>
            <a:pPr marL="285750" indent="-285750">
              <a:buFont typeface="Arial" panose="020B0604020202020204" pitchFamily="34" charset="0"/>
              <a:buChar char="•"/>
            </a:pPr>
            <a:r>
              <a:rPr lang="en-GB" sz="1500">
                <a:solidFill>
                  <a:schemeClr val="tx1"/>
                </a:solidFill>
              </a:rPr>
              <a:t>In lower income households (&lt;£25k) or ‘just getting by / finding it quite difficult’</a:t>
            </a:r>
          </a:p>
          <a:p>
            <a:pPr marL="285750" indent="-285750">
              <a:buFont typeface="Arial" panose="020B0604020202020204" pitchFamily="34" charset="0"/>
              <a:buChar char="•"/>
            </a:pPr>
            <a:r>
              <a:rPr lang="en-GB" sz="1500">
                <a:solidFill>
                  <a:schemeClr val="tx1"/>
                </a:solidFill>
              </a:rPr>
              <a:t>Living in urban areas or more deprived areas (IMD quintile 1-2)</a:t>
            </a:r>
          </a:p>
          <a:p>
            <a:pPr marL="285750" indent="-285750">
              <a:buFont typeface="Arial" panose="020B0604020202020204" pitchFamily="34" charset="0"/>
              <a:buChar char="•"/>
            </a:pPr>
            <a:r>
              <a:rPr lang="en-GB" sz="1500">
                <a:solidFill>
                  <a:schemeClr val="tx1"/>
                </a:solidFill>
              </a:rPr>
              <a:t>Living in </a:t>
            </a:r>
            <a:r>
              <a:rPr lang="en-GB" sz="1500" b="1">
                <a:solidFill>
                  <a:schemeClr val="tx1"/>
                </a:solidFill>
              </a:rPr>
              <a:t>Harlow, Maldon</a:t>
            </a: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p>
        </p:txBody>
      </p:sp>
      <p:sp>
        <p:nvSpPr>
          <p:cNvPr id="17" name="Arrow: Pentagon 16">
            <a:extLst>
              <a:ext uri="{FF2B5EF4-FFF2-40B4-BE49-F238E27FC236}">
                <a16:creationId xmlns:a16="http://schemas.microsoft.com/office/drawing/2014/main" id="{CCA02FE5-2B7C-E776-8A67-C974BDCA1FAC}"/>
              </a:ext>
              <a:ext uri="{C183D7F6-B498-43B3-948B-1728B52AA6E4}">
                <adec:decorative xmlns:adec="http://schemas.microsoft.com/office/drawing/2017/decorative" val="1"/>
              </a:ext>
            </a:extLst>
          </p:cNvPr>
          <p:cNvSpPr/>
          <p:nvPr/>
        </p:nvSpPr>
        <p:spPr>
          <a:xfrm>
            <a:off x="3167692"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dirty="0">
                <a:solidFill>
                  <a:schemeClr val="accent4"/>
                </a:solidFill>
                <a:latin typeface="+mn-lt"/>
              </a:rPr>
              <a:t>The table below summarises the resident groups who are significantly more or less likely to feel informed and climate change, with shifts from 2022 highlighted.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6,538; 2022 - 5,955</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7" name="Rectangle 6">
            <a:extLst>
              <a:ext uri="{FF2B5EF4-FFF2-40B4-BE49-F238E27FC236}">
                <a16:creationId xmlns:a16="http://schemas.microsoft.com/office/drawing/2014/main" id="{B3DE3DB0-9D95-30A2-0A0A-A4B636DBC861}"/>
              </a:ext>
            </a:extLst>
          </p:cNvPr>
          <p:cNvSpPr/>
          <p:nvPr/>
        </p:nvSpPr>
        <p:spPr>
          <a:xfrm>
            <a:off x="714230"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(28%)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a:solidFill>
                  <a:schemeClr val="tx1"/>
                </a:solidFill>
              </a:rPr>
              <a:t>Female</a:t>
            </a:r>
          </a:p>
          <a:p>
            <a:pPr marL="285750" indent="-285750">
              <a:buFont typeface="Arial" panose="020B0604020202020204" pitchFamily="34" charset="0"/>
              <a:buChar char="•"/>
            </a:pPr>
            <a:r>
              <a:rPr lang="en-GB" sz="1500">
                <a:solidFill>
                  <a:schemeClr val="tx1"/>
                </a:solidFill>
              </a:rPr>
              <a:t>Aged 25-44</a:t>
            </a:r>
          </a:p>
          <a:p>
            <a:pPr marL="285750" indent="-285750">
              <a:buFont typeface="Arial" panose="020B0604020202020204" pitchFamily="34" charset="0"/>
              <a:buChar char="•"/>
            </a:pPr>
            <a:r>
              <a:rPr lang="en-GB" sz="1500">
                <a:solidFill>
                  <a:schemeClr val="tx1"/>
                </a:solidFill>
              </a:rPr>
              <a:t>Not working </a:t>
            </a:r>
          </a:p>
          <a:p>
            <a:pPr marL="285750" indent="-285750">
              <a:buFont typeface="Arial" panose="020B0604020202020204" pitchFamily="34" charset="0"/>
              <a:buChar char="•"/>
            </a:pPr>
            <a:r>
              <a:rPr lang="en-GB" sz="1500">
                <a:solidFill>
                  <a:schemeClr val="tx1"/>
                </a:solidFill>
              </a:rPr>
              <a:t>Families with dependent / non dependent children or single adult HHs</a:t>
            </a:r>
          </a:p>
          <a:p>
            <a:pPr marL="285750" indent="-285750">
              <a:buFont typeface="Arial" panose="020B0604020202020204" pitchFamily="34" charset="0"/>
              <a:buChar char="•"/>
            </a:pPr>
            <a:r>
              <a:rPr lang="en-GB" sz="1500">
                <a:solidFill>
                  <a:schemeClr val="tx1"/>
                </a:solidFill>
              </a:rPr>
              <a:t>In lower income households (&lt;£25k) or ‘just getting by / finding it quite difficult’</a:t>
            </a:r>
          </a:p>
          <a:p>
            <a:pPr marL="285750" indent="-285750">
              <a:buFont typeface="Arial" panose="020B0604020202020204" pitchFamily="34" charset="0"/>
              <a:buChar char="•"/>
            </a:pPr>
            <a:r>
              <a:rPr lang="en-GB" sz="1500">
                <a:solidFill>
                  <a:schemeClr val="tx1"/>
                </a:solidFill>
              </a:rPr>
              <a:t>Living in urban areas or more deprived areas (IMD quintile 1-2)</a:t>
            </a:r>
          </a:p>
          <a:p>
            <a:pPr marL="285750" indent="-285750">
              <a:buFont typeface="Arial" panose="020B0604020202020204" pitchFamily="34" charset="0"/>
              <a:buChar char="•"/>
            </a:pPr>
            <a:r>
              <a:rPr lang="en-GB" sz="1500">
                <a:solidFill>
                  <a:schemeClr val="tx1"/>
                </a:solidFill>
              </a:rPr>
              <a:t>Living in Rochford</a:t>
            </a:r>
          </a:p>
          <a:p>
            <a:pPr algn="ctr"/>
            <a:endParaRPr lang="en-GB" sz="1600">
              <a:solidFill>
                <a:schemeClr val="tx1"/>
              </a:solidFill>
            </a:endParaRPr>
          </a:p>
        </p:txBody>
      </p:sp>
      <p:sp>
        <p:nvSpPr>
          <p:cNvPr id="9" name="TextBox 8">
            <a:extLst>
              <a:ext uri="{FF2B5EF4-FFF2-40B4-BE49-F238E27FC236}">
                <a16:creationId xmlns:a16="http://schemas.microsoft.com/office/drawing/2014/main" id="{B8ECA40B-7E84-46C5-8C47-4990CF1FF80B}"/>
              </a:ext>
              <a:ext uri="{C183D7F6-B498-43B3-948B-1728B52AA6E4}">
                <adec:decorative xmlns:adec="http://schemas.microsoft.com/office/drawing/2017/decorative" val="1"/>
              </a:ext>
            </a:extLst>
          </p:cNvPr>
          <p:cNvSpPr txBox="1"/>
          <p:nvPr/>
        </p:nvSpPr>
        <p:spPr>
          <a:xfrm>
            <a:off x="1100173" y="1471616"/>
            <a:ext cx="48316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who feel not / not very well informed </a:t>
            </a:r>
          </a:p>
        </p:txBody>
      </p:sp>
      <p:cxnSp>
        <p:nvCxnSpPr>
          <p:cNvPr id="14" name="Straight Connector 13">
            <a:extLst>
              <a:ext uri="{FF2B5EF4-FFF2-40B4-BE49-F238E27FC236}">
                <a16:creationId xmlns:a16="http://schemas.microsoft.com/office/drawing/2014/main" id="{F9E8FC45-7E4F-D195-A715-91EA74016DF6}"/>
              </a:ext>
              <a:ext uri="{C183D7F6-B498-43B3-948B-1728B52AA6E4}">
                <adec:decorative xmlns:adec="http://schemas.microsoft.com/office/drawing/2017/decorative" val="1"/>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ACDC664D-5701-72E9-3607-EFBD4D5320E2}"/>
              </a:ext>
              <a:ext uri="{C183D7F6-B498-43B3-948B-1728B52AA6E4}">
                <adec:decorative xmlns:adec="http://schemas.microsoft.com/office/drawing/2017/decorative" val="0"/>
              </a:ext>
            </a:extLst>
          </p:cNvPr>
          <p:cNvSpPr txBox="1"/>
          <p:nvPr/>
        </p:nvSpPr>
        <p:spPr>
          <a:xfrm>
            <a:off x="692918" y="1125534"/>
            <a:ext cx="93538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well informed do you feel about the things you or your household could do to help reduce climate change?</a:t>
            </a:r>
          </a:p>
        </p:txBody>
      </p:sp>
      <p:sp>
        <p:nvSpPr>
          <p:cNvPr id="3" name="Rectangle 2">
            <a:extLst>
              <a:ext uri="{FF2B5EF4-FFF2-40B4-BE49-F238E27FC236}">
                <a16:creationId xmlns:a16="http://schemas.microsoft.com/office/drawing/2014/main" id="{C68B612D-9E90-A6FD-84F0-DC0245379818}"/>
              </a:ext>
            </a:extLst>
          </p:cNvPr>
          <p:cNvSpPr/>
          <p:nvPr/>
        </p:nvSpPr>
        <p:spPr>
          <a:xfrm>
            <a:off x="9372558" y="1868863"/>
            <a:ext cx="2706921" cy="38830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(74%) In </a:t>
            </a:r>
            <a:r>
              <a:rPr lang="en-GB" sz="1600" b="1">
                <a:solidFill>
                  <a:schemeClr val="tx1"/>
                </a:solidFill>
              </a:rPr>
              <a:t>2023</a:t>
            </a:r>
            <a:r>
              <a:rPr lang="en-GB" sz="1600">
                <a:solidFill>
                  <a:schemeClr val="tx1"/>
                </a:solidFill>
              </a:rPr>
              <a:t> residents are more likely to be…</a:t>
            </a:r>
          </a:p>
          <a:p>
            <a:pPr algn="ctr"/>
            <a:endParaRPr lang="en-GB">
              <a:solidFill>
                <a:schemeClr val="tx1"/>
              </a:solidFill>
            </a:endParaRP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Aged 55+</a:t>
            </a:r>
          </a:p>
          <a:p>
            <a:pPr marL="285750" indent="-285750">
              <a:buFont typeface="Arial" panose="020B0604020202020204" pitchFamily="34" charset="0"/>
              <a:buChar char="•"/>
            </a:pPr>
            <a:r>
              <a:rPr lang="en-GB" sz="1500">
                <a:solidFill>
                  <a:schemeClr val="tx1"/>
                </a:solidFill>
              </a:rPr>
              <a:t>HHs with no children</a:t>
            </a:r>
          </a:p>
          <a:p>
            <a:pPr marL="285750" indent="-285750">
              <a:buFont typeface="Arial" panose="020B0604020202020204" pitchFamily="34" charset="0"/>
              <a:buChar char="•"/>
            </a:pPr>
            <a:r>
              <a:rPr lang="en-GB" sz="1500">
                <a:solidFill>
                  <a:schemeClr val="tx1"/>
                </a:solidFill>
              </a:rPr>
              <a:t>White British </a:t>
            </a:r>
          </a:p>
          <a:p>
            <a:pPr marL="285750" indent="-285750">
              <a:buFont typeface="Arial" panose="020B0604020202020204" pitchFamily="34" charset="0"/>
              <a:buChar char="•"/>
            </a:pPr>
            <a:r>
              <a:rPr lang="en-GB" sz="1500">
                <a:solidFill>
                  <a:schemeClr val="tx1"/>
                </a:solidFill>
              </a:rPr>
              <a:t>Retired</a:t>
            </a:r>
          </a:p>
          <a:p>
            <a:pPr marL="285750" indent="-285750">
              <a:buFont typeface="Arial" panose="020B0604020202020204" pitchFamily="34" charset="0"/>
              <a:buChar char="•"/>
            </a:pPr>
            <a:r>
              <a:rPr lang="en-GB" sz="1500">
                <a:solidFill>
                  <a:schemeClr val="tx1"/>
                </a:solidFill>
              </a:rPr>
              <a:t>In high income households (£75K+) or ‘living comfortably / doing alright’</a:t>
            </a:r>
          </a:p>
          <a:p>
            <a:pPr marL="285750" indent="-285750">
              <a:buFont typeface="Arial" panose="020B0604020202020204" pitchFamily="34" charset="0"/>
              <a:buChar char="•"/>
            </a:pPr>
            <a:r>
              <a:rPr lang="en-GB" sz="1500">
                <a:solidFill>
                  <a:schemeClr val="tx1"/>
                </a:solidFill>
              </a:rPr>
              <a:t>Living in rural areas or less deprived areas (IMD quintile 5)</a:t>
            </a:r>
          </a:p>
          <a:p>
            <a:pPr marL="285750" indent="-285750">
              <a:buFont typeface="Arial" panose="020B0604020202020204" pitchFamily="34" charset="0"/>
              <a:buChar char="•"/>
            </a:pPr>
            <a:r>
              <a:rPr lang="en-GB" sz="1500">
                <a:solidFill>
                  <a:schemeClr val="tx1"/>
                </a:solidFill>
              </a:rPr>
              <a:t>Living in </a:t>
            </a:r>
            <a:r>
              <a:rPr lang="en-GB" sz="1500" b="1">
                <a:solidFill>
                  <a:schemeClr val="tx1"/>
                </a:solidFill>
              </a:rPr>
              <a:t>Brentwood, Chelmsford, Uttlesford</a:t>
            </a: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b="1">
              <a:solidFill>
                <a:schemeClr val="tx1"/>
              </a:solidFill>
            </a:endParaRPr>
          </a:p>
          <a:p>
            <a:pPr marL="285750" indent="-285750">
              <a:buFont typeface="Arial" panose="020B0604020202020204" pitchFamily="34" charset="0"/>
              <a:buChar char="•"/>
            </a:pPr>
            <a:endParaRPr lang="en-GB" sz="1500">
              <a:solidFill>
                <a:schemeClr val="tx1"/>
              </a:solidFill>
            </a:endParaRPr>
          </a:p>
          <a:p>
            <a:pPr marL="285750" indent="-285750">
              <a:buFont typeface="Arial" panose="020B0604020202020204" pitchFamily="34" charset="0"/>
              <a:buChar char="•"/>
            </a:pPr>
            <a:endParaRPr lang="en-GB" sz="1500">
              <a:solidFill>
                <a:schemeClr val="tx1"/>
              </a:solidFill>
            </a:endParaRPr>
          </a:p>
        </p:txBody>
      </p:sp>
      <p:sp>
        <p:nvSpPr>
          <p:cNvPr id="12" name="Arrow: Pentagon 11">
            <a:extLst>
              <a:ext uri="{FF2B5EF4-FFF2-40B4-BE49-F238E27FC236}">
                <a16:creationId xmlns:a16="http://schemas.microsoft.com/office/drawing/2014/main" id="{7079AE12-78D2-E6E0-9ACD-9A0001ECF450}"/>
              </a:ext>
              <a:ext uri="{C183D7F6-B498-43B3-948B-1728B52AA6E4}">
                <adec:decorative xmlns:adec="http://schemas.microsoft.com/office/drawing/2017/decorative" val="1"/>
              </a:ext>
            </a:extLst>
          </p:cNvPr>
          <p:cNvSpPr/>
          <p:nvPr/>
        </p:nvSpPr>
        <p:spPr>
          <a:xfrm>
            <a:off x="8969413"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CD1FAC9-029C-A37F-510E-921BB00FC802}"/>
              </a:ext>
            </a:extLst>
          </p:cNvPr>
          <p:cNvSpPr/>
          <p:nvPr/>
        </p:nvSpPr>
        <p:spPr>
          <a:xfrm>
            <a:off x="6533350"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chemeClr val="tx1"/>
                </a:solidFill>
              </a:rPr>
              <a:t>(72%) In </a:t>
            </a:r>
            <a:r>
              <a:rPr lang="en-GB" sz="1600" b="1">
                <a:solidFill>
                  <a:schemeClr val="tx1"/>
                </a:solidFill>
              </a:rPr>
              <a:t>2022</a:t>
            </a:r>
            <a:r>
              <a:rPr lang="en-GB" sz="1600">
                <a:solidFill>
                  <a:schemeClr val="tx1"/>
                </a:solidFill>
              </a:rPr>
              <a:t> residents were more likely to be…</a:t>
            </a:r>
          </a:p>
          <a:p>
            <a:pPr algn="ctr"/>
            <a:endParaRPr lang="en-GB" sz="1600">
              <a:solidFill>
                <a:schemeClr val="tx1"/>
              </a:solidFill>
            </a:endParaRPr>
          </a:p>
          <a:p>
            <a:pPr marL="285750" indent="-285750">
              <a:buFont typeface="Arial" panose="020B0604020202020204" pitchFamily="34" charset="0"/>
              <a:buChar char="•"/>
            </a:pPr>
            <a:r>
              <a:rPr lang="en-GB" sz="1500">
                <a:solidFill>
                  <a:schemeClr val="tx1"/>
                </a:solidFill>
              </a:rPr>
              <a:t>Male</a:t>
            </a:r>
          </a:p>
          <a:p>
            <a:pPr marL="285750" indent="-285750">
              <a:buFont typeface="Arial" panose="020B0604020202020204" pitchFamily="34" charset="0"/>
              <a:buChar char="•"/>
            </a:pPr>
            <a:r>
              <a:rPr lang="en-GB" sz="1500">
                <a:solidFill>
                  <a:schemeClr val="tx1"/>
                </a:solidFill>
              </a:rPr>
              <a:t>Aged 55-74</a:t>
            </a:r>
          </a:p>
          <a:p>
            <a:pPr marL="285750" indent="-285750">
              <a:buFont typeface="Arial" panose="020B0604020202020204" pitchFamily="34" charset="0"/>
              <a:buChar char="•"/>
            </a:pPr>
            <a:r>
              <a:rPr lang="en-GB" sz="1500">
                <a:solidFill>
                  <a:schemeClr val="tx1"/>
                </a:solidFill>
              </a:rPr>
              <a:t>HHs with no children</a:t>
            </a:r>
          </a:p>
          <a:p>
            <a:pPr marL="285750" indent="-285750">
              <a:buFont typeface="Arial" panose="020B0604020202020204" pitchFamily="34" charset="0"/>
              <a:buChar char="•"/>
            </a:pPr>
            <a:r>
              <a:rPr lang="en-GB" sz="1500">
                <a:solidFill>
                  <a:schemeClr val="tx1"/>
                </a:solidFill>
              </a:rPr>
              <a:t>White British </a:t>
            </a:r>
          </a:p>
          <a:p>
            <a:pPr marL="285750" indent="-285750">
              <a:buFont typeface="Arial" panose="020B0604020202020204" pitchFamily="34" charset="0"/>
              <a:buChar char="•"/>
            </a:pPr>
            <a:r>
              <a:rPr lang="en-GB" sz="1500">
                <a:solidFill>
                  <a:schemeClr val="tx1"/>
                </a:solidFill>
              </a:rPr>
              <a:t>Retired</a:t>
            </a:r>
          </a:p>
          <a:p>
            <a:pPr marL="285750" indent="-285750">
              <a:buFont typeface="Arial" panose="020B0604020202020204" pitchFamily="34" charset="0"/>
              <a:buChar char="•"/>
            </a:pPr>
            <a:r>
              <a:rPr lang="en-GB" sz="1500">
                <a:solidFill>
                  <a:schemeClr val="tx1"/>
                </a:solidFill>
              </a:rPr>
              <a:t>Financially ‘living comfortably’</a:t>
            </a:r>
          </a:p>
          <a:p>
            <a:pPr marL="285750" indent="-285750">
              <a:buFont typeface="Arial" panose="020B0604020202020204" pitchFamily="34" charset="0"/>
              <a:buChar char="•"/>
            </a:pPr>
            <a:r>
              <a:rPr lang="en-GB" sz="1500">
                <a:solidFill>
                  <a:schemeClr val="tx1"/>
                </a:solidFill>
              </a:rPr>
              <a:t>Living in rural areas or less deprived areas (IMD quintile 4-5)</a:t>
            </a:r>
          </a:p>
          <a:p>
            <a:pPr marL="285750" indent="-285750">
              <a:buFont typeface="Arial" panose="020B0604020202020204" pitchFamily="34" charset="0"/>
              <a:buChar char="•"/>
            </a:pPr>
            <a:r>
              <a:rPr lang="en-GB" sz="1500">
                <a:solidFill>
                  <a:schemeClr val="tx1"/>
                </a:solidFill>
              </a:rPr>
              <a:t>Living in Tendring</a:t>
            </a:r>
          </a:p>
          <a:p>
            <a:pPr algn="ctr"/>
            <a:endParaRPr lang="en-GB" sz="1600">
              <a:solidFill>
                <a:schemeClr val="tx1"/>
              </a:solidFill>
            </a:endParaRPr>
          </a:p>
        </p:txBody>
      </p:sp>
      <p:sp>
        <p:nvSpPr>
          <p:cNvPr id="15" name="TextBox 14">
            <a:extLst>
              <a:ext uri="{FF2B5EF4-FFF2-40B4-BE49-F238E27FC236}">
                <a16:creationId xmlns:a16="http://schemas.microsoft.com/office/drawing/2014/main" id="{1C4D2536-5BF5-639C-58DA-CB9BFBACB4DD}"/>
              </a:ext>
              <a:ext uri="{C183D7F6-B498-43B3-948B-1728B52AA6E4}">
                <adec:decorative xmlns:adec="http://schemas.microsoft.com/office/drawing/2017/decorative" val="1"/>
              </a:ext>
            </a:extLst>
          </p:cNvPr>
          <p:cNvSpPr txBox="1"/>
          <p:nvPr/>
        </p:nvSpPr>
        <p:spPr>
          <a:xfrm>
            <a:off x="6946524" y="1471616"/>
            <a:ext cx="51734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Residents who feel very / fairly well informed </a:t>
            </a:r>
          </a:p>
        </p:txBody>
      </p:sp>
      <p:sp>
        <p:nvSpPr>
          <p:cNvPr id="4" name="TextBox 3">
            <a:extLst>
              <a:ext uri="{FF2B5EF4-FFF2-40B4-BE49-F238E27FC236}">
                <a16:creationId xmlns:a16="http://schemas.microsoft.com/office/drawing/2014/main" id="{745F02A2-7F6D-ED46-6D37-0F2CD6C84296}"/>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to feel informed about climate change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Tree>
    <p:extLst>
      <p:ext uri="{BB962C8B-B14F-4D97-AF65-F5344CB8AC3E}">
        <p14:creationId xmlns:p14="http://schemas.microsoft.com/office/powerpoint/2010/main" val="47186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Food waste</a:t>
            </a:r>
          </a:p>
        </p:txBody>
      </p:sp>
    </p:spTree>
    <p:extLst>
      <p:ext uri="{BB962C8B-B14F-4D97-AF65-F5344CB8AC3E}">
        <p14:creationId xmlns:p14="http://schemas.microsoft.com/office/powerpoint/2010/main" val="323238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climate change and food waste.</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how much they agreed or disagreed with a range of statements about their local community. They could answer on a five-point scale ranging from agree strongly to disagree strongly.">
            <a:extLst>
              <a:ext uri="{FF2B5EF4-FFF2-40B4-BE49-F238E27FC236}">
                <a16:creationId xmlns:a16="http://schemas.microsoft.com/office/drawing/2014/main" id="{2110AFB0-AB61-4FAE-ACD2-701D76A3453C}"/>
              </a:ext>
              <a:ext uri="{C183D7F6-B498-43B3-948B-1728B52AA6E4}">
                <adec:decorative xmlns:adec="http://schemas.microsoft.com/office/drawing/2017/decorative" val="0"/>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Thinking generally, how often do you and your household throw the following foods into the general rubbish bin?</a:t>
            </a:r>
          </a:p>
        </p:txBody>
      </p:sp>
      <p:graphicFrame>
        <p:nvGraphicFramePr>
          <p:cNvPr id="12" name="Chart 11" descr="The chart shows that 79% agreed (strongly or slightly) that they chat to their neighbours at least once a month, 64% agreed they are proud to live in their local area and 59% that people in their neighbourhood can be trusted. 51% agreed that there is a strong sense of community in their local area, 48% that people in their neighbourhood pull together to improve things and 44% that they feel close to people in the area where they live.">
            <a:extLst>
              <a:ext uri="{FF2B5EF4-FFF2-40B4-BE49-F238E27FC236}">
                <a16:creationId xmlns:a16="http://schemas.microsoft.com/office/drawing/2014/main" id="{69C5CABB-4687-4438-8D82-AEF23F239C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0532424"/>
              </p:ext>
            </p:extLst>
          </p:nvPr>
        </p:nvGraphicFramePr>
        <p:xfrm>
          <a:off x="707570" y="2212844"/>
          <a:ext cx="10001620" cy="3734621"/>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8A94F828-0475-4C19-9874-3B73764C05B2}"/>
              </a:ext>
              <a:ext uri="{C183D7F6-B498-43B3-948B-1728B52AA6E4}">
                <adec:decorative xmlns:adec="http://schemas.microsoft.com/office/drawing/2017/decorative" val="0"/>
              </a:ext>
            </a:extLst>
          </p:cNvPr>
          <p:cNvSpPr txBox="1">
            <a:spLocks noGrp="1"/>
          </p:cNvSpPr>
          <p:nvPr>
            <p:ph type="title" idx="4294967295"/>
          </p:nvPr>
        </p:nvSpPr>
        <p:spPr>
          <a:xfrm>
            <a:off x="707570" y="183162"/>
            <a:ext cx="11272911"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For the most part, Essex residents avoid throwing away food in general rubbish. Yet, tea and coffee bags/grounds, and meat &amp; bones are more likely to end up in general rubbish, suggesting there is less understanding in how to appropriately dispose of these foods. </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26" name="Date Placeholder 3">
            <a:extLst>
              <a:ext uri="{FF2B5EF4-FFF2-40B4-BE49-F238E27FC236}">
                <a16:creationId xmlns:a16="http://schemas.microsoft.com/office/drawing/2014/main" id="{1D5EDDE1-1AA0-4AFB-81B0-85A3D8DEBDEE}"/>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graphicFrame>
        <p:nvGraphicFramePr>
          <p:cNvPr id="3" name="Table 3">
            <a:extLst>
              <a:ext uri="{FF2B5EF4-FFF2-40B4-BE49-F238E27FC236}">
                <a16:creationId xmlns:a16="http://schemas.microsoft.com/office/drawing/2014/main" id="{413C790C-DC85-4C4C-8FF3-29D2B6E1E1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1758493"/>
              </p:ext>
            </p:extLst>
          </p:nvPr>
        </p:nvGraphicFramePr>
        <p:xfrm>
          <a:off x="9407951" y="1390782"/>
          <a:ext cx="2326848" cy="3864959"/>
        </p:xfrm>
        <a:graphic>
          <a:graphicData uri="http://schemas.openxmlformats.org/drawingml/2006/table">
            <a:tbl>
              <a:tblPr firstRow="1" bandRow="1">
                <a:tableStyleId>{5C22544A-7EE6-4342-B048-85BDC9FD1C3A}</a:tableStyleId>
              </a:tblPr>
              <a:tblGrid>
                <a:gridCol w="775616">
                  <a:extLst>
                    <a:ext uri="{9D8B030D-6E8A-4147-A177-3AD203B41FA5}">
                      <a16:colId xmlns:a16="http://schemas.microsoft.com/office/drawing/2014/main" val="2992682665"/>
                    </a:ext>
                  </a:extLst>
                </a:gridCol>
                <a:gridCol w="775616">
                  <a:extLst>
                    <a:ext uri="{9D8B030D-6E8A-4147-A177-3AD203B41FA5}">
                      <a16:colId xmlns:a16="http://schemas.microsoft.com/office/drawing/2014/main" val="2670686450"/>
                    </a:ext>
                  </a:extLst>
                </a:gridCol>
                <a:gridCol w="775616">
                  <a:extLst>
                    <a:ext uri="{9D8B030D-6E8A-4147-A177-3AD203B41FA5}">
                      <a16:colId xmlns:a16="http://schemas.microsoft.com/office/drawing/2014/main" val="363020042"/>
                    </a:ext>
                  </a:extLst>
                </a:gridCol>
              </a:tblGrid>
              <a:tr h="824068">
                <a:tc>
                  <a:txBody>
                    <a:bodyPr/>
                    <a:lstStyle/>
                    <a:p>
                      <a:pPr algn="ctr"/>
                      <a:r>
                        <a:rPr lang="en-GB" sz="1000" b="1">
                          <a:solidFill>
                            <a:schemeClr val="tx1"/>
                          </a:solidFill>
                          <a:latin typeface="+mn-lt"/>
                        </a:rPr>
                        <a:t>Always / very often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a:solidFill>
                            <a:schemeClr val="tx1"/>
                          </a:solidFill>
                          <a:latin typeface="+mn-lt"/>
                        </a:rPr>
                        <a:t>Always / very often / sometimes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tx1"/>
                          </a:solidFill>
                          <a:latin typeface="+mn-lt"/>
                        </a:rPr>
                        <a:t>Hardly ever / never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20752"/>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298886"/>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66030"/>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3978716"/>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808737"/>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799566"/>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323993"/>
                  </a:ext>
                </a:extLst>
              </a:tr>
              <a:tr h="43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065215"/>
                  </a:ext>
                </a:extLst>
              </a:tr>
            </a:tbl>
          </a:graphicData>
        </a:graphic>
      </p:graphicFrame>
      <p:sp>
        <p:nvSpPr>
          <p:cNvPr id="24" name="TextBox 23">
            <a:extLst>
              <a:ext uri="{FF2B5EF4-FFF2-40B4-BE49-F238E27FC236}">
                <a16:creationId xmlns:a16="http://schemas.microsoft.com/office/drawing/2014/main" id="{8ABE3324-5F35-4040-9DE9-CEBCB65D525E}"/>
              </a:ext>
              <a:ext uri="{C183D7F6-B498-43B3-948B-1728B52AA6E4}">
                <adec:decorative xmlns:adec="http://schemas.microsoft.com/office/drawing/2017/decorative" val="1"/>
              </a:ext>
            </a:extLst>
          </p:cNvPr>
          <p:cNvSpPr txBox="1"/>
          <p:nvPr/>
        </p:nvSpPr>
        <p:spPr>
          <a:xfrm>
            <a:off x="695324" y="6317404"/>
            <a:ext cx="1079976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who have each type of food in their household (6,096 - 5,848 per statement)</a:t>
            </a:r>
          </a:p>
        </p:txBody>
      </p:sp>
      <p:sp>
        <p:nvSpPr>
          <p:cNvPr id="17" name="Footer Placeholder 5">
            <a:extLst>
              <a:ext uri="{FF2B5EF4-FFF2-40B4-BE49-F238E27FC236}">
                <a16:creationId xmlns:a16="http://schemas.microsoft.com/office/drawing/2014/main" id="{4820C24D-6770-4EED-90E5-1FB094D154FC}"/>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Tree>
    <p:extLst>
      <p:ext uri="{BB962C8B-B14F-4D97-AF65-F5344CB8AC3E}">
        <p14:creationId xmlns:p14="http://schemas.microsoft.com/office/powerpoint/2010/main" val="113885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BBA31D4-23E8-337C-3CA4-0A921EF2427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8967380"/>
              </p:ext>
            </p:extLst>
          </p:nvPr>
        </p:nvGraphicFramePr>
        <p:xfrm>
          <a:off x="7864262" y="2946800"/>
          <a:ext cx="4133124" cy="2426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C045A36-C8E9-18BE-72BE-162907B74FB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09250"/>
              </p:ext>
            </p:extLst>
          </p:nvPr>
        </p:nvGraphicFramePr>
        <p:xfrm>
          <a:off x="-1" y="2952966"/>
          <a:ext cx="4327739" cy="2426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464B086-2D9D-3FAD-4049-188761FA23A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399698"/>
              </p:ext>
            </p:extLst>
          </p:nvPr>
        </p:nvGraphicFramePr>
        <p:xfrm>
          <a:off x="3731138" y="2952966"/>
          <a:ext cx="4133124" cy="242610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135C1B5-BC99-123C-9F82-8BD12068848F}"/>
              </a:ext>
            </a:extLst>
          </p:cNvPr>
          <p:cNvSpPr txBox="1"/>
          <p:nvPr/>
        </p:nvSpPr>
        <p:spPr>
          <a:xfrm>
            <a:off x="765421" y="1698041"/>
            <a:ext cx="326553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prstClr val="black"/>
                </a:solidFill>
                <a:effectLst/>
                <a:uLnTx/>
                <a:uFillTx/>
                <a:latin typeface="Calibri"/>
                <a:ea typeface="+mn-ea"/>
                <a:cs typeface="+mn-cs"/>
              </a:rPr>
              <a:t>Thinking about the different types of food waste in the previous question, how much uneaten food, overall, would you say you and your household generally end up </a:t>
            </a:r>
            <a:r>
              <a:rPr kumimoji="0" lang="en-GB" sz="1400" b="0" u="sng" strike="noStrike" kern="1200" cap="none" spc="0" normalizeH="0" baseline="0" noProof="0">
                <a:ln>
                  <a:noFill/>
                </a:ln>
                <a:solidFill>
                  <a:prstClr val="black"/>
                </a:solidFill>
                <a:effectLst/>
                <a:uLnTx/>
                <a:uFillTx/>
                <a:latin typeface="Calibri"/>
                <a:ea typeface="+mn-ea"/>
                <a:cs typeface="+mn-cs"/>
              </a:rPr>
              <a:t>throwing away </a:t>
            </a:r>
            <a:r>
              <a:rPr kumimoji="0" lang="en-GB" sz="1400" b="0" u="none" strike="noStrike" kern="1200" cap="none" spc="0" normalizeH="0" baseline="0" noProof="0">
                <a:ln>
                  <a:noFill/>
                </a:ln>
                <a:solidFill>
                  <a:prstClr val="black"/>
                </a:solidFill>
                <a:effectLst/>
                <a:uLnTx/>
                <a:uFillTx/>
                <a:latin typeface="Calibri"/>
                <a:ea typeface="+mn-ea"/>
                <a:cs typeface="+mn-cs"/>
              </a:rPr>
              <a:t>each week?</a:t>
            </a:r>
          </a:p>
        </p:txBody>
      </p:sp>
      <p:sp>
        <p:nvSpPr>
          <p:cNvPr id="7" name="TextBox 6">
            <a:extLst>
              <a:ext uri="{FF2B5EF4-FFF2-40B4-BE49-F238E27FC236}">
                <a16:creationId xmlns:a16="http://schemas.microsoft.com/office/drawing/2014/main" id="{8A4E6BD7-784D-F2BC-88AD-85F16B2F1099}"/>
              </a:ext>
            </a:extLst>
          </p:cNvPr>
          <p:cNvSpPr txBox="1"/>
          <p:nvPr/>
        </p:nvSpPr>
        <p:spPr>
          <a:xfrm>
            <a:off x="4895505" y="1791959"/>
            <a:ext cx="3265538" cy="767839"/>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u="sng">
                <a:effectLst/>
                <a:latin typeface="Calibri" panose="020F0502020204030204" pitchFamily="34" charset="0"/>
                <a:ea typeface="Calibri" panose="020F0502020204030204" pitchFamily="34" charset="0"/>
                <a:cs typeface="Arial" panose="020B0604020202020204" pitchFamily="34" charset="0"/>
              </a:rPr>
              <a:t>bother you</a:t>
            </a:r>
            <a:r>
              <a:rPr lang="en-GB" sz="1400">
                <a:effectLst/>
                <a:latin typeface="Calibri" panose="020F0502020204030204" pitchFamily="34" charset="0"/>
                <a:ea typeface="Calibri" panose="020F0502020204030204" pitchFamily="34" charset="0"/>
                <a:cs typeface="Arial" panose="020B060402020202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BBF5CDA-2601-837B-5C7D-0FD342F21D8D}"/>
              </a:ext>
            </a:extLst>
          </p:cNvPr>
          <p:cNvSpPr txBox="1"/>
          <p:nvPr/>
        </p:nvSpPr>
        <p:spPr>
          <a:xfrm>
            <a:off x="9025589" y="1677760"/>
            <a:ext cx="3133656" cy="996235"/>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How much effort do you and your household go to in order to </a:t>
            </a:r>
            <a:r>
              <a:rPr lang="en-GB" sz="1400" u="sng">
                <a:effectLst/>
                <a:latin typeface="Calibri" panose="020F0502020204030204" pitchFamily="34" charset="0"/>
                <a:ea typeface="Calibri" panose="020F0502020204030204" pitchFamily="34" charset="0"/>
                <a:cs typeface="Arial" panose="020B0604020202020204" pitchFamily="34" charset="0"/>
              </a:rPr>
              <a:t>minimise the amount of uneaten food you throw away?</a:t>
            </a:r>
            <a:endParaRPr lang="en-GB" sz="1400"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E40037"/>
                </a:solidFill>
                <a:effectLst/>
                <a:uLnTx/>
                <a:uFillTx/>
                <a:latin typeface="Calibri"/>
                <a:ea typeface="+mj-ea"/>
                <a:cs typeface="+mj-cs"/>
              </a:rPr>
              <a:t>Generally, Essex Residents are conscientious about their food waste. Most state they do not waste food and actively try to reduce food waste – claiming </a:t>
            </a:r>
            <a:r>
              <a:rPr lang="en-GB" sz="1800">
                <a:latin typeface="Calibri"/>
              </a:rPr>
              <a:t>that throwing uneaten food away bothers them ‘a great deal/to some extent’.</a:t>
            </a:r>
            <a:endParaRPr kumimoji="0" lang="en-GB" sz="1800" b="1" i="0" u="none" strike="noStrike" kern="1200" cap="none" spc="0" normalizeH="0" baseline="0" noProof="0">
              <a:ln>
                <a:noFill/>
              </a:ln>
              <a:solidFill>
                <a:srgbClr val="E40037"/>
              </a:solidFill>
              <a:effectLst/>
              <a:uLnTx/>
              <a:uFillTx/>
              <a:latin typeface="Calibri"/>
              <a:ea typeface="+mj-ea"/>
              <a:cs typeface="+mj-cs"/>
            </a:endParaRP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21</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sp>
        <p:nvSpPr>
          <p:cNvPr id="14" name="TextBox 13">
            <a:extLst>
              <a:ext uri="{FF2B5EF4-FFF2-40B4-BE49-F238E27FC236}">
                <a16:creationId xmlns:a16="http://schemas.microsoft.com/office/drawing/2014/main" id="{FA7BBB44-6EF8-DE78-C555-CBE4CA7B6366}"/>
              </a:ext>
              <a:ext uri="{C183D7F6-B498-43B3-948B-1728B52AA6E4}">
                <adec:decorative xmlns:adec="http://schemas.microsoft.com/office/drawing/2017/decorative" val="1"/>
              </a:ext>
            </a:extLst>
          </p:cNvPr>
          <p:cNvSpPr txBox="1"/>
          <p:nvPr/>
        </p:nvSpPr>
        <p:spPr>
          <a:xfrm>
            <a:off x="568171" y="5866150"/>
            <a:ext cx="113811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Thinking about the different types of food waste in the previous question, how much uneaten food, overall, would you say you and your household generally end up throwing away each week? (6,153);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Thinking about when you have to throw uneaten food away, to what extent, if at all, does it bother you? </a:t>
            </a:r>
            <a:r>
              <a:rPr lang="en-GB" sz="1000">
                <a:solidFill>
                  <a:srgbClr val="000000"/>
                </a:solidFill>
                <a:latin typeface="Calibri"/>
              </a:rPr>
              <a:t>(6,134);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000000"/>
                </a:solidFill>
                <a:latin typeface="Calibri"/>
              </a:rPr>
              <a:t>How much effort do you and your household go to in order to minimise the amount of uneaten food you throw away? (6,104)</a:t>
            </a:r>
          </a:p>
        </p:txBody>
      </p:sp>
      <p:pic>
        <p:nvPicPr>
          <p:cNvPr id="13" name="Graphic 12" descr="Neutral face outline outline">
            <a:extLst>
              <a:ext uri="{FF2B5EF4-FFF2-40B4-BE49-F238E27FC236}">
                <a16:creationId xmlns:a16="http://schemas.microsoft.com/office/drawing/2014/main" id="{3E6F4F9E-33B9-7551-D4F4-0C6F2B2CA0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9862" y="2698342"/>
            <a:ext cx="774529" cy="774529"/>
          </a:xfrm>
          <a:prstGeom prst="rect">
            <a:avLst/>
          </a:prstGeom>
        </p:spPr>
      </p:pic>
      <p:pic>
        <p:nvPicPr>
          <p:cNvPr id="16" name="Graphic 15" descr="Bento Box outline">
            <a:extLst>
              <a:ext uri="{FF2B5EF4-FFF2-40B4-BE49-F238E27FC236}">
                <a16:creationId xmlns:a16="http://schemas.microsoft.com/office/drawing/2014/main" id="{2BF3D75B-FF73-55E1-6A7E-CA35E7DC3A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69379" y="2698342"/>
            <a:ext cx="774529" cy="774529"/>
          </a:xfrm>
          <a:prstGeom prst="rect">
            <a:avLst/>
          </a:prstGeom>
        </p:spPr>
      </p:pic>
      <p:pic>
        <p:nvPicPr>
          <p:cNvPr id="18" name="Graphic 17" descr="No Littering outline">
            <a:extLst>
              <a:ext uri="{FF2B5EF4-FFF2-40B4-BE49-F238E27FC236}">
                <a16:creationId xmlns:a16="http://schemas.microsoft.com/office/drawing/2014/main" id="{20548188-C67C-D3E4-543D-B653E41A91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43949" y="2698342"/>
            <a:ext cx="774529" cy="774529"/>
          </a:xfrm>
          <a:prstGeom prst="rect">
            <a:avLst/>
          </a:prstGeom>
        </p:spPr>
      </p:pic>
      <p:sp>
        <p:nvSpPr>
          <p:cNvPr id="12" name="Title 11">
            <a:extLst>
              <a:ext uri="{FF2B5EF4-FFF2-40B4-BE49-F238E27FC236}">
                <a16:creationId xmlns:a16="http://schemas.microsoft.com/office/drawing/2014/main" id="{AE8001B3-646D-AB3F-5D08-2A97CD2E0EE0}"/>
              </a:ext>
            </a:extLst>
          </p:cNvPr>
          <p:cNvSpPr>
            <a:spLocks noGrp="1"/>
          </p:cNvSpPr>
          <p:nvPr>
            <p:ph type="title" idx="4294967295"/>
          </p:nvPr>
        </p:nvSpPr>
        <p:spPr>
          <a:xfrm>
            <a:off x="545124" y="-1065091"/>
            <a:ext cx="7405200" cy="1065091"/>
          </a:xfrm>
        </p:spPr>
        <p:txBody>
          <a:bodyPr vert="horz" lIns="0" tIns="0" rIns="0" bIns="0" rtlCol="0" anchor="b" anchorCtr="0">
            <a:noAutofit/>
          </a:bodyPr>
          <a:lstStyle/>
          <a:p>
            <a:r>
              <a:rPr lang="en-GB" dirty="0"/>
              <a:t>Food Waste</a:t>
            </a:r>
          </a:p>
        </p:txBody>
      </p:sp>
    </p:spTree>
    <p:extLst>
      <p:ext uri="{BB962C8B-B14F-4D97-AF65-F5344CB8AC3E}">
        <p14:creationId xmlns:p14="http://schemas.microsoft.com/office/powerpoint/2010/main" val="288985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3903C6-60E6-D150-E418-7008BD4DAE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1362536"/>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166049"/>
            <a:ext cx="72454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Thinking about the different types of food waste in the previous question, how much uneaten food, overall, would you say you and your household generally end up </a:t>
            </a:r>
            <a:r>
              <a:rPr kumimoji="0" lang="en-GB" sz="1400" b="0" i="1" u="sng" strike="noStrike" kern="1200" cap="none" spc="0" normalizeH="0" baseline="0" noProof="0">
                <a:ln>
                  <a:noFill/>
                </a:ln>
                <a:solidFill>
                  <a:prstClr val="black"/>
                </a:solidFill>
                <a:effectLst/>
                <a:uLnTx/>
                <a:uFillTx/>
                <a:latin typeface="Calibri"/>
                <a:ea typeface="+mn-ea"/>
                <a:cs typeface="+mn-cs"/>
              </a:rPr>
              <a:t>throwing away </a:t>
            </a:r>
            <a:r>
              <a:rPr kumimoji="0" lang="en-GB" sz="1400" b="0" i="1" u="none" strike="noStrike" kern="1200" cap="none" spc="0" normalizeH="0" baseline="0" noProof="0">
                <a:ln>
                  <a:noFill/>
                </a:ln>
                <a:solidFill>
                  <a:prstClr val="black"/>
                </a:solidFill>
                <a:effectLst/>
                <a:uLnTx/>
                <a:uFillTx/>
                <a:latin typeface="Calibri"/>
                <a:ea typeface="+mn-ea"/>
                <a:cs typeface="+mn-cs"/>
              </a:rPr>
              <a:t>each week?</a:t>
            </a:r>
          </a:p>
        </p:txBody>
      </p:sp>
      <p:sp>
        <p:nvSpPr>
          <p:cNvPr id="40" name="Title 1">
            <a:extLst>
              <a:ext uri="{FF2B5EF4-FFF2-40B4-BE49-F238E27FC236}">
                <a16:creationId xmlns:a16="http://schemas.microsoft.com/office/drawing/2014/main" id="{CA6E5FAA-740E-4EF5-9FF5-EDC8011C1197}"/>
              </a:ext>
              <a:ext uri="{C183D7F6-B498-43B3-948B-1728B52AA6E4}">
                <adec:decorative xmlns:adec="http://schemas.microsoft.com/office/drawing/2017/decorative" val="0"/>
              </a:ext>
            </a:extLst>
          </p:cNvPr>
          <p:cNvSpPr>
            <a:spLocks noGrp="1"/>
          </p:cNvSpPr>
          <p:nvPr>
            <p:ph type="title"/>
          </p:nvPr>
        </p:nvSpPr>
        <p:spPr>
          <a:xfrm>
            <a:off x="695325" y="137061"/>
            <a:ext cx="11280188" cy="1102481"/>
          </a:xfrm>
        </p:spPr>
        <p:txBody>
          <a:bodyPr anchor="t" anchorCtr="0">
            <a:normAutofit/>
          </a:bodyPr>
          <a:lstStyle/>
          <a:p>
            <a:r>
              <a:rPr lang="en-GB" sz="1800" dirty="0">
                <a:solidFill>
                  <a:schemeClr val="accent4"/>
                </a:solidFill>
                <a:latin typeface="+mn-lt"/>
              </a:rPr>
              <a:t>Families with dependent children, residents living in Castle Point, urban areas and levelling up priority places are more likely to throw away a moderate / great amount of food vs. other residents… </a:t>
            </a:r>
          </a:p>
        </p:txBody>
      </p: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9333220"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Food waste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375941"/>
            <a:ext cx="316577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 moderate amount / a great deal</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9562491" y="261882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780CDBA-9254-464D-89FC-0118A98F6CE0}"/>
              </a:ext>
              <a:ext uri="{C183D7F6-B498-43B3-948B-1728B52AA6E4}">
                <adec:decorative xmlns:adec="http://schemas.microsoft.com/office/drawing/2017/decorative" val="1"/>
              </a:ext>
            </a:extLst>
          </p:cNvPr>
          <p:cNvSpPr/>
          <p:nvPr/>
        </p:nvSpPr>
        <p:spPr>
          <a:xfrm>
            <a:off x="9434283" y="49718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Rectangle 31">
            <a:extLst>
              <a:ext uri="{FF2B5EF4-FFF2-40B4-BE49-F238E27FC236}">
                <a16:creationId xmlns:a16="http://schemas.microsoft.com/office/drawing/2014/main" id="{73F348CC-13A8-4F17-8AC3-813EDC972F17}"/>
              </a:ext>
              <a:ext uri="{C183D7F6-B498-43B3-948B-1728B52AA6E4}">
                <adec:decorative xmlns:adec="http://schemas.microsoft.com/office/drawing/2017/decorative" val="1"/>
              </a:ext>
            </a:extLst>
          </p:cNvPr>
          <p:cNvSpPr/>
          <p:nvPr/>
        </p:nvSpPr>
        <p:spPr>
          <a:xfrm>
            <a:off x="9303213" y="454586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Rectangle 36">
            <a:extLst>
              <a:ext uri="{FF2B5EF4-FFF2-40B4-BE49-F238E27FC236}">
                <a16:creationId xmlns:a16="http://schemas.microsoft.com/office/drawing/2014/main" id="{7B64ACB0-EE76-4FD4-8BBC-48C9766EB591}"/>
              </a:ext>
              <a:ext uri="{C183D7F6-B498-43B3-948B-1728B52AA6E4}">
                <adec:decorative xmlns:adec="http://schemas.microsoft.com/office/drawing/2017/decorative" val="1"/>
              </a:ext>
            </a:extLst>
          </p:cNvPr>
          <p:cNvSpPr/>
          <p:nvPr/>
        </p:nvSpPr>
        <p:spPr>
          <a:xfrm>
            <a:off x="9294004" y="604564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6B73BF0C-4C3E-498B-AB10-F66F1EDABD10}"/>
              </a:ext>
              <a:ext uri="{C183D7F6-B498-43B3-948B-1728B52AA6E4}">
                <adec:decorative xmlns:adec="http://schemas.microsoft.com/office/drawing/2017/decorative" val="1"/>
              </a:ext>
            </a:extLst>
          </p:cNvPr>
          <p:cNvSpPr/>
          <p:nvPr/>
        </p:nvSpPr>
        <p:spPr>
          <a:xfrm>
            <a:off x="9369305" y="518395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Date Placeholder 3">
            <a:extLst>
              <a:ext uri="{FF2B5EF4-FFF2-40B4-BE49-F238E27FC236}">
                <a16:creationId xmlns:a16="http://schemas.microsoft.com/office/drawing/2014/main" id="{64227AE9-A872-494D-8441-B29FF2C7071C}"/>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A71EF7EB-EE2D-1F54-1528-E6140B3BED5E}"/>
              </a:ext>
              <a:ext uri="{C183D7F6-B498-43B3-948B-1728B52AA6E4}">
                <adec:decorative xmlns:adec="http://schemas.microsoft.com/office/drawing/2017/decorative" val="1"/>
              </a:ext>
            </a:extLst>
          </p:cNvPr>
          <p:cNvSpPr/>
          <p:nvPr/>
        </p:nvSpPr>
        <p:spPr>
          <a:xfrm>
            <a:off x="695325" y="584678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TextBox 5">
            <a:extLst>
              <a:ext uri="{FF2B5EF4-FFF2-40B4-BE49-F238E27FC236}">
                <a16:creationId xmlns:a16="http://schemas.microsoft.com/office/drawing/2014/main" id="{A81DD218-7ADB-D2B2-AE9A-ABEB705E024D}"/>
              </a:ext>
              <a:ext uri="{C183D7F6-B498-43B3-948B-1728B52AA6E4}">
                <adec:decorative xmlns:adec="http://schemas.microsoft.com/office/drawing/2017/decorative" val="1"/>
              </a:ext>
            </a:extLst>
          </p:cNvPr>
          <p:cNvSpPr txBox="1"/>
          <p:nvPr/>
        </p:nvSpPr>
        <p:spPr>
          <a:xfrm>
            <a:off x="992148" y="578225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18" name="Rectangle 17">
            <a:extLst>
              <a:ext uri="{FF2B5EF4-FFF2-40B4-BE49-F238E27FC236}">
                <a16:creationId xmlns:a16="http://schemas.microsoft.com/office/drawing/2014/main" id="{1263B4E6-84A3-1CC4-AA7A-9709AA4E9917}"/>
              </a:ext>
              <a:ext uri="{C183D7F6-B498-43B3-948B-1728B52AA6E4}">
                <adec:decorative xmlns:adec="http://schemas.microsoft.com/office/drawing/2017/decorative" val="1"/>
              </a:ext>
            </a:extLst>
          </p:cNvPr>
          <p:cNvSpPr/>
          <p:nvPr/>
        </p:nvSpPr>
        <p:spPr>
          <a:xfrm>
            <a:off x="9424050" y="474634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4D979747-8D29-8DE5-0830-0A1D35A531D3}"/>
              </a:ext>
              <a:ext uri="{C183D7F6-B498-43B3-948B-1728B52AA6E4}">
                <adec:decorative xmlns:adec="http://schemas.microsoft.com/office/drawing/2017/decorative" val="1"/>
              </a:ext>
            </a:extLst>
          </p:cNvPr>
          <p:cNvSpPr/>
          <p:nvPr/>
        </p:nvSpPr>
        <p:spPr>
          <a:xfrm>
            <a:off x="9266254" y="411205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B96B8DC1-BDC5-1069-2F30-1B0BDFF9BFA0}"/>
              </a:ext>
              <a:ext uri="{C183D7F6-B498-43B3-948B-1728B52AA6E4}">
                <adec:decorative xmlns:adec="http://schemas.microsoft.com/office/drawing/2017/decorative" val="1"/>
              </a:ext>
            </a:extLst>
          </p:cNvPr>
          <p:cNvSpPr/>
          <p:nvPr/>
        </p:nvSpPr>
        <p:spPr>
          <a:xfrm flipV="1">
            <a:off x="837871" y="58874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5" name="TextBox 34">
            <a:extLst>
              <a:ext uri="{FF2B5EF4-FFF2-40B4-BE49-F238E27FC236}">
                <a16:creationId xmlns:a16="http://schemas.microsoft.com/office/drawing/2014/main" id="{E6CC124A-D3CF-5974-6114-B2360D5AF7E7}"/>
              </a:ext>
              <a:ext uri="{C183D7F6-B498-43B3-948B-1728B52AA6E4}">
                <adec:decorative xmlns:adec="http://schemas.microsoft.com/office/drawing/2017/decorative" val="1"/>
              </a:ext>
            </a:extLst>
          </p:cNvPr>
          <p:cNvSpPr txBox="1"/>
          <p:nvPr/>
        </p:nvSpPr>
        <p:spPr>
          <a:xfrm>
            <a:off x="621001" y="6280909"/>
            <a:ext cx="615613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Thinking about the different types of food waste in the previous question, how much uneaten food, overall, would you say you and your household generally end up throwing away each week? (6,153)</a:t>
            </a:r>
          </a:p>
        </p:txBody>
      </p:sp>
      <p:sp>
        <p:nvSpPr>
          <p:cNvPr id="36" name="Rectangle 35">
            <a:extLst>
              <a:ext uri="{FF2B5EF4-FFF2-40B4-BE49-F238E27FC236}">
                <a16:creationId xmlns:a16="http://schemas.microsoft.com/office/drawing/2014/main" id="{31C8942B-E1D5-3EF6-6F9F-801F4A88F5A5}"/>
              </a:ext>
              <a:ext uri="{C183D7F6-B498-43B3-948B-1728B52AA6E4}">
                <adec:decorative xmlns:adec="http://schemas.microsoft.com/office/drawing/2017/decorative" val="1"/>
              </a:ext>
            </a:extLst>
          </p:cNvPr>
          <p:cNvSpPr/>
          <p:nvPr/>
        </p:nvSpPr>
        <p:spPr>
          <a:xfrm>
            <a:off x="9241098" y="432660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42" name="Graphic 41" descr="No Littering outline">
            <a:extLst>
              <a:ext uri="{FF2B5EF4-FFF2-40B4-BE49-F238E27FC236}">
                <a16:creationId xmlns:a16="http://schemas.microsoft.com/office/drawing/2014/main" id="{635843E6-B5A2-BB11-7250-9B904FF0AE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308" y="1972705"/>
            <a:ext cx="774529" cy="774529"/>
          </a:xfrm>
          <a:prstGeom prst="rect">
            <a:avLst/>
          </a:prstGeom>
        </p:spPr>
      </p:pic>
      <p:graphicFrame>
        <p:nvGraphicFramePr>
          <p:cNvPr id="43" name="Chart 42">
            <a:extLst>
              <a:ext uri="{FF2B5EF4-FFF2-40B4-BE49-F238E27FC236}">
                <a16:creationId xmlns:a16="http://schemas.microsoft.com/office/drawing/2014/main" id="{B620D553-9FF9-F8B9-F656-513854C950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8463656"/>
              </p:ext>
            </p:extLst>
          </p:nvPr>
        </p:nvGraphicFramePr>
        <p:xfrm>
          <a:off x="1313531" y="2174315"/>
          <a:ext cx="4634241" cy="3720084"/>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3CE322FD-824E-87CE-5C55-C485BC000FDC}"/>
              </a:ext>
              <a:ext uri="{C183D7F6-B498-43B3-948B-1728B52AA6E4}">
                <adec:decorative xmlns:adec="http://schemas.microsoft.com/office/drawing/2017/decorative" val="1"/>
              </a:ext>
            </a:extLst>
          </p:cNvPr>
          <p:cNvSpPr txBox="1"/>
          <p:nvPr/>
        </p:nvSpPr>
        <p:spPr>
          <a:xfrm>
            <a:off x="2487905" y="2085513"/>
            <a:ext cx="316577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 moderate amount / a great deal</a:t>
            </a:r>
          </a:p>
        </p:txBody>
      </p:sp>
    </p:spTree>
    <p:extLst>
      <p:ext uri="{BB962C8B-B14F-4D97-AF65-F5344CB8AC3E}">
        <p14:creationId xmlns:p14="http://schemas.microsoft.com/office/powerpoint/2010/main" val="382128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539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Thinking about the different types of food waste in the previous question, how much uneaten food, overall, would you say you and your household generally end up </a:t>
            </a:r>
            <a:r>
              <a:rPr kumimoji="0" lang="en-GB" sz="1400" b="0" i="1" u="sng" strike="noStrike" kern="1200" cap="none" spc="0" normalizeH="0" baseline="0" noProof="0">
                <a:ln>
                  <a:noFill/>
                </a:ln>
                <a:solidFill>
                  <a:prstClr val="black"/>
                </a:solidFill>
                <a:effectLst/>
                <a:uLnTx/>
                <a:uFillTx/>
                <a:latin typeface="Calibri"/>
                <a:ea typeface="+mn-ea"/>
                <a:cs typeface="+mn-cs"/>
              </a:rPr>
              <a:t>throwing away </a:t>
            </a:r>
            <a:r>
              <a:rPr kumimoji="0" lang="en-GB" sz="1400" b="0" i="1" u="none" strike="noStrike" kern="1200" cap="none" spc="0" normalizeH="0" baseline="0" noProof="0">
                <a:ln>
                  <a:noFill/>
                </a:ln>
                <a:solidFill>
                  <a:prstClr val="black"/>
                </a:solidFill>
                <a:effectLst/>
                <a:uLnTx/>
                <a:uFillTx/>
                <a:latin typeface="Calibri"/>
                <a:ea typeface="+mn-ea"/>
                <a:cs typeface="+mn-cs"/>
              </a:rPr>
              <a:t>each week?</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latin typeface="Calibri"/>
              </a:rPr>
              <a:t>…as are those aged under 54, particularly 18-24s. This is primarily being driven by females.  </a:t>
            </a:r>
            <a:endParaRPr kumimoji="0" lang="en-GB" sz="1800" b="1" i="0" u="none" strike="noStrike" kern="1200" cap="none" spc="0" normalizeH="0" baseline="0" noProof="0">
              <a:ln>
                <a:noFill/>
              </a:ln>
              <a:solidFill>
                <a:srgbClr val="E40037"/>
              </a:solidFill>
              <a:effectLst/>
              <a:uLnTx/>
              <a:uFillTx/>
              <a:latin typeface="Calibri"/>
              <a:ea typeface="+mj-ea"/>
              <a:cs typeface="+mj-cs"/>
            </a:endParaRP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23</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4465481"/>
              </p:ext>
            </p:extLst>
          </p:nvPr>
        </p:nvGraphicFramePr>
        <p:xfrm>
          <a:off x="697490" y="2462848"/>
          <a:ext cx="5398510" cy="3543655"/>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38427EFE-1AB2-C89B-FC3B-C353F4155D13}"/>
              </a:ext>
              <a:ext uri="{C183D7F6-B498-43B3-948B-1728B52AA6E4}">
                <adec:decorative xmlns:adec="http://schemas.microsoft.com/office/drawing/2017/decorative" val="1"/>
              </a:ext>
            </a:extLst>
          </p:cNvPr>
          <p:cNvSpPr txBox="1"/>
          <p:nvPr/>
        </p:nvSpPr>
        <p:spPr>
          <a:xfrm>
            <a:off x="525008" y="6534834"/>
            <a:ext cx="113811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(6,153) </a:t>
            </a: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401725"/>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a:ln>
                  <a:noFill/>
                </a:ln>
                <a:effectLst/>
                <a:uLnTx/>
                <a:uFillTx/>
                <a:latin typeface="+mj-lt"/>
                <a:ea typeface="+mn-ea"/>
                <a:cs typeface="+mn-cs"/>
              </a:rPr>
              <a:t>% a moderate amount / a great deal</a:t>
            </a: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2" name="Graphic 1" descr="No Littering outline">
            <a:extLst>
              <a:ext uri="{FF2B5EF4-FFF2-40B4-BE49-F238E27FC236}">
                <a16:creationId xmlns:a16="http://schemas.microsoft.com/office/drawing/2014/main" id="{41ECA973-93C2-4D9A-D458-8AEFD712A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308" y="1972705"/>
            <a:ext cx="774529" cy="774529"/>
          </a:xfrm>
          <a:prstGeom prst="rect">
            <a:avLst/>
          </a:prstGeom>
        </p:spPr>
      </p:pic>
      <p:sp>
        <p:nvSpPr>
          <p:cNvPr id="3" name="Title 2">
            <a:extLst>
              <a:ext uri="{FF2B5EF4-FFF2-40B4-BE49-F238E27FC236}">
                <a16:creationId xmlns:a16="http://schemas.microsoft.com/office/drawing/2014/main" id="{9F23C06D-C501-DC78-3736-4F80B7C53777}"/>
              </a:ext>
            </a:extLst>
          </p:cNvPr>
          <p:cNvSpPr>
            <a:spLocks noGrp="1"/>
          </p:cNvSpPr>
          <p:nvPr>
            <p:ph type="title" idx="4294967295"/>
          </p:nvPr>
        </p:nvSpPr>
        <p:spPr>
          <a:xfrm>
            <a:off x="545124" y="-1065091"/>
            <a:ext cx="7405200" cy="1065091"/>
          </a:xfrm>
        </p:spPr>
        <p:txBody>
          <a:bodyPr vert="horz" lIns="0" tIns="0" rIns="0" bIns="0" rtlCol="0" anchor="b" anchorCtr="0">
            <a:noAutofit/>
          </a:bodyPr>
          <a:lstStyle/>
          <a:p>
            <a:r>
              <a:rPr lang="en-GB" dirty="0"/>
              <a:t>Food waste: throwing away food</a:t>
            </a:r>
          </a:p>
        </p:txBody>
      </p:sp>
    </p:spTree>
    <p:extLst>
      <p:ext uri="{BB962C8B-B14F-4D97-AF65-F5344CB8AC3E}">
        <p14:creationId xmlns:p14="http://schemas.microsoft.com/office/powerpoint/2010/main" val="372368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3903C6-60E6-D150-E418-7008BD4DAE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634619"/>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166049"/>
            <a:ext cx="7245428" cy="539443"/>
          </a:xfrm>
          <a:prstGeom prst="rect">
            <a:avLst/>
          </a:prstGeom>
          <a:noFill/>
        </p:spPr>
        <p:txBody>
          <a:bodyPr wrap="square" rtlCol="0">
            <a:spAutoFit/>
          </a:bodyPr>
          <a:lstStyle/>
          <a:p>
            <a:pPr>
              <a:lnSpc>
                <a:spcPct val="106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i="1" u="sng">
                <a:effectLst/>
                <a:latin typeface="Calibri" panose="020F0502020204030204" pitchFamily="34" charset="0"/>
                <a:ea typeface="Calibri" panose="020F0502020204030204" pitchFamily="34" charset="0"/>
                <a:cs typeface="Arial" panose="020B0604020202020204" pitchFamily="34" charset="0"/>
              </a:rPr>
              <a:t>bother you</a:t>
            </a:r>
            <a:r>
              <a:rPr lang="en-GB" sz="1400" i="1">
                <a:effectLst/>
                <a:latin typeface="Calibri" panose="020F0502020204030204" pitchFamily="34" charset="0"/>
                <a:ea typeface="Calibri" panose="020F0502020204030204" pitchFamily="34" charset="0"/>
                <a:cs typeface="Arial" panose="020B0604020202020204" pitchFamily="34" charset="0"/>
              </a:rPr>
              <a:t>?</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itle 1">
            <a:extLst>
              <a:ext uri="{FF2B5EF4-FFF2-40B4-BE49-F238E27FC236}">
                <a16:creationId xmlns:a16="http://schemas.microsoft.com/office/drawing/2014/main" id="{CA6E5FAA-740E-4EF5-9FF5-EDC8011C1197}"/>
              </a:ext>
              <a:ext uri="{C183D7F6-B498-43B3-948B-1728B52AA6E4}">
                <adec:decorative xmlns:adec="http://schemas.microsoft.com/office/drawing/2017/decorative" val="0"/>
              </a:ext>
            </a:extLst>
          </p:cNvPr>
          <p:cNvSpPr>
            <a:spLocks noGrp="1"/>
          </p:cNvSpPr>
          <p:nvPr>
            <p:ph type="title"/>
          </p:nvPr>
        </p:nvSpPr>
        <p:spPr>
          <a:xfrm>
            <a:off x="695325" y="137061"/>
            <a:ext cx="11280188" cy="1102481"/>
          </a:xfrm>
        </p:spPr>
        <p:txBody>
          <a:bodyPr anchor="t" anchorCtr="0">
            <a:normAutofit/>
          </a:bodyPr>
          <a:lstStyle/>
          <a:p>
            <a:r>
              <a:rPr lang="en-GB" sz="1800">
                <a:solidFill>
                  <a:schemeClr val="accent4"/>
                </a:solidFill>
                <a:latin typeface="+mn-lt"/>
              </a:rPr>
              <a:t>Despite being more likely to throw food away, families with dependent children are more likely to feel bothered about throwing away uneaten food. As are those living in rural and less deprived areas. </a:t>
            </a:r>
          </a:p>
        </p:txBody>
      </p: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100222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Food waste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247355" y="1375941"/>
            <a:ext cx="35688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bothered a great deal / to some extent</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11145295" y="219451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8D063215-69C1-4E5E-8AC5-F0161E775FF2}"/>
              </a:ext>
              <a:ext uri="{C183D7F6-B498-43B3-948B-1728B52AA6E4}">
                <adec:decorative xmlns:adec="http://schemas.microsoft.com/office/drawing/2017/decorative" val="1"/>
              </a:ext>
            </a:extLst>
          </p:cNvPr>
          <p:cNvSpPr/>
          <p:nvPr/>
        </p:nvSpPr>
        <p:spPr>
          <a:xfrm>
            <a:off x="10865785" y="1979614"/>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780CDBA-9254-464D-89FC-0118A98F6CE0}"/>
              </a:ext>
              <a:ext uri="{C183D7F6-B498-43B3-948B-1728B52AA6E4}">
                <adec:decorative xmlns:adec="http://schemas.microsoft.com/office/drawing/2017/decorative" val="1"/>
              </a:ext>
            </a:extLst>
          </p:cNvPr>
          <p:cNvSpPr/>
          <p:nvPr/>
        </p:nvSpPr>
        <p:spPr>
          <a:xfrm>
            <a:off x="11191190" y="433433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Rectangle 31">
            <a:extLst>
              <a:ext uri="{FF2B5EF4-FFF2-40B4-BE49-F238E27FC236}">
                <a16:creationId xmlns:a16="http://schemas.microsoft.com/office/drawing/2014/main" id="{73F348CC-13A8-4F17-8AC3-813EDC972F17}"/>
              </a:ext>
              <a:ext uri="{C183D7F6-B498-43B3-948B-1728B52AA6E4}">
                <adec:decorative xmlns:adec="http://schemas.microsoft.com/office/drawing/2017/decorative" val="1"/>
              </a:ext>
            </a:extLst>
          </p:cNvPr>
          <p:cNvSpPr/>
          <p:nvPr/>
        </p:nvSpPr>
        <p:spPr>
          <a:xfrm>
            <a:off x="10935136" y="496605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7" name="Rectangle 36">
            <a:extLst>
              <a:ext uri="{FF2B5EF4-FFF2-40B4-BE49-F238E27FC236}">
                <a16:creationId xmlns:a16="http://schemas.microsoft.com/office/drawing/2014/main" id="{7B64ACB0-EE76-4FD4-8BBC-48C9766EB591}"/>
              </a:ext>
              <a:ext uri="{C183D7F6-B498-43B3-948B-1728B52AA6E4}">
                <adec:decorative xmlns:adec="http://schemas.microsoft.com/office/drawing/2017/decorative" val="1"/>
              </a:ext>
            </a:extLst>
          </p:cNvPr>
          <p:cNvSpPr/>
          <p:nvPr/>
        </p:nvSpPr>
        <p:spPr>
          <a:xfrm>
            <a:off x="10776680" y="539895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1" name="Rectangle 40">
            <a:extLst>
              <a:ext uri="{FF2B5EF4-FFF2-40B4-BE49-F238E27FC236}">
                <a16:creationId xmlns:a16="http://schemas.microsoft.com/office/drawing/2014/main" id="{6B73BF0C-4C3E-498B-AB10-F66F1EDABD10}"/>
              </a:ext>
              <a:ext uri="{C183D7F6-B498-43B3-948B-1728B52AA6E4}">
                <adec:decorative xmlns:adec="http://schemas.microsoft.com/office/drawing/2017/decorative" val="1"/>
              </a:ext>
            </a:extLst>
          </p:cNvPr>
          <p:cNvSpPr/>
          <p:nvPr/>
        </p:nvSpPr>
        <p:spPr>
          <a:xfrm>
            <a:off x="11053734" y="5173508"/>
            <a:ext cx="386371" cy="185878"/>
          </a:xfrm>
          <a:prstGeom prst="rect">
            <a:avLst/>
          </a:prstGeom>
          <a:noFill/>
          <a:ln w="19050">
            <a:solidFill>
              <a:srgbClr val="3A7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Date Placeholder 3">
            <a:extLst>
              <a:ext uri="{FF2B5EF4-FFF2-40B4-BE49-F238E27FC236}">
                <a16:creationId xmlns:a16="http://schemas.microsoft.com/office/drawing/2014/main" id="{64227AE9-A872-494D-8441-B29FF2C7071C}"/>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A71EF7EB-EE2D-1F54-1528-E6140B3BED5E}"/>
              </a:ext>
              <a:ext uri="{C183D7F6-B498-43B3-948B-1728B52AA6E4}">
                <adec:decorative xmlns:adec="http://schemas.microsoft.com/office/drawing/2017/decorative" val="1"/>
              </a:ext>
            </a:extLst>
          </p:cNvPr>
          <p:cNvSpPr/>
          <p:nvPr/>
        </p:nvSpPr>
        <p:spPr>
          <a:xfrm>
            <a:off x="695325" y="584678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TextBox 5">
            <a:extLst>
              <a:ext uri="{FF2B5EF4-FFF2-40B4-BE49-F238E27FC236}">
                <a16:creationId xmlns:a16="http://schemas.microsoft.com/office/drawing/2014/main" id="{A81DD218-7ADB-D2B2-AE9A-ABEB705E024D}"/>
              </a:ext>
              <a:ext uri="{C183D7F6-B498-43B3-948B-1728B52AA6E4}">
                <adec:decorative xmlns:adec="http://schemas.microsoft.com/office/drawing/2017/decorative" val="1"/>
              </a:ext>
            </a:extLst>
          </p:cNvPr>
          <p:cNvSpPr txBox="1"/>
          <p:nvPr/>
        </p:nvSpPr>
        <p:spPr>
          <a:xfrm>
            <a:off x="992148" y="578225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18" name="Rectangle 17">
            <a:extLst>
              <a:ext uri="{FF2B5EF4-FFF2-40B4-BE49-F238E27FC236}">
                <a16:creationId xmlns:a16="http://schemas.microsoft.com/office/drawing/2014/main" id="{1263B4E6-84A3-1CC4-AA7A-9709AA4E9917}"/>
              </a:ext>
              <a:ext uri="{C183D7F6-B498-43B3-948B-1728B52AA6E4}">
                <adec:decorative xmlns:adec="http://schemas.microsoft.com/office/drawing/2017/decorative" val="1"/>
              </a:ext>
            </a:extLst>
          </p:cNvPr>
          <p:cNvSpPr/>
          <p:nvPr/>
        </p:nvSpPr>
        <p:spPr>
          <a:xfrm>
            <a:off x="11128322" y="325511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4D979747-8D29-8DE5-0830-0A1D35A531D3}"/>
              </a:ext>
              <a:ext uri="{C183D7F6-B498-43B3-948B-1728B52AA6E4}">
                <adec:decorative xmlns:adec="http://schemas.microsoft.com/office/drawing/2017/decorative" val="1"/>
              </a:ext>
            </a:extLst>
          </p:cNvPr>
          <p:cNvSpPr/>
          <p:nvPr/>
        </p:nvSpPr>
        <p:spPr>
          <a:xfrm>
            <a:off x="10834799" y="281933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B96B8DC1-BDC5-1069-2F30-1B0BDFF9BFA0}"/>
              </a:ext>
              <a:ext uri="{C183D7F6-B498-43B3-948B-1728B52AA6E4}">
                <adec:decorative xmlns:adec="http://schemas.microsoft.com/office/drawing/2017/decorative" val="1"/>
              </a:ext>
            </a:extLst>
          </p:cNvPr>
          <p:cNvSpPr/>
          <p:nvPr/>
        </p:nvSpPr>
        <p:spPr>
          <a:xfrm flipV="1">
            <a:off x="837871" y="58874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6" name="Rectangle 35">
            <a:extLst>
              <a:ext uri="{FF2B5EF4-FFF2-40B4-BE49-F238E27FC236}">
                <a16:creationId xmlns:a16="http://schemas.microsoft.com/office/drawing/2014/main" id="{31C8942B-E1D5-3EF6-6F9F-801F4A88F5A5}"/>
              </a:ext>
              <a:ext uri="{C183D7F6-B498-43B3-948B-1728B52AA6E4}">
                <adec:decorative xmlns:adec="http://schemas.microsoft.com/office/drawing/2017/decorative" val="1"/>
              </a:ext>
            </a:extLst>
          </p:cNvPr>
          <p:cNvSpPr/>
          <p:nvPr/>
        </p:nvSpPr>
        <p:spPr>
          <a:xfrm>
            <a:off x="10971358" y="475314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43" name="Chart 42">
            <a:extLst>
              <a:ext uri="{FF2B5EF4-FFF2-40B4-BE49-F238E27FC236}">
                <a16:creationId xmlns:a16="http://schemas.microsoft.com/office/drawing/2014/main" id="{B620D553-9FF9-F8B9-F656-513854C950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109191"/>
              </p:ext>
            </p:extLst>
          </p:nvPr>
        </p:nvGraphicFramePr>
        <p:xfrm>
          <a:off x="1313531" y="2174315"/>
          <a:ext cx="4634241" cy="3720084"/>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3CE322FD-824E-87CE-5C55-C485BC000FDC}"/>
              </a:ext>
              <a:ext uri="{C183D7F6-B498-43B3-948B-1728B52AA6E4}">
                <adec:decorative xmlns:adec="http://schemas.microsoft.com/office/drawing/2017/decorative" val="1"/>
              </a:ext>
            </a:extLst>
          </p:cNvPr>
          <p:cNvSpPr txBox="1"/>
          <p:nvPr/>
        </p:nvSpPr>
        <p:spPr>
          <a:xfrm>
            <a:off x="2487905" y="2085513"/>
            <a:ext cx="36820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bothered a great deal / to some extent</a:t>
            </a:r>
          </a:p>
        </p:txBody>
      </p:sp>
      <p:pic>
        <p:nvPicPr>
          <p:cNvPr id="7" name="Graphic 6" descr="Neutral face outline outline">
            <a:extLst>
              <a:ext uri="{FF2B5EF4-FFF2-40B4-BE49-F238E27FC236}">
                <a16:creationId xmlns:a16="http://schemas.microsoft.com/office/drawing/2014/main" id="{E1E69DFF-93E1-1CEB-19CF-7B7EE7E6E3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436" y="2125279"/>
            <a:ext cx="774529" cy="774529"/>
          </a:xfrm>
          <a:prstGeom prst="rect">
            <a:avLst/>
          </a:prstGeom>
        </p:spPr>
      </p:pic>
      <p:sp>
        <p:nvSpPr>
          <p:cNvPr id="8" name="TextBox 7">
            <a:extLst>
              <a:ext uri="{FF2B5EF4-FFF2-40B4-BE49-F238E27FC236}">
                <a16:creationId xmlns:a16="http://schemas.microsoft.com/office/drawing/2014/main" id="{1AEB3A41-5132-E766-BAAF-A93A9F33A6AA}"/>
              </a:ext>
              <a:ext uri="{C183D7F6-B498-43B3-948B-1728B52AA6E4}">
                <adec:decorative xmlns:adec="http://schemas.microsoft.com/office/drawing/2017/decorative" val="1"/>
              </a:ext>
            </a:extLst>
          </p:cNvPr>
          <p:cNvSpPr txBox="1"/>
          <p:nvPr/>
        </p:nvSpPr>
        <p:spPr>
          <a:xfrm>
            <a:off x="525008" y="6449494"/>
            <a:ext cx="6487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excluding those select</a:t>
            </a:r>
            <a:r>
              <a:rPr lang="en-GB" sz="1000" err="1">
                <a:solidFill>
                  <a:srgbClr val="000000"/>
                </a:solidFill>
                <a:latin typeface="Calibri"/>
              </a:rPr>
              <a:t>ing</a:t>
            </a:r>
            <a:r>
              <a:rPr lang="en-GB" sz="1000">
                <a:solidFill>
                  <a:srgbClr val="000000"/>
                </a:solidFill>
                <a:latin typeface="Calibri"/>
              </a:rPr>
              <a:t> ‘I don’t throw away uneaten food’ (5,502)</a:t>
            </a:r>
          </a:p>
        </p:txBody>
      </p:sp>
      <p:sp>
        <p:nvSpPr>
          <p:cNvPr id="9" name="Rectangle 8">
            <a:extLst>
              <a:ext uri="{FF2B5EF4-FFF2-40B4-BE49-F238E27FC236}">
                <a16:creationId xmlns:a16="http://schemas.microsoft.com/office/drawing/2014/main" id="{C27C31D1-4F5D-4255-448F-F3C61906BFAB}"/>
              </a:ext>
              <a:ext uri="{C183D7F6-B498-43B3-948B-1728B52AA6E4}">
                <adec:decorative xmlns:adec="http://schemas.microsoft.com/office/drawing/2017/decorative" val="1"/>
              </a:ext>
            </a:extLst>
          </p:cNvPr>
          <p:cNvSpPr/>
          <p:nvPr/>
        </p:nvSpPr>
        <p:spPr>
          <a:xfrm>
            <a:off x="11146773" y="24001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02F8E93B-55F8-0CBA-1BE8-4DE57074CBA9}"/>
              </a:ext>
              <a:ext uri="{C183D7F6-B498-43B3-948B-1728B52AA6E4}">
                <adec:decorative xmlns:adec="http://schemas.microsoft.com/office/drawing/2017/decorative" val="1"/>
              </a:ext>
            </a:extLst>
          </p:cNvPr>
          <p:cNvSpPr/>
          <p:nvPr/>
        </p:nvSpPr>
        <p:spPr>
          <a:xfrm>
            <a:off x="11180361" y="453677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23C09ABA-F7F2-9D4C-F541-BE16D6FFD411}"/>
              </a:ext>
              <a:ext uri="{C183D7F6-B498-43B3-948B-1728B52AA6E4}">
                <adec:decorative xmlns:adec="http://schemas.microsoft.com/office/drawing/2017/decorative" val="1"/>
              </a:ext>
            </a:extLst>
          </p:cNvPr>
          <p:cNvSpPr/>
          <p:nvPr/>
        </p:nvSpPr>
        <p:spPr>
          <a:xfrm>
            <a:off x="11100905" y="603721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5719D809-4BB7-3C41-4595-071B68BA5B47}"/>
              </a:ext>
              <a:ext uri="{C183D7F6-B498-43B3-948B-1728B52AA6E4}">
                <adec:decorative xmlns:adec="http://schemas.microsoft.com/office/drawing/2017/decorative" val="1"/>
              </a:ext>
            </a:extLst>
          </p:cNvPr>
          <p:cNvSpPr/>
          <p:nvPr/>
        </p:nvSpPr>
        <p:spPr>
          <a:xfrm>
            <a:off x="11102386" y="624287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1053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9" y="1408695"/>
            <a:ext cx="8237348" cy="311047"/>
          </a:xfrm>
          <a:prstGeom prst="rect">
            <a:avLst/>
          </a:prstGeom>
          <a:noFill/>
        </p:spPr>
        <p:txBody>
          <a:bodyPr wrap="square" rtlCol="0">
            <a:spAutoFit/>
          </a:bodyPr>
          <a:lstStyle/>
          <a:p>
            <a:pPr>
              <a:lnSpc>
                <a:spcPct val="106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a:t>
            </a:r>
            <a:r>
              <a:rPr lang="en-GB" sz="1400" i="1" u="sng">
                <a:effectLst/>
                <a:latin typeface="Calibri" panose="020F0502020204030204" pitchFamily="34" charset="0"/>
                <a:ea typeface="Calibri" panose="020F0502020204030204" pitchFamily="34" charset="0"/>
                <a:cs typeface="Arial" panose="020B0604020202020204" pitchFamily="34" charset="0"/>
              </a:rPr>
              <a:t>bother you</a:t>
            </a:r>
            <a:r>
              <a:rPr lang="en-GB" sz="1400" i="1">
                <a:effectLst/>
                <a:latin typeface="Calibri" panose="020F0502020204030204" pitchFamily="34" charset="0"/>
                <a:ea typeface="Calibri" panose="020F0502020204030204" pitchFamily="34" charset="0"/>
                <a:cs typeface="Arial" panose="020B0604020202020204" pitchFamily="34" charset="0"/>
              </a:rPr>
              <a:t>?</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E40037"/>
                </a:solidFill>
                <a:effectLst/>
                <a:uLnTx/>
                <a:uFillTx/>
                <a:latin typeface="Calibri"/>
                <a:ea typeface="+mj-ea"/>
                <a:cs typeface="+mj-cs"/>
              </a:rPr>
              <a:t>Similarly, while food waste is most likely amongst females and adults aged under 54, for the most part this does bother them ‘a great </a:t>
            </a:r>
            <a:r>
              <a:rPr kumimoji="0" lang="en-GB" sz="1800" b="1" i="0" u="none" strike="noStrike" kern="1200" cap="none" spc="0" normalizeH="0" baseline="0" noProof="0" err="1">
                <a:ln>
                  <a:noFill/>
                </a:ln>
                <a:solidFill>
                  <a:srgbClr val="E40037"/>
                </a:solidFill>
                <a:effectLst/>
                <a:uLnTx/>
                <a:uFillTx/>
                <a:latin typeface="Calibri"/>
                <a:ea typeface="+mj-ea"/>
                <a:cs typeface="+mj-cs"/>
              </a:rPr>
              <a:t>dea</a:t>
            </a:r>
            <a:r>
              <a:rPr lang="en-GB" sz="1800">
                <a:latin typeface="Calibri"/>
              </a:rPr>
              <a:t>l’ or ‘to some extent’. Younger adults and males are less concerned with food waste. </a:t>
            </a:r>
            <a:r>
              <a:rPr kumimoji="0" lang="en-GB" sz="1800" b="1" i="0" u="none" strike="noStrike" kern="1200" cap="none" spc="0" normalizeH="0" baseline="0" noProof="0">
                <a:ln>
                  <a:noFill/>
                </a:ln>
                <a:solidFill>
                  <a:srgbClr val="E40037"/>
                </a:solidFill>
                <a:effectLst/>
                <a:uLnTx/>
                <a:uFillTx/>
                <a:latin typeface="Calibri"/>
                <a:ea typeface="+mj-ea"/>
                <a:cs typeface="+mj-cs"/>
              </a:rPr>
              <a:t>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25</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842946"/>
              </p:ext>
            </p:extLst>
          </p:nvPr>
        </p:nvGraphicFramePr>
        <p:xfrm>
          <a:off x="697490" y="2462848"/>
          <a:ext cx="5398510" cy="354365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138D9CC-6DDC-D12B-CF2D-26A7F33F4DF9}"/>
              </a:ext>
            </a:extLst>
          </p:cNvPr>
          <p:cNvSpPr txBox="1"/>
          <p:nvPr/>
        </p:nvSpPr>
        <p:spPr>
          <a:xfrm>
            <a:off x="775855" y="3447472"/>
            <a:ext cx="406400" cy="210127"/>
          </a:xfrm>
          <a:prstGeom prst="rect">
            <a:avLst/>
          </a:prstGeom>
          <a:noFill/>
          <a:ln w="19050">
            <a:solidFill>
              <a:srgbClr val="FF000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67%</a:t>
            </a:r>
          </a:p>
        </p:txBody>
      </p:sp>
      <p:sp>
        <p:nvSpPr>
          <p:cNvPr id="15" name="TextBox 14">
            <a:extLst>
              <a:ext uri="{FF2B5EF4-FFF2-40B4-BE49-F238E27FC236}">
                <a16:creationId xmlns:a16="http://schemas.microsoft.com/office/drawing/2014/main" id="{CB63FE8A-0E08-F211-B3FB-92EB1986DB77}"/>
              </a:ext>
            </a:extLst>
          </p:cNvPr>
          <p:cNvSpPr txBox="1"/>
          <p:nvPr/>
        </p:nvSpPr>
        <p:spPr>
          <a:xfrm>
            <a:off x="1306945" y="3124181"/>
            <a:ext cx="406400" cy="210127"/>
          </a:xfrm>
          <a:prstGeom prst="rect">
            <a:avLst/>
          </a:prstGeom>
          <a:noFill/>
          <a:ln w="19050">
            <a:no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82%</a:t>
            </a:r>
          </a:p>
        </p:txBody>
      </p:sp>
      <p:sp>
        <p:nvSpPr>
          <p:cNvPr id="16" name="TextBox 15">
            <a:extLst>
              <a:ext uri="{FF2B5EF4-FFF2-40B4-BE49-F238E27FC236}">
                <a16:creationId xmlns:a16="http://schemas.microsoft.com/office/drawing/2014/main" id="{C701A3AB-32FF-3C9A-3537-F3DA12A25211}"/>
              </a:ext>
            </a:extLst>
          </p:cNvPr>
          <p:cNvSpPr txBox="1"/>
          <p:nvPr/>
        </p:nvSpPr>
        <p:spPr>
          <a:xfrm>
            <a:off x="1833419" y="2991409"/>
            <a:ext cx="406400" cy="210127"/>
          </a:xfrm>
          <a:prstGeom prst="rect">
            <a:avLst/>
          </a:prstGeom>
          <a:noFill/>
          <a:ln w="19050">
            <a:solidFill>
              <a:srgbClr val="00B05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86%</a:t>
            </a:r>
          </a:p>
        </p:txBody>
      </p:sp>
      <p:sp>
        <p:nvSpPr>
          <p:cNvPr id="17" name="TextBox 16">
            <a:extLst>
              <a:ext uri="{FF2B5EF4-FFF2-40B4-BE49-F238E27FC236}">
                <a16:creationId xmlns:a16="http://schemas.microsoft.com/office/drawing/2014/main" id="{57669C91-91FF-760B-008D-E6B652B72990}"/>
              </a:ext>
            </a:extLst>
          </p:cNvPr>
          <p:cNvSpPr txBox="1"/>
          <p:nvPr/>
        </p:nvSpPr>
        <p:spPr>
          <a:xfrm>
            <a:off x="2359893" y="3087216"/>
            <a:ext cx="406400" cy="210127"/>
          </a:xfrm>
          <a:prstGeom prst="rect">
            <a:avLst/>
          </a:prstGeom>
          <a:noFill/>
          <a:ln w="19050">
            <a:no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82%</a:t>
            </a:r>
          </a:p>
        </p:txBody>
      </p:sp>
      <p:sp>
        <p:nvSpPr>
          <p:cNvPr id="18" name="TextBox 17">
            <a:extLst>
              <a:ext uri="{FF2B5EF4-FFF2-40B4-BE49-F238E27FC236}">
                <a16:creationId xmlns:a16="http://schemas.microsoft.com/office/drawing/2014/main" id="{3DED7DE7-B046-BBD8-FA66-9138D254139D}"/>
              </a:ext>
            </a:extLst>
          </p:cNvPr>
          <p:cNvSpPr txBox="1"/>
          <p:nvPr/>
        </p:nvSpPr>
        <p:spPr>
          <a:xfrm>
            <a:off x="2886367" y="3000645"/>
            <a:ext cx="406400" cy="210127"/>
          </a:xfrm>
          <a:prstGeom prst="rect">
            <a:avLst/>
          </a:prstGeom>
          <a:noFill/>
          <a:ln w="19050">
            <a:solidFill>
              <a:srgbClr val="00B05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85%</a:t>
            </a:r>
          </a:p>
        </p:txBody>
      </p:sp>
      <p:sp>
        <p:nvSpPr>
          <p:cNvPr id="19" name="TextBox 18">
            <a:extLst>
              <a:ext uri="{FF2B5EF4-FFF2-40B4-BE49-F238E27FC236}">
                <a16:creationId xmlns:a16="http://schemas.microsoft.com/office/drawing/2014/main" id="{120D988E-77DF-979B-A074-93AFACBD24BF}"/>
              </a:ext>
            </a:extLst>
          </p:cNvPr>
          <p:cNvSpPr txBox="1"/>
          <p:nvPr/>
        </p:nvSpPr>
        <p:spPr>
          <a:xfrm>
            <a:off x="3417315" y="3117232"/>
            <a:ext cx="406400" cy="210127"/>
          </a:xfrm>
          <a:prstGeom prst="rect">
            <a:avLst/>
          </a:prstGeom>
          <a:noFill/>
          <a:ln w="19050">
            <a:no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82%</a:t>
            </a:r>
          </a:p>
        </p:txBody>
      </p:sp>
      <p:sp>
        <p:nvSpPr>
          <p:cNvPr id="20" name="TextBox 19">
            <a:extLst>
              <a:ext uri="{FF2B5EF4-FFF2-40B4-BE49-F238E27FC236}">
                <a16:creationId xmlns:a16="http://schemas.microsoft.com/office/drawing/2014/main" id="{EE067975-813F-E479-B754-6B415A1428D7}"/>
              </a:ext>
            </a:extLst>
          </p:cNvPr>
          <p:cNvSpPr txBox="1"/>
          <p:nvPr/>
        </p:nvSpPr>
        <p:spPr>
          <a:xfrm>
            <a:off x="3961974" y="3297343"/>
            <a:ext cx="406400" cy="210127"/>
          </a:xfrm>
          <a:prstGeom prst="rect">
            <a:avLst/>
          </a:prstGeom>
          <a:noFill/>
          <a:ln w="19050">
            <a:solidFill>
              <a:srgbClr val="FF000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74%</a:t>
            </a:r>
          </a:p>
        </p:txBody>
      </p:sp>
      <p:sp>
        <p:nvSpPr>
          <p:cNvPr id="21" name="TextBox 20">
            <a:extLst>
              <a:ext uri="{FF2B5EF4-FFF2-40B4-BE49-F238E27FC236}">
                <a16:creationId xmlns:a16="http://schemas.microsoft.com/office/drawing/2014/main" id="{938B65FE-CA8C-524B-A24F-CDFA2DD84128}"/>
              </a:ext>
            </a:extLst>
          </p:cNvPr>
          <p:cNvSpPr txBox="1"/>
          <p:nvPr/>
        </p:nvSpPr>
        <p:spPr>
          <a:xfrm>
            <a:off x="4992123" y="3028354"/>
            <a:ext cx="406400" cy="210127"/>
          </a:xfrm>
          <a:prstGeom prst="rect">
            <a:avLst/>
          </a:prstGeom>
          <a:noFill/>
          <a:ln w="19050">
            <a:solidFill>
              <a:srgbClr val="00B05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85%</a:t>
            </a:r>
          </a:p>
        </p:txBody>
      </p:sp>
      <p:sp>
        <p:nvSpPr>
          <p:cNvPr id="22" name="TextBox 21">
            <a:extLst>
              <a:ext uri="{FF2B5EF4-FFF2-40B4-BE49-F238E27FC236}">
                <a16:creationId xmlns:a16="http://schemas.microsoft.com/office/drawing/2014/main" id="{7035B5E6-1E37-6FD7-6021-10669DC62CFD}"/>
              </a:ext>
            </a:extLst>
          </p:cNvPr>
          <p:cNvSpPr txBox="1"/>
          <p:nvPr/>
        </p:nvSpPr>
        <p:spPr>
          <a:xfrm>
            <a:off x="5536782" y="3171458"/>
            <a:ext cx="406400" cy="210127"/>
          </a:xfrm>
          <a:prstGeom prst="rect">
            <a:avLst/>
          </a:prstGeom>
          <a:noFill/>
          <a:ln w="19050">
            <a:solidFill>
              <a:srgbClr val="FF0000"/>
            </a:solidFill>
          </a:ln>
        </p:spPr>
        <p:txBody>
          <a:bodyPr wrap="square" lIns="0" tIns="0" rIns="0" bIns="0" rtlCol="0" anchor="ctr">
            <a:noAutofit/>
          </a:bodyPr>
          <a:lstStyle/>
          <a:p>
            <a:pPr algn="ctr">
              <a:spcAft>
                <a:spcPts val="1134"/>
              </a:spcAft>
            </a:pPr>
            <a:r>
              <a:rPr lang="en-GB" sz="1100" b="1">
                <a:solidFill>
                  <a:schemeClr val="tx1">
                    <a:lumMod val="65000"/>
                    <a:lumOff val="35000"/>
                  </a:schemeClr>
                </a:solidFill>
              </a:rPr>
              <a:t>78%</a:t>
            </a:r>
          </a:p>
        </p:txBody>
      </p:sp>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38427EFE-1AB2-C89B-FC3B-C353F4155D13}"/>
              </a:ext>
              <a:ext uri="{C183D7F6-B498-43B3-948B-1728B52AA6E4}">
                <adec:decorative xmlns:adec="http://schemas.microsoft.com/office/drawing/2017/decorative" val="1"/>
              </a:ext>
            </a:extLst>
          </p:cNvPr>
          <p:cNvSpPr txBox="1"/>
          <p:nvPr/>
        </p:nvSpPr>
        <p:spPr>
          <a:xfrm>
            <a:off x="525008" y="6449494"/>
            <a:ext cx="64879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excluding those select</a:t>
            </a:r>
            <a:r>
              <a:rPr lang="en-GB" sz="1000" err="1">
                <a:solidFill>
                  <a:srgbClr val="000000"/>
                </a:solidFill>
                <a:latin typeface="Calibri"/>
              </a:rPr>
              <a:t>ing</a:t>
            </a:r>
            <a:r>
              <a:rPr lang="en-GB" sz="1000">
                <a:solidFill>
                  <a:srgbClr val="000000"/>
                </a:solidFill>
                <a:latin typeface="Calibri"/>
              </a:rPr>
              <a:t> ‘I don’t throw away uneaten food’ (5,502)</a:t>
            </a: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6949667"/>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6E7AF43C-C31B-D543-5B28-723EF1BE0112}"/>
              </a:ext>
              <a:ext uri="{C183D7F6-B498-43B3-948B-1728B52AA6E4}">
                <adec:decorative xmlns:adec="http://schemas.microsoft.com/office/drawing/2017/decorative" val="1"/>
              </a:ext>
            </a:extLst>
          </p:cNvPr>
          <p:cNvSpPr txBox="1"/>
          <p:nvPr/>
        </p:nvSpPr>
        <p:spPr>
          <a:xfrm>
            <a:off x="3347017" y="1908037"/>
            <a:ext cx="31306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a:ln>
                  <a:noFill/>
                </a:ln>
                <a:effectLst/>
                <a:uLnTx/>
                <a:uFillTx/>
                <a:latin typeface="+mj-lt"/>
                <a:ea typeface="+mn-ea"/>
                <a:cs typeface="+mn-cs"/>
              </a:rPr>
              <a:t>% bothered a great deal / to some extent</a:t>
            </a:r>
          </a:p>
        </p:txBody>
      </p:sp>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a:ln>
                  <a:noFill/>
                </a:ln>
                <a:effectLst/>
                <a:uLnTx/>
                <a:uFillTx/>
                <a:latin typeface="+mj-lt"/>
                <a:ea typeface="+mn-ea"/>
                <a:cs typeface="+mn-cs"/>
              </a:rPr>
              <a:t>% bothered a great deal / to some extent</a:t>
            </a: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2" name="Graphic 1" descr="Neutral face outline outline">
            <a:extLst>
              <a:ext uri="{FF2B5EF4-FFF2-40B4-BE49-F238E27FC236}">
                <a16:creationId xmlns:a16="http://schemas.microsoft.com/office/drawing/2014/main" id="{55FACCD7-D058-E084-450A-37E8737AAF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436" y="2125279"/>
            <a:ext cx="774529" cy="774529"/>
          </a:xfrm>
          <a:prstGeom prst="rect">
            <a:avLst/>
          </a:prstGeom>
        </p:spPr>
      </p:pic>
      <p:sp>
        <p:nvSpPr>
          <p:cNvPr id="3" name="Title 2">
            <a:extLst>
              <a:ext uri="{FF2B5EF4-FFF2-40B4-BE49-F238E27FC236}">
                <a16:creationId xmlns:a16="http://schemas.microsoft.com/office/drawing/2014/main" id="{A706950C-9A2A-F46D-4043-CA2ECBE7CF57}"/>
              </a:ext>
            </a:extLst>
          </p:cNvPr>
          <p:cNvSpPr>
            <a:spLocks noGrp="1"/>
          </p:cNvSpPr>
          <p:nvPr>
            <p:ph type="title" idx="4294967295"/>
          </p:nvPr>
        </p:nvSpPr>
        <p:spPr>
          <a:xfrm>
            <a:off x="545124" y="-1065091"/>
            <a:ext cx="7405200" cy="1065091"/>
          </a:xfrm>
        </p:spPr>
        <p:txBody>
          <a:bodyPr vert="horz" lIns="0" tIns="0" rIns="0" bIns="0" rtlCol="0" anchor="b" anchorCtr="0">
            <a:noAutofit/>
          </a:bodyPr>
          <a:lstStyle/>
          <a:p>
            <a:r>
              <a:rPr lang="en-GB" dirty="0"/>
              <a:t>Food waste - bother</a:t>
            </a:r>
          </a:p>
        </p:txBody>
      </p:sp>
    </p:spTree>
    <p:extLst>
      <p:ext uri="{BB962C8B-B14F-4D97-AF65-F5344CB8AC3E}">
        <p14:creationId xmlns:p14="http://schemas.microsoft.com/office/powerpoint/2010/main" val="63183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There is a pattern with those being most concerned about throwing food away also most likely to show climate concern and feel personally responsible for reducing climate change.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Food waste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4" y="6333036"/>
            <a:ext cx="10563225" cy="400110"/>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excluding those select</a:t>
            </a:r>
            <a:r>
              <a:rPr lang="en-GB" sz="1000" err="1">
                <a:solidFill>
                  <a:srgbClr val="000000"/>
                </a:solidFill>
                <a:latin typeface="Calibri"/>
              </a:rPr>
              <a:t>ing</a:t>
            </a:r>
            <a:r>
              <a:rPr lang="en-GB" sz="1000">
                <a:solidFill>
                  <a:srgbClr val="000000"/>
                </a:solidFill>
                <a:latin typeface="Calibri"/>
              </a:rPr>
              <a:t> ‘I don’t throw away uneaten food’ (5,502)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22837"/>
              </p:ext>
            </p:extLst>
          </p:nvPr>
        </p:nvGraphicFramePr>
        <p:xfrm>
          <a:off x="791852" y="1683853"/>
          <a:ext cx="10901383" cy="2370913"/>
        </p:xfrm>
        <a:graphic>
          <a:graphicData uri="http://schemas.openxmlformats.org/drawingml/2006/table">
            <a:tbl>
              <a:tblPr firstRow="1"/>
              <a:tblGrid>
                <a:gridCol w="1847293">
                  <a:extLst>
                    <a:ext uri="{9D8B030D-6E8A-4147-A177-3AD203B41FA5}">
                      <a16:colId xmlns:a16="http://schemas.microsoft.com/office/drawing/2014/main" val="2641468421"/>
                    </a:ext>
                  </a:extLst>
                </a:gridCol>
                <a:gridCol w="1509015">
                  <a:extLst>
                    <a:ext uri="{9D8B030D-6E8A-4147-A177-3AD203B41FA5}">
                      <a16:colId xmlns:a16="http://schemas.microsoft.com/office/drawing/2014/main" val="3039307725"/>
                    </a:ext>
                  </a:extLst>
                </a:gridCol>
                <a:gridCol w="1509015">
                  <a:extLst>
                    <a:ext uri="{9D8B030D-6E8A-4147-A177-3AD203B41FA5}">
                      <a16:colId xmlns:a16="http://schemas.microsoft.com/office/drawing/2014/main" val="2604126439"/>
                    </a:ext>
                  </a:extLst>
                </a:gridCol>
                <a:gridCol w="1509015">
                  <a:extLst>
                    <a:ext uri="{9D8B030D-6E8A-4147-A177-3AD203B41FA5}">
                      <a16:colId xmlns:a16="http://schemas.microsoft.com/office/drawing/2014/main" val="2806535329"/>
                    </a:ext>
                  </a:extLst>
                </a:gridCol>
                <a:gridCol w="1509015">
                  <a:extLst>
                    <a:ext uri="{9D8B030D-6E8A-4147-A177-3AD203B41FA5}">
                      <a16:colId xmlns:a16="http://schemas.microsoft.com/office/drawing/2014/main" val="2843857308"/>
                    </a:ext>
                  </a:extLst>
                </a:gridCol>
                <a:gridCol w="1509015">
                  <a:extLst>
                    <a:ext uri="{9D8B030D-6E8A-4147-A177-3AD203B41FA5}">
                      <a16:colId xmlns:a16="http://schemas.microsoft.com/office/drawing/2014/main" val="2843370012"/>
                    </a:ext>
                  </a:extLst>
                </a:gridCol>
                <a:gridCol w="1509015">
                  <a:extLst>
                    <a:ext uri="{9D8B030D-6E8A-4147-A177-3AD203B41FA5}">
                      <a16:colId xmlns:a16="http://schemas.microsoft.com/office/drawing/2014/main" val="2024336346"/>
                    </a:ext>
                  </a:extLst>
                </a:gridCol>
              </a:tblGrid>
              <a:tr h="6718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a:solidFill>
                            <a:schemeClr val="bg1"/>
                          </a:solidFill>
                          <a:effectLst/>
                          <a:latin typeface="+mj-lt"/>
                        </a:rPr>
                        <a:t>% of feeling ‘bothered’ at throwing food away by level of climate concern</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Not at all worried</a:t>
                      </a:r>
                    </a:p>
                    <a:p>
                      <a:pPr algn="ctr" fontAlgn="ctr"/>
                      <a:r>
                        <a:rPr lang="en-GB" sz="1200" b="1" i="0" u="none" strike="noStrike">
                          <a:solidFill>
                            <a:schemeClr val="bg1"/>
                          </a:solidFill>
                          <a:effectLst/>
                          <a:latin typeface="+mj-lt"/>
                        </a:rPr>
                        <a:t>(6%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Not very worried</a:t>
                      </a:r>
                    </a:p>
                    <a:p>
                      <a:pPr algn="ctr" fontAlgn="ctr"/>
                      <a:r>
                        <a:rPr lang="en-GB" sz="1200" b="1" i="0" u="none" strike="noStrike">
                          <a:solidFill>
                            <a:schemeClr val="bg1"/>
                          </a:solidFill>
                          <a:effectLst/>
                          <a:latin typeface="+mj-lt"/>
                        </a:rPr>
                        <a:t>(17%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Somewhat worried</a:t>
                      </a:r>
                    </a:p>
                    <a:p>
                      <a:pPr algn="ctr" fontAlgn="ctr"/>
                      <a:r>
                        <a:rPr lang="en-GB" sz="1200" b="1" i="0" u="none" strike="noStrike">
                          <a:solidFill>
                            <a:schemeClr val="bg1"/>
                          </a:solidFill>
                          <a:effectLst/>
                          <a:latin typeface="+mj-lt"/>
                        </a:rPr>
                        <a:t>(42%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Very worried</a:t>
                      </a:r>
                    </a:p>
                    <a:p>
                      <a:pPr algn="ctr" fontAlgn="ctr"/>
                      <a:r>
                        <a:rPr lang="en-GB" sz="1200" b="1" i="0" u="none" strike="noStrike">
                          <a:solidFill>
                            <a:schemeClr val="bg1"/>
                          </a:solidFill>
                          <a:effectLst/>
                          <a:latin typeface="+mj-lt"/>
                        </a:rPr>
                        <a:t>(25%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chemeClr val="bg1"/>
                          </a:solidFill>
                          <a:effectLst/>
                          <a:latin typeface="+mj-lt"/>
                        </a:rPr>
                        <a:t>Extremely worried</a:t>
                      </a:r>
                    </a:p>
                    <a:p>
                      <a:pPr algn="ctr" fontAlgn="ctr"/>
                      <a:r>
                        <a:rPr lang="en-GB" sz="1200" b="1" i="0" u="none" strike="noStrike">
                          <a:solidFill>
                            <a:schemeClr val="bg1"/>
                          </a:solidFill>
                          <a:effectLst/>
                          <a:latin typeface="+mj-lt"/>
                        </a:rPr>
                        <a:t>(11%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566764357"/>
                  </a:ext>
                </a:extLst>
              </a:tr>
              <a:tr h="42476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Not at all bothered</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7%</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a:t>
                      </a:r>
                    </a:p>
                  </a:txBody>
                  <a:tcPr marL="6350" marR="635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4543398"/>
                  </a:ext>
                </a:extLst>
              </a:tr>
              <a:tr h="42476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Not very much</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15%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9%</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3879279"/>
                  </a:ext>
                </a:extLst>
              </a:tr>
              <a:tr h="42476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To some extent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40%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42476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A great deal</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48%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bg1"/>
                          </a:solidFill>
                          <a:effectLst/>
                          <a:latin typeface="+mj-lt"/>
                        </a:rPr>
                        <a:t>64%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988361635"/>
                  </a:ext>
                </a:extLst>
              </a:tr>
            </a:tbl>
          </a:graphicData>
        </a:graphic>
      </p:graphicFrame>
      <p:sp>
        <p:nvSpPr>
          <p:cNvPr id="3" name="TextBox 2">
            <a:extLst>
              <a:ext uri="{FF2B5EF4-FFF2-40B4-BE49-F238E27FC236}">
                <a16:creationId xmlns:a16="http://schemas.microsoft.com/office/drawing/2014/main" id="{AFBF450E-E48E-3D5D-B74C-9E737E7B712D}"/>
              </a:ext>
            </a:extLst>
          </p:cNvPr>
          <p:cNvSpPr txBox="1"/>
          <p:nvPr/>
        </p:nvSpPr>
        <p:spPr>
          <a:xfrm>
            <a:off x="791852" y="1335909"/>
            <a:ext cx="9220366" cy="311047"/>
          </a:xfrm>
          <a:prstGeom prst="rect">
            <a:avLst/>
          </a:prstGeom>
          <a:noFill/>
        </p:spPr>
        <p:txBody>
          <a:bodyPr wrap="square" rtlCol="0">
            <a:spAutoFit/>
          </a:bodyPr>
          <a:lstStyle/>
          <a:p>
            <a:pPr>
              <a:lnSpc>
                <a:spcPct val="106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bother you?</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13E6D7BA-37D9-1A5C-C5E0-9E7E2C496DE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09087129"/>
              </p:ext>
            </p:extLst>
          </p:nvPr>
        </p:nvGraphicFramePr>
        <p:xfrm>
          <a:off x="791852" y="4165344"/>
          <a:ext cx="10901382" cy="2130744"/>
        </p:xfrm>
        <a:graphic>
          <a:graphicData uri="http://schemas.openxmlformats.org/drawingml/2006/table">
            <a:tbl>
              <a:tblPr firstRow="1"/>
              <a:tblGrid>
                <a:gridCol w="2144087">
                  <a:extLst>
                    <a:ext uri="{9D8B030D-6E8A-4147-A177-3AD203B41FA5}">
                      <a16:colId xmlns:a16="http://schemas.microsoft.com/office/drawing/2014/main" val="2641468421"/>
                    </a:ext>
                  </a:extLst>
                </a:gridCol>
                <a:gridCol w="1751459">
                  <a:extLst>
                    <a:ext uri="{9D8B030D-6E8A-4147-A177-3AD203B41FA5}">
                      <a16:colId xmlns:a16="http://schemas.microsoft.com/office/drawing/2014/main" val="3039307725"/>
                    </a:ext>
                  </a:extLst>
                </a:gridCol>
                <a:gridCol w="1751459">
                  <a:extLst>
                    <a:ext uri="{9D8B030D-6E8A-4147-A177-3AD203B41FA5}">
                      <a16:colId xmlns:a16="http://schemas.microsoft.com/office/drawing/2014/main" val="2604126439"/>
                    </a:ext>
                  </a:extLst>
                </a:gridCol>
                <a:gridCol w="1751459">
                  <a:extLst>
                    <a:ext uri="{9D8B030D-6E8A-4147-A177-3AD203B41FA5}">
                      <a16:colId xmlns:a16="http://schemas.microsoft.com/office/drawing/2014/main" val="2806535329"/>
                    </a:ext>
                  </a:extLst>
                </a:gridCol>
                <a:gridCol w="1751459">
                  <a:extLst>
                    <a:ext uri="{9D8B030D-6E8A-4147-A177-3AD203B41FA5}">
                      <a16:colId xmlns:a16="http://schemas.microsoft.com/office/drawing/2014/main" val="2843857308"/>
                    </a:ext>
                  </a:extLst>
                </a:gridCol>
                <a:gridCol w="1751459">
                  <a:extLst>
                    <a:ext uri="{9D8B030D-6E8A-4147-A177-3AD203B41FA5}">
                      <a16:colId xmlns:a16="http://schemas.microsoft.com/office/drawing/2014/main" val="2843370012"/>
                    </a:ext>
                  </a:extLst>
                </a:gridCol>
              </a:tblGrid>
              <a:tr h="52482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kern="1200">
                          <a:solidFill>
                            <a:schemeClr val="bg1"/>
                          </a:solidFill>
                          <a:effectLst/>
                          <a:latin typeface="+mj-lt"/>
                          <a:ea typeface="+mn-ea"/>
                          <a:cs typeface="+mn-cs"/>
                        </a:rPr>
                        <a:t>% of feeling ‘bothered’ at throwing food away by level of personal responsibility to reduce climate change</a:t>
                      </a:r>
                    </a:p>
                  </a:txBody>
                  <a:tcPr marL="72000" marR="72000" marT="72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ESSEX TOTAL</a:t>
                      </a:r>
                      <a:endParaRPr lang="en-GB" sz="1200" b="1" i="0" u="none" strike="noStrike">
                        <a:solidFill>
                          <a:schemeClr val="bg1"/>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chemeClr val="bg1"/>
                          </a:solidFill>
                          <a:effectLst/>
                          <a:latin typeface="+mj-lt"/>
                          <a:ea typeface="+mn-ea"/>
                          <a:cs typeface="Arial" panose="020B0604020202020204" pitchFamily="34" charset="0"/>
                        </a:rPr>
                        <a:t>LOW (0-3)</a:t>
                      </a:r>
                    </a:p>
                    <a:p>
                      <a:pPr algn="ctr" fontAlgn="t"/>
                      <a:r>
                        <a:rPr lang="en-GB" sz="1200" b="1" i="0" u="none" strike="noStrike">
                          <a:solidFill>
                            <a:schemeClr val="bg1"/>
                          </a:solidFill>
                          <a:effectLst/>
                          <a:latin typeface="+mj-lt"/>
                          <a:cs typeface="Arial" panose="020B0604020202020204" pitchFamily="34" charset="0"/>
                        </a:rPr>
                        <a:t>(11%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chemeClr val="bg1"/>
                          </a:solidFill>
                          <a:effectLst/>
                          <a:latin typeface="+mj-lt"/>
                          <a:ea typeface="+mn-ea"/>
                          <a:cs typeface="Arial" panose="020B0604020202020204" pitchFamily="34" charset="0"/>
                        </a:rPr>
                        <a:t>MEDIUM (4-6)</a:t>
                      </a:r>
                    </a:p>
                    <a:p>
                      <a:pPr algn="ctr" fontAlgn="ctr"/>
                      <a:r>
                        <a:rPr lang="en-GB" sz="1200" b="1" i="0" u="none" strike="noStrike">
                          <a:solidFill>
                            <a:schemeClr val="bg1"/>
                          </a:solidFill>
                          <a:effectLst/>
                          <a:latin typeface="+mj-lt"/>
                          <a:cs typeface="Arial" panose="020B0604020202020204" pitchFamily="34" charset="0"/>
                        </a:rPr>
                        <a:t>(33%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chemeClr val="bg1"/>
                          </a:solidFill>
                          <a:effectLst/>
                          <a:latin typeface="+mj-lt"/>
                          <a:ea typeface="+mn-ea"/>
                          <a:cs typeface="Arial" panose="020B0604020202020204" pitchFamily="34" charset="0"/>
                        </a:rPr>
                        <a:t>HIGH (7-8)</a:t>
                      </a:r>
                    </a:p>
                    <a:p>
                      <a:pPr algn="ctr" fontAlgn="ctr"/>
                      <a:r>
                        <a:rPr lang="en-GB" sz="1200" b="1" i="0" u="none" strike="noStrike">
                          <a:solidFill>
                            <a:schemeClr val="bg1"/>
                          </a:solidFill>
                          <a:effectLst/>
                          <a:latin typeface="+mj-lt"/>
                          <a:cs typeface="Arial" panose="020B0604020202020204" pitchFamily="34" charset="0"/>
                        </a:rPr>
                        <a:t>(35%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chemeClr val="bg1"/>
                          </a:solidFill>
                          <a:effectLst/>
                          <a:latin typeface="+mj-lt"/>
                          <a:ea typeface="+mn-ea"/>
                          <a:cs typeface="Arial" panose="020B0604020202020204" pitchFamily="34" charset="0"/>
                        </a:rPr>
                        <a:t>VERY HIGH (9-10)</a:t>
                      </a:r>
                    </a:p>
                    <a:p>
                      <a:pPr algn="ctr" fontAlgn="ctr"/>
                      <a:r>
                        <a:rPr lang="en-GB" sz="1200" b="1" i="0" u="none" strike="noStrike">
                          <a:solidFill>
                            <a:schemeClr val="bg1"/>
                          </a:solidFill>
                          <a:effectLst/>
                          <a:latin typeface="+mj-lt"/>
                          <a:cs typeface="Arial" panose="020B0604020202020204" pitchFamily="34" charset="0"/>
                        </a:rPr>
                        <a:t>(21% of residents)</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566764357"/>
                  </a:ext>
                </a:extLst>
              </a:tr>
              <a:tr h="331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Not at all</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4%</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16%</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4543398"/>
                  </a:ext>
                </a:extLst>
              </a:tr>
              <a:tr h="331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a:solidFill>
                            <a:srgbClr val="000000"/>
                          </a:solidFill>
                          <a:effectLst/>
                          <a:latin typeface="+mj-lt"/>
                        </a:rPr>
                        <a:t>Not very much</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15%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12%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3879279"/>
                  </a:ext>
                </a:extLst>
              </a:tr>
              <a:tr h="331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To some extent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bg1"/>
                          </a:solidFill>
                          <a:effectLst/>
                          <a:latin typeface="+mj-lt"/>
                        </a:rPr>
                        <a:t>51%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44%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36%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483070774"/>
                  </a:ext>
                </a:extLst>
              </a:tr>
              <a:tr h="33180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a:solidFill>
                            <a:srgbClr val="000000"/>
                          </a:solidFill>
                          <a:effectLst/>
                          <a:latin typeface="+mj-lt"/>
                          <a:ea typeface="+mn-ea"/>
                          <a:cs typeface="+mn-cs"/>
                        </a:rPr>
                        <a:t>A great deal</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a:solidFill>
                            <a:srgbClr val="000000"/>
                          </a:solidFill>
                          <a:effectLst/>
                          <a:latin typeface="+mj-lt"/>
                        </a:rPr>
                        <a:t>38%</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27%</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tx1"/>
                          </a:solidFill>
                          <a:effectLst/>
                          <a:latin typeface="+mj-lt"/>
                        </a:rPr>
                        <a:t>42%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a:solidFill>
                            <a:schemeClr val="bg1"/>
                          </a:solidFill>
                          <a:effectLst/>
                          <a:latin typeface="+mj-lt"/>
                        </a:rPr>
                        <a:t>56%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988361635"/>
                  </a:ext>
                </a:extLst>
              </a:tr>
            </a:tbl>
          </a:graphicData>
        </a:graphic>
      </p:graphicFrame>
    </p:spTree>
    <p:extLst>
      <p:ext uri="{BB962C8B-B14F-4D97-AF65-F5344CB8AC3E}">
        <p14:creationId xmlns:p14="http://schemas.microsoft.com/office/powerpoint/2010/main" val="545760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The table below summarises the resident groups who are not bothered at all / not very much about throwing away uneaten food vs. residents where it bothers them a great deal / to some extent.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11389"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Food waste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6,547; 2022 - 5,955</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Rectangle 3">
            <a:extLst>
              <a:ext uri="{FF2B5EF4-FFF2-40B4-BE49-F238E27FC236}">
                <a16:creationId xmlns:a16="http://schemas.microsoft.com/office/drawing/2014/main" id="{FB8BA9F8-5C8B-EE5A-0C7D-2112DE79C497}"/>
              </a:ext>
            </a:extLst>
          </p:cNvPr>
          <p:cNvSpPr/>
          <p:nvPr/>
        </p:nvSpPr>
        <p:spPr>
          <a:xfrm>
            <a:off x="714425" y="1990581"/>
            <a:ext cx="5381575" cy="41423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It </a:t>
            </a:r>
            <a:r>
              <a:rPr lang="en-GB" sz="1600" b="1" u="sng">
                <a:solidFill>
                  <a:schemeClr val="tx1"/>
                </a:solidFill>
              </a:rPr>
              <a:t>does not bother me </a:t>
            </a:r>
            <a:r>
              <a:rPr lang="en-GB" sz="1600" b="1">
                <a:solidFill>
                  <a:schemeClr val="tx1"/>
                </a:solidFill>
              </a:rPr>
              <a:t>at all / not very much (19%)…</a:t>
            </a:r>
          </a:p>
          <a:p>
            <a:pPr algn="ctr"/>
            <a:endParaRPr lang="en-GB" sz="1600">
              <a:solidFill>
                <a:schemeClr val="tx1"/>
              </a:solidFill>
            </a:endParaRPr>
          </a:p>
          <a:p>
            <a:pPr algn="ctr"/>
            <a:endParaRPr lang="en-GB" sz="1600">
              <a:solidFill>
                <a:schemeClr val="tx1"/>
              </a:solidFill>
            </a:endParaRPr>
          </a:p>
        </p:txBody>
      </p:sp>
      <p:sp>
        <p:nvSpPr>
          <p:cNvPr id="15" name="TextBox 14">
            <a:extLst>
              <a:ext uri="{FF2B5EF4-FFF2-40B4-BE49-F238E27FC236}">
                <a16:creationId xmlns:a16="http://schemas.microsoft.com/office/drawing/2014/main" id="{3C689F86-E090-9555-ECAA-6BD6DAF5355C}"/>
              </a:ext>
            </a:extLst>
          </p:cNvPr>
          <p:cNvSpPr txBox="1"/>
          <p:nvPr/>
        </p:nvSpPr>
        <p:spPr>
          <a:xfrm>
            <a:off x="633598" y="1389019"/>
            <a:ext cx="8037223" cy="311047"/>
          </a:xfrm>
          <a:prstGeom prst="rect">
            <a:avLst/>
          </a:prstGeom>
          <a:noFill/>
        </p:spPr>
        <p:txBody>
          <a:bodyPr wrap="square" rtlCol="0">
            <a:spAutoFit/>
          </a:bodyPr>
          <a:lstStyle/>
          <a:p>
            <a:pPr>
              <a:lnSpc>
                <a:spcPct val="106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Thinking about when you have to throw uneaten food away, to what extent, if at all, does it bother you?</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A3F92EE-AEA1-2382-15BC-43B6D7873553}"/>
              </a:ext>
            </a:extLst>
          </p:cNvPr>
          <p:cNvSpPr/>
          <p:nvPr/>
        </p:nvSpPr>
        <p:spPr>
          <a:xfrm>
            <a:off x="6398302" y="2007495"/>
            <a:ext cx="5381575" cy="4142364"/>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tx1"/>
                </a:solidFill>
              </a:rPr>
              <a:t>It </a:t>
            </a:r>
            <a:r>
              <a:rPr lang="en-GB" sz="1600" b="1" u="sng">
                <a:solidFill>
                  <a:schemeClr val="tx1"/>
                </a:solidFill>
              </a:rPr>
              <a:t>bothers me</a:t>
            </a:r>
            <a:r>
              <a:rPr lang="en-GB" sz="1600" b="1">
                <a:solidFill>
                  <a:schemeClr val="tx1"/>
                </a:solidFill>
              </a:rPr>
              <a:t> a great deal / to some extent (81%)…</a:t>
            </a:r>
          </a:p>
          <a:p>
            <a:pPr algn="ctr"/>
            <a:endParaRPr lang="en-GB" sz="1600">
              <a:solidFill>
                <a:schemeClr val="tx1"/>
              </a:solidFill>
            </a:endParaRPr>
          </a:p>
          <a:p>
            <a:pPr algn="ctr"/>
            <a:endParaRPr lang="en-GB" sz="1600">
              <a:solidFill>
                <a:schemeClr val="tx1"/>
              </a:solidFill>
            </a:endParaRPr>
          </a:p>
        </p:txBody>
      </p:sp>
      <p:graphicFrame>
        <p:nvGraphicFramePr>
          <p:cNvPr id="20" name="Table 20">
            <a:extLst>
              <a:ext uri="{FF2B5EF4-FFF2-40B4-BE49-F238E27FC236}">
                <a16:creationId xmlns:a16="http://schemas.microsoft.com/office/drawing/2014/main" id="{4F8ED047-EE1A-E7EC-DCAF-5C231006DFD5}"/>
              </a:ext>
            </a:extLst>
          </p:cNvPr>
          <p:cNvGraphicFramePr>
            <a:graphicFrameLocks noGrp="1"/>
          </p:cNvGraphicFramePr>
          <p:nvPr>
            <p:extLst>
              <p:ext uri="{D42A27DB-BD31-4B8C-83A1-F6EECF244321}">
                <p14:modId xmlns:p14="http://schemas.microsoft.com/office/powerpoint/2010/main" val="4251943230"/>
              </p:ext>
            </p:extLst>
          </p:nvPr>
        </p:nvGraphicFramePr>
        <p:xfrm>
          <a:off x="862693" y="2343629"/>
          <a:ext cx="4854616" cy="3631540"/>
        </p:xfrm>
        <a:graphic>
          <a:graphicData uri="http://schemas.openxmlformats.org/drawingml/2006/table">
            <a:tbl>
              <a:tblPr firstRow="1" bandRow="1">
                <a:tableStyleId>{5940675A-B579-460E-94D1-54222C63F5DA}</a:tableStyleId>
              </a:tblPr>
              <a:tblGrid>
                <a:gridCol w="4854616">
                  <a:extLst>
                    <a:ext uri="{9D8B030D-6E8A-4147-A177-3AD203B41FA5}">
                      <a16:colId xmlns:a16="http://schemas.microsoft.com/office/drawing/2014/main" val="3986784161"/>
                    </a:ext>
                  </a:extLst>
                </a:gridCol>
              </a:tblGrid>
              <a:tr h="271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Demographics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861892"/>
                  </a:ext>
                </a:extLst>
              </a:tr>
              <a:tr h="627919">
                <a:tc>
                  <a:txBody>
                    <a:bodyPr/>
                    <a:lstStyle/>
                    <a:p>
                      <a:pPr marL="285750" indent="-285750">
                        <a:buFont typeface="Arial" panose="020B0604020202020204" pitchFamily="34" charset="0"/>
                        <a:buChar char="•"/>
                      </a:pPr>
                      <a:r>
                        <a:rPr lang="en-GB" sz="1200">
                          <a:solidFill>
                            <a:schemeClr val="tx1"/>
                          </a:solidFill>
                        </a:rPr>
                        <a:t>Male</a:t>
                      </a:r>
                    </a:p>
                    <a:p>
                      <a:pPr marL="285750" indent="-285750">
                        <a:buFont typeface="Arial" panose="020B0604020202020204" pitchFamily="34" charset="0"/>
                        <a:buChar char="•"/>
                      </a:pPr>
                      <a:r>
                        <a:rPr lang="en-GB" sz="1200">
                          <a:solidFill>
                            <a:schemeClr val="tx1"/>
                          </a:solidFill>
                        </a:rPr>
                        <a:t>Aged 18-24 or 75+</a:t>
                      </a:r>
                    </a:p>
                    <a:p>
                      <a:pPr marL="285750" indent="-285750">
                        <a:buFont typeface="Arial" panose="020B0604020202020204" pitchFamily="34" charset="0"/>
                        <a:buChar char="•"/>
                      </a:pPr>
                      <a:r>
                        <a:rPr lang="en-GB" sz="1200">
                          <a:solidFill>
                            <a:schemeClr val="tx1"/>
                          </a:solidFill>
                        </a:rPr>
                        <a:t>From a white ethnic background</a:t>
                      </a:r>
                      <a:endParaRPr lang="en-GB" sz="1200" b="1">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277728"/>
                  </a:ext>
                </a:extLst>
              </a:tr>
              <a:tr h="261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Personal situations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713532"/>
                  </a:ext>
                </a:extLst>
              </a:tr>
              <a:tr h="1345540">
                <a:tc>
                  <a:txBody>
                    <a:bodyPr/>
                    <a:lstStyle/>
                    <a:p>
                      <a:pPr marL="285750" indent="-285750">
                        <a:buFont typeface="Arial" panose="020B0604020202020204" pitchFamily="34" charset="0"/>
                        <a:buChar char="•"/>
                      </a:pPr>
                      <a:r>
                        <a:rPr lang="en-GB" sz="1200">
                          <a:solidFill>
                            <a:schemeClr val="tx1"/>
                          </a:solidFill>
                        </a:rPr>
                        <a:t>Living comfortably or finding it quite / very difficult financially </a:t>
                      </a:r>
                    </a:p>
                    <a:p>
                      <a:pPr marL="285750" indent="-285750">
                        <a:buFont typeface="Arial" panose="020B0604020202020204" pitchFamily="34" charset="0"/>
                        <a:buChar char="•"/>
                      </a:pPr>
                      <a:r>
                        <a:rPr lang="en-GB" sz="1200">
                          <a:solidFill>
                            <a:schemeClr val="tx1"/>
                          </a:solidFill>
                        </a:rPr>
                        <a:t>Single person households with no children </a:t>
                      </a:r>
                    </a:p>
                    <a:p>
                      <a:pPr marL="285750" indent="-285750">
                        <a:buFont typeface="Arial" panose="020B0604020202020204" pitchFamily="34" charset="0"/>
                        <a:buChar char="•"/>
                      </a:pPr>
                      <a:r>
                        <a:rPr lang="en-GB" sz="1200">
                          <a:solidFill>
                            <a:schemeClr val="tx1"/>
                          </a:solidFill>
                        </a:rPr>
                        <a:t>Renters, both social and private</a:t>
                      </a:r>
                    </a:p>
                    <a:p>
                      <a:pPr marL="285750" indent="-285750">
                        <a:buFont typeface="Arial" panose="020B0604020202020204" pitchFamily="34" charset="0"/>
                        <a:buChar char="•"/>
                      </a:pPr>
                      <a:r>
                        <a:rPr lang="en-GB" sz="1200">
                          <a:solidFill>
                            <a:schemeClr val="tx1"/>
                          </a:solidFill>
                        </a:rPr>
                        <a:t>Not working or retired </a:t>
                      </a:r>
                    </a:p>
                    <a:p>
                      <a:pPr marL="285750" indent="-285750">
                        <a:buFont typeface="Arial" panose="020B0604020202020204" pitchFamily="34" charset="0"/>
                        <a:buChar char="•"/>
                      </a:pPr>
                      <a:r>
                        <a:rPr lang="en-GB" sz="1200">
                          <a:solidFill>
                            <a:schemeClr val="tx1"/>
                          </a:solidFill>
                        </a:rPr>
                        <a:t>A HH income of between £25k-45k</a:t>
                      </a:r>
                    </a:p>
                    <a:p>
                      <a:pPr marL="285750" indent="-285750">
                        <a:buFont typeface="Arial" panose="020B0604020202020204" pitchFamily="34" charset="0"/>
                        <a:buChar char="•"/>
                      </a:pPr>
                      <a:r>
                        <a:rPr lang="en-GB" sz="1200">
                          <a:solidFill>
                            <a:schemeClr val="tx1"/>
                          </a:solidFill>
                        </a:rPr>
                        <a:t>Within a long term limiting health condition or illness</a:t>
                      </a:r>
                      <a:endParaRPr lang="en-GB" sz="1200" b="1">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8794947"/>
                  </a:ext>
                </a:extLst>
              </a:tr>
              <a:tr h="240704">
                <a:tc>
                  <a:txBody>
                    <a:bodyPr/>
                    <a:lstStyle/>
                    <a:p>
                      <a:r>
                        <a:rPr lang="en-GB" sz="1200" b="1" kern="1200">
                          <a:solidFill>
                            <a:schemeClr val="tx1"/>
                          </a:solidFill>
                          <a:latin typeface="+mn-lt"/>
                          <a:ea typeface="+mn-ea"/>
                          <a:cs typeface="+mn-cs"/>
                        </a:rPr>
                        <a:t>Ar</a:t>
                      </a:r>
                      <a:r>
                        <a:rPr lang="en-GB" sz="1200" b="1"/>
                        <a:t>ea</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007684"/>
                  </a:ext>
                </a:extLst>
              </a:tr>
              <a:tr h="807324">
                <a:tc>
                  <a:txBody>
                    <a:bodyPr/>
                    <a:lstStyle/>
                    <a:p>
                      <a:pPr marL="285750" indent="-285750">
                        <a:buFont typeface="Arial" panose="020B0604020202020204" pitchFamily="34" charset="0"/>
                        <a:buChar char="•"/>
                      </a:pPr>
                      <a:r>
                        <a:rPr lang="en-GB" sz="1200">
                          <a:solidFill>
                            <a:schemeClr val="tx1"/>
                          </a:solidFill>
                        </a:rPr>
                        <a:t>Living in Basildon or Chelmsford </a:t>
                      </a:r>
                    </a:p>
                    <a:p>
                      <a:pPr marL="285750" indent="-285750">
                        <a:buFont typeface="Arial" panose="020B0604020202020204" pitchFamily="34" charset="0"/>
                        <a:buChar char="•"/>
                      </a:pPr>
                      <a:r>
                        <a:rPr lang="en-GB" sz="1200">
                          <a:solidFill>
                            <a:schemeClr val="tx1"/>
                          </a:solidFill>
                        </a:rPr>
                        <a:t>Living in more deprived areas (IMD quintiles 1-2)</a:t>
                      </a:r>
                    </a:p>
                    <a:p>
                      <a:pPr marL="285750" indent="-285750">
                        <a:buFont typeface="Arial" panose="020B0604020202020204" pitchFamily="34" charset="0"/>
                        <a:buChar char="•"/>
                      </a:pPr>
                      <a:r>
                        <a:rPr lang="en-GB" sz="1200">
                          <a:solidFill>
                            <a:schemeClr val="tx1"/>
                          </a:solidFill>
                        </a:rPr>
                        <a:t>Living in levelling up focus areas  </a:t>
                      </a:r>
                    </a:p>
                    <a:p>
                      <a:pPr marL="285750" indent="-285750">
                        <a:buFont typeface="Arial" panose="020B0604020202020204" pitchFamily="34" charset="0"/>
                        <a:buChar char="•"/>
                      </a:pPr>
                      <a:r>
                        <a:rPr lang="en-GB" sz="1200">
                          <a:solidFill>
                            <a:schemeClr val="tx1"/>
                          </a:solidFill>
                        </a:rPr>
                        <a:t>Living in urban areas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7184539"/>
                  </a:ext>
                </a:extLst>
              </a:tr>
            </a:tbl>
          </a:graphicData>
        </a:graphic>
      </p:graphicFrame>
      <p:graphicFrame>
        <p:nvGraphicFramePr>
          <p:cNvPr id="21" name="Table 20">
            <a:extLst>
              <a:ext uri="{FF2B5EF4-FFF2-40B4-BE49-F238E27FC236}">
                <a16:creationId xmlns:a16="http://schemas.microsoft.com/office/drawing/2014/main" id="{C3D1C23E-D5AD-41D8-0BF6-1E3BB9667574}"/>
              </a:ext>
            </a:extLst>
          </p:cNvPr>
          <p:cNvGraphicFramePr>
            <a:graphicFrameLocks noGrp="1"/>
          </p:cNvGraphicFramePr>
          <p:nvPr>
            <p:extLst>
              <p:ext uri="{D42A27DB-BD31-4B8C-83A1-F6EECF244321}">
                <p14:modId xmlns:p14="http://schemas.microsoft.com/office/powerpoint/2010/main" val="2318852828"/>
              </p:ext>
            </p:extLst>
          </p:nvPr>
        </p:nvGraphicFramePr>
        <p:xfrm>
          <a:off x="6527853" y="2367491"/>
          <a:ext cx="4949722" cy="3615904"/>
        </p:xfrm>
        <a:graphic>
          <a:graphicData uri="http://schemas.openxmlformats.org/drawingml/2006/table">
            <a:tbl>
              <a:tblPr firstRow="1" bandRow="1">
                <a:tableStyleId>{5940675A-B579-460E-94D1-54222C63F5DA}</a:tableStyleId>
              </a:tblPr>
              <a:tblGrid>
                <a:gridCol w="4949722">
                  <a:extLst>
                    <a:ext uri="{9D8B030D-6E8A-4147-A177-3AD203B41FA5}">
                      <a16:colId xmlns:a16="http://schemas.microsoft.com/office/drawing/2014/main" val="3986784161"/>
                    </a:ext>
                  </a:extLst>
                </a:gridCol>
              </a:tblGrid>
              <a:tr h="2717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Demographics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861892"/>
                  </a:ext>
                </a:extLst>
              </a:tr>
              <a:tr h="627919">
                <a:tc>
                  <a:txBody>
                    <a:bodyPr/>
                    <a:lstStyle/>
                    <a:p>
                      <a:pPr marL="285750" indent="-285750">
                        <a:buFont typeface="Arial" panose="020B0604020202020204" pitchFamily="34" charset="0"/>
                        <a:buChar char="•"/>
                      </a:pPr>
                      <a:r>
                        <a:rPr lang="en-GB" sz="1200" b="0">
                          <a:solidFill>
                            <a:schemeClr val="tx1"/>
                          </a:solidFill>
                        </a:rPr>
                        <a:t>Female</a:t>
                      </a:r>
                    </a:p>
                    <a:p>
                      <a:pPr marL="285750" indent="-285750">
                        <a:buFont typeface="Arial" panose="020B0604020202020204" pitchFamily="34" charset="0"/>
                        <a:buChar char="•"/>
                      </a:pPr>
                      <a:r>
                        <a:rPr lang="en-GB" sz="1200" b="0">
                          <a:solidFill>
                            <a:schemeClr val="tx1"/>
                          </a:solidFill>
                        </a:rPr>
                        <a:t>Aged 35-44 or 55-64</a:t>
                      </a:r>
                    </a:p>
                    <a:p>
                      <a:pPr marL="285750" indent="-285750">
                        <a:buFont typeface="Arial" panose="020B0604020202020204" pitchFamily="34" charset="0"/>
                        <a:buChar char="•"/>
                      </a:pPr>
                      <a:r>
                        <a:rPr lang="en-GB" sz="1200" b="0">
                          <a:solidFill>
                            <a:schemeClr val="tx1"/>
                          </a:solidFill>
                        </a:rPr>
                        <a:t>Non white ethnic minority groups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277728"/>
                  </a:ext>
                </a:extLst>
              </a:tr>
              <a:tr h="261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Personal situations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713532"/>
                  </a:ext>
                </a:extLst>
              </a:tr>
              <a:tr h="1345540">
                <a:tc>
                  <a:txBody>
                    <a:bodyPr/>
                    <a:lstStyle/>
                    <a:p>
                      <a:pPr marL="285750" indent="-285750">
                        <a:buFont typeface="Arial" panose="020B0604020202020204" pitchFamily="34" charset="0"/>
                        <a:buChar char="•"/>
                      </a:pPr>
                      <a:r>
                        <a:rPr lang="en-GB" sz="1200" b="0">
                          <a:solidFill>
                            <a:schemeClr val="tx1"/>
                          </a:solidFill>
                        </a:rPr>
                        <a:t>‘Doing alright’ or ‘just getting by’ financially</a:t>
                      </a:r>
                    </a:p>
                    <a:p>
                      <a:pPr marL="285750" indent="-285750">
                        <a:buFont typeface="Arial" panose="020B0604020202020204" pitchFamily="34" charset="0"/>
                        <a:buChar char="•"/>
                      </a:pPr>
                      <a:r>
                        <a:rPr lang="en-GB" sz="1200" b="0">
                          <a:solidFill>
                            <a:schemeClr val="tx1"/>
                          </a:solidFill>
                        </a:rPr>
                        <a:t>Active carers</a:t>
                      </a:r>
                    </a:p>
                    <a:p>
                      <a:pPr marL="285750" indent="-285750">
                        <a:buFont typeface="Arial" panose="020B0604020202020204" pitchFamily="34" charset="0"/>
                        <a:buChar char="•"/>
                      </a:pPr>
                      <a:r>
                        <a:rPr lang="en-GB" sz="1200" b="0">
                          <a:solidFill>
                            <a:schemeClr val="tx1"/>
                          </a:solidFill>
                        </a:rPr>
                        <a:t>Working families with dependent children </a:t>
                      </a:r>
                    </a:p>
                    <a:p>
                      <a:pPr marL="285750" indent="-285750">
                        <a:buFont typeface="Arial" panose="020B0604020202020204" pitchFamily="34" charset="0"/>
                        <a:buChar char="•"/>
                      </a:pPr>
                      <a:r>
                        <a:rPr lang="en-GB" sz="1200" b="0">
                          <a:solidFill>
                            <a:schemeClr val="tx1"/>
                          </a:solidFill>
                        </a:rPr>
                        <a:t>Working part-time (less than 31 hours per week)</a:t>
                      </a:r>
                    </a:p>
                    <a:p>
                      <a:pPr marL="285750" indent="-285750">
                        <a:buFont typeface="Arial" panose="020B0604020202020204" pitchFamily="34" charset="0"/>
                        <a:buChar char="•"/>
                      </a:pPr>
                      <a:r>
                        <a:rPr lang="en-GB" sz="1200" b="0">
                          <a:solidFill>
                            <a:schemeClr val="tx1"/>
                          </a:solidFill>
                        </a:rPr>
                        <a:t>House owners </a:t>
                      </a:r>
                    </a:p>
                    <a:p>
                      <a:pPr marL="285750" indent="-285750">
                        <a:buFont typeface="Arial" panose="020B0604020202020204" pitchFamily="34" charset="0"/>
                        <a:buChar char="•"/>
                      </a:pPr>
                      <a:r>
                        <a:rPr lang="en-GB" sz="1200" b="0">
                          <a:solidFill>
                            <a:schemeClr val="tx1"/>
                          </a:solidFill>
                        </a:rPr>
                        <a:t>A HH income of £75K+</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8794947"/>
                  </a:ext>
                </a:extLst>
              </a:tr>
              <a:tr h="240704">
                <a:tc>
                  <a:txBody>
                    <a:bodyPr/>
                    <a:lstStyle/>
                    <a:p>
                      <a:r>
                        <a:rPr lang="en-GB" sz="1200" b="1" kern="1200">
                          <a:solidFill>
                            <a:schemeClr val="tx1"/>
                          </a:solidFill>
                          <a:latin typeface="+mn-lt"/>
                          <a:ea typeface="+mn-ea"/>
                          <a:cs typeface="+mn-cs"/>
                        </a:rPr>
                        <a:t>Ar</a:t>
                      </a:r>
                      <a:r>
                        <a:rPr lang="en-GB" sz="1200" b="1"/>
                        <a:t>ea</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007684"/>
                  </a:ext>
                </a:extLst>
              </a:tr>
              <a:tr h="807324">
                <a:tc>
                  <a:txBody>
                    <a:bodyPr/>
                    <a:lstStyle/>
                    <a:p>
                      <a:pPr marL="285750" indent="-285750">
                        <a:buFont typeface="Arial" panose="020B0604020202020204" pitchFamily="34" charset="0"/>
                        <a:buChar char="•"/>
                      </a:pPr>
                      <a:r>
                        <a:rPr lang="en-GB" sz="1200">
                          <a:solidFill>
                            <a:schemeClr val="tx1"/>
                          </a:solidFill>
                        </a:rPr>
                        <a:t>Living in Braintree, Brentwood, Epping Forest, Uttlesford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Living in least deprived areas (IMD quintiles 4-5)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Living in rural areas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7184539"/>
                  </a:ext>
                </a:extLst>
              </a:tr>
            </a:tbl>
          </a:graphicData>
        </a:graphic>
      </p:graphicFrame>
      <p:sp>
        <p:nvSpPr>
          <p:cNvPr id="3" name="TextBox 2">
            <a:extLst>
              <a:ext uri="{FF2B5EF4-FFF2-40B4-BE49-F238E27FC236}">
                <a16:creationId xmlns:a16="http://schemas.microsoft.com/office/drawing/2014/main" id="{65413739-74EC-F809-9A66-6D78081F992D}"/>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Charts demonstrates the resident groups that are significantly more likely to feel more or less </a:t>
            </a:r>
            <a:r>
              <a:rPr lang="en-GB" sz="1000">
                <a:solidFill>
                  <a:prstClr val="black"/>
                </a:solidFill>
              </a:rPr>
              <a:t>personal responsibility </a:t>
            </a:r>
            <a:r>
              <a:rPr kumimoji="0" lang="en-GB" sz="1000" b="0" i="0" u="none" strike="noStrike" kern="1200" cap="none" spc="0" normalizeH="0" baseline="0" noProof="0">
                <a:ln>
                  <a:noFill/>
                </a:ln>
                <a:solidFill>
                  <a:prstClr val="black"/>
                </a:solidFill>
                <a:effectLst/>
                <a:uLnTx/>
                <a:uFillTx/>
                <a:ea typeface="+mn-ea"/>
                <a:cs typeface="+mn-cs"/>
              </a:rPr>
              <a:t>at the 95% confidence level vs. Essex total</a:t>
            </a:r>
          </a:p>
        </p:txBody>
      </p:sp>
    </p:spTree>
    <p:extLst>
      <p:ext uri="{BB962C8B-B14F-4D97-AF65-F5344CB8AC3E}">
        <p14:creationId xmlns:p14="http://schemas.microsoft.com/office/powerpoint/2010/main" val="460680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3903C6-60E6-D150-E418-7008BD4DAE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6229224"/>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166049"/>
            <a:ext cx="7245428" cy="539443"/>
          </a:xfrm>
          <a:prstGeom prst="rect">
            <a:avLst/>
          </a:prstGeom>
          <a:noFill/>
        </p:spPr>
        <p:txBody>
          <a:bodyPr wrap="square" rtlCol="0">
            <a:spAutoFit/>
          </a:bodyPr>
          <a:lstStyle/>
          <a:p>
            <a:pPr>
              <a:lnSpc>
                <a:spcPct val="106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How much effort do you and your household go to in order to minimise the amount of uneaten food you throw away?</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itle 1">
            <a:extLst>
              <a:ext uri="{FF2B5EF4-FFF2-40B4-BE49-F238E27FC236}">
                <a16:creationId xmlns:a16="http://schemas.microsoft.com/office/drawing/2014/main" id="{CA6E5FAA-740E-4EF5-9FF5-EDC8011C1197}"/>
              </a:ext>
              <a:ext uri="{C183D7F6-B498-43B3-948B-1728B52AA6E4}">
                <adec:decorative xmlns:adec="http://schemas.microsoft.com/office/drawing/2017/decorative" val="0"/>
              </a:ext>
            </a:extLst>
          </p:cNvPr>
          <p:cNvSpPr>
            <a:spLocks noGrp="1"/>
          </p:cNvSpPr>
          <p:nvPr>
            <p:ph type="title"/>
          </p:nvPr>
        </p:nvSpPr>
        <p:spPr>
          <a:xfrm>
            <a:off x="695325" y="137061"/>
            <a:ext cx="11280188" cy="1102481"/>
          </a:xfrm>
        </p:spPr>
        <p:txBody>
          <a:bodyPr anchor="t" anchorCtr="0">
            <a:normAutofit/>
          </a:bodyPr>
          <a:lstStyle/>
          <a:p>
            <a:r>
              <a:rPr lang="en-GB" sz="1800">
                <a:solidFill>
                  <a:schemeClr val="accent4"/>
                </a:solidFill>
                <a:latin typeface="+mn-lt"/>
              </a:rPr>
              <a:t>Despite feeling more bothered about throwing away food, families with dependent children are less likely to actively try and reduce waste.</a:t>
            </a:r>
          </a:p>
        </p:txBody>
      </p: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078945"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Food waste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247355" y="1375941"/>
            <a:ext cx="35688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 great deal</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10351494" y="366419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8D063215-69C1-4E5E-8AC5-F0161E775FF2}"/>
              </a:ext>
              <a:ext uri="{C183D7F6-B498-43B3-948B-1728B52AA6E4}">
                <adec:decorative xmlns:adec="http://schemas.microsoft.com/office/drawing/2017/decorative" val="1"/>
              </a:ext>
            </a:extLst>
          </p:cNvPr>
          <p:cNvSpPr/>
          <p:nvPr/>
        </p:nvSpPr>
        <p:spPr>
          <a:xfrm>
            <a:off x="9905343" y="283320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780CDBA-9254-464D-89FC-0118A98F6CE0}"/>
              </a:ext>
              <a:ext uri="{C183D7F6-B498-43B3-948B-1728B52AA6E4}">
                <adec:decorative xmlns:adec="http://schemas.microsoft.com/office/drawing/2017/decorative" val="1"/>
              </a:ext>
            </a:extLst>
          </p:cNvPr>
          <p:cNvSpPr/>
          <p:nvPr/>
        </p:nvSpPr>
        <p:spPr>
          <a:xfrm>
            <a:off x="10159387" y="516946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Date Placeholder 3">
            <a:extLst>
              <a:ext uri="{FF2B5EF4-FFF2-40B4-BE49-F238E27FC236}">
                <a16:creationId xmlns:a16="http://schemas.microsoft.com/office/drawing/2014/main" id="{64227AE9-A872-494D-8441-B29FF2C7071C}"/>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Arrow: Up 2">
            <a:extLst>
              <a:ext uri="{FF2B5EF4-FFF2-40B4-BE49-F238E27FC236}">
                <a16:creationId xmlns:a16="http://schemas.microsoft.com/office/drawing/2014/main" id="{A71EF7EB-EE2D-1F54-1528-E6140B3BED5E}"/>
              </a:ext>
              <a:ext uri="{C183D7F6-B498-43B3-948B-1728B52AA6E4}">
                <adec:decorative xmlns:adec="http://schemas.microsoft.com/office/drawing/2017/decorative" val="1"/>
              </a:ext>
            </a:extLst>
          </p:cNvPr>
          <p:cNvSpPr/>
          <p:nvPr/>
        </p:nvSpPr>
        <p:spPr>
          <a:xfrm>
            <a:off x="695325" y="584678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TextBox 5">
            <a:extLst>
              <a:ext uri="{FF2B5EF4-FFF2-40B4-BE49-F238E27FC236}">
                <a16:creationId xmlns:a16="http://schemas.microsoft.com/office/drawing/2014/main" id="{A81DD218-7ADB-D2B2-AE9A-ABEB705E024D}"/>
              </a:ext>
              <a:ext uri="{C183D7F6-B498-43B3-948B-1728B52AA6E4}">
                <adec:decorative xmlns:adec="http://schemas.microsoft.com/office/drawing/2017/decorative" val="1"/>
              </a:ext>
            </a:extLst>
          </p:cNvPr>
          <p:cNvSpPr txBox="1"/>
          <p:nvPr/>
        </p:nvSpPr>
        <p:spPr>
          <a:xfrm>
            <a:off x="992148" y="578225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18" name="Rectangle 17">
            <a:extLst>
              <a:ext uri="{FF2B5EF4-FFF2-40B4-BE49-F238E27FC236}">
                <a16:creationId xmlns:a16="http://schemas.microsoft.com/office/drawing/2014/main" id="{1263B4E6-84A3-1CC4-AA7A-9709AA4E9917}"/>
              </a:ext>
              <a:ext uri="{C183D7F6-B498-43B3-948B-1728B52AA6E4}">
                <adec:decorative xmlns:adec="http://schemas.microsoft.com/office/drawing/2017/decorative" val="1"/>
              </a:ext>
            </a:extLst>
          </p:cNvPr>
          <p:cNvSpPr/>
          <p:nvPr/>
        </p:nvSpPr>
        <p:spPr>
          <a:xfrm>
            <a:off x="10276156" y="45511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4D979747-8D29-8DE5-0830-0A1D35A531D3}"/>
              </a:ext>
              <a:ext uri="{C183D7F6-B498-43B3-948B-1728B52AA6E4}">
                <adec:decorative xmlns:adec="http://schemas.microsoft.com/office/drawing/2017/decorative" val="1"/>
              </a:ext>
            </a:extLst>
          </p:cNvPr>
          <p:cNvSpPr/>
          <p:nvPr/>
        </p:nvSpPr>
        <p:spPr>
          <a:xfrm>
            <a:off x="9943802" y="347434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B96B8DC1-BDC5-1069-2F30-1B0BDFF9BFA0}"/>
              </a:ext>
              <a:ext uri="{C183D7F6-B498-43B3-948B-1728B52AA6E4}">
                <adec:decorative xmlns:adec="http://schemas.microsoft.com/office/drawing/2017/decorative" val="1"/>
              </a:ext>
            </a:extLst>
          </p:cNvPr>
          <p:cNvSpPr/>
          <p:nvPr/>
        </p:nvSpPr>
        <p:spPr>
          <a:xfrm flipV="1">
            <a:off x="837871" y="588741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43" name="Chart 42">
            <a:extLst>
              <a:ext uri="{FF2B5EF4-FFF2-40B4-BE49-F238E27FC236}">
                <a16:creationId xmlns:a16="http://schemas.microsoft.com/office/drawing/2014/main" id="{B620D553-9FF9-F8B9-F656-513854C950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8911916"/>
              </p:ext>
            </p:extLst>
          </p:nvPr>
        </p:nvGraphicFramePr>
        <p:xfrm>
          <a:off x="1313531" y="2174315"/>
          <a:ext cx="4634241" cy="3720084"/>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3CE322FD-824E-87CE-5C55-C485BC000FDC}"/>
              </a:ext>
              <a:ext uri="{C183D7F6-B498-43B3-948B-1728B52AA6E4}">
                <adec:decorative xmlns:adec="http://schemas.microsoft.com/office/drawing/2017/decorative" val="1"/>
              </a:ext>
            </a:extLst>
          </p:cNvPr>
          <p:cNvSpPr txBox="1"/>
          <p:nvPr/>
        </p:nvSpPr>
        <p:spPr>
          <a:xfrm>
            <a:off x="2487905" y="2085513"/>
            <a:ext cx="368207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 great deal</a:t>
            </a:r>
          </a:p>
        </p:txBody>
      </p:sp>
      <p:sp>
        <p:nvSpPr>
          <p:cNvPr id="9" name="Rectangle 8">
            <a:extLst>
              <a:ext uri="{FF2B5EF4-FFF2-40B4-BE49-F238E27FC236}">
                <a16:creationId xmlns:a16="http://schemas.microsoft.com/office/drawing/2014/main" id="{C27C31D1-4F5D-4255-448F-F3C61906BFAB}"/>
              </a:ext>
              <a:ext uri="{C183D7F6-B498-43B3-948B-1728B52AA6E4}">
                <adec:decorative xmlns:adec="http://schemas.microsoft.com/office/drawing/2017/decorative" val="1"/>
              </a:ext>
            </a:extLst>
          </p:cNvPr>
          <p:cNvSpPr/>
          <p:nvPr/>
        </p:nvSpPr>
        <p:spPr>
          <a:xfrm>
            <a:off x="10291714" y="411534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14" name="Graphic 13" descr="Bento Box outline">
            <a:extLst>
              <a:ext uri="{FF2B5EF4-FFF2-40B4-BE49-F238E27FC236}">
                <a16:creationId xmlns:a16="http://schemas.microsoft.com/office/drawing/2014/main" id="{EC421964-62A1-C614-F2EA-09E54EEF6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2189" y="1747365"/>
            <a:ext cx="774529" cy="774529"/>
          </a:xfrm>
          <a:prstGeom prst="rect">
            <a:avLst/>
          </a:prstGeom>
        </p:spPr>
      </p:pic>
      <p:sp>
        <p:nvSpPr>
          <p:cNvPr id="15" name="TextBox 14">
            <a:extLst>
              <a:ext uri="{FF2B5EF4-FFF2-40B4-BE49-F238E27FC236}">
                <a16:creationId xmlns:a16="http://schemas.microsoft.com/office/drawing/2014/main" id="{28AB0095-DE29-533C-2B7B-0E2C9DC82686}"/>
              </a:ext>
              <a:ext uri="{C183D7F6-B498-43B3-948B-1728B52AA6E4}">
                <adec:decorative xmlns:adec="http://schemas.microsoft.com/office/drawing/2017/decorative" val="1"/>
              </a:ext>
            </a:extLst>
          </p:cNvPr>
          <p:cNvSpPr txBox="1"/>
          <p:nvPr/>
        </p:nvSpPr>
        <p:spPr>
          <a:xfrm>
            <a:off x="525008" y="6534834"/>
            <a:ext cx="113811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(6,104) </a:t>
            </a:r>
          </a:p>
        </p:txBody>
      </p:sp>
      <p:sp>
        <p:nvSpPr>
          <p:cNvPr id="10" name="Rectangle 9">
            <a:extLst>
              <a:ext uri="{FF2B5EF4-FFF2-40B4-BE49-F238E27FC236}">
                <a16:creationId xmlns:a16="http://schemas.microsoft.com/office/drawing/2014/main" id="{79C3E0D6-7A57-E553-A6DC-DCF83C742518}"/>
              </a:ext>
              <a:ext uri="{C183D7F6-B498-43B3-948B-1728B52AA6E4}">
                <adec:decorative xmlns:adec="http://schemas.microsoft.com/office/drawing/2017/decorative" val="1"/>
              </a:ext>
            </a:extLst>
          </p:cNvPr>
          <p:cNvSpPr/>
          <p:nvPr/>
        </p:nvSpPr>
        <p:spPr>
          <a:xfrm>
            <a:off x="10082325" y="4978788"/>
            <a:ext cx="386371" cy="192249"/>
          </a:xfrm>
          <a:prstGeom prst="rect">
            <a:avLst/>
          </a:prstGeom>
          <a:noFill/>
          <a:ln w="19050">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A5C83CD3-328D-59F2-4E88-D92E4529AE3E}"/>
              </a:ext>
              <a:ext uri="{C183D7F6-B498-43B3-948B-1728B52AA6E4}">
                <adec:decorative xmlns:adec="http://schemas.microsoft.com/office/drawing/2017/decorative" val="1"/>
              </a:ext>
            </a:extLst>
          </p:cNvPr>
          <p:cNvSpPr/>
          <p:nvPr/>
        </p:nvSpPr>
        <p:spPr>
          <a:xfrm>
            <a:off x="10067907" y="4756572"/>
            <a:ext cx="386371" cy="192249"/>
          </a:xfrm>
          <a:prstGeom prst="rect">
            <a:avLst/>
          </a:prstGeom>
          <a:noFill/>
          <a:ln w="19050">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74017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11047"/>
          </a:xfrm>
          <a:prstGeom prst="rect">
            <a:avLst/>
          </a:prstGeom>
          <a:noFill/>
        </p:spPr>
        <p:txBody>
          <a:bodyPr wrap="square" rtlCol="0">
            <a:spAutoFit/>
          </a:bodyPr>
          <a:lstStyle/>
          <a:p>
            <a:pPr>
              <a:lnSpc>
                <a:spcPct val="106000"/>
              </a:lnSpc>
              <a:spcAft>
                <a:spcPts val="800"/>
              </a:spcAft>
            </a:pPr>
            <a:r>
              <a:rPr lang="en-GB" sz="1400" i="1">
                <a:effectLst/>
                <a:latin typeface="Calibri" panose="020F0502020204030204" pitchFamily="34" charset="0"/>
                <a:ea typeface="Calibri" panose="020F0502020204030204" pitchFamily="34" charset="0"/>
                <a:cs typeface="Arial" panose="020B0604020202020204" pitchFamily="34" charset="0"/>
              </a:rPr>
              <a:t>How much effort do you and your household go to in order to minimise the amount of uneaten food you throw away?</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p:cNvSpPr>
          <p:nvPr/>
        </p:nvSpPr>
        <p:spPr>
          <a:xfrm>
            <a:off x="706436" y="118352"/>
            <a:ext cx="11199745" cy="1290343"/>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E40037"/>
                </a:solidFill>
                <a:effectLst/>
                <a:uLnTx/>
                <a:uFillTx/>
                <a:latin typeface="Calibri"/>
                <a:ea typeface="+mj-ea"/>
                <a:cs typeface="+mj-cs"/>
              </a:rPr>
              <a:t>Younger adults are less likely to make the effort to minimise food waste vs. older adults (55+). At this point we also see a shift in effort from males to females.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29</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6240480"/>
              </p:ext>
            </p:extLst>
          </p:nvPr>
        </p:nvGraphicFramePr>
        <p:xfrm>
          <a:off x="697490" y="2462848"/>
          <a:ext cx="5398510" cy="3543655"/>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38427EFE-1AB2-C89B-FC3B-C353F4155D13}"/>
              </a:ext>
              <a:ext uri="{C183D7F6-B498-43B3-948B-1728B52AA6E4}">
                <adec:decorative xmlns:adec="http://schemas.microsoft.com/office/drawing/2017/decorative" val="1"/>
              </a:ext>
            </a:extLst>
          </p:cNvPr>
          <p:cNvSpPr txBox="1"/>
          <p:nvPr/>
        </p:nvSpPr>
        <p:spPr>
          <a:xfrm>
            <a:off x="525008" y="6534834"/>
            <a:ext cx="113811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(6,104) </a:t>
            </a: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9920807"/>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8874657" y="1804983"/>
            <a:ext cx="313063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a:ln>
                  <a:noFill/>
                </a:ln>
                <a:effectLst/>
                <a:uLnTx/>
                <a:uFillTx/>
                <a:latin typeface="+mj-lt"/>
                <a:ea typeface="+mn-ea"/>
                <a:cs typeface="+mn-cs"/>
              </a:rPr>
              <a:t>%  a great deal</a:t>
            </a: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2" name="Graphic 1" descr="Bento Box outline">
            <a:extLst>
              <a:ext uri="{FF2B5EF4-FFF2-40B4-BE49-F238E27FC236}">
                <a16:creationId xmlns:a16="http://schemas.microsoft.com/office/drawing/2014/main" id="{F298E828-D312-E008-A8AA-C9DF1311D3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2189" y="1747365"/>
            <a:ext cx="774529" cy="774529"/>
          </a:xfrm>
          <a:prstGeom prst="rect">
            <a:avLst/>
          </a:prstGeom>
        </p:spPr>
      </p:pic>
      <p:sp>
        <p:nvSpPr>
          <p:cNvPr id="3" name="Title 2">
            <a:extLst>
              <a:ext uri="{FF2B5EF4-FFF2-40B4-BE49-F238E27FC236}">
                <a16:creationId xmlns:a16="http://schemas.microsoft.com/office/drawing/2014/main" id="{D5F2E994-13F7-6AA3-6472-4B93731265FF}"/>
              </a:ext>
            </a:extLst>
          </p:cNvPr>
          <p:cNvSpPr>
            <a:spLocks noGrp="1"/>
          </p:cNvSpPr>
          <p:nvPr>
            <p:ph type="title" idx="4294967295"/>
          </p:nvPr>
        </p:nvSpPr>
        <p:spPr>
          <a:xfrm>
            <a:off x="545124" y="-1065091"/>
            <a:ext cx="7405200" cy="1065091"/>
          </a:xfrm>
        </p:spPr>
        <p:txBody>
          <a:bodyPr vert="horz" lIns="0" tIns="0" rIns="0" bIns="0" rtlCol="0" anchor="b" anchorCtr="0">
            <a:noAutofit/>
          </a:bodyPr>
          <a:lstStyle/>
          <a:p>
            <a:r>
              <a:rPr lang="en-GB" dirty="0"/>
              <a:t>Food waste - effort</a:t>
            </a:r>
          </a:p>
        </p:txBody>
      </p:sp>
    </p:spTree>
    <p:extLst>
      <p:ext uri="{BB962C8B-B14F-4D97-AF65-F5344CB8AC3E}">
        <p14:creationId xmlns:p14="http://schemas.microsoft.com/office/powerpoint/2010/main" val="150881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an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of the following, if any, do you or your household do to minimise the amount of food you throw away? </a:t>
            </a:r>
          </a:p>
        </p:txBody>
      </p:sp>
      <p:graphicFrame>
        <p:nvGraphicFramePr>
          <p:cNvPr id="18" name="Chart 17">
            <a:extLst>
              <a:ext uri="{FF2B5EF4-FFF2-40B4-BE49-F238E27FC236}">
                <a16:creationId xmlns:a16="http://schemas.microsoft.com/office/drawing/2014/main" id="{1D4327B1-41AF-43AB-8DF5-575EDE3D5F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4325834"/>
              </p:ext>
            </p:extLst>
          </p:nvPr>
        </p:nvGraphicFramePr>
        <p:xfrm>
          <a:off x="963191" y="1735472"/>
          <a:ext cx="10668635" cy="443918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Essex residents who go to a moderate amount or a great deal of effort to minimise the amount of food they throw away have a variety of ways to reduce</a:t>
            </a:r>
            <a:r>
              <a:rPr lang="en-GB" sz="1800">
                <a:solidFill>
                  <a:schemeClr val="accent4"/>
                </a:solidFill>
                <a:latin typeface="Calibri"/>
              </a:rPr>
              <a:t> their food waste. The most popular methods are checking cupboards, fridge and freezer before doing a food shop (86%) and writing a shopping list (81%).</a:t>
            </a:r>
            <a:endParaRPr kumimoji="0" lang="en-GB" sz="1800" b="1" i="0" u="none" strike="noStrike" kern="1200" cap="none" spc="0" normalizeH="0" baseline="0" noProof="0">
              <a:ln>
                <a:noFill/>
              </a:ln>
              <a:solidFill>
                <a:schemeClr val="accent4"/>
              </a:solidFill>
              <a:effectLst/>
              <a:uLnTx/>
              <a:uFillTx/>
              <a:latin typeface="Calibri"/>
              <a:ea typeface="+mj-ea"/>
              <a:cs typeface="+mj-cs"/>
            </a:endParaRP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17404"/>
            <a:ext cx="76248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t>
            </a:r>
            <a:r>
              <a:rPr lang="en-GB" sz="1000">
                <a:solidFill>
                  <a:srgbClr val="000000"/>
                </a:solidFill>
                <a:latin typeface="Calibri"/>
              </a:rPr>
              <a:t>who go to a moderate amount or a great deal of effort in order to minimise the amount of food they throw away</a:t>
            </a:r>
            <a:r>
              <a:rPr kumimoji="0" lang="en-GB" sz="1000" b="0" i="0" u="none" strike="noStrike" kern="1200" cap="none" spc="0" normalizeH="0" baseline="0" noProof="0">
                <a:ln>
                  <a:noFill/>
                </a:ln>
                <a:solidFill>
                  <a:srgbClr val="000000"/>
                </a:solidFill>
                <a:effectLst/>
                <a:uLnTx/>
                <a:uFillTx/>
                <a:latin typeface="Calibri"/>
                <a:ea typeface="+mn-ea"/>
                <a:cs typeface="+mn-cs"/>
              </a:rPr>
              <a:t> (5,814)</a:t>
            </a:r>
          </a:p>
        </p:txBody>
      </p:sp>
      <p:sp>
        <p:nvSpPr>
          <p:cNvPr id="2" name="Title 1">
            <a:extLst>
              <a:ext uri="{FF2B5EF4-FFF2-40B4-BE49-F238E27FC236}">
                <a16:creationId xmlns:a16="http://schemas.microsoft.com/office/drawing/2014/main" id="{133D181B-E8D9-9B38-126A-9EF856FA4A51}"/>
              </a:ext>
            </a:extLst>
          </p:cNvPr>
          <p:cNvSpPr>
            <a:spLocks noGrp="1"/>
          </p:cNvSpPr>
          <p:nvPr>
            <p:ph type="title"/>
          </p:nvPr>
        </p:nvSpPr>
        <p:spPr>
          <a:xfrm>
            <a:off x="1062036" y="-986587"/>
            <a:ext cx="4467225" cy="986587"/>
          </a:xfrm>
        </p:spPr>
        <p:txBody>
          <a:bodyPr vert="horz" lIns="0" tIns="0" rIns="0" bIns="0" rtlCol="0" anchor="b" anchorCtr="0">
            <a:noAutofit/>
          </a:bodyPr>
          <a:lstStyle/>
          <a:p>
            <a:r>
              <a:rPr lang="en-GB" dirty="0"/>
              <a:t>Food waste: actions</a:t>
            </a:r>
          </a:p>
        </p:txBody>
      </p:sp>
    </p:spTree>
    <p:extLst>
      <p:ext uri="{BB962C8B-B14F-4D97-AF65-F5344CB8AC3E}">
        <p14:creationId xmlns:p14="http://schemas.microsoft.com/office/powerpoint/2010/main" val="136286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of the following, if any, do you or your household do to minimise the amount of food you throw away? </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Calibri"/>
                <a:ea typeface="+mj-ea"/>
                <a:cs typeface="+mj-cs"/>
              </a:rPr>
              <a:t>Younger adults are more likely to meal plan and use leftovers, where older adults are more likely to focus on storing solutions and keeping track of use-by and best before dates. </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6908" y="6257835"/>
            <a:ext cx="110378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t>
            </a:r>
            <a:r>
              <a:rPr lang="en-GB" sz="1000">
                <a:solidFill>
                  <a:srgbClr val="000000"/>
                </a:solidFill>
                <a:latin typeface="Calibri"/>
              </a:rPr>
              <a:t>who go to a moderate amount or a great deal of effort in order to minimise the amount of food they throw away</a:t>
            </a:r>
            <a:r>
              <a:rPr kumimoji="0" lang="en-GB" sz="1000" b="0" i="0" u="none" strike="noStrike" kern="1200" cap="none" spc="0" normalizeH="0" baseline="0" noProof="0">
                <a:ln>
                  <a:noFill/>
                </a:ln>
                <a:solidFill>
                  <a:srgbClr val="000000"/>
                </a:solidFill>
                <a:effectLst/>
                <a:uLnTx/>
                <a:uFillTx/>
                <a:latin typeface="Calibri"/>
                <a:ea typeface="+mn-ea"/>
                <a:cs typeface="+mn-cs"/>
              </a:rPr>
              <a:t> (5,814); 18-34 (422); 35-54 (1,364); 55+ (3,800)</a:t>
            </a:r>
          </a:p>
        </p:txBody>
      </p:sp>
      <p:graphicFrame>
        <p:nvGraphicFramePr>
          <p:cNvPr id="2" name="Chart 1">
            <a:extLst>
              <a:ext uri="{FF2B5EF4-FFF2-40B4-BE49-F238E27FC236}">
                <a16:creationId xmlns:a16="http://schemas.microsoft.com/office/drawing/2014/main" id="{CF8B4AAD-D286-15AD-0D3A-5A1A1A051B2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2509647"/>
              </p:ext>
            </p:extLst>
          </p:nvPr>
        </p:nvGraphicFramePr>
        <p:xfrm>
          <a:off x="914399" y="1751829"/>
          <a:ext cx="10649527" cy="4263761"/>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444763D3-9FA4-D056-503D-98D3EF935953}"/>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BF5700C2-F68C-68A5-2B66-FE7F7504EB73}"/>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6" name="Arrow: Up 5">
            <a:extLst>
              <a:ext uri="{FF2B5EF4-FFF2-40B4-BE49-F238E27FC236}">
                <a16:creationId xmlns:a16="http://schemas.microsoft.com/office/drawing/2014/main" id="{C85D3AB0-50AB-F6E9-5FC3-8F8E471D0073}"/>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160519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of the following, if any, do you or your household do to minimise the amount of food you throw away? </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Calibri"/>
                <a:ea typeface="+mj-ea"/>
                <a:cs typeface="+mj-cs"/>
              </a:rPr>
              <a:t>Households with more people are more likely to use planning mechanisms such as writing shopping lists or creating meal plans. Single person households are less likely to actively use strategies to reduce waste. </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6908" y="6257835"/>
            <a:ext cx="11037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t>
            </a:r>
            <a:r>
              <a:rPr lang="en-GB" sz="1000">
                <a:solidFill>
                  <a:srgbClr val="000000"/>
                </a:solidFill>
                <a:latin typeface="Calibri"/>
              </a:rPr>
              <a:t>who go to a moderate amount or a great deal of effort in order to minimise the amount of food they throw away</a:t>
            </a:r>
            <a:r>
              <a:rPr kumimoji="0" lang="en-GB" sz="1000" b="0" i="0" u="none" strike="noStrike" kern="1200" cap="none" spc="0" normalizeH="0" baseline="0" noProof="0">
                <a:ln>
                  <a:noFill/>
                </a:ln>
                <a:solidFill>
                  <a:srgbClr val="000000"/>
                </a:solidFill>
                <a:effectLst/>
                <a:uLnTx/>
                <a:uFillTx/>
                <a:latin typeface="Calibri"/>
                <a:ea typeface="+mn-ea"/>
                <a:cs typeface="+mn-cs"/>
              </a:rPr>
              <a:t> (5,814); Single person HH (1,585); Two person HH (2,036); Families with dependent children (1,019)</a:t>
            </a:r>
          </a:p>
        </p:txBody>
      </p:sp>
      <p:graphicFrame>
        <p:nvGraphicFramePr>
          <p:cNvPr id="2" name="Chart 1">
            <a:extLst>
              <a:ext uri="{FF2B5EF4-FFF2-40B4-BE49-F238E27FC236}">
                <a16:creationId xmlns:a16="http://schemas.microsoft.com/office/drawing/2014/main" id="{CF8B4AAD-D286-15AD-0D3A-5A1A1A051B2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4695405"/>
              </p:ext>
            </p:extLst>
          </p:nvPr>
        </p:nvGraphicFramePr>
        <p:xfrm>
          <a:off x="914399" y="1751829"/>
          <a:ext cx="10649527" cy="4263761"/>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9982187B-0CAB-4841-0D06-8245667F43E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3EC3A5AD-04D9-FB9C-1FD6-3162B43B00E8}"/>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6" name="Arrow: Up 5">
            <a:extLst>
              <a:ext uri="{FF2B5EF4-FFF2-40B4-BE49-F238E27FC236}">
                <a16:creationId xmlns:a16="http://schemas.microsoft.com/office/drawing/2014/main" id="{548F72EE-49B2-DAEF-46D6-219E2E417EE6}"/>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515179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graphicFrame>
        <p:nvGraphicFramePr>
          <p:cNvPr id="18" name="Chart 17">
            <a:extLst>
              <a:ext uri="{FF2B5EF4-FFF2-40B4-BE49-F238E27FC236}">
                <a16:creationId xmlns:a16="http://schemas.microsoft.com/office/drawing/2014/main" id="{1D4327B1-41AF-43AB-8DF5-575EDE3D5F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252788"/>
              </p:ext>
            </p:extLst>
          </p:nvPr>
        </p:nvGraphicFramePr>
        <p:xfrm>
          <a:off x="708668" y="1728795"/>
          <a:ext cx="5729841" cy="437034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Most residents have used a LA provided food waste caddy to dispose of food waste in the past week. Of those that have only used general waste, this is more prevalent in urban areas, Harlow, Epping Forest and Brentwood.</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17404"/>
            <a:ext cx="76248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(6,349)</a:t>
            </a:r>
          </a:p>
        </p:txBody>
      </p:sp>
      <p:graphicFrame>
        <p:nvGraphicFramePr>
          <p:cNvPr id="2" name="Chart 1">
            <a:extLst>
              <a:ext uri="{FF2B5EF4-FFF2-40B4-BE49-F238E27FC236}">
                <a16:creationId xmlns:a16="http://schemas.microsoft.com/office/drawing/2014/main" id="{0CEDF069-6629-AA88-AC25-91FC2F42D0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3490900"/>
              </p:ext>
            </p:extLst>
          </p:nvPr>
        </p:nvGraphicFramePr>
        <p:xfrm>
          <a:off x="5705040" y="1695764"/>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27552BA-E312-811D-F0BC-61721B6CC061}"/>
              </a:ext>
              <a:ext uri="{C183D7F6-B498-43B3-948B-1728B52AA6E4}">
                <adec:decorative xmlns:adec="http://schemas.microsoft.com/office/drawing/2017/decorative" val="1"/>
              </a:ext>
            </a:extLst>
          </p:cNvPr>
          <p:cNvSpPr txBox="1"/>
          <p:nvPr/>
        </p:nvSpPr>
        <p:spPr>
          <a:xfrm>
            <a:off x="9089312" y="1374782"/>
            <a:ext cx="22957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a:t>
            </a:r>
            <a:r>
              <a:rPr lang="en-GB" sz="1400" b="1" i="1">
                <a:solidFill>
                  <a:srgbClr val="000000"/>
                </a:solidFill>
                <a:latin typeface="Calibri"/>
              </a:rPr>
              <a:t>Only used general waste</a:t>
            </a:r>
            <a:endParaRPr kumimoji="0" lang="en-GB" sz="1400" b="1" i="1"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2F4E094B-623E-24F0-1AC8-D9219CFF317E}"/>
              </a:ext>
              <a:ext uri="{C183D7F6-B498-43B3-948B-1728B52AA6E4}">
                <adec:decorative xmlns:adec="http://schemas.microsoft.com/office/drawing/2017/decorative" val="1"/>
              </a:ext>
            </a:extLst>
          </p:cNvPr>
          <p:cNvSpPr/>
          <p:nvPr/>
        </p:nvSpPr>
        <p:spPr>
          <a:xfrm>
            <a:off x="9579168" y="1983460"/>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8A347682-3BFD-31E0-1FA2-3BB2E6D5D217}"/>
              </a:ext>
              <a:ext uri="{C183D7F6-B498-43B3-948B-1728B52AA6E4}">
                <adec:decorative xmlns:adec="http://schemas.microsoft.com/office/drawing/2017/decorative" val="1"/>
              </a:ext>
            </a:extLst>
          </p:cNvPr>
          <p:cNvSpPr/>
          <p:nvPr/>
        </p:nvSpPr>
        <p:spPr>
          <a:xfrm>
            <a:off x="9596537" y="2843019"/>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DECC172C-B2FF-E0E3-BA3C-E2B6DF74C642}"/>
              </a:ext>
              <a:ext uri="{C183D7F6-B498-43B3-948B-1728B52AA6E4}">
                <adec:decorative xmlns:adec="http://schemas.microsoft.com/office/drawing/2017/decorative" val="1"/>
              </a:ext>
            </a:extLst>
          </p:cNvPr>
          <p:cNvSpPr/>
          <p:nvPr/>
        </p:nvSpPr>
        <p:spPr>
          <a:xfrm>
            <a:off x="9596537" y="2617070"/>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5A800B62-CC5A-1E8F-449F-E5E5CB50AAF4}"/>
              </a:ext>
              <a:ext uri="{C183D7F6-B498-43B3-948B-1728B52AA6E4}">
                <adec:decorative xmlns:adec="http://schemas.microsoft.com/office/drawing/2017/decorative" val="1"/>
              </a:ext>
            </a:extLst>
          </p:cNvPr>
          <p:cNvSpPr/>
          <p:nvPr/>
        </p:nvSpPr>
        <p:spPr>
          <a:xfrm>
            <a:off x="9664095" y="3913968"/>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6C815DD9-F583-05F5-9D4F-CEF214F455CA}"/>
              </a:ext>
              <a:ext uri="{C183D7F6-B498-43B3-948B-1728B52AA6E4}">
                <adec:decorative xmlns:adec="http://schemas.microsoft.com/office/drawing/2017/decorative" val="1"/>
              </a:ext>
            </a:extLst>
          </p:cNvPr>
          <p:cNvSpPr/>
          <p:nvPr/>
        </p:nvSpPr>
        <p:spPr>
          <a:xfrm>
            <a:off x="9710250" y="4529918"/>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5894B83B-1711-81CA-5C21-07A68370FF0B}"/>
              </a:ext>
              <a:ext uri="{C183D7F6-B498-43B3-948B-1728B52AA6E4}">
                <adec:decorative xmlns:adec="http://schemas.microsoft.com/office/drawing/2017/decorative" val="1"/>
              </a:ext>
            </a:extLst>
          </p:cNvPr>
          <p:cNvSpPr/>
          <p:nvPr/>
        </p:nvSpPr>
        <p:spPr>
          <a:xfrm>
            <a:off x="9710250" y="6266114"/>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6" name="Straight Connector 15">
            <a:extLst>
              <a:ext uri="{FF2B5EF4-FFF2-40B4-BE49-F238E27FC236}">
                <a16:creationId xmlns:a16="http://schemas.microsoft.com/office/drawing/2014/main" id="{20E57FE6-877D-220F-2125-F3E7AF57E23F}"/>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A51CAF-E5F5-7628-F59B-4C8DE4568FB9}"/>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70CA1D-9490-E9E3-1BC8-F2D2A5ECD4BF}"/>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13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110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Which, if any, of these methods have you used to dispose of food waste in the past week? </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0" name="Title 1">
            <a:extLst>
              <a:ext uri="{FF2B5EF4-FFF2-40B4-BE49-F238E27FC236}">
                <a16:creationId xmlns:a16="http://schemas.microsoft.com/office/drawing/2014/main" id="{C73CCD5A-F073-A3F2-4CE5-B4638D845D69}"/>
              </a:ext>
            </a:extLst>
          </p:cNvPr>
          <p:cNvSpPr txBox="1">
            <a:spLocks noGrp="1"/>
          </p:cNvSpPr>
          <p:nvPr>
            <p:ph type="title" idx="4294967295"/>
          </p:nvPr>
        </p:nvSpPr>
        <p:spPr>
          <a:xfrm>
            <a:off x="706436" y="118352"/>
            <a:ext cx="11199745" cy="1290343"/>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Older adults are more likely to dispose of food waste via food caddy or home composting, where younger age groups and families with dependent children are more likely to use general waste to dispose of food.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34</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2023</a:t>
            </a:r>
            <a:endParaRPr lang="en-GB" sz="110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8202526"/>
              </p:ext>
            </p:extLst>
          </p:nvPr>
        </p:nvGraphicFramePr>
        <p:xfrm>
          <a:off x="697489" y="1925500"/>
          <a:ext cx="11014219" cy="4081004"/>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38427EFE-1AB2-C89B-FC3B-C353F4155D13}"/>
              </a:ext>
              <a:ext uri="{C183D7F6-B498-43B3-948B-1728B52AA6E4}">
                <adec:decorative xmlns:adec="http://schemas.microsoft.com/office/drawing/2017/decorative" val="1"/>
              </a:ext>
            </a:extLst>
          </p:cNvPr>
          <p:cNvSpPr txBox="1"/>
          <p:nvPr/>
        </p:nvSpPr>
        <p:spPr>
          <a:xfrm>
            <a:off x="525008" y="6353464"/>
            <a:ext cx="11381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with at least some responsibility for food shopping or preparation/cooking in their household (6,349)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 Those stating ‘I have not disposed of any food in the past week’ are included in the base but not shown on the chart</a:t>
            </a:r>
          </a:p>
        </p:txBody>
      </p:sp>
      <p:cxnSp>
        <p:nvCxnSpPr>
          <p:cNvPr id="3" name="Straight Connector 2">
            <a:extLst>
              <a:ext uri="{FF2B5EF4-FFF2-40B4-BE49-F238E27FC236}">
                <a16:creationId xmlns:a16="http://schemas.microsoft.com/office/drawing/2014/main" id="{4392C84A-174D-9CC9-46ED-555DD8CD4A99}"/>
              </a:ext>
              <a:ext uri="{C183D7F6-B498-43B3-948B-1728B52AA6E4}">
                <adec:decorative xmlns:adec="http://schemas.microsoft.com/office/drawing/2017/decorative" val="1"/>
              </a:ext>
            </a:extLst>
          </p:cNvPr>
          <p:cNvCxnSpPr/>
          <p:nvPr/>
        </p:nvCxnSpPr>
        <p:spPr>
          <a:xfrm flipV="1">
            <a:off x="6382327" y="2512291"/>
            <a:ext cx="0" cy="230909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DA96C1-68B5-FFCB-97FB-1EF0E8241077}"/>
              </a:ext>
              <a:ext uri="{C183D7F6-B498-43B3-948B-1728B52AA6E4}">
                <adec:decorative xmlns:adec="http://schemas.microsoft.com/office/drawing/2017/decorative" val="1"/>
              </a:ext>
            </a:extLst>
          </p:cNvPr>
          <p:cNvCxnSpPr/>
          <p:nvPr/>
        </p:nvCxnSpPr>
        <p:spPr>
          <a:xfrm flipV="1">
            <a:off x="8659090" y="2512291"/>
            <a:ext cx="0" cy="230909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63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Food waste</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From previous research, we know that despite high level of confidence how to recycle food waste, and relatively good usage of food caddy’s, there are barriers preventing this being more commonplace.</a:t>
            </a: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17404"/>
            <a:ext cx="76248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Source: </a:t>
            </a:r>
            <a:r>
              <a:rPr kumimoji="0" lang="en-GB" sz="1000" b="0" i="0" u="none" strike="noStrike" kern="1200" cap="none" spc="0" normalizeH="0" baseline="0" noProof="0" err="1">
                <a:ln>
                  <a:noFill/>
                </a:ln>
                <a:solidFill>
                  <a:srgbClr val="000000"/>
                </a:solidFill>
                <a:effectLst/>
                <a:uLnTx/>
                <a:uFillTx/>
                <a:latin typeface="Calibri"/>
                <a:ea typeface="+mn-ea"/>
                <a:cs typeface="+mn-cs"/>
              </a:rPr>
              <a:t>Savanta</a:t>
            </a:r>
            <a:r>
              <a:rPr kumimoji="0" lang="en-GB" sz="1000" b="0" i="0" u="none" strike="noStrike" kern="1200" cap="none" spc="0" normalizeH="0" baseline="0" noProof="0">
                <a:ln>
                  <a:noFill/>
                </a:ln>
                <a:solidFill>
                  <a:srgbClr val="000000"/>
                </a:solidFill>
                <a:effectLst/>
                <a:uLnTx/>
                <a:uFillTx/>
                <a:latin typeface="Calibri"/>
                <a:ea typeface="+mn-ea"/>
                <a:cs typeface="+mn-cs"/>
              </a:rPr>
              <a:t> ‘Essex Residents attitudes towards waste and recycling’ 2022. Base: 1,836</a:t>
            </a:r>
          </a:p>
        </p:txBody>
      </p:sp>
      <p:graphicFrame>
        <p:nvGraphicFramePr>
          <p:cNvPr id="3" name="Chart 2">
            <a:extLst>
              <a:ext uri="{FF2B5EF4-FFF2-40B4-BE49-F238E27FC236}">
                <a16:creationId xmlns:a16="http://schemas.microsoft.com/office/drawing/2014/main" id="{A3CD31AF-1AB5-A7DA-95A9-0FB6F1AD3C6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3241053"/>
              </p:ext>
            </p:extLst>
          </p:nvPr>
        </p:nvGraphicFramePr>
        <p:xfrm>
          <a:off x="6018698" y="2056751"/>
          <a:ext cx="5666571" cy="40340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499FAF-3EF6-4689-A88C-59E9C6EF9BB6}"/>
              </a:ext>
            </a:extLst>
          </p:cNvPr>
          <p:cNvSpPr txBox="1"/>
          <p:nvPr/>
        </p:nvSpPr>
        <p:spPr>
          <a:xfrm>
            <a:off x="6571531" y="1673000"/>
            <a:ext cx="53346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err="1">
                <a:ln>
                  <a:noFill/>
                </a:ln>
                <a:solidFill>
                  <a:prstClr val="black"/>
                </a:solidFill>
                <a:effectLst/>
                <a:uLnTx/>
                <a:uFillTx/>
                <a:latin typeface="Calibri"/>
                <a:ea typeface="+mn-ea"/>
                <a:cs typeface="+mn-cs"/>
              </a:rPr>
              <a:t>Savanta</a:t>
            </a:r>
            <a:r>
              <a:rPr kumimoji="0" lang="en-GB" sz="1400" b="0" i="1" u="none" strike="noStrike" kern="1200" cap="none" spc="0" normalizeH="0" baseline="0" noProof="0">
                <a:ln>
                  <a:noFill/>
                </a:ln>
                <a:solidFill>
                  <a:prstClr val="black"/>
                </a:solidFill>
                <a:effectLst/>
                <a:uLnTx/>
                <a:uFillTx/>
                <a:latin typeface="Calibri"/>
                <a:ea typeface="+mn-ea"/>
                <a:cs typeface="+mn-cs"/>
              </a:rPr>
              <a:t> Survey (2022):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Confidence recycling each item in the correct place / right way </a:t>
            </a:r>
          </a:p>
        </p:txBody>
      </p:sp>
      <p:sp>
        <p:nvSpPr>
          <p:cNvPr id="6" name="TextBox 5">
            <a:extLst>
              <a:ext uri="{FF2B5EF4-FFF2-40B4-BE49-F238E27FC236}">
                <a16:creationId xmlns:a16="http://schemas.microsoft.com/office/drawing/2014/main" id="{C52FD881-52D8-CA6D-B093-8DEE8FA20652}"/>
              </a:ext>
            </a:extLst>
          </p:cNvPr>
          <p:cNvSpPr txBox="1"/>
          <p:nvPr/>
        </p:nvSpPr>
        <p:spPr>
          <a:xfrm>
            <a:off x="995749" y="1664982"/>
            <a:ext cx="4802037" cy="4034040"/>
          </a:xfrm>
          <a:prstGeom prst="rect">
            <a:avLst/>
          </a:prstGeom>
          <a:solidFill>
            <a:schemeClr val="accent6">
              <a:lumMod val="20000"/>
              <a:lumOff val="80000"/>
            </a:schemeClr>
          </a:solidFill>
        </p:spPr>
        <p:txBody>
          <a:bodyPr wrap="square" lIns="0" tIns="0" rIns="0" bIns="0" rtlCol="0">
            <a:noAutofit/>
          </a:bodyPr>
          <a:lstStyle/>
          <a:p>
            <a:pPr marL="176213" indent="7938" algn="l">
              <a:spcAft>
                <a:spcPts val="1134"/>
              </a:spcAft>
            </a:pPr>
            <a:r>
              <a:rPr lang="en-GB" sz="1600"/>
              <a:t>In 2022, respondents to the </a:t>
            </a:r>
            <a:r>
              <a:rPr lang="en-GB" sz="1600" err="1"/>
              <a:t>Savanta</a:t>
            </a:r>
            <a:r>
              <a:rPr lang="en-GB" sz="1600"/>
              <a:t>, ‘Attitudes towards food waste and recycling’ research stated:</a:t>
            </a:r>
          </a:p>
          <a:p>
            <a:pPr marL="360363" indent="-176213" algn="l">
              <a:spcAft>
                <a:spcPts val="1134"/>
              </a:spcAft>
            </a:pPr>
            <a:endParaRPr lang="en-GB" sz="1600"/>
          </a:p>
          <a:p>
            <a:pPr marL="360363" indent="-176213" algn="l">
              <a:spcAft>
                <a:spcPts val="1134"/>
              </a:spcAft>
              <a:buFont typeface="Arial" panose="020B0604020202020204" pitchFamily="34" charset="0"/>
              <a:buChar char="•"/>
            </a:pPr>
            <a:r>
              <a:rPr lang="en-GB" sz="1600"/>
              <a:t>There is a reluctance to have food waste caddy in kitchens due to </a:t>
            </a:r>
            <a:r>
              <a:rPr lang="en-GB" sz="1600" b="1"/>
              <a:t>smell and mess </a:t>
            </a:r>
            <a:r>
              <a:rPr lang="en-GB" sz="1600"/>
              <a:t>it creates, meaning engagement with food waste recycling is far less common, even though confidence of how to do so is high.</a:t>
            </a:r>
          </a:p>
          <a:p>
            <a:pPr marL="360363" indent="-176213" algn="l">
              <a:spcAft>
                <a:spcPts val="1134"/>
              </a:spcAft>
              <a:buFont typeface="Arial" panose="020B0604020202020204" pitchFamily="34" charset="0"/>
              <a:buChar char="•"/>
            </a:pPr>
            <a:r>
              <a:rPr lang="en-GB" sz="1600"/>
              <a:t>Only a small minority use alternative methods to deal with food waste e.g. wormery, feeding to their dog or using leftovers</a:t>
            </a:r>
          </a:p>
          <a:p>
            <a:pPr marL="360363" indent="-176213" algn="l">
              <a:spcAft>
                <a:spcPts val="1134"/>
              </a:spcAft>
              <a:buFont typeface="Arial" panose="020B0604020202020204" pitchFamily="34" charset="0"/>
              <a:buChar char="•"/>
            </a:pPr>
            <a:r>
              <a:rPr lang="en-GB" sz="1600" b="1"/>
              <a:t>Free liners for their kitchen caddy </a:t>
            </a:r>
            <a:r>
              <a:rPr lang="en-GB" sz="1600"/>
              <a:t>may encourage more recycling of food waste. </a:t>
            </a:r>
          </a:p>
          <a:p>
            <a:pPr algn="l">
              <a:spcAft>
                <a:spcPts val="1134"/>
              </a:spcAft>
            </a:pPr>
            <a:endParaRPr lang="en-GB" sz="1600"/>
          </a:p>
        </p:txBody>
      </p:sp>
    </p:spTree>
    <p:extLst>
      <p:ext uri="{BB962C8B-B14F-4D97-AF65-F5344CB8AC3E}">
        <p14:creationId xmlns:p14="http://schemas.microsoft.com/office/powerpoint/2010/main" val="119295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2685803"/>
            <a:ext cx="5540400" cy="1310400"/>
          </a:xfrm>
        </p:spPr>
        <p:txBody>
          <a:bodyPr/>
          <a:lstStyle/>
          <a:p>
            <a:r>
              <a:rPr lang="en-GB" sz="6000"/>
              <a:t>Annex</a:t>
            </a:r>
            <a:endParaRPr lang="en-GB"/>
          </a:p>
        </p:txBody>
      </p:sp>
    </p:spTree>
    <p:custDataLst>
      <p:tags r:id="rId1"/>
    </p:custDataLst>
    <p:extLst>
      <p:ext uri="{BB962C8B-B14F-4D97-AF65-F5344CB8AC3E}">
        <p14:creationId xmlns:p14="http://schemas.microsoft.com/office/powerpoint/2010/main" val="385533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Levelling up priority places</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7" name="Footer Placeholder 5">
            <a:extLst>
              <a:ext uri="{FF2B5EF4-FFF2-40B4-BE49-F238E27FC236}">
                <a16:creationId xmlns:a16="http://schemas.microsoft.com/office/drawing/2014/main" id="{1BB76315-2CA9-40BC-8132-BE925E88A2C0}"/>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8" name="Date Placeholder 3">
            <a:extLst>
              <a:ext uri="{FF2B5EF4-FFF2-40B4-BE49-F238E27FC236}">
                <a16:creationId xmlns:a16="http://schemas.microsoft.com/office/drawing/2014/main" id="{8631900F-58DD-4A32-8B30-5027F8BB18C4}"/>
              </a:ext>
              <a:ext uri="{C183D7F6-B498-43B3-948B-1728B52AA6E4}">
                <adec:decorative xmlns:adec="http://schemas.microsoft.com/office/drawing/2017/decorative" val="1"/>
              </a:ext>
            </a:extLst>
          </p:cNvPr>
          <p:cNvSpPr>
            <a:spLocks noGrp="1"/>
          </p:cNvSpPr>
          <p:nvPr>
            <p:ph type="dt" sz="half" idx="4294967295"/>
          </p:nvPr>
        </p:nvSpPr>
        <p:spPr>
          <a:xfrm>
            <a:off x="9998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a:t>Tendring District</a:t>
                      </a:r>
                    </a:p>
                    <a:p>
                      <a:pPr marL="363538" indent="-179388">
                        <a:spcAft>
                          <a:spcPts val="300"/>
                        </a:spcAft>
                        <a:buFont typeface="Arial" panose="020B0604020202020204" pitchFamily="34" charset="0"/>
                        <a:buChar char="•"/>
                      </a:pPr>
                      <a:r>
                        <a:rPr lang="en-GB" sz="1050"/>
                        <a:t>Clacton (including </a:t>
                      </a:r>
                      <a:r>
                        <a:rPr lang="en-GB" sz="1050" err="1"/>
                        <a:t>Jaywick</a:t>
                      </a:r>
                      <a:r>
                        <a:rPr lang="en-GB" sz="1050"/>
                        <a:t>, </a:t>
                      </a:r>
                      <a:r>
                        <a:rPr lang="en-GB" sz="1050" err="1"/>
                        <a:t>Seawick</a:t>
                      </a:r>
                      <a:r>
                        <a:rPr lang="en-GB" sz="1050"/>
                        <a:t>, St </a:t>
                      </a:r>
                      <a:r>
                        <a:rPr lang="en-GB" sz="1050" err="1"/>
                        <a:t>Osyth</a:t>
                      </a:r>
                      <a:r>
                        <a:rPr lang="en-GB" sz="1050"/>
                        <a:t> &amp; Point Clear)</a:t>
                      </a:r>
                    </a:p>
                    <a:p>
                      <a:pPr marL="363538" indent="-179388">
                        <a:spcAft>
                          <a:spcPts val="300"/>
                        </a:spcAft>
                        <a:buFont typeface="Arial" panose="020B0604020202020204" pitchFamily="34" charset="0"/>
                        <a:buChar char="•"/>
                      </a:pPr>
                      <a:r>
                        <a:rPr lang="en-GB" sz="1050"/>
                        <a:t>Walton-on-the-</a:t>
                      </a:r>
                      <a:r>
                        <a:rPr lang="en-GB" sz="1050" err="1"/>
                        <a:t>Naze</a:t>
                      </a:r>
                      <a:endParaRPr lang="en-GB" sz="1050"/>
                    </a:p>
                    <a:p>
                      <a:pPr marL="363538" indent="-179388">
                        <a:spcAft>
                          <a:spcPts val="300"/>
                        </a:spcAft>
                        <a:buFont typeface="Arial" panose="020B0604020202020204" pitchFamily="34" charset="0"/>
                        <a:buChar char="•"/>
                      </a:pPr>
                      <a:r>
                        <a:rPr lang="en-GB" sz="1050"/>
                        <a:t>Harwich and </a:t>
                      </a:r>
                      <a:r>
                        <a:rPr lang="en-GB" sz="1050" err="1"/>
                        <a:t>Dovercourt</a:t>
                      </a:r>
                      <a:endParaRPr lang="en-GB" sz="105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err="1"/>
                        <a:t>Dovercourt</a:t>
                      </a:r>
                      <a:r>
                        <a:rPr lang="en-GB" sz="100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a:t>Castle Point Borough</a:t>
                      </a:r>
                    </a:p>
                    <a:p>
                      <a:pPr marL="363538" indent="-179388">
                        <a:spcAft>
                          <a:spcPts val="300"/>
                        </a:spcAft>
                        <a:buFont typeface="Arial" panose="020B0604020202020204" pitchFamily="34" charset="0"/>
                        <a:buChar char="•"/>
                      </a:pPr>
                      <a:r>
                        <a:rPr lang="en-GB" sz="105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a:t>Basildon Borough</a:t>
                      </a:r>
                    </a:p>
                    <a:p>
                      <a:pPr marL="363538" indent="-179388">
                        <a:spcAft>
                          <a:spcPts val="300"/>
                        </a:spcAft>
                        <a:buFont typeface="Arial" panose="020B0604020202020204" pitchFamily="34" charset="0"/>
                        <a:buChar char="•"/>
                      </a:pPr>
                      <a:r>
                        <a:rPr lang="en-GB" sz="1050"/>
                        <a:t>Basildon (particularly Laindon, </a:t>
                      </a:r>
                      <a:r>
                        <a:rPr lang="en-GB" sz="1050" err="1"/>
                        <a:t>Fryerns</a:t>
                      </a:r>
                      <a:r>
                        <a:rPr lang="en-GB" sz="1050"/>
                        <a:t>, </a:t>
                      </a:r>
                      <a:r>
                        <a:rPr lang="en-GB" sz="1050" err="1"/>
                        <a:t>Vange</a:t>
                      </a:r>
                      <a:r>
                        <a:rPr lang="en-GB" sz="1050"/>
                        <a:t> and </a:t>
                      </a:r>
                      <a:r>
                        <a:rPr lang="en-GB" sz="1050" err="1"/>
                        <a:t>Pitsea</a:t>
                      </a:r>
                      <a:r>
                        <a:rPr lang="en-GB" sz="105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Almost all parts of Basildon town fall below the English average for deprivation, with some areas – particularly peripheral housing estates in areas such as </a:t>
                      </a:r>
                      <a:r>
                        <a:rPr lang="en-GB" sz="1000" err="1"/>
                        <a:t>Vange</a:t>
                      </a:r>
                      <a:r>
                        <a:rPr lang="en-GB" sz="1000"/>
                        <a:t> and </a:t>
                      </a:r>
                      <a:r>
                        <a:rPr lang="en-GB" sz="1000" err="1"/>
                        <a:t>Pitsea</a:t>
                      </a:r>
                      <a:r>
                        <a:rPr lang="en-GB" sz="100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a:t>Colchester Borough</a:t>
                      </a:r>
                    </a:p>
                    <a:p>
                      <a:pPr marL="363538" indent="-179388">
                        <a:spcAft>
                          <a:spcPts val="300"/>
                        </a:spcAft>
                        <a:buFont typeface="Arial" panose="020B0604020202020204" pitchFamily="34" charset="0"/>
                        <a:buChar char="•"/>
                      </a:pPr>
                      <a:r>
                        <a:rPr lang="en-GB" sz="1050"/>
                        <a:t>Colchester town (particularly </a:t>
                      </a:r>
                      <a:r>
                        <a:rPr lang="en-GB" sz="1050" err="1"/>
                        <a:t>Greenstead</a:t>
                      </a:r>
                      <a:r>
                        <a:rPr lang="en-GB" sz="105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Significant locations within the town of Colchester rank among the most deprived in England (notably </a:t>
                      </a:r>
                      <a:r>
                        <a:rPr lang="en-GB" sz="1000" err="1"/>
                        <a:t>Greenstead</a:t>
                      </a:r>
                      <a:r>
                        <a:rPr lang="en-GB" sz="100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a:t>Harlow District</a:t>
                      </a:r>
                    </a:p>
                    <a:p>
                      <a:pPr marL="363538" indent="-179388">
                        <a:spcAft>
                          <a:spcPts val="300"/>
                        </a:spcAft>
                        <a:buFont typeface="Arial" panose="020B0604020202020204" pitchFamily="34" charset="0"/>
                        <a:buChar char="•"/>
                      </a:pPr>
                      <a:r>
                        <a:rPr lang="en-GB" sz="105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a:t>Braintree District</a:t>
                      </a:r>
                    </a:p>
                    <a:p>
                      <a:pPr marL="363538" indent="-179388">
                        <a:spcAft>
                          <a:spcPts val="300"/>
                        </a:spcAft>
                        <a:buFont typeface="Arial" panose="020B0604020202020204" pitchFamily="34" charset="0"/>
                        <a:buChar char="•"/>
                      </a:pPr>
                      <a:r>
                        <a:rPr lang="en-GB" sz="105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Experimental</a:t>
            </a:r>
          </a:p>
        </p:txBody>
      </p:sp>
    </p:spTree>
    <p:custDataLst>
      <p:tags r:id="rId1"/>
    </p:custDataLst>
    <p:extLst>
      <p:ext uri="{BB962C8B-B14F-4D97-AF65-F5344CB8AC3E}">
        <p14:creationId xmlns:p14="http://schemas.microsoft.com/office/powerpoint/2010/main" val="127993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November 2023</a:t>
            </a:r>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Perceptions </a:t>
            </a:r>
            <a:br>
              <a:rPr lang="en-GB" sz="1500" b="1">
                <a:solidFill>
                  <a:schemeClr val="bg1">
                    <a:lumMod val="75000"/>
                  </a:schemeClr>
                </a:solidFill>
              </a:rPr>
            </a:br>
            <a:r>
              <a:rPr lang="en-GB" sz="1500" b="1">
                <a:solidFill>
                  <a:schemeClr val="bg1">
                    <a:lumMod val="75000"/>
                  </a:schemeClr>
                </a:solidFill>
              </a:rPr>
              <a:t>of ECC</a:t>
            </a:r>
            <a:endParaRPr lang="en-GB" sz="1500">
              <a:solidFill>
                <a:schemeClr val="bg1">
                  <a:lumMod val="75000"/>
                </a:schemeClr>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Local </a:t>
            </a:r>
            <a:br>
              <a:rPr lang="en-GB" sz="1500" b="1">
                <a:solidFill>
                  <a:schemeClr val="bg1">
                    <a:lumMod val="75000"/>
                  </a:schemeClr>
                </a:solidFill>
              </a:rPr>
            </a:br>
            <a:r>
              <a:rPr lang="en-GB" sz="1500" b="1">
                <a:solidFill>
                  <a:schemeClr val="bg1">
                    <a:lumMod val="75000"/>
                  </a:schemeClr>
                </a:solidFill>
              </a:rPr>
              <a:t>area</a:t>
            </a:r>
            <a:endParaRPr lang="en-GB" sz="1500">
              <a:solidFill>
                <a:schemeClr val="bg1">
                  <a:lumMod val="75000"/>
                </a:schemeClr>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Local public </a:t>
            </a:r>
            <a:br>
              <a:rPr lang="en-GB" sz="1500" b="1">
                <a:solidFill>
                  <a:schemeClr val="bg1">
                    <a:lumMod val="75000"/>
                  </a:schemeClr>
                </a:solidFill>
              </a:rPr>
            </a:br>
            <a:r>
              <a:rPr lang="en-GB" sz="1500" b="1">
                <a:solidFill>
                  <a:schemeClr val="bg1">
                    <a:lumMod val="75000"/>
                  </a:schemeClr>
                </a:solidFill>
              </a:rPr>
              <a:t>services</a:t>
            </a:r>
            <a:endParaRPr lang="en-GB" sz="1500">
              <a:solidFill>
                <a:schemeClr val="bg1">
                  <a:lumMod val="75000"/>
                </a:schemeClr>
              </a:solidFill>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t>Climate </a:t>
            </a:r>
            <a:br>
              <a:rPr lang="en-GB" sz="1500" b="1"/>
            </a:br>
            <a:r>
              <a:rPr lang="en-GB" sz="1500" b="1"/>
              <a:t>change</a:t>
            </a:r>
            <a:endParaRPr lang="en-GB" sz="1500"/>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t>Food </a:t>
            </a:r>
            <a:br>
              <a:rPr lang="en-GB" sz="1500" b="1"/>
            </a:br>
            <a:r>
              <a:rPr lang="en-GB" sz="1500" b="1"/>
              <a:t>waste</a:t>
            </a:r>
            <a:endParaRPr lang="en-GB" sz="1500"/>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Internet </a:t>
            </a:r>
            <a:br>
              <a:rPr lang="en-GB" sz="1500" b="1">
                <a:solidFill>
                  <a:schemeClr val="bg1">
                    <a:lumMod val="75000"/>
                  </a:schemeClr>
                </a:solidFill>
              </a:rPr>
            </a:br>
            <a:r>
              <a:rPr lang="en-GB" sz="1500" b="1">
                <a:solidFill>
                  <a:schemeClr val="bg1">
                    <a:lumMod val="75000"/>
                  </a:schemeClr>
                </a:solidFill>
              </a:rPr>
              <a:t>usage</a:t>
            </a:r>
            <a:endParaRPr lang="en-GB" sz="1500">
              <a:solidFill>
                <a:schemeClr val="bg1">
                  <a:lumMod val="75000"/>
                </a:schemeClr>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Physical </a:t>
            </a:r>
            <a:br>
              <a:rPr lang="en-GB" sz="1500" b="1">
                <a:solidFill>
                  <a:schemeClr val="bg1">
                    <a:lumMod val="75000"/>
                  </a:schemeClr>
                </a:solidFill>
              </a:rPr>
            </a:br>
            <a:r>
              <a:rPr lang="en-GB" sz="1500" b="1">
                <a:solidFill>
                  <a:schemeClr val="bg1">
                    <a:lumMod val="75000"/>
                  </a:schemeClr>
                </a:solidFill>
              </a:rPr>
              <a:t>activity</a:t>
            </a:r>
            <a:endParaRPr lang="en-GB" sz="1500">
              <a:solidFill>
                <a:schemeClr val="bg1">
                  <a:lumMod val="75000"/>
                </a:schemeClr>
              </a:solidFill>
            </a:endParaRPr>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Helping out </a:t>
            </a:r>
            <a:br>
              <a:rPr lang="en-GB" sz="1500" b="1">
                <a:solidFill>
                  <a:schemeClr val="bg1">
                    <a:lumMod val="75000"/>
                  </a:schemeClr>
                </a:solidFill>
              </a:rPr>
            </a:br>
            <a:r>
              <a:rPr lang="en-GB" sz="1500" b="1">
                <a:solidFill>
                  <a:schemeClr val="bg1">
                    <a:lumMod val="75000"/>
                  </a:schemeClr>
                </a:solidFill>
              </a:rPr>
              <a:t>(volunteering)</a:t>
            </a:r>
            <a:endParaRPr lang="en-GB" sz="1500">
              <a:solidFill>
                <a:schemeClr val="bg1">
                  <a:lumMod val="75000"/>
                </a:schemeClr>
              </a:solidFill>
            </a:endParaRPr>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Caring </a:t>
            </a:r>
            <a:br>
              <a:rPr lang="en-GB" sz="1500" b="1">
                <a:solidFill>
                  <a:schemeClr val="bg1">
                    <a:lumMod val="75000"/>
                  </a:schemeClr>
                </a:solidFill>
              </a:rPr>
            </a:br>
            <a:r>
              <a:rPr lang="en-GB" sz="1500" b="1">
                <a:solidFill>
                  <a:schemeClr val="bg1">
                    <a:lumMod val="75000"/>
                  </a:schemeClr>
                </a:solidFill>
              </a:rPr>
              <a:t>responsibilities </a:t>
            </a:r>
            <a:endParaRPr lang="en-GB" sz="1500">
              <a:solidFill>
                <a:schemeClr val="bg1">
                  <a:lumMod val="75000"/>
                </a:schemeClr>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Wellbeing </a:t>
            </a:r>
            <a:endParaRPr lang="en-GB" sz="1500">
              <a:solidFill>
                <a:schemeClr val="bg1">
                  <a:lumMod val="75000"/>
                </a:schemeClr>
              </a:solidFill>
            </a:endParaRPr>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Attitudes towards </a:t>
            </a:r>
            <a:br>
              <a:rPr lang="en-GB" sz="1500" b="1">
                <a:solidFill>
                  <a:schemeClr val="bg1">
                    <a:lumMod val="75000"/>
                  </a:schemeClr>
                </a:solidFill>
              </a:rPr>
            </a:br>
            <a:r>
              <a:rPr lang="en-GB" sz="1500" b="1">
                <a:solidFill>
                  <a:schemeClr val="bg1">
                    <a:lumMod val="75000"/>
                  </a:schemeClr>
                </a:solidFill>
              </a:rPr>
              <a:t>data sharing</a:t>
            </a:r>
            <a:endParaRPr lang="en-GB" sz="1500">
              <a:solidFill>
                <a:schemeClr val="bg1">
                  <a:lumMod val="75000"/>
                </a:schemeClr>
              </a:solidFill>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75000"/>
                  </a:schemeClr>
                </a:solidFill>
              </a:rPr>
              <a:t>About people and </a:t>
            </a:r>
            <a:br>
              <a:rPr lang="en-GB" sz="1500" b="1">
                <a:solidFill>
                  <a:schemeClr val="bg1">
                    <a:lumMod val="75000"/>
                  </a:schemeClr>
                </a:solidFill>
              </a:rPr>
            </a:br>
            <a:r>
              <a:rPr lang="en-GB" sz="1500" b="1">
                <a:solidFill>
                  <a:schemeClr val="bg1">
                    <a:lumMod val="75000"/>
                  </a:schemeClr>
                </a:solidFill>
              </a:rPr>
              <a:t>their household</a:t>
            </a:r>
            <a:endParaRPr lang="en-GB" sz="1500">
              <a:solidFill>
                <a:schemeClr val="bg1">
                  <a:lumMod val="75000"/>
                </a:schemeClr>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49D38D8D-B3D6-785B-C6BE-BC0925430CCC}"/>
              </a:ext>
              <a:ext uri="{C183D7F6-B498-43B3-948B-1728B52AA6E4}">
                <adec:decorative xmlns:adec="http://schemas.microsoft.com/office/drawing/2017/decorative" val="1"/>
              </a:ext>
            </a:extLst>
          </p:cNvPr>
          <p:cNvSpPr/>
          <p:nvPr/>
        </p:nvSpPr>
        <p:spPr>
          <a:xfrm>
            <a:off x="2943225" y="1466850"/>
            <a:ext cx="2476500" cy="2828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extLst>
              <p:ext uri="{D42A27DB-BD31-4B8C-83A1-F6EECF244321}">
                <p14:modId xmlns:p14="http://schemas.microsoft.com/office/powerpoint/2010/main" val="681510141"/>
              </p:ext>
            </p:extLst>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a:t>Climate change</a:t>
            </a:r>
          </a:p>
        </p:txBody>
      </p:sp>
    </p:spTree>
    <p:extLst>
      <p:ext uri="{BB962C8B-B14F-4D97-AF65-F5344CB8AC3E}">
        <p14:creationId xmlns:p14="http://schemas.microsoft.com/office/powerpoint/2010/main" val="98211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25463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Over a third (36%) of Essex residents are very or extremely worried about climate change. This is significantly lower vs. the 2022 Essex residents survey (49%) and latest national comparator (43%).</a:t>
            </a:r>
          </a:p>
        </p:txBody>
      </p: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1053214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78F997C0-B6F9-4AE2-B0BE-C958A2D0C4D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995677"/>
              </p:ext>
            </p:extLst>
          </p:nvPr>
        </p:nvGraphicFramePr>
        <p:xfrm>
          <a:off x="655598" y="1648655"/>
          <a:ext cx="4714541" cy="4278143"/>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3991339" y="3581624"/>
            <a:ext cx="148228" cy="172062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50039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506441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375941"/>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extremely / very worried</a:t>
            </a: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4061647" y="428332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49%</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4008117" y="1774176"/>
            <a:ext cx="102112" cy="474628"/>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4027050" y="1853939"/>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14%</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61662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6,547; 2022 - 5,955</a:t>
            </a:r>
            <a:r>
              <a:rPr lang="en-GB" sz="1000">
                <a:solidFill>
                  <a:srgbClr val="000000"/>
                </a:solidFill>
              </a:rPr>
              <a:t> </a:t>
            </a:r>
            <a:r>
              <a:rPr kumimoji="0" lang="en-GB" sz="1000" b="0" i="0" u="none" strike="noStrike" kern="1200" cap="none" spc="0" normalizeH="0" baseline="0" noProof="0">
                <a:ln>
                  <a:noFill/>
                </a:ln>
                <a:solidFill>
                  <a:srgbClr val="000000"/>
                </a:solidFill>
                <a:effectLst/>
                <a:uLnTx/>
                <a:uFillTx/>
                <a:ea typeface="+mn-ea"/>
                <a:cs typeface="+mn-cs"/>
              </a:rPr>
              <a:t>; Benchmark: European Social Survey 2022</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4" name="Right Brace 3">
            <a:extLst>
              <a:ext uri="{FF2B5EF4-FFF2-40B4-BE49-F238E27FC236}">
                <a16:creationId xmlns:a16="http://schemas.microsoft.com/office/drawing/2014/main" id="{BDD727D7-7CC1-1BD2-831E-F090ABC6F0D8}"/>
              </a:ext>
              <a:ext uri="{C183D7F6-B498-43B3-948B-1728B52AA6E4}">
                <adec:decorative xmlns:adec="http://schemas.microsoft.com/office/drawing/2017/decorative" val="1"/>
              </a:ext>
            </a:extLst>
          </p:cNvPr>
          <p:cNvSpPr/>
          <p:nvPr/>
        </p:nvSpPr>
        <p:spPr>
          <a:xfrm>
            <a:off x="5129166" y="3847296"/>
            <a:ext cx="125468" cy="1456424"/>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8" name="TextBox 7">
            <a:extLst>
              <a:ext uri="{FF2B5EF4-FFF2-40B4-BE49-F238E27FC236}">
                <a16:creationId xmlns:a16="http://schemas.microsoft.com/office/drawing/2014/main" id="{67D7BDB3-0357-E3E4-0F49-49DA9A62E6FE}"/>
              </a:ext>
              <a:ext uri="{C183D7F6-B498-43B3-948B-1728B52AA6E4}">
                <adec:decorative xmlns:adec="http://schemas.microsoft.com/office/drawing/2017/decorative" val="1"/>
              </a:ext>
            </a:extLst>
          </p:cNvPr>
          <p:cNvSpPr txBox="1"/>
          <p:nvPr/>
        </p:nvSpPr>
        <p:spPr>
          <a:xfrm>
            <a:off x="5183844" y="4441108"/>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43%</a:t>
            </a:r>
          </a:p>
        </p:txBody>
      </p:sp>
      <p:sp>
        <p:nvSpPr>
          <p:cNvPr id="9" name="Right Brace 8">
            <a:extLst>
              <a:ext uri="{FF2B5EF4-FFF2-40B4-BE49-F238E27FC236}">
                <a16:creationId xmlns:a16="http://schemas.microsoft.com/office/drawing/2014/main" id="{E2E67B0C-7124-0B98-7694-BEF22ED7234F}"/>
              </a:ext>
              <a:ext uri="{C183D7F6-B498-43B3-948B-1728B52AA6E4}">
                <adec:decorative xmlns:adec="http://schemas.microsoft.com/office/drawing/2017/decorative" val="1"/>
              </a:ext>
            </a:extLst>
          </p:cNvPr>
          <p:cNvSpPr/>
          <p:nvPr/>
        </p:nvSpPr>
        <p:spPr>
          <a:xfrm>
            <a:off x="5145944" y="1811162"/>
            <a:ext cx="125468" cy="583189"/>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11" name="TextBox 10">
            <a:extLst>
              <a:ext uri="{FF2B5EF4-FFF2-40B4-BE49-F238E27FC236}">
                <a16:creationId xmlns:a16="http://schemas.microsoft.com/office/drawing/2014/main" id="{B1234D13-BF4C-9633-83E5-74FA96F0CB9B}"/>
              </a:ext>
              <a:ext uri="{C183D7F6-B498-43B3-948B-1728B52AA6E4}">
                <adec:decorative xmlns:adec="http://schemas.microsoft.com/office/drawing/2017/decorative" val="1"/>
              </a:ext>
            </a:extLst>
          </p:cNvPr>
          <p:cNvSpPr txBox="1"/>
          <p:nvPr/>
        </p:nvSpPr>
        <p:spPr>
          <a:xfrm>
            <a:off x="5200471" y="1972708"/>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17%</a:t>
            </a: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6AA0CFB8-375A-FB7B-B17C-B3165CD54F8F}"/>
              </a:ext>
              <a:ext uri="{C183D7F6-B498-43B3-948B-1728B52AA6E4}">
                <adec:decorative xmlns:adec="http://schemas.microsoft.com/office/drawing/2017/decorative" val="1"/>
              </a:ext>
            </a:extLst>
          </p:cNvPr>
          <p:cNvSpPr/>
          <p:nvPr/>
        </p:nvSpPr>
        <p:spPr>
          <a:xfrm flipV="1">
            <a:off x="2816227" y="5031613"/>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752C76AD-BBC1-50FE-B3A2-B66509E9FDAD}"/>
              </a:ext>
              <a:ext uri="{C183D7F6-B498-43B3-948B-1728B52AA6E4}">
                <adec:decorative xmlns:adec="http://schemas.microsoft.com/office/drawing/2017/decorative" val="1"/>
              </a:ext>
            </a:extLst>
          </p:cNvPr>
          <p:cNvSpPr/>
          <p:nvPr/>
        </p:nvSpPr>
        <p:spPr>
          <a:xfrm flipV="1">
            <a:off x="2826835" y="439344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A8B44DD8-50BD-E36A-D49B-37816BB2357A}"/>
              </a:ext>
              <a:ext uri="{C183D7F6-B498-43B3-948B-1728B52AA6E4}">
                <adec:decorative xmlns:adec="http://schemas.microsoft.com/office/drawing/2017/decorative" val="1"/>
              </a:ext>
            </a:extLst>
          </p:cNvPr>
          <p:cNvSpPr/>
          <p:nvPr/>
        </p:nvSpPr>
        <p:spPr>
          <a:xfrm>
            <a:off x="2826835" y="320301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Arrow: Up 18">
            <a:extLst>
              <a:ext uri="{FF2B5EF4-FFF2-40B4-BE49-F238E27FC236}">
                <a16:creationId xmlns:a16="http://schemas.microsoft.com/office/drawing/2014/main" id="{33F8965B-E4CA-1A6A-27ED-F658B98F62B5}"/>
              </a:ext>
              <a:ext uri="{C183D7F6-B498-43B3-948B-1728B52AA6E4}">
                <adec:decorative xmlns:adec="http://schemas.microsoft.com/office/drawing/2017/decorative" val="1"/>
              </a:ext>
            </a:extLst>
          </p:cNvPr>
          <p:cNvSpPr/>
          <p:nvPr/>
        </p:nvSpPr>
        <p:spPr>
          <a:xfrm>
            <a:off x="2827097" y="217016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1490E875-04D1-7808-03C0-2674438DBEBB}"/>
              </a:ext>
              <a:ext uri="{C183D7F6-B498-43B3-948B-1728B52AA6E4}">
                <adec:decorative xmlns:adec="http://schemas.microsoft.com/office/drawing/2017/decorative" val="1"/>
              </a:ext>
            </a:extLst>
          </p:cNvPr>
          <p:cNvSpPr/>
          <p:nvPr/>
        </p:nvSpPr>
        <p:spPr>
          <a:xfrm>
            <a:off x="2816227" y="1755609"/>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ight Brace 20">
            <a:extLst>
              <a:ext uri="{FF2B5EF4-FFF2-40B4-BE49-F238E27FC236}">
                <a16:creationId xmlns:a16="http://schemas.microsoft.com/office/drawing/2014/main" id="{3BAA877A-AECE-4E6D-1095-DEE207A62972}"/>
              </a:ext>
              <a:ext uri="{C183D7F6-B498-43B3-948B-1728B52AA6E4}">
                <adec:decorative xmlns:adec="http://schemas.microsoft.com/office/drawing/2017/decorative" val="1"/>
              </a:ext>
            </a:extLst>
          </p:cNvPr>
          <p:cNvSpPr/>
          <p:nvPr/>
        </p:nvSpPr>
        <p:spPr>
          <a:xfrm>
            <a:off x="2986369" y="4040554"/>
            <a:ext cx="110753" cy="127149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3" name="TextBox 22">
            <a:extLst>
              <a:ext uri="{FF2B5EF4-FFF2-40B4-BE49-F238E27FC236}">
                <a16:creationId xmlns:a16="http://schemas.microsoft.com/office/drawing/2014/main" id="{DAE2BF52-9366-E817-8F8E-95B07C3BA3F9}"/>
              </a:ext>
              <a:ext uri="{C183D7F6-B498-43B3-948B-1728B52AA6E4}">
                <adec:decorative xmlns:adec="http://schemas.microsoft.com/office/drawing/2017/decorative" val="1"/>
              </a:ext>
            </a:extLst>
          </p:cNvPr>
          <p:cNvSpPr txBox="1"/>
          <p:nvPr/>
        </p:nvSpPr>
        <p:spPr>
          <a:xfrm>
            <a:off x="2986338" y="4537374"/>
            <a:ext cx="492784"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36%</a:t>
            </a:r>
          </a:p>
        </p:txBody>
      </p:sp>
      <p:sp>
        <p:nvSpPr>
          <p:cNvPr id="24" name="Right Brace 23">
            <a:extLst>
              <a:ext uri="{FF2B5EF4-FFF2-40B4-BE49-F238E27FC236}">
                <a16:creationId xmlns:a16="http://schemas.microsoft.com/office/drawing/2014/main" id="{924DE290-8B47-6C78-A1EE-F3585987E03A}"/>
              </a:ext>
              <a:ext uri="{C183D7F6-B498-43B3-948B-1728B52AA6E4}">
                <adec:decorative xmlns:adec="http://schemas.microsoft.com/office/drawing/2017/decorative" val="1"/>
              </a:ext>
            </a:extLst>
          </p:cNvPr>
          <p:cNvSpPr/>
          <p:nvPr/>
        </p:nvSpPr>
        <p:spPr>
          <a:xfrm>
            <a:off x="2987910" y="1754762"/>
            <a:ext cx="110752" cy="80868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ea typeface="+mn-ea"/>
              <a:cs typeface="+mn-cs"/>
            </a:endParaRPr>
          </a:p>
        </p:txBody>
      </p:sp>
      <p:sp>
        <p:nvSpPr>
          <p:cNvPr id="26" name="TextBox 25">
            <a:extLst>
              <a:ext uri="{FF2B5EF4-FFF2-40B4-BE49-F238E27FC236}">
                <a16:creationId xmlns:a16="http://schemas.microsoft.com/office/drawing/2014/main" id="{58E8F16E-DD21-F094-B8D0-F505D3074B40}"/>
              </a:ext>
              <a:ext uri="{C183D7F6-B498-43B3-948B-1728B52AA6E4}">
                <adec:decorative xmlns:adec="http://schemas.microsoft.com/office/drawing/2017/decorative" val="1"/>
              </a:ext>
            </a:extLst>
          </p:cNvPr>
          <p:cNvSpPr txBox="1"/>
          <p:nvPr/>
        </p:nvSpPr>
        <p:spPr>
          <a:xfrm>
            <a:off x="2983398" y="2014277"/>
            <a:ext cx="53315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23</a:t>
            </a:r>
            <a:r>
              <a:rPr kumimoji="0" lang="en-GB" sz="1200" b="1" i="0" u="none" strike="noStrike" kern="1200" cap="none" spc="0" normalizeH="0" baseline="0" noProof="0">
                <a:ln>
                  <a:noFill/>
                </a:ln>
                <a:effectLst/>
                <a:uLnTx/>
                <a:uFillTx/>
                <a:ea typeface="+mn-ea"/>
                <a:cs typeface="+mn-cs"/>
              </a:rPr>
              <a:t>%</a:t>
            </a:r>
          </a:p>
        </p:txBody>
      </p:sp>
      <p:sp>
        <p:nvSpPr>
          <p:cNvPr id="27" name="Arrow: Up 26">
            <a:extLst>
              <a:ext uri="{FF2B5EF4-FFF2-40B4-BE49-F238E27FC236}">
                <a16:creationId xmlns:a16="http://schemas.microsoft.com/office/drawing/2014/main" id="{C5874656-A8A7-37B8-8F29-CE73DF4F84E4}"/>
              </a:ext>
              <a:ext uri="{C183D7F6-B498-43B3-948B-1728B52AA6E4}">
                <adec:decorative xmlns:adec="http://schemas.microsoft.com/office/drawing/2017/decorative" val="1"/>
              </a:ext>
            </a:extLst>
          </p:cNvPr>
          <p:cNvSpPr/>
          <p:nvPr/>
        </p:nvSpPr>
        <p:spPr>
          <a:xfrm>
            <a:off x="3214194" y="224576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TextBox 32">
            <a:extLst>
              <a:ext uri="{FF2B5EF4-FFF2-40B4-BE49-F238E27FC236}">
                <a16:creationId xmlns:a16="http://schemas.microsoft.com/office/drawing/2014/main" id="{066591E3-0777-D5EC-A2C5-030DB6F54089}"/>
              </a:ext>
            </a:extLst>
          </p:cNvPr>
          <p:cNvSpPr txBox="1"/>
          <p:nvPr/>
        </p:nvSpPr>
        <p:spPr>
          <a:xfrm>
            <a:off x="6035477" y="2292998"/>
            <a:ext cx="14529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prstClr val="black"/>
                </a:solidFill>
              </a:rPr>
              <a:t>Red/green denotes</a:t>
            </a:r>
            <a:r>
              <a:rPr kumimoji="0" lang="en-GB" sz="1000" b="0"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a:solidFill>
                  <a:prstClr val="black"/>
                </a:solidFill>
              </a:rPr>
              <a:t>for that year</a:t>
            </a:r>
            <a:endParaRPr kumimoji="0" lang="en-GB" sz="1000" b="0" i="0" u="none" strike="noStrike" kern="1200" cap="none" spc="0" normalizeH="0" baseline="0" noProof="0">
              <a:ln>
                <a:noFill/>
              </a:ln>
              <a:solidFill>
                <a:prstClr val="black"/>
              </a:solidFill>
              <a:effectLst/>
              <a:uLnTx/>
              <a:uFillTx/>
              <a:ea typeface="+mn-ea"/>
              <a:cs typeface="+mn-cs"/>
            </a:endParaRPr>
          </a:p>
        </p:txBody>
      </p:sp>
      <p:graphicFrame>
        <p:nvGraphicFramePr>
          <p:cNvPr id="18" name="Chart 17">
            <a:extLst>
              <a:ext uri="{FF2B5EF4-FFF2-40B4-BE49-F238E27FC236}">
                <a16:creationId xmlns:a16="http://schemas.microsoft.com/office/drawing/2014/main" id="{B0C70A5C-8D27-9C42-93ED-900D53D52CD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9587348"/>
              </p:ext>
            </p:extLst>
          </p:nvPr>
        </p:nvGraphicFramePr>
        <p:xfrm>
          <a:off x="5700786" y="1695763"/>
          <a:ext cx="6452820" cy="5030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226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25463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How worried are you about climate change?</a:t>
            </a:r>
          </a:p>
        </p:txBody>
      </p:sp>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2000">
                <a:solidFill>
                  <a:schemeClr val="accent4"/>
                </a:solidFill>
                <a:latin typeface="+mn-lt"/>
              </a:rPr>
              <a:t>While levels of climate concern have reduced across all age groups, the largest shift is seen amongst younger adults (18-24) where climate concern was at its highest in 2022.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Climate change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2023 – 6,547; 2022 - 5,955</a:t>
            </a:r>
            <a:r>
              <a:rPr lang="en-GB" sz="1000">
                <a:solidFill>
                  <a:srgbClr val="000000"/>
                </a:solidFill>
              </a:rPr>
              <a:t> </a:t>
            </a:r>
            <a:endParaRPr kumimoji="0" lang="en-GB" sz="1000" b="0" i="0" u="none" strike="noStrike" kern="1200" cap="none" spc="0" normalizeH="0" baseline="0" noProof="0">
              <a:ln>
                <a:noFill/>
              </a:ln>
              <a:solidFill>
                <a:srgbClr val="000000"/>
              </a:solidFill>
              <a:effectLst/>
              <a:uLnTx/>
              <a:uFillTx/>
              <a:ea typeface="+mn-ea"/>
              <a:cs typeface="+mn-cs"/>
            </a:endParaRP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1109454" y="5930882"/>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12" name="Arrow: Up 11">
            <a:extLst>
              <a:ext uri="{FF2B5EF4-FFF2-40B4-BE49-F238E27FC236}">
                <a16:creationId xmlns:a16="http://schemas.microsoft.com/office/drawing/2014/main" id="{19FE3F8B-4B4B-6EF4-E4B2-22AC746C1109}"/>
              </a:ext>
              <a:ext uri="{C183D7F6-B498-43B3-948B-1728B52AA6E4}">
                <adec:decorative xmlns:adec="http://schemas.microsoft.com/office/drawing/2017/decorative" val="1"/>
              </a:ext>
            </a:extLst>
          </p:cNvPr>
          <p:cNvSpPr/>
          <p:nvPr/>
        </p:nvSpPr>
        <p:spPr>
          <a:xfrm>
            <a:off x="812631" y="602658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9F663480-E031-C41D-5386-8599A6E9E094}"/>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8599A50D-AE1E-2D20-EA5D-2DAE30D763B7}"/>
              </a:ext>
              <a:ext uri="{C183D7F6-B498-43B3-948B-1728B52AA6E4}">
                <adec:decorative xmlns:adec="http://schemas.microsoft.com/office/drawing/2017/decorative" val="1"/>
              </a:ext>
            </a:extLst>
          </p:cNvPr>
          <p:cNvSpPr txBox="1"/>
          <p:nvPr/>
        </p:nvSpPr>
        <p:spPr>
          <a:xfrm>
            <a:off x="3816375"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extremely / very worried</a:t>
            </a:r>
          </a:p>
        </p:txBody>
      </p:sp>
      <p:graphicFrame>
        <p:nvGraphicFramePr>
          <p:cNvPr id="34" name="Chart 33">
            <a:extLst>
              <a:ext uri="{FF2B5EF4-FFF2-40B4-BE49-F238E27FC236}">
                <a16:creationId xmlns:a16="http://schemas.microsoft.com/office/drawing/2014/main" id="{7B73F353-F43A-6829-2B54-15A5FC7FFD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6891306"/>
              </p:ext>
            </p:extLst>
          </p:nvPr>
        </p:nvGraphicFramePr>
        <p:xfrm>
          <a:off x="760257" y="1820968"/>
          <a:ext cx="5475849" cy="4329376"/>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a16="http://schemas.microsoft.com/office/drawing/2014/main" id="{B8500AFE-6D84-B897-B426-12FA5C4C1703}"/>
              </a:ext>
              <a:ext uri="{C183D7F6-B498-43B3-948B-1728B52AA6E4}">
                <adec:decorative xmlns:adec="http://schemas.microsoft.com/office/drawing/2017/decorative" val="1"/>
              </a:ext>
            </a:extLst>
          </p:cNvPr>
          <p:cNvSpPr/>
          <p:nvPr/>
        </p:nvSpPr>
        <p:spPr>
          <a:xfrm>
            <a:off x="1282046" y="2498103"/>
            <a:ext cx="583700" cy="1762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6CFFEC82-A888-294C-1AD6-58253D27E4BB}"/>
              </a:ext>
              <a:ext uri="{C183D7F6-B498-43B3-948B-1728B52AA6E4}">
                <adec:decorative xmlns:adec="http://schemas.microsoft.com/office/drawing/2017/decorative" val="1"/>
              </a:ext>
            </a:extLst>
          </p:cNvPr>
          <p:cNvSpPr txBox="1"/>
          <p:nvPr/>
        </p:nvSpPr>
        <p:spPr>
          <a:xfrm>
            <a:off x="9486450" y="1667080"/>
            <a:ext cx="2584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n</a:t>
            </a:r>
            <a:r>
              <a:rPr lang="en-GB" sz="1400" b="1" i="1" err="1"/>
              <a:t>ot</a:t>
            </a:r>
            <a:r>
              <a:rPr lang="en-GB" sz="1400" b="1" i="1"/>
              <a:t> at all / not very</a:t>
            </a:r>
            <a:r>
              <a:rPr kumimoji="0" lang="en-GB" sz="1400" b="1" i="1" u="none" strike="noStrike" kern="1200" cap="none" spc="0" normalizeH="0" baseline="0" noProof="0">
                <a:ln>
                  <a:noFill/>
                </a:ln>
                <a:effectLst/>
                <a:uLnTx/>
                <a:uFillTx/>
                <a:ea typeface="+mn-ea"/>
                <a:cs typeface="+mn-cs"/>
              </a:rPr>
              <a:t> worried</a:t>
            </a:r>
          </a:p>
        </p:txBody>
      </p:sp>
      <p:graphicFrame>
        <p:nvGraphicFramePr>
          <p:cNvPr id="39" name="Chart 38">
            <a:extLst>
              <a:ext uri="{FF2B5EF4-FFF2-40B4-BE49-F238E27FC236}">
                <a16:creationId xmlns:a16="http://schemas.microsoft.com/office/drawing/2014/main" id="{15901163-8184-CA14-8D61-4690E6A687A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1233099"/>
              </p:ext>
            </p:extLst>
          </p:nvPr>
        </p:nvGraphicFramePr>
        <p:xfrm>
          <a:off x="6501322" y="1820968"/>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41" name="Rectangle 40">
            <a:extLst>
              <a:ext uri="{FF2B5EF4-FFF2-40B4-BE49-F238E27FC236}">
                <a16:creationId xmlns:a16="http://schemas.microsoft.com/office/drawing/2014/main" id="{0CCE129F-0738-E4AE-0C47-FCA84975F0D6}"/>
              </a:ext>
              <a:ext uri="{C183D7F6-B498-43B3-948B-1728B52AA6E4}">
                <adec:decorative xmlns:adec="http://schemas.microsoft.com/office/drawing/2017/decorative" val="1"/>
              </a:ext>
            </a:extLst>
          </p:cNvPr>
          <p:cNvSpPr/>
          <p:nvPr/>
        </p:nvSpPr>
        <p:spPr>
          <a:xfrm>
            <a:off x="7050155" y="3657267"/>
            <a:ext cx="477481" cy="1762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2239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9ECC412-62E7-46DE-B463-BF65C5298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3.xml><?xml version="1.0" encoding="utf-8"?>
<ds:datastoreItem xmlns:ds="http://schemas.openxmlformats.org/officeDocument/2006/customXml" ds:itemID="{B216C91F-B092-485F-89DA-CDD2EFE13FC0}">
  <ds:schemaRefs>
    <ds:schemaRef ds:uri="http://schemas.microsoft.com/sharepoint/v3"/>
    <ds:schemaRef ds:uri="http://purl.org/dc/dcmitype/"/>
    <ds:schemaRef ds:uri="http://purl.org/dc/terms/"/>
    <ds:schemaRef ds:uri="http://purl.org/dc/elements/1.1/"/>
    <ds:schemaRef ds:uri="http://schemas.microsoft.com/office/2006/documentManagement/types"/>
    <ds:schemaRef ds:uri="2969dc08-5bf8-468b-85d5-dfc5dae37cf0"/>
    <ds:schemaRef ds:uri="http://schemas.microsoft.com/office/infopath/2007/PartnerControls"/>
    <ds:schemaRef ds:uri="http://www.w3.org/XML/1998/namespace"/>
    <ds:schemaRef ds:uri="http://schemas.openxmlformats.org/package/2006/metadata/core-properties"/>
    <ds:schemaRef ds:uri="6a461f78-e7a2-485a-8a47-5fc604b04102"/>
    <ds:schemaRef ds:uri="84ca0fae-7a23-4773-9d7c-60514ca6d3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68</TotalTime>
  <Words>6109</Words>
  <Application>Microsoft Office PowerPoint</Application>
  <PresentationFormat>Widescreen</PresentationFormat>
  <Paragraphs>724</Paragraphs>
  <Slides>38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Essex Resident Survey 2023: Climate change and Food waste</vt:lpstr>
      <vt:lpstr>Purpose</vt:lpstr>
      <vt:lpstr>About the survey</vt:lpstr>
      <vt:lpstr>Survey themes</vt:lpstr>
      <vt:lpstr>Survey analysis</vt:lpstr>
      <vt:lpstr>Reporting conventions</vt:lpstr>
      <vt:lpstr>Climate change</vt:lpstr>
      <vt:lpstr>Over a third (36%) of Essex residents are very or extremely worried about climate change. This is significantly lower vs. the 2022 Essex residents survey (49%) and latest national comparator (43%).</vt:lpstr>
      <vt:lpstr>While levels of climate concern have reduced across all age groups, the largest shift is seen amongst younger adults (18-24) where climate concern was at its highest in 2022. </vt:lpstr>
      <vt:lpstr>Males show less climate concern vs. females. While this is consistent vs. 2022, the climate concern gap between males and females is larger in 2023, with levels differing across age groups. </vt:lpstr>
      <vt:lpstr>The table below summarises the resident groups who are significantly more or less likely to be worried about climate change, with shifts from 2022 highlighted. </vt:lpstr>
      <vt:lpstr>Over half (56%) of Essex residents feel a strong personal responsibility to reduce climate change, which is significantly lower vs. 2022 (at 64%). </vt:lpstr>
      <vt:lpstr>Similar to climate concern, while the decline of ‘high’ or ‘very high’ personal responsibility to reduce climate change is seen across residents, the 18-24s see the largest decline (35% in ‘23 vs. 71% in ‘22)</vt:lpstr>
      <vt:lpstr>The table below summarises the resident groups who have a low (0-3) or high (7-10) level of personal responsibility to reduce climate change, with shifts from 2022 highlighted. </vt:lpstr>
      <vt:lpstr>As expected, those most concerned with climate change are more likely to feel more personally responsible to reduce climate change. </vt:lpstr>
      <vt:lpstr>Around three quarters (74%) of Essex residents feel very or fairly well informed about the things they or their household can do to help reduce climate change, a significant increase vs. 2022. </vt:lpstr>
      <vt:lpstr>The biggest shift in 2023 is seen in the 25-34 age group (at 71% vs. 64% in ‘22). Males are most likely to say they feel well informed, though this pattern is reversed for 35-44s. </vt:lpstr>
      <vt:lpstr>The table below summarises the resident groups who are significantly more or less likely to feel informed and climate change, with shifts from 2022 highlighted. </vt:lpstr>
      <vt:lpstr>Food waste</vt:lpstr>
      <vt:lpstr>For the most part, Essex residents avoid throwing away food in general rubbish. Yet, tea and coffee bags/grounds, and meat &amp; bones are more likely to end up in general rubbish, suggesting there is less understanding in how to appropriately dispose of these foods. </vt:lpstr>
      <vt:lpstr>Food Waste</vt:lpstr>
      <vt:lpstr>Families with dependent children, residents living in Castle Point, urban areas and levelling up priority places are more likely to throw away a moderate / great amount of food vs. other residents… </vt:lpstr>
      <vt:lpstr>Food waste: throwing away food</vt:lpstr>
      <vt:lpstr>Despite being more likely to throw food away, families with dependent children are more likely to feel bothered about throwing away uneaten food. As are those living in rural and less deprived areas. </vt:lpstr>
      <vt:lpstr>Food waste - bother</vt:lpstr>
      <vt:lpstr>There is a pattern with those being most concerned about throwing food away also most likely to show climate concern and feel personally responsible for reducing climate change.  </vt:lpstr>
      <vt:lpstr>The table below summarises the resident groups who are not bothered at all / not very much about throwing away uneaten food vs. residents where it bothers them a great deal / to some extent. </vt:lpstr>
      <vt:lpstr>Despite feeling more bothered about throwing away food, families with dependent children are less likely to actively try and reduce waste.</vt:lpstr>
      <vt:lpstr>Food waste - effort</vt:lpstr>
      <vt:lpstr>Food waste: actions</vt:lpstr>
      <vt:lpstr>Younger adults are more likely to meal plan and use leftovers, where older adults are more likely to focus on storing solutions and keeping track of use-by and best before dates. </vt:lpstr>
      <vt:lpstr>Households with more people are more likely to use planning mechanisms such as writing shopping lists or creating meal plans. Single person households are less likely to actively use strategies to reduce waste. </vt:lpstr>
      <vt:lpstr>Most residents have used a LA provided food waste caddy to dispose of food waste in the past week. Of those that have only used general waste, this is more prevalent in urban areas, Harlow, Epping Forest and Brentwood.</vt:lpstr>
      <vt:lpstr>Older adults are more likely to dispose of food waste via food caddy or home composting, where younger age groups and families with dependent children are more likely to use general waste to dispose of food. </vt:lpstr>
      <vt:lpstr>From previous research, we know that despite high level of confidence how to recycle food waste, and relatively good usage of food caddy’s, there are barriers preventing this being more commonplace.</vt:lpstr>
      <vt:lpstr>Annex</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Chris Holmes - Commercial Research Analyst</dc:creator>
  <cp:lastModifiedBy>Emily Brodie - Intelligence Manager</cp:lastModifiedBy>
  <cp:revision>2</cp:revision>
  <dcterms:created xsi:type="dcterms:W3CDTF">2023-03-30T08:24:52Z</dcterms:created>
  <dcterms:modified xsi:type="dcterms:W3CDTF">2024-01-26T16:47:23Z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y fmtid="{D5CDD505-2E9C-101B-9397-08002B2CF9AE}" pid="12" name="_MarkAsFinal">
    <vt:bool>true</vt:bool>
  </property>
</Properties>
</file>