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4"/>
  </p:notesMasterIdLst>
  <p:sldIdLst>
    <p:sldId id="256" r:id="rId5"/>
    <p:sldId id="273" r:id="rId6"/>
    <p:sldId id="274" r:id="rId7"/>
    <p:sldId id="3114" r:id="rId8"/>
    <p:sldId id="3113" r:id="rId9"/>
    <p:sldId id="276" r:id="rId10"/>
    <p:sldId id="3159" r:id="rId11"/>
    <p:sldId id="3131" r:id="rId12"/>
    <p:sldId id="3156" r:id="rId13"/>
    <p:sldId id="3122" r:id="rId14"/>
    <p:sldId id="3158" r:id="rId15"/>
    <p:sldId id="3155" r:id="rId16"/>
    <p:sldId id="3141" r:id="rId17"/>
    <p:sldId id="3157" r:id="rId18"/>
    <p:sldId id="3120" r:id="rId19"/>
    <p:sldId id="3144" r:id="rId20"/>
    <p:sldId id="3160" r:id="rId21"/>
    <p:sldId id="2908"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C1A941-ACC3-CEC8-7CF0-0F80E1F66955}" name="Daniel Morris" initials="DM" userId="S::daniel.morris@ors.org.uk::37c79260-ddc2-4730-8789-c44406186fb2" providerId="AD"/>
  <p188:author id="{DF95F6AB-9307-B646-1A3D-9B96BD913F51}" name="Chloe Aldridge - Junior Researcher" initials="CAJR" userId="S::Chloe.Aldridge@essex.gov.uk::b2c50bc6-4d03-4903-a054-a0bfe3e104a6" providerId="AD"/>
  <p188:author id="{64E774BB-7890-272D-0DA2-BF485318D9DC}" name="Chris Holmes - Commercial Research Analyst" initials="CHCRA" userId="S::Chris.Holmes@essex.gov.uk::12d40555-a0b3-4b44-b50a-f33341d4b2b0" providerId="AD"/>
  <p188:author id="{B68568C6-9A5D-10AE-A687-815E80624230}" name="Dave Hammond" initials="DH" userId="S::dave.hammond@ors.org.uk::c6799ece-9a17-41e0-9ba1-6616b9861e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6A6A6"/>
    <a:srgbClr val="FF8EA9"/>
    <a:srgbClr val="3A7D64"/>
    <a:srgbClr val="78C0A6"/>
    <a:srgbClr val="00B050"/>
    <a:srgbClr val="729D4D"/>
    <a:srgbClr val="7F7F7F"/>
    <a:srgbClr val="ECB720"/>
    <a:srgbClr val="767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8B515-6B3B-4AB7-8C37-608A05221080}" v="4" dt="2024-01-26T16:51:59.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90" autoAdjust="0"/>
    <p:restoredTop sz="94712" autoAdjust="0"/>
  </p:normalViewPr>
  <p:slideViewPr>
    <p:cSldViewPr snapToGrid="0">
      <p:cViewPr varScale="1">
        <p:scale>
          <a:sx n="104" d="100"/>
          <a:sy n="104" d="100"/>
        </p:scale>
        <p:origin x="1332" y="108"/>
      </p:cViewPr>
      <p:guideLst>
        <p:guide orient="horz" pos="2183"/>
        <p:guide pos="3840"/>
        <p:guide pos="6262"/>
        <p:guide pos="1455"/>
        <p:guide orient="horz" pos="2818"/>
        <p:guide orient="horz" pos="2001"/>
      </p:guideLst>
    </p:cSldViewPr>
  </p:slideViewPr>
  <p:outlineViewPr>
    <p:cViewPr>
      <p:scale>
        <a:sx n="33" d="100"/>
        <a:sy n="33" d="100"/>
      </p:scale>
      <p:origin x="0" y="-14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odie - Intelligence Manager" userId="72612abd-c561-46f0-925a-0548d2cab26d" providerId="ADAL" clId="{5BE8B515-6B3B-4AB7-8C37-608A05221080}"/>
    <pc:docChg chg="addSld modSld">
      <pc:chgData name="Emily Brodie - Intelligence Manager" userId="72612abd-c561-46f0-925a-0548d2cab26d" providerId="ADAL" clId="{5BE8B515-6B3B-4AB7-8C37-608A05221080}" dt="2024-01-17T14:26:15.740" v="8"/>
      <pc:docMkLst>
        <pc:docMk/>
      </pc:docMkLst>
      <pc:sldChg chg="add">
        <pc:chgData name="Emily Brodie - Intelligence Manager" userId="72612abd-c561-46f0-925a-0548d2cab26d" providerId="ADAL" clId="{5BE8B515-6B3B-4AB7-8C37-608A05221080}" dt="2024-01-17T14:26:15.740" v="8"/>
        <pc:sldMkLst>
          <pc:docMk/>
          <pc:sldMk cId="1279932916" sldId="2908"/>
        </pc:sldMkLst>
      </pc:sldChg>
      <pc:sldChg chg="modSp mod">
        <pc:chgData name="Emily Brodie - Intelligence Manager" userId="72612abd-c561-46f0-925a-0548d2cab26d" providerId="ADAL" clId="{5BE8B515-6B3B-4AB7-8C37-608A05221080}" dt="2024-01-17T14:05:49.691" v="2" actId="962"/>
        <pc:sldMkLst>
          <pc:docMk/>
          <pc:sldMk cId="3184071653" sldId="3114"/>
        </pc:sldMkLst>
        <pc:spChg chg="mod">
          <ac:chgData name="Emily Brodie - Intelligence Manager" userId="72612abd-c561-46f0-925a-0548d2cab26d" providerId="ADAL" clId="{5BE8B515-6B3B-4AB7-8C37-608A05221080}" dt="2024-01-17T14:05:47.325" v="1" actId="962"/>
          <ac:spMkLst>
            <pc:docMk/>
            <pc:sldMk cId="3184071653" sldId="3114"/>
            <ac:spMk id="10" creationId="{F769E820-5BFE-37A4-57D9-1375B89FED5A}"/>
          </ac:spMkLst>
        </pc:spChg>
        <pc:spChg chg="mod">
          <ac:chgData name="Emily Brodie - Intelligence Manager" userId="72612abd-c561-46f0-925a-0548d2cab26d" providerId="ADAL" clId="{5BE8B515-6B3B-4AB7-8C37-608A05221080}" dt="2024-01-17T14:05:49.691" v="2" actId="962"/>
          <ac:spMkLst>
            <pc:docMk/>
            <pc:sldMk cId="3184071653" sldId="3114"/>
            <ac:spMk id="25" creationId="{C558E198-5FA7-454F-EB12-416D3AE915D6}"/>
          </ac:spMkLst>
        </pc:spChg>
      </pc:sldChg>
      <pc:sldChg chg="modSp mod modNotesTx">
        <pc:chgData name="Emily Brodie - Intelligence Manager" userId="72612abd-c561-46f0-925a-0548d2cab26d" providerId="ADAL" clId="{5BE8B515-6B3B-4AB7-8C37-608A05221080}" dt="2024-01-17T14:05:57.770" v="6" actId="962"/>
        <pc:sldMkLst>
          <pc:docMk/>
          <pc:sldMk cId="2757572486" sldId="3144"/>
        </pc:sldMkLst>
        <pc:spChg chg="mod">
          <ac:chgData name="Emily Brodie - Intelligence Manager" userId="72612abd-c561-46f0-925a-0548d2cab26d" providerId="ADAL" clId="{5BE8B515-6B3B-4AB7-8C37-608A05221080}" dt="2024-01-17T14:05:52.098" v="3" actId="962"/>
          <ac:spMkLst>
            <pc:docMk/>
            <pc:sldMk cId="2757572486" sldId="3144"/>
            <ac:spMk id="56" creationId="{1219C06C-2890-57AF-0E80-A17AED968877}"/>
          </ac:spMkLst>
        </pc:spChg>
        <pc:spChg chg="mod">
          <ac:chgData name="Emily Brodie - Intelligence Manager" userId="72612abd-c561-46f0-925a-0548d2cab26d" providerId="ADAL" clId="{5BE8B515-6B3B-4AB7-8C37-608A05221080}" dt="2024-01-17T14:05:53.454" v="4" actId="962"/>
          <ac:spMkLst>
            <pc:docMk/>
            <pc:sldMk cId="2757572486" sldId="3144"/>
            <ac:spMk id="57" creationId="{EC62546E-BA91-1F8F-F10E-D5E90F8DF098}"/>
          </ac:spMkLst>
        </pc:spChg>
        <pc:spChg chg="mod">
          <ac:chgData name="Emily Brodie - Intelligence Manager" userId="72612abd-c561-46f0-925a-0548d2cab26d" providerId="ADAL" clId="{5BE8B515-6B3B-4AB7-8C37-608A05221080}" dt="2024-01-17T14:05:55.661" v="5" actId="962"/>
          <ac:spMkLst>
            <pc:docMk/>
            <pc:sldMk cId="2757572486" sldId="3144"/>
            <ac:spMk id="58" creationId="{EA4EEB39-6028-F1FE-8B74-50B4B8592808}"/>
          </ac:spMkLst>
        </pc:spChg>
        <pc:spChg chg="mod">
          <ac:chgData name="Emily Brodie - Intelligence Manager" userId="72612abd-c561-46f0-925a-0548d2cab26d" providerId="ADAL" clId="{5BE8B515-6B3B-4AB7-8C37-608A05221080}" dt="2024-01-17T14:05:57.770" v="6" actId="962"/>
          <ac:spMkLst>
            <pc:docMk/>
            <pc:sldMk cId="2757572486" sldId="3144"/>
            <ac:spMk id="59" creationId="{01A48FA0-8007-5063-76BF-15A9EBD9CAC8}"/>
          </ac:spMkLst>
        </pc:spChg>
      </pc:sldChg>
      <pc:sldChg chg="modSp mod">
        <pc:chgData name="Emily Brodie - Intelligence Manager" userId="72612abd-c561-46f0-925a-0548d2cab26d" providerId="ADAL" clId="{5BE8B515-6B3B-4AB7-8C37-608A05221080}" dt="2024-01-17T14:06:06.308" v="7" actId="33553"/>
        <pc:sldMkLst>
          <pc:docMk/>
          <pc:sldMk cId="1508813434" sldId="3155"/>
        </pc:sldMkLst>
        <pc:spChg chg="mod">
          <ac:chgData name="Emily Brodie - Intelligence Manager" userId="72612abd-c561-46f0-925a-0548d2cab26d" providerId="ADAL" clId="{5BE8B515-6B3B-4AB7-8C37-608A05221080}" dt="2024-01-17T14:06:06.308" v="7" actId="33553"/>
          <ac:spMkLst>
            <pc:docMk/>
            <pc:sldMk cId="1508813434" sldId="3155"/>
            <ac:spMk id="10" creationId="{C73CCD5A-F073-A3F2-4CE5-B4638D845D69}"/>
          </ac:spMkLst>
        </pc:spChg>
      </pc:sldChg>
      <pc:sldChg chg="add">
        <pc:chgData name="Emily Brodie - Intelligence Manager" userId="72612abd-c561-46f0-925a-0548d2cab26d" providerId="ADAL" clId="{5BE8B515-6B3B-4AB7-8C37-608A05221080}" dt="2024-01-17T14:26:15.740" v="8"/>
        <pc:sldMkLst>
          <pc:docMk/>
          <pc:sldMk cId="3855334055" sldId="31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239-43D4-B32D-7C9C9210D1E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0.91039999999999999</c:v>
                </c:pt>
                <c:pt idx="1">
                  <c:v>0.89470000000000005</c:v>
                </c:pt>
                <c:pt idx="2">
                  <c:v>0.93289999999999995</c:v>
                </c:pt>
                <c:pt idx="3">
                  <c:v>0.98</c:v>
                </c:pt>
                <c:pt idx="4">
                  <c:v>0.91439999999999999</c:v>
                </c:pt>
                <c:pt idx="5">
                  <c:v>0.87919999999999998</c:v>
                </c:pt>
                <c:pt idx="6">
                  <c:v>0.91790000000000005</c:v>
                </c:pt>
                <c:pt idx="7">
                  <c:v>0.92659999999999998</c:v>
                </c:pt>
                <c:pt idx="8">
                  <c:v>0.87790000000000001</c:v>
                </c:pt>
                <c:pt idx="9">
                  <c:v>0.94869999999999999</c:v>
                </c:pt>
                <c:pt idx="10">
                  <c:v>0.91159999999999997</c:v>
                </c:pt>
                <c:pt idx="11">
                  <c:v>0.86580000000000001</c:v>
                </c:pt>
                <c:pt idx="12">
                  <c:v>0.92290000000000005</c:v>
                </c:pt>
                <c:pt idx="13">
                  <c:v>0.92169999999999996</c:v>
                </c:pt>
                <c:pt idx="14">
                  <c:v>0.90669999999999995</c:v>
                </c:pt>
                <c:pt idx="15">
                  <c:v>0.87770000000000004</c:v>
                </c:pt>
                <c:pt idx="16">
                  <c:v>0.92220000000000002</c:v>
                </c:pt>
                <c:pt idx="17">
                  <c:v>0.8266</c:v>
                </c:pt>
                <c:pt idx="18">
                  <c:v>0.87629999999999997</c:v>
                </c:pt>
                <c:pt idx="19">
                  <c:v>0.94140000000000001</c:v>
                </c:pt>
                <c:pt idx="20">
                  <c:v>0.92269999999999996</c:v>
                </c:pt>
                <c:pt idx="21">
                  <c:v>0.92879999999999996</c:v>
                </c:pt>
              </c:numCache>
            </c:numRef>
          </c:val>
          <c:extLst>
            <c:ext xmlns:c16="http://schemas.microsoft.com/office/drawing/2014/chart" uri="{C3380CC4-5D6E-409C-BE32-E72D297353CC}">
              <c16:uniqueId val="{00000000-B239-43D4-B32D-7C9C9210D1E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0.16155947920555383"/>
          <c:w val="0.38008344820842582"/>
          <c:h val="0.75077564969926158"/>
        </c:manualLayout>
      </c:layout>
      <c:barChart>
        <c:barDir val="col"/>
        <c:grouping val="stacked"/>
        <c:varyColors val="0"/>
        <c:ser>
          <c:idx val="0"/>
          <c:order val="0"/>
          <c:tx>
            <c:strRef>
              <c:f>Sheet1!$A$2</c:f>
              <c:strCache>
                <c:ptCount val="1"/>
                <c:pt idx="0">
                  <c:v>Agree strongly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Sheet1!$B$2:$C$2</c:f>
              <c:numCache>
                <c:formatCode>0%</c:formatCode>
                <c:ptCount val="2"/>
                <c:pt idx="0">
                  <c:v>0.31</c:v>
                </c:pt>
                <c:pt idx="1">
                  <c:v>0.42</c:v>
                </c:pt>
              </c:numCache>
            </c:numRef>
          </c:val>
          <c:extLst>
            <c:ext xmlns:c16="http://schemas.microsoft.com/office/drawing/2014/chart" uri="{C3380CC4-5D6E-409C-BE32-E72D297353CC}">
              <c16:uniqueId val="{00000000-03ED-470A-9D38-5F8EEE91E3B6}"/>
            </c:ext>
          </c:extLst>
        </c:ser>
        <c:ser>
          <c:idx val="1"/>
          <c:order val="1"/>
          <c:tx>
            <c:strRef>
              <c:f>Sheet1!$A$3</c:f>
              <c:strCache>
                <c:ptCount val="1"/>
                <c:pt idx="0">
                  <c:v>Agree slightly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Sheet1!$B$3:$C$3</c:f>
              <c:numCache>
                <c:formatCode>0%</c:formatCode>
                <c:ptCount val="2"/>
                <c:pt idx="0">
                  <c:v>0.28000000000000003</c:v>
                </c:pt>
                <c:pt idx="1">
                  <c:v>0.3</c:v>
                </c:pt>
              </c:numCache>
            </c:numRef>
          </c:val>
          <c:extLst>
            <c:ext xmlns:c16="http://schemas.microsoft.com/office/drawing/2014/chart" uri="{C3380CC4-5D6E-409C-BE32-E72D297353CC}">
              <c16:uniqueId val="{00000001-03ED-470A-9D38-5F8EEE91E3B6}"/>
            </c:ext>
          </c:extLst>
        </c:ser>
        <c:ser>
          <c:idx val="2"/>
          <c:order val="2"/>
          <c:tx>
            <c:strRef>
              <c:f>Sheet1!$A$4</c:f>
              <c:strCache>
                <c:ptCount val="1"/>
                <c:pt idx="0">
                  <c:v>Neither agree or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Sheet1!$B$4:$C$4</c:f>
              <c:numCache>
                <c:formatCode>0%</c:formatCode>
                <c:ptCount val="2"/>
                <c:pt idx="0">
                  <c:v>0.28000000000000003</c:v>
                </c:pt>
                <c:pt idx="1">
                  <c:v>0.18</c:v>
                </c:pt>
              </c:numCache>
            </c:numRef>
          </c:val>
          <c:extLst>
            <c:ext xmlns:c16="http://schemas.microsoft.com/office/drawing/2014/chart" uri="{C3380CC4-5D6E-409C-BE32-E72D297353CC}">
              <c16:uniqueId val="{00000002-03ED-470A-9D38-5F8EEE91E3B6}"/>
            </c:ext>
          </c:extLst>
        </c:ser>
        <c:ser>
          <c:idx val="3"/>
          <c:order val="3"/>
          <c:tx>
            <c:strRef>
              <c:f>Sheet1!$A$5</c:f>
              <c:strCache>
                <c:ptCount val="1"/>
                <c:pt idx="0">
                  <c:v>Disagree slightly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Sheet1!$B$5:$C$5</c:f>
              <c:numCache>
                <c:formatCode>0%</c:formatCode>
                <c:ptCount val="2"/>
                <c:pt idx="0">
                  <c:v>0.05</c:v>
                </c:pt>
                <c:pt idx="1">
                  <c:v>0.03</c:v>
                </c:pt>
              </c:numCache>
            </c:numRef>
          </c:val>
          <c:extLst>
            <c:ext xmlns:c16="http://schemas.microsoft.com/office/drawing/2014/chart" uri="{C3380CC4-5D6E-409C-BE32-E72D297353CC}">
              <c16:uniqueId val="{00000003-03ED-470A-9D38-5F8EEE91E3B6}"/>
            </c:ext>
          </c:extLst>
        </c:ser>
        <c:ser>
          <c:idx val="4"/>
          <c:order val="4"/>
          <c:tx>
            <c:strRef>
              <c:f>Sheet1!$A$6</c:f>
              <c:strCache>
                <c:ptCount val="1"/>
                <c:pt idx="0">
                  <c:v>Disagree strongly</c:v>
                </c:pt>
              </c:strCache>
            </c:strRef>
          </c:tx>
          <c:spPr>
            <a:solidFill>
              <a:schemeClr val="accent4"/>
            </a:solidFill>
            <a:ln>
              <a:noFill/>
            </a:ln>
            <a:effectLst/>
          </c:spPr>
          <c:invertIfNegative val="0"/>
          <c:dPt>
            <c:idx val="0"/>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05-03ED-470A-9D38-5F8EEE91E3B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Sheet1!$B$6:$C$6</c:f>
              <c:numCache>
                <c:formatCode>0%</c:formatCode>
                <c:ptCount val="2"/>
                <c:pt idx="0">
                  <c:v>0.08</c:v>
                </c:pt>
                <c:pt idx="1">
                  <c:v>0.06</c:v>
                </c:pt>
              </c:numCache>
            </c:numRef>
          </c:val>
          <c:extLst xmlns:c15="http://schemas.microsoft.com/office/drawing/2012/chart">
            <c:ext xmlns:c16="http://schemas.microsoft.com/office/drawing/2014/chart" uri="{C3380CC4-5D6E-409C-BE32-E72D297353CC}">
              <c16:uniqueId val="{00000006-03ED-470A-9D38-5F8EEE91E3B6}"/>
            </c:ext>
          </c:extLst>
        </c:ser>
        <c:dLbls>
          <c:showLegendKey val="0"/>
          <c:showVal val="0"/>
          <c:showCatName val="0"/>
          <c:showSerName val="0"/>
          <c:showPercent val="0"/>
          <c:showBubbleSize val="0"/>
        </c:dLbls>
        <c:gapWidth val="100"/>
        <c:overlap val="100"/>
        <c:axId val="871065752"/>
        <c:axId val="871067392"/>
        <c:extLst/>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0.16155947920555383"/>
          <c:w val="0.38008344820842582"/>
          <c:h val="0.75077564969926158"/>
        </c:manualLayout>
      </c:layout>
      <c:barChart>
        <c:barDir val="col"/>
        <c:grouping val="stacked"/>
        <c:varyColors val="0"/>
        <c:ser>
          <c:idx val="0"/>
          <c:order val="0"/>
          <c:tx>
            <c:strRef>
              <c:f>Sheet1!$A$2</c:f>
              <c:strCache>
                <c:ptCount val="1"/>
                <c:pt idx="0">
                  <c:v>Agree strongly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Sheet1!$B$2:$C$2</c:f>
              <c:numCache>
                <c:formatCode>0%</c:formatCode>
                <c:ptCount val="2"/>
                <c:pt idx="0">
                  <c:v>0.28000000000000003</c:v>
                </c:pt>
                <c:pt idx="1">
                  <c:v>0.4</c:v>
                </c:pt>
              </c:numCache>
            </c:numRef>
          </c:val>
          <c:extLst>
            <c:ext xmlns:c16="http://schemas.microsoft.com/office/drawing/2014/chart" uri="{C3380CC4-5D6E-409C-BE32-E72D297353CC}">
              <c16:uniqueId val="{00000000-2F70-4118-BD99-488D726A52A2}"/>
            </c:ext>
          </c:extLst>
        </c:ser>
        <c:ser>
          <c:idx val="1"/>
          <c:order val="1"/>
          <c:tx>
            <c:strRef>
              <c:f>Sheet1!$A$3</c:f>
              <c:strCache>
                <c:ptCount val="1"/>
                <c:pt idx="0">
                  <c:v>Agree slightly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Sheet1!$B$3:$C$3</c:f>
              <c:numCache>
                <c:formatCode>0%</c:formatCode>
                <c:ptCount val="2"/>
                <c:pt idx="0">
                  <c:v>0.24</c:v>
                </c:pt>
                <c:pt idx="1">
                  <c:v>0.3</c:v>
                </c:pt>
              </c:numCache>
            </c:numRef>
          </c:val>
          <c:extLst>
            <c:ext xmlns:c16="http://schemas.microsoft.com/office/drawing/2014/chart" uri="{C3380CC4-5D6E-409C-BE32-E72D297353CC}">
              <c16:uniqueId val="{00000001-2F70-4118-BD99-488D726A52A2}"/>
            </c:ext>
          </c:extLst>
        </c:ser>
        <c:ser>
          <c:idx val="2"/>
          <c:order val="2"/>
          <c:tx>
            <c:strRef>
              <c:f>Sheet1!$A$4</c:f>
              <c:strCache>
                <c:ptCount val="1"/>
                <c:pt idx="0">
                  <c:v>Neither agree or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Sheet1!$B$4:$C$4</c:f>
              <c:numCache>
                <c:formatCode>0%</c:formatCode>
                <c:ptCount val="2"/>
                <c:pt idx="0">
                  <c:v>0.33</c:v>
                </c:pt>
                <c:pt idx="1">
                  <c:v>0.21</c:v>
                </c:pt>
              </c:numCache>
            </c:numRef>
          </c:val>
          <c:extLst>
            <c:ext xmlns:c16="http://schemas.microsoft.com/office/drawing/2014/chart" uri="{C3380CC4-5D6E-409C-BE32-E72D297353CC}">
              <c16:uniqueId val="{00000002-2F70-4118-BD99-488D726A52A2}"/>
            </c:ext>
          </c:extLst>
        </c:ser>
        <c:ser>
          <c:idx val="3"/>
          <c:order val="3"/>
          <c:tx>
            <c:strRef>
              <c:f>Sheet1!$A$5</c:f>
              <c:strCache>
                <c:ptCount val="1"/>
                <c:pt idx="0">
                  <c:v>Disagree slightly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Sheet1!$B$5:$C$5</c:f>
              <c:numCache>
                <c:formatCode>0%</c:formatCode>
                <c:ptCount val="2"/>
                <c:pt idx="0">
                  <c:v>0.06</c:v>
                </c:pt>
                <c:pt idx="1">
                  <c:v>0.03</c:v>
                </c:pt>
              </c:numCache>
            </c:numRef>
          </c:val>
          <c:extLst>
            <c:ext xmlns:c16="http://schemas.microsoft.com/office/drawing/2014/chart" uri="{C3380CC4-5D6E-409C-BE32-E72D297353CC}">
              <c16:uniqueId val="{00000003-2F70-4118-BD99-488D726A52A2}"/>
            </c:ext>
          </c:extLst>
        </c:ser>
        <c:ser>
          <c:idx val="4"/>
          <c:order val="4"/>
          <c:tx>
            <c:strRef>
              <c:f>Sheet1!$A$6</c:f>
              <c:strCache>
                <c:ptCount val="1"/>
                <c:pt idx="0">
                  <c:v>Disagree strongly</c:v>
                </c:pt>
              </c:strCache>
            </c:strRef>
          </c:tx>
          <c:spPr>
            <a:solidFill>
              <a:schemeClr val="accent4"/>
            </a:solidFill>
            <a:ln>
              <a:noFill/>
            </a:ln>
            <a:effectLst/>
          </c:spPr>
          <c:invertIfNegative val="0"/>
          <c:dPt>
            <c:idx val="0"/>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05-2F70-4118-BD99-488D726A52A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Sheet1!$B$6:$C$6</c:f>
              <c:numCache>
                <c:formatCode>0%</c:formatCode>
                <c:ptCount val="2"/>
                <c:pt idx="0">
                  <c:v>0.09</c:v>
                </c:pt>
                <c:pt idx="1">
                  <c:v>0.06</c:v>
                </c:pt>
              </c:numCache>
            </c:numRef>
          </c:val>
          <c:extLst xmlns:c15="http://schemas.microsoft.com/office/drawing/2012/chart">
            <c:ext xmlns:c16="http://schemas.microsoft.com/office/drawing/2014/chart" uri="{C3380CC4-5D6E-409C-BE32-E72D297353CC}">
              <c16:uniqueId val="{00000006-2F70-4118-BD99-488D726A52A2}"/>
            </c:ext>
          </c:extLst>
        </c:ser>
        <c:dLbls>
          <c:showLegendKey val="0"/>
          <c:showVal val="0"/>
          <c:showCatName val="0"/>
          <c:showSerName val="0"/>
          <c:showPercent val="0"/>
          <c:showBubbleSize val="0"/>
        </c:dLbls>
        <c:gapWidth val="100"/>
        <c:overlap val="100"/>
        <c:axId val="871065752"/>
        <c:axId val="871067392"/>
        <c:extLst/>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0.16155947920555383"/>
          <c:w val="0.38008344820842582"/>
          <c:h val="0.75077564969926158"/>
        </c:manualLayout>
      </c:layout>
      <c:barChart>
        <c:barDir val="col"/>
        <c:grouping val="stacked"/>
        <c:varyColors val="0"/>
        <c:ser>
          <c:idx val="0"/>
          <c:order val="0"/>
          <c:tx>
            <c:strRef>
              <c:f>Sheet1!$A$2</c:f>
              <c:strCache>
                <c:ptCount val="1"/>
                <c:pt idx="0">
                  <c:v>Agree strongly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Sheet1!$B$2:$C$2</c:f>
              <c:numCache>
                <c:formatCode>0%</c:formatCode>
                <c:ptCount val="2"/>
                <c:pt idx="0">
                  <c:v>0.24</c:v>
                </c:pt>
                <c:pt idx="1">
                  <c:v>0.32</c:v>
                </c:pt>
              </c:numCache>
            </c:numRef>
          </c:val>
          <c:extLst>
            <c:ext xmlns:c16="http://schemas.microsoft.com/office/drawing/2014/chart" uri="{C3380CC4-5D6E-409C-BE32-E72D297353CC}">
              <c16:uniqueId val="{00000000-DE38-483E-AD36-FC276AE09BE0}"/>
            </c:ext>
          </c:extLst>
        </c:ser>
        <c:ser>
          <c:idx val="1"/>
          <c:order val="1"/>
          <c:tx>
            <c:strRef>
              <c:f>Sheet1!$A$3</c:f>
              <c:strCache>
                <c:ptCount val="1"/>
                <c:pt idx="0">
                  <c:v>Agree slightly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Sheet1!$B$3:$C$3</c:f>
              <c:numCache>
                <c:formatCode>0%</c:formatCode>
                <c:ptCount val="2"/>
                <c:pt idx="0">
                  <c:v>0.24</c:v>
                </c:pt>
                <c:pt idx="1">
                  <c:v>0.28999999999999998</c:v>
                </c:pt>
              </c:numCache>
            </c:numRef>
          </c:val>
          <c:extLst>
            <c:ext xmlns:c16="http://schemas.microsoft.com/office/drawing/2014/chart" uri="{C3380CC4-5D6E-409C-BE32-E72D297353CC}">
              <c16:uniqueId val="{00000001-DE38-483E-AD36-FC276AE09BE0}"/>
            </c:ext>
          </c:extLst>
        </c:ser>
        <c:ser>
          <c:idx val="2"/>
          <c:order val="2"/>
          <c:tx>
            <c:strRef>
              <c:f>Sheet1!$A$4</c:f>
              <c:strCache>
                <c:ptCount val="1"/>
                <c:pt idx="0">
                  <c:v>Neither agree or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Sheet1!$B$4:$C$4</c:f>
              <c:numCache>
                <c:formatCode>0%</c:formatCode>
                <c:ptCount val="2"/>
                <c:pt idx="0">
                  <c:v>0.36</c:v>
                </c:pt>
                <c:pt idx="1">
                  <c:v>0.28000000000000003</c:v>
                </c:pt>
              </c:numCache>
            </c:numRef>
          </c:val>
          <c:extLst>
            <c:ext xmlns:c16="http://schemas.microsoft.com/office/drawing/2014/chart" uri="{C3380CC4-5D6E-409C-BE32-E72D297353CC}">
              <c16:uniqueId val="{00000002-DE38-483E-AD36-FC276AE09BE0}"/>
            </c:ext>
          </c:extLst>
        </c:ser>
        <c:ser>
          <c:idx val="3"/>
          <c:order val="3"/>
          <c:tx>
            <c:strRef>
              <c:f>Sheet1!$A$5</c:f>
              <c:strCache>
                <c:ptCount val="1"/>
                <c:pt idx="0">
                  <c:v>Disagree slightly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Sheet1!$B$5:$C$5</c:f>
              <c:numCache>
                <c:formatCode>0%</c:formatCode>
                <c:ptCount val="2"/>
                <c:pt idx="0">
                  <c:v>0.06</c:v>
                </c:pt>
                <c:pt idx="1">
                  <c:v>0.04</c:v>
                </c:pt>
              </c:numCache>
            </c:numRef>
          </c:val>
          <c:extLst>
            <c:ext xmlns:c16="http://schemas.microsoft.com/office/drawing/2014/chart" uri="{C3380CC4-5D6E-409C-BE32-E72D297353CC}">
              <c16:uniqueId val="{00000003-DE38-483E-AD36-FC276AE09BE0}"/>
            </c:ext>
          </c:extLst>
        </c:ser>
        <c:ser>
          <c:idx val="4"/>
          <c:order val="4"/>
          <c:tx>
            <c:strRef>
              <c:f>Sheet1!$A$6</c:f>
              <c:strCache>
                <c:ptCount val="1"/>
                <c:pt idx="0">
                  <c:v>Disagree strongly</c:v>
                </c:pt>
              </c:strCache>
            </c:strRef>
          </c:tx>
          <c:spPr>
            <a:solidFill>
              <a:schemeClr val="accent4"/>
            </a:solidFill>
            <a:ln>
              <a:noFill/>
            </a:ln>
            <a:effectLst/>
          </c:spPr>
          <c:invertIfNegative val="0"/>
          <c:dPt>
            <c:idx val="0"/>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05-DE38-483E-AD36-FC276AE09BE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Sheet1!$B$6:$C$6</c:f>
              <c:numCache>
                <c:formatCode>0%</c:formatCode>
                <c:ptCount val="2"/>
                <c:pt idx="0">
                  <c:v>0.1</c:v>
                </c:pt>
                <c:pt idx="1">
                  <c:v>0.08</c:v>
                </c:pt>
              </c:numCache>
            </c:numRef>
          </c:val>
          <c:extLst xmlns:c15="http://schemas.microsoft.com/office/drawing/2012/chart">
            <c:ext xmlns:c16="http://schemas.microsoft.com/office/drawing/2014/chart" uri="{C3380CC4-5D6E-409C-BE32-E72D297353CC}">
              <c16:uniqueId val="{00000006-DE38-483E-AD36-FC276AE09BE0}"/>
            </c:ext>
          </c:extLst>
        </c:ser>
        <c:dLbls>
          <c:showLegendKey val="0"/>
          <c:showVal val="0"/>
          <c:showCatName val="0"/>
          <c:showSerName val="0"/>
          <c:showPercent val="0"/>
          <c:showBubbleSize val="0"/>
        </c:dLbls>
        <c:gapWidth val="100"/>
        <c:overlap val="100"/>
        <c:axId val="871065752"/>
        <c:axId val="871067392"/>
        <c:extLst/>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4956073385939202"/>
          <c:y val="5.4483000546872225E-2"/>
          <c:w val="0.48152023847591213"/>
          <c:h val="0.91656110849273997"/>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Lbls>
            <c:dLbl>
              <c:idx val="5"/>
              <c:layout>
                <c:manualLayout>
                  <c:x val="-4.3153175531845452E-2"/>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5F-4E0F-B292-1C7F4080C8F4}"/>
                </c:ext>
              </c:extLst>
            </c:dLbl>
            <c:dLbl>
              <c:idx val="6"/>
              <c:tx>
                <c:rich>
                  <a:bodyPr/>
                  <a:lstStyle/>
                  <a:p>
                    <a:fld id="{D6ECAF9E-1F9C-4F46-AB3B-41369F27D4A7}" type="VALUE">
                      <a:rPr lang="en-US"/>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90-4BDF-8462-AFD4FDF6D17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Fixed Broadband through a phone line or cable service: perhaps using Wi-Fi to go online </c:v>
                </c:pt>
                <c:pt idx="1">
                  <c:v>Accessing the internet using a mobile phone or smartphone – using your phone’s 3G, 4G or 5G mobile network </c:v>
                </c:pt>
                <c:pt idx="2">
                  <c:v>Mobile Broadband from a mobile network – using a plug-in USB stick, dongle or Mobile Wi-Fi router, or a Mobile SIM card built into a laptop or tablet computer </c:v>
                </c:pt>
                <c:pt idx="3">
                  <c:v>In another way </c:v>
                </c:pt>
                <c:pt idx="4">
                  <c:v>No internet access at home</c:v>
                </c:pt>
                <c:pt idx="5">
                  <c:v>NET: Any access</c:v>
                </c:pt>
                <c:pt idx="6">
                  <c:v>NET: Any access other than fixed broadband</c:v>
                </c:pt>
              </c:strCache>
            </c:strRef>
          </c:cat>
          <c:val>
            <c:numRef>
              <c:f>Sheet1!$B$2:$B$8</c:f>
              <c:numCache>
                <c:formatCode>0%</c:formatCode>
                <c:ptCount val="7"/>
                <c:pt idx="0">
                  <c:v>0.91039999999999999</c:v>
                </c:pt>
                <c:pt idx="1">
                  <c:v>0.61209999999999998</c:v>
                </c:pt>
                <c:pt idx="2">
                  <c:v>0.11609999999999999</c:v>
                </c:pt>
                <c:pt idx="3">
                  <c:v>1.0699999999999999E-2</c:v>
                </c:pt>
                <c:pt idx="4">
                  <c:v>1.7999999999999999E-2</c:v>
                </c:pt>
                <c:pt idx="5">
                  <c:v>0.98199999999999998</c:v>
                </c:pt>
                <c:pt idx="6">
                  <c:v>7.1599999999999997E-2</c:v>
                </c:pt>
              </c:numCache>
            </c:numRef>
          </c:val>
          <c:extLst>
            <c:ext xmlns:c16="http://schemas.microsoft.com/office/drawing/2014/chart" uri="{C3380CC4-5D6E-409C-BE32-E72D297353CC}">
              <c16:uniqueId val="{00000000-A535-4271-89D3-A0AA9D6E12C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0E2-4007-A003-FBBF84413D4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0.97209999999999996</c:v>
                </c:pt>
                <c:pt idx="1">
                  <c:v>0.97350000000000003</c:v>
                </c:pt>
                <c:pt idx="2">
                  <c:v>0.98209999999999997</c:v>
                </c:pt>
                <c:pt idx="3">
                  <c:v>0.996</c:v>
                </c:pt>
                <c:pt idx="4">
                  <c:v>0.96160000000000001</c:v>
                </c:pt>
                <c:pt idx="5">
                  <c:v>0.96020000000000005</c:v>
                </c:pt>
                <c:pt idx="6">
                  <c:v>0.9708</c:v>
                </c:pt>
                <c:pt idx="7">
                  <c:v>0.97399999999999998</c:v>
                </c:pt>
                <c:pt idx="8">
                  <c:v>0.96960000000000002</c:v>
                </c:pt>
                <c:pt idx="9">
                  <c:v>0.97660000000000002</c:v>
                </c:pt>
                <c:pt idx="10">
                  <c:v>0.97589999999999999</c:v>
                </c:pt>
                <c:pt idx="11">
                  <c:v>0.9556</c:v>
                </c:pt>
                <c:pt idx="12">
                  <c:v>0.98329999999999995</c:v>
                </c:pt>
                <c:pt idx="13">
                  <c:v>0.97489999999999999</c:v>
                </c:pt>
                <c:pt idx="14">
                  <c:v>0.97119999999999995</c:v>
                </c:pt>
                <c:pt idx="15">
                  <c:v>0.96120000000000005</c:v>
                </c:pt>
                <c:pt idx="16">
                  <c:v>0.97599999999999998</c:v>
                </c:pt>
                <c:pt idx="17">
                  <c:v>0.95250000000000001</c:v>
                </c:pt>
                <c:pt idx="18">
                  <c:v>0.9627</c:v>
                </c:pt>
                <c:pt idx="19">
                  <c:v>0.97189999999999999</c:v>
                </c:pt>
                <c:pt idx="20">
                  <c:v>0.98040000000000005</c:v>
                </c:pt>
                <c:pt idx="21">
                  <c:v>0.97860000000000003</c:v>
                </c:pt>
              </c:numCache>
            </c:numRef>
          </c:val>
          <c:extLst>
            <c:ext xmlns:c16="http://schemas.microsoft.com/office/drawing/2014/chart" uri="{C3380CC4-5D6E-409C-BE32-E72D297353CC}">
              <c16:uniqueId val="{00000002-00E2-4007-A003-FBBF84413D4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33698275187340615"/>
          <c:h val="0.84968188438799608"/>
        </c:manualLayout>
      </c:layout>
      <c:barChart>
        <c:barDir val="col"/>
        <c:grouping val="stacked"/>
        <c:varyColors val="0"/>
        <c:ser>
          <c:idx val="0"/>
          <c:order val="0"/>
          <c:tx>
            <c:strRef>
              <c:f>Sheet1!$A$2</c:f>
              <c:strCache>
                <c:ptCount val="1"/>
                <c:pt idx="0">
                  <c:v>Every 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2023</c:v>
                </c:pt>
              </c:strCache>
            </c:strRef>
          </c:cat>
          <c:val>
            <c:numRef>
              <c:f>Sheet1!$B$2</c:f>
              <c:numCache>
                <c:formatCode>0%</c:formatCode>
                <c:ptCount val="1"/>
                <c:pt idx="0">
                  <c:v>0.93789999999999996</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At least once a week (but not every day)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2023</c:v>
                </c:pt>
              </c:strCache>
            </c:strRef>
          </c:cat>
          <c:val>
            <c:numRef>
              <c:f>Sheet1!$B$3</c:f>
              <c:numCache>
                <c:formatCode>0%</c:formatCode>
                <c:ptCount val="1"/>
                <c:pt idx="0">
                  <c:v>3.4099999999999998E-2</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Less than once a week</c:v>
                </c:pt>
              </c:strCache>
            </c:strRef>
          </c:tx>
          <c:spPr>
            <a:solidFill>
              <a:schemeClr val="accent3"/>
            </a:solidFill>
            <a:ln>
              <a:noFill/>
            </a:ln>
            <a:effectLst/>
          </c:spPr>
          <c:invertIfNegative val="0"/>
          <c:cat>
            <c:strRef>
              <c:f>Sheet1!$B$1</c:f>
              <c:strCache>
                <c:ptCount val="1"/>
                <c:pt idx="0">
                  <c:v>Essex 2023</c:v>
                </c:pt>
              </c:strCache>
            </c:strRef>
          </c:cat>
          <c:val>
            <c:numRef>
              <c:f>Sheet1!$B$4</c:f>
              <c:numCache>
                <c:formatCode>0%</c:formatCode>
                <c:ptCount val="1"/>
                <c:pt idx="0">
                  <c:v>1.23E-2</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Not used in the last 3 months</c:v>
                </c:pt>
              </c:strCache>
            </c:strRef>
          </c:tx>
          <c:spPr>
            <a:solidFill>
              <a:schemeClr val="accent4"/>
            </a:solidFill>
            <a:ln>
              <a:noFill/>
            </a:ln>
            <a:effectLst/>
          </c:spPr>
          <c:invertIfNegative val="0"/>
          <c:dLbls>
            <c:dLbl>
              <c:idx val="0"/>
              <c:layout>
                <c:manualLayout>
                  <c:x val="0"/>
                  <c:y val="-1.187431088675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E6-460F-ADA1-B29F2BC1431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 2023</c:v>
                </c:pt>
              </c:strCache>
            </c:strRef>
          </c:cat>
          <c:val>
            <c:numRef>
              <c:f>Sheet1!$B$5</c:f>
              <c:numCache>
                <c:formatCode>0%</c:formatCode>
                <c:ptCount val="1"/>
                <c:pt idx="0">
                  <c:v>1.5599999999999999E-2</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957780046155540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6614782377"/>
          <c:y val="1.0507208706254724E-2"/>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rgbClr val="A6A6A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0D2A-4040-B178-08A8A9474F8D}"/>
              </c:ext>
            </c:extLst>
          </c:dPt>
          <c:dLbls>
            <c:dLbl>
              <c:idx val="7"/>
              <c:spPr>
                <a:noFill/>
                <a:ln w="19050">
                  <a:solidFill>
                    <a:srgbClr val="0066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AE0-48FB-8F54-F630944314EE}"/>
                </c:ext>
              </c:extLst>
            </c:dLbl>
            <c:dLbl>
              <c:idx val="11"/>
              <c:spPr>
                <a:noFill/>
                <a:ln w="19050">
                  <a:solidFill>
                    <a:srgbClr val="C0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AE0-48FB-8F54-F630944314EE}"/>
                </c:ext>
              </c:extLst>
            </c:dLbl>
            <c:dLbl>
              <c:idx val="13"/>
              <c:spPr>
                <a:noFill/>
                <a:ln w="19050">
                  <a:solidFill>
                    <a:srgbClr val="C0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AE0-48FB-8F54-F630944314EE}"/>
                </c:ext>
              </c:extLst>
            </c:dLbl>
            <c:dLbl>
              <c:idx val="14"/>
              <c:spPr>
                <a:noFill/>
                <a:ln w="19050">
                  <a:solidFill>
                    <a:srgbClr val="0066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AE0-48FB-8F54-F630944314EE}"/>
                </c:ext>
              </c:extLst>
            </c:dLbl>
            <c:dLbl>
              <c:idx val="15"/>
              <c:spPr>
                <a:noFill/>
                <a:ln w="19050">
                  <a:solidFill>
                    <a:srgbClr val="C0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AE0-48FB-8F54-F630944314EE}"/>
                </c:ext>
              </c:extLst>
            </c:dLbl>
            <c:dLbl>
              <c:idx val="16"/>
              <c:spPr>
                <a:noFill/>
                <a:ln w="19050">
                  <a:solidFill>
                    <a:srgbClr val="0066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AE0-48FB-8F54-F630944314EE}"/>
                </c:ext>
              </c:extLst>
            </c:dLbl>
            <c:dLbl>
              <c:idx val="17"/>
              <c:spPr>
                <a:noFill/>
                <a:ln w="19050">
                  <a:solidFill>
                    <a:srgbClr val="C0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AE0-48FB-8F54-F630944314EE}"/>
                </c:ext>
              </c:extLst>
            </c:dLbl>
            <c:dLbl>
              <c:idx val="21"/>
              <c:spPr>
                <a:noFill/>
                <a:ln w="19050">
                  <a:solidFill>
                    <a:srgbClr val="0066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AE0-48FB-8F54-F630944314E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0.92650977680712354</c:v>
                </c:pt>
                <c:pt idx="1">
                  <c:v>0.92059421180037981</c:v>
                </c:pt>
                <c:pt idx="2">
                  <c:v>0.92564097399673562</c:v>
                </c:pt>
                <c:pt idx="3">
                  <c:v>0.93239489165442957</c:v>
                </c:pt>
                <c:pt idx="4">
                  <c:v>0.9083250201029438</c:v>
                </c:pt>
                <c:pt idx="5">
                  <c:v>0.9141915578148585</c:v>
                </c:pt>
                <c:pt idx="6">
                  <c:v>0.93887397712691045</c:v>
                </c:pt>
                <c:pt idx="7">
                  <c:v>0.95527749450919996</c:v>
                </c:pt>
                <c:pt idx="8">
                  <c:v>0.94101645259211641</c:v>
                </c:pt>
                <c:pt idx="9">
                  <c:v>0.91481629178822521</c:v>
                </c:pt>
                <c:pt idx="10">
                  <c:v>0.93767374649334512</c:v>
                </c:pt>
                <c:pt idx="11">
                  <c:v>0.89137096073783695</c:v>
                </c:pt>
                <c:pt idx="12">
                  <c:v>0.94084804125326371</c:v>
                </c:pt>
                <c:pt idx="13">
                  <c:v>0.91252673463550915</c:v>
                </c:pt>
                <c:pt idx="14">
                  <c:v>0.93126117566975031</c:v>
                </c:pt>
                <c:pt idx="15">
                  <c:v>0.90991865198322852</c:v>
                </c:pt>
                <c:pt idx="16">
                  <c:v>0.93236530826109931</c:v>
                </c:pt>
                <c:pt idx="17">
                  <c:v>0.88600829003970472</c:v>
                </c:pt>
                <c:pt idx="18">
                  <c:v>0.91544122255472404</c:v>
                </c:pt>
                <c:pt idx="19">
                  <c:v>0.93248369523346175</c:v>
                </c:pt>
                <c:pt idx="20">
                  <c:v>0.93207933824763733</c:v>
                </c:pt>
                <c:pt idx="21">
                  <c:v>0.93872459766152117</c:v>
                </c:pt>
              </c:numCache>
            </c:numRef>
          </c:val>
          <c:extLst>
            <c:ext xmlns:c16="http://schemas.microsoft.com/office/drawing/2014/chart" uri="{C3380CC4-5D6E-409C-BE32-E72D297353CC}">
              <c16:uniqueId val="{00000002-0D2A-4040-B178-08A8A9474F8D}"/>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32351378426871247"/>
          <c:h val="0.84968188438799608"/>
        </c:manualLayout>
      </c:layout>
      <c:barChart>
        <c:barDir val="col"/>
        <c:grouping val="stacked"/>
        <c:varyColors val="0"/>
        <c:ser>
          <c:idx val="0"/>
          <c:order val="0"/>
          <c:tx>
            <c:strRef>
              <c:f>Sheet1!$A$2</c:f>
              <c:strCache>
                <c:ptCount val="1"/>
                <c:pt idx="0">
                  <c:v>Very confident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c:v>
                </c:pt>
              </c:strCache>
            </c:strRef>
          </c:cat>
          <c:val>
            <c:numRef>
              <c:f>Sheet1!$B$2</c:f>
              <c:numCache>
                <c:formatCode>0%</c:formatCode>
                <c:ptCount val="1"/>
                <c:pt idx="0">
                  <c:v>0.605692476370707</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Fairly confident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c:v>
                </c:pt>
              </c:strCache>
            </c:strRef>
          </c:cat>
          <c:val>
            <c:numRef>
              <c:f>Sheet1!$B$3</c:f>
              <c:numCache>
                <c:formatCode>0%</c:formatCode>
                <c:ptCount val="1"/>
                <c:pt idx="0">
                  <c:v>0.32081730043641621</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Not very confident</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c:v>
                </c:pt>
              </c:strCache>
            </c:strRef>
          </c:cat>
          <c:val>
            <c:numRef>
              <c:f>Sheet1!$B$4</c:f>
              <c:numCache>
                <c:formatCode>0%</c:formatCode>
                <c:ptCount val="1"/>
                <c:pt idx="0">
                  <c:v>5.5015447182696471E-2</c:v>
                </c:pt>
              </c:numCache>
            </c:numRef>
          </c:val>
          <c:extLst>
            <c:ext xmlns:c16="http://schemas.microsoft.com/office/drawing/2014/chart" uri="{C3380CC4-5D6E-409C-BE32-E72D297353CC}">
              <c16:uniqueId val="{0000000C-4715-469C-B13A-884A292E958C}"/>
            </c:ext>
          </c:extLst>
        </c:ser>
        <c:ser>
          <c:idx val="3"/>
          <c:order val="3"/>
          <c:tx>
            <c:strRef>
              <c:f>Sheet1!$A$5</c:f>
              <c:strCache>
                <c:ptCount val="1"/>
                <c:pt idx="0">
                  <c:v>Not at all confident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Essex</c:v>
                </c:pt>
              </c:strCache>
            </c:strRef>
          </c:cat>
          <c:val>
            <c:numRef>
              <c:f>Sheet1!$B$5</c:f>
              <c:numCache>
                <c:formatCode>0%</c:formatCode>
                <c:ptCount val="1"/>
                <c:pt idx="0">
                  <c:v>1.847477601018015E-2</c:v>
                </c:pt>
              </c:numCache>
            </c:numRef>
          </c:val>
          <c:extLst>
            <c:ext xmlns:c16="http://schemas.microsoft.com/office/drawing/2014/chart" uri="{C3380CC4-5D6E-409C-BE32-E72D297353CC}">
              <c16:uniqueId val="{0000000D-4715-469C-B13A-884A292E958C}"/>
            </c:ext>
          </c:extLst>
        </c:ser>
        <c:dLbls>
          <c:showLegendKey val="0"/>
          <c:showVal val="0"/>
          <c:showCatName val="0"/>
          <c:showSerName val="0"/>
          <c:showPercent val="0"/>
          <c:showBubbleSize val="0"/>
        </c:dLbls>
        <c:gapWidth val="100"/>
        <c:overlap val="100"/>
        <c:axId val="871065752"/>
        <c:axId val="871067392"/>
        <c:extLst>
          <c:ext xmlns:c15="http://schemas.microsoft.com/office/drawing/2012/chart" uri="{02D57815-91ED-43cb-92C2-25804820EDAC}">
            <c15:filteredBarSeries>
              <c15:ser>
                <c:idx val="4"/>
                <c:order val="4"/>
                <c:tx>
                  <c:strRef>
                    <c:extLst>
                      <c:ext uri="{02D57815-91ED-43cb-92C2-25804820EDAC}">
                        <c15:formulaRef>
                          <c15:sqref>Sheet1!$A$6</c15:sqref>
                        </c15:formulaRef>
                      </c:ext>
                    </c:extLst>
                    <c:strCache>
                      <c:ptCount val="1"/>
                    </c:strCache>
                  </c:strRef>
                </c:tx>
                <c:spPr>
                  <a:solidFill>
                    <a:schemeClr val="bg1">
                      <a:lumMod val="85000"/>
                    </a:schemeClr>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0-1BFB-4381-8A56-2A16BEEF870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c15:sqref>
                        </c15:formulaRef>
                      </c:ext>
                    </c:extLst>
                    <c:strCache>
                      <c:ptCount val="1"/>
                      <c:pt idx="0">
                        <c:v>Essex</c:v>
                      </c:pt>
                    </c:strCache>
                  </c:strRef>
                </c:cat>
                <c:val>
                  <c:numRef>
                    <c:extLst>
                      <c:ext uri="{02D57815-91ED-43cb-92C2-25804820EDAC}">
                        <c15:formulaRef>
                          <c15:sqref>Sheet1!$B$6</c15:sqref>
                        </c15:formulaRef>
                      </c:ext>
                    </c:extLst>
                    <c:numCache>
                      <c:formatCode>0%</c:formatCode>
                      <c:ptCount val="1"/>
                    </c:numCache>
                  </c:numRef>
                </c:val>
                <c:extLst>
                  <c:ext xmlns:c16="http://schemas.microsoft.com/office/drawing/2014/chart" uri="{C3380CC4-5D6E-409C-BE32-E72D297353CC}">
                    <c16:uniqueId val="{0000000E-4715-469C-B13A-884A292E958C}"/>
                  </c:ext>
                </c:extLst>
              </c15:ser>
            </c15:filteredBarSeries>
          </c:ext>
        </c:extLst>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5311707789921761E-2"/>
          <c:y val="4.188990410091481E-2"/>
          <c:w val="0.27225381908554142"/>
          <c:h val="0.957780046155540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126566404439E-3"/>
          <c:y val="6.6544570507004769E-2"/>
          <c:w val="0.98110712780651743"/>
          <c:h val="0.74745199518576155"/>
        </c:manualLayout>
      </c:layout>
      <c:barChart>
        <c:barDir val="col"/>
        <c:grouping val="stacked"/>
        <c:varyColors val="0"/>
        <c:ser>
          <c:idx val="0"/>
          <c:order val="0"/>
          <c:tx>
            <c:strRef>
              <c:f>Sheet1!$B$1</c:f>
              <c:strCache>
                <c:ptCount val="1"/>
                <c:pt idx="0">
                  <c:v>Fairly confident</c:v>
                </c:pt>
              </c:strCache>
            </c:strRef>
          </c:tx>
          <c:spPr>
            <a:solidFill>
              <a:schemeClr val="accent5"/>
            </a:solidFill>
            <a:ln>
              <a:noFill/>
            </a:ln>
            <a:effectLst/>
          </c:spPr>
          <c:invertIfNegative val="0"/>
          <c:dPt>
            <c:idx val="6"/>
            <c:invertIfNegative val="0"/>
            <c:bubble3D val="0"/>
            <c:extLst>
              <c:ext xmlns:c16="http://schemas.microsoft.com/office/drawing/2014/chart" uri="{C3380CC4-5D6E-409C-BE32-E72D297353CC}">
                <c16:uniqueId val="{00000000-982A-4C8B-BA6E-8DDF257E4E5F}"/>
              </c:ext>
            </c:extLst>
          </c:dPt>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2A-4C8B-BA6E-8DDF257E4E5F}"/>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82A-4C8B-BA6E-8DDF257E4E5F}"/>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82A-4C8B-BA6E-8DDF257E4E5F}"/>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82A-4C8B-BA6E-8DDF257E4E5F}"/>
                </c:ext>
              </c:extLst>
            </c:dLbl>
            <c:dLbl>
              <c:idx val="4"/>
              <c:layout>
                <c:manualLayout>
                  <c:x val="-8.6257372368994264E-17"/>
                  <c:y val="0"/>
                </c:manualLayout>
              </c:layout>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B4-434E-A88F-738362663D81}"/>
                </c:ext>
              </c:extLst>
            </c:dLbl>
            <c:dLbl>
              <c:idx val="5"/>
              <c:layout>
                <c:manualLayout>
                  <c:x val="4.7050019357193001E-3"/>
                  <c:y val="-1.4335481303907971E-2"/>
                </c:manualLayout>
              </c:layout>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E9-4054-BE08-DA4DF019964D}"/>
                </c:ext>
              </c:extLst>
            </c:dLbl>
            <c:dLbl>
              <c:idx val="6"/>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2A-4C8B-BA6E-8DDF257E4E5F}"/>
                </c:ext>
              </c:extLst>
            </c:dLbl>
            <c:dLbl>
              <c:idx val="8"/>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982A-4C8B-BA6E-8DDF257E4E5F}"/>
                </c:ext>
              </c:extLst>
            </c:dLbl>
            <c:dLbl>
              <c:idx val="9"/>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82A-4C8B-BA6E-8DDF257E4E5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Sheet1!$B$2:$B$11</c:f>
              <c:numCache>
                <c:formatCode>0%</c:formatCode>
                <c:ptCount val="10"/>
                <c:pt idx="0">
                  <c:v>0.19761504486513878</c:v>
                </c:pt>
                <c:pt idx="1">
                  <c:v>0.13674011299398178</c:v>
                </c:pt>
                <c:pt idx="2">
                  <c:v>0.2474870485665592</c:v>
                </c:pt>
                <c:pt idx="3">
                  <c:v>0.26452214006442376</c:v>
                </c:pt>
                <c:pt idx="4">
                  <c:v>0.43055637647404688</c:v>
                </c:pt>
                <c:pt idx="5">
                  <c:v>0.4795569049142584</c:v>
                </c:pt>
                <c:pt idx="6">
                  <c:v>0.46968666143685311</c:v>
                </c:pt>
                <c:pt idx="8">
                  <c:v>0.3570481502877122</c:v>
                </c:pt>
                <c:pt idx="9">
                  <c:v>0.27227293323031942</c:v>
                </c:pt>
              </c:numCache>
            </c:numRef>
          </c:val>
          <c:extLst>
            <c:ext xmlns:c16="http://schemas.microsoft.com/office/drawing/2014/chart" uri="{C3380CC4-5D6E-409C-BE32-E72D297353CC}">
              <c16:uniqueId val="{00000001-982A-4C8B-BA6E-8DDF257E4E5F}"/>
            </c:ext>
          </c:extLst>
        </c:ser>
        <c:ser>
          <c:idx val="1"/>
          <c:order val="1"/>
          <c:tx>
            <c:strRef>
              <c:f>Sheet1!$C$1</c:f>
              <c:strCache>
                <c:ptCount val="1"/>
                <c:pt idx="0">
                  <c:v>Very confident</c:v>
                </c:pt>
              </c:strCache>
            </c:strRef>
          </c:tx>
          <c:spPr>
            <a:solidFill>
              <a:schemeClr val="accent6"/>
            </a:solidFill>
            <a:ln>
              <a:noFill/>
            </a:ln>
            <a:effectLst/>
          </c:spPr>
          <c:invertIfNegative val="0"/>
          <c:dLbls>
            <c:dLbl>
              <c:idx val="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3B4-434E-A88F-738362663D81}"/>
                </c:ext>
              </c:extLst>
            </c:dLbl>
            <c:dLbl>
              <c:idx val="1"/>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2A-4C8B-BA6E-8DDF257E4E5F}"/>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3B4-434E-A88F-738362663D81}"/>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982A-4C8B-BA6E-8DDF257E4E5F}"/>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C-982A-4C8B-BA6E-8DDF257E4E5F}"/>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D3B4-434E-A88F-738362663D81}"/>
                </c:ext>
              </c:extLst>
            </c:dLbl>
            <c:dLbl>
              <c:idx val="6"/>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82A-4C8B-BA6E-8DDF257E4E5F}"/>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EE9-4054-BE08-DA4DF019964D}"/>
                </c:ext>
              </c:extLst>
            </c:dLbl>
            <c:dLbl>
              <c:idx val="9"/>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EE9-4054-BE08-DA4DF019964D}"/>
                </c:ext>
              </c:extLst>
            </c:dLbl>
            <c:spPr>
              <a:noFill/>
              <a:ln w="19050">
                <a:solidFill>
                  <a:schemeClr val="tx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Sheet1!$C$2:$C$11</c:f>
              <c:numCache>
                <c:formatCode>0%</c:formatCode>
                <c:ptCount val="10"/>
                <c:pt idx="0">
                  <c:v>0.8023849551348613</c:v>
                </c:pt>
                <c:pt idx="1">
                  <c:v>0.86188149534906555</c:v>
                </c:pt>
                <c:pt idx="2">
                  <c:v>0.73055236639353938</c:v>
                </c:pt>
                <c:pt idx="3">
                  <c:v>0.71956387773280928</c:v>
                </c:pt>
                <c:pt idx="4">
                  <c:v>0.51240307183637102</c:v>
                </c:pt>
                <c:pt idx="5">
                  <c:v>0.38680351816249919</c:v>
                </c:pt>
                <c:pt idx="6">
                  <c:v>0.20863194013495481</c:v>
                </c:pt>
                <c:pt idx="8">
                  <c:v>0.55707239880689219</c:v>
                </c:pt>
                <c:pt idx="9">
                  <c:v>0.67074657743268262</c:v>
                </c:pt>
              </c:numCache>
            </c:numRef>
          </c:val>
          <c:extLst>
            <c:ext xmlns:c16="http://schemas.microsoft.com/office/drawing/2014/chart" uri="{C3380CC4-5D6E-409C-BE32-E72D297353CC}">
              <c16:uniqueId val="{00000002-982A-4C8B-BA6E-8DDF257E4E5F}"/>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1419323109524665"/>
          <c:y val="1.4335481303907971E-2"/>
          <c:w val="0.8580676890475335"/>
          <c:h val="7.33400965951820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16805467060891E-2"/>
          <c:y val="0.20629485634881331"/>
          <c:w val="0.83808118602188508"/>
          <c:h val="0.64665854848366133"/>
        </c:manualLayout>
      </c:layout>
      <c:lineChart>
        <c:grouping val="standard"/>
        <c:varyColors val="0"/>
        <c:ser>
          <c:idx val="0"/>
          <c:order val="0"/>
          <c:tx>
            <c:strRef>
              <c:f>Sheet1!$B$1</c:f>
              <c:strCache>
                <c:ptCount val="1"/>
                <c:pt idx="0">
                  <c:v>Male</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1">
                  <c:v>1</c:v>
                </c:pt>
                <c:pt idx="2">
                  <c:v>0.99</c:v>
                </c:pt>
                <c:pt idx="3">
                  <c:v>0.99</c:v>
                </c:pt>
                <c:pt idx="4">
                  <c:v>0.96</c:v>
                </c:pt>
                <c:pt idx="5">
                  <c:v>0.87</c:v>
                </c:pt>
                <c:pt idx="6">
                  <c:v>0.75</c:v>
                </c:pt>
              </c:numCache>
            </c:numRef>
          </c:val>
          <c:smooth val="0"/>
          <c:extLst>
            <c:ext xmlns:c16="http://schemas.microsoft.com/office/drawing/2014/chart" uri="{C3380CC4-5D6E-409C-BE32-E72D297353CC}">
              <c16:uniqueId val="{00000001-10EB-4EF4-A615-849AA70A8363}"/>
            </c:ext>
          </c:extLst>
        </c:ser>
        <c:ser>
          <c:idx val="1"/>
          <c:order val="1"/>
          <c:tx>
            <c:strRef>
              <c:f>Sheet1!$C$1</c:f>
              <c:strCache>
                <c:ptCount val="1"/>
                <c:pt idx="0">
                  <c:v>Female</c:v>
                </c:pt>
              </c:strCache>
            </c:strRef>
          </c:tx>
          <c:spPr>
            <a:ln w="28575" cap="rnd">
              <a:solidFill>
                <a:srgbClr val="E40037"/>
              </a:solidFill>
              <a:round/>
            </a:ln>
            <a:effectLst/>
          </c:spPr>
          <c:marker>
            <c:symbol val="star"/>
            <c:size val="5"/>
            <c:spPr>
              <a:solidFill>
                <a:srgbClr val="E40037"/>
              </a:solidFill>
              <a:ln w="38100">
                <a:solidFill>
                  <a:srgbClr val="E40037"/>
                </a:solidFill>
              </a:ln>
              <a:effectLst/>
            </c:spPr>
          </c:marker>
          <c:dLbls>
            <c:dLbl>
              <c:idx val="4"/>
              <c:spPr>
                <a:noFill/>
                <a:ln>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5-10EB-4EF4-A615-849AA70A8363}"/>
                </c:ext>
              </c:extLst>
            </c:dLbl>
            <c:dLbl>
              <c:idx val="6"/>
              <c:spPr>
                <a:noFill/>
                <a:ln>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6-10EB-4EF4-A615-849AA70A836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1</c:v>
                </c:pt>
                <c:pt idx="1">
                  <c:v>1</c:v>
                </c:pt>
                <c:pt idx="2">
                  <c:v>0.97</c:v>
                </c:pt>
                <c:pt idx="3">
                  <c:v>0.98</c:v>
                </c:pt>
                <c:pt idx="4">
                  <c:v>0.93</c:v>
                </c:pt>
                <c:pt idx="5">
                  <c:v>0.86</c:v>
                </c:pt>
                <c:pt idx="6">
                  <c:v>0.62</c:v>
                </c:pt>
              </c:numCache>
            </c:numRef>
          </c:val>
          <c:smooth val="0"/>
          <c:extLst>
            <c:ext xmlns:c16="http://schemas.microsoft.com/office/drawing/2014/chart" uri="{C3380CC4-5D6E-409C-BE32-E72D297353CC}">
              <c16:uniqueId val="{00000007-10EB-4EF4-A615-849AA70A8363}"/>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Stats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Sheet1!$A$2:$A$8</c15:sqref>
                        </c15:formulaRef>
                      </c:ext>
                    </c:extLst>
                    <c:strCache>
                      <c:ptCount val="7"/>
                      <c:pt idx="0">
                        <c:v>18-24</c:v>
                      </c:pt>
                      <c:pt idx="1">
                        <c:v>25-34</c:v>
                      </c:pt>
                      <c:pt idx="2">
                        <c:v>35-44</c:v>
                      </c:pt>
                      <c:pt idx="3">
                        <c:v>45-54</c:v>
                      </c:pt>
                      <c:pt idx="4">
                        <c:v>55-64</c:v>
                      </c:pt>
                      <c:pt idx="5">
                        <c:v>65-74</c:v>
                      </c:pt>
                      <c:pt idx="6">
                        <c:v>75+</c:v>
                      </c:pt>
                    </c:strCache>
                  </c:strRef>
                </c:cat>
                <c:val>
                  <c:numRef>
                    <c:extLst>
                      <c:ext uri="{02D57815-91ED-43cb-92C2-25804820EDAC}">
                        <c15:formulaRef>
                          <c15:sqref>Sheet1!$D$2:$D$8</c15:sqref>
                        </c15:formulaRef>
                      </c:ext>
                    </c:extLst>
                    <c:numCache>
                      <c:formatCode>0</c:formatCode>
                      <c:ptCount val="7"/>
                      <c:pt idx="0">
                        <c:v>15</c:v>
                      </c:pt>
                      <c:pt idx="1">
                        <c:v>130</c:v>
                      </c:pt>
                      <c:pt idx="2">
                        <c:v>262</c:v>
                      </c:pt>
                      <c:pt idx="3">
                        <c:v>329</c:v>
                      </c:pt>
                      <c:pt idx="4">
                        <c:v>593</c:v>
                      </c:pt>
                      <c:pt idx="5">
                        <c:v>671</c:v>
                      </c:pt>
                      <c:pt idx="6">
                        <c:v>553</c:v>
                      </c:pt>
                    </c:numCache>
                  </c:numRef>
                </c:val>
                <c:smooth val="0"/>
                <c:extLst>
                  <c:ext xmlns:c16="http://schemas.microsoft.com/office/drawing/2014/chart" uri="{C3380CC4-5D6E-409C-BE32-E72D297353CC}">
                    <c16:uniqueId val="{00000008-10EB-4EF4-A615-849AA70A8363}"/>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r"/>
      <c:layout>
        <c:manualLayout>
          <c:xMode val="edge"/>
          <c:yMode val="edge"/>
          <c:x val="0.51387611309223469"/>
          <c:y val="0.58962307732107355"/>
          <c:w val="0.42801088927032138"/>
          <c:h val="0.120292162196122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0.16155947920555383"/>
          <c:w val="0.38008344820842582"/>
          <c:h val="0.75077564969926158"/>
        </c:manualLayout>
      </c:layout>
      <c:barChart>
        <c:barDir val="col"/>
        <c:grouping val="stacked"/>
        <c:varyColors val="0"/>
        <c:ser>
          <c:idx val="0"/>
          <c:order val="0"/>
          <c:tx>
            <c:strRef>
              <c:f>Sheet1!$A$2</c:f>
              <c:strCache>
                <c:ptCount val="1"/>
                <c:pt idx="0">
                  <c:v>Agree strongly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Sheet1!$B$2:$C$2</c:f>
              <c:numCache>
                <c:formatCode>0%</c:formatCode>
                <c:ptCount val="2"/>
                <c:pt idx="0">
                  <c:v>0.27</c:v>
                </c:pt>
                <c:pt idx="1">
                  <c:v>0.36</c:v>
                </c:pt>
              </c:numCache>
            </c:numRef>
          </c:val>
          <c:extLst>
            <c:ext xmlns:c16="http://schemas.microsoft.com/office/drawing/2014/chart" uri="{C3380CC4-5D6E-409C-BE32-E72D297353CC}">
              <c16:uniqueId val="{00000000-B2AC-4217-8D9C-DBFB9F02CD1B}"/>
            </c:ext>
          </c:extLst>
        </c:ser>
        <c:ser>
          <c:idx val="1"/>
          <c:order val="1"/>
          <c:tx>
            <c:strRef>
              <c:f>Sheet1!$A$3</c:f>
              <c:strCache>
                <c:ptCount val="1"/>
                <c:pt idx="0">
                  <c:v>Agree slightly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Sheet1!$B$3:$C$3</c:f>
              <c:numCache>
                <c:formatCode>0%</c:formatCode>
                <c:ptCount val="2"/>
                <c:pt idx="0">
                  <c:v>0.2</c:v>
                </c:pt>
                <c:pt idx="1">
                  <c:v>0.24</c:v>
                </c:pt>
              </c:numCache>
            </c:numRef>
          </c:val>
          <c:extLst>
            <c:ext xmlns:c16="http://schemas.microsoft.com/office/drawing/2014/chart" uri="{C3380CC4-5D6E-409C-BE32-E72D297353CC}">
              <c16:uniqueId val="{00000001-B2AC-4217-8D9C-DBFB9F02CD1B}"/>
            </c:ext>
          </c:extLst>
        </c:ser>
        <c:ser>
          <c:idx val="2"/>
          <c:order val="2"/>
          <c:tx>
            <c:strRef>
              <c:f>Sheet1!$A$4</c:f>
              <c:strCache>
                <c:ptCount val="1"/>
                <c:pt idx="0">
                  <c:v>Neither agree or disagree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Sheet1!$B$4:$C$4</c:f>
              <c:numCache>
                <c:formatCode>0%</c:formatCode>
                <c:ptCount val="2"/>
                <c:pt idx="0">
                  <c:v>0.35</c:v>
                </c:pt>
                <c:pt idx="1">
                  <c:v>0.26</c:v>
                </c:pt>
              </c:numCache>
            </c:numRef>
          </c:val>
          <c:extLst>
            <c:ext xmlns:c16="http://schemas.microsoft.com/office/drawing/2014/chart" uri="{C3380CC4-5D6E-409C-BE32-E72D297353CC}">
              <c16:uniqueId val="{00000002-B2AC-4217-8D9C-DBFB9F02CD1B}"/>
            </c:ext>
          </c:extLst>
        </c:ser>
        <c:ser>
          <c:idx val="3"/>
          <c:order val="3"/>
          <c:tx>
            <c:strRef>
              <c:f>Sheet1!$A$5</c:f>
              <c:strCache>
                <c:ptCount val="1"/>
                <c:pt idx="0">
                  <c:v>Disagree slightly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Sheet1!$B$5:$C$5</c:f>
              <c:numCache>
                <c:formatCode>0%</c:formatCode>
                <c:ptCount val="2"/>
                <c:pt idx="0">
                  <c:v>0.06</c:v>
                </c:pt>
                <c:pt idx="1">
                  <c:v>0.04</c:v>
                </c:pt>
              </c:numCache>
            </c:numRef>
          </c:val>
          <c:extLst>
            <c:ext xmlns:c16="http://schemas.microsoft.com/office/drawing/2014/chart" uri="{C3380CC4-5D6E-409C-BE32-E72D297353CC}">
              <c16:uniqueId val="{00000003-B2AC-4217-8D9C-DBFB9F02CD1B}"/>
            </c:ext>
          </c:extLst>
        </c:ser>
        <c:ser>
          <c:idx val="4"/>
          <c:order val="4"/>
          <c:tx>
            <c:strRef>
              <c:f>Sheet1!$A$6</c:f>
              <c:strCache>
                <c:ptCount val="1"/>
                <c:pt idx="0">
                  <c:v>Disagree strongly</c:v>
                </c:pt>
              </c:strCache>
            </c:strRef>
          </c:tx>
          <c:spPr>
            <a:solidFill>
              <a:schemeClr val="accent4"/>
            </a:solidFill>
            <a:ln>
              <a:noFill/>
            </a:ln>
            <a:effectLst/>
          </c:spPr>
          <c:invertIfNegative val="0"/>
          <c:dPt>
            <c:idx val="0"/>
            <c:invertIfNegative val="0"/>
            <c:bubble3D val="0"/>
            <c:spPr>
              <a:solidFill>
                <a:schemeClr val="accent4"/>
              </a:solidFill>
              <a:ln>
                <a:noFill/>
              </a:ln>
              <a:effectLst/>
            </c:spPr>
            <c:extLst xmlns:c15="http://schemas.microsoft.com/office/drawing/2012/chart">
              <c:ext xmlns:c16="http://schemas.microsoft.com/office/drawing/2014/chart" uri="{C3380CC4-5D6E-409C-BE32-E72D297353CC}">
                <c16:uniqueId val="{00000005-B2AC-4217-8D9C-DBFB9F02CD1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Essex 2023</c:v>
                </c:pt>
                <c:pt idx="1">
                  <c:v>Essex 2020</c:v>
                </c:pt>
              </c:strCache>
            </c:strRef>
          </c:cat>
          <c:val>
            <c:numRef>
              <c:f>Sheet1!$B$6:$C$6</c:f>
              <c:numCache>
                <c:formatCode>0%</c:formatCode>
                <c:ptCount val="2"/>
                <c:pt idx="0">
                  <c:v>0.11</c:v>
                </c:pt>
                <c:pt idx="1">
                  <c:v>0.09</c:v>
                </c:pt>
              </c:numCache>
            </c:numRef>
          </c:val>
          <c:extLst xmlns:c15="http://schemas.microsoft.com/office/drawing/2012/chart">
            <c:ext xmlns:c16="http://schemas.microsoft.com/office/drawing/2014/chart" uri="{C3380CC4-5D6E-409C-BE32-E72D297353CC}">
              <c16:uniqueId val="{00000006-B2AC-4217-8D9C-DBFB9F02CD1B}"/>
            </c:ext>
          </c:extLst>
        </c:ser>
        <c:dLbls>
          <c:showLegendKey val="0"/>
          <c:showVal val="0"/>
          <c:showCatName val="0"/>
          <c:showSerName val="0"/>
          <c:showPercent val="0"/>
          <c:showBubbleSize val="0"/>
        </c:dLbls>
        <c:gapWidth val="100"/>
        <c:overlap val="100"/>
        <c:axId val="871065752"/>
        <c:axId val="871067392"/>
        <c:extLst/>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0.15469585752509907"/>
          <c:w val="0.27225381908554142"/>
          <c:h val="0.720293828420415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0.89692</cdr:x>
      <cdr:y>0.71903</cdr:y>
    </cdr:from>
    <cdr:to>
      <cdr:x>0.95679</cdr:x>
      <cdr:y>0.754</cdr:y>
    </cdr:to>
    <cdr:sp macro="" textlink="">
      <cdr:nvSpPr>
        <cdr:cNvPr id="2" name="Rectangle 1">
          <a:extLst xmlns:a="http://schemas.openxmlformats.org/drawingml/2006/main">
            <a:ext uri="{FF2B5EF4-FFF2-40B4-BE49-F238E27FC236}">
              <a16:creationId xmlns:a16="http://schemas.microsoft.com/office/drawing/2014/main" id="{A8734D0B-FD44-5D15-8C9B-A730677692FF}"/>
            </a:ext>
          </a:extLst>
        </cdr:cNvPr>
        <cdr:cNvSpPr/>
      </cdr:nvSpPr>
      <cdr:spPr>
        <a:xfrm xmlns:a="http://schemas.openxmlformats.org/drawingml/2006/main">
          <a:off x="5787635" y="3499366"/>
          <a:ext cx="386331" cy="170167"/>
        </a:xfrm>
        <a:prstGeom xmlns:a="http://schemas.openxmlformats.org/drawingml/2006/main" prst="rect">
          <a:avLst/>
        </a:prstGeom>
        <a:noFill xmlns:a="http://schemas.openxmlformats.org/drawingml/2006/main"/>
        <a:ln xmlns:a="http://schemas.openxmlformats.org/drawingml/2006/main" w="19050">
          <a:solidFill>
            <a:srgbClr val="00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71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10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5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00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10567-32D7-4C6B-A64F-CFCFF718CD9F}" type="slidenum">
              <a:rPr lang="en-GB" smtClean="0"/>
              <a:t>12</a:t>
            </a:fld>
            <a:endParaRPr lang="en-GB"/>
          </a:p>
        </p:txBody>
      </p:sp>
    </p:spTree>
    <p:extLst>
      <p:ext uri="{BB962C8B-B14F-4D97-AF65-F5344CB8AC3E}">
        <p14:creationId xmlns:p14="http://schemas.microsoft.com/office/powerpoint/2010/main" val="401496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26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13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91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06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126267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26/01/2024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26/01/2024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s://www.facebook.com/essexcountycouncil" TargetMode="Externa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6.pn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11060873" cy="1620000"/>
          </a:xfrm>
        </p:spPr>
        <p:txBody>
          <a:bodyPr/>
          <a:lstStyle/>
          <a:p>
            <a:r>
              <a:rPr lang="en-GB" dirty="0"/>
              <a:t>Essex Resident Survey 2023: </a:t>
            </a:r>
            <a:br>
              <a:rPr lang="en-GB" dirty="0"/>
            </a:br>
            <a:r>
              <a:rPr lang="en-GB" sz="4400" dirty="0"/>
              <a:t>Internet usage &amp; attitudes towards data sharing</a:t>
            </a:r>
            <a:endParaRPr lang="en-GB" dirty="0"/>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3983570"/>
            <a:ext cx="5421850" cy="1080000"/>
          </a:xfrm>
        </p:spPr>
        <p:txBody>
          <a:bodyPr/>
          <a:lstStyle/>
          <a:p>
            <a:r>
              <a:rPr lang="en-GB" dirty="0"/>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r>
              <a:rPr lang="en-GB" dirty="0"/>
              <a:t>November 2023</a:t>
            </a:r>
          </a:p>
          <a:p>
            <a:endParaRPr lang="en-GB" dirty="0"/>
          </a:p>
        </p:txBody>
      </p:sp>
    </p:spTree>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3B558A38-223A-657D-0299-F2414CB13A6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8942033"/>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idents were asked &quot;How well informed do you feel about the things you or your household could do to help reduce climate change?&quot; and able to answer on a four-point scale ranging from very well informed to not well informed at all.&#10;">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387987"/>
            <a:ext cx="563603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In the last 3 months, how often, on average, have you used the internet? </a:t>
            </a:r>
          </a:p>
        </p:txBody>
      </p:sp>
      <p:sp>
        <p:nvSpPr>
          <p:cNvPr id="40" name="Title 1">
            <a:extLst>
              <a:ext uri="{FF2B5EF4-FFF2-40B4-BE49-F238E27FC236}">
                <a16:creationId xmlns:a16="http://schemas.microsoft.com/office/drawing/2014/main" id="{CA6E5FAA-740E-4EF5-9FF5-EDC8011C1197}"/>
              </a:ext>
              <a:ext uri="{C183D7F6-B498-43B3-948B-1728B52AA6E4}">
                <adec:decorative xmlns:adec="http://schemas.microsoft.com/office/drawing/2017/decorative" val="0"/>
              </a:ext>
            </a:extLst>
          </p:cNvPr>
          <p:cNvSpPr>
            <a:spLocks noGrp="1"/>
          </p:cNvSpPr>
          <p:nvPr>
            <p:ph type="title"/>
          </p:nvPr>
        </p:nvSpPr>
        <p:spPr>
          <a:xfrm>
            <a:off x="696983" y="325023"/>
            <a:ext cx="11280188" cy="1102481"/>
          </a:xfrm>
        </p:spPr>
        <p:txBody>
          <a:bodyPr anchor="t" anchorCtr="0">
            <a:normAutofit/>
          </a:bodyPr>
          <a:lstStyle/>
          <a:p>
            <a:r>
              <a:rPr lang="en-GB" sz="1800" dirty="0">
                <a:solidFill>
                  <a:schemeClr val="accent4"/>
                </a:solidFill>
              </a:rPr>
              <a:t>Internet use amongst Essex residents is regular. Yet, those who live in the most deprived areas and levelling up priority places are significantly less likely to use the internet on a regular basis (at least one a week).</a:t>
            </a:r>
            <a:endParaRPr lang="en-GB" sz="1800" dirty="0">
              <a:solidFill>
                <a:schemeClr val="accent4"/>
              </a:solidFill>
              <a:latin typeface="+mn-lt"/>
            </a:endParaRPr>
          </a:p>
        </p:txBody>
      </p:sp>
      <p:graphicFrame>
        <p:nvGraphicFramePr>
          <p:cNvPr id="44" name="Chart 43" descr="Of the remaining responses, 24% were not very well informed with just 4% not well informed at all.">
            <a:extLst>
              <a:ext uri="{FF2B5EF4-FFF2-40B4-BE49-F238E27FC236}">
                <a16:creationId xmlns:a16="http://schemas.microsoft.com/office/drawing/2014/main" id="{58E67B60-C5E2-46FC-8714-109AFB719B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7357897"/>
              </p:ext>
            </p:extLst>
          </p:nvPr>
        </p:nvGraphicFramePr>
        <p:xfrm>
          <a:off x="655598" y="1851851"/>
          <a:ext cx="4714541" cy="4278143"/>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1433830"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3387331" y="2291138"/>
            <a:ext cx="102112" cy="3509588"/>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Internet use</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16778" y="1375941"/>
            <a:ext cx="30397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used internet at least once a week</a:t>
            </a:r>
          </a:p>
        </p:txBody>
      </p:sp>
      <p:sp>
        <p:nvSpPr>
          <p:cNvPr id="30" name="Rectangle 29">
            <a:extLst>
              <a:ext uri="{FF2B5EF4-FFF2-40B4-BE49-F238E27FC236}">
                <a16:creationId xmlns:a16="http://schemas.microsoft.com/office/drawing/2014/main" id="{7F097F9F-CECB-4E16-998B-31BC0C556C79}"/>
              </a:ext>
              <a:ext uri="{C183D7F6-B498-43B3-948B-1728B52AA6E4}">
                <adec:decorative xmlns:adec="http://schemas.microsoft.com/office/drawing/2017/decorative" val="1"/>
              </a:ext>
            </a:extLst>
          </p:cNvPr>
          <p:cNvSpPr/>
          <p:nvPr/>
        </p:nvSpPr>
        <p:spPr>
          <a:xfrm>
            <a:off x="11589038" y="2402845"/>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5" y="6317404"/>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(6,367)</a:t>
            </a:r>
            <a:endParaRPr kumimoji="0" lang="en-GB" sz="10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3438387" y="3907432"/>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97%</a:t>
            </a:r>
          </a:p>
        </p:txBody>
      </p:sp>
      <p:cxnSp>
        <p:nvCxnSpPr>
          <p:cNvPr id="28" name="Straight Connector 27">
            <a:extLst>
              <a:ext uri="{FF2B5EF4-FFF2-40B4-BE49-F238E27FC236}">
                <a16:creationId xmlns:a16="http://schemas.microsoft.com/office/drawing/2014/main" id="{CD4F83C6-4B97-41D7-97B9-EF217AC31F58}"/>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DBA97-18E5-47A9-A3D0-1B6E8DB69AA3}"/>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7192D-943B-43CE-AC7A-23D3529E73D6}"/>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9" name="Footer Placeholder 5">
            <a:extLst>
              <a:ext uri="{FF2B5EF4-FFF2-40B4-BE49-F238E27FC236}">
                <a16:creationId xmlns:a16="http://schemas.microsoft.com/office/drawing/2014/main" id="{135405DE-9D6B-42D3-A685-9312434AA63F}"/>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4" name="Rectangle 23">
            <a:extLst>
              <a:ext uri="{FF2B5EF4-FFF2-40B4-BE49-F238E27FC236}">
                <a16:creationId xmlns:a16="http://schemas.microsoft.com/office/drawing/2014/main" id="{C780CDBA-9254-464D-89FC-0118A98F6CE0}"/>
              </a:ext>
              <a:ext uri="{C183D7F6-B498-43B3-948B-1728B52AA6E4}">
                <adec:decorative xmlns:adec="http://schemas.microsoft.com/office/drawing/2017/decorative" val="1"/>
              </a:ext>
            </a:extLst>
          </p:cNvPr>
          <p:cNvSpPr/>
          <p:nvPr/>
        </p:nvSpPr>
        <p:spPr>
          <a:xfrm>
            <a:off x="11520652" y="432064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69D3EE50-91E0-4588-841C-6250E72E8C02}"/>
              </a:ext>
              <a:ext uri="{C183D7F6-B498-43B3-948B-1728B52AA6E4}">
                <adec:decorative xmlns:adec="http://schemas.microsoft.com/office/drawing/2017/decorative" val="1"/>
              </a:ext>
            </a:extLst>
          </p:cNvPr>
          <p:cNvSpPr/>
          <p:nvPr/>
        </p:nvSpPr>
        <p:spPr>
          <a:xfrm>
            <a:off x="11503973" y="5184425"/>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7B64ACB0-EE76-4FD4-8BBC-48C9766EB591}"/>
              </a:ext>
              <a:ext uri="{C183D7F6-B498-43B3-948B-1728B52AA6E4}">
                <adec:decorative xmlns:adec="http://schemas.microsoft.com/office/drawing/2017/decorative" val="1"/>
              </a:ext>
            </a:extLst>
          </p:cNvPr>
          <p:cNvSpPr/>
          <p:nvPr/>
        </p:nvSpPr>
        <p:spPr>
          <a:xfrm>
            <a:off x="11437761" y="5400809"/>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6B73BF0C-4C3E-498B-AB10-F66F1EDABD10}"/>
              </a:ext>
              <a:ext uri="{C183D7F6-B498-43B3-948B-1728B52AA6E4}">
                <adec:decorative xmlns:adec="http://schemas.microsoft.com/office/drawing/2017/decorative" val="1"/>
              </a:ext>
            </a:extLst>
          </p:cNvPr>
          <p:cNvSpPr/>
          <p:nvPr/>
        </p:nvSpPr>
        <p:spPr>
          <a:xfrm>
            <a:off x="11471272" y="497250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Date Placeholder 3">
            <a:extLst>
              <a:ext uri="{FF2B5EF4-FFF2-40B4-BE49-F238E27FC236}">
                <a16:creationId xmlns:a16="http://schemas.microsoft.com/office/drawing/2014/main" id="{64227AE9-A872-494D-8441-B29FF2C7071C}"/>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281B96B-462D-0133-6AA7-4AE609DD8166}"/>
              </a:ext>
              <a:ext uri="{C183D7F6-B498-43B3-948B-1728B52AA6E4}">
                <adec:decorative xmlns:adec="http://schemas.microsoft.com/office/drawing/2017/decorative" val="1"/>
              </a:ext>
            </a:extLst>
          </p:cNvPr>
          <p:cNvSpPr/>
          <p:nvPr/>
        </p:nvSpPr>
        <p:spPr>
          <a:xfrm>
            <a:off x="11509220" y="6033869"/>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733FB933-2EB6-C3AF-9FE7-814950349F12}"/>
              </a:ext>
              <a:ext uri="{C183D7F6-B498-43B3-948B-1728B52AA6E4}">
                <adec:decorative xmlns:adec="http://schemas.microsoft.com/office/drawing/2017/decorative" val="1"/>
              </a:ext>
            </a:extLst>
          </p:cNvPr>
          <p:cNvSpPr/>
          <p:nvPr/>
        </p:nvSpPr>
        <p:spPr>
          <a:xfrm>
            <a:off x="11538830" y="6256940"/>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18984FC4-E444-1435-F15D-42CBF40DEA19}"/>
              </a:ext>
            </a:extLst>
          </p:cNvPr>
          <p:cNvSpPr txBox="1"/>
          <p:nvPr/>
        </p:nvSpPr>
        <p:spPr>
          <a:xfrm>
            <a:off x="3012868" y="2122402"/>
            <a:ext cx="374463" cy="276999"/>
          </a:xfrm>
          <a:prstGeom prst="rect">
            <a:avLst/>
          </a:prstGeom>
          <a:noFill/>
        </p:spPr>
        <p:txBody>
          <a:bodyPr wrap="square">
            <a:spAutoFit/>
          </a:bodyPr>
          <a:lstStyle/>
          <a:p>
            <a:r>
              <a:rPr lang="en-GB" sz="1200" b="1"/>
              <a:t>1%</a:t>
            </a:r>
          </a:p>
        </p:txBody>
      </p:sp>
    </p:spTree>
    <p:extLst>
      <p:ext uri="{BB962C8B-B14F-4D97-AF65-F5344CB8AC3E}">
        <p14:creationId xmlns:p14="http://schemas.microsoft.com/office/powerpoint/2010/main" val="194875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1036644" y="1737954"/>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2" name="Chart 61" descr="For example, 85% of residents in Harlow and 87% in Basildon districts say they feel very or fairly safe when outside in their local area during the day, significantly lower than the Essex average. Perceptions of safety during the day are highest in the following districts: Maldon (96%), Rochford (96%) and Chelmsford (95%). By deprivation quintiles, 82% of those in IMD 1 (more deprived areas) feel safe during the day, rising to 95% in IMD quintile 5 (less deprived areas).  ">
            <a:extLst>
              <a:ext uri="{FF2B5EF4-FFF2-40B4-BE49-F238E27FC236}">
                <a16:creationId xmlns:a16="http://schemas.microsoft.com/office/drawing/2014/main" id="{FB4C66C1-64FE-4FCD-8D59-37FD20B2E9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1245863"/>
              </p:ext>
            </p:extLst>
          </p:nvPr>
        </p:nvGraphicFramePr>
        <p:xfrm>
          <a:off x="528655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pondents were asked &quot;How safe or unsafe do you feel when outside in your local area during the day?&quot; and could answer on a five-point scale from 'very safe' through to 'very unsafe'. &#10;">
            <a:extLst>
              <a:ext uri="{FF2B5EF4-FFF2-40B4-BE49-F238E27FC236}">
                <a16:creationId xmlns:a16="http://schemas.microsoft.com/office/drawing/2014/main" id="{BA433F81-85D4-4936-BF50-F3FFDA8E5E4B}"/>
              </a:ext>
              <a:ext uri="{C183D7F6-B498-43B3-948B-1728B52AA6E4}">
                <adec:decorative xmlns:adec="http://schemas.microsoft.com/office/drawing/2017/decorative" val="0"/>
              </a:ext>
            </a:extLst>
          </p:cNvPr>
          <p:cNvSpPr txBox="1"/>
          <p:nvPr/>
        </p:nvSpPr>
        <p:spPr>
          <a:xfrm>
            <a:off x="695325" y="1387987"/>
            <a:ext cx="788961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Overall, how confident are you as an internet user? </a:t>
            </a:r>
          </a:p>
        </p:txBody>
      </p:sp>
      <p:sp>
        <p:nvSpPr>
          <p:cNvPr id="57" name="Title 1">
            <a:extLst>
              <a:ext uri="{FF2B5EF4-FFF2-40B4-BE49-F238E27FC236}">
                <a16:creationId xmlns:a16="http://schemas.microsoft.com/office/drawing/2014/main" id="{B39235D2-FAA2-4A14-A4C9-530F8DADAECF}"/>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rPr>
              <a:t>Similarly, there are high levels of confidence in ability to use the internet. Those living in areas whereby access and use is significantly lower vs. Essex average also state lower levels of confidence…</a:t>
            </a:r>
            <a:endParaRPr kumimoji="0" lang="en-GB" sz="1800" b="1" i="0" u="none" strike="noStrike" kern="1200" cap="none" spc="0" normalizeH="0" baseline="0" noProof="0" dirty="0">
              <a:ln>
                <a:noFill/>
              </a:ln>
              <a:solidFill>
                <a:schemeClr val="accent4"/>
              </a:solidFill>
              <a:effectLst/>
              <a:uLnTx/>
              <a:uFillTx/>
              <a:ea typeface="+mj-ea"/>
              <a:cs typeface="+mj-cs"/>
            </a:endParaRPr>
          </a:p>
        </p:txBody>
      </p:sp>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3407843"/>
              </p:ext>
            </p:extLst>
          </p:nvPr>
        </p:nvGraphicFramePr>
        <p:xfrm>
          <a:off x="652465" y="1824694"/>
          <a:ext cx="4714541" cy="4278143"/>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a:extLst>
              <a:ext uri="{FF2B5EF4-FFF2-40B4-BE49-F238E27FC236}">
                <a16:creationId xmlns:a16="http://schemas.microsoft.com/office/drawing/2014/main" id="{A42FC754-32F0-4047-BA62-99714AD0973D}"/>
              </a:ext>
              <a:ext uri="{C183D7F6-B498-43B3-948B-1728B52AA6E4}">
                <adec:decorative xmlns:adec="http://schemas.microsoft.com/office/drawing/2017/decorative" val="1"/>
              </a:ext>
            </a:extLst>
          </p:cNvPr>
          <p:cNvSpPr/>
          <p:nvPr/>
        </p:nvSpPr>
        <p:spPr>
          <a:xfrm>
            <a:off x="3387331" y="2518075"/>
            <a:ext cx="102112" cy="323193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Internet use</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373329" y="1375941"/>
            <a:ext cx="23180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very / fairly confident</a:t>
            </a:r>
          </a:p>
        </p:txBody>
      </p:sp>
      <p:sp>
        <p:nvSpPr>
          <p:cNvPr id="7" name="TextBox 6">
            <a:extLst>
              <a:ext uri="{FF2B5EF4-FFF2-40B4-BE49-F238E27FC236}">
                <a16:creationId xmlns:a16="http://schemas.microsoft.com/office/drawing/2014/main" id="{027F73DE-46A2-44E9-A57A-B87E114A3BB5}"/>
              </a:ext>
              <a:ext uri="{C183D7F6-B498-43B3-948B-1728B52AA6E4}">
                <adec:decorative xmlns:adec="http://schemas.microsoft.com/office/drawing/2017/decorative" val="1"/>
              </a:ext>
            </a:extLst>
          </p:cNvPr>
          <p:cNvSpPr txBox="1"/>
          <p:nvPr/>
        </p:nvSpPr>
        <p:spPr>
          <a:xfrm>
            <a:off x="3393304" y="3984808"/>
            <a:ext cx="538589"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93%</a:t>
            </a:r>
          </a:p>
        </p:txBody>
      </p:sp>
      <p:cxnSp>
        <p:nvCxnSpPr>
          <p:cNvPr id="28" name="Straight Connector 27">
            <a:extLst>
              <a:ext uri="{FF2B5EF4-FFF2-40B4-BE49-F238E27FC236}">
                <a16:creationId xmlns:a16="http://schemas.microsoft.com/office/drawing/2014/main" id="{CD4F83C6-4B97-41D7-97B9-EF217AC31F58}"/>
              </a:ext>
              <a:ext uri="{C183D7F6-B498-43B3-948B-1728B52AA6E4}">
                <adec:decorative xmlns:adec="http://schemas.microsoft.com/office/drawing/2017/decorative" val="1"/>
              </a:ext>
            </a:extLst>
          </p:cNvPr>
          <p:cNvCxnSpPr>
            <a:cxnSpLocks/>
          </p:cNvCxnSpPr>
          <p:nvPr/>
        </p:nvCxnSpPr>
        <p:spPr>
          <a:xfrm>
            <a:off x="625190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DBA97-18E5-47A9-A3D0-1B6E8DB69AA3}"/>
              </a:ext>
              <a:ext uri="{C183D7F6-B498-43B3-948B-1728B52AA6E4}">
                <adec:decorative xmlns:adec="http://schemas.microsoft.com/office/drawing/2017/decorative" val="1"/>
              </a:ext>
            </a:extLst>
          </p:cNvPr>
          <p:cNvCxnSpPr>
            <a:cxnSpLocks/>
          </p:cNvCxnSpPr>
          <p:nvPr/>
        </p:nvCxnSpPr>
        <p:spPr>
          <a:xfrm>
            <a:off x="6306308" y="4938287"/>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27192D-943B-43CE-AC7A-23D3529E73D6}"/>
              </a:ext>
              <a:ext uri="{C183D7F6-B498-43B3-948B-1728B52AA6E4}">
                <adec:decorative xmlns:adec="http://schemas.microsoft.com/office/drawing/2017/decorative" val="1"/>
              </a:ext>
            </a:extLst>
          </p:cNvPr>
          <p:cNvCxnSpPr>
            <a:cxnSpLocks/>
          </p:cNvCxnSpPr>
          <p:nvPr/>
        </p:nvCxnSpPr>
        <p:spPr>
          <a:xfrm>
            <a:off x="625190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2" name="Slide Number Placeholder 4">
            <a:extLst>
              <a:ext uri="{FF2B5EF4-FFF2-40B4-BE49-F238E27FC236}">
                <a16:creationId xmlns:a16="http://schemas.microsoft.com/office/drawing/2014/main" id="{C56EF90D-D1BE-4344-A9A4-90B1387A65EB}"/>
              </a:ext>
              <a:ext uri="{C183D7F6-B498-43B3-948B-1728B52AA6E4}">
                <adec:decorative xmlns:adec="http://schemas.microsoft.com/office/drawing/2017/decorative" val="1"/>
              </a:ext>
            </a:extLst>
          </p:cNvPr>
          <p:cNvSpPr>
            <a:spLocks noGrp="1"/>
          </p:cNvSpPr>
          <p:nvPr>
            <p:ph type="sldNum" sz="quarter" idx="4"/>
          </p:nvPr>
        </p:nvSpPr>
        <p:spPr>
          <a:xfrm>
            <a:off x="11082068"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33" name="Footer Placeholder 5">
            <a:extLst>
              <a:ext uri="{FF2B5EF4-FFF2-40B4-BE49-F238E27FC236}">
                <a16:creationId xmlns:a16="http://schemas.microsoft.com/office/drawing/2014/main" id="{468F9DF9-F488-4BA9-A984-2EB0929B6E2D}"/>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36" name="Date Placeholder 3">
            <a:extLst>
              <a:ext uri="{FF2B5EF4-FFF2-40B4-BE49-F238E27FC236}">
                <a16:creationId xmlns:a16="http://schemas.microsoft.com/office/drawing/2014/main" id="{924D4EE4-3BE5-47E6-9336-628ED6309F79}"/>
              </a:ext>
              <a:ext uri="{C183D7F6-B498-43B3-948B-1728B52AA6E4}">
                <adec:decorative xmlns:adec="http://schemas.microsoft.com/office/drawing/2017/decorative" val="1"/>
              </a:ext>
            </a:extLst>
          </p:cNvPr>
          <p:cNvSpPr>
            <a:spLocks noGrp="1"/>
          </p:cNvSpPr>
          <p:nvPr>
            <p:ph type="dt" sz="half" idx="10"/>
          </p:nvPr>
        </p:nvSpPr>
        <p:spPr>
          <a:xfrm>
            <a:off x="8851984" y="6598837"/>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45" name="Right Brace 44">
            <a:extLst>
              <a:ext uri="{FF2B5EF4-FFF2-40B4-BE49-F238E27FC236}">
                <a16:creationId xmlns:a16="http://schemas.microsoft.com/office/drawing/2014/main" id="{313EAC00-3E5F-4E5A-B91B-854961684AF4}"/>
              </a:ext>
              <a:ext uri="{C183D7F6-B498-43B3-948B-1728B52AA6E4}">
                <adec:decorative xmlns:adec="http://schemas.microsoft.com/office/drawing/2017/decorative" val="1"/>
              </a:ext>
            </a:extLst>
          </p:cNvPr>
          <p:cNvSpPr/>
          <p:nvPr/>
        </p:nvSpPr>
        <p:spPr>
          <a:xfrm>
            <a:off x="3387330" y="2179548"/>
            <a:ext cx="102111" cy="248706"/>
          </a:xfrm>
          <a:prstGeom prst="rightBrace">
            <a:avLst>
              <a:gd name="adj1" fmla="val 0"/>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AE1F4EDF-4BE8-4B7A-BA6F-1E8A3ED5E426}"/>
              </a:ext>
              <a:ext uri="{C183D7F6-B498-43B3-948B-1728B52AA6E4}">
                <adec:decorative xmlns:adec="http://schemas.microsoft.com/office/drawing/2017/decorative" val="1"/>
              </a:ext>
            </a:extLst>
          </p:cNvPr>
          <p:cNvSpPr txBox="1"/>
          <p:nvPr/>
        </p:nvSpPr>
        <p:spPr>
          <a:xfrm>
            <a:off x="3387748" y="2160977"/>
            <a:ext cx="567502" cy="276999"/>
          </a:xfrm>
          <a:prstGeom prst="rect">
            <a:avLst/>
          </a:prstGeom>
          <a:noFill/>
        </p:spPr>
        <p:txBody>
          <a:bodyPr wrap="square" lIns="126000" r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Calibri"/>
              </a:rPr>
              <a:t>7</a:t>
            </a:r>
            <a:r>
              <a:rPr kumimoji="0" lang="en-GB" sz="1200" b="1" i="0" u="none" strike="noStrike" kern="1200" cap="none" spc="0" normalizeH="0" baseline="0" noProof="0" dirty="0">
                <a:ln>
                  <a:noFill/>
                </a:ln>
                <a:solidFill>
                  <a:srgbClr val="0000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91ACE9A0-E341-38F6-4079-6EB090FF0EE5}"/>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excluding those answering ‘I am not an internet user’ (2%) – 6,233</a:t>
            </a:r>
          </a:p>
        </p:txBody>
      </p:sp>
    </p:spTree>
    <p:extLst>
      <p:ext uri="{BB962C8B-B14F-4D97-AF65-F5344CB8AC3E}">
        <p14:creationId xmlns:p14="http://schemas.microsoft.com/office/powerpoint/2010/main" val="262022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E6BD7-784D-F2BC-88AD-85F16B2F1099}"/>
              </a:ext>
            </a:extLst>
          </p:cNvPr>
          <p:cNvSpPr txBox="1"/>
          <p:nvPr/>
        </p:nvSpPr>
        <p:spPr>
          <a:xfrm>
            <a:off x="637308" y="1408695"/>
            <a:ext cx="11293523" cy="3110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Overall, how confident are you as an internet user? </a:t>
            </a:r>
          </a:p>
        </p:txBody>
      </p:sp>
      <p:sp>
        <p:nvSpPr>
          <p:cNvPr id="9" name="Rectangle 8">
            <a:extLst>
              <a:ext uri="{FF2B5EF4-FFF2-40B4-BE49-F238E27FC236}">
                <a16:creationId xmlns:a16="http://schemas.microsoft.com/office/drawing/2014/main" id="{2F3778CF-BA7D-ADE3-44A0-C2CB064388AF}"/>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a:ea typeface="+mn-ea"/>
                <a:cs typeface="+mn-cs"/>
              </a:rPr>
              <a:t>Internet use</a:t>
            </a:r>
          </a:p>
        </p:txBody>
      </p:sp>
      <p:sp>
        <p:nvSpPr>
          <p:cNvPr id="10" name="Title 1">
            <a:extLst>
              <a:ext uri="{FF2B5EF4-FFF2-40B4-BE49-F238E27FC236}">
                <a16:creationId xmlns:a16="http://schemas.microsoft.com/office/drawing/2014/main" id="{C73CCD5A-F073-A3F2-4CE5-B4638D845D69}"/>
              </a:ext>
            </a:extLst>
          </p:cNvPr>
          <p:cNvSpPr txBox="1">
            <a:spLocks noGrp="1"/>
          </p:cNvSpPr>
          <p:nvPr>
            <p:ph type="title" idx="4294967295"/>
          </p:nvPr>
        </p:nvSpPr>
        <p:spPr>
          <a:xfrm>
            <a:off x="706436" y="118352"/>
            <a:ext cx="11199745" cy="1290343"/>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E40037"/>
                </a:solidFill>
                <a:effectLst/>
                <a:uLnTx/>
                <a:uFillTx/>
                <a:latin typeface="Calibri"/>
                <a:ea typeface="+mj-ea"/>
                <a:cs typeface="+mj-cs"/>
              </a:rPr>
              <a:t>Confidence in using the internet starts to decline amongst older residents (aged 65+), particularly for females over the age of 75.  </a:t>
            </a:r>
          </a:p>
        </p:txBody>
      </p:sp>
      <p:sp>
        <p:nvSpPr>
          <p:cNvPr id="4" name="Slide Number Placeholder 4">
            <a:extLst>
              <a:ext uri="{FF2B5EF4-FFF2-40B4-BE49-F238E27FC236}">
                <a16:creationId xmlns:a16="http://schemas.microsoft.com/office/drawing/2014/main" id="{66602E90-675D-8C25-D8DF-3A1EE52DB65E}"/>
              </a:ext>
            </a:extLst>
          </p:cNvPr>
          <p:cNvSpPr txBox="1">
            <a:spLocks/>
          </p:cNvSpPr>
          <p:nvPr/>
        </p:nvSpPr>
        <p:spPr>
          <a:xfrm>
            <a:off x="11130545" y="6589784"/>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100">
                <a:solidFill>
                  <a:srgbClr val="000000">
                    <a:lumMod val="50000"/>
                    <a:lumOff val="50000"/>
                  </a:srgbClr>
                </a:solidFill>
              </a:rPr>
              <a:t>|   </a:t>
            </a:r>
            <a:fld id="{5898CC38-F149-5B45-A1B4-290B41364A0C}" type="slidenum">
              <a:rPr lang="en-GB" sz="1100" smtClean="0">
                <a:solidFill>
                  <a:srgbClr val="000000">
                    <a:lumMod val="50000"/>
                    <a:lumOff val="50000"/>
                  </a:srgbClr>
                </a:solidFill>
              </a:rPr>
              <a:pPr algn="r">
                <a:defRPr/>
              </a:pPr>
              <a:t>12</a:t>
            </a:fld>
            <a:endParaRPr lang="en-GB" sz="1100">
              <a:solidFill>
                <a:srgbClr val="000000">
                  <a:lumMod val="50000"/>
                  <a:lumOff val="50000"/>
                </a:srgbClr>
              </a:solidFill>
            </a:endParaRPr>
          </a:p>
        </p:txBody>
      </p:sp>
      <p:sp>
        <p:nvSpPr>
          <p:cNvPr id="11" name="Date Placeholder 3">
            <a:extLst>
              <a:ext uri="{FF2B5EF4-FFF2-40B4-BE49-F238E27FC236}">
                <a16:creationId xmlns:a16="http://schemas.microsoft.com/office/drawing/2014/main" id="{E985DBA7-6BCA-B440-024D-7E1262DAAE32}"/>
              </a:ext>
            </a:extLst>
          </p:cNvPr>
          <p:cNvSpPr txBox="1">
            <a:spLocks/>
          </p:cNvSpPr>
          <p:nvPr/>
        </p:nvSpPr>
        <p:spPr>
          <a:xfrm>
            <a:off x="8851984" y="6589784"/>
            <a:ext cx="2193757"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dirty="0">
                <a:solidFill>
                  <a:srgbClr val="000000">
                    <a:lumMod val="50000"/>
                    <a:lumOff val="50000"/>
                  </a:srgbClr>
                </a:solidFill>
              </a:rPr>
              <a:t>November 2023</a:t>
            </a:r>
            <a:endParaRPr lang="en-GB" sz="1100" dirty="0">
              <a:solidFill>
                <a:srgbClr val="000000">
                  <a:lumMod val="50000"/>
                  <a:lumOff val="50000"/>
                </a:srgbClr>
              </a:solidFill>
            </a:endParaRPr>
          </a:p>
        </p:txBody>
      </p:sp>
      <p:graphicFrame>
        <p:nvGraphicFramePr>
          <p:cNvPr id="12" name="Chart 11">
            <a:extLst>
              <a:ext uri="{FF2B5EF4-FFF2-40B4-BE49-F238E27FC236}">
                <a16:creationId xmlns:a16="http://schemas.microsoft.com/office/drawing/2014/main" id="{1EEB7884-57DA-5086-EC5A-EB8DF7C333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2771242"/>
              </p:ext>
            </p:extLst>
          </p:nvPr>
        </p:nvGraphicFramePr>
        <p:xfrm>
          <a:off x="697490" y="2462848"/>
          <a:ext cx="5398510" cy="3543655"/>
        </p:xfrm>
        <a:graphic>
          <a:graphicData uri="http://schemas.openxmlformats.org/drawingml/2006/chart">
            <c:chart xmlns:c="http://schemas.openxmlformats.org/drawingml/2006/chart" xmlns:r="http://schemas.openxmlformats.org/officeDocument/2006/relationships" r:id="rId3"/>
          </a:graphicData>
        </a:graphic>
      </p:graphicFrame>
      <p:sp>
        <p:nvSpPr>
          <p:cNvPr id="23" name="Arrow: Up 22">
            <a:extLst>
              <a:ext uri="{FF2B5EF4-FFF2-40B4-BE49-F238E27FC236}">
                <a16:creationId xmlns:a16="http://schemas.microsoft.com/office/drawing/2014/main" id="{24B5CEEE-7B63-B905-3C38-6C8E42844675}"/>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TextBox 23">
            <a:extLst>
              <a:ext uri="{FF2B5EF4-FFF2-40B4-BE49-F238E27FC236}">
                <a16:creationId xmlns:a16="http://schemas.microsoft.com/office/drawing/2014/main" id="{160BCC20-A30E-E782-7238-51FB1BC299B9}"/>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a:t>
            </a:r>
            <a:r>
              <a:rPr lang="en-GB" sz="1000" dirty="0">
                <a:solidFill>
                  <a:prstClr val="black"/>
                </a:solidFill>
              </a:rPr>
              <a:t>total residents answering </a:t>
            </a:r>
            <a:r>
              <a:rPr kumimoji="0" lang="en-GB" sz="1000" b="0" i="0" u="none" strike="noStrike" kern="1200" cap="none" spc="0" normalizeH="0" baseline="0" noProof="0" dirty="0">
                <a:ln>
                  <a:noFill/>
                </a:ln>
                <a:solidFill>
                  <a:prstClr val="black"/>
                </a:solidFill>
                <a:effectLst/>
                <a:uLnTx/>
                <a:uFillTx/>
                <a:ea typeface="+mn-ea"/>
                <a:cs typeface="+mn-cs"/>
              </a:rPr>
              <a:t>at the 95% confidence level </a:t>
            </a:r>
          </a:p>
        </p:txBody>
      </p:sp>
      <p:sp>
        <p:nvSpPr>
          <p:cNvPr id="25" name="Arrow: Up 24">
            <a:extLst>
              <a:ext uri="{FF2B5EF4-FFF2-40B4-BE49-F238E27FC236}">
                <a16:creationId xmlns:a16="http://schemas.microsoft.com/office/drawing/2014/main" id="{C5462ACD-59D5-3698-A707-11F87695B9FD}"/>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27" name="Chart 26">
            <a:extLst>
              <a:ext uri="{FF2B5EF4-FFF2-40B4-BE49-F238E27FC236}">
                <a16:creationId xmlns:a16="http://schemas.microsoft.com/office/drawing/2014/main" id="{890E0F74-059C-3233-4442-D695A412576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2843456"/>
              </p:ext>
            </p:extLst>
          </p:nvPr>
        </p:nvGraphicFramePr>
        <p:xfrm>
          <a:off x="6454983" y="1852042"/>
          <a:ext cx="5475849"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44F90AD8-7417-B31F-354A-8923E1B3FA4E}"/>
              </a:ext>
              <a:ext uri="{C183D7F6-B498-43B3-948B-1728B52AA6E4}">
                <adec:decorative xmlns:adec="http://schemas.microsoft.com/office/drawing/2017/decorative" val="1"/>
              </a:ext>
            </a:extLst>
          </p:cNvPr>
          <p:cNvSpPr txBox="1"/>
          <p:nvPr/>
        </p:nvSpPr>
        <p:spPr>
          <a:xfrm>
            <a:off x="9061361" y="2101111"/>
            <a:ext cx="313063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200" b="1" i="1" u="none" strike="noStrike" kern="1200" cap="none" spc="0" normalizeH="0" baseline="0" noProof="0" dirty="0">
                <a:ln>
                  <a:noFill/>
                </a:ln>
                <a:effectLst/>
                <a:uLnTx/>
                <a:uFillTx/>
                <a:latin typeface="+mj-lt"/>
                <a:ea typeface="+mn-ea"/>
                <a:cs typeface="+mn-cs"/>
              </a:rPr>
              <a:t>%  </a:t>
            </a:r>
            <a:r>
              <a:rPr lang="en-GB" sz="1200" b="1" i="1" dirty="0">
                <a:latin typeface="+mj-lt"/>
              </a:rPr>
              <a:t>very/fairly confident</a:t>
            </a:r>
            <a:endParaRPr kumimoji="0" lang="en-GB" sz="1200" b="1" i="1" u="none" strike="noStrike" kern="1200" cap="none" spc="0" normalizeH="0" baseline="0" noProof="0" dirty="0">
              <a:ln>
                <a:noFill/>
              </a:ln>
              <a:effectLst/>
              <a:uLnTx/>
              <a:uFillTx/>
              <a:latin typeface="+mj-lt"/>
              <a:ea typeface="+mn-ea"/>
              <a:cs typeface="+mn-cs"/>
            </a:endParaRPr>
          </a:p>
        </p:txBody>
      </p:sp>
      <p:sp>
        <p:nvSpPr>
          <p:cNvPr id="30" name="Rectangle 29">
            <a:extLst>
              <a:ext uri="{FF2B5EF4-FFF2-40B4-BE49-F238E27FC236}">
                <a16:creationId xmlns:a16="http://schemas.microsoft.com/office/drawing/2014/main" id="{3AED5D87-DDF6-9C11-DF1F-A9404E2D6A99}"/>
              </a:ext>
              <a:ext uri="{C183D7F6-B498-43B3-948B-1728B52AA6E4}">
                <adec:decorative xmlns:adec="http://schemas.microsoft.com/office/drawing/2017/decorative" val="1"/>
              </a:ext>
            </a:extLst>
          </p:cNvPr>
          <p:cNvSpPr/>
          <p:nvPr/>
        </p:nvSpPr>
        <p:spPr>
          <a:xfrm>
            <a:off x="7012938" y="6307762"/>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F26D256B-6BEE-4CA7-DFD1-7976E2985C03}"/>
              </a:ext>
              <a:ext uri="{C183D7F6-B498-43B3-948B-1728B52AA6E4}">
                <adec:decorative xmlns:adec="http://schemas.microsoft.com/office/drawing/2017/decorative" val="1"/>
              </a:ext>
            </a:extLst>
          </p:cNvPr>
          <p:cNvSpPr txBox="1"/>
          <p:nvPr/>
        </p:nvSpPr>
        <p:spPr>
          <a:xfrm>
            <a:off x="7362778" y="5934003"/>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of females vs males at the 95% confidence level </a:t>
            </a:r>
          </a:p>
        </p:txBody>
      </p:sp>
      <p:sp>
        <p:nvSpPr>
          <p:cNvPr id="32" name="Arrow: Up 31">
            <a:extLst>
              <a:ext uri="{FF2B5EF4-FFF2-40B4-BE49-F238E27FC236}">
                <a16:creationId xmlns:a16="http://schemas.microsoft.com/office/drawing/2014/main" id="{54C1B2E1-A6E4-513C-CC8F-ED8034C96600}"/>
              </a:ext>
              <a:ext uri="{C183D7F6-B498-43B3-948B-1728B52AA6E4}">
                <adec:decorative xmlns:adec="http://schemas.microsoft.com/office/drawing/2017/decorative" val="1"/>
              </a:ext>
            </a:extLst>
          </p:cNvPr>
          <p:cNvSpPr/>
          <p:nvPr/>
        </p:nvSpPr>
        <p:spPr>
          <a:xfrm>
            <a:off x="7065955" y="602970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Arrow: Up 32">
            <a:extLst>
              <a:ext uri="{FF2B5EF4-FFF2-40B4-BE49-F238E27FC236}">
                <a16:creationId xmlns:a16="http://schemas.microsoft.com/office/drawing/2014/main" id="{B34681DF-EC05-68B0-12B1-57027FCE9468}"/>
              </a:ext>
              <a:ext uri="{C183D7F6-B498-43B3-948B-1728B52AA6E4}">
                <adec:decorative xmlns:adec="http://schemas.microsoft.com/office/drawing/2017/decorative" val="1"/>
              </a:ext>
            </a:extLst>
          </p:cNvPr>
          <p:cNvSpPr/>
          <p:nvPr/>
        </p:nvSpPr>
        <p:spPr>
          <a:xfrm flipV="1">
            <a:off x="7208501" y="6037247"/>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30918734-66B3-D1AB-D929-4F75111D9AB2}"/>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excluding those answering ‘I am not an internet user’ – 6,233</a:t>
            </a:r>
          </a:p>
        </p:txBody>
      </p:sp>
      <p:sp>
        <p:nvSpPr>
          <p:cNvPr id="8" name="Rectangle 7">
            <a:extLst>
              <a:ext uri="{FF2B5EF4-FFF2-40B4-BE49-F238E27FC236}">
                <a16:creationId xmlns:a16="http://schemas.microsoft.com/office/drawing/2014/main" id="{81F7A2F0-56C9-C438-6D3B-21E672793F50}"/>
              </a:ext>
            </a:extLst>
          </p:cNvPr>
          <p:cNvSpPr/>
          <p:nvPr/>
        </p:nvSpPr>
        <p:spPr>
          <a:xfrm>
            <a:off x="789289" y="2902181"/>
            <a:ext cx="392531" cy="20178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100%</a:t>
            </a:r>
          </a:p>
        </p:txBody>
      </p:sp>
      <p:sp>
        <p:nvSpPr>
          <p:cNvPr id="13" name="Rectangle 12">
            <a:extLst>
              <a:ext uri="{FF2B5EF4-FFF2-40B4-BE49-F238E27FC236}">
                <a16:creationId xmlns:a16="http://schemas.microsoft.com/office/drawing/2014/main" id="{CEAD7660-552F-C946-D9D4-0D2B66F81725}"/>
              </a:ext>
            </a:extLst>
          </p:cNvPr>
          <p:cNvSpPr/>
          <p:nvPr/>
        </p:nvSpPr>
        <p:spPr>
          <a:xfrm>
            <a:off x="1310279" y="2905727"/>
            <a:ext cx="392531" cy="20178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100%</a:t>
            </a:r>
          </a:p>
        </p:txBody>
      </p:sp>
      <p:sp>
        <p:nvSpPr>
          <p:cNvPr id="14" name="Rectangle 13">
            <a:extLst>
              <a:ext uri="{FF2B5EF4-FFF2-40B4-BE49-F238E27FC236}">
                <a16:creationId xmlns:a16="http://schemas.microsoft.com/office/drawing/2014/main" id="{FACDC6DF-BA76-095F-4993-6EBC21B55890}"/>
              </a:ext>
            </a:extLst>
          </p:cNvPr>
          <p:cNvSpPr/>
          <p:nvPr/>
        </p:nvSpPr>
        <p:spPr>
          <a:xfrm>
            <a:off x="1852536" y="2934585"/>
            <a:ext cx="392531" cy="20178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98%</a:t>
            </a:r>
          </a:p>
        </p:txBody>
      </p:sp>
      <p:sp>
        <p:nvSpPr>
          <p:cNvPr id="15" name="Rectangle 14">
            <a:extLst>
              <a:ext uri="{FF2B5EF4-FFF2-40B4-BE49-F238E27FC236}">
                <a16:creationId xmlns:a16="http://schemas.microsoft.com/office/drawing/2014/main" id="{63D68CB0-33D8-1B66-7D4B-F19797FDBFBF}"/>
              </a:ext>
            </a:extLst>
          </p:cNvPr>
          <p:cNvSpPr/>
          <p:nvPr/>
        </p:nvSpPr>
        <p:spPr>
          <a:xfrm>
            <a:off x="2377078" y="2965979"/>
            <a:ext cx="392531" cy="20178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98%</a:t>
            </a:r>
          </a:p>
        </p:txBody>
      </p:sp>
      <p:sp>
        <p:nvSpPr>
          <p:cNvPr id="16" name="Rectangle 15">
            <a:extLst>
              <a:ext uri="{FF2B5EF4-FFF2-40B4-BE49-F238E27FC236}">
                <a16:creationId xmlns:a16="http://schemas.microsoft.com/office/drawing/2014/main" id="{CBB3EA9E-17A3-CCAD-C8FC-DDB35E0AB350}"/>
              </a:ext>
            </a:extLst>
          </p:cNvPr>
          <p:cNvSpPr/>
          <p:nvPr/>
        </p:nvSpPr>
        <p:spPr>
          <a:xfrm>
            <a:off x="2890981" y="3075851"/>
            <a:ext cx="392531" cy="20178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94%</a:t>
            </a:r>
          </a:p>
        </p:txBody>
      </p:sp>
      <p:sp>
        <p:nvSpPr>
          <p:cNvPr id="17" name="Rectangle 16">
            <a:extLst>
              <a:ext uri="{FF2B5EF4-FFF2-40B4-BE49-F238E27FC236}">
                <a16:creationId xmlns:a16="http://schemas.microsoft.com/office/drawing/2014/main" id="{4D7563F6-9945-88C2-6D62-324781D5C97A}"/>
              </a:ext>
            </a:extLst>
          </p:cNvPr>
          <p:cNvSpPr/>
          <p:nvPr/>
        </p:nvSpPr>
        <p:spPr>
          <a:xfrm>
            <a:off x="3404884" y="3163201"/>
            <a:ext cx="392531" cy="2380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87%</a:t>
            </a:r>
          </a:p>
        </p:txBody>
      </p:sp>
      <p:sp>
        <p:nvSpPr>
          <p:cNvPr id="18" name="Rectangle 17">
            <a:extLst>
              <a:ext uri="{FF2B5EF4-FFF2-40B4-BE49-F238E27FC236}">
                <a16:creationId xmlns:a16="http://schemas.microsoft.com/office/drawing/2014/main" id="{36981388-404F-2EA6-F9A0-6E4BB9EA2224}"/>
              </a:ext>
            </a:extLst>
          </p:cNvPr>
          <p:cNvSpPr/>
          <p:nvPr/>
        </p:nvSpPr>
        <p:spPr>
          <a:xfrm>
            <a:off x="3957775" y="3581408"/>
            <a:ext cx="392531" cy="2380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68%</a:t>
            </a:r>
          </a:p>
        </p:txBody>
      </p:sp>
      <p:sp>
        <p:nvSpPr>
          <p:cNvPr id="19" name="Rectangle 18">
            <a:extLst>
              <a:ext uri="{FF2B5EF4-FFF2-40B4-BE49-F238E27FC236}">
                <a16:creationId xmlns:a16="http://schemas.microsoft.com/office/drawing/2014/main" id="{DA41BE99-C996-896E-61D2-8F14FEA3CD3E}"/>
              </a:ext>
            </a:extLst>
          </p:cNvPr>
          <p:cNvSpPr/>
          <p:nvPr/>
        </p:nvSpPr>
        <p:spPr>
          <a:xfrm>
            <a:off x="5021642" y="3118140"/>
            <a:ext cx="392532" cy="201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91%</a:t>
            </a:r>
          </a:p>
        </p:txBody>
      </p:sp>
      <p:sp>
        <p:nvSpPr>
          <p:cNvPr id="20" name="Rectangle 19">
            <a:extLst>
              <a:ext uri="{FF2B5EF4-FFF2-40B4-BE49-F238E27FC236}">
                <a16:creationId xmlns:a16="http://schemas.microsoft.com/office/drawing/2014/main" id="{DD081D5B-2BAB-1B0D-4631-F5EA69E2F459}"/>
              </a:ext>
            </a:extLst>
          </p:cNvPr>
          <p:cNvSpPr/>
          <p:nvPr/>
        </p:nvSpPr>
        <p:spPr>
          <a:xfrm>
            <a:off x="5535545" y="3001820"/>
            <a:ext cx="392531" cy="23809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rPr>
              <a:t>94%</a:t>
            </a:r>
          </a:p>
        </p:txBody>
      </p:sp>
    </p:spTree>
    <p:extLst>
      <p:ext uri="{BB962C8B-B14F-4D97-AF65-F5344CB8AC3E}">
        <p14:creationId xmlns:p14="http://schemas.microsoft.com/office/powerpoint/2010/main" val="150881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6983" y="321134"/>
            <a:ext cx="11280188" cy="991228"/>
          </a:xfrm>
        </p:spPr>
        <p:txBody>
          <a:bodyPr anchor="t" anchorCtr="0">
            <a:noAutofit/>
          </a:bodyPr>
          <a:lstStyle/>
          <a:p>
            <a:r>
              <a:rPr lang="en-GB" sz="1800" dirty="0">
                <a:solidFill>
                  <a:schemeClr val="accent4"/>
                </a:solidFill>
                <a:latin typeface="+mn-lt"/>
              </a:rPr>
              <a:t>…this relationship can be expected, as we see a general pattern of those that haven’t used the internet regularly citing lower levels of confidence. </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ea typeface="+mn-ea"/>
                <a:cs typeface="+mn-cs"/>
              </a:rPr>
              <a:t>Internet use</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excluding those answering ‘I am not an internet user’ – 6,233</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rPr>
              <a:t>Produced by Essex County Council Policy Unit</a:t>
            </a:r>
          </a:p>
        </p:txBody>
      </p:sp>
      <p:sp>
        <p:nvSpPr>
          <p:cNvPr id="40" name="Date Placeholder 3">
            <a:extLst>
              <a:ext uri="{FF2B5EF4-FFF2-40B4-BE49-F238E27FC236}">
                <a16:creationId xmlns:a16="http://schemas.microsoft.com/office/drawing/2014/main" id="{FD06F3D5-130A-41E9-A290-BDFC50D4D41C}"/>
              </a:ext>
              <a:ext uri="{C183D7F6-B498-43B3-948B-1728B52AA6E4}">
                <adec:decorative xmlns:adec="http://schemas.microsoft.com/office/drawing/2017/decorative" val="1"/>
              </a:ext>
            </a:extLst>
          </p:cNvPr>
          <p:cNvSpPr>
            <a:spLocks noGrp="1"/>
          </p:cNvSpPr>
          <p:nvPr>
            <p:ph type="dt" sz="half" idx="10"/>
          </p:nvPr>
        </p:nvSpPr>
        <p:spPr>
          <a:xfrm>
            <a:off x="8851984" y="66659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
        <p:nvSpPr>
          <p:cNvPr id="4" name="TextBox 3" descr="Respondents were asked &quot;On a scale of 0 to 10 where 0 is “not at all” and 10 is “a great deal”, to what extent do you feel a personal responsibility to try to reduce climate change?&quot;&#10;">
            <a:extLst>
              <a:ext uri="{FF2B5EF4-FFF2-40B4-BE49-F238E27FC236}">
                <a16:creationId xmlns:a16="http://schemas.microsoft.com/office/drawing/2014/main" id="{B7A85032-F66F-A75D-1712-BB3B850A90E4}"/>
              </a:ext>
              <a:ext uri="{C183D7F6-B498-43B3-948B-1728B52AA6E4}">
                <adec:decorative xmlns:adec="http://schemas.microsoft.com/office/drawing/2017/decorative" val="0"/>
              </a:ext>
            </a:extLst>
          </p:cNvPr>
          <p:cNvSpPr txBox="1"/>
          <p:nvPr/>
        </p:nvSpPr>
        <p:spPr>
          <a:xfrm>
            <a:off x="695325" y="1214005"/>
            <a:ext cx="607146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Overall, how confident are you as an internet user? </a:t>
            </a:r>
          </a:p>
        </p:txBody>
      </p:sp>
      <p:graphicFrame>
        <p:nvGraphicFramePr>
          <p:cNvPr id="14" name="Table 13" descr="The table shows the relationship between levels of climate concern and level of stated personal responsibility to try to reduce climate change. For example, of those extremely worried about climate change, 64% gave a score of 9 or 10 for taking personal responsibility and 27% a score of 7 or 8. While of those not very worried, 8 in 10 gave a score of between 0 and 6 for personal responsibility.">
            <a:extLst>
              <a:ext uri="{FF2B5EF4-FFF2-40B4-BE49-F238E27FC236}">
                <a16:creationId xmlns:a16="http://schemas.microsoft.com/office/drawing/2014/main" id="{23A62759-ECA3-26D5-1719-F4E6BBFA732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6346473"/>
              </p:ext>
            </p:extLst>
          </p:nvPr>
        </p:nvGraphicFramePr>
        <p:xfrm>
          <a:off x="791852" y="2036190"/>
          <a:ext cx="10494986" cy="3025337"/>
        </p:xfrm>
        <a:graphic>
          <a:graphicData uri="http://schemas.openxmlformats.org/drawingml/2006/table">
            <a:tbl>
              <a:tblPr firstRow="1"/>
              <a:tblGrid>
                <a:gridCol w="2064156">
                  <a:extLst>
                    <a:ext uri="{9D8B030D-6E8A-4147-A177-3AD203B41FA5}">
                      <a16:colId xmlns:a16="http://schemas.microsoft.com/office/drawing/2014/main" val="2641468421"/>
                    </a:ext>
                  </a:extLst>
                </a:gridCol>
                <a:gridCol w="1686166">
                  <a:extLst>
                    <a:ext uri="{9D8B030D-6E8A-4147-A177-3AD203B41FA5}">
                      <a16:colId xmlns:a16="http://schemas.microsoft.com/office/drawing/2014/main" val="3039307725"/>
                    </a:ext>
                  </a:extLst>
                </a:gridCol>
                <a:gridCol w="1686166">
                  <a:extLst>
                    <a:ext uri="{9D8B030D-6E8A-4147-A177-3AD203B41FA5}">
                      <a16:colId xmlns:a16="http://schemas.microsoft.com/office/drawing/2014/main" val="2604126439"/>
                    </a:ext>
                  </a:extLst>
                </a:gridCol>
                <a:gridCol w="1686166">
                  <a:extLst>
                    <a:ext uri="{9D8B030D-6E8A-4147-A177-3AD203B41FA5}">
                      <a16:colId xmlns:a16="http://schemas.microsoft.com/office/drawing/2014/main" val="2806535329"/>
                    </a:ext>
                  </a:extLst>
                </a:gridCol>
                <a:gridCol w="1686166">
                  <a:extLst>
                    <a:ext uri="{9D8B030D-6E8A-4147-A177-3AD203B41FA5}">
                      <a16:colId xmlns:a16="http://schemas.microsoft.com/office/drawing/2014/main" val="2843857308"/>
                    </a:ext>
                  </a:extLst>
                </a:gridCol>
                <a:gridCol w="1686166">
                  <a:extLst>
                    <a:ext uri="{9D8B030D-6E8A-4147-A177-3AD203B41FA5}">
                      <a16:colId xmlns:a16="http://schemas.microsoft.com/office/drawing/2014/main" val="2843370012"/>
                    </a:ext>
                  </a:extLst>
                </a:gridCol>
              </a:tblGrid>
              <a:tr h="85730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200" b="1" i="0" u="none" strike="noStrike" dirty="0">
                          <a:solidFill>
                            <a:schemeClr val="bg1"/>
                          </a:solidFill>
                          <a:effectLst/>
                          <a:latin typeface="+mj-lt"/>
                        </a:rPr>
                        <a:t>Confidence in internet usage by frequency of use</a:t>
                      </a:r>
                    </a:p>
                  </a:txBody>
                  <a:tcPr marL="72000" marR="72000" marT="7200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dirty="0">
                          <a:solidFill>
                            <a:schemeClr val="bg1"/>
                          </a:solidFill>
                          <a:effectLst/>
                          <a:latin typeface="+mj-lt"/>
                        </a:rPr>
                        <a:t>ESSEX TOTAL</a:t>
                      </a:r>
                      <a:endParaRPr lang="en-GB" sz="1200" b="1" i="0" u="none" strike="noStrike" dirty="0">
                        <a:solidFill>
                          <a:schemeClr val="bg1"/>
                        </a:solidFill>
                        <a:effectLst/>
                        <a:latin typeface="+mj-lt"/>
                      </a:endParaRPr>
                    </a:p>
                  </a:txBody>
                  <a:tcPr marL="36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fontAlgn="ctr" latinLnBrk="0" hangingPunct="1"/>
                      <a:r>
                        <a:rPr lang="en-GB" sz="1200" b="1" u="none" strike="noStrike" kern="1200" dirty="0">
                          <a:solidFill>
                            <a:schemeClr val="bg1"/>
                          </a:solidFill>
                          <a:effectLst/>
                          <a:latin typeface="+mj-lt"/>
                          <a:ea typeface="+mn-ea"/>
                          <a:cs typeface="+mn-cs"/>
                        </a:rPr>
                        <a:t>I haven’t used the internet in the last 3 months</a:t>
                      </a:r>
                    </a:p>
                    <a:p>
                      <a:pPr marL="0" algn="ctr" defTabSz="914400" rtl="0" eaLnBrk="1" fontAlgn="ctr" latinLnBrk="0" hangingPunct="1"/>
                      <a:r>
                        <a:rPr lang="en-GB" sz="1200" b="1" u="none" strike="noStrike" kern="1200" dirty="0">
                          <a:solidFill>
                            <a:schemeClr val="bg1"/>
                          </a:solidFill>
                          <a:effectLst/>
                          <a:latin typeface="+mj-lt"/>
                          <a:ea typeface="+mn-ea"/>
                          <a:cs typeface="+mn-cs"/>
                        </a:rPr>
                        <a:t>(2%)</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fontAlgn="ctr" latinLnBrk="0" hangingPunct="1"/>
                      <a:r>
                        <a:rPr lang="en-GB" sz="1200" b="1" u="none" strike="noStrike" kern="1200" dirty="0">
                          <a:solidFill>
                            <a:schemeClr val="bg1"/>
                          </a:solidFill>
                          <a:effectLst/>
                          <a:latin typeface="+mj-lt"/>
                          <a:ea typeface="+mn-ea"/>
                          <a:cs typeface="+mn-cs"/>
                        </a:rPr>
                        <a:t>Less than once a week</a:t>
                      </a:r>
                    </a:p>
                    <a:p>
                      <a:pPr marL="0" algn="ctr" defTabSz="914400" rtl="0" eaLnBrk="1" fontAlgn="ctr" latinLnBrk="0" hangingPunct="1"/>
                      <a:r>
                        <a:rPr lang="en-GB" sz="1200" b="1" u="none" strike="noStrike" kern="1200" dirty="0">
                          <a:solidFill>
                            <a:schemeClr val="bg1"/>
                          </a:solidFill>
                          <a:effectLst/>
                          <a:latin typeface="+mj-lt"/>
                          <a:ea typeface="+mn-ea"/>
                          <a:cs typeface="+mn-cs"/>
                        </a:rPr>
                        <a:t>(1%)</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u="none" strike="noStrike" kern="1200" dirty="0">
                          <a:solidFill>
                            <a:schemeClr val="bg1"/>
                          </a:solidFill>
                          <a:effectLst/>
                          <a:latin typeface="+mj-lt"/>
                          <a:ea typeface="+mn-ea"/>
                          <a:cs typeface="+mn-cs"/>
                        </a:rPr>
                        <a:t>At least once a week (but not every day)</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u="none" strike="noStrike" kern="1200" dirty="0">
                          <a:solidFill>
                            <a:schemeClr val="bg1"/>
                          </a:solidFill>
                          <a:effectLst/>
                          <a:latin typeface="+mj-lt"/>
                          <a:ea typeface="+mn-ea"/>
                          <a:cs typeface="+mn-cs"/>
                        </a:rPr>
                        <a:t>(3%)</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u="none" strike="noStrike" kern="1200" dirty="0">
                          <a:solidFill>
                            <a:schemeClr val="bg1"/>
                          </a:solidFill>
                          <a:effectLst/>
                          <a:latin typeface="+mj-lt"/>
                          <a:ea typeface="+mn-ea"/>
                          <a:cs typeface="+mn-cs"/>
                        </a:rPr>
                        <a:t>Every day</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u="none" strike="noStrike" kern="1200" dirty="0">
                          <a:solidFill>
                            <a:schemeClr val="bg1"/>
                          </a:solidFill>
                          <a:effectLst/>
                          <a:latin typeface="+mj-lt"/>
                          <a:ea typeface="+mn-ea"/>
                          <a:cs typeface="+mn-cs"/>
                        </a:rPr>
                        <a:t>(94%)</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566764357"/>
                  </a:ext>
                </a:extLst>
              </a:tr>
              <a:tr h="54200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dirty="0">
                          <a:solidFill>
                            <a:srgbClr val="000000"/>
                          </a:solidFill>
                          <a:effectLst/>
                          <a:latin typeface="+mj-lt"/>
                        </a:rPr>
                        <a:t>Not at all confident</a:t>
                      </a:r>
                    </a:p>
                  </a:txBody>
                  <a:tcPr marL="72000" marR="36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dirty="0">
                          <a:solidFill>
                            <a:srgbClr val="000000"/>
                          </a:solidFill>
                          <a:effectLst/>
                          <a:latin typeface="+mj-lt"/>
                        </a:rPr>
                        <a:t>2%</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rgbClr val="FFFFFF"/>
                          </a:solidFill>
                          <a:effectLst/>
                          <a:latin typeface="+mj-lt"/>
                        </a:rPr>
                        <a:t>91%</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5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40%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18%</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0%</a:t>
                      </a:r>
                    </a:p>
                  </a:txBody>
                  <a:tcPr marL="6350" marR="6350" marT="635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44543398"/>
                  </a:ext>
                </a:extLst>
              </a:tr>
              <a:tr h="54200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i="0" u="none" strike="noStrike" dirty="0">
                          <a:solidFill>
                            <a:srgbClr val="000000"/>
                          </a:solidFill>
                          <a:effectLst/>
                          <a:latin typeface="+mj-lt"/>
                        </a:rPr>
                        <a:t>Not very confident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dirty="0">
                          <a:solidFill>
                            <a:srgbClr val="000000"/>
                          </a:solidFill>
                          <a:effectLst/>
                          <a:latin typeface="+mj-lt"/>
                        </a:rPr>
                        <a:t>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36%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36%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4%</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93879279"/>
                  </a:ext>
                </a:extLst>
              </a:tr>
              <a:tr h="54200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0000"/>
                          </a:solidFill>
                          <a:effectLst/>
                          <a:latin typeface="+mj-lt"/>
                          <a:ea typeface="+mn-ea"/>
                          <a:cs typeface="+mn-cs"/>
                        </a:rPr>
                        <a:t>Fairly confident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dirty="0">
                          <a:solidFill>
                            <a:srgbClr val="000000"/>
                          </a:solidFill>
                          <a:effectLst/>
                          <a:latin typeface="+mj-lt"/>
                        </a:rPr>
                        <a:t>32%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6%</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20%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35%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32%</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483070774"/>
                  </a:ext>
                </a:extLst>
              </a:tr>
              <a:tr h="54200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i="0" u="none" strike="noStrike" kern="1200" dirty="0">
                          <a:solidFill>
                            <a:srgbClr val="000000"/>
                          </a:solidFill>
                          <a:effectLst/>
                          <a:latin typeface="+mj-lt"/>
                          <a:ea typeface="+mn-ea"/>
                          <a:cs typeface="+mn-cs"/>
                        </a:rPr>
                        <a:t>Very confident</a:t>
                      </a:r>
                    </a:p>
                  </a:txBody>
                  <a:tcPr marL="72000" marR="36000" marT="635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i="0" u="none" strike="noStrike" dirty="0">
                          <a:solidFill>
                            <a:srgbClr val="000000"/>
                          </a:solidFill>
                          <a:effectLst/>
                          <a:latin typeface="+mj-lt"/>
                        </a:rPr>
                        <a:t>61%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0%</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5%</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chemeClr val="tx1"/>
                          </a:solidFill>
                          <a:effectLst/>
                          <a:latin typeface="+mj-lt"/>
                        </a:rPr>
                        <a:t>11%</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0" i="0" u="none" strike="noStrike" dirty="0">
                          <a:solidFill>
                            <a:srgbClr val="FFFFFF"/>
                          </a:solidFill>
                          <a:effectLst/>
                          <a:latin typeface="+mj-lt"/>
                        </a:rPr>
                        <a:t>63%</a:t>
                      </a:r>
                    </a:p>
                  </a:txBody>
                  <a:tcPr marL="6350" marR="635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988361635"/>
                  </a:ext>
                </a:extLst>
              </a:tr>
            </a:tbl>
          </a:graphicData>
        </a:graphic>
      </p:graphicFrame>
    </p:spTree>
    <p:extLst>
      <p:ext uri="{BB962C8B-B14F-4D97-AF65-F5344CB8AC3E}">
        <p14:creationId xmlns:p14="http://schemas.microsoft.com/office/powerpoint/2010/main" val="401167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5DF68C6-4E9F-D031-B582-86E024000B16}"/>
              </a:ext>
            </a:extLst>
          </p:cNvPr>
          <p:cNvSpPr/>
          <p:nvPr/>
        </p:nvSpPr>
        <p:spPr>
          <a:xfrm>
            <a:off x="714425" y="1801091"/>
            <a:ext cx="3575139" cy="42523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93% </a:t>
            </a:r>
            <a:r>
              <a:rPr lang="en-GB" sz="1600" dirty="0">
                <a:solidFill>
                  <a:schemeClr val="tx1"/>
                </a:solidFill>
              </a:rPr>
              <a:t>of residents that </a:t>
            </a:r>
            <a:r>
              <a:rPr lang="en-GB" sz="1600" b="1" dirty="0">
                <a:solidFill>
                  <a:schemeClr val="tx1"/>
                </a:solidFill>
              </a:rPr>
              <a:t>are very/fairly confident internet users </a:t>
            </a:r>
            <a:r>
              <a:rPr lang="en-GB" sz="1600" dirty="0">
                <a:solidFill>
                  <a:schemeClr val="tx1"/>
                </a:solidFill>
              </a:rPr>
              <a:t>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Male</a:t>
            </a:r>
          </a:p>
          <a:p>
            <a:pPr marL="285750" indent="-285750">
              <a:buFont typeface="Arial" panose="020B0604020202020204" pitchFamily="34" charset="0"/>
              <a:buChar char="•"/>
            </a:pPr>
            <a:r>
              <a:rPr lang="en-GB" sz="1400" dirty="0">
                <a:solidFill>
                  <a:schemeClr val="tx1"/>
                </a:solidFill>
              </a:rPr>
              <a:t>Aged 18-64</a:t>
            </a:r>
          </a:p>
          <a:p>
            <a:pPr marL="285750" indent="-285750">
              <a:buFont typeface="Arial" panose="020B0604020202020204" pitchFamily="34" charset="0"/>
              <a:buChar char="•"/>
            </a:pPr>
            <a:r>
              <a:rPr lang="en-GB" sz="1400" dirty="0">
                <a:solidFill>
                  <a:schemeClr val="tx1"/>
                </a:solidFill>
              </a:rPr>
              <a:t>Families with dependent or non-dependent children</a:t>
            </a:r>
          </a:p>
          <a:p>
            <a:pPr marL="285750" indent="-285750">
              <a:buFont typeface="Arial" panose="020B0604020202020204" pitchFamily="34" charset="0"/>
              <a:buChar char="•"/>
            </a:pPr>
            <a:r>
              <a:rPr lang="en-GB" sz="1400" dirty="0">
                <a:solidFill>
                  <a:schemeClr val="tx1"/>
                </a:solidFill>
              </a:rPr>
              <a:t>Home owners or privately renting</a:t>
            </a:r>
          </a:p>
          <a:p>
            <a:pPr marL="285750" indent="-285750">
              <a:buFont typeface="Arial" panose="020B0604020202020204" pitchFamily="34" charset="0"/>
              <a:buChar char="•"/>
            </a:pPr>
            <a:r>
              <a:rPr lang="en-GB" sz="1400" dirty="0">
                <a:solidFill>
                  <a:schemeClr val="tx1"/>
                </a:solidFill>
              </a:rPr>
              <a:t>On a HH income over £45k</a:t>
            </a:r>
          </a:p>
          <a:p>
            <a:pPr marL="285750" indent="-285750">
              <a:buFont typeface="Arial" panose="020B0604020202020204" pitchFamily="34" charset="0"/>
              <a:buChar char="•"/>
            </a:pPr>
            <a:r>
              <a:rPr lang="en-GB" sz="1400" dirty="0">
                <a:solidFill>
                  <a:schemeClr val="tx1"/>
                </a:solidFill>
              </a:rPr>
              <a:t>Working full, part time or zero hours contract</a:t>
            </a:r>
          </a:p>
          <a:p>
            <a:pPr marL="285750" indent="-285750">
              <a:buFont typeface="Arial" panose="020B0604020202020204" pitchFamily="34" charset="0"/>
              <a:buChar char="•"/>
            </a:pPr>
            <a:r>
              <a:rPr lang="en-GB" sz="1400" dirty="0">
                <a:solidFill>
                  <a:schemeClr val="tx1"/>
                </a:solidFill>
              </a:rPr>
              <a:t>Living in Epping Forest</a:t>
            </a:r>
          </a:p>
          <a:p>
            <a:pPr marL="285750" indent="-285750">
              <a:buFont typeface="Arial" panose="020B0604020202020204" pitchFamily="34" charset="0"/>
              <a:buChar char="•"/>
            </a:pPr>
            <a:r>
              <a:rPr lang="en-GB" sz="1400" dirty="0">
                <a:solidFill>
                  <a:schemeClr val="tx1"/>
                </a:solidFill>
              </a:rPr>
              <a:t>Living in the least deprived areas (IMD quintile 5)</a:t>
            </a:r>
          </a:p>
          <a:p>
            <a:pPr marL="285750" indent="-285750">
              <a:buFont typeface="Arial" panose="020B0604020202020204" pitchFamily="34" charset="0"/>
              <a:buChar char="•"/>
            </a:pPr>
            <a:endParaRPr lang="en-GB" sz="1400" dirty="0">
              <a:solidFill>
                <a:schemeClr val="tx1"/>
              </a:solidFill>
            </a:endParaRPr>
          </a:p>
        </p:txBody>
      </p:sp>
      <p:sp>
        <p:nvSpPr>
          <p:cNvPr id="25" name="TextBox 24" descr="Respondents were asked &quot;Overall, about how often over the last 12 months have you given unpaid help to any group(s), club(s) or organisation(s)?&quot;&#10;">
            <a:extLst>
              <a:ext uri="{FF2B5EF4-FFF2-40B4-BE49-F238E27FC236}">
                <a16:creationId xmlns:a16="http://schemas.microsoft.com/office/drawing/2014/main" id="{BA433F81-85D4-4936-BF50-F3FFDA8E5E4B}"/>
              </a:ext>
            </a:extLst>
          </p:cNvPr>
          <p:cNvSpPr txBox="1"/>
          <p:nvPr/>
        </p:nvSpPr>
        <p:spPr>
          <a:xfrm>
            <a:off x="695325" y="1276957"/>
            <a:ext cx="726836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Overall, how confident are you as an internet user? </a:t>
            </a:r>
          </a:p>
        </p:txBody>
      </p:sp>
      <p:sp>
        <p:nvSpPr>
          <p:cNvPr id="44" name="Title 1">
            <a:extLst>
              <a:ext uri="{FF2B5EF4-FFF2-40B4-BE49-F238E27FC236}">
                <a16:creationId xmlns:a16="http://schemas.microsoft.com/office/drawing/2014/main" id="{B3AD733F-64D6-4E57-A9C2-E411F5303B6C}"/>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latin typeface="+mn-lt"/>
              </a:rPr>
              <a:t>The table below summarises the resident profiles for those </a:t>
            </a:r>
            <a:r>
              <a:rPr lang="en-GB" sz="1800" u="sng" dirty="0">
                <a:solidFill>
                  <a:schemeClr val="accent4"/>
                </a:solidFill>
                <a:latin typeface="+mn-lt"/>
              </a:rPr>
              <a:t>significantly more likely</a:t>
            </a:r>
            <a:r>
              <a:rPr lang="en-GB" sz="1800" dirty="0">
                <a:solidFill>
                  <a:schemeClr val="accent4"/>
                </a:solidFill>
                <a:latin typeface="+mn-lt"/>
              </a:rPr>
              <a:t> to be very/fairly confiden</a:t>
            </a:r>
            <a:r>
              <a:rPr lang="en-GB" sz="1800" dirty="0">
                <a:solidFill>
                  <a:schemeClr val="accent4"/>
                </a:solidFill>
              </a:rPr>
              <a:t>t or not very/not at all confident internet user, vs. residents who have not used the internet </a:t>
            </a:r>
            <a:endParaRPr kumimoji="0" lang="en-GB" sz="1800" b="1" i="0" u="none" strike="noStrike" kern="1200" cap="none" spc="0" normalizeH="0" baseline="0" noProof="0" dirty="0">
              <a:ln>
                <a:noFill/>
              </a:ln>
              <a:solidFill>
                <a:schemeClr val="accent4"/>
              </a:solidFill>
              <a:effectLst/>
              <a:uLnTx/>
              <a:uFillTx/>
            </a:endParaRPr>
          </a:p>
        </p:txBody>
      </p:sp>
      <p:sp>
        <p:nvSpPr>
          <p:cNvPr id="4" name="Date Placeholder 3">
            <a:extLst>
              <a:ext uri="{FF2B5EF4-FFF2-40B4-BE49-F238E27FC236}">
                <a16:creationId xmlns:a16="http://schemas.microsoft.com/office/drawing/2014/main" id="{41515BB2-2E35-3947-A891-2AD3CE131E0A}"/>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Internet use</a:t>
            </a:r>
          </a:p>
        </p:txBody>
      </p:sp>
      <p:sp>
        <p:nvSpPr>
          <p:cNvPr id="13" name="Footer Placeholder 5">
            <a:extLst>
              <a:ext uri="{FF2B5EF4-FFF2-40B4-BE49-F238E27FC236}">
                <a16:creationId xmlns:a16="http://schemas.microsoft.com/office/drawing/2014/main" id="{5E2D8E04-0B90-C351-4914-14BFFFC601C2}"/>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5" name="Rectangle 14">
            <a:extLst>
              <a:ext uri="{FF2B5EF4-FFF2-40B4-BE49-F238E27FC236}">
                <a16:creationId xmlns:a16="http://schemas.microsoft.com/office/drawing/2014/main" id="{AD6EEA92-86ED-81CD-2426-E31340AA6379}"/>
              </a:ext>
            </a:extLst>
          </p:cNvPr>
          <p:cNvSpPr/>
          <p:nvPr/>
        </p:nvSpPr>
        <p:spPr>
          <a:xfrm>
            <a:off x="4388551" y="1801091"/>
            <a:ext cx="3575139" cy="4252311"/>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7% </a:t>
            </a:r>
            <a:r>
              <a:rPr lang="en-GB" sz="1600" dirty="0">
                <a:solidFill>
                  <a:schemeClr val="tx1"/>
                </a:solidFill>
              </a:rPr>
              <a:t>of residents that </a:t>
            </a:r>
            <a:r>
              <a:rPr lang="en-GB" sz="1600" b="1" dirty="0">
                <a:solidFill>
                  <a:schemeClr val="tx1"/>
                </a:solidFill>
              </a:rPr>
              <a:t>are not very/not at all confident internet </a:t>
            </a:r>
            <a:r>
              <a:rPr lang="en-GB" sz="1600" dirty="0">
                <a:solidFill>
                  <a:schemeClr val="tx1"/>
                </a:solidFill>
              </a:rPr>
              <a:t>users 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Female</a:t>
            </a:r>
          </a:p>
          <a:p>
            <a:pPr marL="285750" indent="-285750">
              <a:buFont typeface="Arial" panose="020B0604020202020204" pitchFamily="34" charset="0"/>
              <a:buChar char="•"/>
            </a:pPr>
            <a:r>
              <a:rPr lang="en-GB" sz="1400" dirty="0">
                <a:solidFill>
                  <a:schemeClr val="tx1"/>
                </a:solidFill>
              </a:rPr>
              <a:t>Aged 65+</a:t>
            </a:r>
          </a:p>
          <a:p>
            <a:pPr marL="285750" indent="-285750">
              <a:buFont typeface="Arial" panose="020B0604020202020204" pitchFamily="34" charset="0"/>
              <a:buChar char="•"/>
            </a:pPr>
            <a:r>
              <a:rPr lang="en-GB" sz="1400" dirty="0">
                <a:solidFill>
                  <a:schemeClr val="tx1"/>
                </a:solidFill>
              </a:rPr>
              <a:t>Single or two person households (no children)</a:t>
            </a:r>
          </a:p>
          <a:p>
            <a:pPr marL="285750" indent="-285750">
              <a:buFont typeface="Arial" panose="020B0604020202020204" pitchFamily="34" charset="0"/>
              <a:buChar char="•"/>
            </a:pPr>
            <a:r>
              <a:rPr lang="en-GB" sz="1400" dirty="0">
                <a:solidFill>
                  <a:schemeClr val="tx1"/>
                </a:solidFill>
              </a:rPr>
              <a:t>Social renters</a:t>
            </a:r>
          </a:p>
          <a:p>
            <a:pPr marL="285750" indent="-285750">
              <a:buFont typeface="Arial" panose="020B0604020202020204" pitchFamily="34" charset="0"/>
              <a:buChar char="•"/>
            </a:pPr>
            <a:r>
              <a:rPr lang="en-GB" sz="1400" dirty="0">
                <a:solidFill>
                  <a:schemeClr val="tx1"/>
                </a:solidFill>
              </a:rPr>
              <a:t>On a HH income lower than £25k</a:t>
            </a:r>
          </a:p>
          <a:p>
            <a:pPr marL="285750" indent="-285750">
              <a:buFont typeface="Arial" panose="020B0604020202020204" pitchFamily="34" charset="0"/>
              <a:buChar char="•"/>
            </a:pPr>
            <a:r>
              <a:rPr lang="en-GB" sz="1400" dirty="0">
                <a:solidFill>
                  <a:schemeClr val="tx1"/>
                </a:solidFill>
              </a:rPr>
              <a:t>Not working or retired</a:t>
            </a:r>
          </a:p>
          <a:p>
            <a:pPr marL="285750" indent="-285750">
              <a:buFont typeface="Arial" panose="020B0604020202020204" pitchFamily="34" charset="0"/>
              <a:buChar char="•"/>
            </a:pPr>
            <a:r>
              <a:rPr lang="en-GB" sz="1400" dirty="0">
                <a:solidFill>
                  <a:schemeClr val="tx1"/>
                </a:solidFill>
              </a:rPr>
              <a:t>Living with a long-term limiting health condition or illness</a:t>
            </a:r>
          </a:p>
          <a:p>
            <a:pPr marL="285750" indent="-285750">
              <a:buFont typeface="Arial" panose="020B0604020202020204" pitchFamily="34" charset="0"/>
              <a:buChar char="•"/>
            </a:pPr>
            <a:r>
              <a:rPr lang="en-GB" sz="1400" dirty="0">
                <a:solidFill>
                  <a:schemeClr val="tx1"/>
                </a:solidFill>
              </a:rPr>
              <a:t>Living in Tendring, Canvey Island (LU area)</a:t>
            </a:r>
          </a:p>
          <a:p>
            <a:pPr marL="285750" indent="-285750">
              <a:buFont typeface="Arial" panose="020B0604020202020204" pitchFamily="34" charset="0"/>
              <a:buChar char="•"/>
            </a:pPr>
            <a:r>
              <a:rPr lang="en-GB" sz="1400" dirty="0">
                <a:solidFill>
                  <a:schemeClr val="tx1"/>
                </a:solidFill>
              </a:rPr>
              <a:t>Living in the most deprived areas (IMD quintile 1)</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algn="ctr"/>
            <a:endParaRPr lang="en-GB" sz="1600" dirty="0">
              <a:solidFill>
                <a:schemeClr val="tx1"/>
              </a:solidFill>
            </a:endParaRPr>
          </a:p>
          <a:p>
            <a:pPr marL="285750" indent="-285750">
              <a:buFont typeface="Arial" panose="020B0604020202020204" pitchFamily="34" charset="0"/>
              <a:buChar char="•"/>
            </a:pPr>
            <a:endParaRPr lang="en-GB" sz="1500" dirty="0">
              <a:solidFill>
                <a:schemeClr val="tx1"/>
              </a:solidFill>
            </a:endParaRPr>
          </a:p>
        </p:txBody>
      </p:sp>
      <p:sp>
        <p:nvSpPr>
          <p:cNvPr id="20" name="Rectangle 19">
            <a:extLst>
              <a:ext uri="{FF2B5EF4-FFF2-40B4-BE49-F238E27FC236}">
                <a16:creationId xmlns:a16="http://schemas.microsoft.com/office/drawing/2014/main" id="{C20B061C-7FC8-8C56-E729-062FC0CD26BE}"/>
              </a:ext>
            </a:extLst>
          </p:cNvPr>
          <p:cNvSpPr/>
          <p:nvPr/>
        </p:nvSpPr>
        <p:spPr>
          <a:xfrm>
            <a:off x="8062676" y="1801091"/>
            <a:ext cx="3575139" cy="42523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2% </a:t>
            </a:r>
            <a:r>
              <a:rPr lang="en-GB" sz="1600" dirty="0">
                <a:solidFill>
                  <a:schemeClr val="tx1"/>
                </a:solidFill>
              </a:rPr>
              <a:t>of residents that </a:t>
            </a:r>
            <a:r>
              <a:rPr lang="en-GB" sz="1600" b="1" dirty="0">
                <a:solidFill>
                  <a:schemeClr val="tx1"/>
                </a:solidFill>
              </a:rPr>
              <a:t>have not used the internet in the last 3 months </a:t>
            </a:r>
            <a:r>
              <a:rPr lang="en-GB" sz="1600" dirty="0">
                <a:solidFill>
                  <a:schemeClr val="tx1"/>
                </a:solidFill>
              </a:rPr>
              <a:t>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Aged 75+</a:t>
            </a:r>
          </a:p>
          <a:p>
            <a:pPr marL="285750" indent="-285750">
              <a:buFont typeface="Arial" panose="020B0604020202020204" pitchFamily="34" charset="0"/>
              <a:buChar char="•"/>
            </a:pPr>
            <a:r>
              <a:rPr lang="en-GB" sz="1400" dirty="0">
                <a:solidFill>
                  <a:schemeClr val="tx1"/>
                </a:solidFill>
              </a:rPr>
              <a:t>Single person households (no children)</a:t>
            </a:r>
          </a:p>
          <a:p>
            <a:pPr marL="285750" indent="-285750">
              <a:buFont typeface="Arial" panose="020B0604020202020204" pitchFamily="34" charset="0"/>
              <a:buChar char="•"/>
            </a:pPr>
            <a:r>
              <a:rPr lang="en-GB" sz="1400" dirty="0">
                <a:solidFill>
                  <a:schemeClr val="tx1"/>
                </a:solidFill>
              </a:rPr>
              <a:t>On a HH income lower than £25k</a:t>
            </a:r>
          </a:p>
          <a:p>
            <a:pPr marL="285750" indent="-285750">
              <a:buFont typeface="Arial" panose="020B0604020202020204" pitchFamily="34" charset="0"/>
              <a:buChar char="•"/>
            </a:pPr>
            <a:r>
              <a:rPr lang="en-GB" sz="1400" dirty="0">
                <a:solidFill>
                  <a:schemeClr val="tx1"/>
                </a:solidFill>
              </a:rPr>
              <a:t>Retired</a:t>
            </a:r>
          </a:p>
          <a:p>
            <a:pPr marL="285750" indent="-285750">
              <a:buFont typeface="Arial" panose="020B0604020202020204" pitchFamily="34" charset="0"/>
              <a:buChar char="•"/>
            </a:pPr>
            <a:r>
              <a:rPr lang="en-GB" sz="1400" dirty="0">
                <a:solidFill>
                  <a:schemeClr val="tx1"/>
                </a:solidFill>
              </a:rPr>
              <a:t>Living with a long-term limiting health condition or illness</a:t>
            </a:r>
          </a:p>
          <a:p>
            <a:pPr marL="285750" indent="-285750">
              <a:buFont typeface="Arial" panose="020B0604020202020204" pitchFamily="34" charset="0"/>
              <a:buChar char="•"/>
            </a:pPr>
            <a:r>
              <a:rPr lang="en-GB" sz="1400" dirty="0">
                <a:solidFill>
                  <a:schemeClr val="tx1"/>
                </a:solidFill>
              </a:rPr>
              <a:t>Living in the most deprived areas (IMD quintile 1)</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algn="ctr"/>
            <a:endParaRPr lang="en-GB" dirty="0">
              <a:solidFill>
                <a:schemeClr val="tx1"/>
              </a:solidFill>
            </a:endParaRPr>
          </a:p>
          <a:p>
            <a:pPr marL="285750" indent="-285750">
              <a:buFont typeface="Arial" panose="020B0604020202020204" pitchFamily="34" charset="0"/>
              <a:buChar char="•"/>
            </a:pPr>
            <a:endParaRPr lang="en-GB" sz="1500" dirty="0">
              <a:solidFill>
                <a:schemeClr val="tx1"/>
              </a:solidFill>
            </a:endParaRPr>
          </a:p>
        </p:txBody>
      </p:sp>
      <p:sp>
        <p:nvSpPr>
          <p:cNvPr id="6" name="TextBox 5">
            <a:extLst>
              <a:ext uri="{FF2B5EF4-FFF2-40B4-BE49-F238E27FC236}">
                <a16:creationId xmlns:a16="http://schemas.microsoft.com/office/drawing/2014/main" id="{C0308A66-B95F-5992-0F96-9BA627D00F11}"/>
              </a:ext>
            </a:extLst>
          </p:cNvPr>
          <p:cNvSpPr txBox="1"/>
          <p:nvPr/>
        </p:nvSpPr>
        <p:spPr>
          <a:xfrm>
            <a:off x="8062676" y="1276957"/>
            <a:ext cx="3575139"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i="1" dirty="0">
                <a:solidFill>
                  <a:prstClr val="black"/>
                </a:solidFill>
                <a:latin typeface="Calibri"/>
              </a:rPr>
              <a:t>In the last 3 months, how often, on average, have you used the internet? </a:t>
            </a:r>
          </a:p>
        </p:txBody>
      </p:sp>
      <p:sp>
        <p:nvSpPr>
          <p:cNvPr id="7" name="TextBox 6">
            <a:extLst>
              <a:ext uri="{FF2B5EF4-FFF2-40B4-BE49-F238E27FC236}">
                <a16:creationId xmlns:a16="http://schemas.microsoft.com/office/drawing/2014/main" id="{05769717-EA4A-4EB7-117A-17DDB8740487}"/>
              </a:ext>
              <a:ext uri="{C183D7F6-B498-43B3-948B-1728B52AA6E4}">
                <adec:decorative xmlns:adec="http://schemas.microsoft.com/office/drawing/2017/decorative" val="1"/>
              </a:ext>
            </a:extLst>
          </p:cNvPr>
          <p:cNvSpPr txBox="1"/>
          <p:nvPr/>
        </p:nvSpPr>
        <p:spPr>
          <a:xfrm>
            <a:off x="695325" y="6333036"/>
            <a:ext cx="104352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residents very / fairly</a:t>
            </a:r>
            <a:r>
              <a:rPr lang="en-GB" sz="1000" dirty="0">
                <a:solidFill>
                  <a:srgbClr val="000000"/>
                </a:solidFill>
              </a:rPr>
              <a:t> confident internet user (5,544); Not very / not at all confident (689); Not an internet user (205)  </a:t>
            </a:r>
            <a:endParaRPr kumimoji="0" lang="en-GB" sz="10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383376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dirty="0"/>
              <a:t>Attitudes towards data sharing</a:t>
            </a:r>
          </a:p>
        </p:txBody>
      </p:sp>
    </p:spTree>
    <p:extLst>
      <p:ext uri="{BB962C8B-B14F-4D97-AF65-F5344CB8AC3E}">
        <p14:creationId xmlns:p14="http://schemas.microsoft.com/office/powerpoint/2010/main" val="251055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a:extLst>
              <a:ext uri="{FF2B5EF4-FFF2-40B4-BE49-F238E27FC236}">
                <a16:creationId xmlns:a16="http://schemas.microsoft.com/office/drawing/2014/main" id="{10F88911-16C1-F6C0-2660-D65F6C26991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6590944"/>
              </p:ext>
            </p:extLst>
          </p:nvPr>
        </p:nvGraphicFramePr>
        <p:xfrm>
          <a:off x="652465" y="1889246"/>
          <a:ext cx="4714541" cy="3980534"/>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a:extLst>
              <a:ext uri="{FF2B5EF4-FFF2-40B4-BE49-F238E27FC236}">
                <a16:creationId xmlns:a16="http://schemas.microsoft.com/office/drawing/2014/main" id="{CD395D4D-57BF-4052-A196-7F5055811378}"/>
              </a:ext>
            </a:extLst>
          </p:cNvPr>
          <p:cNvSpPr txBox="1">
            <a:spLocks noGrp="1"/>
          </p:cNvSpPr>
          <p:nvPr>
            <p:ph type="title" idx="4294967295"/>
          </p:nvPr>
        </p:nvSpPr>
        <p:spPr>
          <a:xfrm>
            <a:off x="706436" y="313665"/>
            <a:ext cx="11199745" cy="81865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accent4"/>
                </a:solidFill>
                <a:effectLst/>
                <a:uLnTx/>
                <a:uFillTx/>
                <a:ea typeface="+mj-ea"/>
                <a:cs typeface="+mj-cs"/>
              </a:rPr>
              <a:t>Essex Residents are most likely to agree to share data to ‘improve health and wellbeing services available’. However, acceptance in sharing information </a:t>
            </a:r>
            <a:r>
              <a:rPr lang="en-GB" sz="1800" dirty="0">
                <a:solidFill>
                  <a:schemeClr val="accent4"/>
                </a:solidFill>
              </a:rPr>
              <a:t>has significantly declined since 2020 across all scenarios. </a:t>
            </a:r>
            <a:endParaRPr kumimoji="0" lang="en-GB" sz="1800" b="1" i="0" u="none" strike="noStrike" kern="1200" cap="none" spc="0" normalizeH="0" baseline="0" noProof="0" dirty="0">
              <a:ln>
                <a:noFill/>
              </a:ln>
              <a:solidFill>
                <a:schemeClr val="accent4"/>
              </a:solidFill>
              <a:effectLst/>
              <a:uLnTx/>
              <a:uFillTx/>
              <a:ea typeface="+mj-ea"/>
              <a:cs typeface="+mj-cs"/>
            </a:endParaRP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a:ea typeface="+mn-ea"/>
                <a:cs typeface="+mn-cs"/>
              </a:rPr>
              <a:t>Attitudes towards data sharing</a:t>
            </a:r>
          </a:p>
        </p:txBody>
      </p:sp>
      <p:sp>
        <p:nvSpPr>
          <p:cNvPr id="15" name="TextBox 14">
            <a:extLst>
              <a:ext uri="{FF2B5EF4-FFF2-40B4-BE49-F238E27FC236}">
                <a16:creationId xmlns:a16="http://schemas.microsoft.com/office/drawing/2014/main" id="{0904E4E2-D629-4FCF-845F-0A46EBD22201}"/>
              </a:ext>
              <a:ext uri="{C183D7F6-B498-43B3-948B-1728B52AA6E4}">
                <adec:decorative xmlns:adec="http://schemas.microsoft.com/office/drawing/2017/decorative" val="1"/>
              </a:ext>
            </a:extLst>
          </p:cNvPr>
          <p:cNvSpPr txBox="1"/>
          <p:nvPr/>
        </p:nvSpPr>
        <p:spPr>
          <a:xfrm>
            <a:off x="695324" y="6317404"/>
            <a:ext cx="60864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ea typeface="+mn-ea"/>
                <a:cs typeface="+mn-cs"/>
              </a:rPr>
              <a:t>Base: All respondents (answering) 2023 – 6,093; 2022 - </a:t>
            </a:r>
            <a:r>
              <a:rPr lang="en-GB" sz="1000" dirty="0">
                <a:solidFill>
                  <a:srgbClr val="000000"/>
                </a:solidFill>
              </a:rPr>
              <a:t>2,871-2,899</a:t>
            </a:r>
          </a:p>
        </p:txBody>
      </p:sp>
      <p:sp>
        <p:nvSpPr>
          <p:cNvPr id="17" name="TextBox 16">
            <a:extLst>
              <a:ext uri="{FF2B5EF4-FFF2-40B4-BE49-F238E27FC236}">
                <a16:creationId xmlns:a16="http://schemas.microsoft.com/office/drawing/2014/main" id="{F70055F7-613B-4129-99B7-C1143934E3A0}"/>
              </a:ext>
              <a:ext uri="{C183D7F6-B498-43B3-948B-1728B52AA6E4}">
                <adec:decorative xmlns:adec="http://schemas.microsoft.com/office/drawing/2017/decorative" val="1"/>
              </a:ext>
            </a:extLst>
          </p:cNvPr>
          <p:cNvSpPr txBox="1"/>
          <p:nvPr/>
        </p:nvSpPr>
        <p:spPr>
          <a:xfrm>
            <a:off x="695324" y="1306044"/>
            <a:ext cx="7889618" cy="307777"/>
          </a:xfrm>
          <a:prstGeom prst="rect">
            <a:avLst/>
          </a:prstGeom>
          <a:noFill/>
        </p:spPr>
        <p:txBody>
          <a:bodyPr wrap="square" rtlCol="0">
            <a:spAutoFit/>
          </a:bodyPr>
          <a:lstStyle/>
          <a:p>
            <a:pPr algn="l" fontAlgn="base"/>
            <a:r>
              <a:rPr lang="en-GB" sz="1400" b="1" i="1" u="none" strike="noStrike" dirty="0">
                <a:solidFill>
                  <a:srgbClr val="000000"/>
                </a:solidFill>
                <a:effectLst/>
                <a:latin typeface="Calibri" panose="020F0502020204030204" pitchFamily="34" charset="0"/>
              </a:rPr>
              <a:t>I feel that with my consent and knowledge my data could be used to…</a:t>
            </a:r>
            <a:r>
              <a:rPr lang="en-GB" sz="1400" b="0" i="0" dirty="0">
                <a:solidFill>
                  <a:srgbClr val="000000"/>
                </a:solidFill>
                <a:effectLst/>
                <a:latin typeface="Calibri" panose="020F0502020204030204" pitchFamily="34" charset="0"/>
              </a:rPr>
              <a:t>​</a:t>
            </a:r>
            <a:endParaRPr lang="en-GB" sz="1600" b="0" i="0" dirty="0">
              <a:solidFill>
                <a:srgbClr val="000000"/>
              </a:solidFill>
              <a:effectLst/>
            </a:endParaRPr>
          </a:p>
        </p:txBody>
      </p:sp>
      <p:sp>
        <p:nvSpPr>
          <p:cNvPr id="27" name="TextBox 26">
            <a:extLst>
              <a:ext uri="{FF2B5EF4-FFF2-40B4-BE49-F238E27FC236}">
                <a16:creationId xmlns:a16="http://schemas.microsoft.com/office/drawing/2014/main" id="{08ECD3D1-41FA-41F2-81B7-D44D7E8C3AA9}"/>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ea typeface="+mn-ea"/>
                <a:cs typeface="+mn-cs"/>
              </a:rPr>
              <a:t>Denotes a statistically significant difference vs 2020 survey at the 95% confidence level </a:t>
            </a:r>
          </a:p>
        </p:txBody>
      </p:sp>
      <p:sp>
        <p:nvSpPr>
          <p:cNvPr id="28" name="Arrow: Up 27">
            <a:extLst>
              <a:ext uri="{FF2B5EF4-FFF2-40B4-BE49-F238E27FC236}">
                <a16:creationId xmlns:a16="http://schemas.microsoft.com/office/drawing/2014/main" id="{ABE47618-CF2D-4F24-9AA7-AE9CEAAA8BF4}"/>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9" name="Arrow: Up 28">
            <a:extLst>
              <a:ext uri="{FF2B5EF4-FFF2-40B4-BE49-F238E27FC236}">
                <a16:creationId xmlns:a16="http://schemas.microsoft.com/office/drawing/2014/main" id="{ADFC8CD4-542C-4792-A136-A6786185DF5F}"/>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Slide Number Placeholder 4">
            <a:extLst>
              <a:ext uri="{FF2B5EF4-FFF2-40B4-BE49-F238E27FC236}">
                <a16:creationId xmlns:a16="http://schemas.microsoft.com/office/drawing/2014/main" id="{DD487C23-5AFA-45A6-8014-D2DA585449C1}"/>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00000">
                  <a:lumMod val="50000"/>
                  <a:lumOff val="50000"/>
                </a:srgbClr>
              </a:solidFill>
              <a:effectLst/>
              <a:uLnTx/>
              <a:uFillTx/>
              <a:ea typeface="+mn-ea"/>
              <a:cs typeface="+mn-cs"/>
            </a:endParaRPr>
          </a:p>
        </p:txBody>
      </p:sp>
      <p:sp>
        <p:nvSpPr>
          <p:cNvPr id="26" name="Footer Placeholder 5">
            <a:extLst>
              <a:ext uri="{FF2B5EF4-FFF2-40B4-BE49-F238E27FC236}">
                <a16:creationId xmlns:a16="http://schemas.microsoft.com/office/drawing/2014/main" id="{FC29720B-9DEB-4ED6-B25A-AAAD61F8D1E8}"/>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rPr>
              <a:t>Produced by Essex County Council Policy Unit</a:t>
            </a:r>
          </a:p>
        </p:txBody>
      </p:sp>
      <p:sp>
        <p:nvSpPr>
          <p:cNvPr id="31" name="Date Placeholder 3">
            <a:extLst>
              <a:ext uri="{FF2B5EF4-FFF2-40B4-BE49-F238E27FC236}">
                <a16:creationId xmlns:a16="http://schemas.microsoft.com/office/drawing/2014/main" id="{A94B29D2-29D6-4969-9CCF-38CFB2D18A0D}"/>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ea typeface="+mn-ea"/>
              <a:cs typeface="+mn-cs"/>
            </a:endParaRPr>
          </a:p>
        </p:txBody>
      </p:sp>
      <p:sp>
        <p:nvSpPr>
          <p:cNvPr id="49" name="TextBox 48">
            <a:extLst>
              <a:ext uri="{FF2B5EF4-FFF2-40B4-BE49-F238E27FC236}">
                <a16:creationId xmlns:a16="http://schemas.microsoft.com/office/drawing/2014/main" id="{6502CE3D-707D-1DB6-E504-F74ABEB2DBD3}"/>
              </a:ext>
            </a:extLst>
          </p:cNvPr>
          <p:cNvSpPr txBox="1"/>
          <p:nvPr/>
        </p:nvSpPr>
        <p:spPr>
          <a:xfrm>
            <a:off x="1969655" y="1690035"/>
            <a:ext cx="2232890" cy="830997"/>
          </a:xfrm>
          <a:prstGeom prst="rect">
            <a:avLst/>
          </a:prstGeom>
          <a:noFill/>
        </p:spPr>
        <p:txBody>
          <a:bodyPr wrap="square">
            <a:spAutoFit/>
          </a:bodyPr>
          <a:lstStyle/>
          <a:p>
            <a:pPr algn="ctr" fontAlgn="base"/>
            <a:r>
              <a:rPr lang="en-GB" sz="1200" b="0" i="1" u="none" strike="noStrike" dirty="0">
                <a:solidFill>
                  <a:srgbClr val="000000"/>
                </a:solidFill>
                <a:effectLst/>
                <a:latin typeface="Calibri" panose="020F0502020204030204" pitchFamily="34" charset="0"/>
              </a:rPr>
              <a:t>Support and protect vulnerable people from harm e.g. provide early support to young people at risk of violence and vulnerability</a:t>
            </a:r>
            <a:r>
              <a:rPr lang="en-GB" sz="1200" b="0" i="1" dirty="0">
                <a:solidFill>
                  <a:srgbClr val="000000"/>
                </a:solidFill>
                <a:effectLst/>
                <a:latin typeface="Calibri" panose="020F0502020204030204" pitchFamily="34" charset="0"/>
              </a:rPr>
              <a:t>​</a:t>
            </a:r>
          </a:p>
        </p:txBody>
      </p:sp>
      <p:graphicFrame>
        <p:nvGraphicFramePr>
          <p:cNvPr id="50" name="Chart 49">
            <a:extLst>
              <a:ext uri="{FF2B5EF4-FFF2-40B4-BE49-F238E27FC236}">
                <a16:creationId xmlns:a16="http://schemas.microsoft.com/office/drawing/2014/main" id="{AEDFFDC6-2747-8DB8-724A-042265E5FC3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0567235"/>
              </p:ext>
            </p:extLst>
          </p:nvPr>
        </p:nvGraphicFramePr>
        <p:xfrm>
          <a:off x="2976955" y="1889246"/>
          <a:ext cx="4714541" cy="3980534"/>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Box 50">
            <a:extLst>
              <a:ext uri="{FF2B5EF4-FFF2-40B4-BE49-F238E27FC236}">
                <a16:creationId xmlns:a16="http://schemas.microsoft.com/office/drawing/2014/main" id="{664BD847-829B-FDB3-9757-8F73CC7ED6BF}"/>
              </a:ext>
            </a:extLst>
          </p:cNvPr>
          <p:cNvSpPr txBox="1"/>
          <p:nvPr/>
        </p:nvSpPr>
        <p:spPr>
          <a:xfrm>
            <a:off x="4294145" y="1690035"/>
            <a:ext cx="2232890" cy="830997"/>
          </a:xfrm>
          <a:prstGeom prst="rect">
            <a:avLst/>
          </a:prstGeom>
          <a:noFill/>
        </p:spPr>
        <p:txBody>
          <a:bodyPr wrap="square">
            <a:spAutoFit/>
          </a:bodyPr>
          <a:lstStyle/>
          <a:p>
            <a:pPr algn="ctr" fontAlgn="base"/>
            <a:r>
              <a:rPr lang="en-GB" sz="1200" b="0" i="1" u="none" strike="noStrike" dirty="0">
                <a:solidFill>
                  <a:srgbClr val="000000"/>
                </a:solidFill>
                <a:effectLst/>
                <a:latin typeface="Calibri" panose="020F0502020204030204" pitchFamily="34" charset="0"/>
              </a:rPr>
              <a:t>Improve health and wellbeing services available to you, e.g. provide services to help residents improve their health</a:t>
            </a:r>
            <a:endParaRPr lang="en-GB" sz="1200" b="0" i="1" dirty="0">
              <a:solidFill>
                <a:srgbClr val="000000"/>
              </a:solidFill>
              <a:effectLst/>
              <a:latin typeface="Calibri" panose="020F0502020204030204" pitchFamily="34" charset="0"/>
            </a:endParaRPr>
          </a:p>
        </p:txBody>
      </p:sp>
      <p:graphicFrame>
        <p:nvGraphicFramePr>
          <p:cNvPr id="52" name="Chart 51">
            <a:extLst>
              <a:ext uri="{FF2B5EF4-FFF2-40B4-BE49-F238E27FC236}">
                <a16:creationId xmlns:a16="http://schemas.microsoft.com/office/drawing/2014/main" id="{EF89050E-CC17-383D-692E-B174F0009E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7552716"/>
              </p:ext>
            </p:extLst>
          </p:nvPr>
        </p:nvGraphicFramePr>
        <p:xfrm>
          <a:off x="5301445" y="1889246"/>
          <a:ext cx="4714541" cy="3980534"/>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a:extLst>
              <a:ext uri="{FF2B5EF4-FFF2-40B4-BE49-F238E27FC236}">
                <a16:creationId xmlns:a16="http://schemas.microsoft.com/office/drawing/2014/main" id="{62F3AEDE-2AA7-42A9-ECB7-E257EDF3D988}"/>
              </a:ext>
            </a:extLst>
          </p:cNvPr>
          <p:cNvSpPr txBox="1"/>
          <p:nvPr/>
        </p:nvSpPr>
        <p:spPr>
          <a:xfrm>
            <a:off x="6618635" y="1690035"/>
            <a:ext cx="2232890" cy="830997"/>
          </a:xfrm>
          <a:prstGeom prst="rect">
            <a:avLst/>
          </a:prstGeom>
          <a:noFill/>
        </p:spPr>
        <p:txBody>
          <a:bodyPr wrap="square">
            <a:spAutoFit/>
          </a:bodyPr>
          <a:lstStyle/>
          <a:p>
            <a:pPr algn="ctr" fontAlgn="base"/>
            <a:r>
              <a:rPr lang="en-GB" sz="1200" b="0" i="1" u="none" strike="noStrike" dirty="0">
                <a:solidFill>
                  <a:srgbClr val="000000"/>
                </a:solidFill>
                <a:effectLst/>
                <a:latin typeface="Calibri" panose="020F0502020204030204" pitchFamily="34" charset="0"/>
              </a:rPr>
              <a:t>Reduce risk, harm and keep people and places safe e.g. establish links on emerging threats</a:t>
            </a:r>
            <a:r>
              <a:rPr lang="en-GB" sz="1200" b="0" i="1" dirty="0">
                <a:solidFill>
                  <a:srgbClr val="000000"/>
                </a:solidFill>
                <a:effectLst/>
                <a:latin typeface="Calibri" panose="020F0502020204030204" pitchFamily="34" charset="0"/>
              </a:rPr>
              <a:t>​</a:t>
            </a:r>
          </a:p>
        </p:txBody>
      </p:sp>
      <p:graphicFrame>
        <p:nvGraphicFramePr>
          <p:cNvPr id="54" name="Chart 53">
            <a:extLst>
              <a:ext uri="{FF2B5EF4-FFF2-40B4-BE49-F238E27FC236}">
                <a16:creationId xmlns:a16="http://schemas.microsoft.com/office/drawing/2014/main" id="{154CCA90-F07B-66BB-D8CB-7D1AA96EF12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0357353"/>
              </p:ext>
            </p:extLst>
          </p:nvPr>
        </p:nvGraphicFramePr>
        <p:xfrm>
          <a:off x="7625936" y="1889246"/>
          <a:ext cx="4714541" cy="3980534"/>
        </p:xfrm>
        <a:graphic>
          <a:graphicData uri="http://schemas.openxmlformats.org/drawingml/2006/chart">
            <c:chart xmlns:c="http://schemas.openxmlformats.org/drawingml/2006/chart" xmlns:r="http://schemas.openxmlformats.org/officeDocument/2006/relationships" r:id="rId6"/>
          </a:graphicData>
        </a:graphic>
      </p:graphicFrame>
      <p:sp>
        <p:nvSpPr>
          <p:cNvPr id="55" name="TextBox 54">
            <a:extLst>
              <a:ext uri="{FF2B5EF4-FFF2-40B4-BE49-F238E27FC236}">
                <a16:creationId xmlns:a16="http://schemas.microsoft.com/office/drawing/2014/main" id="{BB25D4F2-7E6E-5A38-A941-2F319BE63983}"/>
              </a:ext>
            </a:extLst>
          </p:cNvPr>
          <p:cNvSpPr txBox="1"/>
          <p:nvPr/>
        </p:nvSpPr>
        <p:spPr>
          <a:xfrm>
            <a:off x="8943126" y="1606911"/>
            <a:ext cx="2232890" cy="1015663"/>
          </a:xfrm>
          <a:prstGeom prst="rect">
            <a:avLst/>
          </a:prstGeom>
          <a:noFill/>
        </p:spPr>
        <p:txBody>
          <a:bodyPr wrap="square">
            <a:spAutoFit/>
          </a:bodyPr>
          <a:lstStyle/>
          <a:p>
            <a:pPr algn="ctr" fontAlgn="base"/>
            <a:r>
              <a:rPr lang="en-GB" sz="1200" b="0" i="1" u="none" strike="noStrike" dirty="0">
                <a:solidFill>
                  <a:srgbClr val="000000"/>
                </a:solidFill>
                <a:effectLst/>
                <a:latin typeface="Calibri" panose="020F0502020204030204" pitchFamily="34" charset="0"/>
              </a:rPr>
              <a:t>Shape local places and understand communities better e.g. help families with under 5s to be ready to start school</a:t>
            </a:r>
            <a:r>
              <a:rPr lang="en-GB" sz="1200" b="0" i="1" dirty="0">
                <a:solidFill>
                  <a:srgbClr val="000000"/>
                </a:solidFill>
                <a:effectLst/>
                <a:latin typeface="Calibri" panose="020F0502020204030204" pitchFamily="34" charset="0"/>
              </a:rPr>
              <a:t>​</a:t>
            </a:r>
          </a:p>
        </p:txBody>
      </p:sp>
      <p:sp>
        <p:nvSpPr>
          <p:cNvPr id="56" name="Rectangle 55">
            <a:extLst>
              <a:ext uri="{FF2B5EF4-FFF2-40B4-BE49-F238E27FC236}">
                <a16:creationId xmlns:a16="http://schemas.microsoft.com/office/drawing/2014/main" id="{1219C06C-2890-57AF-0E80-A17AED968877}"/>
              </a:ext>
              <a:ext uri="{C183D7F6-B498-43B3-948B-1728B52AA6E4}">
                <adec:decorative xmlns:adec="http://schemas.microsoft.com/office/drawing/2017/decorative" val="1"/>
              </a:ext>
            </a:extLst>
          </p:cNvPr>
          <p:cNvSpPr/>
          <p:nvPr/>
        </p:nvSpPr>
        <p:spPr>
          <a:xfrm>
            <a:off x="2025979" y="1613821"/>
            <a:ext cx="2101769" cy="430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EC62546E-BA91-1F8F-F10E-D5E90F8DF098}"/>
              </a:ext>
              <a:ext uri="{C183D7F6-B498-43B3-948B-1728B52AA6E4}">
                <adec:decorative xmlns:adec="http://schemas.microsoft.com/office/drawing/2017/decorative" val="1"/>
              </a:ext>
            </a:extLst>
          </p:cNvPr>
          <p:cNvSpPr/>
          <p:nvPr/>
        </p:nvSpPr>
        <p:spPr>
          <a:xfrm>
            <a:off x="4348923" y="1609204"/>
            <a:ext cx="2101769" cy="430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EA4EEB39-6028-F1FE-8B74-50B4B8592808}"/>
              </a:ext>
              <a:ext uri="{C183D7F6-B498-43B3-948B-1728B52AA6E4}">
                <adec:decorative xmlns:adec="http://schemas.microsoft.com/office/drawing/2017/decorative" val="1"/>
              </a:ext>
            </a:extLst>
          </p:cNvPr>
          <p:cNvSpPr/>
          <p:nvPr/>
        </p:nvSpPr>
        <p:spPr>
          <a:xfrm>
            <a:off x="6671868" y="1613826"/>
            <a:ext cx="2101769" cy="430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1A48FA0-8007-5063-76BF-15A9EBD9CAC8}"/>
              </a:ext>
              <a:ext uri="{C183D7F6-B498-43B3-948B-1728B52AA6E4}">
                <adec:decorative xmlns:adec="http://schemas.microsoft.com/office/drawing/2017/decorative" val="1"/>
              </a:ext>
            </a:extLst>
          </p:cNvPr>
          <p:cNvSpPr/>
          <p:nvPr/>
        </p:nvSpPr>
        <p:spPr>
          <a:xfrm>
            <a:off x="8985580" y="1609211"/>
            <a:ext cx="2101769" cy="430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Up 59">
            <a:extLst>
              <a:ext uri="{FF2B5EF4-FFF2-40B4-BE49-F238E27FC236}">
                <a16:creationId xmlns:a16="http://schemas.microsoft.com/office/drawing/2014/main" id="{174C3996-546B-4A34-DC0F-D6853E000860}"/>
              </a:ext>
              <a:ext uri="{C183D7F6-B498-43B3-948B-1728B52AA6E4}">
                <adec:decorative xmlns:adec="http://schemas.microsoft.com/office/drawing/2017/decorative" val="1"/>
              </a:ext>
            </a:extLst>
          </p:cNvPr>
          <p:cNvSpPr/>
          <p:nvPr/>
        </p:nvSpPr>
        <p:spPr>
          <a:xfrm flipV="1">
            <a:off x="2859363" y="50670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1" name="Arrow: Up 60">
            <a:extLst>
              <a:ext uri="{FF2B5EF4-FFF2-40B4-BE49-F238E27FC236}">
                <a16:creationId xmlns:a16="http://schemas.microsoft.com/office/drawing/2014/main" id="{CB57F41D-0C06-1712-DA73-FF420AA08B95}"/>
              </a:ext>
              <a:ext uri="{C183D7F6-B498-43B3-948B-1728B52AA6E4}">
                <adec:decorative xmlns:adec="http://schemas.microsoft.com/office/drawing/2017/decorative" val="1"/>
              </a:ext>
            </a:extLst>
          </p:cNvPr>
          <p:cNvSpPr/>
          <p:nvPr/>
        </p:nvSpPr>
        <p:spPr>
          <a:xfrm flipV="1">
            <a:off x="2845861" y="433696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2" name="Arrow: Up 61">
            <a:extLst>
              <a:ext uri="{FF2B5EF4-FFF2-40B4-BE49-F238E27FC236}">
                <a16:creationId xmlns:a16="http://schemas.microsoft.com/office/drawing/2014/main" id="{463D8775-53D0-0123-DD80-F6326D6340C4}"/>
              </a:ext>
              <a:ext uri="{C183D7F6-B498-43B3-948B-1728B52AA6E4}">
                <adec:decorative xmlns:adec="http://schemas.microsoft.com/office/drawing/2017/decorative" val="1"/>
              </a:ext>
            </a:extLst>
          </p:cNvPr>
          <p:cNvSpPr/>
          <p:nvPr/>
        </p:nvSpPr>
        <p:spPr>
          <a:xfrm>
            <a:off x="2866751" y="349671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3" name="Arrow: Up 62">
            <a:extLst>
              <a:ext uri="{FF2B5EF4-FFF2-40B4-BE49-F238E27FC236}">
                <a16:creationId xmlns:a16="http://schemas.microsoft.com/office/drawing/2014/main" id="{33101C71-0C55-4291-4627-B548D39CB1C8}"/>
              </a:ext>
              <a:ext uri="{C183D7F6-B498-43B3-948B-1728B52AA6E4}">
                <adec:decorative xmlns:adec="http://schemas.microsoft.com/office/drawing/2017/decorative" val="1"/>
              </a:ext>
            </a:extLst>
          </p:cNvPr>
          <p:cNvSpPr/>
          <p:nvPr/>
        </p:nvSpPr>
        <p:spPr>
          <a:xfrm>
            <a:off x="2871382" y="290798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4" name="Arrow: Up 63">
            <a:extLst>
              <a:ext uri="{FF2B5EF4-FFF2-40B4-BE49-F238E27FC236}">
                <a16:creationId xmlns:a16="http://schemas.microsoft.com/office/drawing/2014/main" id="{891BA693-6204-EC38-E07F-39CACCC47D4A}"/>
              </a:ext>
              <a:ext uri="{C183D7F6-B498-43B3-948B-1728B52AA6E4}">
                <adec:decorative xmlns:adec="http://schemas.microsoft.com/office/drawing/2017/decorative" val="1"/>
              </a:ext>
            </a:extLst>
          </p:cNvPr>
          <p:cNvSpPr/>
          <p:nvPr/>
        </p:nvSpPr>
        <p:spPr>
          <a:xfrm>
            <a:off x="2859363" y="262680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5" name="Arrow: Up 64">
            <a:extLst>
              <a:ext uri="{FF2B5EF4-FFF2-40B4-BE49-F238E27FC236}">
                <a16:creationId xmlns:a16="http://schemas.microsoft.com/office/drawing/2014/main" id="{BC4ABE85-92E2-27BD-E8B4-A07018DFD75C}"/>
              </a:ext>
              <a:ext uri="{C183D7F6-B498-43B3-948B-1728B52AA6E4}">
                <adec:decorative xmlns:adec="http://schemas.microsoft.com/office/drawing/2017/decorative" val="1"/>
              </a:ext>
            </a:extLst>
          </p:cNvPr>
          <p:cNvSpPr/>
          <p:nvPr/>
        </p:nvSpPr>
        <p:spPr>
          <a:xfrm>
            <a:off x="5170351" y="254306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6" name="Arrow: Up 65">
            <a:extLst>
              <a:ext uri="{FF2B5EF4-FFF2-40B4-BE49-F238E27FC236}">
                <a16:creationId xmlns:a16="http://schemas.microsoft.com/office/drawing/2014/main" id="{17A174EB-3606-D380-5DC1-1B8EAC36CF90}"/>
              </a:ext>
              <a:ext uri="{C183D7F6-B498-43B3-948B-1728B52AA6E4}">
                <adec:decorative xmlns:adec="http://schemas.microsoft.com/office/drawing/2017/decorative" val="1"/>
              </a:ext>
            </a:extLst>
          </p:cNvPr>
          <p:cNvSpPr/>
          <p:nvPr/>
        </p:nvSpPr>
        <p:spPr>
          <a:xfrm>
            <a:off x="5178881" y="276361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7" name="Arrow: Up 66">
            <a:extLst>
              <a:ext uri="{FF2B5EF4-FFF2-40B4-BE49-F238E27FC236}">
                <a16:creationId xmlns:a16="http://schemas.microsoft.com/office/drawing/2014/main" id="{799EF91E-1875-7DCA-32CF-E663CE416659}"/>
              </a:ext>
              <a:ext uri="{C183D7F6-B498-43B3-948B-1728B52AA6E4}">
                <adec:decorative xmlns:adec="http://schemas.microsoft.com/office/drawing/2017/decorative" val="1"/>
              </a:ext>
            </a:extLst>
          </p:cNvPr>
          <p:cNvSpPr/>
          <p:nvPr/>
        </p:nvSpPr>
        <p:spPr>
          <a:xfrm>
            <a:off x="5162709" y="325980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8" name="Arrow: Up 67">
            <a:extLst>
              <a:ext uri="{FF2B5EF4-FFF2-40B4-BE49-F238E27FC236}">
                <a16:creationId xmlns:a16="http://schemas.microsoft.com/office/drawing/2014/main" id="{281E30A8-ADA4-A281-2491-E0673B6F1D0A}"/>
              </a:ext>
              <a:ext uri="{C183D7F6-B498-43B3-948B-1728B52AA6E4}">
                <adec:decorative xmlns:adec="http://schemas.microsoft.com/office/drawing/2017/decorative" val="1"/>
              </a:ext>
            </a:extLst>
          </p:cNvPr>
          <p:cNvSpPr/>
          <p:nvPr/>
        </p:nvSpPr>
        <p:spPr>
          <a:xfrm flipV="1">
            <a:off x="5180036" y="496618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9" name="Arrow: Up 68">
            <a:extLst>
              <a:ext uri="{FF2B5EF4-FFF2-40B4-BE49-F238E27FC236}">
                <a16:creationId xmlns:a16="http://schemas.microsoft.com/office/drawing/2014/main" id="{96602382-56B3-5B13-9A18-37710924BFE7}"/>
              </a:ext>
              <a:ext uri="{C183D7F6-B498-43B3-948B-1728B52AA6E4}">
                <adec:decorative xmlns:adec="http://schemas.microsoft.com/office/drawing/2017/decorative" val="1"/>
              </a:ext>
            </a:extLst>
          </p:cNvPr>
          <p:cNvSpPr/>
          <p:nvPr/>
        </p:nvSpPr>
        <p:spPr>
          <a:xfrm>
            <a:off x="7504068" y="257835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0" name="Arrow: Up 69">
            <a:extLst>
              <a:ext uri="{FF2B5EF4-FFF2-40B4-BE49-F238E27FC236}">
                <a16:creationId xmlns:a16="http://schemas.microsoft.com/office/drawing/2014/main" id="{6C2CEF94-9FBA-3245-38D3-C3B7E6B01813}"/>
              </a:ext>
              <a:ext uri="{C183D7F6-B498-43B3-948B-1728B52AA6E4}">
                <adec:decorative xmlns:adec="http://schemas.microsoft.com/office/drawing/2017/decorative" val="1"/>
              </a:ext>
            </a:extLst>
          </p:cNvPr>
          <p:cNvSpPr/>
          <p:nvPr/>
        </p:nvSpPr>
        <p:spPr>
          <a:xfrm>
            <a:off x="7520927" y="280336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1" name="Arrow: Up 70">
            <a:extLst>
              <a:ext uri="{FF2B5EF4-FFF2-40B4-BE49-F238E27FC236}">
                <a16:creationId xmlns:a16="http://schemas.microsoft.com/office/drawing/2014/main" id="{00A26DA1-72EC-E11D-0B89-CD55BDD59023}"/>
              </a:ext>
              <a:ext uri="{C183D7F6-B498-43B3-948B-1728B52AA6E4}">
                <adec:decorative xmlns:adec="http://schemas.microsoft.com/office/drawing/2017/decorative" val="1"/>
              </a:ext>
            </a:extLst>
          </p:cNvPr>
          <p:cNvSpPr/>
          <p:nvPr/>
        </p:nvSpPr>
        <p:spPr>
          <a:xfrm>
            <a:off x="7512541" y="340049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2" name="Arrow: Up 71">
            <a:extLst>
              <a:ext uri="{FF2B5EF4-FFF2-40B4-BE49-F238E27FC236}">
                <a16:creationId xmlns:a16="http://schemas.microsoft.com/office/drawing/2014/main" id="{11FB69B9-3CE5-FFA9-81BC-4A3B415D5592}"/>
              </a:ext>
              <a:ext uri="{C183D7F6-B498-43B3-948B-1728B52AA6E4}">
                <adec:decorative xmlns:adec="http://schemas.microsoft.com/office/drawing/2017/decorative" val="1"/>
              </a:ext>
            </a:extLst>
          </p:cNvPr>
          <p:cNvSpPr/>
          <p:nvPr/>
        </p:nvSpPr>
        <p:spPr>
          <a:xfrm flipV="1">
            <a:off x="7493744" y="4222625"/>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3" name="Arrow: Up 72">
            <a:extLst>
              <a:ext uri="{FF2B5EF4-FFF2-40B4-BE49-F238E27FC236}">
                <a16:creationId xmlns:a16="http://schemas.microsoft.com/office/drawing/2014/main" id="{C19C160A-9DA8-8FFF-7F5E-D57A48CF7F07}"/>
              </a:ext>
              <a:ext uri="{C183D7F6-B498-43B3-948B-1728B52AA6E4}">
                <adec:decorative xmlns:adec="http://schemas.microsoft.com/office/drawing/2017/decorative" val="1"/>
              </a:ext>
            </a:extLst>
          </p:cNvPr>
          <p:cNvSpPr/>
          <p:nvPr/>
        </p:nvSpPr>
        <p:spPr>
          <a:xfrm flipV="1">
            <a:off x="7509085" y="504475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4" name="Arrow: Up 73">
            <a:extLst>
              <a:ext uri="{FF2B5EF4-FFF2-40B4-BE49-F238E27FC236}">
                <a16:creationId xmlns:a16="http://schemas.microsoft.com/office/drawing/2014/main" id="{ECD83812-F1FA-CE93-564E-ADD9158A8304}"/>
              </a:ext>
              <a:ext uri="{C183D7F6-B498-43B3-948B-1728B52AA6E4}">
                <adec:decorative xmlns:adec="http://schemas.microsoft.com/office/drawing/2017/decorative" val="1"/>
              </a:ext>
            </a:extLst>
          </p:cNvPr>
          <p:cNvSpPr/>
          <p:nvPr/>
        </p:nvSpPr>
        <p:spPr>
          <a:xfrm>
            <a:off x="9827452" y="260158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5" name="Arrow: Up 74">
            <a:extLst>
              <a:ext uri="{FF2B5EF4-FFF2-40B4-BE49-F238E27FC236}">
                <a16:creationId xmlns:a16="http://schemas.microsoft.com/office/drawing/2014/main" id="{FCE8239F-858E-D88B-24B0-20F09623DF1A}"/>
              </a:ext>
              <a:ext uri="{C183D7F6-B498-43B3-948B-1728B52AA6E4}">
                <adec:decorative xmlns:adec="http://schemas.microsoft.com/office/drawing/2017/decorative" val="1"/>
              </a:ext>
            </a:extLst>
          </p:cNvPr>
          <p:cNvSpPr/>
          <p:nvPr/>
        </p:nvSpPr>
        <p:spPr>
          <a:xfrm>
            <a:off x="9836398" y="281684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6" name="Arrow: Up 75">
            <a:extLst>
              <a:ext uri="{FF2B5EF4-FFF2-40B4-BE49-F238E27FC236}">
                <a16:creationId xmlns:a16="http://schemas.microsoft.com/office/drawing/2014/main" id="{BC6F8BFC-EEAB-38F0-72EB-312E23CB6883}"/>
              </a:ext>
              <a:ext uri="{C183D7F6-B498-43B3-948B-1728B52AA6E4}">
                <adec:decorative xmlns:adec="http://schemas.microsoft.com/office/drawing/2017/decorative" val="1"/>
              </a:ext>
            </a:extLst>
          </p:cNvPr>
          <p:cNvSpPr/>
          <p:nvPr/>
        </p:nvSpPr>
        <p:spPr>
          <a:xfrm>
            <a:off x="9819351" y="3475668"/>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7" name="Arrow: Up 76">
            <a:extLst>
              <a:ext uri="{FF2B5EF4-FFF2-40B4-BE49-F238E27FC236}">
                <a16:creationId xmlns:a16="http://schemas.microsoft.com/office/drawing/2014/main" id="{55F06F62-6F4A-48A3-1E26-1B1F5DFA11E6}"/>
              </a:ext>
              <a:ext uri="{C183D7F6-B498-43B3-948B-1728B52AA6E4}">
                <adec:decorative xmlns:adec="http://schemas.microsoft.com/office/drawing/2017/decorative" val="1"/>
              </a:ext>
            </a:extLst>
          </p:cNvPr>
          <p:cNvSpPr/>
          <p:nvPr/>
        </p:nvSpPr>
        <p:spPr>
          <a:xfrm flipV="1">
            <a:off x="9827452" y="435147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8" name="Arrow: Up 77">
            <a:extLst>
              <a:ext uri="{FF2B5EF4-FFF2-40B4-BE49-F238E27FC236}">
                <a16:creationId xmlns:a16="http://schemas.microsoft.com/office/drawing/2014/main" id="{F996AB90-3BB1-CBC9-7DFE-49D50CCC977C}"/>
              </a:ext>
              <a:ext uri="{C183D7F6-B498-43B3-948B-1728B52AA6E4}">
                <adec:decorative xmlns:adec="http://schemas.microsoft.com/office/drawing/2017/decorative" val="1"/>
              </a:ext>
            </a:extLst>
          </p:cNvPr>
          <p:cNvSpPr/>
          <p:nvPr/>
        </p:nvSpPr>
        <p:spPr>
          <a:xfrm flipV="1">
            <a:off x="9852112" y="5110625"/>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75757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55600" y="2685803"/>
            <a:ext cx="5540400" cy="1310400"/>
          </a:xfrm>
        </p:spPr>
        <p:txBody>
          <a:bodyPr/>
          <a:lstStyle/>
          <a:p>
            <a:r>
              <a:rPr lang="en-GB" sz="6000"/>
              <a:t>Annex</a:t>
            </a:r>
            <a:endParaRPr lang="en-GB"/>
          </a:p>
        </p:txBody>
      </p:sp>
    </p:spTree>
    <p:custDataLst>
      <p:tags r:id="rId1"/>
    </p:custDataLst>
    <p:extLst>
      <p:ext uri="{BB962C8B-B14F-4D97-AF65-F5344CB8AC3E}">
        <p14:creationId xmlns:p14="http://schemas.microsoft.com/office/powerpoint/2010/main" val="3855334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sz="2800">
                <a:solidFill>
                  <a:schemeClr val="accent4"/>
                </a:solidFill>
              </a:rPr>
              <a:t>Levelling up priority places</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7" name="Footer Placeholder 5">
            <a:extLst>
              <a:ext uri="{FF2B5EF4-FFF2-40B4-BE49-F238E27FC236}">
                <a16:creationId xmlns:a16="http://schemas.microsoft.com/office/drawing/2014/main" id="{1BB76315-2CA9-40BC-8132-BE925E88A2C0}"/>
              </a:ext>
              <a:ext uri="{C183D7F6-B498-43B3-948B-1728B52AA6E4}">
                <adec:decorative xmlns:adec="http://schemas.microsoft.com/office/drawing/2017/decorative" val="1"/>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8" name="Date Placeholder 3">
            <a:extLst>
              <a:ext uri="{FF2B5EF4-FFF2-40B4-BE49-F238E27FC236}">
                <a16:creationId xmlns:a16="http://schemas.microsoft.com/office/drawing/2014/main" id="{8631900F-58DD-4A32-8B30-5027F8BB18C4}"/>
              </a:ext>
              <a:ext uri="{C183D7F6-B498-43B3-948B-1728B52AA6E4}">
                <adec:decorative xmlns:adec="http://schemas.microsoft.com/office/drawing/2017/decorative" val="1"/>
              </a:ext>
            </a:extLst>
          </p:cNvPr>
          <p:cNvSpPr>
            <a:spLocks noGrp="1"/>
          </p:cNvSpPr>
          <p:nvPr>
            <p:ph type="dt" sz="half" idx="4294967295"/>
          </p:nvPr>
        </p:nvSpPr>
        <p:spPr>
          <a:xfrm>
            <a:off x="999807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98FF0BCD-0BF0-4A05-BB37-02F8398AA3EA}"/>
              </a:ext>
            </a:extLst>
          </p:cNvPr>
          <p:cNvSpPr/>
          <p:nvPr/>
        </p:nvSpPr>
        <p:spPr>
          <a:xfrm>
            <a:off x="452436" y="1197096"/>
            <a:ext cx="11280188" cy="307777"/>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The following areas have been identified as a focus for ECC’s work on levelling up:</a:t>
            </a:r>
          </a:p>
        </p:txBody>
      </p:sp>
      <p:graphicFrame>
        <p:nvGraphicFramePr>
          <p:cNvPr id="13" name="Table 2">
            <a:extLst>
              <a:ext uri="{FF2B5EF4-FFF2-40B4-BE49-F238E27FC236}">
                <a16:creationId xmlns:a16="http://schemas.microsoft.com/office/drawing/2014/main" id="{820F0F1A-E5D1-4109-AC23-2548AC3D9475}"/>
              </a:ext>
            </a:extLst>
          </p:cNvPr>
          <p:cNvGraphicFramePr>
            <a:graphicFrameLocks noGrp="1"/>
          </p:cNvGraphicFramePr>
          <p:nvPr/>
        </p:nvGraphicFramePr>
        <p:xfrm>
          <a:off x="924761" y="1650323"/>
          <a:ext cx="10893560" cy="4615072"/>
        </p:xfrm>
        <a:graphic>
          <a:graphicData uri="http://schemas.openxmlformats.org/drawingml/2006/table">
            <a:tbl>
              <a:tblPr bandRow="1">
                <a:tableStyleId>{5C22544A-7EE6-4342-B048-85BDC9FD1C3A}</a:tableStyleId>
              </a:tblPr>
              <a:tblGrid>
                <a:gridCol w="4312257">
                  <a:extLst>
                    <a:ext uri="{9D8B030D-6E8A-4147-A177-3AD203B41FA5}">
                      <a16:colId xmlns:a16="http://schemas.microsoft.com/office/drawing/2014/main" val="3079381365"/>
                    </a:ext>
                  </a:extLst>
                </a:gridCol>
                <a:gridCol w="6581303">
                  <a:extLst>
                    <a:ext uri="{9D8B030D-6E8A-4147-A177-3AD203B41FA5}">
                      <a16:colId xmlns:a16="http://schemas.microsoft.com/office/drawing/2014/main" val="2438697914"/>
                    </a:ext>
                  </a:extLst>
                </a:gridCol>
              </a:tblGrid>
              <a:tr h="896950">
                <a:tc>
                  <a:txBody>
                    <a:bodyPr/>
                    <a:lstStyle/>
                    <a:p>
                      <a:pPr>
                        <a:spcAft>
                          <a:spcPts val="300"/>
                        </a:spcAft>
                      </a:pPr>
                      <a:r>
                        <a:rPr lang="en-GB" sz="1100" b="1"/>
                        <a:t>Tendring District</a:t>
                      </a:r>
                    </a:p>
                    <a:p>
                      <a:pPr marL="363538" indent="-179388">
                        <a:spcAft>
                          <a:spcPts val="300"/>
                        </a:spcAft>
                        <a:buFont typeface="Arial" panose="020B0604020202020204" pitchFamily="34" charset="0"/>
                        <a:buChar char="•"/>
                      </a:pPr>
                      <a:r>
                        <a:rPr lang="en-GB" sz="1050"/>
                        <a:t>Clacton (including </a:t>
                      </a:r>
                      <a:r>
                        <a:rPr lang="en-GB" sz="1050" err="1"/>
                        <a:t>Jaywick</a:t>
                      </a:r>
                      <a:r>
                        <a:rPr lang="en-GB" sz="1050"/>
                        <a:t>, </a:t>
                      </a:r>
                      <a:r>
                        <a:rPr lang="en-GB" sz="1050" err="1"/>
                        <a:t>Seawick</a:t>
                      </a:r>
                      <a:r>
                        <a:rPr lang="en-GB" sz="1050"/>
                        <a:t>, St </a:t>
                      </a:r>
                      <a:r>
                        <a:rPr lang="en-GB" sz="1050" err="1"/>
                        <a:t>Osyth</a:t>
                      </a:r>
                      <a:r>
                        <a:rPr lang="en-GB" sz="1050"/>
                        <a:t> &amp; Point Clear)</a:t>
                      </a:r>
                    </a:p>
                    <a:p>
                      <a:pPr marL="363538" indent="-179388">
                        <a:spcAft>
                          <a:spcPts val="300"/>
                        </a:spcAft>
                        <a:buFont typeface="Arial" panose="020B0604020202020204" pitchFamily="34" charset="0"/>
                        <a:buChar char="•"/>
                      </a:pPr>
                      <a:r>
                        <a:rPr lang="en-GB" sz="1050"/>
                        <a:t>Walton-on-the-</a:t>
                      </a:r>
                      <a:r>
                        <a:rPr lang="en-GB" sz="1050" err="1"/>
                        <a:t>Naze</a:t>
                      </a:r>
                      <a:endParaRPr lang="en-GB" sz="1050"/>
                    </a:p>
                    <a:p>
                      <a:pPr marL="363538" indent="-179388">
                        <a:spcAft>
                          <a:spcPts val="300"/>
                        </a:spcAft>
                        <a:buFont typeface="Arial" panose="020B0604020202020204" pitchFamily="34" charset="0"/>
                        <a:buChar char="•"/>
                      </a:pPr>
                      <a:r>
                        <a:rPr lang="en-GB" sz="1050"/>
                        <a:t>Harwich and </a:t>
                      </a:r>
                      <a:r>
                        <a:rPr lang="en-GB" sz="1050" err="1"/>
                        <a:t>Dovercourt</a:t>
                      </a:r>
                      <a:endParaRPr lang="en-GB" sz="1050"/>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These are among the most deprived areas of Essex on any measure. Some communities within these places have been identified as ‘left behind’ – experiencing markedly worse outcomes over the last decade due, in part, to limited levels of community resilience. Confirmation of the Harwich freeport may provide a catalyst for growth and recovery in the Harwich and </a:t>
                      </a:r>
                      <a:r>
                        <a:rPr lang="en-GB" sz="1000" err="1"/>
                        <a:t>Dovercourt</a:t>
                      </a:r>
                      <a:r>
                        <a:rPr lang="en-GB" sz="1000"/>
                        <a:t> area.</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6353135"/>
                  </a:ext>
                </a:extLst>
              </a:tr>
              <a:tr h="447503">
                <a:tc>
                  <a:txBody>
                    <a:bodyPr/>
                    <a:lstStyle/>
                    <a:p>
                      <a:pPr>
                        <a:spcAft>
                          <a:spcPts val="300"/>
                        </a:spcAft>
                      </a:pPr>
                      <a:r>
                        <a:rPr lang="en-GB" sz="1100" b="1"/>
                        <a:t>Castle Point Borough</a:t>
                      </a:r>
                    </a:p>
                    <a:p>
                      <a:pPr marL="363538" indent="-179388">
                        <a:spcAft>
                          <a:spcPts val="300"/>
                        </a:spcAft>
                        <a:buFont typeface="Arial" panose="020B0604020202020204" pitchFamily="34" charset="0"/>
                        <a:buChar char="•"/>
                      </a:pPr>
                      <a:r>
                        <a:rPr lang="en-GB" sz="1050"/>
                        <a:t>Canvey Island</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 majority of Canvey neighbourhoods fall below the English average for deprivation, with some areas in the south and centre of the island lying in the bottom 10% of neighbourhoods nationally.</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7736444"/>
                  </a:ext>
                </a:extLst>
              </a:tr>
              <a:tr h="528275">
                <a:tc>
                  <a:txBody>
                    <a:bodyPr/>
                    <a:lstStyle/>
                    <a:p>
                      <a:pPr>
                        <a:spcAft>
                          <a:spcPts val="300"/>
                        </a:spcAft>
                      </a:pPr>
                      <a:r>
                        <a:rPr lang="en-GB" sz="1100" b="1"/>
                        <a:t>Basildon Borough</a:t>
                      </a:r>
                    </a:p>
                    <a:p>
                      <a:pPr marL="363538" indent="-179388">
                        <a:spcAft>
                          <a:spcPts val="300"/>
                        </a:spcAft>
                        <a:buFont typeface="Arial" panose="020B0604020202020204" pitchFamily="34" charset="0"/>
                        <a:buChar char="•"/>
                      </a:pPr>
                      <a:r>
                        <a:rPr lang="en-GB" sz="1050"/>
                        <a:t>Basildon (particularly Laindon, </a:t>
                      </a:r>
                      <a:r>
                        <a:rPr lang="en-GB" sz="1050" err="1"/>
                        <a:t>Fryerns</a:t>
                      </a:r>
                      <a:r>
                        <a:rPr lang="en-GB" sz="1050"/>
                        <a:t>, </a:t>
                      </a:r>
                      <a:r>
                        <a:rPr lang="en-GB" sz="1050" err="1"/>
                        <a:t>Vange</a:t>
                      </a:r>
                      <a:r>
                        <a:rPr lang="en-GB" sz="1050"/>
                        <a:t> and </a:t>
                      </a:r>
                      <a:r>
                        <a:rPr lang="en-GB" sz="1050" err="1"/>
                        <a:t>Pitsea</a:t>
                      </a:r>
                      <a:r>
                        <a:rPr lang="en-GB" sz="1050"/>
                        <a:t>)</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Almost all parts of Basildon town fall below the English average for deprivation, with some areas – particularly peripheral housing estates in areas such as </a:t>
                      </a:r>
                      <a:r>
                        <a:rPr lang="en-GB" sz="1000" err="1"/>
                        <a:t>Vange</a:t>
                      </a:r>
                      <a:r>
                        <a:rPr lang="en-GB" sz="1000"/>
                        <a:t> and </a:t>
                      </a:r>
                      <a:r>
                        <a:rPr lang="en-GB" sz="1000" err="1"/>
                        <a:t>Pitsea</a:t>
                      </a:r>
                      <a:r>
                        <a:rPr lang="en-GB" sz="1000"/>
                        <a:t> – experiencing both severe deprivation and a relative decline in outcomes over the past decade.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870407"/>
                  </a:ext>
                </a:extLst>
              </a:tr>
              <a:tr h="510980">
                <a:tc>
                  <a:txBody>
                    <a:bodyPr/>
                    <a:lstStyle/>
                    <a:p>
                      <a:pPr>
                        <a:spcAft>
                          <a:spcPts val="300"/>
                        </a:spcAft>
                      </a:pPr>
                      <a:r>
                        <a:rPr lang="en-GB" sz="1100" b="1"/>
                        <a:t>Colchester Borough</a:t>
                      </a:r>
                    </a:p>
                    <a:p>
                      <a:pPr marL="363538" indent="-179388">
                        <a:spcAft>
                          <a:spcPts val="300"/>
                        </a:spcAft>
                        <a:buFont typeface="Arial" panose="020B0604020202020204" pitchFamily="34" charset="0"/>
                        <a:buChar char="•"/>
                      </a:pPr>
                      <a:r>
                        <a:rPr lang="en-GB" sz="1050"/>
                        <a:t>Colchester town (particularly </a:t>
                      </a:r>
                      <a:r>
                        <a:rPr lang="en-GB" sz="1050" err="1"/>
                        <a:t>Greenstead</a:t>
                      </a:r>
                      <a:r>
                        <a:rPr lang="en-GB" sz="1050"/>
                        <a:t> and Hythe)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Significant locations within the town of Colchester rank among the most deprived in England (notably </a:t>
                      </a:r>
                      <a:r>
                        <a:rPr lang="en-GB" sz="1000" err="1"/>
                        <a:t>Greenstead</a:t>
                      </a:r>
                      <a:r>
                        <a:rPr lang="en-GB" sz="1000"/>
                        <a:t> and Hythe areas), but large parts of the town may also be understood as ‘challenged’ – home to a large number of residents on relatively low incomes, hard-pressed working-families and others who are just about managing.</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1071539"/>
                  </a:ext>
                </a:extLst>
              </a:tr>
              <a:tr h="447503">
                <a:tc>
                  <a:txBody>
                    <a:bodyPr/>
                    <a:lstStyle/>
                    <a:p>
                      <a:pPr>
                        <a:spcAft>
                          <a:spcPts val="300"/>
                        </a:spcAft>
                      </a:pPr>
                      <a:r>
                        <a:rPr lang="en-GB" sz="1100" b="1"/>
                        <a:t>Harlow District</a:t>
                      </a:r>
                    </a:p>
                    <a:p>
                      <a:pPr marL="363538" indent="-179388">
                        <a:spcAft>
                          <a:spcPts val="300"/>
                        </a:spcAft>
                        <a:buFont typeface="Arial" panose="020B0604020202020204" pitchFamily="34" charset="0"/>
                        <a:buChar char="•"/>
                      </a:pPr>
                      <a:r>
                        <a:rPr lang="en-GB" sz="1050"/>
                        <a:t>Harlow Town</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Changes in Harlow over the past decade mean that the town no longer ranks among the most acutely deprived in Essex, but the town remains home to estates where residents face financial challenges, poor quality housing and poorer than average outcomes. The Garden Town development – as well as infrastructure development and regeneration schemes – provide a mechanism to secure better outcomes for new and existing communities.</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9540622"/>
                  </a:ext>
                </a:extLst>
              </a:tr>
              <a:tr h="447503">
                <a:tc>
                  <a:txBody>
                    <a:bodyPr/>
                    <a:lstStyle/>
                    <a:p>
                      <a:pPr>
                        <a:spcAft>
                          <a:spcPts val="300"/>
                        </a:spcAft>
                      </a:pPr>
                      <a:r>
                        <a:rPr lang="en-GB" sz="1100" b="1"/>
                        <a:t>Braintree District</a:t>
                      </a:r>
                    </a:p>
                    <a:p>
                      <a:pPr marL="363538" indent="-179388">
                        <a:spcAft>
                          <a:spcPts val="300"/>
                        </a:spcAft>
                        <a:buFont typeface="Arial" panose="020B0604020202020204" pitchFamily="34" charset="0"/>
                        <a:buChar char="•"/>
                      </a:pPr>
                      <a:r>
                        <a:rPr lang="en-GB" sz="1050"/>
                        <a:t>Rural areas in Braintree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ts val="1400"/>
                        </a:lnSpc>
                      </a:pPr>
                      <a:r>
                        <a:rPr lang="en-GB" sz="1000"/>
                        <a:t>Rural Braintree is not a deprived area. However, it exemplifies the issues associated with largely rural areas – poor connectivity and relatively limited local economic opportunities – feeding into relative isolation and poor access to services. This is the dimension of the IMD in which Essex experiences the most widespread instances of relative deprivation. As a consequence, many areas of Essex experience these challenges and rural Braintree is included as an exemplification of this typology of place.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8126378"/>
                  </a:ext>
                </a:extLst>
              </a:tr>
            </a:tbl>
          </a:graphicData>
        </a:graphic>
      </p:graphicFrame>
      <p:cxnSp>
        <p:nvCxnSpPr>
          <p:cNvPr id="22" name="Straight Arrow Connector 21">
            <a:extLst>
              <a:ext uri="{FF2B5EF4-FFF2-40B4-BE49-F238E27FC236}">
                <a16:creationId xmlns:a16="http://schemas.microsoft.com/office/drawing/2014/main" id="{CB1B4B99-6B57-4B5F-B441-F4290EE611EE}"/>
              </a:ext>
              <a:ext uri="{C183D7F6-B498-43B3-948B-1728B52AA6E4}">
                <adec:decorative xmlns:adec="http://schemas.microsoft.com/office/drawing/2017/decorative" val="1"/>
              </a:ext>
            </a:extLst>
          </p:cNvPr>
          <p:cNvCxnSpPr>
            <a:cxnSpLocks/>
          </p:cNvCxnSpPr>
          <p:nvPr/>
        </p:nvCxnSpPr>
        <p:spPr>
          <a:xfrm>
            <a:off x="666746" y="1680630"/>
            <a:ext cx="0" cy="3522201"/>
          </a:xfrm>
          <a:prstGeom prst="straightConnector1">
            <a:avLst/>
          </a:prstGeom>
          <a:noFill/>
          <a:ln w="57150" cap="flat" cmpd="sng" algn="ctr">
            <a:solidFill>
              <a:sysClr val="windowText" lastClr="000000"/>
            </a:solidFill>
            <a:prstDash val="solid"/>
            <a:miter lim="800000"/>
            <a:headEnd type="triangle"/>
            <a:tailEnd type="triangle"/>
          </a:ln>
          <a:effectLst/>
        </p:spPr>
      </p:cxnSp>
      <p:cxnSp>
        <p:nvCxnSpPr>
          <p:cNvPr id="23" name="Straight Arrow Connector 22">
            <a:extLst>
              <a:ext uri="{FF2B5EF4-FFF2-40B4-BE49-F238E27FC236}">
                <a16:creationId xmlns:a16="http://schemas.microsoft.com/office/drawing/2014/main" id="{E83D41C3-A00E-469B-8D80-06930977BD57}"/>
              </a:ext>
              <a:ext uri="{C183D7F6-B498-43B3-948B-1728B52AA6E4}">
                <adec:decorative xmlns:adec="http://schemas.microsoft.com/office/drawing/2017/decorative" val="1"/>
              </a:ext>
            </a:extLst>
          </p:cNvPr>
          <p:cNvCxnSpPr>
            <a:cxnSpLocks/>
          </p:cNvCxnSpPr>
          <p:nvPr/>
        </p:nvCxnSpPr>
        <p:spPr>
          <a:xfrm>
            <a:off x="666746" y="5224414"/>
            <a:ext cx="0" cy="1047378"/>
          </a:xfrm>
          <a:prstGeom prst="straightConnector1">
            <a:avLst/>
          </a:prstGeom>
          <a:noFill/>
          <a:ln w="57150" cap="flat" cmpd="sng" algn="ctr">
            <a:solidFill>
              <a:sysClr val="windowText" lastClr="000000"/>
            </a:solidFill>
            <a:prstDash val="solid"/>
            <a:miter lim="800000"/>
            <a:headEnd type="triangle"/>
            <a:tailEnd type="triangle"/>
          </a:ln>
          <a:effectLst/>
        </p:spPr>
      </p:cxnSp>
      <p:sp>
        <p:nvSpPr>
          <p:cNvPr id="24" name="TextBox 23">
            <a:extLst>
              <a:ext uri="{FF2B5EF4-FFF2-40B4-BE49-F238E27FC236}">
                <a16:creationId xmlns:a16="http://schemas.microsoft.com/office/drawing/2014/main" id="{FD166CAC-0EE6-4F0A-9703-F8C1DC6118EB}"/>
              </a:ext>
              <a:ext uri="{C183D7F6-B498-43B3-948B-1728B52AA6E4}">
                <adec:decorative xmlns:adec="http://schemas.microsoft.com/office/drawing/2017/decorative" val="1"/>
              </a:ext>
            </a:extLst>
          </p:cNvPr>
          <p:cNvSpPr txBox="1"/>
          <p:nvPr/>
        </p:nvSpPr>
        <p:spPr>
          <a:xfrm rot="16200000">
            <a:off x="-143912" y="3324821"/>
            <a:ext cx="1088221"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Core areas</a:t>
            </a:r>
          </a:p>
        </p:txBody>
      </p:sp>
      <p:sp>
        <p:nvSpPr>
          <p:cNvPr id="25" name="TextBox 24">
            <a:extLst>
              <a:ext uri="{FF2B5EF4-FFF2-40B4-BE49-F238E27FC236}">
                <a16:creationId xmlns:a16="http://schemas.microsoft.com/office/drawing/2014/main" id="{CD7336D6-3457-47AC-972B-272A019BCDB6}"/>
              </a:ext>
              <a:ext uri="{C183D7F6-B498-43B3-948B-1728B52AA6E4}">
                <adec:decorative xmlns:adec="http://schemas.microsoft.com/office/drawing/2017/decorative" val="1"/>
              </a:ext>
            </a:extLst>
          </p:cNvPr>
          <p:cNvSpPr txBox="1"/>
          <p:nvPr/>
        </p:nvSpPr>
        <p:spPr>
          <a:xfrm rot="16200000">
            <a:off x="-259894" y="5571255"/>
            <a:ext cx="1320183"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Experimental</a:t>
            </a:r>
          </a:p>
        </p:txBody>
      </p:sp>
    </p:spTree>
    <p:custDataLst>
      <p:tags r:id="rId1"/>
    </p:custDataLst>
    <p:extLst>
      <p:ext uri="{BB962C8B-B14F-4D97-AF65-F5344CB8AC3E}">
        <p14:creationId xmlns:p14="http://schemas.microsoft.com/office/powerpoint/2010/main" val="1279932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November 2023</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These slides provide key findings from the 2023 Essex Resident Survey related to </a:t>
            </a:r>
            <a:r>
              <a:rPr kumimoji="0" lang="en-GB" sz="1400" b="1" i="0" u="sng" strike="noStrike" kern="1200" cap="none" spc="0" normalizeH="0" baseline="0" noProof="0" dirty="0">
                <a:ln>
                  <a:noFill/>
                </a:ln>
                <a:solidFill>
                  <a:srgbClr val="000000"/>
                </a:solidFill>
                <a:effectLst/>
                <a:uLnTx/>
                <a:uFillTx/>
                <a:ea typeface="Lato" panose="020F0502020204030203" pitchFamily="34" charset="0"/>
                <a:cs typeface="Lato" panose="020F0502020204030203" pitchFamily="34" charset="0"/>
              </a:rPr>
              <a:t>internet usage and attitudes towards data sharing.</a:t>
            </a:r>
            <a:endParaRPr lang="en-GB"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900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2023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May 2023. 31,800 households received a invite to participate in the survey, which could be completed online or via a paper questionnaire. A total of 6,576 residents aged 18+ responded to the 2023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dirty="0">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dirty="0">
                <a:solidFill>
                  <a:schemeClr val="accent5"/>
                </a:solidFill>
              </a:rPr>
              <a:t>Perceptions </a:t>
            </a:r>
            <a:br>
              <a:rPr lang="en-GB" sz="1500" b="1" dirty="0">
                <a:solidFill>
                  <a:schemeClr val="accent5"/>
                </a:solidFill>
              </a:rPr>
            </a:br>
            <a:r>
              <a:rPr lang="en-GB" sz="1500" b="1" dirty="0">
                <a:solidFill>
                  <a:schemeClr val="accent5"/>
                </a:solidFill>
              </a:rPr>
              <a:t>of ECC</a:t>
            </a:r>
            <a:endParaRPr lang="en-GB" sz="1500" dirty="0">
              <a:solidFill>
                <a:schemeClr val="accent5"/>
              </a:solidFill>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Local </a:t>
            </a:r>
            <a:br>
              <a:rPr lang="en-GB" sz="1500" b="1">
                <a:solidFill>
                  <a:schemeClr val="accent5"/>
                </a:solidFill>
              </a:rPr>
            </a:br>
            <a:r>
              <a:rPr lang="en-GB" sz="1500" b="1">
                <a:solidFill>
                  <a:schemeClr val="accent5"/>
                </a:solidFill>
              </a:rPr>
              <a:t>area</a:t>
            </a:r>
            <a:endParaRPr lang="en-GB" sz="1500">
              <a:solidFill>
                <a:schemeClr val="accent5"/>
              </a:solidFill>
            </a:endParaRPr>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5371" y="4803919"/>
            <a:ext cx="669053" cy="669053"/>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318424" y="4875463"/>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Local public </a:t>
            </a:r>
            <a:br>
              <a:rPr lang="en-GB" sz="1500" b="1">
                <a:solidFill>
                  <a:schemeClr val="accent5"/>
                </a:solidFill>
              </a:rPr>
            </a:br>
            <a:r>
              <a:rPr lang="en-GB" sz="1500" b="1">
                <a:solidFill>
                  <a:schemeClr val="accent5"/>
                </a:solidFill>
              </a:rPr>
              <a:t>services</a:t>
            </a:r>
            <a:endParaRPr lang="en-GB" sz="1500">
              <a:solidFill>
                <a:schemeClr val="accent5"/>
              </a:solidFill>
            </a:endParaRPr>
          </a:p>
        </p:txBody>
      </p:sp>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Climate </a:t>
            </a:r>
            <a:br>
              <a:rPr lang="en-GB" sz="1500" b="1">
                <a:solidFill>
                  <a:schemeClr val="accent5"/>
                </a:solidFill>
              </a:rPr>
            </a:br>
            <a:r>
              <a:rPr lang="en-GB" sz="1500" b="1">
                <a:solidFill>
                  <a:schemeClr val="accent5"/>
                </a:solidFill>
              </a:rPr>
              <a:t>change</a:t>
            </a:r>
            <a:endParaRPr lang="en-GB" sz="1500">
              <a:solidFill>
                <a:schemeClr val="accent5"/>
              </a:solidFill>
            </a:endParaRPr>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67189"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Food </a:t>
            </a:r>
            <a:br>
              <a:rPr lang="en-GB" sz="1500" b="1">
                <a:solidFill>
                  <a:schemeClr val="accent5"/>
                </a:solidFill>
              </a:rPr>
            </a:br>
            <a:r>
              <a:rPr lang="en-GB" sz="1500" b="1">
                <a:solidFill>
                  <a:schemeClr val="accent5"/>
                </a:solidFill>
              </a:rPr>
              <a:t>waste</a:t>
            </a:r>
            <a:endParaRPr lang="en-GB" sz="1500">
              <a:solidFill>
                <a:schemeClr val="accent5"/>
              </a:solidFill>
            </a:endParaRPr>
          </a:p>
        </p:txBody>
      </p:sp>
      <p:pic>
        <p:nvPicPr>
          <p:cNvPr id="14" name="Graphic 13" descr="Wireless router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26612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4232624" y="4871774"/>
            <a:ext cx="2962800" cy="1202400"/>
          </a:xfrm>
          <a:prstGeom prst="rect">
            <a:avLst/>
          </a:prstGeom>
          <a:noFill/>
        </p:spPr>
        <p:txBody>
          <a:bodyPr wrap="square" lIns="0" tIns="0" rIns="0" bIns="0" rtlCol="0">
            <a:noAutofit/>
          </a:bodyPr>
          <a:lstStyle/>
          <a:p>
            <a:pPr>
              <a:spcAft>
                <a:spcPts val="1134"/>
              </a:spcAft>
            </a:pPr>
            <a:r>
              <a:rPr lang="en-GB" sz="1500" b="1"/>
              <a:t>Internet </a:t>
            </a:r>
            <a:br>
              <a:rPr lang="en-GB" sz="1500" b="1"/>
            </a:br>
            <a:r>
              <a:rPr lang="en-GB" sz="1500" b="1"/>
              <a:t>usage</a:t>
            </a:r>
            <a:endParaRPr lang="en-GB" sz="1500"/>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Physical </a:t>
            </a:r>
            <a:br>
              <a:rPr lang="en-GB" sz="1500" b="1">
                <a:solidFill>
                  <a:schemeClr val="accent5"/>
                </a:solidFill>
              </a:rPr>
            </a:br>
            <a:r>
              <a:rPr lang="en-GB" sz="1500" b="1">
                <a:solidFill>
                  <a:schemeClr val="accent5"/>
                </a:solidFill>
              </a:rPr>
              <a:t>activity</a:t>
            </a:r>
            <a:endParaRPr lang="en-GB" sz="1500">
              <a:solidFill>
                <a:schemeClr val="accent5"/>
              </a:solidFill>
            </a:endParaRPr>
          </a:p>
        </p:txBody>
      </p:sp>
      <p:pic>
        <p:nvPicPr>
          <p:cNvPr id="7" name="Graphic 6" descr="Books icon">
            <a:extLst>
              <a:ext uri="{FF2B5EF4-FFF2-40B4-BE49-F238E27FC236}">
                <a16:creationId xmlns:a16="http://schemas.microsoft.com/office/drawing/2014/main" id="{2E54AE34-C803-32B5-08F1-40C7C9F9B3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36861" y="3294208"/>
            <a:ext cx="526531" cy="637769"/>
          </a:xfrm>
          <a:prstGeom prst="rect">
            <a:avLst/>
          </a:prstGeom>
        </p:spPr>
      </p:pic>
      <p:sp>
        <p:nvSpPr>
          <p:cNvPr id="9" name="TextBox 8">
            <a:extLst>
              <a:ext uri="{FF2B5EF4-FFF2-40B4-BE49-F238E27FC236}">
                <a16:creationId xmlns:a16="http://schemas.microsoft.com/office/drawing/2014/main" id="{E1C19C73-097A-4383-3CBE-BE536F7EC4F1}"/>
              </a:ext>
            </a:extLst>
          </p:cNvPr>
          <p:cNvSpPr txBox="1"/>
          <p:nvPr/>
        </p:nvSpPr>
        <p:spPr>
          <a:xfrm>
            <a:off x="6915285" y="3445553"/>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Helping out </a:t>
            </a:r>
            <a:br>
              <a:rPr lang="en-GB" sz="1500" b="1">
                <a:solidFill>
                  <a:schemeClr val="accent5"/>
                </a:solidFill>
              </a:rPr>
            </a:br>
            <a:r>
              <a:rPr lang="en-GB" sz="1500" b="1">
                <a:solidFill>
                  <a:schemeClr val="accent5"/>
                </a:solidFill>
              </a:rPr>
              <a:t>(volunteering)</a:t>
            </a:r>
            <a:endParaRPr lang="en-GB" sz="1500">
              <a:solidFill>
                <a:schemeClr val="accent5"/>
              </a:solidFill>
            </a:endParaRPr>
          </a:p>
        </p:txBody>
      </p:sp>
      <p:pic>
        <p:nvPicPr>
          <p:cNvPr id="11" name="Graphic 10" descr="Care outline">
            <a:extLst>
              <a:ext uri="{FF2B5EF4-FFF2-40B4-BE49-F238E27FC236}">
                <a16:creationId xmlns:a16="http://schemas.microsoft.com/office/drawing/2014/main" id="{CC5C619D-D54B-EBFB-CB82-A907F42844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065599" y="4770924"/>
            <a:ext cx="669054" cy="669054"/>
          </a:xfrm>
          <a:prstGeom prst="rect">
            <a:avLst/>
          </a:prstGeom>
        </p:spPr>
      </p:pic>
      <p:sp>
        <p:nvSpPr>
          <p:cNvPr id="13" name="TextBox 12">
            <a:extLst>
              <a:ext uri="{FF2B5EF4-FFF2-40B4-BE49-F238E27FC236}">
                <a16:creationId xmlns:a16="http://schemas.microsoft.com/office/drawing/2014/main" id="{83C7D9DA-98A4-5D09-A86F-9E5E56907B6B}"/>
              </a:ext>
            </a:extLst>
          </p:cNvPr>
          <p:cNvSpPr txBox="1"/>
          <p:nvPr/>
        </p:nvSpPr>
        <p:spPr>
          <a:xfrm>
            <a:off x="6915285" y="4868472"/>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Caring </a:t>
            </a:r>
            <a:br>
              <a:rPr lang="en-GB" sz="1500" b="1">
                <a:solidFill>
                  <a:schemeClr val="accent5"/>
                </a:solidFill>
              </a:rPr>
            </a:br>
            <a:r>
              <a:rPr lang="en-GB" sz="1500" b="1">
                <a:solidFill>
                  <a:schemeClr val="accent5"/>
                </a:solidFill>
              </a:rPr>
              <a:t>responsibilities </a:t>
            </a:r>
            <a:endParaRPr lang="en-GB" sz="1500">
              <a:solidFill>
                <a:schemeClr val="accent5"/>
              </a:solidFill>
            </a:endParaRPr>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Wellbeing </a:t>
            </a:r>
            <a:endParaRPr lang="en-GB" sz="1500">
              <a:solidFill>
                <a:schemeClr val="accent5"/>
              </a:solidFill>
            </a:endParaRPr>
          </a:p>
        </p:txBody>
      </p:sp>
      <p:pic>
        <p:nvPicPr>
          <p:cNvPr id="23" name="Graphic 22" descr="Folder Search outline">
            <a:extLst>
              <a:ext uri="{FF2B5EF4-FFF2-40B4-BE49-F238E27FC236}">
                <a16:creationId xmlns:a16="http://schemas.microsoft.com/office/drawing/2014/main" id="{8FC2A560-7765-EB34-F0A9-145E2C840D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8863015"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9829485" y="3445553"/>
            <a:ext cx="2962800" cy="1202400"/>
          </a:xfrm>
          <a:prstGeom prst="rect">
            <a:avLst/>
          </a:prstGeom>
          <a:noFill/>
        </p:spPr>
        <p:txBody>
          <a:bodyPr wrap="square" lIns="0" tIns="0" rIns="0" bIns="0" rtlCol="0">
            <a:noAutofit/>
          </a:bodyPr>
          <a:lstStyle/>
          <a:p>
            <a:pPr>
              <a:spcAft>
                <a:spcPts val="1134"/>
              </a:spcAft>
            </a:pPr>
            <a:r>
              <a:rPr lang="en-GB" sz="1500" b="1"/>
              <a:t>Attitudes towards </a:t>
            </a:r>
            <a:br>
              <a:rPr lang="en-GB" sz="1500" b="1"/>
            </a:br>
            <a:r>
              <a:rPr lang="en-GB" sz="1500" b="1"/>
              <a:t>data sharing</a:t>
            </a:r>
            <a:endParaRPr lang="en-GB" sz="1500"/>
          </a:p>
        </p:txBody>
      </p:sp>
      <p:sp>
        <p:nvSpPr>
          <p:cNvPr id="26" name="TextBox 25">
            <a:extLst>
              <a:ext uri="{FF2B5EF4-FFF2-40B4-BE49-F238E27FC236}">
                <a16:creationId xmlns:a16="http://schemas.microsoft.com/office/drawing/2014/main" id="{AC6704A4-21EC-3394-A9CD-5825436BFA85}"/>
              </a:ext>
            </a:extLst>
          </p:cNvPr>
          <p:cNvSpPr txBox="1"/>
          <p:nvPr/>
        </p:nvSpPr>
        <p:spPr>
          <a:xfrm>
            <a:off x="9829485" y="4864783"/>
            <a:ext cx="2962800" cy="1202400"/>
          </a:xfrm>
          <a:prstGeom prst="rect">
            <a:avLst/>
          </a:prstGeom>
          <a:noFill/>
        </p:spPr>
        <p:txBody>
          <a:bodyPr wrap="square" lIns="0" tIns="0" rIns="0" bIns="0" rtlCol="0">
            <a:noAutofit/>
          </a:bodyPr>
          <a:lstStyle/>
          <a:p>
            <a:pPr>
              <a:spcAft>
                <a:spcPts val="1134"/>
              </a:spcAft>
            </a:pPr>
            <a:r>
              <a:rPr lang="en-GB" sz="1500" b="1">
                <a:solidFill>
                  <a:schemeClr val="accent5"/>
                </a:solidFill>
              </a:rPr>
              <a:t>About people and </a:t>
            </a:r>
            <a:br>
              <a:rPr lang="en-GB" sz="1500" b="1">
                <a:solidFill>
                  <a:schemeClr val="accent5"/>
                </a:solidFill>
              </a:rPr>
            </a:br>
            <a:r>
              <a:rPr lang="en-GB" sz="1500" b="1">
                <a:solidFill>
                  <a:schemeClr val="accent5"/>
                </a:solidFill>
              </a:rPr>
              <a:t>their household</a:t>
            </a:r>
            <a:endParaRPr lang="en-GB" sz="1500">
              <a:solidFill>
                <a:schemeClr val="accent5"/>
              </a:solidFill>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63369" y="4744921"/>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266141" y="1799445"/>
            <a:ext cx="669026" cy="854866"/>
          </a:xfrm>
          <a:prstGeom prst="rect">
            <a:avLst/>
          </a:prstGeom>
        </p:spPr>
      </p:pic>
      <p:sp>
        <p:nvSpPr>
          <p:cNvPr id="10" name="Rectangle 9">
            <a:extLst>
              <a:ext uri="{FF2B5EF4-FFF2-40B4-BE49-F238E27FC236}">
                <a16:creationId xmlns:a16="http://schemas.microsoft.com/office/drawing/2014/main" id="{F769E820-5BFE-37A4-57D9-1375B89FED5A}"/>
              </a:ext>
              <a:ext uri="{C183D7F6-B498-43B3-948B-1728B52AA6E4}">
                <adec:decorative xmlns:adec="http://schemas.microsoft.com/office/drawing/2017/decorative" val="1"/>
              </a:ext>
            </a:extLst>
          </p:cNvPr>
          <p:cNvSpPr/>
          <p:nvPr/>
        </p:nvSpPr>
        <p:spPr>
          <a:xfrm>
            <a:off x="2943225" y="4457700"/>
            <a:ext cx="2476500" cy="1352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558E198-5FA7-454F-EB12-416D3AE915D6}"/>
              </a:ext>
              <a:ext uri="{C183D7F6-B498-43B3-948B-1728B52AA6E4}">
                <adec:decorative xmlns:adec="http://schemas.microsoft.com/office/drawing/2017/decorative" val="1"/>
              </a:ext>
            </a:extLst>
          </p:cNvPr>
          <p:cNvSpPr/>
          <p:nvPr/>
        </p:nvSpPr>
        <p:spPr>
          <a:xfrm>
            <a:off x="8858685" y="3054172"/>
            <a:ext cx="2476500" cy="13525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07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extLst>
              <p:ext uri="{D42A27DB-BD31-4B8C-83A1-F6EECF244321}">
                <p14:modId xmlns:p14="http://schemas.microsoft.com/office/powerpoint/2010/main" val="681510141"/>
              </p:ext>
            </p:extLst>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28124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140688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p:txBody>
          <a:bodyPr/>
          <a:lstStyle/>
          <a:p>
            <a:r>
              <a:rPr lang="en-GB" dirty="0"/>
              <a:t>Internet use</a:t>
            </a:r>
          </a:p>
        </p:txBody>
      </p:sp>
    </p:spTree>
    <p:extLst>
      <p:ext uri="{BB962C8B-B14F-4D97-AF65-F5344CB8AC3E}">
        <p14:creationId xmlns:p14="http://schemas.microsoft.com/office/powerpoint/2010/main" val="141771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B10787E-2158-4909-84E5-A1ADD2A3B64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3401144"/>
              </p:ext>
            </p:extLst>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descr="Respondents were asked &quot;Overall, about how often over the last 12 months have you given unpaid help to any group(s), club(s) or organisation(s)?&quot;&#10;">
            <a:extLst>
              <a:ext uri="{FF2B5EF4-FFF2-40B4-BE49-F238E27FC236}">
                <a16:creationId xmlns:a16="http://schemas.microsoft.com/office/drawing/2014/main" id="{BA433F81-85D4-4936-BF50-F3FFDA8E5E4B}"/>
              </a:ext>
            </a:extLst>
          </p:cNvPr>
          <p:cNvSpPr txBox="1"/>
          <p:nvPr/>
        </p:nvSpPr>
        <p:spPr>
          <a:xfrm>
            <a:off x="695325" y="1276957"/>
            <a:ext cx="486831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Do you or does anyone in your household connect to the internet at home using any of these methods?</a:t>
            </a:r>
          </a:p>
        </p:txBody>
      </p:sp>
      <p:sp>
        <p:nvSpPr>
          <p:cNvPr id="44" name="Title 1">
            <a:extLst>
              <a:ext uri="{FF2B5EF4-FFF2-40B4-BE49-F238E27FC236}">
                <a16:creationId xmlns:a16="http://schemas.microsoft.com/office/drawing/2014/main" id="{B3AD733F-64D6-4E57-A9C2-E411F5303B6C}"/>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rPr>
              <a:t>Essex residents are well connected to the internet with nearly all having access to the internet at home. 91% have access via a fixed broadband connection, though this is less likely for those living in more deprived areas.</a:t>
            </a:r>
            <a:endParaRPr kumimoji="0" lang="en-GB" sz="1800" b="1" i="0" u="none" strike="noStrike" kern="1200" cap="none" spc="0" normalizeH="0" baseline="0" noProof="0" dirty="0">
              <a:ln>
                <a:noFill/>
              </a:ln>
              <a:solidFill>
                <a:schemeClr val="accent4"/>
              </a:solidFill>
              <a:effectLst/>
              <a:uLnTx/>
              <a:uFillTx/>
            </a:endParaRPr>
          </a:p>
        </p:txBody>
      </p:sp>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1281505" y="1736708"/>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515BB2-2E35-3947-A891-2AD3CE131E0A}"/>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430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alibri"/>
                <a:ea typeface="+mn-ea"/>
                <a:cs typeface="+mn-cs"/>
              </a:rPr>
              <a:t>Internet use</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8608541" y="1374782"/>
            <a:ext cx="31904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a:t>
            </a:r>
            <a:r>
              <a:rPr lang="en-GB" sz="1400" b="1" i="1">
                <a:solidFill>
                  <a:srgbClr val="000000"/>
                </a:solidFill>
                <a:latin typeface="Calibri"/>
              </a:rPr>
              <a:t>Fixed broadband connection</a:t>
            </a:r>
            <a:endParaRPr kumimoji="0" lang="en-GB" sz="1400" b="1" i="1" u="none" strike="noStrike" kern="1200" cap="none" spc="0" normalizeH="0" baseline="0" noProof="0">
              <a:ln>
                <a:noFill/>
              </a:ln>
              <a:solidFill>
                <a:srgbClr val="000000"/>
              </a:solidFill>
              <a:effectLst/>
              <a:uLnTx/>
              <a:uFillTx/>
              <a:latin typeface="Calibri"/>
              <a:ea typeface="+mn-ea"/>
              <a:cs typeface="+mn-cs"/>
            </a:endParaRP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EB4FC23E-B6B8-4292-B4C0-E0FE2BE0E70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9611304"/>
              </p:ext>
            </p:extLst>
          </p:nvPr>
        </p:nvGraphicFramePr>
        <p:xfrm>
          <a:off x="611618" y="1618951"/>
          <a:ext cx="5591709" cy="4866754"/>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a:extLst>
              <a:ext uri="{FF2B5EF4-FFF2-40B4-BE49-F238E27FC236}">
                <a16:creationId xmlns:a16="http://schemas.microsoft.com/office/drawing/2014/main" id="{68EF1844-D334-CB82-31C0-7AB28933BBC6}"/>
              </a:ext>
              <a:ext uri="{C183D7F6-B498-43B3-948B-1728B52AA6E4}">
                <adec:decorative xmlns:adec="http://schemas.microsoft.com/office/drawing/2017/decorative" val="1"/>
              </a:ext>
            </a:extLst>
          </p:cNvPr>
          <p:cNvSpPr/>
          <p:nvPr/>
        </p:nvSpPr>
        <p:spPr>
          <a:xfrm>
            <a:off x="11352724" y="454164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7266EEE0-BA34-58F1-4EA4-56AAB3CF19BC}"/>
              </a:ext>
              <a:ext uri="{C183D7F6-B498-43B3-948B-1728B52AA6E4}">
                <adec:decorative xmlns:adec="http://schemas.microsoft.com/office/drawing/2017/decorative" val="1"/>
              </a:ext>
            </a:extLst>
          </p:cNvPr>
          <p:cNvSpPr/>
          <p:nvPr/>
        </p:nvSpPr>
        <p:spPr>
          <a:xfrm>
            <a:off x="11348117" y="603107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29F879AD-ED15-0277-5612-45B3B8390449}"/>
              </a:ext>
              <a:ext uri="{C183D7F6-B498-43B3-948B-1728B52AA6E4}">
                <adec:decorative xmlns:adec="http://schemas.microsoft.com/office/drawing/2017/decorative" val="1"/>
              </a:ext>
            </a:extLst>
          </p:cNvPr>
          <p:cNvSpPr/>
          <p:nvPr/>
        </p:nvSpPr>
        <p:spPr>
          <a:xfrm>
            <a:off x="11385962" y="624789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79B889D6-78A7-680C-99D3-76236139FA18}"/>
              </a:ext>
              <a:ext uri="{C183D7F6-B498-43B3-948B-1728B52AA6E4}">
                <adec:decorative xmlns:adec="http://schemas.microsoft.com/office/drawing/2017/decorative" val="1"/>
              </a:ext>
            </a:extLst>
          </p:cNvPr>
          <p:cNvSpPr/>
          <p:nvPr/>
        </p:nvSpPr>
        <p:spPr>
          <a:xfrm>
            <a:off x="11215944" y="4975293"/>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176413EA-7633-7E00-0F2A-8C34AEB687FC}"/>
              </a:ext>
              <a:ext uri="{C183D7F6-B498-43B3-948B-1728B52AA6E4}">
                <adec:decorative xmlns:adec="http://schemas.microsoft.com/office/drawing/2017/decorative" val="1"/>
              </a:ext>
            </a:extLst>
          </p:cNvPr>
          <p:cNvSpPr/>
          <p:nvPr/>
        </p:nvSpPr>
        <p:spPr>
          <a:xfrm>
            <a:off x="11083212" y="5398293"/>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1BD6AE03-C001-8CEF-D085-EF722116951A}"/>
              </a:ext>
              <a:ext uri="{C183D7F6-B498-43B3-948B-1728B52AA6E4}">
                <adec:decorative xmlns:adec="http://schemas.microsoft.com/office/drawing/2017/decorative" val="1"/>
              </a:ext>
            </a:extLst>
          </p:cNvPr>
          <p:cNvSpPr/>
          <p:nvPr/>
        </p:nvSpPr>
        <p:spPr>
          <a:xfrm>
            <a:off x="11222791" y="5614736"/>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3D7654E-9CE1-CC94-D9BF-A69E9D06BE71}"/>
              </a:ext>
              <a:ext uri="{C183D7F6-B498-43B3-948B-1728B52AA6E4}">
                <adec:decorative xmlns:adec="http://schemas.microsoft.com/office/drawing/2017/decorative" val="1"/>
              </a:ext>
            </a:extLst>
          </p:cNvPr>
          <p:cNvSpPr txBox="1"/>
          <p:nvPr/>
        </p:nvSpPr>
        <p:spPr>
          <a:xfrm>
            <a:off x="695325" y="6316775"/>
            <a:ext cx="59495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Base: All respondents (answering) (6,377)</a:t>
            </a:r>
          </a:p>
        </p:txBody>
      </p:sp>
      <p:sp>
        <p:nvSpPr>
          <p:cNvPr id="13" name="Footer Placeholder 5">
            <a:extLst>
              <a:ext uri="{FF2B5EF4-FFF2-40B4-BE49-F238E27FC236}">
                <a16:creationId xmlns:a16="http://schemas.microsoft.com/office/drawing/2014/main" id="{5E2D8E04-0B90-C351-4914-14BFFFC601C2}"/>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6" name="Rectangle 5">
            <a:extLst>
              <a:ext uri="{FF2B5EF4-FFF2-40B4-BE49-F238E27FC236}">
                <a16:creationId xmlns:a16="http://schemas.microsoft.com/office/drawing/2014/main" id="{07949B98-4F0F-D54C-9E13-D79E091AFC8F}"/>
              </a:ext>
              <a:ext uri="{C183D7F6-B498-43B3-948B-1728B52AA6E4}">
                <adec:decorative xmlns:adec="http://schemas.microsoft.com/office/drawing/2017/decorative" val="1"/>
              </a:ext>
            </a:extLst>
          </p:cNvPr>
          <p:cNvSpPr/>
          <p:nvPr/>
        </p:nvSpPr>
        <p:spPr>
          <a:xfrm>
            <a:off x="11377302" y="2181893"/>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3738AA72-1E3B-48A6-E1DB-D9F0F22641A6}"/>
              </a:ext>
              <a:ext uri="{C183D7F6-B498-43B3-948B-1728B52AA6E4}">
                <adec:decorative xmlns:adec="http://schemas.microsoft.com/office/drawing/2017/decorative" val="1"/>
              </a:ext>
            </a:extLst>
          </p:cNvPr>
          <p:cNvSpPr/>
          <p:nvPr/>
        </p:nvSpPr>
        <p:spPr>
          <a:xfrm>
            <a:off x="11515525" y="240518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9E666A0F-294B-CBB6-57CF-BD5512B71F33}"/>
              </a:ext>
              <a:ext uri="{C183D7F6-B498-43B3-948B-1728B52AA6E4}">
                <adec:decorative xmlns:adec="http://schemas.microsoft.com/office/drawing/2017/decorative" val="1"/>
              </a:ext>
            </a:extLst>
          </p:cNvPr>
          <p:cNvSpPr/>
          <p:nvPr/>
        </p:nvSpPr>
        <p:spPr>
          <a:xfrm>
            <a:off x="11419832" y="368109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7C2AFBAE-DD81-73EB-E1BA-9C904A36019D}"/>
              </a:ext>
              <a:ext uri="{C183D7F6-B498-43B3-948B-1728B52AA6E4}">
                <adec:decorative xmlns:adec="http://schemas.microsoft.com/office/drawing/2017/decorative" val="1"/>
              </a:ext>
            </a:extLst>
          </p:cNvPr>
          <p:cNvSpPr/>
          <p:nvPr/>
        </p:nvSpPr>
        <p:spPr>
          <a:xfrm>
            <a:off x="11421402" y="5838154"/>
            <a:ext cx="386371" cy="169232"/>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D5F70F25-164A-2986-2F69-EF29009CE9E6}"/>
              </a:ext>
              <a:ext uri="{C183D7F6-B498-43B3-948B-1728B52AA6E4}">
                <adec:decorative xmlns:adec="http://schemas.microsoft.com/office/drawing/2017/decorative" val="1"/>
              </a:ext>
            </a:extLst>
          </p:cNvPr>
          <p:cNvSpPr/>
          <p:nvPr/>
        </p:nvSpPr>
        <p:spPr>
          <a:xfrm>
            <a:off x="11239813" y="2845239"/>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Rectangle 10">
            <a:extLst>
              <a:ext uri="{FF2B5EF4-FFF2-40B4-BE49-F238E27FC236}">
                <a16:creationId xmlns:a16="http://schemas.microsoft.com/office/drawing/2014/main" id="{1BA15862-820E-5303-9E55-D49E2277FB89}"/>
              </a:ext>
              <a:ext uri="{C183D7F6-B498-43B3-948B-1728B52AA6E4}">
                <adec:decorative xmlns:adec="http://schemas.microsoft.com/office/drawing/2017/decorative" val="1"/>
              </a:ext>
            </a:extLst>
          </p:cNvPr>
          <p:cNvSpPr/>
          <p:nvPr/>
        </p:nvSpPr>
        <p:spPr>
          <a:xfrm>
            <a:off x="11227829" y="3470244"/>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469831BF-3F03-22B6-978E-B0EDBF6B219D}"/>
              </a:ext>
              <a:ext uri="{C183D7F6-B498-43B3-948B-1728B52AA6E4}">
                <adec:decorative xmlns:adec="http://schemas.microsoft.com/office/drawing/2017/decorative" val="1"/>
              </a:ext>
            </a:extLst>
          </p:cNvPr>
          <p:cNvSpPr/>
          <p:nvPr/>
        </p:nvSpPr>
        <p:spPr>
          <a:xfrm>
            <a:off x="11197007" y="4127792"/>
            <a:ext cx="352325" cy="174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 name="Straight Connector 2">
            <a:extLst>
              <a:ext uri="{FF2B5EF4-FFF2-40B4-BE49-F238E27FC236}">
                <a16:creationId xmlns:a16="http://schemas.microsoft.com/office/drawing/2014/main" id="{3AA7D64F-D0DD-5F70-EF88-E126C19E2E95}"/>
              </a:ext>
              <a:ext uri="{C183D7F6-B498-43B3-948B-1728B52AA6E4}">
                <adec:decorative xmlns:adec="http://schemas.microsoft.com/office/drawing/2017/decorative" val="1"/>
              </a:ext>
            </a:extLst>
          </p:cNvPr>
          <p:cNvCxnSpPr>
            <a:cxnSpLocks/>
          </p:cNvCxnSpPr>
          <p:nvPr/>
        </p:nvCxnSpPr>
        <p:spPr>
          <a:xfrm>
            <a:off x="528781" y="5079991"/>
            <a:ext cx="5616000"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3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5DF68C6-4E9F-D031-B582-86E024000B16}"/>
              </a:ext>
            </a:extLst>
          </p:cNvPr>
          <p:cNvSpPr/>
          <p:nvPr/>
        </p:nvSpPr>
        <p:spPr>
          <a:xfrm>
            <a:off x="714425" y="1801091"/>
            <a:ext cx="3575139" cy="42523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91% </a:t>
            </a:r>
            <a:r>
              <a:rPr lang="en-GB" sz="1600" dirty="0">
                <a:solidFill>
                  <a:schemeClr val="tx1"/>
                </a:solidFill>
              </a:rPr>
              <a:t>of residents that </a:t>
            </a:r>
            <a:r>
              <a:rPr lang="en-GB" sz="1600" b="1" dirty="0">
                <a:solidFill>
                  <a:schemeClr val="tx1"/>
                </a:solidFill>
              </a:rPr>
              <a:t>have internet access to fixed broadband</a:t>
            </a:r>
            <a:r>
              <a:rPr lang="en-GB" sz="1600" dirty="0">
                <a:solidFill>
                  <a:schemeClr val="tx1"/>
                </a:solidFill>
              </a:rPr>
              <a:t> 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Male </a:t>
            </a:r>
          </a:p>
          <a:p>
            <a:pPr marL="285750" indent="-285750">
              <a:buFont typeface="Arial" panose="020B0604020202020204" pitchFamily="34" charset="0"/>
              <a:buChar char="•"/>
            </a:pPr>
            <a:r>
              <a:rPr lang="en-GB" sz="1400" dirty="0">
                <a:solidFill>
                  <a:schemeClr val="tx1"/>
                </a:solidFill>
              </a:rPr>
              <a:t>Aged 25-64 </a:t>
            </a:r>
          </a:p>
          <a:p>
            <a:pPr marL="285750" indent="-285750">
              <a:buFont typeface="Arial" panose="020B0604020202020204" pitchFamily="34" charset="0"/>
              <a:buChar char="•"/>
            </a:pPr>
            <a:r>
              <a:rPr lang="en-GB" sz="1400" dirty="0">
                <a:solidFill>
                  <a:schemeClr val="tx1"/>
                </a:solidFill>
              </a:rPr>
              <a:t>Two adult households (no children)</a:t>
            </a:r>
          </a:p>
          <a:p>
            <a:pPr marL="285750" indent="-285750">
              <a:buFont typeface="Arial" panose="020B0604020202020204" pitchFamily="34" charset="0"/>
              <a:buChar char="•"/>
            </a:pPr>
            <a:r>
              <a:rPr lang="en-GB" sz="1400" dirty="0">
                <a:solidFill>
                  <a:schemeClr val="tx1"/>
                </a:solidFill>
              </a:rPr>
              <a:t>Two parent households living with dependent children</a:t>
            </a:r>
          </a:p>
          <a:p>
            <a:pPr marL="285750" indent="-285750">
              <a:buFont typeface="Arial" panose="020B0604020202020204" pitchFamily="34" charset="0"/>
              <a:buChar char="•"/>
            </a:pPr>
            <a:r>
              <a:rPr lang="en-GB" sz="1400" dirty="0">
                <a:solidFill>
                  <a:schemeClr val="tx1"/>
                </a:solidFill>
              </a:rPr>
              <a:t>Homeowners</a:t>
            </a:r>
          </a:p>
          <a:p>
            <a:pPr marL="285750" indent="-285750">
              <a:buFont typeface="Arial" panose="020B0604020202020204" pitchFamily="34" charset="0"/>
              <a:buChar char="•"/>
            </a:pPr>
            <a:r>
              <a:rPr lang="en-GB" sz="1400" dirty="0">
                <a:solidFill>
                  <a:schemeClr val="tx1"/>
                </a:solidFill>
              </a:rPr>
              <a:t>On a HH income over £45k</a:t>
            </a:r>
          </a:p>
          <a:p>
            <a:pPr marL="285750" indent="-285750">
              <a:buFont typeface="Arial" panose="020B0604020202020204" pitchFamily="34" charset="0"/>
              <a:buChar char="•"/>
            </a:pPr>
            <a:r>
              <a:rPr lang="en-GB" sz="1400" dirty="0">
                <a:solidFill>
                  <a:schemeClr val="tx1"/>
                </a:solidFill>
              </a:rPr>
              <a:t>Working (full-time)</a:t>
            </a:r>
          </a:p>
          <a:p>
            <a:pPr marL="285750" indent="-285750">
              <a:buFont typeface="Arial" panose="020B0604020202020204" pitchFamily="34" charset="0"/>
              <a:buChar char="•"/>
            </a:pPr>
            <a:r>
              <a:rPr lang="en-GB" sz="1400" dirty="0">
                <a:solidFill>
                  <a:schemeClr val="tx1"/>
                </a:solidFill>
              </a:rPr>
              <a:t>Living in Braintree, Brentwood, Maldon </a:t>
            </a:r>
          </a:p>
          <a:p>
            <a:pPr marL="285750" indent="-285750">
              <a:buFont typeface="Arial" panose="020B0604020202020204" pitchFamily="34" charset="0"/>
              <a:buChar char="•"/>
            </a:pPr>
            <a:r>
              <a:rPr lang="en-GB" sz="1400" dirty="0">
                <a:solidFill>
                  <a:schemeClr val="tx1"/>
                </a:solidFill>
              </a:rPr>
              <a:t>Living in least deprived areas (IMD quintile 3, 4 &amp; 5)</a:t>
            </a:r>
          </a:p>
          <a:p>
            <a:pPr marL="285750" indent="-285750">
              <a:buFont typeface="Arial" panose="020B0604020202020204" pitchFamily="34" charset="0"/>
              <a:buChar char="•"/>
            </a:pPr>
            <a:endParaRPr lang="en-GB" sz="1600" dirty="0">
              <a:solidFill>
                <a:schemeClr val="tx1"/>
              </a:solidFill>
            </a:endParaRPr>
          </a:p>
        </p:txBody>
      </p:sp>
      <p:sp>
        <p:nvSpPr>
          <p:cNvPr id="25" name="TextBox 24" descr="Respondents were asked &quot;Overall, about how often over the last 12 months have you given unpaid help to any group(s), club(s) or organisation(s)?&quot;&#10;">
            <a:extLst>
              <a:ext uri="{FF2B5EF4-FFF2-40B4-BE49-F238E27FC236}">
                <a16:creationId xmlns:a16="http://schemas.microsoft.com/office/drawing/2014/main" id="{BA433F81-85D4-4936-BF50-F3FFDA8E5E4B}"/>
              </a:ext>
            </a:extLst>
          </p:cNvPr>
          <p:cNvSpPr txBox="1"/>
          <p:nvPr/>
        </p:nvSpPr>
        <p:spPr>
          <a:xfrm>
            <a:off x="695325" y="1276957"/>
            <a:ext cx="985260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Calibri"/>
                <a:ea typeface="+mn-ea"/>
                <a:cs typeface="+mn-cs"/>
              </a:rPr>
              <a:t>Do you or does anyone in your household connect to the internet at home using any of these methods?</a:t>
            </a:r>
          </a:p>
        </p:txBody>
      </p:sp>
      <p:sp>
        <p:nvSpPr>
          <p:cNvPr id="44" name="Title 1">
            <a:extLst>
              <a:ext uri="{FF2B5EF4-FFF2-40B4-BE49-F238E27FC236}">
                <a16:creationId xmlns:a16="http://schemas.microsoft.com/office/drawing/2014/main" id="{B3AD733F-64D6-4E57-A9C2-E411F5303B6C}"/>
              </a:ext>
            </a:extLst>
          </p:cNvPr>
          <p:cNvSpPr txBox="1">
            <a:spLocks noGrp="1"/>
          </p:cNvSpPr>
          <p:nvPr>
            <p:ph type="title" idx="4294967295"/>
          </p:nvPr>
        </p:nvSpPr>
        <p:spPr>
          <a:xfrm>
            <a:off x="706436" y="313665"/>
            <a:ext cx="11199745" cy="108119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dirty="0">
                <a:solidFill>
                  <a:schemeClr val="accent4"/>
                </a:solidFill>
                <a:latin typeface="+mn-lt"/>
              </a:rPr>
              <a:t>The table below summarises the resident profiles for those </a:t>
            </a:r>
            <a:r>
              <a:rPr lang="en-GB" sz="1800" u="sng" dirty="0">
                <a:solidFill>
                  <a:schemeClr val="accent4"/>
                </a:solidFill>
                <a:latin typeface="+mn-lt"/>
              </a:rPr>
              <a:t>significantly more likely</a:t>
            </a:r>
            <a:r>
              <a:rPr lang="en-GB" sz="1800" dirty="0">
                <a:solidFill>
                  <a:schemeClr val="accent4"/>
                </a:solidFill>
                <a:latin typeface="+mn-lt"/>
              </a:rPr>
              <a:t> to access the internet at home through fixed broadband, other routes or those who do not have access to the internet at home at all. </a:t>
            </a:r>
            <a:endParaRPr kumimoji="0" lang="en-GB" sz="1800" b="1" i="0" u="none" strike="noStrike" kern="1200" cap="none" spc="0" normalizeH="0" baseline="0" noProof="0" dirty="0">
              <a:ln>
                <a:noFill/>
              </a:ln>
              <a:solidFill>
                <a:schemeClr val="accent4"/>
              </a:solidFill>
              <a:effectLst/>
              <a:uLnTx/>
              <a:uFillTx/>
            </a:endParaRPr>
          </a:p>
        </p:txBody>
      </p:sp>
      <p:sp>
        <p:nvSpPr>
          <p:cNvPr id="4" name="Date Placeholder 3">
            <a:extLst>
              <a:ext uri="{FF2B5EF4-FFF2-40B4-BE49-F238E27FC236}">
                <a16:creationId xmlns:a16="http://schemas.microsoft.com/office/drawing/2014/main" id="{41515BB2-2E35-3947-A891-2AD3CE131E0A}"/>
              </a:ext>
              <a:ext uri="{C183D7F6-B498-43B3-948B-1728B52AA6E4}">
                <adec:decorative xmlns:adec="http://schemas.microsoft.com/office/drawing/2017/decorative" val="1"/>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Internet use</a:t>
            </a:r>
          </a:p>
        </p:txBody>
      </p:sp>
      <p:sp>
        <p:nvSpPr>
          <p:cNvPr id="12" name="TextBox 11">
            <a:extLst>
              <a:ext uri="{FF2B5EF4-FFF2-40B4-BE49-F238E27FC236}">
                <a16:creationId xmlns:a16="http://schemas.microsoft.com/office/drawing/2014/main" id="{33D7654E-9CE1-CC94-D9BF-A69E9D06BE71}"/>
              </a:ext>
              <a:ext uri="{C183D7F6-B498-43B3-948B-1728B52AA6E4}">
                <adec:decorative xmlns:adec="http://schemas.microsoft.com/office/drawing/2017/decorative" val="1"/>
              </a:ext>
            </a:extLst>
          </p:cNvPr>
          <p:cNvSpPr txBox="1"/>
          <p:nvPr/>
        </p:nvSpPr>
        <p:spPr>
          <a:xfrm>
            <a:off x="695324" y="6316775"/>
            <a:ext cx="96678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Base: All respondents (answering) (6,377); Internet access to fixed broadband (5,754); Internet access through other routes (412); no internet access (220)</a:t>
            </a:r>
          </a:p>
        </p:txBody>
      </p:sp>
      <p:sp>
        <p:nvSpPr>
          <p:cNvPr id="13" name="Footer Placeholder 5">
            <a:extLst>
              <a:ext uri="{FF2B5EF4-FFF2-40B4-BE49-F238E27FC236}">
                <a16:creationId xmlns:a16="http://schemas.microsoft.com/office/drawing/2014/main" id="{5E2D8E04-0B90-C351-4914-14BFFFC601C2}"/>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5" name="Rectangle 14">
            <a:extLst>
              <a:ext uri="{FF2B5EF4-FFF2-40B4-BE49-F238E27FC236}">
                <a16:creationId xmlns:a16="http://schemas.microsoft.com/office/drawing/2014/main" id="{AD6EEA92-86ED-81CD-2426-E31340AA6379}"/>
              </a:ext>
            </a:extLst>
          </p:cNvPr>
          <p:cNvSpPr/>
          <p:nvPr/>
        </p:nvSpPr>
        <p:spPr>
          <a:xfrm>
            <a:off x="4388551" y="1801091"/>
            <a:ext cx="3575139" cy="4252311"/>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7% </a:t>
            </a:r>
            <a:r>
              <a:rPr lang="en-GB" sz="1600" dirty="0">
                <a:solidFill>
                  <a:schemeClr val="tx1"/>
                </a:solidFill>
              </a:rPr>
              <a:t>of residents that </a:t>
            </a:r>
            <a:r>
              <a:rPr lang="en-GB" sz="1600" b="1" dirty="0">
                <a:solidFill>
                  <a:schemeClr val="tx1"/>
                </a:solidFill>
              </a:rPr>
              <a:t>have internet access through other routes (not fixed broadband) </a:t>
            </a:r>
            <a:r>
              <a:rPr lang="en-GB" sz="1600" dirty="0">
                <a:solidFill>
                  <a:schemeClr val="tx1"/>
                </a:solidFill>
              </a:rPr>
              <a:t>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Female </a:t>
            </a:r>
          </a:p>
          <a:p>
            <a:pPr marL="285750" indent="-285750">
              <a:buFont typeface="Arial" panose="020B0604020202020204" pitchFamily="34" charset="0"/>
              <a:buChar char="•"/>
            </a:pPr>
            <a:r>
              <a:rPr lang="en-GB" sz="1400" dirty="0">
                <a:solidFill>
                  <a:schemeClr val="tx1"/>
                </a:solidFill>
              </a:rPr>
              <a:t>Aged 18-24 </a:t>
            </a:r>
          </a:p>
          <a:p>
            <a:pPr marL="285750" indent="-285750">
              <a:buFont typeface="Arial" panose="020B0604020202020204" pitchFamily="34" charset="0"/>
              <a:buChar char="•"/>
            </a:pPr>
            <a:r>
              <a:rPr lang="en-GB" sz="1400" dirty="0">
                <a:solidFill>
                  <a:schemeClr val="tx1"/>
                </a:solidFill>
              </a:rPr>
              <a:t>From an ethnic minority background</a:t>
            </a:r>
          </a:p>
          <a:p>
            <a:pPr marL="285750" indent="-285750">
              <a:buFont typeface="Arial" panose="020B0604020202020204" pitchFamily="34" charset="0"/>
              <a:buChar char="•"/>
            </a:pPr>
            <a:r>
              <a:rPr lang="en-GB" sz="1400" dirty="0">
                <a:solidFill>
                  <a:schemeClr val="tx1"/>
                </a:solidFill>
              </a:rPr>
              <a:t>Single person households (no children)</a:t>
            </a:r>
          </a:p>
          <a:p>
            <a:pPr marL="285750" indent="-285750">
              <a:buFont typeface="Arial" panose="020B0604020202020204" pitchFamily="34" charset="0"/>
              <a:buChar char="•"/>
            </a:pPr>
            <a:r>
              <a:rPr lang="en-GB" sz="1400" dirty="0">
                <a:solidFill>
                  <a:schemeClr val="tx1"/>
                </a:solidFill>
              </a:rPr>
              <a:t>Single parent households with dependent children</a:t>
            </a:r>
          </a:p>
          <a:p>
            <a:pPr marL="285750" indent="-285750">
              <a:buFont typeface="Arial" panose="020B0604020202020204" pitchFamily="34" charset="0"/>
              <a:buChar char="•"/>
            </a:pPr>
            <a:r>
              <a:rPr lang="en-GB" sz="1400" dirty="0">
                <a:solidFill>
                  <a:schemeClr val="tx1"/>
                </a:solidFill>
              </a:rPr>
              <a:t>Private or social renters</a:t>
            </a:r>
          </a:p>
          <a:p>
            <a:pPr marL="285750" indent="-285750">
              <a:buFont typeface="Arial" panose="020B0604020202020204" pitchFamily="34" charset="0"/>
              <a:buChar char="•"/>
            </a:pPr>
            <a:r>
              <a:rPr lang="en-GB" sz="1400" dirty="0">
                <a:solidFill>
                  <a:schemeClr val="tx1"/>
                </a:solidFill>
              </a:rPr>
              <a:t>On a HH income less than £44,999</a:t>
            </a:r>
          </a:p>
          <a:p>
            <a:pPr marL="285750" indent="-285750">
              <a:buFont typeface="Arial" panose="020B0604020202020204" pitchFamily="34" charset="0"/>
              <a:buChar char="•"/>
            </a:pPr>
            <a:r>
              <a:rPr lang="en-GB" sz="1400" dirty="0">
                <a:solidFill>
                  <a:schemeClr val="tx1"/>
                </a:solidFill>
              </a:rPr>
              <a:t>Carers (personal care / home mobility) </a:t>
            </a:r>
          </a:p>
          <a:p>
            <a:pPr marL="285750" indent="-285750">
              <a:buFont typeface="Arial" panose="020B0604020202020204" pitchFamily="34" charset="0"/>
              <a:buChar char="•"/>
            </a:pPr>
            <a:r>
              <a:rPr lang="en-GB" sz="1400" dirty="0">
                <a:solidFill>
                  <a:schemeClr val="tx1"/>
                </a:solidFill>
              </a:rPr>
              <a:t>Working part-time, zero-contract hours or not working</a:t>
            </a:r>
          </a:p>
          <a:p>
            <a:pPr marL="285750" indent="-285750">
              <a:buFont typeface="Arial" panose="020B0604020202020204" pitchFamily="34" charset="0"/>
              <a:buChar char="•"/>
            </a:pPr>
            <a:r>
              <a:rPr lang="en-GB" sz="1400" dirty="0">
                <a:solidFill>
                  <a:schemeClr val="tx1"/>
                </a:solidFill>
              </a:rPr>
              <a:t>Living in Chelmsford, Harlow, Tendring</a:t>
            </a:r>
          </a:p>
          <a:p>
            <a:pPr marL="285750" indent="-285750">
              <a:buFont typeface="Arial" panose="020B0604020202020204" pitchFamily="34" charset="0"/>
              <a:buChar char="•"/>
            </a:pPr>
            <a:r>
              <a:rPr lang="en-GB" sz="1400" dirty="0">
                <a:solidFill>
                  <a:schemeClr val="tx1"/>
                </a:solidFill>
              </a:rPr>
              <a:t>Living in the most deprived areas (IMD quintile 1 &amp;2)</a:t>
            </a:r>
          </a:p>
        </p:txBody>
      </p:sp>
      <p:sp>
        <p:nvSpPr>
          <p:cNvPr id="20" name="Rectangle 19">
            <a:extLst>
              <a:ext uri="{FF2B5EF4-FFF2-40B4-BE49-F238E27FC236}">
                <a16:creationId xmlns:a16="http://schemas.microsoft.com/office/drawing/2014/main" id="{C20B061C-7FC8-8C56-E729-062FC0CD26BE}"/>
              </a:ext>
            </a:extLst>
          </p:cNvPr>
          <p:cNvSpPr/>
          <p:nvPr/>
        </p:nvSpPr>
        <p:spPr>
          <a:xfrm>
            <a:off x="8062676" y="1801091"/>
            <a:ext cx="3575139" cy="425231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The </a:t>
            </a:r>
            <a:r>
              <a:rPr lang="en-GB" sz="1600" b="1" dirty="0">
                <a:solidFill>
                  <a:schemeClr val="tx1"/>
                </a:solidFill>
              </a:rPr>
              <a:t>2% </a:t>
            </a:r>
            <a:r>
              <a:rPr lang="en-GB" sz="1600" dirty="0">
                <a:solidFill>
                  <a:schemeClr val="tx1"/>
                </a:solidFill>
              </a:rPr>
              <a:t>of residents that </a:t>
            </a:r>
            <a:r>
              <a:rPr lang="en-GB" sz="1600" b="1" dirty="0">
                <a:solidFill>
                  <a:schemeClr val="tx1"/>
                </a:solidFill>
              </a:rPr>
              <a:t>have no  internet access at home </a:t>
            </a:r>
            <a:r>
              <a:rPr lang="en-GB" sz="1600" dirty="0">
                <a:solidFill>
                  <a:schemeClr val="tx1"/>
                </a:solidFill>
              </a:rPr>
              <a:t>are more likely to be…</a:t>
            </a:r>
          </a:p>
          <a:p>
            <a:pPr algn="ctr"/>
            <a:endParaRPr lang="en-GB" sz="1600" dirty="0">
              <a:solidFill>
                <a:schemeClr val="tx1"/>
              </a:solidFill>
            </a:endParaRPr>
          </a:p>
          <a:p>
            <a:pPr marL="285750" indent="-285750">
              <a:buFont typeface="Arial" panose="020B0604020202020204" pitchFamily="34" charset="0"/>
              <a:buChar char="•"/>
            </a:pPr>
            <a:r>
              <a:rPr lang="en-GB" sz="1400" dirty="0">
                <a:solidFill>
                  <a:schemeClr val="tx1"/>
                </a:solidFill>
              </a:rPr>
              <a:t>Female </a:t>
            </a:r>
          </a:p>
          <a:p>
            <a:pPr marL="285750" indent="-285750">
              <a:buFont typeface="Arial" panose="020B0604020202020204" pitchFamily="34" charset="0"/>
              <a:buChar char="•"/>
            </a:pPr>
            <a:r>
              <a:rPr lang="en-GB" sz="1400" dirty="0">
                <a:solidFill>
                  <a:schemeClr val="tx1"/>
                </a:solidFill>
              </a:rPr>
              <a:t>Aged 75+</a:t>
            </a:r>
          </a:p>
          <a:p>
            <a:pPr marL="285750" indent="-285750">
              <a:buFont typeface="Arial" panose="020B0604020202020204" pitchFamily="34" charset="0"/>
              <a:buChar char="•"/>
            </a:pPr>
            <a:r>
              <a:rPr lang="en-GB" sz="1400" dirty="0">
                <a:solidFill>
                  <a:schemeClr val="tx1"/>
                </a:solidFill>
              </a:rPr>
              <a:t>Single person households (no children)</a:t>
            </a:r>
          </a:p>
          <a:p>
            <a:pPr marL="285750" indent="-285750">
              <a:buFont typeface="Arial" panose="020B0604020202020204" pitchFamily="34" charset="0"/>
              <a:buChar char="•"/>
            </a:pPr>
            <a:r>
              <a:rPr lang="en-GB" sz="1400" dirty="0">
                <a:solidFill>
                  <a:schemeClr val="tx1"/>
                </a:solidFill>
              </a:rPr>
              <a:t>Social renters</a:t>
            </a:r>
          </a:p>
          <a:p>
            <a:pPr marL="285750" indent="-285750">
              <a:buFont typeface="Arial" panose="020B0604020202020204" pitchFamily="34" charset="0"/>
              <a:buChar char="•"/>
            </a:pPr>
            <a:r>
              <a:rPr lang="en-GB" sz="1400" dirty="0">
                <a:solidFill>
                  <a:schemeClr val="tx1"/>
                </a:solidFill>
              </a:rPr>
              <a:t>On a HH income less than £25k</a:t>
            </a:r>
          </a:p>
          <a:p>
            <a:pPr marL="285750" indent="-285750">
              <a:buFont typeface="Arial" panose="020B0604020202020204" pitchFamily="34" charset="0"/>
              <a:buChar char="•"/>
            </a:pPr>
            <a:r>
              <a:rPr lang="en-GB" sz="1400" dirty="0">
                <a:solidFill>
                  <a:schemeClr val="tx1"/>
                </a:solidFill>
              </a:rPr>
              <a:t>Retired</a:t>
            </a:r>
          </a:p>
          <a:p>
            <a:pPr marL="285750" indent="-285750">
              <a:buFont typeface="Arial" panose="020B0604020202020204" pitchFamily="34" charset="0"/>
              <a:buChar char="•"/>
            </a:pPr>
            <a:r>
              <a:rPr lang="en-GB" sz="1400" dirty="0">
                <a:solidFill>
                  <a:schemeClr val="tx1"/>
                </a:solidFill>
              </a:rPr>
              <a:t>Long-term limiting health condition or illness</a:t>
            </a:r>
          </a:p>
          <a:p>
            <a:pPr marL="285750" indent="-285750">
              <a:buFont typeface="Arial" panose="020B0604020202020204" pitchFamily="34" charset="0"/>
              <a:buChar char="•"/>
            </a:pPr>
            <a:r>
              <a:rPr lang="en-GB" sz="1400" dirty="0">
                <a:solidFill>
                  <a:schemeClr val="tx1"/>
                </a:solidFill>
              </a:rPr>
              <a:t>Living in Tendring</a:t>
            </a:r>
          </a:p>
          <a:p>
            <a:pPr marL="285750" indent="-285750">
              <a:buFont typeface="Arial" panose="020B0604020202020204" pitchFamily="34" charset="0"/>
              <a:buChar char="•"/>
            </a:pPr>
            <a:r>
              <a:rPr lang="en-GB" sz="1400" dirty="0">
                <a:solidFill>
                  <a:schemeClr val="tx1"/>
                </a:solidFill>
              </a:rPr>
              <a:t>Living in the most deprived areas (IMD quintile 1)</a:t>
            </a:r>
          </a:p>
          <a:p>
            <a:pPr marL="285750" indent="-285750">
              <a:buFont typeface="Arial" panose="020B0604020202020204" pitchFamily="34" charset="0"/>
              <a:buChar char="•"/>
            </a:pPr>
            <a:endParaRPr lang="en-GB" sz="1400" dirty="0">
              <a:solidFill>
                <a:schemeClr val="tx1"/>
              </a:solidFill>
            </a:endParaRPr>
          </a:p>
          <a:p>
            <a:pPr algn="ctr"/>
            <a:endParaRPr lang="en-GB" dirty="0">
              <a:solidFill>
                <a:schemeClr val="tx1"/>
              </a:solidFill>
            </a:endParaRPr>
          </a:p>
          <a:p>
            <a:pPr marL="285750" indent="-285750">
              <a:buFont typeface="Arial" panose="020B0604020202020204" pitchFamily="34" charset="0"/>
              <a:buChar char="•"/>
            </a:pPr>
            <a:endParaRPr lang="en-GB" sz="1500" dirty="0">
              <a:solidFill>
                <a:schemeClr val="tx1"/>
              </a:solidFill>
            </a:endParaRPr>
          </a:p>
        </p:txBody>
      </p:sp>
    </p:spTree>
    <p:extLst>
      <p:ext uri="{BB962C8B-B14F-4D97-AF65-F5344CB8AC3E}">
        <p14:creationId xmlns:p14="http://schemas.microsoft.com/office/powerpoint/2010/main" val="1917010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6C91F-B092-485F-89DA-CDD2EFE13FC0}">
  <ds:schemaRefs>
    <ds:schemaRef ds:uri="2969dc08-5bf8-468b-85d5-dfc5dae37cf0"/>
    <ds:schemaRef ds:uri="http://purl.org/dc/dcmitype/"/>
    <ds:schemaRef ds:uri="http://purl.org/dc/terms/"/>
    <ds:schemaRef ds:uri="6a461f78-e7a2-485a-8a47-5fc604b04102"/>
    <ds:schemaRef ds:uri="84ca0fae-7a23-4773-9d7c-60514ca6d38e"/>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C05B1B9D-7E14-42BC-A48D-13785DDB5C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9dc08-5bf8-468b-85d5-dfc5dae37cf0"/>
    <ds:schemaRef ds:uri="84ca0fae-7a23-4773-9d7c-60514ca6d38e"/>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892</TotalTime>
  <Words>2508</Words>
  <Application>Microsoft Office PowerPoint</Application>
  <PresentationFormat>Widescreen</PresentationFormat>
  <Paragraphs>293</Paragraphs>
  <Slides>19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Essex Resident Survey 2023:  Internet usage &amp; attitudes towards data sharing</vt:lpstr>
      <vt:lpstr>Purpose</vt:lpstr>
      <vt:lpstr>About the survey</vt:lpstr>
      <vt:lpstr>Survey themes</vt:lpstr>
      <vt:lpstr>Survey analysis</vt:lpstr>
      <vt:lpstr>Reporting conventions</vt:lpstr>
      <vt:lpstr>Internet use</vt:lpstr>
      <vt:lpstr>Essex residents are well connected to the internet with nearly all having access to the internet at home. 91% have access via a fixed broadband connection, though this is less likely for those living in more deprived areas.</vt:lpstr>
      <vt:lpstr>The table below summarises the resident profiles for those significantly more likely to access the internet at home through fixed broadband, other routes or those who do not have access to the internet at home at all. </vt:lpstr>
      <vt:lpstr>Internet use amongst Essex residents is regular. Yet, those who live in the most deprived areas and levelling up priority places are significantly less likely to use the internet on a regular basis (at least one a week).</vt:lpstr>
      <vt:lpstr>Similarly, there are high levels of confidence in ability to use the internet. Those living in areas whereby access and use is significantly lower vs. Essex average also state lower levels of confidence…</vt:lpstr>
      <vt:lpstr>Confidence in using the internet starts to decline amongst older residents (aged 65+), particularly for females over the age of 75.  </vt:lpstr>
      <vt:lpstr>…this relationship can be expected, as we see a general pattern of those that haven’t used the internet regularly citing lower levels of confidence. </vt:lpstr>
      <vt:lpstr>The table below summarises the resident profiles for those significantly more likely to be very/fairly confident or not very/not at all confident internet user, vs. residents who have not used the internet </vt:lpstr>
      <vt:lpstr>Attitudes towards data sharing</vt:lpstr>
      <vt:lpstr>Essex Residents are most likely to agree to share data to ‘improve health and wellbeing services available’. However, acceptance in sharing information has significantly declined since 2020 across all scenarios. </vt:lpstr>
      <vt:lpstr>Annex</vt:lpstr>
      <vt:lpstr>Levelling up priority places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Chris Holmes - Commercial Research Analyst</dc:creator>
  <cp:lastModifiedBy>Emily Brodie - Intelligence Manager</cp:lastModifiedBy>
  <cp:revision>4</cp:revision>
  <dcterms:created xsi:type="dcterms:W3CDTF">2023-03-30T08:24:52Z</dcterms:created>
  <dcterms:modified xsi:type="dcterms:W3CDTF">2024-01-26T16:52:01Z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y fmtid="{D5CDD505-2E9C-101B-9397-08002B2CF9AE}" pid="12" name="_MarkAsFinal">
    <vt:bool>true</vt:bool>
  </property>
</Properties>
</file>