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7.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tags/tag8.xml" ContentType="application/vnd.openxmlformats-officedocument.presentationml.tags+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9.xml" ContentType="application/vnd.openxmlformats-officedocument.presentationml.tags+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tags/tag12.xml" ContentType="application/vnd.openxmlformats-officedocument.presentationml.tags+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13.xml" ContentType="application/vnd.openxmlformats-officedocument.presentationml.tags+xml"/>
  <Override PartName="/ppt/notesSlides/notesSlide1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14.xml" ContentType="application/vnd.openxmlformats-officedocument.presentationml.tags+xml"/>
  <Override PartName="/ppt/notesSlides/notesSlide1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ags/tag15.xml" ContentType="application/vnd.openxmlformats-officedocument.presentationml.tags+xml"/>
  <Override PartName="/ppt/notesSlides/notesSlide1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16.xml" ContentType="application/vnd.openxmlformats-officedocument.presentationml.tags+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2.xml" ContentType="application/vnd.openxmlformats-officedocument.drawingml.chartshapes+xml"/>
  <Override PartName="/ppt/tags/tag19.xml" ContentType="application/vnd.openxmlformats-officedocument.presentationml.tags+xml"/>
  <Override PartName="/ppt/notesSlides/notesSlide1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ags/tag20.xml" ContentType="application/vnd.openxmlformats-officedocument.presentationml.tags+xml"/>
  <Override PartName="/ppt/notesSlides/notesSlide1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ags/tag21.xml" ContentType="application/vnd.openxmlformats-officedocument.presentationml.tags+xml"/>
  <Override PartName="/ppt/notesSlides/notesSlide1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3.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4.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5.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6.xml" ContentType="application/vnd.openxmlformats-officedocument.themeOverride+xml"/>
  <Override PartName="/ppt/tags/tag22.xml" ContentType="application/vnd.openxmlformats-officedocument.presentationml.tags+xml"/>
  <Override PartName="/ppt/notesSlides/notesSlide19.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ags/tag23.xml" ContentType="application/vnd.openxmlformats-officedocument.presentationml.tags+xml"/>
  <Override PartName="/ppt/notesSlides/notesSlide20.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ags/tag24.xml" ContentType="application/vnd.openxmlformats-officedocument.presentationml.tags+xml"/>
  <Override PartName="/ppt/notesSlides/notesSlide21.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7.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8.xml" ContentType="application/vnd.openxmlformats-officedocument.themeOverride+xml"/>
  <Override PartName="/ppt/tags/tag25.xml" ContentType="application/vnd.openxmlformats-officedocument.presentationml.tags+xml"/>
  <Override PartName="/ppt/tags/tag26.xml" ContentType="application/vnd.openxmlformats-officedocument.presentationml.tags+xml"/>
  <Override PartName="/ppt/notesSlides/notesSlide22.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ags/tag27.xml" ContentType="application/vnd.openxmlformats-officedocument.presentationml.tags+xml"/>
  <Override PartName="/ppt/notesSlides/notesSlide23.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ags/tag28.xml" ContentType="application/vnd.openxmlformats-officedocument.presentationml.tags+xml"/>
  <Override PartName="/ppt/notesSlides/notesSlide24.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ags/tag2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27.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2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9.xml" ContentType="application/vnd.openxmlformats-officedocument.themeOverride+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31.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ags/tag33.xml" ContentType="application/vnd.openxmlformats-officedocument.presentationml.tags+xml"/>
  <Override PartName="/ppt/notesSlides/notesSlide32.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drawings/drawing3.xml" ContentType="application/vnd.openxmlformats-officedocument.drawingml.chartshapes+xml"/>
  <Override PartName="/ppt/tags/tag34.xml" ContentType="application/vnd.openxmlformats-officedocument.presentationml.tags+xml"/>
  <Override PartName="/ppt/notesSlides/notesSlide33.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ags/tag35.xml" ContentType="application/vnd.openxmlformats-officedocument.presentationml.tags+xml"/>
  <Override PartName="/ppt/notesSlides/notesSlide34.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ags/tag36.xml" ContentType="application/vnd.openxmlformats-officedocument.presentationml.tags+xml"/>
  <Override PartName="/ppt/notesSlides/notesSlide35.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ags/tag39.xml" ContentType="application/vnd.openxmlformats-officedocument.presentationml.tags+xml"/>
  <Override PartName="/ppt/notesSlides/notesSlide3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3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10.xml" ContentType="application/vnd.openxmlformats-officedocument.themeOverride+xml"/>
  <Override PartName="/ppt/notesSlides/notesSlide4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11.xml" ContentType="application/vnd.openxmlformats-officedocument.themeOverride+xml"/>
  <Override PartName="/ppt/tags/tag40.xml" ContentType="application/vnd.openxmlformats-officedocument.presentationml.tags+xml"/>
  <Override PartName="/ppt/tags/tag41.xml" ContentType="application/vnd.openxmlformats-officedocument.presentationml.tags+xml"/>
  <Override PartName="/ppt/notesSlides/notesSlide4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drawings/drawing4.xml" ContentType="application/vnd.openxmlformats-officedocument.drawingml.chartshapes+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ags/tag42.xml" ContentType="application/vnd.openxmlformats-officedocument.presentationml.tags+xml"/>
  <Override PartName="/ppt/notesSlides/notesSlide42.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12.xml" ContentType="application/vnd.openxmlformats-officedocument.themeOverride+xml"/>
  <Override PartName="/ppt/tags/tag43.xml" ContentType="application/vnd.openxmlformats-officedocument.presentationml.tags+xml"/>
  <Override PartName="/ppt/notesSlides/notesSlide43.xml" ContentType="application/vnd.openxmlformats-officedocument.presentationml.notesSl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theme/themeOverride13.xml" ContentType="application/vnd.openxmlformats-officedocument.themeOverr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tags/tag44.xml" ContentType="application/vnd.openxmlformats-officedocument.presentationml.tags+xml"/>
  <Override PartName="/ppt/notesSlides/notesSlide44.xml" ContentType="application/vnd.openxmlformats-officedocument.presentationml.notesSlide+xml"/>
  <Override PartName="/ppt/tags/tag45.xml" ContentType="application/vnd.openxmlformats-officedocument.presentationml.tags+xml"/>
  <Override PartName="/ppt/notesSlides/notesSlide45.xml" ContentType="application/vnd.openxmlformats-officedocument.presentationml.notesSlide+xml"/>
  <Override PartName="/ppt/tags/tag46.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tags/tag47.xml" ContentType="application/vnd.openxmlformats-officedocument.presentationml.tags+xml"/>
  <Override PartName="/ppt/notesSlides/notesSlide48.xml" ContentType="application/vnd.openxmlformats-officedocument.presentationml.notesSl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tags/tag48.xml" ContentType="application/vnd.openxmlformats-officedocument.presentationml.tags+xml"/>
  <Override PartName="/ppt/tags/tag49.xml" ContentType="application/vnd.openxmlformats-officedocument.presentationml.tags+xml"/>
  <Override PartName="/ppt/notesSlides/notesSlide49.xml" ContentType="application/vnd.openxmlformats-officedocument.presentationml.notesSlide+xml"/>
  <Override PartName="/ppt/tags/tag5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68"/>
  </p:notesMasterIdLst>
  <p:sldIdLst>
    <p:sldId id="256" r:id="rId5"/>
    <p:sldId id="3165" r:id="rId6"/>
    <p:sldId id="274" r:id="rId7"/>
    <p:sldId id="3166" r:id="rId8"/>
    <p:sldId id="3167" r:id="rId9"/>
    <p:sldId id="276" r:id="rId10"/>
    <p:sldId id="281" r:id="rId11"/>
    <p:sldId id="535" r:id="rId12"/>
    <p:sldId id="3172" r:id="rId13"/>
    <p:sldId id="2993" r:id="rId14"/>
    <p:sldId id="3168" r:id="rId15"/>
    <p:sldId id="3169" r:id="rId16"/>
    <p:sldId id="3170" r:id="rId17"/>
    <p:sldId id="3171" r:id="rId18"/>
    <p:sldId id="280" r:id="rId19"/>
    <p:sldId id="3141" r:id="rId20"/>
    <p:sldId id="530" r:id="rId21"/>
    <p:sldId id="3126" r:id="rId22"/>
    <p:sldId id="3107" r:id="rId23"/>
    <p:sldId id="3105" r:id="rId24"/>
    <p:sldId id="534" r:id="rId25"/>
    <p:sldId id="3151" r:id="rId26"/>
    <p:sldId id="2976" r:id="rId27"/>
    <p:sldId id="3173" r:id="rId28"/>
    <p:sldId id="2838" r:id="rId29"/>
    <p:sldId id="3161" r:id="rId30"/>
    <p:sldId id="3174" r:id="rId31"/>
    <p:sldId id="3175" r:id="rId32"/>
    <p:sldId id="2839" r:id="rId33"/>
    <p:sldId id="3187" r:id="rId34"/>
    <p:sldId id="283" r:id="rId35"/>
    <p:sldId id="3177" r:id="rId36"/>
    <p:sldId id="3144" r:id="rId37"/>
    <p:sldId id="2857" r:id="rId38"/>
    <p:sldId id="3016" r:id="rId39"/>
    <p:sldId id="3178" r:id="rId40"/>
    <p:sldId id="2858" r:id="rId41"/>
    <p:sldId id="3043" r:id="rId42"/>
    <p:sldId id="3179" r:id="rId43"/>
    <p:sldId id="2862" r:id="rId44"/>
    <p:sldId id="3154" r:id="rId45"/>
    <p:sldId id="3003" r:id="rId46"/>
    <p:sldId id="3180" r:id="rId47"/>
    <p:sldId id="3181" r:id="rId48"/>
    <p:sldId id="3182" r:id="rId49"/>
    <p:sldId id="3186" r:id="rId50"/>
    <p:sldId id="2871" r:id="rId51"/>
    <p:sldId id="3110" r:id="rId52"/>
    <p:sldId id="3183" r:id="rId53"/>
    <p:sldId id="3184" r:id="rId54"/>
    <p:sldId id="3185" r:id="rId55"/>
    <p:sldId id="284" r:id="rId56"/>
    <p:sldId id="3197" r:id="rId57"/>
    <p:sldId id="3188" r:id="rId58"/>
    <p:sldId id="3196" r:id="rId59"/>
    <p:sldId id="3192" r:id="rId60"/>
    <p:sldId id="3193" r:id="rId61"/>
    <p:sldId id="3195" r:id="rId62"/>
    <p:sldId id="3191" r:id="rId63"/>
    <p:sldId id="3189" r:id="rId64"/>
    <p:sldId id="3160" r:id="rId65"/>
    <p:sldId id="2908" r:id="rId66"/>
    <p:sldId id="270"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6262" userDrawn="1">
          <p15:clr>
            <a:srgbClr val="A4A3A4"/>
          </p15:clr>
        </p15:guide>
        <p15:guide id="4" pos="1455" userDrawn="1">
          <p15:clr>
            <a:srgbClr val="A4A3A4"/>
          </p15:clr>
        </p15:guide>
        <p15:guide id="5" orient="horz" pos="2818" userDrawn="1">
          <p15:clr>
            <a:srgbClr val="A4A3A4"/>
          </p15:clr>
        </p15:guide>
        <p15:guide id="6" orient="horz" pos="200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646E1A-105A-E5A3-0FBA-67BF178E754B}" name="Sean Marks - Senior Researcher" initials="SR" userId="S::sean.marks@essex.gov.uk::5b5504e5-eea6-43a5-accf-b5894fccd5ac" providerId="AD"/>
  <p188:author id="{D8C1A941-ACC3-CEC8-7CF0-0F80E1F66955}" name="Daniel Morris" initials="DM" userId="S::daniel.morris@ors.org.uk::37c79260-ddc2-4730-8789-c44406186fb2" providerId="AD"/>
  <p188:author id="{DF95F6AB-9307-B646-1A3D-9B96BD913F51}" name="Chloe Aldridge - Junior Researcher" initials="CAJR" userId="S::Chloe.Aldridge@essex.gov.uk::b2c50bc6-4d03-4903-a054-a0bfe3e104a6" providerId="AD"/>
  <p188:author id="{2573BCB6-F814-7595-AAA1-C26DAE5C3826}" name="Liz Roberts - Researcher" initials="LRR" userId="S::Elizabeth.Roberts@essex.gov.uk::6551b618-3b8c-4a7b-9579-184c9b4d1c4a" providerId="AD"/>
  <p188:author id="{64E774BB-7890-272D-0DA2-BF485318D9DC}" name="Chris Holmes - Commercial Research Analyst" initials="CHCRA" userId="S::Chris.Holmes@essex.gov.uk::12d40555-a0b3-4b44-b50a-f33341d4b2b0" providerId="AD"/>
  <p188:author id="{F165B7BE-6976-CDB2-4B52-CD54B631D60C}" name="Emily Brodie - Intelligence Manager" initials="EBIM" userId="S::Emily.Brodie@essex.gov.uk::72612abd-c561-46f0-925a-0548d2cab26d" providerId="AD"/>
  <p188:author id="{B68568C6-9A5D-10AE-A687-815E80624230}" name="Dave Hammond" initials="DH" userId="S::dave.hammond@ors.org.uk::c6799ece-9a17-41e0-9ba1-6616b9861e22" providerId="AD"/>
  <p188:author id="{147FAEEB-5483-E583-03A4-C3AC65800F1C}" name="Sean" initials="S" userId="S::Sean.Marks@essex.gov.uk::5b5504e5-eea6-43a5-accf-b5894fccd5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FFFF"/>
    <a:srgbClr val="A6A6A6"/>
    <a:srgbClr val="BDDEFF"/>
    <a:srgbClr val="004899"/>
    <a:srgbClr val="3A7D64"/>
    <a:srgbClr val="76766B"/>
    <a:srgbClr val="FF8EA9"/>
    <a:srgbClr val="78C0A6"/>
    <a:srgbClr val="729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2A5AB6-D3FB-41CD-B316-F6E82EC606C3}" v="3" dt="2024-01-26T16:51:45.6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86" autoAdjust="0"/>
    <p:restoredTop sz="96357" autoAdjust="0"/>
  </p:normalViewPr>
  <p:slideViewPr>
    <p:cSldViewPr snapToGrid="0">
      <p:cViewPr varScale="1">
        <p:scale>
          <a:sx n="110" d="100"/>
          <a:sy n="110" d="100"/>
        </p:scale>
        <p:origin x="894" y="108"/>
      </p:cViewPr>
      <p:guideLst>
        <p:guide orient="horz" pos="2183"/>
        <p:guide pos="3840"/>
        <p:guide pos="6262"/>
        <p:guide pos="1455"/>
        <p:guide orient="horz" pos="2818"/>
        <p:guide orient="horz" pos="200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Brodie - Intelligence Manager" userId="72612abd-c561-46f0-925a-0548d2cab26d" providerId="ADAL" clId="{9F2A5AB6-D3FB-41CD-B316-F6E82EC606C3}"/>
    <pc:docChg chg="custSel addSld delSld modSld">
      <pc:chgData name="Emily Brodie - Intelligence Manager" userId="72612abd-c561-46f0-925a-0548d2cab26d" providerId="ADAL" clId="{9F2A5AB6-D3FB-41CD-B316-F6E82EC606C3}" dt="2024-01-26T16:51:19.247" v="3"/>
      <pc:docMkLst>
        <pc:docMk/>
      </pc:docMkLst>
      <pc:sldChg chg="add">
        <pc:chgData name="Emily Brodie - Intelligence Manager" userId="72612abd-c561-46f0-925a-0548d2cab26d" providerId="ADAL" clId="{9F2A5AB6-D3FB-41CD-B316-F6E82EC606C3}" dt="2024-01-26T16:51:19.247" v="3"/>
        <pc:sldMkLst>
          <pc:docMk/>
          <pc:sldMk cId="1279932916" sldId="2908"/>
        </pc:sldMkLst>
      </pc:sldChg>
      <pc:sldChg chg="del">
        <pc:chgData name="Emily Brodie - Intelligence Manager" userId="72612abd-c561-46f0-925a-0548d2cab26d" providerId="ADAL" clId="{9F2A5AB6-D3FB-41CD-B316-F6E82EC606C3}" dt="2024-01-26T16:50:09.914" v="0" actId="47"/>
        <pc:sldMkLst>
          <pc:docMk/>
          <pc:sldMk cId="766530052" sldId="3143"/>
        </pc:sldMkLst>
      </pc:sldChg>
      <pc:sldChg chg="add">
        <pc:chgData name="Emily Brodie - Intelligence Manager" userId="72612abd-c561-46f0-925a-0548d2cab26d" providerId="ADAL" clId="{9F2A5AB6-D3FB-41CD-B316-F6E82EC606C3}" dt="2024-01-26T16:51:19.247" v="3"/>
        <pc:sldMkLst>
          <pc:docMk/>
          <pc:sldMk cId="3855334055" sldId="3160"/>
        </pc:sldMkLst>
      </pc:sldChg>
      <pc:sldChg chg="addSp delSp mod">
        <pc:chgData name="Emily Brodie - Intelligence Manager" userId="72612abd-c561-46f0-925a-0548d2cab26d" providerId="ADAL" clId="{9F2A5AB6-D3FB-41CD-B316-F6E82EC606C3}" dt="2024-01-26T16:51:00.610" v="2" actId="478"/>
        <pc:sldMkLst>
          <pc:docMk/>
          <pc:sldMk cId="529284706" sldId="3189"/>
        </pc:sldMkLst>
        <pc:spChg chg="add del">
          <ac:chgData name="Emily Brodie - Intelligence Manager" userId="72612abd-c561-46f0-925a-0548d2cab26d" providerId="ADAL" clId="{9F2A5AB6-D3FB-41CD-B316-F6E82EC606C3}" dt="2024-01-26T16:51:00.610" v="2" actId="478"/>
          <ac:spMkLst>
            <pc:docMk/>
            <pc:sldMk cId="529284706" sldId="3189"/>
            <ac:spMk id="3" creationId="{07B40B4A-69F0-A6D0-C18C-8A7DBA45A4F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chartUserShapes" Target="../drawings/drawing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713002197371264"/>
          <c:y val="0"/>
          <c:w val="0.52598931197110144"/>
          <c:h val="0.82121184452184037"/>
        </c:manualLayout>
      </c:layout>
      <c:barChart>
        <c:barDir val="bar"/>
        <c:grouping val="percentStacked"/>
        <c:varyColors val="0"/>
        <c:ser>
          <c:idx val="0"/>
          <c:order val="0"/>
          <c:tx>
            <c:strRef>
              <c:f>Sheet1!$B$1</c:f>
              <c:strCache>
                <c:ptCount val="1"/>
                <c:pt idx="0">
                  <c:v>Agree strongly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chat to my neighbours at least once a month</c:v>
                </c:pt>
                <c:pt idx="1">
                  <c:v>I am proud to live in my local area</c:v>
                </c:pt>
                <c:pt idx="2">
                  <c:v>People in this neighbourhood can be trusted</c:v>
                </c:pt>
                <c:pt idx="3">
                  <c:v>There is a strong sense of community in your local area</c:v>
                </c:pt>
                <c:pt idx="4">
                  <c:v>People in my neighbourhood pull together to improve things</c:v>
                </c:pt>
                <c:pt idx="5">
                  <c:v>I feel close to people in the area where I live</c:v>
                </c:pt>
              </c:strCache>
            </c:strRef>
          </c:cat>
          <c:val>
            <c:numRef>
              <c:f>Sheet1!$B$2:$B$7</c:f>
              <c:numCache>
                <c:formatCode>0%</c:formatCode>
                <c:ptCount val="6"/>
                <c:pt idx="0">
                  <c:v>0.51970000000000005</c:v>
                </c:pt>
                <c:pt idx="1">
                  <c:v>0.28220000000000001</c:v>
                </c:pt>
                <c:pt idx="2">
                  <c:v>0.2112</c:v>
                </c:pt>
                <c:pt idx="3">
                  <c:v>0.17649999999999999</c:v>
                </c:pt>
                <c:pt idx="4">
                  <c:v>0.1208</c:v>
                </c:pt>
                <c:pt idx="5">
                  <c:v>0.14549999999999999</c:v>
                </c:pt>
              </c:numCache>
            </c:numRef>
          </c:val>
          <c:extLst>
            <c:ext xmlns:c16="http://schemas.microsoft.com/office/drawing/2014/chart" uri="{C3380CC4-5D6E-409C-BE32-E72D297353CC}">
              <c16:uniqueId val="{00000000-6B9D-4982-BD7B-11329EC8BB3E}"/>
            </c:ext>
          </c:extLst>
        </c:ser>
        <c:ser>
          <c:idx val="1"/>
          <c:order val="1"/>
          <c:tx>
            <c:strRef>
              <c:f>Sheet1!$C$1</c:f>
              <c:strCache>
                <c:ptCount val="1"/>
                <c:pt idx="0">
                  <c:v>Agree slightly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chat to my neighbours at least once a month</c:v>
                </c:pt>
                <c:pt idx="1">
                  <c:v>I am proud to live in my local area</c:v>
                </c:pt>
                <c:pt idx="2">
                  <c:v>People in this neighbourhood can be trusted</c:v>
                </c:pt>
                <c:pt idx="3">
                  <c:v>There is a strong sense of community in your local area</c:v>
                </c:pt>
                <c:pt idx="4">
                  <c:v>People in my neighbourhood pull together to improve things</c:v>
                </c:pt>
                <c:pt idx="5">
                  <c:v>I feel close to people in the area where I live</c:v>
                </c:pt>
              </c:strCache>
            </c:strRef>
          </c:cat>
          <c:val>
            <c:numRef>
              <c:f>Sheet1!$C$2:$C$7</c:f>
              <c:numCache>
                <c:formatCode>0%</c:formatCode>
                <c:ptCount val="6"/>
                <c:pt idx="0">
                  <c:v>0.2797</c:v>
                </c:pt>
                <c:pt idx="1">
                  <c:v>0.33710000000000001</c:v>
                </c:pt>
                <c:pt idx="2">
                  <c:v>0.34520000000000001</c:v>
                </c:pt>
                <c:pt idx="3">
                  <c:v>0.32040000000000002</c:v>
                </c:pt>
                <c:pt idx="4">
                  <c:v>0.31809999999999999</c:v>
                </c:pt>
                <c:pt idx="5">
                  <c:v>0.2848</c:v>
                </c:pt>
              </c:numCache>
            </c:numRef>
          </c:val>
          <c:extLst>
            <c:ext xmlns:c16="http://schemas.microsoft.com/office/drawing/2014/chart" uri="{C3380CC4-5D6E-409C-BE32-E72D297353CC}">
              <c16:uniqueId val="{00000001-6B9D-4982-BD7B-11329EC8BB3E}"/>
            </c:ext>
          </c:extLst>
        </c:ser>
        <c:ser>
          <c:idx val="2"/>
          <c:order val="2"/>
          <c:tx>
            <c:strRef>
              <c:f>Sheet1!$D$1</c:f>
              <c:strCache>
                <c:ptCount val="1"/>
                <c:pt idx="0">
                  <c:v>Neither agree nor disagree</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chat to my neighbours at least once a month</c:v>
                </c:pt>
                <c:pt idx="1">
                  <c:v>I am proud to live in my local area</c:v>
                </c:pt>
                <c:pt idx="2">
                  <c:v>People in this neighbourhood can be trusted</c:v>
                </c:pt>
                <c:pt idx="3">
                  <c:v>There is a strong sense of community in your local area</c:v>
                </c:pt>
                <c:pt idx="4">
                  <c:v>People in my neighbourhood pull together to improve things</c:v>
                </c:pt>
                <c:pt idx="5">
                  <c:v>I feel close to people in the area where I live</c:v>
                </c:pt>
              </c:strCache>
            </c:strRef>
          </c:cat>
          <c:val>
            <c:numRef>
              <c:f>Sheet1!$D$2:$D$7</c:f>
              <c:numCache>
                <c:formatCode>0%</c:formatCode>
                <c:ptCount val="6"/>
                <c:pt idx="0">
                  <c:v>7.1300000000000002E-2</c:v>
                </c:pt>
                <c:pt idx="1">
                  <c:v>0.24149999999999999</c:v>
                </c:pt>
                <c:pt idx="2">
                  <c:v>0.29830000000000001</c:v>
                </c:pt>
                <c:pt idx="3">
                  <c:v>0.27429999999999999</c:v>
                </c:pt>
                <c:pt idx="4">
                  <c:v>0.3624</c:v>
                </c:pt>
                <c:pt idx="5">
                  <c:v>0.28339999999999999</c:v>
                </c:pt>
              </c:numCache>
            </c:numRef>
          </c:val>
          <c:extLst>
            <c:ext xmlns:c16="http://schemas.microsoft.com/office/drawing/2014/chart" uri="{C3380CC4-5D6E-409C-BE32-E72D297353CC}">
              <c16:uniqueId val="{00000002-6B9D-4982-BD7B-11329EC8BB3E}"/>
            </c:ext>
          </c:extLst>
        </c:ser>
        <c:ser>
          <c:idx val="3"/>
          <c:order val="3"/>
          <c:tx>
            <c:strRef>
              <c:f>Sheet1!$E$1</c:f>
              <c:strCache>
                <c:ptCount val="1"/>
                <c:pt idx="0">
                  <c:v>Disagree slightly</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chat to my neighbours at least once a month</c:v>
                </c:pt>
                <c:pt idx="1">
                  <c:v>I am proud to live in my local area</c:v>
                </c:pt>
                <c:pt idx="2">
                  <c:v>People in this neighbourhood can be trusted</c:v>
                </c:pt>
                <c:pt idx="3">
                  <c:v>There is a strong sense of community in your local area</c:v>
                </c:pt>
                <c:pt idx="4">
                  <c:v>People in my neighbourhood pull together to improve things</c:v>
                </c:pt>
                <c:pt idx="5">
                  <c:v>I feel close to people in the area where I live</c:v>
                </c:pt>
              </c:strCache>
            </c:strRef>
          </c:cat>
          <c:val>
            <c:numRef>
              <c:f>Sheet1!$E$2:$E$7</c:f>
              <c:numCache>
                <c:formatCode>0%</c:formatCode>
                <c:ptCount val="6"/>
                <c:pt idx="0">
                  <c:v>7.1099999999999997E-2</c:v>
                </c:pt>
                <c:pt idx="1">
                  <c:v>8.4699999999999998E-2</c:v>
                </c:pt>
                <c:pt idx="2">
                  <c:v>8.6900000000000005E-2</c:v>
                </c:pt>
                <c:pt idx="3">
                  <c:v>0.13789999999999999</c:v>
                </c:pt>
                <c:pt idx="4">
                  <c:v>0.1115</c:v>
                </c:pt>
                <c:pt idx="5">
                  <c:v>0.16700000000000001</c:v>
                </c:pt>
              </c:numCache>
            </c:numRef>
          </c:val>
          <c:extLst>
            <c:ext xmlns:c16="http://schemas.microsoft.com/office/drawing/2014/chart" uri="{C3380CC4-5D6E-409C-BE32-E72D297353CC}">
              <c16:uniqueId val="{00000003-6B9D-4982-BD7B-11329EC8BB3E}"/>
            </c:ext>
          </c:extLst>
        </c:ser>
        <c:ser>
          <c:idx val="4"/>
          <c:order val="4"/>
          <c:tx>
            <c:strRef>
              <c:f>Sheet1!$F$1</c:f>
              <c:strCache>
                <c:ptCount val="1"/>
                <c:pt idx="0">
                  <c:v>Disagree strongly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chat to my neighbours at least once a month</c:v>
                </c:pt>
                <c:pt idx="1">
                  <c:v>I am proud to live in my local area</c:v>
                </c:pt>
                <c:pt idx="2">
                  <c:v>People in this neighbourhood can be trusted</c:v>
                </c:pt>
                <c:pt idx="3">
                  <c:v>There is a strong sense of community in your local area</c:v>
                </c:pt>
                <c:pt idx="4">
                  <c:v>People in my neighbourhood pull together to improve things</c:v>
                </c:pt>
                <c:pt idx="5">
                  <c:v>I feel close to people in the area where I live</c:v>
                </c:pt>
              </c:strCache>
            </c:strRef>
          </c:cat>
          <c:val>
            <c:numRef>
              <c:f>Sheet1!$F$2:$F$7</c:f>
              <c:numCache>
                <c:formatCode>0%</c:formatCode>
                <c:ptCount val="6"/>
                <c:pt idx="0">
                  <c:v>5.8200000000000002E-2</c:v>
                </c:pt>
                <c:pt idx="1">
                  <c:v>5.4600000000000003E-2</c:v>
                </c:pt>
                <c:pt idx="2">
                  <c:v>5.8400000000000001E-2</c:v>
                </c:pt>
                <c:pt idx="3">
                  <c:v>9.0899999999999995E-2</c:v>
                </c:pt>
                <c:pt idx="4">
                  <c:v>8.72E-2</c:v>
                </c:pt>
                <c:pt idx="5">
                  <c:v>0.1193</c:v>
                </c:pt>
              </c:numCache>
            </c:numRef>
          </c:val>
          <c:extLst>
            <c:ext xmlns:c16="http://schemas.microsoft.com/office/drawing/2014/chart" uri="{C3380CC4-5D6E-409C-BE32-E72D297353CC}">
              <c16:uniqueId val="{00000004-6B9D-4982-BD7B-11329EC8BB3E}"/>
            </c:ext>
          </c:extLst>
        </c:ser>
        <c:dLbls>
          <c:showLegendKey val="0"/>
          <c:showVal val="0"/>
          <c:showCatName val="0"/>
          <c:showSerName val="0"/>
          <c:showPercent val="0"/>
          <c:showBubbleSize val="0"/>
        </c:dLbls>
        <c:gapWidth val="40"/>
        <c:overlap val="10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b"/>
      <c:layout>
        <c:manualLayout>
          <c:xMode val="edge"/>
          <c:yMode val="edge"/>
          <c:x val="0.2581603920766431"/>
          <c:y val="0.83858308513768876"/>
          <c:w val="0.74056030610484591"/>
          <c:h val="0.1241344168524731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9027432967291817"/>
          <c:y val="9.3289274179630677E-3"/>
          <c:w val="0.48426181510501143"/>
          <c:h val="0.94843750317190556"/>
        </c:manualLayout>
      </c:layout>
      <c:barChart>
        <c:barDir val="bar"/>
        <c:grouping val="clustered"/>
        <c:varyColors val="0"/>
        <c:ser>
          <c:idx val="0"/>
          <c:order val="0"/>
          <c:tx>
            <c:strRef>
              <c:f>Sheet1!$B$1</c:f>
              <c:strCache>
                <c:ptCount val="1"/>
                <c:pt idx="0">
                  <c:v>2022</c:v>
                </c:pt>
              </c:strCache>
            </c:strRef>
          </c:tx>
          <c:spPr>
            <a:solidFill>
              <a:srgbClr val="A6A6A6"/>
            </a:solidFill>
            <a:ln>
              <a:noFill/>
            </a:ln>
            <a:effectLst/>
          </c:spPr>
          <c:invertIfNegative val="0"/>
          <c:dPt>
            <c:idx val="0"/>
            <c:invertIfNegative val="0"/>
            <c:bubble3D val="0"/>
            <c:spPr>
              <a:solidFill>
                <a:srgbClr val="A6A6A6"/>
              </a:solidFill>
              <a:ln>
                <a:noFill/>
              </a:ln>
              <a:effectLst/>
            </c:spPr>
            <c:extLst>
              <c:ext xmlns:c16="http://schemas.microsoft.com/office/drawing/2014/chart" uri="{C3380CC4-5D6E-409C-BE32-E72D297353CC}">
                <c16:uniqueId val="{00000001-408A-4845-9343-90167957DF1E}"/>
              </c:ext>
            </c:extLst>
          </c:dPt>
          <c:dLbls>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408A-4845-9343-90167957DF1E}"/>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4-408A-4845-9343-90167957DF1E}"/>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408A-4845-9343-90167957DF1E}"/>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408A-4845-9343-90167957DF1E}"/>
                </c:ext>
              </c:extLst>
            </c:dLbl>
            <c:dLbl>
              <c:idx val="5"/>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408A-4845-9343-90167957DF1E}"/>
                </c:ext>
              </c:extLst>
            </c:dLbl>
            <c:dLbl>
              <c:idx val="6"/>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7-408A-4845-9343-90167957DF1E}"/>
                </c:ext>
              </c:extLst>
            </c:dLbl>
            <c:dLbl>
              <c:idx val="8"/>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408A-4845-9343-90167957DF1E}"/>
                </c:ext>
              </c:extLst>
            </c:dLbl>
            <c:dLbl>
              <c:idx val="9"/>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408A-4845-9343-90167957DF1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0"/>
                <c:pt idx="0">
                  <c:v>ESSEX TOTAL</c:v>
                </c:pt>
                <c:pt idx="1">
                  <c:v>Live in a Rural area</c:v>
                </c:pt>
                <c:pt idx="2">
                  <c:v>Live in a Urban area</c:v>
                </c:pt>
                <c:pt idx="3">
                  <c:v>Levelling up priority place</c:v>
                </c:pt>
                <c:pt idx="4">
                  <c:v>Non-priority place</c:v>
                </c:pt>
                <c:pt idx="5">
                  <c:v>IMD quintile 1 - more deprived</c:v>
                </c:pt>
                <c:pt idx="6">
                  <c:v>IMD quintile 2</c:v>
                </c:pt>
                <c:pt idx="7">
                  <c:v>IMD quintile 3</c:v>
                </c:pt>
                <c:pt idx="8">
                  <c:v>IMD quintile 4</c:v>
                </c:pt>
                <c:pt idx="9">
                  <c:v>IMD quintile 5 - less deprived</c:v>
                </c:pt>
              </c:strCache>
            </c:strRef>
          </c:cat>
          <c:val>
            <c:numRef>
              <c:f>Sheet1!$B$2:$B$23</c:f>
              <c:numCache>
                <c:formatCode>0%</c:formatCode>
                <c:ptCount val="10"/>
                <c:pt idx="0">
                  <c:v>0.78100000000000003</c:v>
                </c:pt>
                <c:pt idx="1">
                  <c:v>0.86950000000000005</c:v>
                </c:pt>
                <c:pt idx="2">
                  <c:v>0.75109999999999999</c:v>
                </c:pt>
                <c:pt idx="3">
                  <c:v>0.66490000000000005</c:v>
                </c:pt>
                <c:pt idx="4">
                  <c:v>0.81699999999999995</c:v>
                </c:pt>
                <c:pt idx="5">
                  <c:v>0.62</c:v>
                </c:pt>
                <c:pt idx="6">
                  <c:v>0.67</c:v>
                </c:pt>
                <c:pt idx="7">
                  <c:v>0.78</c:v>
                </c:pt>
                <c:pt idx="8">
                  <c:v>0.82</c:v>
                </c:pt>
                <c:pt idx="9">
                  <c:v>0.86</c:v>
                </c:pt>
              </c:numCache>
            </c:numRef>
          </c:val>
          <c:extLst>
            <c:ext xmlns:c16="http://schemas.microsoft.com/office/drawing/2014/chart" uri="{C3380CC4-5D6E-409C-BE32-E72D297353CC}">
              <c16:uniqueId val="{0000000A-408A-4845-9343-90167957DF1E}"/>
            </c:ext>
          </c:extLst>
        </c:ser>
        <c:ser>
          <c:idx val="1"/>
          <c:order val="1"/>
          <c:tx>
            <c:strRef>
              <c:f>Sheet1!$C$1</c:f>
              <c:strCache>
                <c:ptCount val="1"/>
                <c:pt idx="0">
                  <c:v>2023</c:v>
                </c:pt>
              </c:strCache>
            </c:strRef>
          </c:tx>
          <c:spPr>
            <a:solidFill>
              <a:schemeClr val="accent4"/>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408A-4845-9343-90167957DF1E}"/>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5-408A-4845-9343-90167957DF1E}"/>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408A-4845-9343-90167957DF1E}"/>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6-408A-4845-9343-90167957DF1E}"/>
                </c:ext>
              </c:extLst>
            </c:dLbl>
            <c:dLbl>
              <c:idx val="5"/>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D-408A-4845-9343-90167957DF1E}"/>
                </c:ext>
              </c:extLst>
            </c:dLbl>
            <c:dLbl>
              <c:idx val="6"/>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E-408A-4845-9343-90167957DF1E}"/>
                </c:ext>
              </c:extLst>
            </c:dLbl>
            <c:dLbl>
              <c:idx val="7"/>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8-408A-4845-9343-90167957DF1E}"/>
                </c:ext>
              </c:extLst>
            </c:dLbl>
            <c:dLbl>
              <c:idx val="8"/>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F-408A-4845-9343-90167957DF1E}"/>
                </c:ext>
              </c:extLst>
            </c:dLbl>
            <c:dLbl>
              <c:idx val="9"/>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0-408A-4845-9343-90167957DF1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0"/>
                <c:pt idx="0">
                  <c:v>ESSEX TOTAL</c:v>
                </c:pt>
                <c:pt idx="1">
                  <c:v>Live in a Rural area</c:v>
                </c:pt>
                <c:pt idx="2">
                  <c:v>Live in a Urban area</c:v>
                </c:pt>
                <c:pt idx="3">
                  <c:v>Levelling up priority place</c:v>
                </c:pt>
                <c:pt idx="4">
                  <c:v>Non-priority place</c:v>
                </c:pt>
                <c:pt idx="5">
                  <c:v>IMD quintile 1 - more deprived</c:v>
                </c:pt>
                <c:pt idx="6">
                  <c:v>IMD quintile 2</c:v>
                </c:pt>
                <c:pt idx="7">
                  <c:v>IMD quintile 3</c:v>
                </c:pt>
                <c:pt idx="8">
                  <c:v>IMD quintile 4</c:v>
                </c:pt>
                <c:pt idx="9">
                  <c:v>IMD quintile 5 - less deprived</c:v>
                </c:pt>
              </c:strCache>
            </c:strRef>
          </c:cat>
          <c:val>
            <c:numRef>
              <c:f>Sheet1!$C$2:$C$23</c:f>
              <c:numCache>
                <c:formatCode>0%</c:formatCode>
                <c:ptCount val="10"/>
                <c:pt idx="0">
                  <c:v>0.70450000000000002</c:v>
                </c:pt>
                <c:pt idx="1">
                  <c:v>0.82110000000000005</c:v>
                </c:pt>
                <c:pt idx="2">
                  <c:v>0.66510000000000002</c:v>
                </c:pt>
                <c:pt idx="3">
                  <c:v>0.5625</c:v>
                </c:pt>
                <c:pt idx="4">
                  <c:v>0.75560000000000005</c:v>
                </c:pt>
                <c:pt idx="5">
                  <c:v>0.56230000000000002</c:v>
                </c:pt>
                <c:pt idx="6">
                  <c:v>0.64949999999999997</c:v>
                </c:pt>
                <c:pt idx="7">
                  <c:v>0.66259999999999997</c:v>
                </c:pt>
                <c:pt idx="8">
                  <c:v>0.75170000000000003</c:v>
                </c:pt>
                <c:pt idx="9">
                  <c:v>0.78659999999999997</c:v>
                </c:pt>
              </c:numCache>
            </c:numRef>
          </c:val>
          <c:extLst>
            <c:ext xmlns:c16="http://schemas.microsoft.com/office/drawing/2014/chart" uri="{C3380CC4-5D6E-409C-BE32-E72D297353CC}">
              <c16:uniqueId val="{00000013-408A-4845-9343-90167957DF1E}"/>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layout>
        <c:manualLayout>
          <c:xMode val="edge"/>
          <c:yMode val="edge"/>
          <c:x val="0.89881989579749644"/>
          <c:y val="0.33334497967371063"/>
          <c:w val="8.543505010212589E-2"/>
          <c:h val="0.1186976742486626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9027432967291817"/>
          <c:y val="9.3289274179630677E-3"/>
          <c:w val="0.48426181510501143"/>
          <c:h val="0.94843750317190556"/>
        </c:manualLayout>
      </c:layout>
      <c:barChart>
        <c:barDir val="bar"/>
        <c:grouping val="clustered"/>
        <c:varyColors val="0"/>
        <c:ser>
          <c:idx val="0"/>
          <c:order val="0"/>
          <c:tx>
            <c:strRef>
              <c:f>Sheet1!$B$1</c:f>
              <c:strCache>
                <c:ptCount val="1"/>
                <c:pt idx="0">
                  <c:v>2022</c:v>
                </c:pt>
              </c:strCache>
            </c:strRef>
          </c:tx>
          <c:spPr>
            <a:solidFill>
              <a:srgbClr val="A6A6A6"/>
            </a:solidFill>
            <a:ln>
              <a:noFill/>
            </a:ln>
            <a:effectLst/>
          </c:spPr>
          <c:invertIfNegative val="0"/>
          <c:dPt>
            <c:idx val="0"/>
            <c:invertIfNegative val="0"/>
            <c:bubble3D val="0"/>
            <c:spPr>
              <a:solidFill>
                <a:srgbClr val="A6A6A6"/>
              </a:solidFill>
              <a:ln>
                <a:noFill/>
              </a:ln>
              <a:effectLst/>
            </c:spPr>
            <c:extLst>
              <c:ext xmlns:c16="http://schemas.microsoft.com/office/drawing/2014/chart" uri="{C3380CC4-5D6E-409C-BE32-E72D297353CC}">
                <c16:uniqueId val="{00000001-16F0-425A-8FF3-D5FEC0A4A9C8}"/>
              </c:ext>
            </c:extLst>
          </c:dPt>
          <c:dLbls>
            <c:dLbl>
              <c:idx val="1"/>
              <c:tx>
                <c:rich>
                  <a:bodyPr/>
                  <a:lstStyle/>
                  <a:p>
                    <a:fld id="{DB9F85F8-6C68-4290-B0A8-4D7111BE14EE}" type="VALUE">
                      <a:rPr lang="en-US" b="0" u="none">
                        <a:solidFill>
                          <a:srgbClr val="FF000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834-4524-9754-37A2978979C8}"/>
                </c:ext>
              </c:extLst>
            </c:dLbl>
            <c:dLbl>
              <c:idx val="3"/>
              <c:tx>
                <c:rich>
                  <a:bodyPr/>
                  <a:lstStyle/>
                  <a:p>
                    <a:fld id="{FBDCAE20-88EC-442B-A7AB-A08E42D3A7BD}" type="VALUE">
                      <a:rPr lang="en-US" b="0">
                        <a:solidFill>
                          <a:srgbClr val="00B05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834-4524-9754-37A2978979C8}"/>
                </c:ext>
              </c:extLst>
            </c:dLbl>
            <c:dLbl>
              <c:idx val="4"/>
              <c:tx>
                <c:rich>
                  <a:bodyPr/>
                  <a:lstStyle/>
                  <a:p>
                    <a:fld id="{D297BC4F-7FE3-4DDC-8A1E-2CCEE3D5012C}" type="VALUE">
                      <a:rPr lang="en-US" b="0">
                        <a:solidFill>
                          <a:srgbClr val="FF000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6F0-425A-8FF3-D5FEC0A4A9C8}"/>
                </c:ext>
              </c:extLst>
            </c:dLbl>
            <c:dLbl>
              <c:idx val="5"/>
              <c:tx>
                <c:rich>
                  <a:bodyPr/>
                  <a:lstStyle/>
                  <a:p>
                    <a:fld id="{C9B49029-10FE-4D6E-BF20-67F7AAF2E0A3}" type="VALUE">
                      <a:rPr lang="en-US" b="0">
                        <a:solidFill>
                          <a:srgbClr val="00B05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834-4524-9754-37A2978979C8}"/>
                </c:ext>
              </c:extLst>
            </c:dLbl>
            <c:dLbl>
              <c:idx val="8"/>
              <c:tx>
                <c:rich>
                  <a:bodyPr/>
                  <a:lstStyle/>
                  <a:p>
                    <a:fld id="{BE6F0EC9-1C17-49A1-9B10-F38862AF3248}" type="VALUE">
                      <a:rPr lang="en-US" b="0">
                        <a:solidFill>
                          <a:srgbClr val="FF000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834-4524-9754-37A2978979C8}"/>
                </c:ext>
              </c:extLst>
            </c:dLbl>
            <c:dLbl>
              <c:idx val="9"/>
              <c:tx>
                <c:rich>
                  <a:bodyPr/>
                  <a:lstStyle/>
                  <a:p>
                    <a:fld id="{B0B2B879-9A6D-4F09-8852-5BA723A59EDF}" type="VALUE">
                      <a:rPr lang="en-US" b="0">
                        <a:solidFill>
                          <a:srgbClr val="00B05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834-4524-9754-37A2978979C8}"/>
                </c:ext>
              </c:extLst>
            </c:dLbl>
            <c:dLbl>
              <c:idx val="11"/>
              <c:tx>
                <c:rich>
                  <a:bodyPr/>
                  <a:lstStyle/>
                  <a:p>
                    <a:fld id="{949D69DC-010D-43D7-900E-D2EACE1AEEB4}" type="VALUE">
                      <a:rPr lang="en-US" b="0">
                        <a:solidFill>
                          <a:srgbClr val="FF000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6F0-425A-8FF3-D5FEC0A4A9C8}"/>
                </c:ext>
              </c:extLst>
            </c:dLbl>
            <c:dLbl>
              <c:idx val="12"/>
              <c:layout>
                <c:manualLayout>
                  <c:x val="0"/>
                  <c:y val="0"/>
                </c:manualLayout>
              </c:layout>
              <c:tx>
                <c:rich>
                  <a:bodyPr/>
                  <a:lstStyle/>
                  <a:p>
                    <a:fld id="{61DAFCAC-100C-4091-889A-2FDF11162999}" type="VALUE">
                      <a:rPr lang="en-US" b="0">
                        <a:solidFill>
                          <a:srgbClr val="00B05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834-4524-9754-37A2978979C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Sheet1!$B$2:$B$14</c:f>
              <c:numCache>
                <c:formatCode>0%</c:formatCode>
                <c:ptCount val="13"/>
                <c:pt idx="0">
                  <c:v>0.78100000000000003</c:v>
                </c:pt>
                <c:pt idx="1">
                  <c:v>0.69120000000000004</c:v>
                </c:pt>
                <c:pt idx="2">
                  <c:v>0.8105</c:v>
                </c:pt>
                <c:pt idx="3">
                  <c:v>0.83830000000000005</c:v>
                </c:pt>
                <c:pt idx="4">
                  <c:v>0.74</c:v>
                </c:pt>
                <c:pt idx="5">
                  <c:v>0.86460000000000004</c:v>
                </c:pt>
                <c:pt idx="6">
                  <c:v>0.76790000000000003</c:v>
                </c:pt>
                <c:pt idx="7">
                  <c:v>0.78480000000000005</c:v>
                </c:pt>
                <c:pt idx="8">
                  <c:v>0.6603</c:v>
                </c:pt>
                <c:pt idx="9">
                  <c:v>0.85270000000000001</c:v>
                </c:pt>
                <c:pt idx="10">
                  <c:v>0.76590000000000003</c:v>
                </c:pt>
                <c:pt idx="11">
                  <c:v>0.73719999999999997</c:v>
                </c:pt>
                <c:pt idx="12">
                  <c:v>0.90910000000000002</c:v>
                </c:pt>
              </c:numCache>
            </c:numRef>
          </c:val>
          <c:extLst>
            <c:ext xmlns:c16="http://schemas.microsoft.com/office/drawing/2014/chart" uri="{C3380CC4-5D6E-409C-BE32-E72D297353CC}">
              <c16:uniqueId val="{00000011-4834-4524-9754-37A2978979C8}"/>
            </c:ext>
          </c:extLst>
        </c:ser>
        <c:ser>
          <c:idx val="1"/>
          <c:order val="1"/>
          <c:tx>
            <c:strRef>
              <c:f>Sheet1!$C$1</c:f>
              <c:strCache>
                <c:ptCount val="1"/>
                <c:pt idx="0">
                  <c:v>2023</c:v>
                </c:pt>
              </c:strCache>
            </c:strRef>
          </c:tx>
          <c:spPr>
            <a:solidFill>
              <a:schemeClr val="accent4"/>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4-4834-4524-9754-37A2978979C8}"/>
                </c:ext>
              </c:extLst>
            </c:dLbl>
            <c:dLbl>
              <c:idx val="3"/>
              <c:tx>
                <c:rich>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fld id="{6795CB9A-4EBC-4010-B455-868F7F3AEAA0}" type="VALUE">
                      <a:rPr lang="en-US" sz="1000" b="0">
                        <a:solidFill>
                          <a:schemeClr val="tx1"/>
                        </a:solidFill>
                      </a:rPr>
                      <a:pPr>
                        <a:defRPr sz="1000">
                          <a:solidFill>
                            <a:srgbClr val="00B050"/>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4834-4524-9754-37A2978979C8}"/>
                </c:ext>
              </c:extLst>
            </c:dLbl>
            <c:dLbl>
              <c:idx val="5"/>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7-4834-4524-9754-37A2978979C8}"/>
                </c:ext>
              </c:extLst>
            </c:dLbl>
            <c:dLbl>
              <c:idx val="6"/>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16F0-425A-8FF3-D5FEC0A4A9C8}"/>
                </c:ext>
              </c:extLst>
            </c:dLbl>
            <c:dLbl>
              <c:idx val="8"/>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8-4834-4524-9754-37A2978979C8}"/>
                </c:ext>
              </c:extLst>
            </c:dLbl>
            <c:dLbl>
              <c:idx val="9"/>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9-4834-4524-9754-37A2978979C8}"/>
                </c:ext>
              </c:extLst>
            </c:dLbl>
            <c:dLbl>
              <c:idx val="1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16F0-425A-8FF3-D5FEC0A4A9C8}"/>
                </c:ext>
              </c:extLst>
            </c:dLbl>
            <c:dLbl>
              <c:idx val="1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B-4834-4524-9754-37A2978979C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Sheet1!$C$2:$C$14</c:f>
              <c:numCache>
                <c:formatCode>0%</c:formatCode>
                <c:ptCount val="13"/>
                <c:pt idx="0">
                  <c:v>0.70450000000000002</c:v>
                </c:pt>
                <c:pt idx="1">
                  <c:v>0.57989999999999997</c:v>
                </c:pt>
                <c:pt idx="2">
                  <c:v>0.70589999999999997</c:v>
                </c:pt>
                <c:pt idx="3">
                  <c:v>0.71740000000000004</c:v>
                </c:pt>
                <c:pt idx="4">
                  <c:v>0.73219999999999996</c:v>
                </c:pt>
                <c:pt idx="5">
                  <c:v>0.77229999999999999</c:v>
                </c:pt>
                <c:pt idx="6">
                  <c:v>0.74560000000000004</c:v>
                </c:pt>
                <c:pt idx="7">
                  <c:v>0.67589999999999995</c:v>
                </c:pt>
                <c:pt idx="8">
                  <c:v>0.51160000000000005</c:v>
                </c:pt>
                <c:pt idx="9">
                  <c:v>0.83230000000000004</c:v>
                </c:pt>
                <c:pt idx="10">
                  <c:v>0.78649999999999998</c:v>
                </c:pt>
                <c:pt idx="11">
                  <c:v>0.67879999999999996</c:v>
                </c:pt>
                <c:pt idx="12">
                  <c:v>0.83379999999999999</c:v>
                </c:pt>
              </c:numCache>
            </c:numRef>
          </c:val>
          <c:extLst>
            <c:ext xmlns:c16="http://schemas.microsoft.com/office/drawing/2014/chart" uri="{C3380CC4-5D6E-409C-BE32-E72D297353CC}">
              <c16:uniqueId val="{00000024-4834-4524-9754-37A2978979C8}"/>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layout>
        <c:manualLayout>
          <c:xMode val="edge"/>
          <c:yMode val="edge"/>
          <c:x val="0.90275615932259079"/>
          <c:y val="0.32174431121944491"/>
          <c:w val="8.543505010212589E-2"/>
          <c:h val="0.1186976742486626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8.6554018202882069E-2"/>
          <c:y val="4.9792012453248755E-2"/>
          <c:w val="0.8928664000344203"/>
          <c:h val="0.82378594618016598"/>
        </c:manualLayout>
      </c:layout>
      <c:scatterChart>
        <c:scatterStyle val="lineMarker"/>
        <c:varyColors val="0"/>
        <c:ser>
          <c:idx val="0"/>
          <c:order val="0"/>
          <c:spPr>
            <a:ln w="19050" cap="rnd">
              <a:noFill/>
              <a:round/>
            </a:ln>
            <a:effectLst/>
          </c:spPr>
          <c:marker>
            <c:symbol val="circle"/>
            <c:size val="10"/>
            <c:spPr>
              <a:solidFill>
                <a:schemeClr val="accent4"/>
              </a:solidFill>
              <a:ln w="9525">
                <a:solidFill>
                  <a:schemeClr val="accent4"/>
                </a:solidFill>
              </a:ln>
              <a:effectLst/>
            </c:spPr>
          </c:marker>
          <c:dLbls>
            <c:dLbl>
              <c:idx val="0"/>
              <c:layout>
                <c:manualLayout>
                  <c:x val="-1.9130588470861704E-2"/>
                  <c:y val="-3.9774177263316092E-2"/>
                </c:manualLayout>
              </c:layout>
              <c:tx>
                <c:rich>
                  <a:bodyPr/>
                  <a:lstStyle/>
                  <a:p>
                    <a:fld id="{8DF6650E-9C3A-4AA1-8EC5-F31842069BD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CFC-4F64-95F2-046390567E52}"/>
                </c:ext>
              </c:extLst>
            </c:dLbl>
            <c:dLbl>
              <c:idx val="1"/>
              <c:layout>
                <c:manualLayout>
                  <c:x val="-2.2917852866810414E-2"/>
                  <c:y val="-0.18285840078693627"/>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fld id="{EC195E81-D289-40A3-8913-C71384116B85}" type="CELLRANGE">
                      <a:rPr lang="en-US"/>
                      <a:pPr>
                        <a:defRPr sz="800"/>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1671244412981237"/>
                      <c:h val="3.8159732480422003E-2"/>
                    </c:manualLayout>
                  </c15:layout>
                  <c15:dlblFieldTable/>
                  <c15:showDataLabelsRange val="1"/>
                </c:ext>
                <c:ext xmlns:c16="http://schemas.microsoft.com/office/drawing/2014/chart" uri="{C3380CC4-5D6E-409C-BE32-E72D297353CC}">
                  <c16:uniqueId val="{00000001-9CFC-4F64-95F2-046390567E52}"/>
                </c:ext>
              </c:extLst>
            </c:dLbl>
            <c:dLbl>
              <c:idx val="2"/>
              <c:layout>
                <c:manualLayout>
                  <c:x val="-3.1039198950886374E-2"/>
                  <c:y val="-3.3713799451404347E-2"/>
                </c:manualLayout>
              </c:layout>
              <c:tx>
                <c:rich>
                  <a:bodyPr/>
                  <a:lstStyle/>
                  <a:p>
                    <a:fld id="{6B0EA938-E716-4100-ABEB-4F0D2B1133C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9CFC-4F64-95F2-046390567E52}"/>
                </c:ext>
              </c:extLst>
            </c:dLbl>
            <c:dLbl>
              <c:idx val="3"/>
              <c:layout>
                <c:manualLayout>
                  <c:x val="-9.5497687632159947E-2"/>
                  <c:y val="0.11752269301504362"/>
                </c:manualLayout>
              </c:layout>
              <c:tx>
                <c:rich>
                  <a:bodyPr rot="0" spcFirstLastPara="1" vertOverflow="ellipsis" horzOverflow="clip"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fld id="{54E5077F-26D9-4747-8E34-381287D72C8E}" type="CELLRANGE">
                      <a:rPr lang="en-GB"/>
                      <a:pPr>
                        <a:defRPr sz="800">
                          <a:solidFill>
                            <a:schemeClr val="tx1">
                              <a:lumMod val="75000"/>
                              <a:lumOff val="25000"/>
                            </a:schemeClr>
                          </a:solidFill>
                        </a:defRPr>
                      </a:pPr>
                      <a:t>[CELLRANGE]</a:t>
                    </a:fld>
                    <a:endParaRPr lang="en-GB"/>
                  </a:p>
                </c:rich>
              </c:tx>
              <c:spPr>
                <a:noFill/>
                <a:ln>
                  <a:noFill/>
                </a:ln>
                <a:effectLst/>
              </c:spPr>
              <c:txPr>
                <a:bodyPr rot="0" spcFirstLastPara="1" vertOverflow="ellipsis" horzOverflow="clip"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1715516297884474"/>
                      <c:h val="4.0197128703120914E-2"/>
                    </c:manualLayout>
                  </c15:layout>
                  <c15:dlblFieldTable/>
                  <c15:showDataLabelsRange val="1"/>
                </c:ext>
                <c:ext xmlns:c16="http://schemas.microsoft.com/office/drawing/2014/chart" uri="{C3380CC4-5D6E-409C-BE32-E72D297353CC}">
                  <c16:uniqueId val="{00000003-9CFC-4F64-95F2-046390567E52}"/>
                </c:ext>
              </c:extLst>
            </c:dLbl>
            <c:dLbl>
              <c:idx val="4"/>
              <c:layout>
                <c:manualLayout>
                  <c:x val="6.1177820241842422E-2"/>
                  <c:y val="5.2005326414132982E-3"/>
                </c:manualLayout>
              </c:layout>
              <c:tx>
                <c:rich>
                  <a:bodyPr/>
                  <a:lstStyle/>
                  <a:p>
                    <a:fld id="{C9C5DF8D-5C2C-4C26-AEC0-46C9548E298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9CFC-4F64-95F2-046390567E52}"/>
                </c:ext>
              </c:extLst>
            </c:dLbl>
            <c:dLbl>
              <c:idx val="5"/>
              <c:layout>
                <c:manualLayout>
                  <c:x val="-9.6868506195087554E-3"/>
                  <c:y val="3.7197624485411196E-2"/>
                </c:manualLayout>
              </c:layout>
              <c:tx>
                <c:rich>
                  <a:bodyPr/>
                  <a:lstStyle/>
                  <a:p>
                    <a:fld id="{D64A2DB4-516D-4DFD-ADF1-EE42FED1847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9CFC-4F64-95F2-046390567E52}"/>
                </c:ext>
              </c:extLst>
            </c:dLbl>
            <c:dLbl>
              <c:idx val="6"/>
              <c:layout>
                <c:manualLayout>
                  <c:x val="-9.8417790783565134E-2"/>
                  <c:y val="-0.12700152706528181"/>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fld id="{B1FBA498-B8AE-4D90-B974-7E7C3553E326}" type="CELLRANGE">
                      <a:rPr lang="en-US"/>
                      <a:pPr>
                        <a:defRPr sz="800"/>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7.083884718311724E-2"/>
                      <c:h val="6.3181765603101112E-2"/>
                    </c:manualLayout>
                  </c15:layout>
                  <c15:dlblFieldTable/>
                  <c15:showDataLabelsRange val="1"/>
                </c:ext>
                <c:ext xmlns:c16="http://schemas.microsoft.com/office/drawing/2014/chart" uri="{C3380CC4-5D6E-409C-BE32-E72D297353CC}">
                  <c16:uniqueId val="{00000006-9CFC-4F64-95F2-046390567E52}"/>
                </c:ext>
              </c:extLst>
            </c:dLbl>
            <c:dLbl>
              <c:idx val="7"/>
              <c:layout>
                <c:manualLayout>
                  <c:x val="4.15421273038383E-2"/>
                  <c:y val="-2.9840989731987938E-3"/>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fld id="{3A8A8653-EC41-4243-9130-549983CB86E2}" type="CELLRANGE">
                      <a:rPr lang="en-GB"/>
                      <a:pPr>
                        <a:defRPr sz="800"/>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3347094187181167"/>
                      <c:h val="4.4009967620477194E-2"/>
                    </c:manualLayout>
                  </c15:layout>
                  <c15:dlblFieldTable/>
                  <c15:showDataLabelsRange val="1"/>
                </c:ext>
                <c:ext xmlns:c16="http://schemas.microsoft.com/office/drawing/2014/chart" uri="{C3380CC4-5D6E-409C-BE32-E72D297353CC}">
                  <c16:uniqueId val="{00000007-9CFC-4F64-95F2-046390567E52}"/>
                </c:ext>
              </c:extLst>
            </c:dLbl>
            <c:dLbl>
              <c:idx val="8"/>
              <c:layout>
                <c:manualLayout>
                  <c:x val="-7.1482751111812112E-2"/>
                  <c:y val="-0.20310183454072817"/>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fld id="{217059AA-6322-45A1-B2A6-91CD6EBDC96E}" type="CELLRANGE">
                      <a:rPr lang="pt-BR"/>
                      <a:pPr>
                        <a:defRPr sz="800"/>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7.2645600124986803E-2"/>
                      <c:h val="8.898549243147709E-2"/>
                    </c:manualLayout>
                  </c15:layout>
                  <c15:dlblFieldTable/>
                  <c15:showDataLabelsRange val="1"/>
                </c:ext>
                <c:ext xmlns:c16="http://schemas.microsoft.com/office/drawing/2014/chart" uri="{C3380CC4-5D6E-409C-BE32-E72D297353CC}">
                  <c16:uniqueId val="{00000008-9CFC-4F64-95F2-046390567E52}"/>
                </c:ext>
              </c:extLst>
            </c:dLbl>
            <c:dLbl>
              <c:idx val="9"/>
              <c:layout>
                <c:manualLayout>
                  <c:x val="-6.8560410726344181E-2"/>
                  <c:y val="4.9412532695606318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fld id="{E8A77457-6061-411A-85D9-95980571C118}" type="CELLRANGE">
                      <a:rPr lang="en-US"/>
                      <a:pPr>
                        <a:defRPr sz="800"/>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1569298744081172"/>
                      <c:h val="3.6788394925348848E-2"/>
                    </c:manualLayout>
                  </c15:layout>
                  <c15:dlblFieldTable/>
                  <c15:showDataLabelsRange val="1"/>
                </c:ext>
                <c:ext xmlns:c16="http://schemas.microsoft.com/office/drawing/2014/chart" uri="{C3380CC4-5D6E-409C-BE32-E72D297353CC}">
                  <c16:uniqueId val="{00000009-9CFC-4F64-95F2-046390567E52}"/>
                </c:ext>
              </c:extLst>
            </c:dLbl>
            <c:dLbl>
              <c:idx val="10"/>
              <c:layout>
                <c:manualLayout>
                  <c:x val="5.0866312959961558E-3"/>
                  <c:y val="1.4643148247282353E-2"/>
                </c:manualLayout>
              </c:layout>
              <c:tx>
                <c:rich>
                  <a:bodyPr/>
                  <a:lstStyle/>
                  <a:p>
                    <a:fld id="{862254F1-74A2-40A3-A1FF-7ECE45C60CB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9CFC-4F64-95F2-046390567E52}"/>
                </c:ext>
              </c:extLst>
            </c:dLbl>
            <c:dLbl>
              <c:idx val="11"/>
              <c:layout>
                <c:manualLayout>
                  <c:x val="-3.5206560092293365E-2"/>
                  <c:y val="-5.8143705540924545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fld id="{A5E9E2CD-ADF5-4DAB-BF94-939394C7344D}" type="CELLRANGE">
                      <a:rPr lang="en-US" dirty="0"/>
                      <a:pPr>
                        <a:defRPr sz="800"/>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7.8420445677441677E-2"/>
                      <c:h val="5.6041412441715587E-2"/>
                    </c:manualLayout>
                  </c15:layout>
                  <c15:dlblFieldTable/>
                  <c15:showDataLabelsRange val="1"/>
                </c:ext>
                <c:ext xmlns:c16="http://schemas.microsoft.com/office/drawing/2014/chart" uri="{C3380CC4-5D6E-409C-BE32-E72D297353CC}">
                  <c16:uniqueId val="{0000000B-9CFC-4F64-95F2-046390567E52}"/>
                </c:ext>
              </c:extLst>
            </c:dLbl>
            <c:dLbl>
              <c:idx val="12"/>
              <c:layout>
                <c:manualLayout>
                  <c:x val="-6.1565290752126439E-2"/>
                  <c:y val="-0.11340278223786465"/>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fld id="{3267E6C3-4945-41D2-AEF8-95F88DFA466C}" type="CELLRANGE">
                      <a:rPr lang="en-GB"/>
                      <a:pPr>
                        <a:defRPr sz="800"/>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2487560676023404"/>
                      <c:h val="7.0755845568243617E-2"/>
                    </c:manualLayout>
                  </c15:layout>
                  <c15:dlblFieldTable/>
                  <c15:showDataLabelsRange val="1"/>
                </c:ext>
                <c:ext xmlns:c16="http://schemas.microsoft.com/office/drawing/2014/chart" uri="{C3380CC4-5D6E-409C-BE32-E72D297353CC}">
                  <c16:uniqueId val="{0000000C-9CFC-4F64-95F2-046390567E52}"/>
                </c:ext>
              </c:extLst>
            </c:dLbl>
            <c:dLbl>
              <c:idx val="13"/>
              <c:tx>
                <c:rich>
                  <a:bodyPr/>
                  <a:lstStyle/>
                  <a:p>
                    <a:fld id="{42FCA5E2-0EE5-4CBF-AC46-48F365B0BF1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CFC-4F64-95F2-046390567E52}"/>
                </c:ext>
              </c:extLst>
            </c:dLbl>
            <c:dLbl>
              <c:idx val="14"/>
              <c:layout>
                <c:manualLayout>
                  <c:x val="4.9089970804801859E-3"/>
                  <c:y val="-8.9365635574703405E-3"/>
                </c:manualLayout>
              </c:layout>
              <c:tx>
                <c:rich>
                  <a:bodyPr/>
                  <a:lstStyle/>
                  <a:p>
                    <a:fld id="{65C96997-5F50-4F1F-9C99-FC2F313527A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9CFC-4F64-95F2-046390567E52}"/>
                </c:ext>
              </c:extLst>
            </c:dLbl>
            <c:dLbl>
              <c:idx val="15"/>
              <c:layout>
                <c:manualLayout>
                  <c:x val="-1.6224481217688502E-2"/>
                  <c:y val="-5.5047642560246593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fld id="{BB2AF58A-292E-454E-B47D-FBB4F3188F55}" type="CELLRANGE">
                      <a:rPr lang="en-US"/>
                      <a:pPr>
                        <a:defRPr sz="800"/>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1056998012217535"/>
                      <c:h val="5.0625092757320946E-2"/>
                    </c:manualLayout>
                  </c15:layout>
                  <c15:dlblFieldTable/>
                  <c15:showDataLabelsRange val="1"/>
                </c:ext>
                <c:ext xmlns:c16="http://schemas.microsoft.com/office/drawing/2014/chart" uri="{C3380CC4-5D6E-409C-BE32-E72D297353CC}">
                  <c16:uniqueId val="{0000000F-9CFC-4F64-95F2-046390567E52}"/>
                </c:ext>
              </c:extLst>
            </c:dLbl>
            <c:dLbl>
              <c:idx val="16"/>
              <c:tx>
                <c:rich>
                  <a:bodyPr/>
                  <a:lstStyle/>
                  <a:p>
                    <a:fld id="{CEC0989D-99A8-40DC-8DF8-1E4E57D26D2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9CFC-4F64-95F2-046390567E52}"/>
                </c:ext>
              </c:extLst>
            </c:dLbl>
            <c:dLbl>
              <c:idx val="17"/>
              <c:layout>
                <c:manualLayout>
                  <c:x val="-3.6675350863553703E-2"/>
                  <c:y val="4.2761863001709824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fld id="{DE1FDD33-5550-48C3-A528-B206DFFFDCF6}" type="CELLRANGE">
                      <a:rPr lang="en-GB"/>
                      <a:pPr>
                        <a:defRPr sz="800"/>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6.7399781897655595E-2"/>
                      <c:h val="6.0391602762542122E-2"/>
                    </c:manualLayout>
                  </c15:layout>
                  <c15:dlblFieldTable/>
                  <c15:showDataLabelsRange val="1"/>
                </c:ext>
                <c:ext xmlns:c16="http://schemas.microsoft.com/office/drawing/2014/chart" uri="{C3380CC4-5D6E-409C-BE32-E72D297353CC}">
                  <c16:uniqueId val="{00000011-9CFC-4F64-95F2-046390567E52}"/>
                </c:ext>
              </c:extLst>
            </c:dLbl>
            <c:dLbl>
              <c:idx val="18"/>
              <c:layout>
                <c:manualLayout>
                  <c:x val="2.4602687851391501E-2"/>
                  <c:y val="2.085214062760915E-2"/>
                </c:manualLayout>
              </c:layout>
              <c:tx>
                <c:rich>
                  <a:bodyPr/>
                  <a:lstStyle/>
                  <a:p>
                    <a:fld id="{AC2879B5-AA41-4179-83AD-48FACE8877A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9CFC-4F64-95F2-046390567E52}"/>
                </c:ext>
              </c:extLst>
            </c:dLbl>
            <c:dLbl>
              <c:idx val="19"/>
              <c:layout>
                <c:manualLayout>
                  <c:x val="-0.10046224984460544"/>
                  <c:y val="-5.3724272805774048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fld id="{F4158E0D-ECD5-48A5-83DD-4858408CCBB1}" type="CELLRANGE">
                      <a:rPr lang="en-US"/>
                      <a:pPr>
                        <a:defRPr sz="800"/>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9.3468842600516133E-2"/>
                      <c:h val="6.0036889880031669E-2"/>
                    </c:manualLayout>
                  </c15:layout>
                  <c15:dlblFieldTable/>
                  <c15:showDataLabelsRange val="1"/>
                </c:ext>
                <c:ext xmlns:c16="http://schemas.microsoft.com/office/drawing/2014/chart" uri="{C3380CC4-5D6E-409C-BE32-E72D297353CC}">
                  <c16:uniqueId val="{00000013-9CFC-4F64-95F2-046390567E52}"/>
                </c:ext>
              </c:extLst>
            </c:dLbl>
            <c:dLbl>
              <c:idx val="20"/>
              <c:layout>
                <c:manualLayout>
                  <c:x val="6.7834801145313824E-3"/>
                  <c:y val="-1.822076719114149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r>
                      <a:rPr lang="en-GB" sz="800">
                        <a:solidFill>
                          <a:sysClr val="windowText" lastClr="000000"/>
                        </a:solidFill>
                      </a:rPr>
                      <a:t>The level of crime and anti-social behaviour</a:t>
                    </a:r>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1664640142705729"/>
                      <c:h val="5.8903295414380427E-2"/>
                    </c:manualLayout>
                  </c15:layout>
                  <c15:showDataLabelsRange val="0"/>
                </c:ext>
                <c:ext xmlns:c16="http://schemas.microsoft.com/office/drawing/2014/chart" uri="{C3380CC4-5D6E-409C-BE32-E72D297353CC}">
                  <c16:uniqueId val="{00000014-9CFC-4F64-95F2-046390567E52}"/>
                </c:ext>
              </c:extLst>
            </c:dLbl>
            <c:dLbl>
              <c:idx val="21"/>
              <c:layout>
                <c:manualLayout>
                  <c:x val="7.1524352915800071E-3"/>
                  <c:y val="1.3050570962479609E-2"/>
                </c:manualLayout>
              </c:layout>
              <c:tx>
                <c:rich>
                  <a:bodyPr/>
                  <a:lstStyle/>
                  <a:p>
                    <a:r>
                      <a:rPr lang="en-US"/>
                      <a:t>The level of</a:t>
                    </a:r>
                    <a:r>
                      <a:rPr lang="en-US" baseline="0"/>
                      <a:t> </a:t>
                    </a:r>
                    <a:r>
                      <a:rPr lang="en-US"/>
                      <a:t>pollution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9CFC-4F64-95F2-046390567E52}"/>
                </c:ext>
              </c:extLst>
            </c:dLbl>
            <c:dLbl>
              <c:idx val="22"/>
              <c:layout>
                <c:manualLayout>
                  <c:x val="-1.1040366629771384E-2"/>
                  <c:y val="-4.6815764693490365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r>
                      <a:rPr lang="en-GB"/>
                      <a:t>The level of traffic congestion</a:t>
                    </a:r>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9845860166159374"/>
                      <c:h val="4.7238594310852387E-2"/>
                    </c:manualLayout>
                  </c15:layout>
                  <c15:showDataLabelsRange val="0"/>
                </c:ext>
                <c:ext xmlns:c16="http://schemas.microsoft.com/office/drawing/2014/chart" uri="{C3380CC4-5D6E-409C-BE32-E72D297353CC}">
                  <c16:uniqueId val="{00000016-9CFC-4F64-95F2-046390567E52}"/>
                </c:ext>
              </c:extLst>
            </c:dLbl>
            <c:dLbl>
              <c:idx val="23"/>
              <c:layout>
                <c:manualLayout>
                  <c:x val="-0.13828735258025798"/>
                  <c:y val="-7.2427549584788767E-3"/>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fld id="{D8D32D36-816C-488E-BD58-7F0394AE51A8}" type="CELLRANGE">
                      <a:rPr lang="en-GB" sz="700"/>
                      <a:pPr>
                        <a:defRPr sz="800"/>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9.2212822110435091E-2"/>
                      <c:h val="0.1229580769917083"/>
                    </c:manualLayout>
                  </c15:layout>
                  <c15:dlblFieldTable/>
                  <c15:showDataLabelsRange val="1"/>
                </c:ext>
                <c:ext xmlns:c16="http://schemas.microsoft.com/office/drawing/2014/chart" uri="{C3380CC4-5D6E-409C-BE32-E72D297353CC}">
                  <c16:uniqueId val="{00000017-9CFC-4F64-95F2-046390567E52}"/>
                </c:ext>
              </c:extLst>
            </c:dLbl>
            <c:dLbl>
              <c:idx val="24"/>
              <c:layout>
                <c:manualLayout>
                  <c:x val="4.9697917470672613E-2"/>
                  <c:y val="-0.1702724417173074"/>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fld id="{E1069D3A-A7D3-4162-8C01-77805B2A576E}" type="CELLRANGE">
                      <a:rPr lang="en-GB"/>
                      <a:pPr>
                        <a:defRPr sz="800"/>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9.1116112183976403E-2"/>
                      <c:h val="5.3866317281302319E-2"/>
                    </c:manualLayout>
                  </c15:layout>
                  <c15:dlblFieldTable/>
                  <c15:showDataLabelsRange val="1"/>
                </c:ext>
                <c:ext xmlns:c16="http://schemas.microsoft.com/office/drawing/2014/chart" uri="{C3380CC4-5D6E-409C-BE32-E72D297353CC}">
                  <c16:uniqueId val="{00000018-9CFC-4F64-95F2-046390567E5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Essex!$B$12:$B$36</c:f>
              <c:numCache>
                <c:formatCode>0%</c:formatCode>
                <c:ptCount val="25"/>
                <c:pt idx="0">
                  <c:v>0.57130000000000003</c:v>
                </c:pt>
                <c:pt idx="1">
                  <c:v>7.6200000000000004E-2</c:v>
                </c:pt>
                <c:pt idx="2">
                  <c:v>0.2969</c:v>
                </c:pt>
                <c:pt idx="3">
                  <c:v>5.7200000000000001E-2</c:v>
                </c:pt>
                <c:pt idx="4">
                  <c:v>0.19400000000000001</c:v>
                </c:pt>
                <c:pt idx="5">
                  <c:v>0.40770000000000001</c:v>
                </c:pt>
                <c:pt idx="6">
                  <c:v>6.6900000000000001E-2</c:v>
                </c:pt>
                <c:pt idx="7">
                  <c:v>0.2079</c:v>
                </c:pt>
                <c:pt idx="8">
                  <c:v>7.4999999999999997E-2</c:v>
                </c:pt>
                <c:pt idx="9">
                  <c:v>0.19220000000000001</c:v>
                </c:pt>
                <c:pt idx="10">
                  <c:v>5.9799999999999999E-2</c:v>
                </c:pt>
                <c:pt idx="11">
                  <c:v>0.1087</c:v>
                </c:pt>
                <c:pt idx="12">
                  <c:v>0.14729999999999999</c:v>
                </c:pt>
                <c:pt idx="13">
                  <c:v>0.3644</c:v>
                </c:pt>
                <c:pt idx="14">
                  <c:v>0.2228</c:v>
                </c:pt>
                <c:pt idx="15">
                  <c:v>0.19800000000000001</c:v>
                </c:pt>
                <c:pt idx="16">
                  <c:v>0.38550000000000001</c:v>
                </c:pt>
                <c:pt idx="17">
                  <c:v>0.1477</c:v>
                </c:pt>
                <c:pt idx="18">
                  <c:v>0.17660000000000001</c:v>
                </c:pt>
                <c:pt idx="19">
                  <c:v>5.6300000000000003E-2</c:v>
                </c:pt>
                <c:pt idx="20">
                  <c:v>0.42149999999999999</c:v>
                </c:pt>
                <c:pt idx="21">
                  <c:v>5.8700000000000002E-2</c:v>
                </c:pt>
                <c:pt idx="22">
                  <c:v>0.20569999999999999</c:v>
                </c:pt>
                <c:pt idx="23">
                  <c:v>2.8400000000000002E-2</c:v>
                </c:pt>
                <c:pt idx="24">
                  <c:v>7.5600000000000001E-2</c:v>
                </c:pt>
              </c:numCache>
            </c:numRef>
          </c:xVal>
          <c:yVal>
            <c:numRef>
              <c:f>Essex!$C$12:$C$36</c:f>
              <c:numCache>
                <c:formatCode>0%</c:formatCode>
                <c:ptCount val="25"/>
                <c:pt idx="0">
                  <c:v>0.36030000000000001</c:v>
                </c:pt>
                <c:pt idx="1">
                  <c:v>0.1724</c:v>
                </c:pt>
                <c:pt idx="2">
                  <c:v>0.23230000000000001</c:v>
                </c:pt>
                <c:pt idx="3">
                  <c:v>3.6400000000000002E-2</c:v>
                </c:pt>
                <c:pt idx="4">
                  <c:v>9.74E-2</c:v>
                </c:pt>
                <c:pt idx="5">
                  <c:v>0.28320000000000001</c:v>
                </c:pt>
                <c:pt idx="6">
                  <c:v>6.6299999999999998E-2</c:v>
                </c:pt>
                <c:pt idx="7">
                  <c:v>4.4600000000000001E-2</c:v>
                </c:pt>
                <c:pt idx="8">
                  <c:v>9.5399999999999999E-2</c:v>
                </c:pt>
                <c:pt idx="9">
                  <c:v>6.1400000000000003E-2</c:v>
                </c:pt>
                <c:pt idx="10">
                  <c:v>2.8400000000000002E-2</c:v>
                </c:pt>
                <c:pt idx="11">
                  <c:v>0.1046</c:v>
                </c:pt>
                <c:pt idx="12">
                  <c:v>0.12859999999999999</c:v>
                </c:pt>
                <c:pt idx="13">
                  <c:v>0.1249</c:v>
                </c:pt>
                <c:pt idx="14">
                  <c:v>0.1913</c:v>
                </c:pt>
                <c:pt idx="15">
                  <c:v>0.21240000000000001</c:v>
                </c:pt>
                <c:pt idx="16">
                  <c:v>0.72</c:v>
                </c:pt>
                <c:pt idx="17">
                  <c:v>9.4600000000000004E-2</c:v>
                </c:pt>
                <c:pt idx="18">
                  <c:v>0.1678</c:v>
                </c:pt>
                <c:pt idx="19">
                  <c:v>7.2499999999999995E-2</c:v>
                </c:pt>
                <c:pt idx="20">
                  <c:v>0.30099999999999999</c:v>
                </c:pt>
                <c:pt idx="21">
                  <c:v>6.3899999999999998E-2</c:v>
                </c:pt>
                <c:pt idx="22">
                  <c:v>0.37640000000000001</c:v>
                </c:pt>
                <c:pt idx="23">
                  <c:v>4.3799999999999999E-2</c:v>
                </c:pt>
                <c:pt idx="24">
                  <c:v>0.1368</c:v>
                </c:pt>
              </c:numCache>
            </c:numRef>
          </c:yVal>
          <c:smooth val="0"/>
          <c:extLst>
            <c:ext xmlns:c15="http://schemas.microsoft.com/office/drawing/2012/chart" uri="{02D57815-91ED-43cb-92C2-25804820EDAC}">
              <c15:datalabelsRange>
                <c15:f>Essex!$A$12:$A$36</c15:f>
                <c15:dlblRangeCache>
                  <c:ptCount val="25"/>
                  <c:pt idx="0">
                    <c:v>Access to health services</c:v>
                  </c:pt>
                  <c:pt idx="1">
                    <c:v>Activities for teenagers</c:v>
                  </c:pt>
                  <c:pt idx="2">
                    <c:v>Affordable, decent housing</c:v>
                  </c:pt>
                  <c:pt idx="3">
                    <c:v>Availability of good quality childcare</c:v>
                  </c:pt>
                  <c:pt idx="4">
                    <c:v>Broadband provision</c:v>
                  </c:pt>
                  <c:pt idx="5">
                    <c:v>Cleanliness of streets</c:v>
                  </c:pt>
                  <c:pt idx="6">
                    <c:v>Community activities</c:v>
                  </c:pt>
                  <c:pt idx="7">
                    <c:v>Community relations (people getting on well together)</c:v>
                  </c:pt>
                  <c:pt idx="8">
                    <c:v>Cultural facilities (e.g. cinemas, museums)</c:v>
                  </c:pt>
                  <c:pt idx="9">
                    <c:v>Educational provision</c:v>
                  </c:pt>
                  <c:pt idx="10">
                    <c:v>Libraries</c:v>
                  </c:pt>
                  <c:pt idx="11">
                    <c:v>Local job opportunities</c:v>
                  </c:pt>
                  <c:pt idx="12">
                    <c:v>Older and disabled people having good care and support</c:v>
                  </c:pt>
                  <c:pt idx="13">
                    <c:v>Parks and open spaces</c:v>
                  </c:pt>
                  <c:pt idx="14">
                    <c:v>Public transport</c:v>
                  </c:pt>
                  <c:pt idx="15">
                    <c:v>Quality of health services</c:v>
                  </c:pt>
                  <c:pt idx="16">
                    <c:v>Road and pavement repairs</c:v>
                  </c:pt>
                  <c:pt idx="17">
                    <c:v>Road and rail transport links</c:v>
                  </c:pt>
                  <c:pt idx="18">
                    <c:v>Shopping facilities</c:v>
                  </c:pt>
                  <c:pt idx="19">
                    <c:v>Sport and leisure facilities</c:v>
                  </c:pt>
                  <c:pt idx="20">
                    <c:v>The level of crime and anti-social behaviour</c:v>
                  </c:pt>
                  <c:pt idx="21">
                    <c:v>The level of pollution</c:v>
                  </c:pt>
                  <c:pt idx="22">
                    <c:v>The level of traffic congestion</c:v>
                  </c:pt>
                  <c:pt idx="23">
                    <c:v>Vulnerable children and their families having good care and support</c:v>
                  </c:pt>
                  <c:pt idx="24">
                    <c:v>Wage levels and local cost of living</c:v>
                  </c:pt>
                </c15:dlblRangeCache>
              </c15:datalabelsRange>
            </c:ext>
            <c:ext xmlns:c16="http://schemas.microsoft.com/office/drawing/2014/chart" uri="{C3380CC4-5D6E-409C-BE32-E72D297353CC}">
              <c16:uniqueId val="{00000019-9CFC-4F64-95F2-046390567E52}"/>
            </c:ext>
          </c:extLst>
        </c:ser>
        <c:dLbls>
          <c:showLegendKey val="0"/>
          <c:showVal val="0"/>
          <c:showCatName val="0"/>
          <c:showSerName val="0"/>
          <c:showPercent val="0"/>
          <c:showBubbleSize val="0"/>
        </c:dLbls>
        <c:axId val="226782960"/>
        <c:axId val="226781320"/>
      </c:scatterChart>
      <c:valAx>
        <c:axId val="226782960"/>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GB" b="1"/>
                  <a:t>Most important in making somewhere a good place to live (% of residents)</a:t>
                </a:r>
              </a:p>
            </c:rich>
          </c:tx>
          <c:layout>
            <c:manualLayout>
              <c:xMode val="edge"/>
              <c:yMode val="edge"/>
              <c:x val="0.29482312429434254"/>
              <c:y val="0.95692279678335468"/>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6781320"/>
        <c:crosses val="autoZero"/>
        <c:crossBetween val="midCat"/>
        <c:majorUnit val="0.1"/>
      </c:valAx>
      <c:valAx>
        <c:axId val="226781320"/>
        <c:scaling>
          <c:orientation val="minMax"/>
          <c:max val="0.7500000000000001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GB" b="1"/>
                  <a:t>What most needs improving in your area</a:t>
                </a:r>
                <a:r>
                  <a:rPr lang="en-GB" b="1" baseline="0"/>
                  <a:t> (% residents)</a:t>
                </a:r>
                <a:endParaRPr lang="en-GB" b="1"/>
              </a:p>
            </c:rich>
          </c:tx>
          <c:layout>
            <c:manualLayout>
              <c:xMode val="edge"/>
              <c:yMode val="edge"/>
              <c:x val="1.3798620300607323E-3"/>
              <c:y val="0.14611691327540799"/>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6782960"/>
        <c:crosses val="autoZero"/>
        <c:crossBetween val="midCat"/>
        <c:majorUnit val="0.1"/>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805462000185"/>
          <c:y val="5.4482914321448264E-2"/>
          <c:w val="0.51366194537999821"/>
          <c:h val="0.94551708567855175"/>
        </c:manualLayout>
      </c:layout>
      <c:barChart>
        <c:barDir val="bar"/>
        <c:grouping val="clustered"/>
        <c:varyColors val="0"/>
        <c:ser>
          <c:idx val="0"/>
          <c:order val="0"/>
          <c:tx>
            <c:strRef>
              <c:f>Sheet1!$B$1</c:f>
              <c:strCache>
                <c:ptCount val="1"/>
                <c:pt idx="0">
                  <c:v>2022</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Access to health services</c:v>
                </c:pt>
                <c:pt idx="1">
                  <c:v>The level of crime and anti-social behaviour</c:v>
                </c:pt>
                <c:pt idx="2">
                  <c:v>Cleanliness of streets</c:v>
                </c:pt>
                <c:pt idx="3">
                  <c:v>Road and pavement repairs</c:v>
                </c:pt>
                <c:pt idx="4">
                  <c:v>Parks and open spaces</c:v>
                </c:pt>
                <c:pt idx="5">
                  <c:v>Affordable, decent housing</c:v>
                </c:pt>
                <c:pt idx="6">
                  <c:v>Public transport</c:v>
                </c:pt>
                <c:pt idx="7">
                  <c:v>Community relations (people getting on well together)</c:v>
                </c:pt>
                <c:pt idx="8">
                  <c:v>The level of traffic congestion</c:v>
                </c:pt>
                <c:pt idx="9">
                  <c:v>Quality of health services</c:v>
                </c:pt>
                <c:pt idx="10">
                  <c:v>Broadband provision</c:v>
                </c:pt>
                <c:pt idx="11">
                  <c:v>Educational provision</c:v>
                </c:pt>
                <c:pt idx="12">
                  <c:v>Shopping facilities</c:v>
                </c:pt>
                <c:pt idx="13">
                  <c:v>Road and rail transport links</c:v>
                </c:pt>
                <c:pt idx="14">
                  <c:v>Older and disabled people having good care and support</c:v>
                </c:pt>
                <c:pt idx="15">
                  <c:v>Local job opportunities</c:v>
                </c:pt>
              </c:strCache>
            </c:strRef>
          </c:cat>
          <c:val>
            <c:numRef>
              <c:f>Sheet1!$B$2:$B$17</c:f>
              <c:numCache>
                <c:formatCode>0%</c:formatCode>
                <c:ptCount val="16"/>
                <c:pt idx="0">
                  <c:v>0.55220000000000002</c:v>
                </c:pt>
                <c:pt idx="1">
                  <c:v>0.43859999999999999</c:v>
                </c:pt>
                <c:pt idx="2">
                  <c:v>0.35599999999999998</c:v>
                </c:pt>
                <c:pt idx="3">
                  <c:v>0.30209999999999998</c:v>
                </c:pt>
                <c:pt idx="4">
                  <c:v>0.38619999999999999</c:v>
                </c:pt>
                <c:pt idx="5">
                  <c:v>0.33100000000000002</c:v>
                </c:pt>
                <c:pt idx="6">
                  <c:v>0.23899999999999999</c:v>
                </c:pt>
                <c:pt idx="7">
                  <c:v>0.2152</c:v>
                </c:pt>
                <c:pt idx="8">
                  <c:v>0.19470000000000001</c:v>
                </c:pt>
                <c:pt idx="9">
                  <c:v>0.19700000000000001</c:v>
                </c:pt>
                <c:pt idx="10">
                  <c:v>0.1915</c:v>
                </c:pt>
                <c:pt idx="11">
                  <c:v>0.2122</c:v>
                </c:pt>
                <c:pt idx="12">
                  <c:v>0.18</c:v>
                </c:pt>
                <c:pt idx="13">
                  <c:v>0.1484</c:v>
                </c:pt>
                <c:pt idx="14">
                  <c:v>0.1328</c:v>
                </c:pt>
                <c:pt idx="15">
                  <c:v>0.1411</c:v>
                </c:pt>
              </c:numCache>
            </c:numRef>
          </c:val>
          <c:extLst>
            <c:ext xmlns:c16="http://schemas.microsoft.com/office/drawing/2014/chart" uri="{C3380CC4-5D6E-409C-BE32-E72D297353CC}">
              <c16:uniqueId val="{00000000-1E67-471E-AB20-517D935F9365}"/>
            </c:ext>
          </c:extLst>
        </c:ser>
        <c:ser>
          <c:idx val="1"/>
          <c:order val="1"/>
          <c:tx>
            <c:strRef>
              <c:f>Sheet1!$C$1</c:f>
              <c:strCache>
                <c:ptCount val="1"/>
                <c:pt idx="0">
                  <c:v>2023</c:v>
                </c:pt>
              </c:strCache>
            </c:strRef>
          </c:tx>
          <c:spPr>
            <a:solidFill>
              <a:schemeClr val="accent4"/>
            </a:solidFill>
            <a:ln>
              <a:noFill/>
            </a:ln>
            <a:effectLst/>
          </c:spPr>
          <c:invertIfNegative val="0"/>
          <c:dLbls>
            <c:dLbl>
              <c:idx val="0"/>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8D10-44D5-BD05-537AFFEBD89A}"/>
                </c:ext>
              </c:extLst>
            </c:dLbl>
            <c:dLbl>
              <c:idx val="2"/>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D10-44D5-BD05-537AFFEBD89A}"/>
                </c:ext>
              </c:extLst>
            </c:dLbl>
            <c:dLbl>
              <c:idx val="3"/>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8D10-44D5-BD05-537AFFEBD89A}"/>
                </c:ext>
              </c:extLst>
            </c:dLbl>
            <c:dLbl>
              <c:idx val="4"/>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8D10-44D5-BD05-537AFFEBD89A}"/>
                </c:ext>
              </c:extLst>
            </c:dLbl>
            <c:dLbl>
              <c:idx val="5"/>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8D10-44D5-BD05-537AFFEBD89A}"/>
                </c:ext>
              </c:extLst>
            </c:dLbl>
            <c:dLbl>
              <c:idx val="6"/>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8D10-44D5-BD05-537AFFEBD89A}"/>
                </c:ext>
              </c:extLst>
            </c:dLbl>
            <c:dLbl>
              <c:idx val="8"/>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8D10-44D5-BD05-537AFFEBD89A}"/>
                </c:ext>
              </c:extLst>
            </c:dLbl>
            <c:dLbl>
              <c:idx val="11"/>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8D10-44D5-BD05-537AFFEBD89A}"/>
                </c:ext>
              </c:extLst>
            </c:dLbl>
            <c:dLbl>
              <c:idx val="14"/>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8D10-44D5-BD05-537AFFEBD89A}"/>
                </c:ext>
              </c:extLst>
            </c:dLbl>
            <c:dLbl>
              <c:idx val="15"/>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8D10-44D5-BD05-537AFFEBD89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Access to health services</c:v>
                </c:pt>
                <c:pt idx="1">
                  <c:v>The level of crime and anti-social behaviour</c:v>
                </c:pt>
                <c:pt idx="2">
                  <c:v>Cleanliness of streets</c:v>
                </c:pt>
                <c:pt idx="3">
                  <c:v>Road and pavement repairs</c:v>
                </c:pt>
                <c:pt idx="4">
                  <c:v>Parks and open spaces</c:v>
                </c:pt>
                <c:pt idx="5">
                  <c:v>Affordable, decent housing</c:v>
                </c:pt>
                <c:pt idx="6">
                  <c:v>Public transport</c:v>
                </c:pt>
                <c:pt idx="7">
                  <c:v>Community relations (people getting on well together)</c:v>
                </c:pt>
                <c:pt idx="8">
                  <c:v>The level of traffic congestion</c:v>
                </c:pt>
                <c:pt idx="9">
                  <c:v>Quality of health services</c:v>
                </c:pt>
                <c:pt idx="10">
                  <c:v>Broadband provision</c:v>
                </c:pt>
                <c:pt idx="11">
                  <c:v>Educational provision</c:v>
                </c:pt>
                <c:pt idx="12">
                  <c:v>Shopping facilities</c:v>
                </c:pt>
                <c:pt idx="13">
                  <c:v>Road and rail transport links</c:v>
                </c:pt>
                <c:pt idx="14">
                  <c:v>Older and disabled people having good care and support</c:v>
                </c:pt>
                <c:pt idx="15">
                  <c:v>Local job opportunities</c:v>
                </c:pt>
              </c:strCache>
            </c:strRef>
          </c:cat>
          <c:val>
            <c:numRef>
              <c:f>Sheet1!$C$2:$C$17</c:f>
              <c:numCache>
                <c:formatCode>0%</c:formatCode>
                <c:ptCount val="16"/>
                <c:pt idx="0">
                  <c:v>0.57130000000000003</c:v>
                </c:pt>
                <c:pt idx="1">
                  <c:v>0.42149999999999999</c:v>
                </c:pt>
                <c:pt idx="2">
                  <c:v>0.40770000000000001</c:v>
                </c:pt>
                <c:pt idx="3">
                  <c:v>0.38550000000000001</c:v>
                </c:pt>
                <c:pt idx="4">
                  <c:v>0.3644</c:v>
                </c:pt>
                <c:pt idx="5">
                  <c:v>0.2969</c:v>
                </c:pt>
                <c:pt idx="6">
                  <c:v>0.2228</c:v>
                </c:pt>
                <c:pt idx="7">
                  <c:v>0.2079</c:v>
                </c:pt>
                <c:pt idx="8">
                  <c:v>0.20569999999999999</c:v>
                </c:pt>
                <c:pt idx="9">
                  <c:v>0.19800000000000001</c:v>
                </c:pt>
                <c:pt idx="10">
                  <c:v>0.19400000000000001</c:v>
                </c:pt>
                <c:pt idx="11">
                  <c:v>0.19220000000000001</c:v>
                </c:pt>
                <c:pt idx="12">
                  <c:v>0.17660000000000001</c:v>
                </c:pt>
                <c:pt idx="13">
                  <c:v>0.1477</c:v>
                </c:pt>
                <c:pt idx="14">
                  <c:v>0.14729999999999999</c:v>
                </c:pt>
                <c:pt idx="15">
                  <c:v>0.1087</c:v>
                </c:pt>
              </c:numCache>
            </c:numRef>
          </c:val>
          <c:extLst>
            <c:ext xmlns:c16="http://schemas.microsoft.com/office/drawing/2014/chart" uri="{C3380CC4-5D6E-409C-BE32-E72D297353CC}">
              <c16:uniqueId val="{00000000-955D-4FDE-81E6-18C3146028BD}"/>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805462000185"/>
          <c:y val="5.4482914321448264E-2"/>
          <c:w val="0.51366194537999821"/>
          <c:h val="0.94551708567855175"/>
        </c:manualLayout>
      </c:layout>
      <c:barChart>
        <c:barDir val="bar"/>
        <c:grouping val="clustered"/>
        <c:varyColors val="0"/>
        <c:ser>
          <c:idx val="0"/>
          <c:order val="0"/>
          <c:tx>
            <c:strRef>
              <c:f>Sheet1!$B$1</c:f>
              <c:strCache>
                <c:ptCount val="1"/>
                <c:pt idx="0">
                  <c:v>2022</c:v>
                </c:pt>
              </c:strCache>
            </c:strRef>
          </c:tx>
          <c:spPr>
            <a:solidFill>
              <a:srgbClr val="A6A6A6"/>
            </a:solidFill>
            <a:ln>
              <a:noFill/>
            </a:ln>
            <a:effectLst/>
          </c:spPr>
          <c:invertIfNegative val="0"/>
          <c:dPt>
            <c:idx val="0"/>
            <c:invertIfNegative val="0"/>
            <c:bubble3D val="0"/>
            <c:spPr>
              <a:solidFill>
                <a:srgbClr val="A6A6A6"/>
              </a:solidFill>
              <a:ln>
                <a:noFill/>
              </a:ln>
              <a:effectLst/>
            </c:spPr>
            <c:extLst>
              <c:ext xmlns:c16="http://schemas.microsoft.com/office/drawing/2014/chart" uri="{C3380CC4-5D6E-409C-BE32-E72D297353CC}">
                <c16:uniqueId val="{00000000-1F6F-4974-886A-A8DA7F30718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Road and pavement repairs</c:v>
                </c:pt>
                <c:pt idx="1">
                  <c:v>The level of traffic congestion</c:v>
                </c:pt>
                <c:pt idx="2">
                  <c:v>Access to health services</c:v>
                </c:pt>
                <c:pt idx="3">
                  <c:v>The level of crime and anti-social behaviour</c:v>
                </c:pt>
                <c:pt idx="4">
                  <c:v>Cleanliness of streets</c:v>
                </c:pt>
                <c:pt idx="5">
                  <c:v>Affordable, decent housing</c:v>
                </c:pt>
                <c:pt idx="6">
                  <c:v>Quality of health services</c:v>
                </c:pt>
                <c:pt idx="7">
                  <c:v>Public transport</c:v>
                </c:pt>
                <c:pt idx="8">
                  <c:v>Activities for teenagers</c:v>
                </c:pt>
                <c:pt idx="9">
                  <c:v>Shopping facilities</c:v>
                </c:pt>
                <c:pt idx="10">
                  <c:v>Wage levels and local cost of living</c:v>
                </c:pt>
                <c:pt idx="11">
                  <c:v>Older and disabled people having good care and support</c:v>
                </c:pt>
                <c:pt idx="12">
                  <c:v>Parks and open spaces</c:v>
                </c:pt>
                <c:pt idx="13">
                  <c:v>Local job opportunities</c:v>
                </c:pt>
                <c:pt idx="14">
                  <c:v>Broadband provision</c:v>
                </c:pt>
                <c:pt idx="15">
                  <c:v>Cultural facilities (e.g. cinemas, museums)</c:v>
                </c:pt>
              </c:strCache>
            </c:strRef>
          </c:cat>
          <c:val>
            <c:numRef>
              <c:f>Sheet1!$B$2:$B$17</c:f>
              <c:numCache>
                <c:formatCode>0%</c:formatCode>
                <c:ptCount val="16"/>
                <c:pt idx="0">
                  <c:v>0.64929999999999999</c:v>
                </c:pt>
                <c:pt idx="1">
                  <c:v>0.38469999999999999</c:v>
                </c:pt>
                <c:pt idx="2">
                  <c:v>0.31830000000000003</c:v>
                </c:pt>
                <c:pt idx="3">
                  <c:v>0.28179999999999999</c:v>
                </c:pt>
                <c:pt idx="4">
                  <c:v>0.22750000000000001</c:v>
                </c:pt>
                <c:pt idx="5">
                  <c:v>0.25459999999999999</c:v>
                </c:pt>
                <c:pt idx="6">
                  <c:v>0.1933</c:v>
                </c:pt>
                <c:pt idx="7">
                  <c:v>0.19350000000000001</c:v>
                </c:pt>
                <c:pt idx="8">
                  <c:v>0.19950000000000001</c:v>
                </c:pt>
                <c:pt idx="9">
                  <c:v>0.1545</c:v>
                </c:pt>
                <c:pt idx="10">
                  <c:v>0.14480000000000001</c:v>
                </c:pt>
                <c:pt idx="11">
                  <c:v>0.1265</c:v>
                </c:pt>
                <c:pt idx="12">
                  <c:v>0.1003</c:v>
                </c:pt>
                <c:pt idx="13">
                  <c:v>0.1198</c:v>
                </c:pt>
                <c:pt idx="14">
                  <c:v>0.1149</c:v>
                </c:pt>
                <c:pt idx="15">
                  <c:v>0.1163</c:v>
                </c:pt>
              </c:numCache>
            </c:numRef>
          </c:val>
          <c:extLst>
            <c:ext xmlns:c16="http://schemas.microsoft.com/office/drawing/2014/chart" uri="{C3380CC4-5D6E-409C-BE32-E72D297353CC}">
              <c16:uniqueId val="{00000000-1E67-471E-AB20-517D935F9365}"/>
            </c:ext>
          </c:extLst>
        </c:ser>
        <c:ser>
          <c:idx val="1"/>
          <c:order val="1"/>
          <c:tx>
            <c:strRef>
              <c:f>Sheet1!$C$1</c:f>
              <c:strCache>
                <c:ptCount val="1"/>
                <c:pt idx="0">
                  <c:v>2023</c:v>
                </c:pt>
              </c:strCache>
            </c:strRef>
          </c:tx>
          <c:spPr>
            <a:solidFill>
              <a:schemeClr val="accent4"/>
            </a:solidFill>
            <a:ln>
              <a:noFill/>
            </a:ln>
            <a:effectLst/>
          </c:spPr>
          <c:invertIfNegative val="0"/>
          <c:dLbls>
            <c:dLbl>
              <c:idx val="0"/>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2EEE-4A9D-B5C8-A6B01F1B217A}"/>
                </c:ext>
              </c:extLst>
            </c:dLbl>
            <c:dLbl>
              <c:idx val="2"/>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EEE-4A9D-B5C8-A6B01F1B217A}"/>
                </c:ext>
              </c:extLst>
            </c:dLbl>
            <c:dLbl>
              <c:idx val="3"/>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2EEE-4A9D-B5C8-A6B01F1B217A}"/>
                </c:ext>
              </c:extLst>
            </c:dLbl>
            <c:dLbl>
              <c:idx val="4"/>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2EEE-4A9D-B5C8-A6B01F1B217A}"/>
                </c:ext>
              </c:extLst>
            </c:dLbl>
            <c:dLbl>
              <c:idx val="5"/>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2EEE-4A9D-B5C8-A6B01F1B217A}"/>
                </c:ext>
              </c:extLst>
            </c:dLbl>
            <c:dLbl>
              <c:idx val="6"/>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2EEE-4A9D-B5C8-A6B01F1B217A}"/>
                </c:ext>
              </c:extLst>
            </c:dLbl>
            <c:dLbl>
              <c:idx val="8"/>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2EEE-4A9D-B5C8-A6B01F1B217A}"/>
                </c:ext>
              </c:extLst>
            </c:dLbl>
            <c:dLbl>
              <c:idx val="12"/>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2EEE-4A9D-B5C8-A6B01F1B217A}"/>
                </c:ext>
              </c:extLst>
            </c:dLbl>
            <c:dLbl>
              <c:idx val="13"/>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2EEE-4A9D-B5C8-A6B01F1B217A}"/>
                </c:ext>
              </c:extLst>
            </c:dLbl>
            <c:dLbl>
              <c:idx val="14"/>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2EEE-4A9D-B5C8-A6B01F1B217A}"/>
                </c:ext>
              </c:extLst>
            </c:dLbl>
            <c:dLbl>
              <c:idx val="15"/>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2EEE-4A9D-B5C8-A6B01F1B217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Road and pavement repairs</c:v>
                </c:pt>
                <c:pt idx="1">
                  <c:v>The level of traffic congestion</c:v>
                </c:pt>
                <c:pt idx="2">
                  <c:v>Access to health services</c:v>
                </c:pt>
                <c:pt idx="3">
                  <c:v>The level of crime and anti-social behaviour</c:v>
                </c:pt>
                <c:pt idx="4">
                  <c:v>Cleanliness of streets</c:v>
                </c:pt>
                <c:pt idx="5">
                  <c:v>Affordable, decent housing</c:v>
                </c:pt>
                <c:pt idx="6">
                  <c:v>Quality of health services</c:v>
                </c:pt>
                <c:pt idx="7">
                  <c:v>Public transport</c:v>
                </c:pt>
                <c:pt idx="8">
                  <c:v>Activities for teenagers</c:v>
                </c:pt>
                <c:pt idx="9">
                  <c:v>Shopping facilities</c:v>
                </c:pt>
                <c:pt idx="10">
                  <c:v>Wage levels and local cost of living</c:v>
                </c:pt>
                <c:pt idx="11">
                  <c:v>Older and disabled people having good care and support</c:v>
                </c:pt>
                <c:pt idx="12">
                  <c:v>Parks and open spaces</c:v>
                </c:pt>
                <c:pt idx="13">
                  <c:v>Local job opportunities</c:v>
                </c:pt>
                <c:pt idx="14">
                  <c:v>Broadband provision</c:v>
                </c:pt>
                <c:pt idx="15">
                  <c:v>Cultural facilities (e.g. cinemas, museums)</c:v>
                </c:pt>
              </c:strCache>
            </c:strRef>
          </c:cat>
          <c:val>
            <c:numRef>
              <c:f>Sheet1!$C$2:$C$17</c:f>
              <c:numCache>
                <c:formatCode>0%</c:formatCode>
                <c:ptCount val="16"/>
                <c:pt idx="0">
                  <c:v>0.72</c:v>
                </c:pt>
                <c:pt idx="1">
                  <c:v>0.37640000000000001</c:v>
                </c:pt>
                <c:pt idx="2">
                  <c:v>0.36030000000000001</c:v>
                </c:pt>
                <c:pt idx="3">
                  <c:v>0.30099999999999999</c:v>
                </c:pt>
                <c:pt idx="4">
                  <c:v>0.28320000000000001</c:v>
                </c:pt>
                <c:pt idx="5">
                  <c:v>0.23230000000000001</c:v>
                </c:pt>
                <c:pt idx="6">
                  <c:v>0.21240000000000001</c:v>
                </c:pt>
                <c:pt idx="7">
                  <c:v>0.1913</c:v>
                </c:pt>
                <c:pt idx="8">
                  <c:v>0.1724</c:v>
                </c:pt>
                <c:pt idx="9">
                  <c:v>0.1678</c:v>
                </c:pt>
                <c:pt idx="10">
                  <c:v>0.1368</c:v>
                </c:pt>
                <c:pt idx="11">
                  <c:v>0.12859999999999999</c:v>
                </c:pt>
                <c:pt idx="12">
                  <c:v>0.1249</c:v>
                </c:pt>
                <c:pt idx="13">
                  <c:v>0.1046</c:v>
                </c:pt>
                <c:pt idx="14">
                  <c:v>9.74E-2</c:v>
                </c:pt>
                <c:pt idx="15">
                  <c:v>9.5399999999999999E-2</c:v>
                </c:pt>
              </c:numCache>
            </c:numRef>
          </c:val>
          <c:extLst>
            <c:ext xmlns:c16="http://schemas.microsoft.com/office/drawing/2014/chart" uri="{C3380CC4-5D6E-409C-BE32-E72D297353CC}">
              <c16:uniqueId val="{00000002-4E81-4F0D-8193-84F72DFCB2DD}"/>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w="25400">
          <a:noFill/>
        </a:ln>
        <a:effectLst/>
      </c:spPr>
    </c:plotArea>
    <c:legend>
      <c:legendPos val="r"/>
      <c:layout>
        <c:manualLayout>
          <c:xMode val="edge"/>
          <c:yMode val="edge"/>
          <c:x val="0.85156666367784384"/>
          <c:y val="0.43718994401307665"/>
          <c:w val="7.9636568101559085E-2"/>
          <c:h val="0.148273870941132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47074449198004659"/>
          <c:y val="5.4482914321448264E-2"/>
          <c:w val="0.39981768777174448"/>
          <c:h val="0.94551708567855175"/>
        </c:manualLayout>
      </c:layout>
      <c:barChart>
        <c:barDir val="bar"/>
        <c:grouping val="clustered"/>
        <c:varyColors val="0"/>
        <c:ser>
          <c:idx val="0"/>
          <c:order val="0"/>
          <c:tx>
            <c:strRef>
              <c:f>Sheet1!$B$1</c:f>
              <c:strCache>
                <c:ptCount val="1"/>
                <c:pt idx="0">
                  <c:v>Column1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At least once a week</c:v>
                </c:pt>
                <c:pt idx="1">
                  <c:v>Less than once a week but at least once a month</c:v>
                </c:pt>
                <c:pt idx="2">
                  <c:v>Less often than this</c:v>
                </c:pt>
                <c:pt idx="3">
                  <c:v>Not done this</c:v>
                </c:pt>
              </c:strCache>
            </c:strRef>
          </c:cat>
          <c:val>
            <c:numRef>
              <c:f>Sheet1!$B$2:$B$5</c:f>
              <c:numCache>
                <c:formatCode>0%</c:formatCode>
                <c:ptCount val="4"/>
                <c:pt idx="0">
                  <c:v>0.14760000000000001</c:v>
                </c:pt>
                <c:pt idx="1">
                  <c:v>8.1900000000000001E-2</c:v>
                </c:pt>
                <c:pt idx="2">
                  <c:v>0.1147</c:v>
                </c:pt>
                <c:pt idx="3">
                  <c:v>0.65580000000000005</c:v>
                </c:pt>
              </c:numCache>
            </c:numRef>
          </c:val>
          <c:extLst>
            <c:ext xmlns:c16="http://schemas.microsoft.com/office/drawing/2014/chart" uri="{C3380CC4-5D6E-409C-BE32-E72D297353CC}">
              <c16:uniqueId val="{00000000-A535-4271-89D3-A0AA9D6E12C4}"/>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074449198004659"/>
          <c:y val="5.4482914321448264E-2"/>
          <c:w val="0.39981768777174448"/>
          <c:h val="0.94551708567855175"/>
        </c:manualLayout>
      </c:layout>
      <c:barChart>
        <c:barDir val="bar"/>
        <c:grouping val="clustered"/>
        <c:varyColors val="0"/>
        <c:ser>
          <c:idx val="0"/>
          <c:order val="0"/>
          <c:tx>
            <c:strRef>
              <c:f>Sheet1!$B$1</c:f>
              <c:strCache>
                <c:ptCount val="1"/>
                <c:pt idx="0">
                  <c:v>Essex 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At least once a month</c:v>
                </c:pt>
                <c:pt idx="1">
                  <c:v>Within the last 12 months</c:v>
                </c:pt>
              </c:strCache>
            </c:strRef>
          </c:cat>
          <c:val>
            <c:numRef>
              <c:f>Sheet1!$B$2:$B$3</c:f>
              <c:numCache>
                <c:formatCode>0%</c:formatCode>
                <c:ptCount val="2"/>
                <c:pt idx="0">
                  <c:v>0.22950000000000001</c:v>
                </c:pt>
                <c:pt idx="1">
                  <c:v>0.34420000000000001</c:v>
                </c:pt>
              </c:numCache>
            </c:numRef>
          </c:val>
          <c:extLst>
            <c:ext xmlns:c16="http://schemas.microsoft.com/office/drawing/2014/chart" uri="{C3380CC4-5D6E-409C-BE32-E72D297353CC}">
              <c16:uniqueId val="{00000000-2C14-41D1-8DE2-F4F30FDA5C96}"/>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rgbClr val="A6A6A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5E24-4655-8180-5FD18D2CB05B}"/>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0.34420000000000001</c:v>
                </c:pt>
                <c:pt idx="1">
                  <c:v>0.27329999999999999</c:v>
                </c:pt>
                <c:pt idx="2">
                  <c:v>0.35360000000000003</c:v>
                </c:pt>
                <c:pt idx="3">
                  <c:v>0.45119999999999999</c:v>
                </c:pt>
                <c:pt idx="4">
                  <c:v>0.32850000000000001</c:v>
                </c:pt>
                <c:pt idx="5">
                  <c:v>0.40489999999999998</c:v>
                </c:pt>
                <c:pt idx="6">
                  <c:v>0.3493</c:v>
                </c:pt>
                <c:pt idx="7">
                  <c:v>0.34360000000000002</c:v>
                </c:pt>
                <c:pt idx="8">
                  <c:v>0.25480000000000003</c:v>
                </c:pt>
                <c:pt idx="9">
                  <c:v>0.377</c:v>
                </c:pt>
                <c:pt idx="10">
                  <c:v>0.35220000000000001</c:v>
                </c:pt>
                <c:pt idx="11">
                  <c:v>0.31119999999999998</c:v>
                </c:pt>
                <c:pt idx="12">
                  <c:v>0.40629999999999999</c:v>
                </c:pt>
                <c:pt idx="13">
                  <c:v>0.40550000000000003</c:v>
                </c:pt>
                <c:pt idx="14">
                  <c:v>0.32269999999999999</c:v>
                </c:pt>
                <c:pt idx="15">
                  <c:v>0.26050000000000001</c:v>
                </c:pt>
                <c:pt idx="16">
                  <c:v>0.37319999999999998</c:v>
                </c:pt>
                <c:pt idx="17">
                  <c:v>0.2213</c:v>
                </c:pt>
                <c:pt idx="18">
                  <c:v>0.3054</c:v>
                </c:pt>
                <c:pt idx="19">
                  <c:v>0.32950000000000002</c:v>
                </c:pt>
                <c:pt idx="20">
                  <c:v>0.38979999999999998</c:v>
                </c:pt>
                <c:pt idx="21">
                  <c:v>0.38419999999999999</c:v>
                </c:pt>
              </c:numCache>
            </c:numRef>
          </c:val>
          <c:extLst>
            <c:ext xmlns:c16="http://schemas.microsoft.com/office/drawing/2014/chart" uri="{C3380CC4-5D6E-409C-BE32-E72D297353CC}">
              <c16:uniqueId val="{00000002-5E24-4655-8180-5FD18D2CB05B}"/>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194960989808132E-2"/>
          <c:y val="5.9094071773901649E-2"/>
          <c:w val="0.88147648164298831"/>
          <c:h val="0.75956223953582647"/>
        </c:manualLayout>
      </c:layout>
      <c:lineChart>
        <c:grouping val="standard"/>
        <c:varyColors val="0"/>
        <c:ser>
          <c:idx val="0"/>
          <c:order val="0"/>
          <c:tx>
            <c:strRef>
              <c:f>Sheet1!$B$1</c:f>
              <c:strCache>
                <c:ptCount val="1"/>
                <c:pt idx="0">
                  <c:v>Essex</c:v>
                </c:pt>
              </c:strCache>
            </c:strRef>
          </c:tx>
          <c:spPr>
            <a:ln w="28575" cap="rnd">
              <a:solidFill>
                <a:srgbClr val="E40037"/>
              </a:solidFill>
              <a:round/>
            </a:ln>
            <a:effectLst/>
          </c:spPr>
          <c:marker>
            <c:symbol val="circle"/>
            <c:size val="7"/>
            <c:spPr>
              <a:solidFill>
                <a:srgbClr val="E40037"/>
              </a:solidFill>
              <a:ln w="38100" cap="rnd">
                <a:solidFill>
                  <a:srgbClr val="E40037"/>
                </a:solidFill>
              </a:ln>
              <a:effectLst/>
            </c:spPr>
          </c:marker>
          <c:dLbls>
            <c:dLbl>
              <c:idx val="4"/>
              <c:layout>
                <c:manualLayout>
                  <c:x val="-1.9809350761930217E-2"/>
                  <c:y val="3.64905305805248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2CA-4717-AAFF-CB2807CDB6E6}"/>
                </c:ext>
              </c:extLst>
            </c:dLbl>
            <c:dLbl>
              <c:idx val="7"/>
              <c:layout>
                <c:manualLayout>
                  <c:x val="-3.611575862077504E-2"/>
                  <c:y val="-2.82563106004166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93-40F0-B1DB-5CA3D88EC70F}"/>
                </c:ext>
              </c:extLst>
            </c:dLbl>
            <c:dLbl>
              <c:idx val="10"/>
              <c:layout>
                <c:manualLayout>
                  <c:x val="-2.0974094180419123E-2"/>
                  <c:y val="3.6490530580524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93-40F0-B1DB-5CA3D88EC70F}"/>
                </c:ext>
              </c:extLst>
            </c:dLbl>
            <c:dLbl>
              <c:idx val="15"/>
              <c:layout>
                <c:manualLayout>
                  <c:x val="-1.6315120506463453E-2"/>
                  <c:y val="3.64905305805249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A93-40F0-B1DB-5CA3D88EC70F}"/>
                </c:ext>
              </c:extLst>
            </c:dLbl>
            <c:dLbl>
              <c:idx val="18"/>
              <c:layout>
                <c:manualLayout>
                  <c:x val="-2.213883759890806E-2"/>
                  <c:y val="-3.38864707031072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A93-40F0-B1DB-5CA3D88EC70F}"/>
                </c:ext>
              </c:extLst>
            </c:dLbl>
            <c:dLbl>
              <c:idx val="22"/>
              <c:layout>
                <c:manualLayout>
                  <c:x val="-1.5150377087974537E-2"/>
                  <c:y val="-3.6701439924529282E-2"/>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3.3794984431415827E-2"/>
                      <c:h val="3.6807282501262903E-2"/>
                    </c:manualLayout>
                  </c15:layout>
                </c:ext>
                <c:ext xmlns:c16="http://schemas.microsoft.com/office/drawing/2014/chart" uri="{C3380CC4-5D6E-409C-BE32-E72D297353CC}">
                  <c16:uniqueId val="{00000009-AA93-40F0-B1DB-5CA3D88EC70F}"/>
                </c:ext>
              </c:extLst>
            </c:dLbl>
            <c:dLbl>
              <c:idx val="35"/>
              <c:layout>
                <c:manualLayout>
                  <c:x val="-2.6797811272863684E-2"/>
                  <c:y val="-3.10713906517619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A93-40F0-B1DB-5CA3D88EC70F}"/>
                </c:ext>
              </c:extLst>
            </c:dLbl>
            <c:dLbl>
              <c:idx val="40"/>
              <c:layout>
                <c:manualLayout>
                  <c:x val="-1.747986392495237E-2"/>
                  <c:y val="-3.10713906517619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A93-40F0-B1DB-5CA3D88EC70F}"/>
                </c:ext>
              </c:extLst>
            </c:dLbl>
            <c:dLbl>
              <c:idx val="98"/>
              <c:layout>
                <c:manualLayout>
                  <c:x val="-1.9390043131274282E-2"/>
                  <c:y val="4.10720179491276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8D-486F-9757-F69F5F426CCA}"/>
                </c:ext>
              </c:extLst>
            </c:dLbl>
            <c:dLbl>
              <c:idx val="100"/>
              <c:layout>
                <c:manualLayout>
                  <c:x val="-3.7280502039264043E-2"/>
                  <c:y val="-2.2626150497726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A93-40F0-B1DB-5CA3D88EC70F}"/>
                </c:ext>
              </c:extLst>
            </c:dLbl>
            <c:dLbl>
              <c:idx val="103"/>
              <c:layout>
                <c:manualLayout>
                  <c:x val="-2.2138837598908039E-2"/>
                  <c:y val="-2.82563106004167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A93-40F0-B1DB-5CA3D88EC70F}"/>
                </c:ext>
              </c:extLst>
            </c:dLbl>
            <c:dLbl>
              <c:idx val="106"/>
              <c:layout>
                <c:manualLayout>
                  <c:x val="-2.0974094180419123E-2"/>
                  <c:y val="-3.10713906517619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A93-40F0-B1DB-5CA3D88EC70F}"/>
                </c:ext>
              </c:extLst>
            </c:dLbl>
            <c:dLbl>
              <c:idx val="109"/>
              <c:layout>
                <c:manualLayout>
                  <c:x val="-8.1619165770410364E-3"/>
                  <c:y val="-2.5441230549071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A93-40F0-B1DB-5CA3D88EC70F}"/>
                </c:ext>
              </c:extLst>
            </c:dLbl>
            <c:dLbl>
              <c:idx val="115"/>
              <c:layout>
                <c:manualLayout>
                  <c:x val="-1.1656146832507873E-2"/>
                  <c:y val="-3.10713906517619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A93-40F0-B1DB-5CA3D88EC70F}"/>
                </c:ext>
              </c:extLst>
            </c:dLbl>
            <c:dLbl>
              <c:idx val="127"/>
              <c:layout>
                <c:manualLayout>
                  <c:x val="-1.8644607343441373E-2"/>
                  <c:y val="-3.10713906517619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A93-40F0-B1DB-5CA3D88EC70F}"/>
                </c:ext>
              </c:extLst>
            </c:dLbl>
            <c:dLbl>
              <c:idx val="146"/>
              <c:layout>
                <c:manualLayout>
                  <c:x val="-2.0974094180419123E-2"/>
                  <c:y val="-3.10713906517619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A93-40F0-B1DB-5CA3D88EC70F}"/>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Sheet1!$A$2:$A$121</c:f>
              <c:numCache>
                <c:formatCode>mmm\-yy</c:formatCode>
                <c:ptCount val="120"/>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pt idx="84">
                  <c:v>44197</c:v>
                </c:pt>
                <c:pt idx="85">
                  <c:v>44228</c:v>
                </c:pt>
                <c:pt idx="86">
                  <c:v>44256</c:v>
                </c:pt>
                <c:pt idx="87">
                  <c:v>44287</c:v>
                </c:pt>
                <c:pt idx="88">
                  <c:v>44317</c:v>
                </c:pt>
                <c:pt idx="89">
                  <c:v>44348</c:v>
                </c:pt>
                <c:pt idx="90">
                  <c:v>44378</c:v>
                </c:pt>
                <c:pt idx="91">
                  <c:v>44409</c:v>
                </c:pt>
                <c:pt idx="92">
                  <c:v>44440</c:v>
                </c:pt>
                <c:pt idx="93">
                  <c:v>44470</c:v>
                </c:pt>
                <c:pt idx="94">
                  <c:v>44501</c:v>
                </c:pt>
                <c:pt idx="95">
                  <c:v>44531</c:v>
                </c:pt>
                <c:pt idx="96">
                  <c:v>44562</c:v>
                </c:pt>
                <c:pt idx="97">
                  <c:v>44593</c:v>
                </c:pt>
                <c:pt idx="98">
                  <c:v>44621</c:v>
                </c:pt>
                <c:pt idx="99">
                  <c:v>44652</c:v>
                </c:pt>
                <c:pt idx="100">
                  <c:v>44682</c:v>
                </c:pt>
                <c:pt idx="101">
                  <c:v>44713</c:v>
                </c:pt>
                <c:pt idx="102">
                  <c:v>44743</c:v>
                </c:pt>
                <c:pt idx="103">
                  <c:v>44774</c:v>
                </c:pt>
                <c:pt idx="104">
                  <c:v>44805</c:v>
                </c:pt>
                <c:pt idx="105">
                  <c:v>44835</c:v>
                </c:pt>
                <c:pt idx="106">
                  <c:v>44866</c:v>
                </c:pt>
                <c:pt idx="107">
                  <c:v>44896</c:v>
                </c:pt>
                <c:pt idx="108">
                  <c:v>44927</c:v>
                </c:pt>
                <c:pt idx="109">
                  <c:v>44958</c:v>
                </c:pt>
                <c:pt idx="110">
                  <c:v>44986</c:v>
                </c:pt>
                <c:pt idx="111">
                  <c:v>45017</c:v>
                </c:pt>
                <c:pt idx="112">
                  <c:v>45047</c:v>
                </c:pt>
                <c:pt idx="113">
                  <c:v>45078</c:v>
                </c:pt>
                <c:pt idx="114">
                  <c:v>45108</c:v>
                </c:pt>
                <c:pt idx="115">
                  <c:v>45139</c:v>
                </c:pt>
                <c:pt idx="116">
                  <c:v>45170</c:v>
                </c:pt>
                <c:pt idx="117">
                  <c:v>45200</c:v>
                </c:pt>
                <c:pt idx="118">
                  <c:v>45231</c:v>
                </c:pt>
                <c:pt idx="119">
                  <c:v>45261</c:v>
                </c:pt>
              </c:numCache>
            </c:numRef>
          </c:cat>
          <c:val>
            <c:numRef>
              <c:f>Sheet1!$B$2:$B$121</c:f>
              <c:numCache>
                <c:formatCode>General</c:formatCode>
                <c:ptCount val="120"/>
                <c:pt idx="4" formatCode="0%">
                  <c:v>0.24</c:v>
                </c:pt>
                <c:pt idx="19" formatCode="0%">
                  <c:v>0.23</c:v>
                </c:pt>
                <c:pt idx="31" formatCode="0%">
                  <c:v>0.25</c:v>
                </c:pt>
                <c:pt idx="50" formatCode="0%">
                  <c:v>0.25</c:v>
                </c:pt>
                <c:pt idx="98" formatCode="0%">
                  <c:v>0.25169999999999998</c:v>
                </c:pt>
                <c:pt idx="112" formatCode="0%">
                  <c:v>0.22950000000000001</c:v>
                </c:pt>
              </c:numCache>
            </c:numRef>
          </c:val>
          <c:smooth val="0"/>
          <c:extLst>
            <c:ext xmlns:c16="http://schemas.microsoft.com/office/drawing/2014/chart" uri="{C3380CC4-5D6E-409C-BE32-E72D297353CC}">
              <c16:uniqueId val="{00000000-4B25-4B35-A605-F20BBCC2D9B2}"/>
            </c:ext>
          </c:extLst>
        </c:ser>
        <c:ser>
          <c:idx val="1"/>
          <c:order val="1"/>
          <c:tx>
            <c:strRef>
              <c:f>Sheet1!$C$1</c:f>
              <c:strCache>
                <c:ptCount val="1"/>
                <c:pt idx="0">
                  <c:v>Community Life Survey</c:v>
                </c:pt>
              </c:strCache>
            </c:strRef>
          </c:tx>
          <c:spPr>
            <a:ln w="28575" cap="rnd">
              <a:solidFill>
                <a:srgbClr val="A6A6A6"/>
              </a:solidFill>
              <a:round/>
            </a:ln>
            <a:effectLst/>
          </c:spPr>
          <c:marker>
            <c:symbol val="x"/>
            <c:size val="5"/>
            <c:spPr>
              <a:solidFill>
                <a:srgbClr val="A6A6A6"/>
              </a:solidFill>
              <a:ln w="38100">
                <a:solidFill>
                  <a:srgbClr val="A6A6A6"/>
                </a:solidFill>
              </a:ln>
              <a:effectLst/>
            </c:spPr>
          </c:marker>
          <c:dLbls>
            <c:dLbl>
              <c:idx val="2"/>
              <c:layout>
                <c:manualLayout>
                  <c:x val="-2.7962554691352635E-2"/>
                  <c:y val="3.670177241429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2CA-4717-AAFF-CB2807CDB6E6}"/>
                </c:ext>
              </c:extLst>
            </c:dLbl>
            <c:dLbl>
              <c:idx val="14"/>
              <c:layout>
                <c:manualLayout>
                  <c:x val="-2.2138837598908039E-2"/>
                  <c:y val="-3.36752288693330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2CA-4717-AAFF-CB2807CDB6E6}"/>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Sheet1!$A$2:$A$121</c:f>
              <c:numCache>
                <c:formatCode>mmm\-yy</c:formatCode>
                <c:ptCount val="120"/>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pt idx="84">
                  <c:v>44197</c:v>
                </c:pt>
                <c:pt idx="85">
                  <c:v>44228</c:v>
                </c:pt>
                <c:pt idx="86">
                  <c:v>44256</c:v>
                </c:pt>
                <c:pt idx="87">
                  <c:v>44287</c:v>
                </c:pt>
                <c:pt idx="88">
                  <c:v>44317</c:v>
                </c:pt>
                <c:pt idx="89">
                  <c:v>44348</c:v>
                </c:pt>
                <c:pt idx="90">
                  <c:v>44378</c:v>
                </c:pt>
                <c:pt idx="91">
                  <c:v>44409</c:v>
                </c:pt>
                <c:pt idx="92">
                  <c:v>44440</c:v>
                </c:pt>
                <c:pt idx="93">
                  <c:v>44470</c:v>
                </c:pt>
                <c:pt idx="94">
                  <c:v>44501</c:v>
                </c:pt>
                <c:pt idx="95">
                  <c:v>44531</c:v>
                </c:pt>
                <c:pt idx="96">
                  <c:v>44562</c:v>
                </c:pt>
                <c:pt idx="97">
                  <c:v>44593</c:v>
                </c:pt>
                <c:pt idx="98">
                  <c:v>44621</c:v>
                </c:pt>
                <c:pt idx="99">
                  <c:v>44652</c:v>
                </c:pt>
                <c:pt idx="100">
                  <c:v>44682</c:v>
                </c:pt>
                <c:pt idx="101">
                  <c:v>44713</c:v>
                </c:pt>
                <c:pt idx="102">
                  <c:v>44743</c:v>
                </c:pt>
                <c:pt idx="103">
                  <c:v>44774</c:v>
                </c:pt>
                <c:pt idx="104">
                  <c:v>44805</c:v>
                </c:pt>
                <c:pt idx="105">
                  <c:v>44835</c:v>
                </c:pt>
                <c:pt idx="106">
                  <c:v>44866</c:v>
                </c:pt>
                <c:pt idx="107">
                  <c:v>44896</c:v>
                </c:pt>
                <c:pt idx="108">
                  <c:v>44927</c:v>
                </c:pt>
                <c:pt idx="109">
                  <c:v>44958</c:v>
                </c:pt>
                <c:pt idx="110">
                  <c:v>44986</c:v>
                </c:pt>
                <c:pt idx="111">
                  <c:v>45017</c:v>
                </c:pt>
                <c:pt idx="112">
                  <c:v>45047</c:v>
                </c:pt>
                <c:pt idx="113">
                  <c:v>45078</c:v>
                </c:pt>
                <c:pt idx="114">
                  <c:v>45108</c:v>
                </c:pt>
                <c:pt idx="115">
                  <c:v>45139</c:v>
                </c:pt>
                <c:pt idx="116">
                  <c:v>45170</c:v>
                </c:pt>
                <c:pt idx="117">
                  <c:v>45200</c:v>
                </c:pt>
                <c:pt idx="118">
                  <c:v>45231</c:v>
                </c:pt>
                <c:pt idx="119">
                  <c:v>45261</c:v>
                </c:pt>
              </c:numCache>
            </c:numRef>
          </c:cat>
          <c:val>
            <c:numRef>
              <c:f>Sheet1!$C$2:$C$121</c:f>
              <c:numCache>
                <c:formatCode>General</c:formatCode>
                <c:ptCount val="120"/>
                <c:pt idx="2" formatCode="0%">
                  <c:v>0.27</c:v>
                </c:pt>
                <c:pt idx="14" formatCode="0%">
                  <c:v>0.25</c:v>
                </c:pt>
                <c:pt idx="26" formatCode="0%">
                  <c:v>0.21</c:v>
                </c:pt>
                <c:pt idx="38" formatCode="0%">
                  <c:v>0.22</c:v>
                </c:pt>
                <c:pt idx="50" formatCode="0%">
                  <c:v>0.22</c:v>
                </c:pt>
                <c:pt idx="62" formatCode="0%">
                  <c:v>0.22</c:v>
                </c:pt>
                <c:pt idx="74" formatCode="0%">
                  <c:v>0.23</c:v>
                </c:pt>
                <c:pt idx="86" formatCode="0%">
                  <c:v>0.17</c:v>
                </c:pt>
                <c:pt idx="98" formatCode="0%">
                  <c:v>0.16</c:v>
                </c:pt>
              </c:numCache>
            </c:numRef>
          </c:val>
          <c:smooth val="0"/>
          <c:extLst>
            <c:ext xmlns:c16="http://schemas.microsoft.com/office/drawing/2014/chart" uri="{C3380CC4-5D6E-409C-BE32-E72D297353CC}">
              <c16:uniqueId val="{00000001-AA93-40F0-B1DB-5CA3D88EC70F}"/>
            </c:ext>
          </c:extLst>
        </c:ser>
        <c:ser>
          <c:idx val="2"/>
          <c:order val="2"/>
          <c:tx>
            <c:strRef>
              <c:f>Sheet1!$D$1</c:f>
              <c:strCache>
                <c:ptCount val="1"/>
                <c:pt idx="0">
                  <c:v>Essex2</c:v>
                </c:pt>
              </c:strCache>
            </c:strRef>
          </c:tx>
          <c:spPr>
            <a:ln w="28575" cap="rnd">
              <a:solidFill>
                <a:schemeClr val="accent4"/>
              </a:solidFill>
              <a:round/>
            </a:ln>
            <a:effectLst/>
          </c:spPr>
          <c:marker>
            <c:symbol val="circle"/>
            <c:size val="7"/>
            <c:spPr>
              <a:solidFill>
                <a:srgbClr val="E40037"/>
              </a:solidFill>
              <a:ln w="12700">
                <a:solidFill>
                  <a:schemeClr val="accent4"/>
                </a:solidFill>
              </a:ln>
              <a:effectLst/>
            </c:spPr>
          </c:marker>
          <c:dPt>
            <c:idx val="4"/>
            <c:marker>
              <c:symbol val="circle"/>
              <c:size val="8"/>
              <c:spPr>
                <a:solidFill>
                  <a:srgbClr val="E40037"/>
                </a:solidFill>
                <a:ln w="12700">
                  <a:solidFill>
                    <a:schemeClr val="accent4"/>
                  </a:solidFill>
                </a:ln>
                <a:effectLst/>
              </c:spPr>
            </c:marker>
            <c:bubble3D val="0"/>
            <c:spPr>
              <a:ln w="28575" cap="rnd">
                <a:solidFill>
                  <a:schemeClr val="accent4"/>
                </a:solidFill>
                <a:round/>
              </a:ln>
              <a:effectLst/>
            </c:spPr>
            <c:extLst>
              <c:ext xmlns:c16="http://schemas.microsoft.com/office/drawing/2014/chart" uri="{C3380CC4-5D6E-409C-BE32-E72D297353CC}">
                <c16:uniqueId val="{00000017-E2CA-4717-AAFF-CB2807CDB6E6}"/>
              </c:ext>
            </c:extLst>
          </c:dPt>
          <c:dPt>
            <c:idx val="19"/>
            <c:marker>
              <c:symbol val="circle"/>
              <c:size val="8"/>
              <c:spPr>
                <a:solidFill>
                  <a:srgbClr val="E40037"/>
                </a:solidFill>
                <a:ln w="12700">
                  <a:solidFill>
                    <a:schemeClr val="accent4"/>
                  </a:solidFill>
                </a:ln>
                <a:effectLst/>
              </c:spPr>
            </c:marker>
            <c:bubble3D val="0"/>
            <c:spPr>
              <a:ln w="28575" cap="rnd">
                <a:solidFill>
                  <a:schemeClr val="accent4"/>
                </a:solidFill>
                <a:round/>
              </a:ln>
              <a:effectLst/>
            </c:spPr>
            <c:extLst>
              <c:ext xmlns:c16="http://schemas.microsoft.com/office/drawing/2014/chart" uri="{C3380CC4-5D6E-409C-BE32-E72D297353CC}">
                <c16:uniqueId val="{00000003-6A19-4E9A-A51F-05E129F10E12}"/>
              </c:ext>
            </c:extLst>
          </c:dPt>
          <c:dPt>
            <c:idx val="31"/>
            <c:marker>
              <c:symbol val="circle"/>
              <c:size val="8"/>
              <c:spPr>
                <a:solidFill>
                  <a:srgbClr val="E40037"/>
                </a:solidFill>
                <a:ln w="12700">
                  <a:solidFill>
                    <a:schemeClr val="accent4"/>
                  </a:solidFill>
                </a:ln>
                <a:effectLst/>
              </c:spPr>
            </c:marker>
            <c:bubble3D val="0"/>
            <c:spPr>
              <a:ln w="28575" cap="rnd">
                <a:solidFill>
                  <a:schemeClr val="accent4"/>
                </a:solidFill>
                <a:round/>
              </a:ln>
              <a:effectLst/>
            </c:spPr>
            <c:extLst>
              <c:ext xmlns:c16="http://schemas.microsoft.com/office/drawing/2014/chart" uri="{C3380CC4-5D6E-409C-BE32-E72D297353CC}">
                <c16:uniqueId val="{00000001-6A19-4E9A-A51F-05E129F10E12}"/>
              </c:ext>
            </c:extLst>
          </c:dPt>
          <c:dPt>
            <c:idx val="50"/>
            <c:marker>
              <c:symbol val="circle"/>
              <c:size val="8"/>
              <c:spPr>
                <a:solidFill>
                  <a:srgbClr val="E40037"/>
                </a:solidFill>
                <a:ln w="12700">
                  <a:solidFill>
                    <a:schemeClr val="accent4"/>
                  </a:solidFill>
                </a:ln>
                <a:effectLst/>
              </c:spPr>
            </c:marker>
            <c:bubble3D val="0"/>
            <c:spPr>
              <a:ln w="28575" cap="rnd">
                <a:solidFill>
                  <a:schemeClr val="accent4"/>
                </a:solidFill>
                <a:round/>
              </a:ln>
              <a:effectLst/>
            </c:spPr>
            <c:extLst>
              <c:ext xmlns:c16="http://schemas.microsoft.com/office/drawing/2014/chart" uri="{C3380CC4-5D6E-409C-BE32-E72D297353CC}">
                <c16:uniqueId val="{00000002-6A19-4E9A-A51F-05E129F10E12}"/>
              </c:ext>
            </c:extLst>
          </c:dPt>
          <c:dPt>
            <c:idx val="98"/>
            <c:marker>
              <c:symbol val="circle"/>
              <c:size val="8"/>
              <c:spPr>
                <a:solidFill>
                  <a:srgbClr val="E40037"/>
                </a:solidFill>
                <a:ln w="12700">
                  <a:solidFill>
                    <a:schemeClr val="accent4"/>
                  </a:solidFill>
                </a:ln>
                <a:effectLst/>
              </c:spPr>
            </c:marker>
            <c:bubble3D val="0"/>
            <c:spPr>
              <a:ln w="28575" cap="rnd">
                <a:solidFill>
                  <a:schemeClr val="accent4"/>
                </a:solidFill>
                <a:round/>
              </a:ln>
              <a:effectLst/>
            </c:spPr>
            <c:extLst>
              <c:ext xmlns:c16="http://schemas.microsoft.com/office/drawing/2014/chart" uri="{C3380CC4-5D6E-409C-BE32-E72D297353CC}">
                <c16:uniqueId val="{00000015-2160-4025-9CF3-BE4B093BDD27}"/>
              </c:ext>
            </c:extLst>
          </c:dPt>
          <c:dPt>
            <c:idx val="112"/>
            <c:marker>
              <c:symbol val="circle"/>
              <c:size val="8"/>
              <c:spPr>
                <a:solidFill>
                  <a:srgbClr val="E40037"/>
                </a:solidFill>
                <a:ln w="12700">
                  <a:solidFill>
                    <a:schemeClr val="accent4"/>
                  </a:solidFill>
                </a:ln>
                <a:effectLst/>
              </c:spPr>
            </c:marker>
            <c:bubble3D val="0"/>
            <c:spPr>
              <a:ln w="28575" cap="rnd">
                <a:solidFill>
                  <a:schemeClr val="accent4"/>
                </a:solidFill>
                <a:round/>
              </a:ln>
              <a:effectLst/>
            </c:spPr>
            <c:extLst>
              <c:ext xmlns:c16="http://schemas.microsoft.com/office/drawing/2014/chart" uri="{C3380CC4-5D6E-409C-BE32-E72D297353CC}">
                <c16:uniqueId val="{0000001C-94A3-4F41-8104-E1236FEFE55B}"/>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Sheet1!$A$2:$A$121</c:f>
              <c:numCache>
                <c:formatCode>mmm\-yy</c:formatCode>
                <c:ptCount val="120"/>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pt idx="84">
                  <c:v>44197</c:v>
                </c:pt>
                <c:pt idx="85">
                  <c:v>44228</c:v>
                </c:pt>
                <c:pt idx="86">
                  <c:v>44256</c:v>
                </c:pt>
                <c:pt idx="87">
                  <c:v>44287</c:v>
                </c:pt>
                <c:pt idx="88">
                  <c:v>44317</c:v>
                </c:pt>
                <c:pt idx="89">
                  <c:v>44348</c:v>
                </c:pt>
                <c:pt idx="90">
                  <c:v>44378</c:v>
                </c:pt>
                <c:pt idx="91">
                  <c:v>44409</c:v>
                </c:pt>
                <c:pt idx="92">
                  <c:v>44440</c:v>
                </c:pt>
                <c:pt idx="93">
                  <c:v>44470</c:v>
                </c:pt>
                <c:pt idx="94">
                  <c:v>44501</c:v>
                </c:pt>
                <c:pt idx="95">
                  <c:v>44531</c:v>
                </c:pt>
                <c:pt idx="96">
                  <c:v>44562</c:v>
                </c:pt>
                <c:pt idx="97">
                  <c:v>44593</c:v>
                </c:pt>
                <c:pt idx="98">
                  <c:v>44621</c:v>
                </c:pt>
                <c:pt idx="99">
                  <c:v>44652</c:v>
                </c:pt>
                <c:pt idx="100">
                  <c:v>44682</c:v>
                </c:pt>
                <c:pt idx="101">
                  <c:v>44713</c:v>
                </c:pt>
                <c:pt idx="102">
                  <c:v>44743</c:v>
                </c:pt>
                <c:pt idx="103">
                  <c:v>44774</c:v>
                </c:pt>
                <c:pt idx="104">
                  <c:v>44805</c:v>
                </c:pt>
                <c:pt idx="105">
                  <c:v>44835</c:v>
                </c:pt>
                <c:pt idx="106">
                  <c:v>44866</c:v>
                </c:pt>
                <c:pt idx="107">
                  <c:v>44896</c:v>
                </c:pt>
                <c:pt idx="108">
                  <c:v>44927</c:v>
                </c:pt>
                <c:pt idx="109">
                  <c:v>44958</c:v>
                </c:pt>
                <c:pt idx="110">
                  <c:v>44986</c:v>
                </c:pt>
                <c:pt idx="111">
                  <c:v>45017</c:v>
                </c:pt>
                <c:pt idx="112">
                  <c:v>45047</c:v>
                </c:pt>
                <c:pt idx="113">
                  <c:v>45078</c:v>
                </c:pt>
                <c:pt idx="114">
                  <c:v>45108</c:v>
                </c:pt>
                <c:pt idx="115">
                  <c:v>45139</c:v>
                </c:pt>
                <c:pt idx="116">
                  <c:v>45170</c:v>
                </c:pt>
                <c:pt idx="117">
                  <c:v>45200</c:v>
                </c:pt>
                <c:pt idx="118">
                  <c:v>45231</c:v>
                </c:pt>
                <c:pt idx="119">
                  <c:v>45261</c:v>
                </c:pt>
              </c:numCache>
            </c:numRef>
          </c:cat>
          <c:val>
            <c:numRef>
              <c:f>Sheet1!$D$2:$D$121</c:f>
              <c:numCache>
                <c:formatCode>General</c:formatCode>
                <c:ptCount val="120"/>
                <c:pt idx="4" formatCode="0%">
                  <c:v>0.33</c:v>
                </c:pt>
                <c:pt idx="19" formatCode="0%">
                  <c:v>0.34</c:v>
                </c:pt>
                <c:pt idx="31" formatCode="0%">
                  <c:v>0.35</c:v>
                </c:pt>
                <c:pt idx="50" formatCode="0%">
                  <c:v>0.34</c:v>
                </c:pt>
                <c:pt idx="98" formatCode="0%">
                  <c:v>0.3644</c:v>
                </c:pt>
                <c:pt idx="112" formatCode="0%">
                  <c:v>0.34420000000000001</c:v>
                </c:pt>
              </c:numCache>
            </c:numRef>
          </c:val>
          <c:smooth val="0"/>
          <c:extLst>
            <c:ext xmlns:c16="http://schemas.microsoft.com/office/drawing/2014/chart" uri="{C3380CC4-5D6E-409C-BE32-E72D297353CC}">
              <c16:uniqueId val="{00000000-289D-4B55-BD58-5D05ACBB277A}"/>
            </c:ext>
          </c:extLst>
        </c:ser>
        <c:ser>
          <c:idx val="3"/>
          <c:order val="3"/>
          <c:tx>
            <c:strRef>
              <c:f>Sheet1!$E$1</c:f>
              <c:strCache>
                <c:ptCount val="1"/>
                <c:pt idx="0">
                  <c:v>Community Life Survey2</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Pt>
            <c:idx val="2"/>
            <c:marker>
              <c:symbol val="square"/>
              <c:size val="7"/>
              <c:spPr>
                <a:solidFill>
                  <a:srgbClr val="A6A6A6"/>
                </a:solidFill>
                <a:ln w="9525">
                  <a:solidFill>
                    <a:srgbClr val="A6A6A6"/>
                  </a:solidFill>
                </a:ln>
                <a:effectLst/>
              </c:spPr>
            </c:marker>
            <c:bubble3D val="0"/>
            <c:spPr>
              <a:ln w="28575" cap="rnd">
                <a:solidFill>
                  <a:srgbClr val="A6A6A6"/>
                </a:solidFill>
                <a:round/>
              </a:ln>
              <a:effectLst/>
            </c:spPr>
            <c:extLst>
              <c:ext xmlns:c16="http://schemas.microsoft.com/office/drawing/2014/chart" uri="{C3380CC4-5D6E-409C-BE32-E72D297353CC}">
                <c16:uniqueId val="{0000000B-6A19-4E9A-A51F-05E129F10E12}"/>
              </c:ext>
            </c:extLst>
          </c:dPt>
          <c:dPt>
            <c:idx val="14"/>
            <c:marker>
              <c:symbol val="square"/>
              <c:size val="7"/>
              <c:spPr>
                <a:solidFill>
                  <a:srgbClr val="A6A6A6"/>
                </a:solidFill>
                <a:ln w="9525">
                  <a:solidFill>
                    <a:srgbClr val="A6A6A6"/>
                  </a:solidFill>
                </a:ln>
                <a:effectLst/>
              </c:spPr>
            </c:marker>
            <c:bubble3D val="0"/>
            <c:spPr>
              <a:ln w="28575" cap="rnd">
                <a:solidFill>
                  <a:srgbClr val="A6A6A6"/>
                </a:solidFill>
                <a:round/>
              </a:ln>
              <a:effectLst/>
            </c:spPr>
            <c:extLst>
              <c:ext xmlns:c16="http://schemas.microsoft.com/office/drawing/2014/chart" uri="{C3380CC4-5D6E-409C-BE32-E72D297353CC}">
                <c16:uniqueId val="{0000000A-6A19-4E9A-A51F-05E129F10E12}"/>
              </c:ext>
            </c:extLst>
          </c:dPt>
          <c:dPt>
            <c:idx val="26"/>
            <c:marker>
              <c:symbol val="square"/>
              <c:size val="7"/>
              <c:spPr>
                <a:solidFill>
                  <a:srgbClr val="A6A6A6"/>
                </a:solidFill>
                <a:ln w="9525">
                  <a:solidFill>
                    <a:srgbClr val="A6A6A6"/>
                  </a:solidFill>
                </a:ln>
                <a:effectLst/>
              </c:spPr>
            </c:marker>
            <c:bubble3D val="0"/>
            <c:spPr>
              <a:ln w="28575" cap="rnd">
                <a:solidFill>
                  <a:srgbClr val="A6A6A6"/>
                </a:solidFill>
                <a:round/>
              </a:ln>
              <a:effectLst/>
            </c:spPr>
            <c:extLst>
              <c:ext xmlns:c16="http://schemas.microsoft.com/office/drawing/2014/chart" uri="{C3380CC4-5D6E-409C-BE32-E72D297353CC}">
                <c16:uniqueId val="{00000009-6A19-4E9A-A51F-05E129F10E12}"/>
              </c:ext>
            </c:extLst>
          </c:dPt>
          <c:dPt>
            <c:idx val="38"/>
            <c:marker>
              <c:symbol val="square"/>
              <c:size val="7"/>
              <c:spPr>
                <a:solidFill>
                  <a:srgbClr val="A6A6A6"/>
                </a:solidFill>
                <a:ln w="9525">
                  <a:solidFill>
                    <a:srgbClr val="A6A6A6"/>
                  </a:solidFill>
                </a:ln>
                <a:effectLst/>
              </c:spPr>
            </c:marker>
            <c:bubble3D val="0"/>
            <c:spPr>
              <a:ln w="28575" cap="rnd">
                <a:solidFill>
                  <a:srgbClr val="A6A6A6"/>
                </a:solidFill>
                <a:round/>
              </a:ln>
              <a:effectLst/>
            </c:spPr>
            <c:extLst>
              <c:ext xmlns:c16="http://schemas.microsoft.com/office/drawing/2014/chart" uri="{C3380CC4-5D6E-409C-BE32-E72D297353CC}">
                <c16:uniqueId val="{00000008-6A19-4E9A-A51F-05E129F10E12}"/>
              </c:ext>
            </c:extLst>
          </c:dPt>
          <c:dPt>
            <c:idx val="50"/>
            <c:marker>
              <c:symbol val="square"/>
              <c:size val="7"/>
              <c:spPr>
                <a:solidFill>
                  <a:srgbClr val="A6A6A6"/>
                </a:solidFill>
                <a:ln w="9525">
                  <a:solidFill>
                    <a:srgbClr val="A6A6A6"/>
                  </a:solidFill>
                </a:ln>
                <a:effectLst/>
              </c:spPr>
            </c:marker>
            <c:bubble3D val="0"/>
            <c:spPr>
              <a:ln w="28575" cap="rnd">
                <a:solidFill>
                  <a:srgbClr val="A6A6A6"/>
                </a:solidFill>
                <a:round/>
              </a:ln>
              <a:effectLst/>
            </c:spPr>
            <c:extLst>
              <c:ext xmlns:c16="http://schemas.microsoft.com/office/drawing/2014/chart" uri="{C3380CC4-5D6E-409C-BE32-E72D297353CC}">
                <c16:uniqueId val="{00000007-6A19-4E9A-A51F-05E129F10E12}"/>
              </c:ext>
            </c:extLst>
          </c:dPt>
          <c:dPt>
            <c:idx val="62"/>
            <c:marker>
              <c:symbol val="square"/>
              <c:size val="7"/>
              <c:spPr>
                <a:solidFill>
                  <a:srgbClr val="A6A6A6"/>
                </a:solidFill>
                <a:ln w="9525">
                  <a:solidFill>
                    <a:srgbClr val="A6A6A6"/>
                  </a:solidFill>
                </a:ln>
                <a:effectLst/>
              </c:spPr>
            </c:marker>
            <c:bubble3D val="0"/>
            <c:spPr>
              <a:ln w="28575" cap="rnd">
                <a:solidFill>
                  <a:srgbClr val="A6A6A6"/>
                </a:solidFill>
                <a:round/>
              </a:ln>
              <a:effectLst/>
            </c:spPr>
            <c:extLst>
              <c:ext xmlns:c16="http://schemas.microsoft.com/office/drawing/2014/chart" uri="{C3380CC4-5D6E-409C-BE32-E72D297353CC}">
                <c16:uniqueId val="{00000006-6A19-4E9A-A51F-05E129F10E12}"/>
              </c:ext>
            </c:extLst>
          </c:dPt>
          <c:dPt>
            <c:idx val="74"/>
            <c:marker>
              <c:symbol val="square"/>
              <c:size val="7"/>
              <c:spPr>
                <a:solidFill>
                  <a:srgbClr val="A6A6A6"/>
                </a:solidFill>
                <a:ln w="9525">
                  <a:solidFill>
                    <a:srgbClr val="A6A6A6"/>
                  </a:solidFill>
                </a:ln>
                <a:effectLst/>
              </c:spPr>
            </c:marker>
            <c:bubble3D val="0"/>
            <c:spPr>
              <a:ln w="28575" cap="rnd">
                <a:solidFill>
                  <a:srgbClr val="A6A6A6"/>
                </a:solidFill>
                <a:round/>
              </a:ln>
              <a:effectLst/>
            </c:spPr>
            <c:extLst>
              <c:ext xmlns:c16="http://schemas.microsoft.com/office/drawing/2014/chart" uri="{C3380CC4-5D6E-409C-BE32-E72D297353CC}">
                <c16:uniqueId val="{00000005-6A19-4E9A-A51F-05E129F10E12}"/>
              </c:ext>
            </c:extLst>
          </c:dPt>
          <c:dPt>
            <c:idx val="86"/>
            <c:marker>
              <c:symbol val="square"/>
              <c:size val="7"/>
              <c:spPr>
                <a:solidFill>
                  <a:srgbClr val="A6A6A6"/>
                </a:solidFill>
                <a:ln w="9525">
                  <a:solidFill>
                    <a:srgbClr val="A6A6A6"/>
                  </a:solidFill>
                </a:ln>
                <a:effectLst/>
              </c:spPr>
            </c:marker>
            <c:bubble3D val="0"/>
            <c:spPr>
              <a:ln w="28575" cap="rnd">
                <a:solidFill>
                  <a:srgbClr val="A6A6A6"/>
                </a:solidFill>
                <a:round/>
              </a:ln>
              <a:effectLst/>
            </c:spPr>
            <c:extLst>
              <c:ext xmlns:c16="http://schemas.microsoft.com/office/drawing/2014/chart" uri="{C3380CC4-5D6E-409C-BE32-E72D297353CC}">
                <c16:uniqueId val="{00000004-6A19-4E9A-A51F-05E129F10E12}"/>
              </c:ext>
            </c:extLst>
          </c:dPt>
          <c:dPt>
            <c:idx val="98"/>
            <c:marker>
              <c:symbol val="x"/>
              <c:size val="7"/>
              <c:spPr>
                <a:solidFill>
                  <a:srgbClr val="A6A6A6"/>
                </a:solidFill>
                <a:ln w="9525">
                  <a:solidFill>
                    <a:srgbClr val="A6A6A6"/>
                  </a:solidFill>
                </a:ln>
                <a:effectLst/>
              </c:spPr>
            </c:marker>
            <c:bubble3D val="0"/>
            <c:spPr>
              <a:ln w="28575" cap="rnd">
                <a:solidFill>
                  <a:srgbClr val="A6A6A6"/>
                </a:solidFill>
                <a:round/>
              </a:ln>
              <a:effectLst/>
            </c:spPr>
            <c:extLst>
              <c:ext xmlns:c16="http://schemas.microsoft.com/office/drawing/2014/chart" uri="{C3380CC4-5D6E-409C-BE32-E72D297353CC}">
                <c16:uniqueId val="{0000000C-978D-486F-9757-F69F5F426CCA}"/>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78D-486F-9757-F69F5F426CCA}"/>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A19-4E9A-A51F-05E129F10E12}"/>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A19-4E9A-A51F-05E129F10E12}"/>
                </c:ext>
              </c:extLst>
            </c:dLbl>
            <c:dLbl>
              <c:idx val="2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A19-4E9A-A51F-05E129F10E12}"/>
                </c:ext>
              </c:extLst>
            </c:dLbl>
            <c:dLbl>
              <c:idx val="3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A19-4E9A-A51F-05E129F10E12}"/>
                </c:ext>
              </c:extLst>
            </c:dLbl>
            <c:dLbl>
              <c:idx val="5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A19-4E9A-A51F-05E129F10E12}"/>
                </c:ext>
              </c:extLst>
            </c:dLbl>
            <c:dLbl>
              <c:idx val="6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A19-4E9A-A51F-05E129F10E12}"/>
                </c:ext>
              </c:extLst>
            </c:dLbl>
            <c:dLbl>
              <c:idx val="7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A19-4E9A-A51F-05E129F10E12}"/>
                </c:ext>
              </c:extLst>
            </c:dLbl>
            <c:dLbl>
              <c:idx val="8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A19-4E9A-A51F-05E129F10E12}"/>
                </c:ext>
              </c:extLst>
            </c:dLbl>
            <c:dLbl>
              <c:idx val="9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78D-486F-9757-F69F5F426CCA}"/>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Sheet1!$A$2:$A$121</c:f>
              <c:numCache>
                <c:formatCode>mmm\-yy</c:formatCode>
                <c:ptCount val="120"/>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pt idx="84">
                  <c:v>44197</c:v>
                </c:pt>
                <c:pt idx="85">
                  <c:v>44228</c:v>
                </c:pt>
                <c:pt idx="86">
                  <c:v>44256</c:v>
                </c:pt>
                <c:pt idx="87">
                  <c:v>44287</c:v>
                </c:pt>
                <c:pt idx="88">
                  <c:v>44317</c:v>
                </c:pt>
                <c:pt idx="89">
                  <c:v>44348</c:v>
                </c:pt>
                <c:pt idx="90">
                  <c:v>44378</c:v>
                </c:pt>
                <c:pt idx="91">
                  <c:v>44409</c:v>
                </c:pt>
                <c:pt idx="92">
                  <c:v>44440</c:v>
                </c:pt>
                <c:pt idx="93">
                  <c:v>44470</c:v>
                </c:pt>
                <c:pt idx="94">
                  <c:v>44501</c:v>
                </c:pt>
                <c:pt idx="95">
                  <c:v>44531</c:v>
                </c:pt>
                <c:pt idx="96">
                  <c:v>44562</c:v>
                </c:pt>
                <c:pt idx="97">
                  <c:v>44593</c:v>
                </c:pt>
                <c:pt idx="98">
                  <c:v>44621</c:v>
                </c:pt>
                <c:pt idx="99">
                  <c:v>44652</c:v>
                </c:pt>
                <c:pt idx="100">
                  <c:v>44682</c:v>
                </c:pt>
                <c:pt idx="101">
                  <c:v>44713</c:v>
                </c:pt>
                <c:pt idx="102">
                  <c:v>44743</c:v>
                </c:pt>
                <c:pt idx="103">
                  <c:v>44774</c:v>
                </c:pt>
                <c:pt idx="104">
                  <c:v>44805</c:v>
                </c:pt>
                <c:pt idx="105">
                  <c:v>44835</c:v>
                </c:pt>
                <c:pt idx="106">
                  <c:v>44866</c:v>
                </c:pt>
                <c:pt idx="107">
                  <c:v>44896</c:v>
                </c:pt>
                <c:pt idx="108">
                  <c:v>44927</c:v>
                </c:pt>
                <c:pt idx="109">
                  <c:v>44958</c:v>
                </c:pt>
                <c:pt idx="110">
                  <c:v>44986</c:v>
                </c:pt>
                <c:pt idx="111">
                  <c:v>45017</c:v>
                </c:pt>
                <c:pt idx="112">
                  <c:v>45047</c:v>
                </c:pt>
                <c:pt idx="113">
                  <c:v>45078</c:v>
                </c:pt>
                <c:pt idx="114">
                  <c:v>45108</c:v>
                </c:pt>
                <c:pt idx="115">
                  <c:v>45139</c:v>
                </c:pt>
                <c:pt idx="116">
                  <c:v>45170</c:v>
                </c:pt>
                <c:pt idx="117">
                  <c:v>45200</c:v>
                </c:pt>
                <c:pt idx="118">
                  <c:v>45231</c:v>
                </c:pt>
                <c:pt idx="119">
                  <c:v>45261</c:v>
                </c:pt>
              </c:numCache>
            </c:numRef>
          </c:cat>
          <c:val>
            <c:numRef>
              <c:f>Sheet1!$E$2:$E$121</c:f>
              <c:numCache>
                <c:formatCode>General</c:formatCode>
                <c:ptCount val="120"/>
                <c:pt idx="2" formatCode="0%">
                  <c:v>0.45</c:v>
                </c:pt>
                <c:pt idx="14" formatCode="0%">
                  <c:v>0.4</c:v>
                </c:pt>
                <c:pt idx="26" formatCode="0%">
                  <c:v>0.37</c:v>
                </c:pt>
                <c:pt idx="38" formatCode="0%">
                  <c:v>0.37</c:v>
                </c:pt>
                <c:pt idx="50" formatCode="0%">
                  <c:v>0.38</c:v>
                </c:pt>
                <c:pt idx="62" formatCode="0%">
                  <c:v>0.36</c:v>
                </c:pt>
                <c:pt idx="74" formatCode="0%">
                  <c:v>0.37</c:v>
                </c:pt>
                <c:pt idx="86" formatCode="0%">
                  <c:v>0.3</c:v>
                </c:pt>
                <c:pt idx="98" formatCode="0%">
                  <c:v>0.27</c:v>
                </c:pt>
              </c:numCache>
            </c:numRef>
          </c:val>
          <c:smooth val="0"/>
          <c:extLst>
            <c:ext xmlns:c16="http://schemas.microsoft.com/office/drawing/2014/chart" uri="{C3380CC4-5D6E-409C-BE32-E72D297353CC}">
              <c16:uniqueId val="{00000000-6A19-4E9A-A51F-05E129F10E12}"/>
            </c:ext>
          </c:extLst>
        </c:ser>
        <c:dLbls>
          <c:showLegendKey val="0"/>
          <c:showVal val="0"/>
          <c:showCatName val="0"/>
          <c:showSerName val="0"/>
          <c:showPercent val="0"/>
          <c:showBubbleSize val="0"/>
        </c:dLbls>
        <c:marker val="1"/>
        <c:smooth val="0"/>
        <c:axId val="534052464"/>
        <c:axId val="534052792"/>
      </c:lineChart>
      <c:dateAx>
        <c:axId val="534052464"/>
        <c:scaling>
          <c:orientation val="minMax"/>
          <c:min val="41640"/>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50000"/>
                <a:lumOff val="50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Offset val="100"/>
        <c:baseTimeUnit val="months"/>
        <c:majorUnit val="12"/>
        <c:majorTimeUnit val="months"/>
      </c:dateAx>
      <c:valAx>
        <c:axId val="534052792"/>
        <c:scaling>
          <c:orientation val="minMax"/>
          <c:max val="0.5"/>
          <c:min val="0"/>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majorUnit val="0.1"/>
      </c:valAx>
      <c:spPr>
        <a:noFill/>
        <a:ln>
          <a:noFill/>
        </a:ln>
        <a:effectLst/>
      </c:spPr>
    </c:plotArea>
    <c:legend>
      <c:legendPos val="r"/>
      <c:layout>
        <c:manualLayout>
          <c:xMode val="edge"/>
          <c:yMode val="edge"/>
          <c:x val="0.71605655663876688"/>
          <c:y val="2.0384504469438316E-2"/>
          <c:w val="0.21255439328836323"/>
          <c:h val="0.10960370101012611"/>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48633798976588022"/>
          <c:y val="8.2020021805927247E-3"/>
          <c:w val="0.48426181510501143"/>
          <c:h val="0.9692249068075155"/>
        </c:manualLayout>
      </c:layout>
      <c:barChart>
        <c:barDir val="bar"/>
        <c:grouping val="clustered"/>
        <c:varyColors val="0"/>
        <c:ser>
          <c:idx val="0"/>
          <c:order val="0"/>
          <c:tx>
            <c:strRef>
              <c:f>Sheet1!$B$1</c:f>
              <c:strCache>
                <c:ptCount val="1"/>
                <c:pt idx="0">
                  <c:v>2023</c:v>
                </c:pt>
              </c:strCache>
            </c:strRef>
          </c:tx>
          <c:spPr>
            <a:solidFill>
              <a:schemeClr val="accent4"/>
            </a:solidFill>
            <a:ln>
              <a:noFill/>
            </a:ln>
            <a:effectLst/>
          </c:spPr>
          <c:invertIfNegative val="0"/>
          <c:dPt>
            <c:idx val="0"/>
            <c:invertIfNegative val="0"/>
            <c:bubble3D val="0"/>
            <c:spPr>
              <a:solidFill>
                <a:srgbClr val="A6A6A6"/>
              </a:solidFill>
              <a:ln>
                <a:noFill/>
              </a:ln>
              <a:effectLst/>
            </c:spPr>
            <c:extLst>
              <c:ext xmlns:c16="http://schemas.microsoft.com/office/drawing/2014/chart" uri="{C3380CC4-5D6E-409C-BE32-E72D297353CC}">
                <c16:uniqueId val="{00000001-8E48-4876-9A73-761B1E52C74D}"/>
              </c:ext>
            </c:extLst>
          </c:dPt>
          <c:dLbls>
            <c:dLbl>
              <c:idx val="0"/>
              <c:layout>
                <c:manualLayout>
                  <c:x val="-2.2889242380495626E-3"/>
                  <c:y val="-3.73003336377798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48-4876-9A73-761B1E52C74D}"/>
                </c:ext>
              </c:extLst>
            </c:dLbl>
            <c:dLbl>
              <c:idx val="1"/>
              <c:layout>
                <c:manualLayout>
                  <c:x val="6.866772714148687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26-42EA-A155-563E98924FA5}"/>
                </c:ext>
              </c:extLst>
            </c:dLbl>
            <c:dLbl>
              <c:idx val="2"/>
              <c:layout>
                <c:manualLayout>
                  <c:x val="9.1556969521981672E-3"/>
                  <c:y val="2.9377280963968695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26-42EA-A155-563E98924FA5}"/>
                </c:ext>
              </c:extLst>
            </c:dLbl>
            <c:dLbl>
              <c:idx val="4"/>
              <c:layout>
                <c:manualLayout>
                  <c:x val="4.1200636284892046E-2"/>
                  <c:y val="3.73150222782610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26-42EA-A155-563E98924FA5}"/>
                </c:ext>
              </c:extLst>
            </c:dLbl>
            <c:dLbl>
              <c:idx val="8"/>
              <c:layout>
                <c:manualLayout>
                  <c:x val="2.2889242380495626E-3"/>
                  <c:y val="5.875456192451743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26-42EA-A155-563E98924FA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4"/>
                <c:pt idx="0">
                  <c:v>ESSEX TOTAL</c:v>
                </c:pt>
                <c:pt idx="1">
                  <c:v>Female</c:v>
                </c:pt>
                <c:pt idx="2">
                  <c:v>Male</c:v>
                </c:pt>
                <c:pt idx="3">
                  <c:v>18-24</c:v>
                </c:pt>
                <c:pt idx="4">
                  <c:v>25-34</c:v>
                </c:pt>
                <c:pt idx="5">
                  <c:v>35-44</c:v>
                </c:pt>
                <c:pt idx="6">
                  <c:v>45-54</c:v>
                </c:pt>
                <c:pt idx="7">
                  <c:v>55-64</c:v>
                </c:pt>
                <c:pt idx="8">
                  <c:v>65-74</c:v>
                </c:pt>
                <c:pt idx="9">
                  <c:v>75+</c:v>
                </c:pt>
                <c:pt idx="10">
                  <c:v>LLTI/condition* (all age)</c:v>
                </c:pt>
                <c:pt idx="11">
                  <c:v>No LLTI/condition  (all age)</c:v>
                </c:pt>
                <c:pt idx="12">
                  <c:v>LLTI/condition* (age 18-64)</c:v>
                </c:pt>
                <c:pt idx="13">
                  <c:v>No LLTI/condition (age 18-64)</c:v>
                </c:pt>
              </c:strCache>
            </c:strRef>
          </c:cat>
          <c:val>
            <c:numRef>
              <c:f>Sheet1!$B$2:$B$26</c:f>
              <c:numCache>
                <c:formatCode>0%</c:formatCode>
                <c:ptCount val="14"/>
                <c:pt idx="0">
                  <c:v>0.34</c:v>
                </c:pt>
                <c:pt idx="1">
                  <c:v>0.32</c:v>
                </c:pt>
                <c:pt idx="2">
                  <c:v>0.37</c:v>
                </c:pt>
                <c:pt idx="3">
                  <c:v>0.36</c:v>
                </c:pt>
                <c:pt idx="4">
                  <c:v>0.26</c:v>
                </c:pt>
                <c:pt idx="5">
                  <c:v>0.38</c:v>
                </c:pt>
                <c:pt idx="6">
                  <c:v>0.33</c:v>
                </c:pt>
                <c:pt idx="7">
                  <c:v>0.35</c:v>
                </c:pt>
                <c:pt idx="8">
                  <c:v>0.42</c:v>
                </c:pt>
                <c:pt idx="9">
                  <c:v>0.34</c:v>
                </c:pt>
                <c:pt idx="10">
                  <c:v>0.34</c:v>
                </c:pt>
                <c:pt idx="11">
                  <c:v>0.34</c:v>
                </c:pt>
                <c:pt idx="12">
                  <c:v>0.35</c:v>
                </c:pt>
                <c:pt idx="13">
                  <c:v>0.32</c:v>
                </c:pt>
              </c:numCache>
            </c:numRef>
          </c:val>
          <c:extLst xmlns:c15="http://schemas.microsoft.com/office/drawing/2012/chart">
            <c:ext xmlns:c16="http://schemas.microsoft.com/office/drawing/2014/chart" uri="{C3380CC4-5D6E-409C-BE32-E72D297353CC}">
              <c16:uniqueId val="{00000002-8E48-4876-9A73-761B1E52C74D}"/>
            </c:ext>
          </c:extLst>
        </c:ser>
        <c:dLbls>
          <c:showLegendKey val="0"/>
          <c:showVal val="0"/>
          <c:showCatName val="0"/>
          <c:showSerName val="0"/>
          <c:showPercent val="0"/>
          <c:showBubbleSize val="0"/>
        </c:dLbls>
        <c:gapWidth val="50"/>
        <c:axId val="534052464"/>
        <c:axId val="534052792"/>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80806619559657E-3"/>
          <c:y val="0.11583447143621783"/>
          <c:w val="0.97281433161494746"/>
          <c:h val="0.647320037731411"/>
        </c:manualLayout>
      </c:layout>
      <c:barChart>
        <c:barDir val="col"/>
        <c:grouping val="clustered"/>
        <c:varyColors val="0"/>
        <c:ser>
          <c:idx val="1"/>
          <c:order val="0"/>
          <c:tx>
            <c:strRef>
              <c:f>Sheet1!$C$1</c:f>
              <c:strCache>
                <c:ptCount val="1"/>
                <c:pt idx="0">
                  <c:v>Urban</c:v>
                </c:pt>
              </c:strCache>
            </c:strRef>
          </c:tx>
          <c:spPr>
            <a:solidFill>
              <a:schemeClr val="accent6"/>
            </a:solidFill>
            <a:ln>
              <a:noFill/>
            </a:ln>
            <a:effectLst/>
          </c:spPr>
          <c:invertIfNegative val="0"/>
          <c:dLbls>
            <c:dLbl>
              <c:idx val="0"/>
              <c:layout>
                <c:manualLayout>
                  <c:x val="-1.0545434452937891E-17"/>
                  <c:y val="7.6206889102774893E-3"/>
                </c:manualLayout>
              </c:layout>
              <c:spPr>
                <a:noFill/>
                <a:ln w="19050">
                  <a:solidFill>
                    <a:srgbClr val="FF0000"/>
                  </a:solid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4535738112697195E-2"/>
                      <c:h val="6.037121755806725E-2"/>
                    </c:manualLayout>
                  </c15:layout>
                </c:ext>
                <c:ext xmlns:c16="http://schemas.microsoft.com/office/drawing/2014/chart" uri="{C3380CC4-5D6E-409C-BE32-E72D297353CC}">
                  <c16:uniqueId val="{00000001-A011-495E-82DA-90A7F0756E70}"/>
                </c:ext>
              </c:extLst>
            </c:dLbl>
            <c:dLbl>
              <c:idx val="2"/>
              <c:layout>
                <c:manualLayout>
                  <c:x val="1.1504243208759037E-3"/>
                  <c:y val="1.5242577929044758E-3"/>
                </c:manualLayout>
              </c:layout>
              <c:spPr>
                <a:noFill/>
                <a:ln w="19050">
                  <a:solidFill>
                    <a:srgbClr val="FF0000"/>
                  </a:solid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5559615758276826E-2"/>
                      <c:h val="5.6850339270670062E-2"/>
                    </c:manualLayout>
                  </c15:layout>
                </c:ext>
                <c:ext xmlns:c16="http://schemas.microsoft.com/office/drawing/2014/chart" uri="{C3380CC4-5D6E-409C-BE32-E72D297353CC}">
                  <c16:uniqueId val="{00000002-A011-495E-82DA-90A7F0756E70}"/>
                </c:ext>
              </c:extLst>
            </c:dLbl>
            <c:spPr>
              <a:noFill/>
              <a:ln w="19050">
                <a:solidFill>
                  <a:srgbClr val="FF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chat to my neighbours at least once a month</c:v>
                </c:pt>
                <c:pt idx="1">
                  <c:v>I am proud to live in my local area</c:v>
                </c:pt>
                <c:pt idx="2">
                  <c:v>People in this neighbourhood can be trusted</c:v>
                </c:pt>
                <c:pt idx="3">
                  <c:v>There is a strong sense of community in your local area</c:v>
                </c:pt>
                <c:pt idx="4">
                  <c:v>People in my neighbourhood pull together to improve things</c:v>
                </c:pt>
                <c:pt idx="5">
                  <c:v>I feel close to people in the area where I live</c:v>
                </c:pt>
              </c:strCache>
            </c:strRef>
          </c:cat>
          <c:val>
            <c:numRef>
              <c:f>Sheet1!$C$2:$C$7</c:f>
              <c:numCache>
                <c:formatCode>0%</c:formatCode>
                <c:ptCount val="6"/>
                <c:pt idx="0">
                  <c:v>0.78</c:v>
                </c:pt>
                <c:pt idx="1">
                  <c:v>0.56999999999999995</c:v>
                </c:pt>
                <c:pt idx="2">
                  <c:v>0.51</c:v>
                </c:pt>
                <c:pt idx="3">
                  <c:v>0.43</c:v>
                </c:pt>
                <c:pt idx="4">
                  <c:v>0.37</c:v>
                </c:pt>
                <c:pt idx="5">
                  <c:v>0.4</c:v>
                </c:pt>
              </c:numCache>
            </c:numRef>
          </c:val>
          <c:extLst>
            <c:ext xmlns:c16="http://schemas.microsoft.com/office/drawing/2014/chart" uri="{C3380CC4-5D6E-409C-BE32-E72D297353CC}">
              <c16:uniqueId val="{00000001-6B9D-4982-BD7B-11329EC8BB3E}"/>
            </c:ext>
          </c:extLst>
        </c:ser>
        <c:ser>
          <c:idx val="2"/>
          <c:order val="1"/>
          <c:tx>
            <c:strRef>
              <c:f>Sheet1!$D$1</c:f>
              <c:strCache>
                <c:ptCount val="1"/>
                <c:pt idx="0">
                  <c:v>Rural</c:v>
                </c:pt>
              </c:strCache>
            </c:strRef>
          </c:tx>
          <c:spPr>
            <a:solidFill>
              <a:schemeClr val="accent1"/>
            </a:solidFill>
            <a:ln>
              <a:noFill/>
            </a:ln>
            <a:effectLst/>
          </c:spPr>
          <c:invertIfNegative val="0"/>
          <c:dLbls>
            <c:spPr>
              <a:noFill/>
              <a:ln w="19050">
                <a:solidFill>
                  <a:srgbClr val="00B05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I chat to my neighbours at least once a month</c:v>
                </c:pt>
                <c:pt idx="1">
                  <c:v>I am proud to live in my local area</c:v>
                </c:pt>
                <c:pt idx="2">
                  <c:v>People in this neighbourhood can be trusted</c:v>
                </c:pt>
                <c:pt idx="3">
                  <c:v>There is a strong sense of community in your local area</c:v>
                </c:pt>
                <c:pt idx="4">
                  <c:v>People in my neighbourhood pull together to improve things</c:v>
                </c:pt>
                <c:pt idx="5">
                  <c:v>I feel close to people in the area where I live</c:v>
                </c:pt>
              </c:strCache>
            </c:strRef>
          </c:cat>
          <c:val>
            <c:numRef>
              <c:f>Sheet1!$D$2:$D$7</c:f>
              <c:numCache>
                <c:formatCode>0%</c:formatCode>
                <c:ptCount val="6"/>
                <c:pt idx="0">
                  <c:v>0.85</c:v>
                </c:pt>
                <c:pt idx="1">
                  <c:v>0.77</c:v>
                </c:pt>
                <c:pt idx="2">
                  <c:v>0.68</c:v>
                </c:pt>
                <c:pt idx="3">
                  <c:v>0.69</c:v>
                </c:pt>
                <c:pt idx="4">
                  <c:v>0.64</c:v>
                </c:pt>
                <c:pt idx="5">
                  <c:v>0.53</c:v>
                </c:pt>
              </c:numCache>
            </c:numRef>
          </c:val>
          <c:extLst>
            <c:ext xmlns:c16="http://schemas.microsoft.com/office/drawing/2014/chart" uri="{C3380CC4-5D6E-409C-BE32-E72D297353CC}">
              <c16:uniqueId val="{00000001-B320-4FAE-9B23-B2C9DBB70A9E}"/>
            </c:ext>
          </c:extLst>
        </c:ser>
        <c:dLbls>
          <c:showLegendKey val="0"/>
          <c:showVal val="0"/>
          <c:showCatName val="0"/>
          <c:showSerName val="0"/>
          <c:showPercent val="0"/>
          <c:showBubbleSize val="0"/>
        </c:dLbls>
        <c:gapWidth val="20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5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tickLblSkip val="1"/>
        <c:tickMarkSkip val="1"/>
        <c:noMultiLvlLbl val="0"/>
      </c:catAx>
      <c:valAx>
        <c:axId val="534052792"/>
        <c:scaling>
          <c:orientation val="minMax"/>
          <c:max val="1"/>
        </c:scaling>
        <c:delete val="1"/>
        <c:axPos val="l"/>
        <c:numFmt formatCode="0%" sourceLinked="1"/>
        <c:majorTickMark val="out"/>
        <c:minorTickMark val="none"/>
        <c:tickLblPos val="nextTo"/>
        <c:crossAx val="534052464"/>
        <c:crosses val="autoZero"/>
        <c:crossBetween val="between"/>
      </c:valAx>
      <c:spPr>
        <a:noFill/>
        <a:ln>
          <a:noFill/>
        </a:ln>
        <a:effectLst/>
      </c:spPr>
    </c:plotArea>
    <c:legend>
      <c:legendPos val="b"/>
      <c:layout>
        <c:manualLayout>
          <c:xMode val="edge"/>
          <c:yMode val="edge"/>
          <c:x val="0.23308901159075149"/>
          <c:y val="9.5594641755614704E-2"/>
          <c:w val="0.48896498816528861"/>
          <c:h val="9.6929514400524178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800598292354"/>
          <c:y val="1.1190755698442264E-2"/>
          <c:w val="0.48426181510501143"/>
          <c:h val="0.94843750317190556"/>
        </c:manualLayout>
      </c:layout>
      <c:barChart>
        <c:barDir val="bar"/>
        <c:grouping val="clustered"/>
        <c:varyColors val="0"/>
        <c:ser>
          <c:idx val="0"/>
          <c:order val="0"/>
          <c:tx>
            <c:strRef>
              <c:f>Sheet1!$B$1</c:f>
              <c:strCache>
                <c:ptCount val="1"/>
                <c:pt idx="0">
                  <c:v>2023</c:v>
                </c:pt>
              </c:strCache>
            </c:strRef>
          </c:tx>
          <c:spPr>
            <a:solidFill>
              <a:schemeClr val="accent4"/>
            </a:solidFill>
            <a:ln>
              <a:noFill/>
            </a:ln>
            <a:effectLst/>
          </c:spPr>
          <c:invertIfNegative val="0"/>
          <c:dPt>
            <c:idx val="0"/>
            <c:invertIfNegative val="0"/>
            <c:bubble3D val="0"/>
            <c:spPr>
              <a:solidFill>
                <a:srgbClr val="A6A6A6"/>
              </a:solidFill>
              <a:ln>
                <a:noFill/>
              </a:ln>
              <a:effectLst/>
            </c:spPr>
            <c:extLst>
              <c:ext xmlns:c16="http://schemas.microsoft.com/office/drawing/2014/chart" uri="{C3380CC4-5D6E-409C-BE32-E72D297353CC}">
                <c16:uniqueId val="{00000001-38D8-4CBC-BEB8-B0B75DB0900F}"/>
              </c:ext>
            </c:extLst>
          </c:dPt>
          <c:dLbls>
            <c:dLbl>
              <c:idx val="3"/>
              <c:layout>
                <c:manualLayout>
                  <c:x val="4.120063628489213E-2"/>
                  <c:y val="5.067703248473798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82-4FB7-8CF8-FCF96CA5126B}"/>
                </c:ext>
              </c:extLst>
            </c:dLbl>
            <c:dLbl>
              <c:idx val="5"/>
              <c:layout>
                <c:manualLayout>
                  <c:x val="3.662278780879300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82-4FB7-8CF8-FCF96CA5126B}"/>
                </c:ext>
              </c:extLst>
            </c:dLbl>
            <c:dLbl>
              <c:idx val="8"/>
              <c:layout>
                <c:manualLayout>
                  <c:x val="4.1200636284892046E-2"/>
                  <c:y val="1.1799166091889604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82-4FB7-8CF8-FCF96CA5126B}"/>
                </c:ext>
              </c:extLst>
            </c:dLbl>
            <c:dLbl>
              <c:idx val="9"/>
              <c:layout>
                <c:manualLayout>
                  <c:x val="2.288924238049562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82-4FB7-8CF8-FCF96CA5126B}"/>
                </c:ext>
              </c:extLst>
            </c:dLbl>
            <c:dLbl>
              <c:idx val="10"/>
              <c:layout>
                <c:manualLayout>
                  <c:x val="1.144462119024781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82-4FB7-8CF8-FCF96CA5126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4"/>
                <c:pt idx="0">
                  <c:v>ESSEX TOTAL</c:v>
                </c:pt>
                <c:pt idx="1">
                  <c:v>Parents of dependent children</c:v>
                </c:pt>
                <c:pt idx="2">
                  <c:v>Not parents of dependent children</c:v>
                </c:pt>
                <c:pt idx="3">
                  <c:v>Parent of pre-school age child(ren)</c:v>
                </c:pt>
                <c:pt idx="4">
                  <c:v>Parent of school age child(ren)</c:v>
                </c:pt>
                <c:pt idx="5">
                  <c:v>Single parent</c:v>
                </c:pt>
                <c:pt idx="6">
                  <c:v>Two parents</c:v>
                </c:pt>
                <c:pt idx="7">
                  <c:v>Working</c:v>
                </c:pt>
                <c:pt idx="8">
                  <c:v>Not working</c:v>
                </c:pt>
                <c:pt idx="9">
                  <c:v>Retired</c:v>
                </c:pt>
                <c:pt idx="10">
                  <c:v>Less than £25,000</c:v>
                </c:pt>
                <c:pt idx="11">
                  <c:v>£25,000-£44,999</c:v>
                </c:pt>
                <c:pt idx="12">
                  <c:v>£45,000-£74,999</c:v>
                </c:pt>
                <c:pt idx="13">
                  <c:v>£75,000+</c:v>
                </c:pt>
              </c:strCache>
            </c:strRef>
          </c:cat>
          <c:val>
            <c:numRef>
              <c:f>Sheet1!$B$2:$B$26</c:f>
              <c:numCache>
                <c:formatCode>0%</c:formatCode>
                <c:ptCount val="14"/>
                <c:pt idx="0">
                  <c:v>0.34</c:v>
                </c:pt>
                <c:pt idx="1">
                  <c:v>0.37</c:v>
                </c:pt>
                <c:pt idx="2">
                  <c:v>0.34</c:v>
                </c:pt>
                <c:pt idx="3">
                  <c:v>0.28000000000000003</c:v>
                </c:pt>
                <c:pt idx="4">
                  <c:v>0.42</c:v>
                </c:pt>
                <c:pt idx="5">
                  <c:v>0.26</c:v>
                </c:pt>
                <c:pt idx="6">
                  <c:v>0.38</c:v>
                </c:pt>
                <c:pt idx="7">
                  <c:v>0.34</c:v>
                </c:pt>
                <c:pt idx="8">
                  <c:v>0.26</c:v>
                </c:pt>
                <c:pt idx="9">
                  <c:v>0.38</c:v>
                </c:pt>
                <c:pt idx="10">
                  <c:v>0.32</c:v>
                </c:pt>
                <c:pt idx="11">
                  <c:v>0.33</c:v>
                </c:pt>
                <c:pt idx="12">
                  <c:v>0.36</c:v>
                </c:pt>
                <c:pt idx="13">
                  <c:v>0.38</c:v>
                </c:pt>
              </c:numCache>
            </c:numRef>
          </c:val>
          <c:extLst xmlns:c15="http://schemas.microsoft.com/office/drawing/2012/chart">
            <c:ext xmlns:c16="http://schemas.microsoft.com/office/drawing/2014/chart" uri="{C3380CC4-5D6E-409C-BE32-E72D297353CC}">
              <c16:uniqueId val="{00000002-38D8-4CBC-BEB8-B0B75DB0900F}"/>
            </c:ext>
          </c:extLst>
        </c:ser>
        <c:dLbls>
          <c:showLegendKey val="0"/>
          <c:showVal val="0"/>
          <c:showCatName val="0"/>
          <c:showSerName val="0"/>
          <c:showPercent val="0"/>
          <c:showBubbleSize val="0"/>
        </c:dLbls>
        <c:gapWidth val="50"/>
        <c:axId val="534052464"/>
        <c:axId val="534052792"/>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5.3903842031738522E-2"/>
          <c:w val="0.57461166158710297"/>
          <c:h val="0.79919785206921268"/>
        </c:manualLayout>
      </c:layout>
      <c:lineChart>
        <c:grouping val="standard"/>
        <c:varyColors val="0"/>
        <c:ser>
          <c:idx val="0"/>
          <c:order val="0"/>
          <c:tx>
            <c:strRef>
              <c:f>Sheet1!$B$1</c:f>
              <c:strCache>
                <c:ptCount val="1"/>
                <c:pt idx="0">
                  <c:v>2018</c:v>
                </c:pt>
              </c:strCache>
            </c:strRef>
          </c:tx>
          <c:spPr>
            <a:ln w="28575" cap="rnd">
              <a:solidFill>
                <a:srgbClr val="C8C8C3"/>
              </a:solidFill>
              <a:round/>
            </a:ln>
            <a:effectLst/>
          </c:spPr>
          <c:marker>
            <c:symbol val="circle"/>
            <c:size val="5"/>
            <c:spPr>
              <a:solidFill>
                <a:srgbClr val="C8C8C3"/>
              </a:solidFill>
              <a:ln w="38100" cap="rnd">
                <a:solidFill>
                  <a:srgbClr val="C8C8C3"/>
                </a:solidFill>
              </a:ln>
              <a:effectLst/>
            </c:spPr>
          </c:marker>
          <c:cat>
            <c:strRef>
              <c:f>Sheet1!$A$2:$A$8</c:f>
              <c:strCache>
                <c:ptCount val="7"/>
                <c:pt idx="0">
                  <c:v>18-24</c:v>
                </c:pt>
                <c:pt idx="1">
                  <c:v>25-34</c:v>
                </c:pt>
                <c:pt idx="2">
                  <c:v>35-44</c:v>
                </c:pt>
                <c:pt idx="3">
                  <c:v>45-54</c:v>
                </c:pt>
                <c:pt idx="4">
                  <c:v>55-64</c:v>
                </c:pt>
                <c:pt idx="5">
                  <c:v>65-74</c:v>
                </c:pt>
                <c:pt idx="6">
                  <c:v>75+</c:v>
                </c:pt>
              </c:strCache>
            </c:strRef>
          </c:cat>
          <c:val>
            <c:numRef>
              <c:f>Sheet1!$B$2:$B$8</c:f>
              <c:numCache>
                <c:formatCode>0%</c:formatCode>
                <c:ptCount val="7"/>
                <c:pt idx="0">
                  <c:v>0.28999999999999998</c:v>
                </c:pt>
                <c:pt idx="1">
                  <c:v>0.23</c:v>
                </c:pt>
                <c:pt idx="2">
                  <c:v>0.34</c:v>
                </c:pt>
                <c:pt idx="3">
                  <c:v>0.37</c:v>
                </c:pt>
                <c:pt idx="4">
                  <c:v>0.37</c:v>
                </c:pt>
                <c:pt idx="5">
                  <c:v>0.35</c:v>
                </c:pt>
              </c:numCache>
            </c:numRef>
          </c:val>
          <c:smooth val="0"/>
          <c:extLst>
            <c:ext xmlns:c16="http://schemas.microsoft.com/office/drawing/2014/chart" uri="{C3380CC4-5D6E-409C-BE32-E72D297353CC}">
              <c16:uniqueId val="{00000003-99CD-4DDE-8862-354F3834A8B5}"/>
            </c:ext>
          </c:extLst>
        </c:ser>
        <c:ser>
          <c:idx val="1"/>
          <c:order val="1"/>
          <c:tx>
            <c:strRef>
              <c:f>Sheet1!$C$1</c:f>
              <c:strCache>
                <c:ptCount val="1"/>
                <c:pt idx="0">
                  <c:v>2022</c:v>
                </c:pt>
              </c:strCache>
            </c:strRef>
          </c:tx>
          <c:spPr>
            <a:ln w="28575" cap="rnd">
              <a:solidFill>
                <a:srgbClr val="7F7F7F"/>
              </a:solidFill>
              <a:round/>
            </a:ln>
            <a:effectLst/>
          </c:spPr>
          <c:marker>
            <c:symbol val="star"/>
            <c:size val="5"/>
            <c:spPr>
              <a:solidFill>
                <a:srgbClr val="7F7F7F"/>
              </a:solidFill>
              <a:ln w="38100">
                <a:solidFill>
                  <a:srgbClr val="7F7F7F"/>
                </a:solidFill>
              </a:ln>
              <a:effectLst/>
            </c:spPr>
          </c:marker>
          <c:cat>
            <c:strRef>
              <c:f>Sheet1!$A$2:$A$8</c:f>
              <c:strCache>
                <c:ptCount val="7"/>
                <c:pt idx="0">
                  <c:v>18-24</c:v>
                </c:pt>
                <c:pt idx="1">
                  <c:v>25-34</c:v>
                </c:pt>
                <c:pt idx="2">
                  <c:v>35-44</c:v>
                </c:pt>
                <c:pt idx="3">
                  <c:v>45-54</c:v>
                </c:pt>
                <c:pt idx="4">
                  <c:v>55-64</c:v>
                </c:pt>
                <c:pt idx="5">
                  <c:v>65-74</c:v>
                </c:pt>
                <c:pt idx="6">
                  <c:v>75+</c:v>
                </c:pt>
              </c:strCache>
            </c:strRef>
          </c:cat>
          <c:val>
            <c:numRef>
              <c:f>Sheet1!$C$2:$C$8</c:f>
              <c:numCache>
                <c:formatCode>0%</c:formatCode>
                <c:ptCount val="7"/>
                <c:pt idx="0">
                  <c:v>0.36</c:v>
                </c:pt>
                <c:pt idx="1">
                  <c:v>0.25</c:v>
                </c:pt>
                <c:pt idx="2">
                  <c:v>0.42</c:v>
                </c:pt>
                <c:pt idx="3">
                  <c:v>0.39</c:v>
                </c:pt>
                <c:pt idx="4">
                  <c:v>0.37</c:v>
                </c:pt>
                <c:pt idx="5">
                  <c:v>0.39</c:v>
                </c:pt>
                <c:pt idx="6">
                  <c:v>0.35</c:v>
                </c:pt>
              </c:numCache>
            </c:numRef>
          </c:val>
          <c:smooth val="0"/>
          <c:extLst>
            <c:ext xmlns:c16="http://schemas.microsoft.com/office/drawing/2014/chart" uri="{C3380CC4-5D6E-409C-BE32-E72D297353CC}">
              <c16:uniqueId val="{00000006-99CD-4DDE-8862-354F3834A8B5}"/>
            </c:ext>
          </c:extLst>
        </c:ser>
        <c:ser>
          <c:idx val="2"/>
          <c:order val="2"/>
          <c:tx>
            <c:strRef>
              <c:f>Sheet1!$D$1</c:f>
              <c:strCache>
                <c:ptCount val="1"/>
                <c:pt idx="0">
                  <c:v>2023</c:v>
                </c:pt>
              </c:strCache>
            </c:strRef>
          </c:tx>
          <c:spPr>
            <a:ln w="28575" cap="rnd">
              <a:solidFill>
                <a:srgbClr val="E40037"/>
              </a:solidFill>
              <a:round/>
            </a:ln>
            <a:effectLst/>
          </c:spPr>
          <c:marker>
            <c:symbol val="circle"/>
            <c:size val="5"/>
            <c:spPr>
              <a:solidFill>
                <a:srgbClr val="E40037"/>
              </a:solidFill>
              <a:ln w="9525">
                <a:solidFill>
                  <a:srgbClr val="E40037"/>
                </a:solidFill>
              </a:ln>
              <a:effectLst/>
            </c:spPr>
          </c:marker>
          <c:dLbls>
            <c:dLbl>
              <c:idx val="2"/>
              <c:layout>
                <c:manualLayout>
                  <c:x val="-3.046776155702342E-2"/>
                  <c:y val="-1.3581406496583664E-2"/>
                </c:manualLayout>
              </c:layout>
              <c:tx>
                <c:rich>
                  <a:bodyPr/>
                  <a:lstStyle/>
                  <a:p>
                    <a:fld id="{C887834C-DF5E-408D-AFBA-90BD76F66E28}" type="VALUE">
                      <a:rPr lang="en-US">
                        <a:solidFill>
                          <a:schemeClr val="tx1"/>
                        </a:solidFill>
                      </a:rPr>
                      <a:pPr/>
                      <a:t>[VALUE]</a:t>
                    </a:fld>
                    <a:endParaRPr lang="en-GB"/>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DEC-4FA2-ACC9-FABC81D2D56E}"/>
                </c:ext>
              </c:extLst>
            </c:dLbl>
            <c:dLbl>
              <c:idx val="3"/>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1-F9BE-4097-8B96-9AA01D6FE2AE}"/>
                </c:ext>
              </c:extLst>
            </c:dLbl>
            <c:dLbl>
              <c:idx val="5"/>
              <c:layout>
                <c:manualLayout>
                  <c:x val="-3.2077471938438594E-2"/>
                  <c:y val="-5.38978589027338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BE-4097-8B96-9AA01D6FE2A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Sheet1!$D$2:$D$8</c:f>
              <c:numCache>
                <c:formatCode>0%</c:formatCode>
                <c:ptCount val="7"/>
                <c:pt idx="0">
                  <c:v>0.35883381859814478</c:v>
                </c:pt>
                <c:pt idx="1">
                  <c:v>0.25621642750736079</c:v>
                </c:pt>
                <c:pt idx="2">
                  <c:v>0.37560592501493084</c:v>
                </c:pt>
                <c:pt idx="3">
                  <c:v>0.32858575345801294</c:v>
                </c:pt>
                <c:pt idx="4">
                  <c:v>0.34814679197601739</c:v>
                </c:pt>
                <c:pt idx="5">
                  <c:v>0.4213405171913624</c:v>
                </c:pt>
                <c:pt idx="6">
                  <c:v>0.34241260493759584</c:v>
                </c:pt>
              </c:numCache>
            </c:numRef>
          </c:val>
          <c:smooth val="0"/>
          <c:extLst>
            <c:ext xmlns:c16="http://schemas.microsoft.com/office/drawing/2014/chart" uri="{C3380CC4-5D6E-409C-BE32-E72D297353CC}">
              <c16:uniqueId val="{00000000-32BE-44A1-B721-9269F2BF4C39}"/>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60000000000000009"/>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majorUnit val="0.2"/>
      </c:valAx>
      <c:spPr>
        <a:noFill/>
        <a:ln>
          <a:noFill/>
        </a:ln>
        <a:effectLst/>
      </c:spPr>
    </c:plotArea>
    <c:legend>
      <c:legendPos val="r"/>
      <c:layout>
        <c:manualLayout>
          <c:xMode val="edge"/>
          <c:yMode val="edge"/>
          <c:x val="0.59209393914889175"/>
          <c:y val="0"/>
          <c:w val="9.0723277096559043E-2"/>
          <c:h val="0.32824536529443904"/>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17418232416324"/>
          <c:y val="0.10315242817442069"/>
          <c:w val="0.62631723567387088"/>
          <c:h val="0.67882607413479412"/>
        </c:manualLayout>
      </c:layout>
      <c:barChart>
        <c:barDir val="col"/>
        <c:grouping val="clustered"/>
        <c:varyColors val="0"/>
        <c:ser>
          <c:idx val="0"/>
          <c:order val="0"/>
          <c:tx>
            <c:strRef>
              <c:f>Sheet1!$B$1</c:f>
              <c:strCache>
                <c:ptCount val="1"/>
                <c:pt idx="0">
                  <c:v>2023</c:v>
                </c:pt>
              </c:strCache>
            </c:strRef>
          </c:tx>
          <c:spPr>
            <a:solidFill>
              <a:srgbClr val="E40037"/>
            </a:solidFill>
            <a:ln>
              <a:noFill/>
            </a:ln>
            <a:effectLst/>
          </c:spPr>
          <c:invertIfNegative val="0"/>
          <c:dLbls>
            <c:dLbl>
              <c:idx val="0"/>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9BEF-4540-89F4-D810FD9D3F6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0%</c:formatCode>
                <c:ptCount val="2"/>
                <c:pt idx="0">
                  <c:v>0.3207934902900067</c:v>
                </c:pt>
                <c:pt idx="1">
                  <c:v>0.36668361065659272</c:v>
                </c:pt>
              </c:numCache>
            </c:numRef>
          </c:val>
          <c:extLst>
            <c:ext xmlns:c16="http://schemas.microsoft.com/office/drawing/2014/chart" uri="{C3380CC4-5D6E-409C-BE32-E72D297353CC}">
              <c16:uniqueId val="{00000003-6B74-4375-A1B9-DA66E16D72FF}"/>
            </c:ext>
          </c:extLst>
        </c:ser>
        <c:ser>
          <c:idx val="1"/>
          <c:order val="1"/>
          <c:tx>
            <c:strRef>
              <c:f>Sheet1!$C$1</c:f>
              <c:strCache>
                <c:ptCount val="1"/>
                <c:pt idx="0">
                  <c:v>2022</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Sheet1!$C$2:$C$3</c:f>
              <c:numCache>
                <c:formatCode>0%</c:formatCode>
                <c:ptCount val="2"/>
                <c:pt idx="0">
                  <c:v>0.35</c:v>
                </c:pt>
                <c:pt idx="1">
                  <c:v>0.38</c:v>
                </c:pt>
              </c:numCache>
            </c:numRef>
          </c:val>
          <c:extLst>
            <c:ext xmlns:c16="http://schemas.microsoft.com/office/drawing/2014/chart" uri="{C3380CC4-5D6E-409C-BE32-E72D297353CC}">
              <c16:uniqueId val="{00000006-6B74-4375-A1B9-DA66E16D72FF}"/>
            </c:ext>
          </c:extLst>
        </c:ser>
        <c:ser>
          <c:idx val="2"/>
          <c:order val="2"/>
          <c:tx>
            <c:strRef>
              <c:f>Sheet1!$D$1</c:f>
              <c:strCache>
                <c:ptCount val="1"/>
                <c:pt idx="0">
                  <c:v>20182</c:v>
                </c:pt>
              </c:strCache>
            </c:strRef>
          </c:tx>
          <c:spPr>
            <a:solidFill>
              <a:srgbClr val="C8C8C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Sheet1!$D$2:$D$3</c:f>
              <c:numCache>
                <c:formatCode>0%</c:formatCode>
                <c:ptCount val="2"/>
                <c:pt idx="0">
                  <c:v>0.35</c:v>
                </c:pt>
                <c:pt idx="1">
                  <c:v>0.32</c:v>
                </c:pt>
              </c:numCache>
            </c:numRef>
          </c:val>
          <c:extLst>
            <c:ext xmlns:c16="http://schemas.microsoft.com/office/drawing/2014/chart" uri="{C3380CC4-5D6E-409C-BE32-E72D297353CC}">
              <c16:uniqueId val="{00000000-0C49-4A7F-BF83-239F7EB63F3E}"/>
            </c:ext>
          </c:extLst>
        </c:ser>
        <c:dLbls>
          <c:dLblPos val="outEnd"/>
          <c:showLegendKey val="0"/>
          <c:showVal val="1"/>
          <c:showCatName val="0"/>
          <c:showSerName val="0"/>
          <c:showPercent val="0"/>
          <c:showBubbleSize val="0"/>
        </c:dLbls>
        <c:gapWidth val="150"/>
        <c:axId val="534052464"/>
        <c:axId val="534052792"/>
      </c:barChart>
      <c:catAx>
        <c:axId val="534052464"/>
        <c:scaling>
          <c:orientation val="maxMin"/>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min val="0"/>
        </c:scaling>
        <c:delete val="1"/>
        <c:axPos val="r"/>
        <c:numFmt formatCode="0%" sourceLinked="1"/>
        <c:majorTickMark val="out"/>
        <c:minorTickMark val="none"/>
        <c:tickLblPos val="nextTo"/>
        <c:crossAx val="534052464"/>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5.3903842031738522E-2"/>
          <c:w val="0.57461166158710297"/>
          <c:h val="0.79919785206921268"/>
        </c:manualLayout>
      </c:layout>
      <c:lineChart>
        <c:grouping val="standard"/>
        <c:varyColors val="0"/>
        <c:ser>
          <c:idx val="0"/>
          <c:order val="0"/>
          <c:tx>
            <c:strRef>
              <c:f>Sheet1!$B$1</c:f>
              <c:strCache>
                <c:ptCount val="1"/>
                <c:pt idx="0">
                  <c:v>2018</c:v>
                </c:pt>
              </c:strCache>
            </c:strRef>
          </c:tx>
          <c:spPr>
            <a:ln w="28575" cap="rnd">
              <a:solidFill>
                <a:srgbClr val="C8C8C3"/>
              </a:solidFill>
              <a:round/>
            </a:ln>
            <a:effectLst/>
          </c:spPr>
          <c:marker>
            <c:symbol val="circle"/>
            <c:size val="5"/>
            <c:spPr>
              <a:solidFill>
                <a:srgbClr val="C8C8C3"/>
              </a:solidFill>
              <a:ln w="38100" cap="rnd">
                <a:solidFill>
                  <a:srgbClr val="C8C8C3"/>
                </a:solidFill>
              </a:ln>
              <a:effectLst/>
            </c:spPr>
          </c:marker>
          <c:dLbls>
            <c:delete val="1"/>
          </c:dLbls>
          <c:cat>
            <c:strRef>
              <c:f>Sheet1!$A$2:$A$8</c:f>
              <c:strCache>
                <c:ptCount val="7"/>
                <c:pt idx="0">
                  <c:v>18-24</c:v>
                </c:pt>
                <c:pt idx="1">
                  <c:v>25-34</c:v>
                </c:pt>
                <c:pt idx="2">
                  <c:v>35-44</c:v>
                </c:pt>
                <c:pt idx="3">
                  <c:v>45-54</c:v>
                </c:pt>
                <c:pt idx="4">
                  <c:v>55-64</c:v>
                </c:pt>
                <c:pt idx="5">
                  <c:v>65-74</c:v>
                </c:pt>
                <c:pt idx="6">
                  <c:v>75+</c:v>
                </c:pt>
              </c:strCache>
            </c:strRef>
          </c:cat>
          <c:val>
            <c:numRef>
              <c:f>Sheet1!$B$2:$B$8</c:f>
              <c:numCache>
                <c:formatCode>0%</c:formatCode>
                <c:ptCount val="7"/>
                <c:pt idx="0">
                  <c:v>0.19</c:v>
                </c:pt>
                <c:pt idx="1">
                  <c:v>0.16</c:v>
                </c:pt>
                <c:pt idx="2">
                  <c:v>0.24</c:v>
                </c:pt>
                <c:pt idx="3">
                  <c:v>0.25</c:v>
                </c:pt>
                <c:pt idx="4">
                  <c:v>0.27</c:v>
                </c:pt>
                <c:pt idx="5">
                  <c:v>0.3</c:v>
                </c:pt>
              </c:numCache>
            </c:numRef>
          </c:val>
          <c:smooth val="0"/>
          <c:extLst>
            <c:ext xmlns:c16="http://schemas.microsoft.com/office/drawing/2014/chart" uri="{C3380CC4-5D6E-409C-BE32-E72D297353CC}">
              <c16:uniqueId val="{00000000-2ABF-47D2-97A2-9D983453A716}"/>
            </c:ext>
          </c:extLst>
        </c:ser>
        <c:ser>
          <c:idx val="1"/>
          <c:order val="1"/>
          <c:tx>
            <c:strRef>
              <c:f>Sheet1!$C$1</c:f>
              <c:strCache>
                <c:ptCount val="1"/>
                <c:pt idx="0">
                  <c:v>2022</c:v>
                </c:pt>
              </c:strCache>
            </c:strRef>
          </c:tx>
          <c:spPr>
            <a:ln w="28575" cap="rnd">
              <a:solidFill>
                <a:srgbClr val="7F7F7F"/>
              </a:solidFill>
              <a:round/>
            </a:ln>
            <a:effectLst/>
          </c:spPr>
          <c:marker>
            <c:symbol val="star"/>
            <c:size val="5"/>
            <c:spPr>
              <a:solidFill>
                <a:srgbClr val="7F7F7F"/>
              </a:solidFill>
              <a:ln w="38100">
                <a:solidFill>
                  <a:srgbClr val="7F7F7F"/>
                </a:solidFill>
              </a:ln>
              <a:effectLst/>
            </c:spPr>
          </c:marker>
          <c:dLbls>
            <c:delete val="1"/>
          </c:dLbls>
          <c:cat>
            <c:strRef>
              <c:f>Sheet1!$A$2:$A$8</c:f>
              <c:strCache>
                <c:ptCount val="7"/>
                <c:pt idx="0">
                  <c:v>18-24</c:v>
                </c:pt>
                <c:pt idx="1">
                  <c:v>25-34</c:v>
                </c:pt>
                <c:pt idx="2">
                  <c:v>35-44</c:v>
                </c:pt>
                <c:pt idx="3">
                  <c:v>45-54</c:v>
                </c:pt>
                <c:pt idx="4">
                  <c:v>55-64</c:v>
                </c:pt>
                <c:pt idx="5">
                  <c:v>65-74</c:v>
                </c:pt>
                <c:pt idx="6">
                  <c:v>75+</c:v>
                </c:pt>
              </c:strCache>
            </c:strRef>
          </c:cat>
          <c:val>
            <c:numRef>
              <c:f>Sheet1!$C$2:$C$8</c:f>
              <c:numCache>
                <c:formatCode>0%</c:formatCode>
                <c:ptCount val="7"/>
                <c:pt idx="0">
                  <c:v>0.22</c:v>
                </c:pt>
                <c:pt idx="1">
                  <c:v>0.15</c:v>
                </c:pt>
                <c:pt idx="2">
                  <c:v>0.25</c:v>
                </c:pt>
                <c:pt idx="3">
                  <c:v>0.26</c:v>
                </c:pt>
                <c:pt idx="4">
                  <c:v>0.24</c:v>
                </c:pt>
                <c:pt idx="5">
                  <c:v>0.33</c:v>
                </c:pt>
                <c:pt idx="6">
                  <c:v>0.28999999999999998</c:v>
                </c:pt>
              </c:numCache>
            </c:numRef>
          </c:val>
          <c:smooth val="0"/>
          <c:extLst>
            <c:ext xmlns:c16="http://schemas.microsoft.com/office/drawing/2014/chart" uri="{C3380CC4-5D6E-409C-BE32-E72D297353CC}">
              <c16:uniqueId val="{00000001-2ABF-47D2-97A2-9D983453A716}"/>
            </c:ext>
          </c:extLst>
        </c:ser>
        <c:ser>
          <c:idx val="2"/>
          <c:order val="2"/>
          <c:tx>
            <c:strRef>
              <c:f>Sheet1!$D$1</c:f>
              <c:strCache>
                <c:ptCount val="1"/>
                <c:pt idx="0">
                  <c:v>2023</c:v>
                </c:pt>
              </c:strCache>
            </c:strRef>
          </c:tx>
          <c:spPr>
            <a:ln w="28575" cap="rnd">
              <a:solidFill>
                <a:srgbClr val="E40037"/>
              </a:solidFill>
              <a:round/>
            </a:ln>
            <a:effectLst/>
          </c:spPr>
          <c:marker>
            <c:symbol val="circle"/>
            <c:size val="5"/>
            <c:spPr>
              <a:solidFill>
                <a:srgbClr val="E40037"/>
              </a:solidFill>
              <a:ln w="9525">
                <a:solidFill>
                  <a:srgbClr val="E40037"/>
                </a:solidFill>
              </a:ln>
              <a:effectLst/>
            </c:spPr>
          </c:marker>
          <c:dLbls>
            <c:dLbl>
              <c:idx val="3"/>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5A28-4C19-BEC7-8387E8C203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Sheet1!$D$2:$D$8</c:f>
              <c:numCache>
                <c:formatCode>0%</c:formatCode>
                <c:ptCount val="7"/>
                <c:pt idx="0">
                  <c:v>0.1014955741841532</c:v>
                </c:pt>
                <c:pt idx="1">
                  <c:v>0.1276270533842111</c:v>
                </c:pt>
                <c:pt idx="2">
                  <c:v>0.24325195118815368</c:v>
                </c:pt>
                <c:pt idx="3">
                  <c:v>0.19898959225471033</c:v>
                </c:pt>
                <c:pt idx="4">
                  <c:v>0.25004778695541341</c:v>
                </c:pt>
                <c:pt idx="5">
                  <c:v>0.3474051096213352</c:v>
                </c:pt>
                <c:pt idx="6">
                  <c:v>0.27844761241343308</c:v>
                </c:pt>
              </c:numCache>
            </c:numRef>
          </c:val>
          <c:smooth val="0"/>
          <c:extLst>
            <c:ext xmlns:c16="http://schemas.microsoft.com/office/drawing/2014/chart" uri="{C3380CC4-5D6E-409C-BE32-E72D297353CC}">
              <c16:uniqueId val="{00000000-6B47-46BC-AD0B-1D4A07B101FB}"/>
            </c:ext>
          </c:extLst>
        </c:ser>
        <c:dLbls>
          <c:dLblPos val="t"/>
          <c:showLegendKey val="0"/>
          <c:showVal val="1"/>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60000000000000009"/>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majorUnit val="0.2"/>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17418232416324"/>
          <c:y val="0.10315242817442069"/>
          <c:w val="0.62631723567387088"/>
          <c:h val="0.67882607413479412"/>
        </c:manualLayout>
      </c:layout>
      <c:barChart>
        <c:barDir val="col"/>
        <c:grouping val="clustered"/>
        <c:varyColors val="0"/>
        <c:ser>
          <c:idx val="0"/>
          <c:order val="0"/>
          <c:tx>
            <c:strRef>
              <c:f>Sheet1!$B$1</c:f>
              <c:strCache>
                <c:ptCount val="1"/>
                <c:pt idx="0">
                  <c:v>2023</c:v>
                </c:pt>
              </c:strCache>
            </c:strRef>
          </c:tx>
          <c:spPr>
            <a:solidFill>
              <a:srgbClr val="E40037"/>
            </a:solidFill>
            <a:ln>
              <a:noFill/>
            </a:ln>
            <a:effectLst/>
          </c:spPr>
          <c:invertIfNegative val="0"/>
          <c:dLbls>
            <c:dLbl>
              <c:idx val="0"/>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482B-4DA4-9BB1-C5DF8C72326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0%</c:formatCode>
                <c:ptCount val="2"/>
                <c:pt idx="0">
                  <c:v>0.2135322217423985</c:v>
                </c:pt>
                <c:pt idx="1">
                  <c:v>0.24435082784689433</c:v>
                </c:pt>
              </c:numCache>
            </c:numRef>
          </c:val>
          <c:extLst>
            <c:ext xmlns:c16="http://schemas.microsoft.com/office/drawing/2014/chart" uri="{C3380CC4-5D6E-409C-BE32-E72D297353CC}">
              <c16:uniqueId val="{00000000-482B-4DA4-9BB1-C5DF8C72326D}"/>
            </c:ext>
          </c:extLst>
        </c:ser>
        <c:ser>
          <c:idx val="1"/>
          <c:order val="1"/>
          <c:tx>
            <c:strRef>
              <c:f>Sheet1!$C$1</c:f>
              <c:strCache>
                <c:ptCount val="1"/>
                <c:pt idx="0">
                  <c:v>2022</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Sheet1!$C$2:$C$3</c:f>
              <c:numCache>
                <c:formatCode>0%</c:formatCode>
                <c:ptCount val="2"/>
                <c:pt idx="0">
                  <c:v>0.25</c:v>
                </c:pt>
                <c:pt idx="1">
                  <c:v>0.26</c:v>
                </c:pt>
              </c:numCache>
            </c:numRef>
          </c:val>
          <c:extLst>
            <c:ext xmlns:c16="http://schemas.microsoft.com/office/drawing/2014/chart" uri="{C3380CC4-5D6E-409C-BE32-E72D297353CC}">
              <c16:uniqueId val="{00000001-482B-4DA4-9BB1-C5DF8C72326D}"/>
            </c:ext>
          </c:extLst>
        </c:ser>
        <c:ser>
          <c:idx val="2"/>
          <c:order val="2"/>
          <c:tx>
            <c:strRef>
              <c:f>Sheet1!$D$1</c:f>
              <c:strCache>
                <c:ptCount val="1"/>
                <c:pt idx="0">
                  <c:v>2018</c:v>
                </c:pt>
              </c:strCache>
            </c:strRef>
          </c:tx>
          <c:spPr>
            <a:solidFill>
              <a:srgbClr val="C8C8C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Sheet1!$D$2:$D$3</c:f>
              <c:numCache>
                <c:formatCode>0%</c:formatCode>
                <c:ptCount val="2"/>
                <c:pt idx="0">
                  <c:v>0.27</c:v>
                </c:pt>
                <c:pt idx="1">
                  <c:v>0.23</c:v>
                </c:pt>
              </c:numCache>
            </c:numRef>
          </c:val>
          <c:extLst>
            <c:ext xmlns:c16="http://schemas.microsoft.com/office/drawing/2014/chart" uri="{C3380CC4-5D6E-409C-BE32-E72D297353CC}">
              <c16:uniqueId val="{00000002-482B-4DA4-9BB1-C5DF8C72326D}"/>
            </c:ext>
          </c:extLst>
        </c:ser>
        <c:dLbls>
          <c:dLblPos val="outEnd"/>
          <c:showLegendKey val="0"/>
          <c:showVal val="1"/>
          <c:showCatName val="0"/>
          <c:showSerName val="0"/>
          <c:showPercent val="0"/>
          <c:showBubbleSize val="0"/>
        </c:dLbls>
        <c:gapWidth val="150"/>
        <c:axId val="534052464"/>
        <c:axId val="534052792"/>
      </c:barChart>
      <c:catAx>
        <c:axId val="534052464"/>
        <c:scaling>
          <c:orientation val="maxMin"/>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min val="0"/>
        </c:scaling>
        <c:delete val="1"/>
        <c:axPos val="r"/>
        <c:numFmt formatCode="0%" sourceLinked="1"/>
        <c:majorTickMark val="out"/>
        <c:minorTickMark val="none"/>
        <c:tickLblPos val="nextTo"/>
        <c:crossAx val="534052464"/>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23285453897862E-3"/>
          <c:y val="0.11453902173763407"/>
          <c:w val="0.98110712780651743"/>
          <c:h val="0.86401001568595059"/>
        </c:manualLayout>
      </c:layout>
      <c:barChart>
        <c:barDir val="bar"/>
        <c:grouping val="clustered"/>
        <c:varyColors val="0"/>
        <c:ser>
          <c:idx val="0"/>
          <c:order val="0"/>
          <c:tx>
            <c:strRef>
              <c:f>Sheet1!$B$1</c:f>
              <c:strCache>
                <c:ptCount val="1"/>
                <c:pt idx="0">
                  <c:v>2022</c:v>
                </c:pt>
              </c:strCache>
            </c:strRef>
          </c:tx>
          <c:spPr>
            <a:solidFill>
              <a:schemeClr val="accent6"/>
            </a:solidFill>
            <a:ln>
              <a:noFill/>
            </a:ln>
            <a:effectLst/>
          </c:spPr>
          <c:invertIfNegative val="0"/>
          <c:dPt>
            <c:idx val="5"/>
            <c:invertIfNegative val="0"/>
            <c:bubble3D val="0"/>
            <c:extLst>
              <c:ext xmlns:c16="http://schemas.microsoft.com/office/drawing/2014/chart" uri="{C3380CC4-5D6E-409C-BE32-E72D297353CC}">
                <c16:uniqueId val="{00000000-982A-4C8B-BA6E-8DDF257E4E5F}"/>
              </c:ext>
            </c:extLst>
          </c:dPt>
          <c:dLbls>
            <c:dLbl>
              <c:idx val="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82A-4C8B-BA6E-8DDF257E4E5F}"/>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982A-4C8B-BA6E-8DDF257E4E5F}"/>
                </c:ext>
              </c:extLst>
            </c:dLbl>
            <c:dLbl>
              <c:idx val="2"/>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82A-4C8B-BA6E-8DDF257E4E5F}"/>
                </c:ext>
              </c:extLst>
            </c:dLbl>
            <c:dLbl>
              <c:idx val="4"/>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1EE9-4054-BE08-DA4DF019964D}"/>
                </c:ext>
              </c:extLst>
            </c:dLbl>
            <c:dLbl>
              <c:idx val="5"/>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82A-4C8B-BA6E-8DDF257E4E5F}"/>
                </c:ext>
              </c:extLst>
            </c:dLbl>
            <c:dLbl>
              <c:idx val="7"/>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982A-4C8B-BA6E-8DDF257E4E5F}"/>
                </c:ext>
              </c:extLst>
            </c:dLbl>
            <c:dLbl>
              <c:idx val="8"/>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982A-4C8B-BA6E-8DDF257E4E5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Essex TOTAL</c:v>
                </c:pt>
                <c:pt idx="1">
                  <c:v>LLTI/condition* (all age)</c:v>
                </c:pt>
                <c:pt idx="2">
                  <c:v>No LLTI/condition  (all age)</c:v>
                </c:pt>
                <c:pt idx="3">
                  <c:v>LLTI/condition* (age 18-64)</c:v>
                </c:pt>
                <c:pt idx="4">
                  <c:v>No LLTI/condition (age 18-64)</c:v>
                </c:pt>
              </c:strCache>
              <c:extLst/>
            </c:strRef>
          </c:cat>
          <c:val>
            <c:numRef>
              <c:f>Sheet1!$B$2:$B$7</c:f>
              <c:numCache>
                <c:formatCode>0%</c:formatCode>
                <c:ptCount val="5"/>
                <c:pt idx="0">
                  <c:v>0.36</c:v>
                </c:pt>
                <c:pt idx="1">
                  <c:v>0.37</c:v>
                </c:pt>
                <c:pt idx="2">
                  <c:v>0.37</c:v>
                </c:pt>
                <c:pt idx="3">
                  <c:v>0.42</c:v>
                </c:pt>
                <c:pt idx="4">
                  <c:v>0.35</c:v>
                </c:pt>
              </c:numCache>
              <c:extLst/>
            </c:numRef>
          </c:val>
          <c:extLst>
            <c:ext xmlns:c16="http://schemas.microsoft.com/office/drawing/2014/chart" uri="{C3380CC4-5D6E-409C-BE32-E72D297353CC}">
              <c16:uniqueId val="{00000001-982A-4C8B-BA6E-8DDF257E4E5F}"/>
            </c:ext>
          </c:extLst>
        </c:ser>
        <c:ser>
          <c:idx val="1"/>
          <c:order val="1"/>
          <c:tx>
            <c:strRef>
              <c:f>Sheet1!$C$1</c:f>
              <c:strCache>
                <c:ptCount val="1"/>
                <c:pt idx="0">
                  <c:v>2023</c:v>
                </c:pt>
              </c:strCache>
            </c:strRef>
          </c:tx>
          <c:spPr>
            <a:solidFill>
              <a:schemeClr val="accent4"/>
            </a:solidFill>
            <a:ln>
              <a:noFill/>
            </a:ln>
            <a:effectLst/>
          </c:spPr>
          <c:invertIfNegative val="0"/>
          <c:dLbls>
            <c:dLbl>
              <c:idx val="0"/>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7C7-4DBD-ACDD-DAE86766BA84}"/>
                </c:ext>
              </c:extLst>
            </c:dLbl>
            <c:dLbl>
              <c:idx val="2"/>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982A-4C8B-BA6E-8DDF257E4E5F}"/>
                </c:ext>
              </c:extLst>
            </c:dLbl>
            <c:dLbl>
              <c:idx val="3"/>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982A-4C8B-BA6E-8DDF257E4E5F}"/>
                </c:ext>
              </c:extLst>
            </c:dLbl>
            <c:dLbl>
              <c:idx val="4"/>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CA9-4D7E-AC0D-C192F776737C}"/>
                </c:ext>
              </c:extLst>
            </c:dLbl>
            <c:dLbl>
              <c:idx val="5"/>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982A-4C8B-BA6E-8DDF257E4E5F}"/>
                </c:ext>
              </c:extLst>
            </c:dLbl>
            <c:dLbl>
              <c:idx val="6"/>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7C7-4DBD-ACDD-DAE86766BA84}"/>
                </c:ext>
              </c:extLst>
            </c:dLbl>
            <c:dLbl>
              <c:idx val="7"/>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EE9-4054-BE08-DA4DF019964D}"/>
                </c:ext>
              </c:extLst>
            </c:dLbl>
            <c:dLbl>
              <c:idx val="8"/>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EE9-4054-BE08-DA4DF019964D}"/>
                </c:ext>
              </c:extLst>
            </c:dLbl>
            <c:dLbl>
              <c:idx val="9"/>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67C7-4DBD-ACDD-DAE86766BA8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Essex TOTAL</c:v>
                </c:pt>
                <c:pt idx="1">
                  <c:v>LLTI/condition* (all age)</c:v>
                </c:pt>
                <c:pt idx="2">
                  <c:v>No LLTI/condition  (all age)</c:v>
                </c:pt>
                <c:pt idx="3">
                  <c:v>LLTI/condition* (age 18-64)</c:v>
                </c:pt>
                <c:pt idx="4">
                  <c:v>No LLTI/condition (age 18-64)</c:v>
                </c:pt>
              </c:strCache>
              <c:extLst/>
            </c:strRef>
          </c:cat>
          <c:val>
            <c:numRef>
              <c:f>Sheet1!$C$2:$C$7</c:f>
              <c:numCache>
                <c:formatCode>0%</c:formatCode>
                <c:ptCount val="5"/>
                <c:pt idx="0">
                  <c:v>0.34</c:v>
                </c:pt>
                <c:pt idx="1">
                  <c:v>0.34</c:v>
                </c:pt>
                <c:pt idx="2">
                  <c:v>0.34</c:v>
                </c:pt>
                <c:pt idx="3">
                  <c:v>0.35</c:v>
                </c:pt>
                <c:pt idx="4">
                  <c:v>0.32</c:v>
                </c:pt>
              </c:numCache>
              <c:extLst/>
            </c:numRef>
          </c:val>
          <c:extLst>
            <c:ext xmlns:c16="http://schemas.microsoft.com/office/drawing/2014/chart" uri="{C3380CC4-5D6E-409C-BE32-E72D297353CC}">
              <c16:uniqueId val="{00000002-982A-4C8B-BA6E-8DDF257E4E5F}"/>
            </c:ext>
          </c:extLst>
        </c:ser>
        <c:dLbls>
          <c:showLegendKey val="0"/>
          <c:showVal val="0"/>
          <c:showCatName val="0"/>
          <c:showSerName val="0"/>
          <c:showPercent val="0"/>
          <c:showBubbleSize val="0"/>
        </c:dLbls>
        <c:gapWidth val="40"/>
        <c:axId val="939734640"/>
        <c:axId val="939731360"/>
      </c:barChart>
      <c:catAx>
        <c:axId val="939734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t"/>
        <c:numFmt formatCode="0%" sourceLinked="1"/>
        <c:majorTickMark val="none"/>
        <c:minorTickMark val="none"/>
        <c:tickLblPos val="nextTo"/>
        <c:crossAx val="939734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23285453897862E-3"/>
          <c:y val="0.11453902173763407"/>
          <c:w val="0.98110712780651743"/>
          <c:h val="0.86401001568595059"/>
        </c:manualLayout>
      </c:layout>
      <c:barChart>
        <c:barDir val="bar"/>
        <c:grouping val="clustered"/>
        <c:varyColors val="0"/>
        <c:ser>
          <c:idx val="0"/>
          <c:order val="0"/>
          <c:tx>
            <c:strRef>
              <c:f>Sheet1!$B$1</c:f>
              <c:strCache>
                <c:ptCount val="1"/>
                <c:pt idx="0">
                  <c:v>2022</c:v>
                </c:pt>
              </c:strCache>
            </c:strRef>
          </c:tx>
          <c:spPr>
            <a:solidFill>
              <a:schemeClr val="accent6"/>
            </a:solidFill>
            <a:ln>
              <a:noFill/>
            </a:ln>
            <a:effectLst/>
          </c:spPr>
          <c:invertIfNegative val="0"/>
          <c:dPt>
            <c:idx val="4"/>
            <c:invertIfNegative val="0"/>
            <c:bubble3D val="0"/>
            <c:extLst>
              <c:ext xmlns:c16="http://schemas.microsoft.com/office/drawing/2014/chart" uri="{C3380CC4-5D6E-409C-BE32-E72D297353CC}">
                <c16:uniqueId val="{00000000-AB19-4508-B6E5-4E328072B19E}"/>
              </c:ext>
            </c:extLst>
          </c:dPt>
          <c:dLbls>
            <c:dLbl>
              <c:idx val="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AB19-4508-B6E5-4E328072B19E}"/>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AB19-4508-B6E5-4E328072B19E}"/>
                </c:ext>
              </c:extLst>
            </c:dLbl>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AB19-4508-B6E5-4E328072B19E}"/>
                </c:ext>
              </c:extLst>
            </c:dLbl>
            <c:dLbl>
              <c:idx val="4"/>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AB19-4508-B6E5-4E328072B19E}"/>
                </c:ext>
              </c:extLst>
            </c:dLbl>
            <c:dLbl>
              <c:idx val="6"/>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AB19-4508-B6E5-4E328072B19E}"/>
                </c:ext>
              </c:extLst>
            </c:dLbl>
            <c:dLbl>
              <c:idx val="7"/>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AB19-4508-B6E5-4E328072B19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Essex TOTAL</c:v>
                </c:pt>
                <c:pt idx="1">
                  <c:v>LLTI/condition* (all age)</c:v>
                </c:pt>
                <c:pt idx="2">
                  <c:v>No LLTI/condition  (all age)</c:v>
                </c:pt>
                <c:pt idx="3">
                  <c:v>LLTI/condition* (age 18-64)</c:v>
                </c:pt>
                <c:pt idx="4">
                  <c:v>No LLTI/condition (age 18-64)</c:v>
                </c:pt>
              </c:strCache>
              <c:extLst/>
            </c:strRef>
          </c:cat>
          <c:val>
            <c:numRef>
              <c:f>Sheet1!$B$2:$B$7</c:f>
              <c:numCache>
                <c:formatCode>0%</c:formatCode>
                <c:ptCount val="5"/>
                <c:pt idx="0">
                  <c:v>0.25168679739040178</c:v>
                </c:pt>
                <c:pt idx="1">
                  <c:v>0.28386377076080571</c:v>
                </c:pt>
                <c:pt idx="2">
                  <c:v>0.24710936599294078</c:v>
                </c:pt>
                <c:pt idx="3">
                  <c:v>0.31028636793369979</c:v>
                </c:pt>
                <c:pt idx="4">
                  <c:v>0.21633645586056482</c:v>
                </c:pt>
              </c:numCache>
              <c:extLst/>
            </c:numRef>
          </c:val>
          <c:extLst>
            <c:ext xmlns:c16="http://schemas.microsoft.com/office/drawing/2014/chart" uri="{C3380CC4-5D6E-409C-BE32-E72D297353CC}">
              <c16:uniqueId val="{00000007-AB19-4508-B6E5-4E328072B19E}"/>
            </c:ext>
          </c:extLst>
        </c:ser>
        <c:ser>
          <c:idx val="1"/>
          <c:order val="1"/>
          <c:tx>
            <c:strRef>
              <c:f>Sheet1!$C$1</c:f>
              <c:strCache>
                <c:ptCount val="1"/>
                <c:pt idx="0">
                  <c:v>2023</c:v>
                </c:pt>
              </c:strCache>
            </c:strRef>
          </c:tx>
          <c:spPr>
            <a:solidFill>
              <a:schemeClr val="accent4"/>
            </a:solidFill>
            <a:ln>
              <a:noFill/>
            </a:ln>
            <a:effectLst/>
          </c:spPr>
          <c:invertIfNegative val="0"/>
          <c:dLbls>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Essex TOTAL</c:v>
                </c:pt>
                <c:pt idx="1">
                  <c:v>LLTI/condition* (all age)</c:v>
                </c:pt>
                <c:pt idx="2">
                  <c:v>No LLTI/condition  (all age)</c:v>
                </c:pt>
                <c:pt idx="3">
                  <c:v>LLTI/condition* (age 18-64)</c:v>
                </c:pt>
                <c:pt idx="4">
                  <c:v>No LLTI/condition (age 18-64)</c:v>
                </c:pt>
              </c:strCache>
              <c:extLst/>
            </c:strRef>
          </c:cat>
          <c:val>
            <c:numRef>
              <c:f>Sheet1!$C$2:$C$7</c:f>
              <c:numCache>
                <c:formatCode>0%</c:formatCode>
                <c:ptCount val="5"/>
                <c:pt idx="0">
                  <c:v>0.2295241353887153</c:v>
                </c:pt>
                <c:pt idx="1">
                  <c:v>0.23887856000376689</c:v>
                </c:pt>
                <c:pt idx="2">
                  <c:v>0.22741165629252719</c:v>
                </c:pt>
                <c:pt idx="3">
                  <c:v>0.21267948147489971</c:v>
                </c:pt>
                <c:pt idx="4">
                  <c:v>0.19</c:v>
                </c:pt>
              </c:numCache>
              <c:extLst/>
            </c:numRef>
          </c:val>
          <c:extLst>
            <c:ext xmlns:c16="http://schemas.microsoft.com/office/drawing/2014/chart" uri="{C3380CC4-5D6E-409C-BE32-E72D297353CC}">
              <c16:uniqueId val="{00000010-AB19-4508-B6E5-4E328072B19E}"/>
            </c:ext>
          </c:extLst>
        </c:ser>
        <c:dLbls>
          <c:showLegendKey val="0"/>
          <c:showVal val="0"/>
          <c:showCatName val="0"/>
          <c:showSerName val="0"/>
          <c:showPercent val="0"/>
          <c:showBubbleSize val="0"/>
        </c:dLbls>
        <c:gapWidth val="40"/>
        <c:axId val="939734640"/>
        <c:axId val="939731360"/>
      </c:barChart>
      <c:catAx>
        <c:axId val="939734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t"/>
        <c:numFmt formatCode="0%" sourceLinked="1"/>
        <c:majorTickMark val="none"/>
        <c:minorTickMark val="none"/>
        <c:tickLblPos val="nextTo"/>
        <c:crossAx val="939734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F716-4103-B013-9B44E7A45D79}"/>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0.59</c:v>
                </c:pt>
                <c:pt idx="1">
                  <c:v>0.56000000000000005</c:v>
                </c:pt>
                <c:pt idx="2">
                  <c:v>0.57999999999999996</c:v>
                </c:pt>
                <c:pt idx="3">
                  <c:v>0.71</c:v>
                </c:pt>
                <c:pt idx="4">
                  <c:v>0.6</c:v>
                </c:pt>
                <c:pt idx="5">
                  <c:v>0.55000000000000004</c:v>
                </c:pt>
                <c:pt idx="6">
                  <c:v>0.61</c:v>
                </c:pt>
                <c:pt idx="7">
                  <c:v>0.62</c:v>
                </c:pt>
                <c:pt idx="8">
                  <c:v>0.54</c:v>
                </c:pt>
                <c:pt idx="9">
                  <c:v>0.6</c:v>
                </c:pt>
                <c:pt idx="10">
                  <c:v>0.56999999999999995</c:v>
                </c:pt>
                <c:pt idx="11">
                  <c:v>0.54</c:v>
                </c:pt>
                <c:pt idx="12">
                  <c:v>0.61</c:v>
                </c:pt>
                <c:pt idx="13">
                  <c:v>0.61</c:v>
                </c:pt>
                <c:pt idx="14">
                  <c:v>0.57999999999999996</c:v>
                </c:pt>
                <c:pt idx="15">
                  <c:v>0.53</c:v>
                </c:pt>
                <c:pt idx="16">
                  <c:v>0.61</c:v>
                </c:pt>
                <c:pt idx="17">
                  <c:v>0.54</c:v>
                </c:pt>
                <c:pt idx="18">
                  <c:v>0.54</c:v>
                </c:pt>
                <c:pt idx="19">
                  <c:v>0.55000000000000004</c:v>
                </c:pt>
                <c:pt idx="20">
                  <c:v>0.64</c:v>
                </c:pt>
                <c:pt idx="21">
                  <c:v>0.61</c:v>
                </c:pt>
              </c:numCache>
            </c:numRef>
          </c:val>
          <c:extLst>
            <c:ext xmlns:c16="http://schemas.microsoft.com/office/drawing/2014/chart" uri="{C3380CC4-5D6E-409C-BE32-E72D297353CC}">
              <c16:uniqueId val="{00000002-F716-4103-B013-9B44E7A45D79}"/>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074449198004659"/>
          <c:y val="5.4482914321448264E-2"/>
          <c:w val="0.39981768777174448"/>
          <c:h val="0.94551708567855175"/>
        </c:manualLayout>
      </c:layout>
      <c:barChart>
        <c:barDir val="bar"/>
        <c:grouping val="clustered"/>
        <c:varyColors val="0"/>
        <c:ser>
          <c:idx val="0"/>
          <c:order val="0"/>
          <c:tx>
            <c:strRef>
              <c:f>Sheet1!$B$1</c:f>
              <c:strCache>
                <c:ptCount val="1"/>
                <c:pt idx="0">
                  <c:v>Column1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At least once a week</c:v>
                </c:pt>
                <c:pt idx="1">
                  <c:v>Less than once a week but at least once a month</c:v>
                </c:pt>
                <c:pt idx="2">
                  <c:v>Less often than this</c:v>
                </c:pt>
                <c:pt idx="3">
                  <c:v>Not done this</c:v>
                </c:pt>
              </c:strCache>
            </c:strRef>
          </c:cat>
          <c:val>
            <c:numRef>
              <c:f>Sheet1!$B$2:$B$5</c:f>
              <c:numCache>
                <c:formatCode>0%</c:formatCode>
                <c:ptCount val="4"/>
                <c:pt idx="0">
                  <c:v>0.1583</c:v>
                </c:pt>
                <c:pt idx="1">
                  <c:v>0.1391</c:v>
                </c:pt>
                <c:pt idx="2">
                  <c:v>0.19420000000000001</c:v>
                </c:pt>
                <c:pt idx="3">
                  <c:v>0.50839999999999996</c:v>
                </c:pt>
              </c:numCache>
            </c:numRef>
          </c:val>
          <c:extLst>
            <c:ext xmlns:c16="http://schemas.microsoft.com/office/drawing/2014/chart" uri="{C3380CC4-5D6E-409C-BE32-E72D297353CC}">
              <c16:uniqueId val="{00000000-63B7-4621-A581-7B40B0AC3C39}"/>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23285453897862E-3"/>
          <c:y val="0.11453902173763407"/>
          <c:w val="0.98110712780651743"/>
          <c:h val="0.6994573487099377"/>
        </c:manualLayout>
      </c:layout>
      <c:barChart>
        <c:barDir val="col"/>
        <c:grouping val="clustered"/>
        <c:varyColors val="0"/>
        <c:ser>
          <c:idx val="0"/>
          <c:order val="0"/>
          <c:tx>
            <c:strRef>
              <c:f>Sheet1!$B$1</c:f>
              <c:strCache>
                <c:ptCount val="1"/>
                <c:pt idx="0">
                  <c:v>2022</c:v>
                </c:pt>
              </c:strCache>
            </c:strRef>
          </c:tx>
          <c:spPr>
            <a:solidFill>
              <a:schemeClr val="accent6"/>
            </a:solidFill>
            <a:ln>
              <a:noFill/>
            </a:ln>
            <a:effectLst/>
          </c:spPr>
          <c:invertIfNegative val="0"/>
          <c:dPt>
            <c:idx val="6"/>
            <c:invertIfNegative val="0"/>
            <c:bubble3D val="0"/>
            <c:extLst>
              <c:ext xmlns:c16="http://schemas.microsoft.com/office/drawing/2014/chart" uri="{C3380CC4-5D6E-409C-BE32-E72D297353CC}">
                <c16:uniqueId val="{00000000-982A-4C8B-BA6E-8DDF257E4E5F}"/>
              </c:ext>
            </c:extLst>
          </c:dPt>
          <c:dLbls>
            <c:dLbl>
              <c:idx val="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82A-4C8B-BA6E-8DDF257E4E5F}"/>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982A-4C8B-BA6E-8DDF257E4E5F}"/>
                </c:ext>
              </c:extLst>
            </c:dLbl>
            <c:dLbl>
              <c:idx val="2"/>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982A-4C8B-BA6E-8DDF257E4E5F}"/>
                </c:ext>
              </c:extLst>
            </c:dLbl>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82A-4C8B-BA6E-8DDF257E4E5F}"/>
                </c:ext>
              </c:extLst>
            </c:dLbl>
            <c:dLbl>
              <c:idx val="5"/>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1EE9-4054-BE08-DA4DF019964D}"/>
                </c:ext>
              </c:extLst>
            </c:dLbl>
            <c:dLbl>
              <c:idx val="6"/>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82A-4C8B-BA6E-8DDF257E4E5F}"/>
                </c:ext>
              </c:extLst>
            </c:dLbl>
            <c:dLbl>
              <c:idx val="8"/>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982A-4C8B-BA6E-8DDF257E4E5F}"/>
                </c:ext>
              </c:extLst>
            </c:dLbl>
            <c:dLbl>
              <c:idx val="9"/>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982A-4C8B-BA6E-8DDF257E4E5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Essex TOTAL</c:v>
                </c:pt>
                <c:pt idx="2">
                  <c:v>18-24</c:v>
                </c:pt>
                <c:pt idx="3">
                  <c:v>25-34</c:v>
                </c:pt>
                <c:pt idx="4">
                  <c:v>35-44</c:v>
                </c:pt>
                <c:pt idx="5">
                  <c:v>45-54</c:v>
                </c:pt>
                <c:pt idx="6">
                  <c:v>55-64</c:v>
                </c:pt>
                <c:pt idx="7">
                  <c:v>65-74</c:v>
                </c:pt>
                <c:pt idx="8">
                  <c:v>75+</c:v>
                </c:pt>
                <c:pt idx="10">
                  <c:v>Female</c:v>
                </c:pt>
                <c:pt idx="11">
                  <c:v>Male</c:v>
                </c:pt>
              </c:strCache>
            </c:strRef>
          </c:cat>
          <c:val>
            <c:numRef>
              <c:f>Sheet1!$B$2:$B$13</c:f>
              <c:numCache>
                <c:formatCode>General</c:formatCode>
                <c:ptCount val="12"/>
                <c:pt idx="0" formatCode="0%">
                  <c:v>0.64</c:v>
                </c:pt>
                <c:pt idx="2" formatCode="0%">
                  <c:v>0.45</c:v>
                </c:pt>
                <c:pt idx="3" formatCode="0%">
                  <c:v>0.53</c:v>
                </c:pt>
                <c:pt idx="4" formatCode="0%">
                  <c:v>0.66</c:v>
                </c:pt>
                <c:pt idx="5" formatCode="0%">
                  <c:v>0.67</c:v>
                </c:pt>
                <c:pt idx="6" formatCode="0%">
                  <c:v>0.64</c:v>
                </c:pt>
                <c:pt idx="7" formatCode="0%">
                  <c:v>0.7</c:v>
                </c:pt>
                <c:pt idx="8" formatCode="0%">
                  <c:v>0.75</c:v>
                </c:pt>
                <c:pt idx="10" formatCode="0%">
                  <c:v>0.68</c:v>
                </c:pt>
                <c:pt idx="11" formatCode="0%">
                  <c:v>0.6</c:v>
                </c:pt>
              </c:numCache>
            </c:numRef>
          </c:val>
          <c:extLst>
            <c:ext xmlns:c16="http://schemas.microsoft.com/office/drawing/2014/chart" uri="{C3380CC4-5D6E-409C-BE32-E72D297353CC}">
              <c16:uniqueId val="{00000001-982A-4C8B-BA6E-8DDF257E4E5F}"/>
            </c:ext>
          </c:extLst>
        </c:ser>
        <c:ser>
          <c:idx val="1"/>
          <c:order val="1"/>
          <c:tx>
            <c:strRef>
              <c:f>Sheet1!$C$1</c:f>
              <c:strCache>
                <c:ptCount val="1"/>
                <c:pt idx="0">
                  <c:v>2023</c:v>
                </c:pt>
              </c:strCache>
            </c:strRef>
          </c:tx>
          <c:spPr>
            <a:solidFill>
              <a:schemeClr val="accent4"/>
            </a:solidFill>
            <a:ln>
              <a:noFill/>
            </a:ln>
            <a:effectLst/>
          </c:spPr>
          <c:invertIfNegative val="0"/>
          <c:dLbls>
            <c:dLbl>
              <c:idx val="0"/>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7C7-4DBD-ACDD-DAE86766BA84}"/>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82A-4C8B-BA6E-8DDF257E4E5F}"/>
                </c:ext>
              </c:extLst>
            </c:dLbl>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982A-4C8B-BA6E-8DDF257E4E5F}"/>
                </c:ext>
              </c:extLst>
            </c:dLbl>
            <c:dLbl>
              <c:idx val="4"/>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982A-4C8B-BA6E-8DDF257E4E5F}"/>
                </c:ext>
              </c:extLst>
            </c:dLbl>
            <c:dLbl>
              <c:idx val="6"/>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982A-4C8B-BA6E-8DDF257E4E5F}"/>
                </c:ext>
              </c:extLst>
            </c:dLbl>
            <c:dLbl>
              <c:idx val="7"/>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7C7-4DBD-ACDD-DAE86766BA84}"/>
                </c:ext>
              </c:extLst>
            </c:dLbl>
            <c:dLbl>
              <c:idx val="8"/>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EE9-4054-BE08-DA4DF019964D}"/>
                </c:ext>
              </c:extLst>
            </c:dLbl>
            <c:dLbl>
              <c:idx val="9"/>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EE9-4054-BE08-DA4DF019964D}"/>
                </c:ext>
              </c:extLst>
            </c:dLbl>
            <c:dLbl>
              <c:idx val="10"/>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67C7-4DBD-ACDD-DAE86766BA8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Essex TOTAL</c:v>
                </c:pt>
                <c:pt idx="2">
                  <c:v>18-24</c:v>
                </c:pt>
                <c:pt idx="3">
                  <c:v>25-34</c:v>
                </c:pt>
                <c:pt idx="4">
                  <c:v>35-44</c:v>
                </c:pt>
                <c:pt idx="5">
                  <c:v>45-54</c:v>
                </c:pt>
                <c:pt idx="6">
                  <c:v>55-64</c:v>
                </c:pt>
                <c:pt idx="7">
                  <c:v>65-74</c:v>
                </c:pt>
                <c:pt idx="8">
                  <c:v>75+</c:v>
                </c:pt>
                <c:pt idx="10">
                  <c:v>Female</c:v>
                </c:pt>
                <c:pt idx="11">
                  <c:v>Male</c:v>
                </c:pt>
              </c:strCache>
            </c:strRef>
          </c:cat>
          <c:val>
            <c:numRef>
              <c:f>Sheet1!$C$2:$C$13</c:f>
              <c:numCache>
                <c:formatCode>General</c:formatCode>
                <c:ptCount val="12"/>
                <c:pt idx="0" formatCode="0%">
                  <c:v>0.62</c:v>
                </c:pt>
                <c:pt idx="2" formatCode="0%">
                  <c:v>0.54</c:v>
                </c:pt>
                <c:pt idx="3" formatCode="0%">
                  <c:v>0.61</c:v>
                </c:pt>
                <c:pt idx="4" formatCode="0%">
                  <c:v>0.56999999999999995</c:v>
                </c:pt>
                <c:pt idx="5" formatCode="0%">
                  <c:v>0.61</c:v>
                </c:pt>
                <c:pt idx="6" formatCode="0%">
                  <c:v>0.64</c:v>
                </c:pt>
                <c:pt idx="7" formatCode="0%">
                  <c:v>0.64</c:v>
                </c:pt>
                <c:pt idx="8" formatCode="0%">
                  <c:v>0.7</c:v>
                </c:pt>
                <c:pt idx="10" formatCode="0%">
                  <c:v>0.63</c:v>
                </c:pt>
                <c:pt idx="11" formatCode="0%">
                  <c:v>0.61</c:v>
                </c:pt>
              </c:numCache>
            </c:numRef>
          </c:val>
          <c:extLst>
            <c:ext xmlns:c16="http://schemas.microsoft.com/office/drawing/2014/chart" uri="{C3380CC4-5D6E-409C-BE32-E72D297353CC}">
              <c16:uniqueId val="{00000002-982A-4C8B-BA6E-8DDF257E4E5F}"/>
            </c:ext>
          </c:extLst>
        </c:ser>
        <c:dLbls>
          <c:showLegendKey val="0"/>
          <c:showVal val="0"/>
          <c:showCatName val="0"/>
          <c:showSerName val="0"/>
          <c:showPercent val="0"/>
          <c:showBubbleSize val="0"/>
        </c:dLbls>
        <c:gapWidth val="40"/>
        <c:axId val="939734640"/>
        <c:axId val="939731360"/>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7074449198004659"/>
          <c:y val="5.4482914321448264E-2"/>
          <c:w val="0.39981768777174448"/>
          <c:h val="0.94551708567855175"/>
        </c:manualLayout>
      </c:layout>
      <c:barChart>
        <c:barDir val="bar"/>
        <c:grouping val="clustered"/>
        <c:varyColors val="0"/>
        <c:ser>
          <c:idx val="0"/>
          <c:order val="0"/>
          <c:tx>
            <c:strRef>
              <c:f>Sheet1!$B$1</c:f>
              <c:strCache>
                <c:ptCount val="1"/>
                <c:pt idx="0">
                  <c:v>Essex 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At least once a month</c:v>
                </c:pt>
                <c:pt idx="1">
                  <c:v>Within the last 12 months</c:v>
                </c:pt>
              </c:strCache>
            </c:strRef>
          </c:cat>
          <c:val>
            <c:numRef>
              <c:f>Sheet1!$B$2:$B$3</c:f>
              <c:numCache>
                <c:formatCode>0%</c:formatCode>
                <c:ptCount val="2"/>
                <c:pt idx="0">
                  <c:v>0.2974</c:v>
                </c:pt>
                <c:pt idx="1">
                  <c:v>0.49149999999999999</c:v>
                </c:pt>
              </c:numCache>
            </c:numRef>
          </c:val>
          <c:extLst>
            <c:ext xmlns:c16="http://schemas.microsoft.com/office/drawing/2014/chart" uri="{C3380CC4-5D6E-409C-BE32-E72D297353CC}">
              <c16:uniqueId val="{00000000-010E-4A39-A7D4-D00CF9D240E1}"/>
            </c:ext>
          </c:extLst>
        </c:ser>
        <c:ser>
          <c:idx val="1"/>
          <c:order val="1"/>
          <c:tx>
            <c:strRef>
              <c:f>Sheet1!$C$1</c:f>
              <c:strCache>
                <c:ptCount val="1"/>
                <c:pt idx="0">
                  <c:v>Essex 2022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At least once a month</c:v>
                </c:pt>
                <c:pt idx="1">
                  <c:v>Within the last 12 months</c:v>
                </c:pt>
              </c:strCache>
            </c:strRef>
          </c:cat>
          <c:val>
            <c:numRef>
              <c:f>Sheet1!$C$2:$C$3</c:f>
              <c:numCache>
                <c:formatCode>0%</c:formatCode>
                <c:ptCount val="2"/>
                <c:pt idx="0">
                  <c:v>0.32</c:v>
                </c:pt>
                <c:pt idx="1">
                  <c:v>0.54</c:v>
                </c:pt>
              </c:numCache>
            </c:numRef>
          </c:val>
          <c:extLst>
            <c:ext xmlns:c16="http://schemas.microsoft.com/office/drawing/2014/chart" uri="{C3380CC4-5D6E-409C-BE32-E72D297353CC}">
              <c16:uniqueId val="{00000001-010E-4A39-A7D4-D00CF9D240E1}"/>
            </c:ext>
          </c:extLst>
        </c:ser>
        <c:dLbls>
          <c:dLblPos val="outEnd"/>
          <c:showLegendKey val="0"/>
          <c:showVal val="1"/>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layout>
        <c:manualLayout>
          <c:xMode val="edge"/>
          <c:yMode val="edge"/>
          <c:x val="0.79734193401331166"/>
          <c:y val="0"/>
          <c:w val="0.20265806598668828"/>
          <c:h val="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50385803005630503"/>
          <c:y val="5.4482914321448264E-2"/>
          <c:w val="0.36670423588929202"/>
          <c:h val="0.94551708567855175"/>
        </c:manualLayout>
      </c:layout>
      <c:barChart>
        <c:barDir val="bar"/>
        <c:grouping val="clustered"/>
        <c:varyColors val="0"/>
        <c:ser>
          <c:idx val="0"/>
          <c:order val="0"/>
          <c:tx>
            <c:strRef>
              <c:f>Sheet1!$B$1</c:f>
              <c:strCache>
                <c:ptCount val="1"/>
                <c:pt idx="0">
                  <c:v>Essex 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At least once a month</c:v>
                </c:pt>
                <c:pt idx="1">
                  <c:v>Within the last 12 months</c:v>
                </c:pt>
              </c:strCache>
            </c:strRef>
          </c:cat>
          <c:val>
            <c:numRef>
              <c:f>Sheet1!$B$2:$B$3</c:f>
              <c:numCache>
                <c:formatCode>0%</c:formatCode>
                <c:ptCount val="2"/>
                <c:pt idx="0">
                  <c:v>0.4</c:v>
                </c:pt>
                <c:pt idx="1">
                  <c:v>0.59</c:v>
                </c:pt>
              </c:numCache>
            </c:numRef>
          </c:val>
          <c:extLst>
            <c:ext xmlns:c16="http://schemas.microsoft.com/office/drawing/2014/chart" uri="{C3380CC4-5D6E-409C-BE32-E72D297353CC}">
              <c16:uniqueId val="{00000000-A2E2-4E4D-A0AA-6288CE59E865}"/>
            </c:ext>
          </c:extLst>
        </c:ser>
        <c:ser>
          <c:idx val="1"/>
          <c:order val="1"/>
          <c:tx>
            <c:strRef>
              <c:f>Sheet1!$C$1</c:f>
              <c:strCache>
                <c:ptCount val="1"/>
                <c:pt idx="0">
                  <c:v>Essex 2022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At least once a month</c:v>
                </c:pt>
                <c:pt idx="1">
                  <c:v>Within the last 12 months</c:v>
                </c:pt>
              </c:strCache>
            </c:strRef>
          </c:cat>
          <c:val>
            <c:numRef>
              <c:f>Sheet1!$C$2:$C$3</c:f>
              <c:numCache>
                <c:formatCode>0%</c:formatCode>
                <c:ptCount val="2"/>
                <c:pt idx="0">
                  <c:v>0.42</c:v>
                </c:pt>
                <c:pt idx="1">
                  <c:v>0.62</c:v>
                </c:pt>
              </c:numCache>
            </c:numRef>
          </c:val>
          <c:extLst>
            <c:ext xmlns:c16="http://schemas.microsoft.com/office/drawing/2014/chart" uri="{C3380CC4-5D6E-409C-BE32-E72D297353CC}">
              <c16:uniqueId val="{00000000-33FC-4F4F-A81A-8025BACE370D}"/>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layout>
        <c:manualLayout>
          <c:xMode val="edge"/>
          <c:yMode val="edge"/>
          <c:x val="0.82141901109277071"/>
          <c:y val="0.18364700107299775"/>
          <c:w val="0.17858098890722932"/>
          <c:h val="0.55473457443158636"/>
        </c:manualLayout>
      </c:layout>
      <c:overlay val="0"/>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5.3903842031738522E-2"/>
          <c:w val="0.57461166158710297"/>
          <c:h val="0.79919785206921268"/>
        </c:manualLayout>
      </c:layout>
      <c:lineChart>
        <c:grouping val="standard"/>
        <c:varyColors val="0"/>
        <c:ser>
          <c:idx val="0"/>
          <c:order val="0"/>
          <c:tx>
            <c:strRef>
              <c:f>Sheet1!$B$1</c:f>
              <c:strCache>
                <c:ptCount val="1"/>
                <c:pt idx="0">
                  <c:v>2022</c:v>
                </c:pt>
              </c:strCache>
            </c:strRef>
          </c:tx>
          <c:spPr>
            <a:ln w="28575" cap="rnd">
              <a:solidFill>
                <a:srgbClr val="7F7F7F"/>
              </a:solidFill>
              <a:round/>
            </a:ln>
            <a:effectLst/>
          </c:spPr>
          <c:marker>
            <c:symbol val="circle"/>
            <c:size val="5"/>
            <c:spPr>
              <a:solidFill>
                <a:srgbClr val="7F7F7F"/>
              </a:solidFill>
              <a:ln w="38100" cap="rnd">
                <a:solidFill>
                  <a:srgbClr val="7F7F7F"/>
                </a:solidFill>
              </a:ln>
              <a:effectLst/>
            </c:spPr>
          </c:marker>
          <c:dLbls>
            <c:dLbl>
              <c:idx val="0"/>
              <c:layout>
                <c:manualLayout>
                  <c:x val="-3.046776155702342E-2"/>
                  <c:y val="4.34848512228335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B2-4548-8866-56780046C62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Sheet1!$B$2:$B$8</c:f>
              <c:numCache>
                <c:formatCode>0%</c:formatCode>
                <c:ptCount val="7"/>
                <c:pt idx="0">
                  <c:v>0.64190000000000003</c:v>
                </c:pt>
                <c:pt idx="1">
                  <c:v>0.52849999999999997</c:v>
                </c:pt>
                <c:pt idx="2">
                  <c:v>0.65780000000000005</c:v>
                </c:pt>
                <c:pt idx="3">
                  <c:v>0.6119</c:v>
                </c:pt>
                <c:pt idx="4">
                  <c:v>0.64729999999999999</c:v>
                </c:pt>
                <c:pt idx="5">
                  <c:v>0.65069999999999995</c:v>
                </c:pt>
                <c:pt idx="6">
                  <c:v>0.5968</c:v>
                </c:pt>
              </c:numCache>
            </c:numRef>
          </c:val>
          <c:smooth val="0"/>
          <c:extLst>
            <c:ext xmlns:c16="http://schemas.microsoft.com/office/drawing/2014/chart" uri="{C3380CC4-5D6E-409C-BE32-E72D297353CC}">
              <c16:uniqueId val="{00000003-99CD-4DDE-8862-354F3834A8B5}"/>
            </c:ext>
          </c:extLst>
        </c:ser>
        <c:ser>
          <c:idx val="1"/>
          <c:order val="1"/>
          <c:tx>
            <c:strRef>
              <c:f>Sheet1!$C$1</c:f>
              <c:strCache>
                <c:ptCount val="1"/>
                <c:pt idx="0">
                  <c:v>2023</c:v>
                </c:pt>
              </c:strCache>
            </c:strRef>
          </c:tx>
          <c:spPr>
            <a:ln w="28575" cap="rnd">
              <a:solidFill>
                <a:srgbClr val="E40037"/>
              </a:solidFill>
              <a:round/>
            </a:ln>
            <a:effectLst/>
          </c:spPr>
          <c:marker>
            <c:symbol val="star"/>
            <c:size val="5"/>
            <c:spPr>
              <a:solidFill>
                <a:srgbClr val="E40037"/>
              </a:solidFill>
              <a:ln w="38100">
                <a:solidFill>
                  <a:srgbClr val="E40037"/>
                </a:solidFill>
              </a:ln>
              <a:effectLst/>
            </c:spPr>
          </c:marker>
          <c:dLbls>
            <c:dLbl>
              <c:idx val="0"/>
              <c:layout>
                <c:manualLayout>
                  <c:x val="-3.046776155702342E-2"/>
                  <c:y val="-4.00592395363219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B2-4548-8866-56780046C62B}"/>
                </c:ext>
              </c:extLst>
            </c:dLbl>
            <c:dLbl>
              <c:idx val="4"/>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ED63-4964-BE82-ED6E0E973A31}"/>
                </c:ext>
              </c:extLst>
            </c:dLbl>
            <c:dLbl>
              <c:idx val="6"/>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1-ED63-4964-BE82-ED6E0E973A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Sheet1!$C$2:$C$8</c:f>
              <c:numCache>
                <c:formatCode>0%</c:formatCode>
                <c:ptCount val="7"/>
                <c:pt idx="0">
                  <c:v>0.68</c:v>
                </c:pt>
                <c:pt idx="1">
                  <c:v>0.5</c:v>
                </c:pt>
                <c:pt idx="2">
                  <c:v>0.63</c:v>
                </c:pt>
                <c:pt idx="3">
                  <c:v>0.56000000000000005</c:v>
                </c:pt>
                <c:pt idx="4">
                  <c:v>0.6</c:v>
                </c:pt>
                <c:pt idx="5">
                  <c:v>0.64</c:v>
                </c:pt>
                <c:pt idx="6">
                  <c:v>0.56000000000000005</c:v>
                </c:pt>
              </c:numCache>
            </c:numRef>
          </c:val>
          <c:smooth val="0"/>
          <c:extLst>
            <c:ext xmlns:c16="http://schemas.microsoft.com/office/drawing/2014/chart" uri="{C3380CC4-5D6E-409C-BE32-E72D297353CC}">
              <c16:uniqueId val="{00000006-99CD-4DDE-8862-354F3834A8B5}"/>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5.3903842031738522E-2"/>
          <c:w val="0.57461166158710297"/>
          <c:h val="0.79919785206921268"/>
        </c:manualLayout>
      </c:layout>
      <c:lineChart>
        <c:grouping val="standard"/>
        <c:varyColors val="0"/>
        <c:ser>
          <c:idx val="0"/>
          <c:order val="0"/>
          <c:tx>
            <c:strRef>
              <c:f>Sheet1!$B$1</c:f>
              <c:strCache>
                <c:ptCount val="1"/>
                <c:pt idx="0">
                  <c:v>2022</c:v>
                </c:pt>
              </c:strCache>
            </c:strRef>
          </c:tx>
          <c:spPr>
            <a:ln w="28575" cap="rnd">
              <a:solidFill>
                <a:srgbClr val="7F7F7F"/>
              </a:solidFill>
              <a:round/>
            </a:ln>
            <a:effectLst/>
          </c:spPr>
          <c:marker>
            <c:symbol val="circle"/>
            <c:size val="5"/>
            <c:spPr>
              <a:solidFill>
                <a:srgbClr val="7F7F7F"/>
              </a:solidFill>
              <a:ln w="38100" cap="rnd">
                <a:solidFill>
                  <a:srgbClr val="7F7F7F"/>
                </a:solidFill>
              </a:ln>
              <a:effectLst/>
            </c:spPr>
          </c:marker>
          <c:dLbls>
            <c:dLbl>
              <c:idx val="2"/>
              <c:layout>
                <c:manualLayout>
                  <c:x val="-3.046776155702342E-2"/>
                  <c:y val="4.6910193197378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F46-4691-BE55-667A2400589D}"/>
                </c:ext>
              </c:extLst>
            </c:dLbl>
            <c:dLbl>
              <c:idx val="4"/>
              <c:layout>
                <c:manualLayout>
                  <c:x val="-2.3892158023366909E-2"/>
                  <c:y val="3.32088252991982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46-4691-BE55-667A2400589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Sheet1!$B$2:$B$8</c:f>
              <c:numCache>
                <c:formatCode>0%</c:formatCode>
                <c:ptCount val="7"/>
                <c:pt idx="0">
                  <c:v>0.4</c:v>
                </c:pt>
                <c:pt idx="1">
                  <c:v>0.3</c:v>
                </c:pt>
                <c:pt idx="2">
                  <c:v>0.39</c:v>
                </c:pt>
                <c:pt idx="3">
                  <c:v>0.4</c:v>
                </c:pt>
                <c:pt idx="4">
                  <c:v>0.43</c:v>
                </c:pt>
                <c:pt idx="5">
                  <c:v>0.52</c:v>
                </c:pt>
                <c:pt idx="6">
                  <c:v>0.48</c:v>
                </c:pt>
              </c:numCache>
            </c:numRef>
          </c:val>
          <c:smooth val="0"/>
          <c:extLst>
            <c:ext xmlns:c16="http://schemas.microsoft.com/office/drawing/2014/chart" uri="{C3380CC4-5D6E-409C-BE32-E72D297353CC}">
              <c16:uniqueId val="{00000000-2ABF-47D2-97A2-9D983453A716}"/>
            </c:ext>
          </c:extLst>
        </c:ser>
        <c:ser>
          <c:idx val="1"/>
          <c:order val="1"/>
          <c:tx>
            <c:strRef>
              <c:f>Sheet1!$C$1</c:f>
              <c:strCache>
                <c:ptCount val="1"/>
                <c:pt idx="0">
                  <c:v>2023</c:v>
                </c:pt>
              </c:strCache>
            </c:strRef>
          </c:tx>
          <c:spPr>
            <a:ln w="28575" cap="rnd">
              <a:solidFill>
                <a:srgbClr val="E40037"/>
              </a:solidFill>
              <a:round/>
            </a:ln>
            <a:effectLst/>
          </c:spPr>
          <c:marker>
            <c:symbol val="star"/>
            <c:size val="5"/>
            <c:spPr>
              <a:solidFill>
                <a:srgbClr val="E40037"/>
              </a:solidFill>
              <a:ln w="38100">
                <a:solidFill>
                  <a:srgbClr val="E40037"/>
                </a:solidFill>
              </a:ln>
              <a:effectLst/>
            </c:spPr>
          </c:marker>
          <c:dLbls>
            <c:dLbl>
              <c:idx val="2"/>
              <c:layout>
                <c:manualLayout>
                  <c:x val="-3.2077471938438649E-2"/>
                  <c:y val="-5.71859494090475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46-4691-BE55-667A2400589D}"/>
                </c:ext>
              </c:extLst>
            </c:dLbl>
            <c:dLbl>
              <c:idx val="3"/>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2F46-4691-BE55-667A2400589D}"/>
                </c:ext>
              </c:extLst>
            </c:dLbl>
            <c:dLbl>
              <c:idx val="4"/>
              <c:layout>
                <c:manualLayout>
                  <c:x val="-3.0330999549027654E-2"/>
                  <c:y val="-7.77380012563183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46-4691-BE55-667A2400589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Sheet1!$C$2:$C$8</c:f>
              <c:numCache>
                <c:formatCode>0%</c:formatCode>
                <c:ptCount val="7"/>
                <c:pt idx="0">
                  <c:v>0.33</c:v>
                </c:pt>
                <c:pt idx="1">
                  <c:v>0.28999999999999998</c:v>
                </c:pt>
                <c:pt idx="2">
                  <c:v>0.41</c:v>
                </c:pt>
                <c:pt idx="3">
                  <c:v>0.33</c:v>
                </c:pt>
                <c:pt idx="4">
                  <c:v>0.45</c:v>
                </c:pt>
                <c:pt idx="5">
                  <c:v>0.52</c:v>
                </c:pt>
                <c:pt idx="6">
                  <c:v>0.45</c:v>
                </c:pt>
              </c:numCache>
            </c:numRef>
          </c:val>
          <c:smooth val="0"/>
          <c:extLst>
            <c:ext xmlns:c16="http://schemas.microsoft.com/office/drawing/2014/chart" uri="{C3380CC4-5D6E-409C-BE32-E72D297353CC}">
              <c16:uniqueId val="{00000001-2ABF-47D2-97A2-9D983453A716}"/>
            </c:ext>
          </c:extLst>
        </c:ser>
        <c:dLbls>
          <c:dLblPos val="t"/>
          <c:showLegendKey val="0"/>
          <c:showVal val="1"/>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60000000000000009"/>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lang="en-US" sz="13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10028440450862"/>
          <c:y val="0"/>
          <c:w val="0.68401904954030546"/>
          <c:h val="0.82121184452184037"/>
        </c:manualLayout>
      </c:layout>
      <c:barChart>
        <c:barDir val="bar"/>
        <c:grouping val="percentStacked"/>
        <c:varyColors val="0"/>
        <c:ser>
          <c:idx val="0"/>
          <c:order val="0"/>
          <c:tx>
            <c:strRef>
              <c:f>Sheet1!$B$1</c:f>
              <c:strCache>
                <c:ptCount val="1"/>
                <c:pt idx="0">
                  <c:v>9-10 (very high)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Essex 2018</c:v>
                </c:pt>
                <c:pt idx="1">
                  <c:v>Essex 2022</c:v>
                </c:pt>
                <c:pt idx="2">
                  <c:v>Essex 2023</c:v>
                </c:pt>
              </c:strCache>
            </c:strRef>
          </c:cat>
          <c:val>
            <c:numRef>
              <c:f>Sheet1!$B$2:$B$4</c:f>
              <c:numCache>
                <c:formatCode>0%</c:formatCode>
                <c:ptCount val="3"/>
                <c:pt idx="0">
                  <c:v>0.23</c:v>
                </c:pt>
                <c:pt idx="1">
                  <c:v>0.18629999999999999</c:v>
                </c:pt>
                <c:pt idx="2">
                  <c:v>0.18160000000000001</c:v>
                </c:pt>
              </c:numCache>
            </c:numRef>
          </c:val>
          <c:extLst>
            <c:ext xmlns:c16="http://schemas.microsoft.com/office/drawing/2014/chart" uri="{C3380CC4-5D6E-409C-BE32-E72D297353CC}">
              <c16:uniqueId val="{00000000-6B9D-4982-BD7B-11329EC8BB3E}"/>
            </c:ext>
          </c:extLst>
        </c:ser>
        <c:ser>
          <c:idx val="1"/>
          <c:order val="1"/>
          <c:tx>
            <c:strRef>
              <c:f>Sheet1!$C$1</c:f>
              <c:strCache>
                <c:ptCount val="1"/>
                <c:pt idx="0">
                  <c:v>7-8 (high)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Essex 2018</c:v>
                </c:pt>
                <c:pt idx="1">
                  <c:v>Essex 2022</c:v>
                </c:pt>
                <c:pt idx="2">
                  <c:v>Essex 2023</c:v>
                </c:pt>
              </c:strCache>
            </c:strRef>
          </c:cat>
          <c:val>
            <c:numRef>
              <c:f>Sheet1!$C$2:$C$4</c:f>
              <c:numCache>
                <c:formatCode>0%</c:formatCode>
                <c:ptCount val="3"/>
                <c:pt idx="0">
                  <c:v>0.52</c:v>
                </c:pt>
                <c:pt idx="1">
                  <c:v>0.45860000000000001</c:v>
                </c:pt>
                <c:pt idx="2">
                  <c:v>0.4592</c:v>
                </c:pt>
              </c:numCache>
            </c:numRef>
          </c:val>
          <c:extLst>
            <c:ext xmlns:c16="http://schemas.microsoft.com/office/drawing/2014/chart" uri="{C3380CC4-5D6E-409C-BE32-E72D297353CC}">
              <c16:uniqueId val="{00000001-6B9D-4982-BD7B-11329EC8BB3E}"/>
            </c:ext>
          </c:extLst>
        </c:ser>
        <c:ser>
          <c:idx val="2"/>
          <c:order val="2"/>
          <c:tx>
            <c:strRef>
              <c:f>Sheet1!$D$1</c:f>
              <c:strCache>
                <c:ptCount val="1"/>
                <c:pt idx="0">
                  <c:v>5-6 (medium)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Essex 2018</c:v>
                </c:pt>
                <c:pt idx="1">
                  <c:v>Essex 2022</c:v>
                </c:pt>
                <c:pt idx="2">
                  <c:v>Essex 2023</c:v>
                </c:pt>
              </c:strCache>
            </c:strRef>
          </c:cat>
          <c:val>
            <c:numRef>
              <c:f>Sheet1!$D$2:$D$4</c:f>
              <c:numCache>
                <c:formatCode>0%</c:formatCode>
                <c:ptCount val="3"/>
                <c:pt idx="0">
                  <c:v>0.17</c:v>
                </c:pt>
                <c:pt idx="1">
                  <c:v>0.22600000000000001</c:v>
                </c:pt>
                <c:pt idx="2">
                  <c:v>0.2228</c:v>
                </c:pt>
              </c:numCache>
            </c:numRef>
          </c:val>
          <c:extLst>
            <c:ext xmlns:c16="http://schemas.microsoft.com/office/drawing/2014/chart" uri="{C3380CC4-5D6E-409C-BE32-E72D297353CC}">
              <c16:uniqueId val="{00000002-6B9D-4982-BD7B-11329EC8BB3E}"/>
            </c:ext>
          </c:extLst>
        </c:ser>
        <c:ser>
          <c:idx val="3"/>
          <c:order val="3"/>
          <c:tx>
            <c:strRef>
              <c:f>Sheet1!$E$1</c:f>
              <c:strCache>
                <c:ptCount val="1"/>
                <c:pt idx="0">
                  <c:v>0-4 (low)</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Essex 2018</c:v>
                </c:pt>
                <c:pt idx="1">
                  <c:v>Essex 2022</c:v>
                </c:pt>
                <c:pt idx="2">
                  <c:v>Essex 2023</c:v>
                </c:pt>
              </c:strCache>
            </c:strRef>
          </c:cat>
          <c:val>
            <c:numRef>
              <c:f>Sheet1!$E$2:$E$4</c:f>
              <c:numCache>
                <c:formatCode>0%</c:formatCode>
                <c:ptCount val="3"/>
                <c:pt idx="0">
                  <c:v>7.0000000000000007E-2</c:v>
                </c:pt>
                <c:pt idx="1">
                  <c:v>0.12909999999999999</c:v>
                </c:pt>
                <c:pt idx="2">
                  <c:v>0.13639999999999999</c:v>
                </c:pt>
              </c:numCache>
            </c:numRef>
          </c:val>
          <c:extLst>
            <c:ext xmlns:c16="http://schemas.microsoft.com/office/drawing/2014/chart" uri="{C3380CC4-5D6E-409C-BE32-E72D297353CC}">
              <c16:uniqueId val="{00000003-6B9D-4982-BD7B-11329EC8BB3E}"/>
            </c:ext>
          </c:extLst>
        </c:ser>
        <c:dLbls>
          <c:showLegendKey val="0"/>
          <c:showVal val="0"/>
          <c:showCatName val="0"/>
          <c:showSerName val="0"/>
          <c:showPercent val="0"/>
          <c:showBubbleSize val="0"/>
        </c:dLbls>
        <c:gapWidth val="40"/>
        <c:overlap val="10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b"/>
      <c:layout>
        <c:manualLayout>
          <c:xMode val="edge"/>
          <c:yMode val="edge"/>
          <c:x val="0.17675113332887132"/>
          <c:y val="0.82479719023388676"/>
          <c:w val="0.75979753264713001"/>
          <c:h val="0.1442317778075343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5.4194960989808132E-2"/>
          <c:y val="5.9094071773901649E-2"/>
          <c:w val="0.88147648164298831"/>
          <c:h val="0.75956223953582647"/>
        </c:manualLayout>
      </c:layout>
      <c:lineChart>
        <c:grouping val="standard"/>
        <c:varyColors val="0"/>
        <c:ser>
          <c:idx val="0"/>
          <c:order val="0"/>
          <c:tx>
            <c:strRef>
              <c:f>Sheet1!$B$1</c:f>
              <c:strCache>
                <c:ptCount val="1"/>
                <c:pt idx="0">
                  <c:v>Essex</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52"/>
              <c:layout>
                <c:manualLayout>
                  <c:x val="-1.9888039726738527E-2"/>
                  <c:y val="4.9993221122275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94-46BD-88D2-99D0D83F25A0}"/>
                </c:ext>
              </c:extLst>
            </c:dLbl>
            <c:dLbl>
              <c:idx val="55"/>
              <c:layout>
                <c:manualLayout>
                  <c:x val="-2.2138837598908039E-2"/>
                  <c:y val="-2.82563106004167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94-46BD-88D2-99D0D83F25A0}"/>
                </c:ext>
              </c:extLst>
            </c:dLbl>
            <c:dLbl>
              <c:idx val="58"/>
              <c:layout>
                <c:manualLayout>
                  <c:x val="-2.0974094180419123E-2"/>
                  <c:y val="-3.10713906517619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94-46BD-88D2-99D0D83F25A0}"/>
                </c:ext>
              </c:extLst>
            </c:dLbl>
            <c:dLbl>
              <c:idx val="115"/>
              <c:layout>
                <c:manualLayout>
                  <c:x val="-1.1656146832507873E-2"/>
                  <c:y val="-3.10713906517619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713-417F-936D-5FF7C806CF27}"/>
                </c:ext>
              </c:extLst>
            </c:dLbl>
            <c:dLbl>
              <c:idx val="127"/>
              <c:layout>
                <c:manualLayout>
                  <c:x val="-1.8644607343441373E-2"/>
                  <c:y val="-3.10713906517619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713-417F-936D-5FF7C806CF27}"/>
                </c:ext>
              </c:extLst>
            </c:dLbl>
            <c:dLbl>
              <c:idx val="146"/>
              <c:layout>
                <c:manualLayout>
                  <c:x val="-2.0974094180419123E-2"/>
                  <c:y val="-3.10713906517619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713-417F-936D-5FF7C806CF27}"/>
                </c:ext>
              </c:extLst>
            </c:dLbl>
            <c:spPr>
              <a:noFill/>
              <a:ln>
                <a:noFill/>
              </a:ln>
              <a:effectLst/>
            </c:spPr>
            <c:txPr>
              <a:bodyPr rot="0" spcFirstLastPara="1" vertOverflow="ellipsis" vert="horz" wrap="square" anchor="ctr" anchorCtr="1"/>
              <a:lstStyle/>
              <a:p>
                <a:pPr>
                  <a:defRPr sz="1197" b="0" i="0" u="none" strike="noStrike" kern="1200" baseline="0">
                    <a:solidFill>
                      <a:srgbClr val="E40037"/>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Sheet1!$A$2:$A$66</c:f>
              <c:numCache>
                <c:formatCode>mmm\-yy</c:formatCode>
                <c:ptCount val="65"/>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numCache>
            </c:numRef>
          </c:cat>
          <c:val>
            <c:numRef>
              <c:f>Sheet1!$B$2:$B$66</c:f>
              <c:numCache>
                <c:formatCode>General</c:formatCode>
                <c:ptCount val="65"/>
                <c:pt idx="2" formatCode="0.0">
                  <c:v>7.3</c:v>
                </c:pt>
                <c:pt idx="52" formatCode="0.0">
                  <c:v>6.79</c:v>
                </c:pt>
                <c:pt idx="64" formatCode="0.0">
                  <c:v>6.7</c:v>
                </c:pt>
              </c:numCache>
            </c:numRef>
          </c:val>
          <c:smooth val="0"/>
          <c:extLst>
            <c:ext xmlns:c16="http://schemas.microsoft.com/office/drawing/2014/chart" uri="{C3380CC4-5D6E-409C-BE32-E72D297353CC}">
              <c16:uniqueId val="{0000000E-A713-417F-936D-5FF7C806CF27}"/>
            </c:ext>
          </c:extLst>
        </c:ser>
        <c:ser>
          <c:idx val="1"/>
          <c:order val="1"/>
          <c:tx>
            <c:strRef>
              <c:f>Sheet1!$C$1</c:f>
              <c:strCache>
                <c:ptCount val="1"/>
                <c:pt idx="0">
                  <c:v>Community Life Survey</c:v>
                </c:pt>
              </c:strCache>
            </c:strRef>
          </c:tx>
          <c:spPr>
            <a:ln w="28575" cap="rnd">
              <a:solidFill>
                <a:srgbClr val="A6A6A6"/>
              </a:solidFill>
              <a:round/>
            </a:ln>
            <a:effectLst/>
          </c:spPr>
          <c:marker>
            <c:symbol val="x"/>
            <c:size val="5"/>
            <c:spPr>
              <a:solidFill>
                <a:srgbClr val="A6A6A6"/>
              </a:solidFill>
              <a:ln w="9525">
                <a:solidFill>
                  <a:srgbClr val="A6A6A6"/>
                </a:solidFill>
              </a:ln>
              <a:effectLst/>
            </c:spPr>
          </c:marker>
          <c:dPt>
            <c:idx val="14"/>
            <c:marker>
              <c:symbol val="square"/>
              <c:size val="5"/>
              <c:spPr>
                <a:solidFill>
                  <a:srgbClr val="A6A6A6"/>
                </a:solidFill>
                <a:ln w="9525">
                  <a:solidFill>
                    <a:srgbClr val="A6A6A6"/>
                  </a:solidFill>
                </a:ln>
                <a:effectLst/>
              </c:spPr>
            </c:marker>
            <c:bubble3D val="0"/>
            <c:extLst>
              <c:ext xmlns:c16="http://schemas.microsoft.com/office/drawing/2014/chart" uri="{C3380CC4-5D6E-409C-BE32-E72D297353CC}">
                <c16:uniqueId val="{00000010-A713-417F-936D-5FF7C806CF27}"/>
              </c:ext>
            </c:extLst>
          </c:dPt>
          <c:dPt>
            <c:idx val="26"/>
            <c:marker>
              <c:symbol val="square"/>
              <c:size val="5"/>
              <c:spPr>
                <a:solidFill>
                  <a:srgbClr val="A6A6A6"/>
                </a:solidFill>
                <a:ln w="9525">
                  <a:solidFill>
                    <a:srgbClr val="A6A6A6"/>
                  </a:solidFill>
                </a:ln>
                <a:effectLst/>
              </c:spPr>
            </c:marker>
            <c:bubble3D val="0"/>
            <c:extLst>
              <c:ext xmlns:c16="http://schemas.microsoft.com/office/drawing/2014/chart" uri="{C3380CC4-5D6E-409C-BE32-E72D297353CC}">
                <c16:uniqueId val="{00000011-A713-417F-936D-5FF7C806CF27}"/>
              </c:ext>
            </c:extLst>
          </c:dPt>
          <c:dPt>
            <c:idx val="38"/>
            <c:marker>
              <c:symbol val="square"/>
              <c:size val="5"/>
              <c:spPr>
                <a:solidFill>
                  <a:srgbClr val="A6A6A6"/>
                </a:solidFill>
                <a:ln w="9525">
                  <a:solidFill>
                    <a:srgbClr val="A6A6A6"/>
                  </a:solidFill>
                </a:ln>
                <a:effectLst/>
              </c:spPr>
            </c:marker>
            <c:bubble3D val="0"/>
            <c:extLst>
              <c:ext xmlns:c16="http://schemas.microsoft.com/office/drawing/2014/chart" uri="{C3380CC4-5D6E-409C-BE32-E72D297353CC}">
                <c16:uniqueId val="{00000012-A713-417F-936D-5FF7C806CF27}"/>
              </c:ext>
            </c:extLst>
          </c:dPt>
          <c:dLbls>
            <c:dLbl>
              <c:idx val="2"/>
              <c:layout>
                <c:manualLayout>
                  <c:x val="-2.105278314522727E-2"/>
                  <c:y val="-4.10094986813609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713-417F-936D-5FF7C806CF27}"/>
                </c:ext>
              </c:extLst>
            </c:dLbl>
            <c:dLbl>
              <c:idx val="38"/>
              <c:layout>
                <c:manualLayout>
                  <c:x val="-1.2899579215804853E-2"/>
                  <c:y val="-4.9992985335224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713-417F-936D-5FF7C806CF27}"/>
                </c:ext>
              </c:extLst>
            </c:dLbl>
            <c:dLbl>
              <c:idx val="50"/>
              <c:layout>
                <c:manualLayout>
                  <c:x val="-1.8723296308249607E-2"/>
                  <c:y val="-3.80150031300731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713-417F-936D-5FF7C806CF27}"/>
                </c:ext>
              </c:extLst>
            </c:dLbl>
            <c:spPr>
              <a:noFill/>
              <a:ln>
                <a:noFill/>
              </a:ln>
              <a:effectLst/>
            </c:spPr>
            <c:txPr>
              <a:bodyPr rot="0" spcFirstLastPara="1" vertOverflow="ellipsis" vert="horz" wrap="square" anchor="ctr" anchorCtr="1"/>
              <a:lstStyle/>
              <a:p>
                <a:pPr>
                  <a:defRPr sz="1197" b="0" i="0" u="none" strike="noStrike" kern="1200" baseline="0">
                    <a:solidFill>
                      <a:srgbClr val="A6A6A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Sheet1!$A$2:$A$66</c:f>
              <c:numCache>
                <c:formatCode>mmm\-yy</c:formatCode>
                <c:ptCount val="65"/>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numCache>
            </c:numRef>
          </c:cat>
          <c:val>
            <c:numRef>
              <c:f>Sheet1!$C$2:$C$66</c:f>
              <c:numCache>
                <c:formatCode>General</c:formatCode>
                <c:ptCount val="65"/>
                <c:pt idx="2" formatCode="0.0">
                  <c:v>7.1</c:v>
                </c:pt>
                <c:pt idx="14" formatCode="0.0">
                  <c:v>7</c:v>
                </c:pt>
                <c:pt idx="26" formatCode="0.0">
                  <c:v>7</c:v>
                </c:pt>
                <c:pt idx="38" formatCode="0.0">
                  <c:v>6.9</c:v>
                </c:pt>
                <c:pt idx="50" formatCode="0.0">
                  <c:v>6.9</c:v>
                </c:pt>
              </c:numCache>
            </c:numRef>
          </c:val>
          <c:smooth val="0"/>
          <c:extLst>
            <c:ext xmlns:c16="http://schemas.microsoft.com/office/drawing/2014/chart" uri="{C3380CC4-5D6E-409C-BE32-E72D297353CC}">
              <c16:uniqueId val="{00000018-A713-417F-936D-5FF7C806CF27}"/>
            </c:ext>
          </c:extLst>
        </c:ser>
        <c:ser>
          <c:idx val="2"/>
          <c:order val="2"/>
          <c:tx>
            <c:strRef>
              <c:f>Sheet1!$D$1</c:f>
              <c:strCache>
                <c:ptCount val="1"/>
                <c:pt idx="0">
                  <c:v>Active Lives Survey</c:v>
                </c:pt>
              </c:strCache>
            </c:strRef>
          </c:tx>
          <c:spPr>
            <a:ln w="28575" cap="rnd">
              <a:solidFill>
                <a:srgbClr val="00B0F0"/>
              </a:solidFill>
              <a:round/>
            </a:ln>
            <a:effectLst/>
          </c:spPr>
          <c:marker>
            <c:symbol val="circle"/>
            <c:size val="5"/>
            <c:spPr>
              <a:solidFill>
                <a:srgbClr val="00B0F0"/>
              </a:solidFill>
              <a:ln w="9525">
                <a:solidFill>
                  <a:srgbClr val="00B0F0"/>
                </a:solidFill>
              </a:ln>
              <a:effectLst/>
            </c:spPr>
          </c:marker>
          <c:dLbls>
            <c:dLbl>
              <c:idx val="10"/>
              <c:layout>
                <c:manualLayout>
                  <c:x val="-3.3864960748605358E-2"/>
                  <c:y val="-3.08581587624952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F94-46BD-88D2-99D0D83F25A0}"/>
                </c:ext>
              </c:extLst>
            </c:dLbl>
            <c:dLbl>
              <c:idx val="40"/>
              <c:layout>
                <c:manualLayout>
                  <c:x val="-1.6393809471271604E-2"/>
                  <c:y val="5.59822122248512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713-417F-936D-5FF7C806CF27}"/>
                </c:ext>
              </c:extLst>
            </c:dLbl>
            <c:dLbl>
              <c:idx val="46"/>
              <c:layout>
                <c:manualLayout>
                  <c:x val="-1.8723296308249437E-2"/>
                  <c:y val="5.29877166735634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713-417F-936D-5FF7C806CF27}"/>
                </c:ext>
              </c:extLst>
            </c:dLbl>
            <c:spPr>
              <a:noFill/>
              <a:ln>
                <a:noFill/>
              </a:ln>
              <a:effectLst/>
            </c:spPr>
            <c:txPr>
              <a:bodyPr rot="0" spcFirstLastPara="1" vertOverflow="ellipsis" vert="horz" wrap="square" lIns="38100" tIns="19050" rIns="38100" bIns="19050" anchor="t" anchorCtr="0">
                <a:spAutoFit/>
              </a:bodyPr>
              <a:lstStyle/>
              <a:p>
                <a:pPr>
                  <a:defRPr sz="1197" b="0" i="0" u="none" strike="noStrike" kern="1200" baseline="0">
                    <a:solidFill>
                      <a:srgbClr val="00B0F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Sheet1!$A$2:$A$66</c:f>
              <c:numCache>
                <c:formatCode>mmm\-yy</c:formatCode>
                <c:ptCount val="65"/>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numCache>
            </c:numRef>
          </c:cat>
          <c:val>
            <c:numRef>
              <c:f>Sheet1!$D$2:$D$66</c:f>
              <c:numCache>
                <c:formatCode>General</c:formatCode>
                <c:ptCount val="65"/>
                <c:pt idx="10" formatCode="0.0">
                  <c:v>7.1</c:v>
                </c:pt>
                <c:pt idx="22" formatCode="0.0">
                  <c:v>7.1</c:v>
                </c:pt>
                <c:pt idx="34" formatCode="0.0">
                  <c:v>7</c:v>
                </c:pt>
                <c:pt idx="46" formatCode="0.0">
                  <c:v>6.8</c:v>
                </c:pt>
                <c:pt idx="58" formatCode="0.0">
                  <c:v>6.9</c:v>
                </c:pt>
              </c:numCache>
            </c:numRef>
          </c:val>
          <c:smooth val="0"/>
          <c:extLst>
            <c:ext xmlns:c16="http://schemas.microsoft.com/office/drawing/2014/chart" uri="{C3380CC4-5D6E-409C-BE32-E72D297353CC}">
              <c16:uniqueId val="{0000001E-A713-417F-936D-5FF7C806CF27}"/>
            </c:ext>
          </c:extLst>
        </c:ser>
        <c:dLbls>
          <c:showLegendKey val="0"/>
          <c:showVal val="0"/>
          <c:showCatName val="0"/>
          <c:showSerName val="0"/>
          <c:showPercent val="0"/>
          <c:showBubbleSize val="0"/>
        </c:dLbls>
        <c:marker val="1"/>
        <c:smooth val="0"/>
        <c:axId val="534052464"/>
        <c:axId val="534052792"/>
      </c:lineChart>
      <c:dateAx>
        <c:axId val="534052464"/>
        <c:scaling>
          <c:orientation val="minMax"/>
          <c:min val="43101"/>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50000"/>
                <a:lumOff val="50000"/>
              </a:schemeClr>
            </a:solidFill>
            <a:round/>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534052792"/>
        <c:crosses val="autoZero"/>
        <c:auto val="0"/>
        <c:lblOffset val="100"/>
        <c:baseTimeUnit val="months"/>
        <c:majorUnit val="12"/>
        <c:majorTimeUnit val="months"/>
      </c:dateAx>
      <c:valAx>
        <c:axId val="534052792"/>
        <c:scaling>
          <c:orientation val="minMax"/>
          <c:max val="8"/>
          <c:min val="6"/>
        </c:scaling>
        <c:delete val="0"/>
        <c:axPos val="l"/>
        <c:numFmt formatCode="General"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34052464"/>
        <c:crosses val="autoZero"/>
        <c:crossBetween val="between"/>
      </c:valAx>
      <c:spPr>
        <a:noFill/>
        <a:ln>
          <a:noFill/>
        </a:ln>
        <a:effectLst/>
      </c:spPr>
    </c:plotArea>
    <c:legend>
      <c:legendPos val="r"/>
      <c:layout>
        <c:manualLayout>
          <c:xMode val="edge"/>
          <c:yMode val="edge"/>
          <c:x val="0.58178129079929763"/>
          <c:y val="2.0384504469438278E-2"/>
          <c:w val="0.35968854254119653"/>
          <c:h val="0.29332058089604124"/>
        </c:manualLayout>
      </c:layout>
      <c:overlay val="0"/>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3A7D64"/>
          </a:solidFill>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10028440450862"/>
          <c:y val="0"/>
          <c:w val="0.68401904954030546"/>
          <c:h val="0.82121184452184037"/>
        </c:manualLayout>
      </c:layout>
      <c:barChart>
        <c:barDir val="bar"/>
        <c:grouping val="percentStacked"/>
        <c:varyColors val="0"/>
        <c:ser>
          <c:idx val="0"/>
          <c:order val="0"/>
          <c:tx>
            <c:strRef>
              <c:f>Sheet1!$B$1</c:f>
              <c:strCache>
                <c:ptCount val="1"/>
                <c:pt idx="0">
                  <c:v>9-10 (very high)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Essex 2022</c:v>
                </c:pt>
                <c:pt idx="1">
                  <c:v>Essex 2023</c:v>
                </c:pt>
              </c:strCache>
            </c:strRef>
          </c:cat>
          <c:val>
            <c:numRef>
              <c:f>Sheet1!$B$2:$B$3</c:f>
              <c:numCache>
                <c:formatCode>0%</c:formatCode>
                <c:ptCount val="2"/>
                <c:pt idx="0">
                  <c:v>0.28510000000000002</c:v>
                </c:pt>
                <c:pt idx="1">
                  <c:v>0.28689999999999999</c:v>
                </c:pt>
              </c:numCache>
            </c:numRef>
          </c:val>
          <c:extLst>
            <c:ext xmlns:c16="http://schemas.microsoft.com/office/drawing/2014/chart" uri="{C3380CC4-5D6E-409C-BE32-E72D297353CC}">
              <c16:uniqueId val="{00000000-6B9D-4982-BD7B-11329EC8BB3E}"/>
            </c:ext>
          </c:extLst>
        </c:ser>
        <c:ser>
          <c:idx val="1"/>
          <c:order val="1"/>
          <c:tx>
            <c:strRef>
              <c:f>Sheet1!$C$1</c:f>
              <c:strCache>
                <c:ptCount val="1"/>
                <c:pt idx="0">
                  <c:v>7-8 (high)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Essex 2022</c:v>
                </c:pt>
                <c:pt idx="1">
                  <c:v>Essex 2023</c:v>
                </c:pt>
              </c:strCache>
            </c:strRef>
          </c:cat>
          <c:val>
            <c:numRef>
              <c:f>Sheet1!$C$2:$C$3</c:f>
              <c:numCache>
                <c:formatCode>0%</c:formatCode>
                <c:ptCount val="2"/>
                <c:pt idx="0">
                  <c:v>0.41389999999999999</c:v>
                </c:pt>
                <c:pt idx="1">
                  <c:v>0.41959999999999997</c:v>
                </c:pt>
              </c:numCache>
            </c:numRef>
          </c:val>
          <c:extLst>
            <c:ext xmlns:c16="http://schemas.microsoft.com/office/drawing/2014/chart" uri="{C3380CC4-5D6E-409C-BE32-E72D297353CC}">
              <c16:uniqueId val="{00000001-6B9D-4982-BD7B-11329EC8BB3E}"/>
            </c:ext>
          </c:extLst>
        </c:ser>
        <c:ser>
          <c:idx val="2"/>
          <c:order val="2"/>
          <c:tx>
            <c:strRef>
              <c:f>Sheet1!$D$1</c:f>
              <c:strCache>
                <c:ptCount val="1"/>
                <c:pt idx="0">
                  <c:v>5-6 (medium)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Essex 2022</c:v>
                </c:pt>
                <c:pt idx="1">
                  <c:v>Essex 2023</c:v>
                </c:pt>
              </c:strCache>
            </c:strRef>
          </c:cat>
          <c:val>
            <c:numRef>
              <c:f>Sheet1!$D$2:$D$3</c:f>
              <c:numCache>
                <c:formatCode>0%</c:formatCode>
                <c:ptCount val="2"/>
                <c:pt idx="0">
                  <c:v>0.20280000000000001</c:v>
                </c:pt>
                <c:pt idx="1">
                  <c:v>0.17979999999999999</c:v>
                </c:pt>
              </c:numCache>
            </c:numRef>
          </c:val>
          <c:extLst>
            <c:ext xmlns:c16="http://schemas.microsoft.com/office/drawing/2014/chart" uri="{C3380CC4-5D6E-409C-BE32-E72D297353CC}">
              <c16:uniqueId val="{00000002-6B9D-4982-BD7B-11329EC8BB3E}"/>
            </c:ext>
          </c:extLst>
        </c:ser>
        <c:ser>
          <c:idx val="3"/>
          <c:order val="3"/>
          <c:tx>
            <c:strRef>
              <c:f>Sheet1!$E$1</c:f>
              <c:strCache>
                <c:ptCount val="1"/>
                <c:pt idx="0">
                  <c:v>0-4 (low)</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Essex 2022</c:v>
                </c:pt>
                <c:pt idx="1">
                  <c:v>Essex 2023</c:v>
                </c:pt>
              </c:strCache>
            </c:strRef>
          </c:cat>
          <c:val>
            <c:numRef>
              <c:f>Sheet1!$E$2:$E$3</c:f>
              <c:numCache>
                <c:formatCode>0%</c:formatCode>
                <c:ptCount val="2"/>
                <c:pt idx="0">
                  <c:v>9.8100000000000007E-2</c:v>
                </c:pt>
                <c:pt idx="1">
                  <c:v>0.1137</c:v>
                </c:pt>
              </c:numCache>
            </c:numRef>
          </c:val>
          <c:extLst>
            <c:ext xmlns:c16="http://schemas.microsoft.com/office/drawing/2014/chart" uri="{C3380CC4-5D6E-409C-BE32-E72D297353CC}">
              <c16:uniqueId val="{00000003-6B9D-4982-BD7B-11329EC8BB3E}"/>
            </c:ext>
          </c:extLst>
        </c:ser>
        <c:dLbls>
          <c:showLegendKey val="0"/>
          <c:showVal val="0"/>
          <c:showCatName val="0"/>
          <c:showSerName val="0"/>
          <c:showPercent val="0"/>
          <c:showBubbleSize val="0"/>
        </c:dLbls>
        <c:gapWidth val="40"/>
        <c:overlap val="10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b"/>
      <c:layout>
        <c:manualLayout>
          <c:xMode val="edge"/>
          <c:yMode val="edge"/>
          <c:x val="0.17675113332887132"/>
          <c:y val="0.82479719023388676"/>
          <c:w val="0.75979753264713001"/>
          <c:h val="0.1442317778075343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10028440450862"/>
          <c:y val="0"/>
          <c:w val="0.68401904954030546"/>
          <c:h val="0.82121184452184037"/>
        </c:manualLayout>
      </c:layout>
      <c:barChart>
        <c:barDir val="bar"/>
        <c:grouping val="percentStacked"/>
        <c:varyColors val="0"/>
        <c:ser>
          <c:idx val="0"/>
          <c:order val="0"/>
          <c:tx>
            <c:strRef>
              <c:f>Sheet1!$B$1</c:f>
              <c:strCache>
                <c:ptCount val="1"/>
                <c:pt idx="0">
                  <c:v>9-10 (very high)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Essex 2022</c:v>
                </c:pt>
                <c:pt idx="1">
                  <c:v>Essex 2023</c:v>
                </c:pt>
              </c:strCache>
            </c:strRef>
          </c:cat>
          <c:val>
            <c:numRef>
              <c:f>Sheet1!$B$2:$B$3</c:f>
              <c:numCache>
                <c:formatCode>0%</c:formatCode>
                <c:ptCount val="2"/>
                <c:pt idx="0">
                  <c:v>0.26640000000000003</c:v>
                </c:pt>
                <c:pt idx="1">
                  <c:v>0.28720000000000001</c:v>
                </c:pt>
              </c:numCache>
            </c:numRef>
          </c:val>
          <c:extLst>
            <c:ext xmlns:c16="http://schemas.microsoft.com/office/drawing/2014/chart" uri="{C3380CC4-5D6E-409C-BE32-E72D297353CC}">
              <c16:uniqueId val="{00000000-B39C-47A9-8023-74711438BBC7}"/>
            </c:ext>
          </c:extLst>
        </c:ser>
        <c:ser>
          <c:idx val="1"/>
          <c:order val="1"/>
          <c:tx>
            <c:strRef>
              <c:f>Sheet1!$C$1</c:f>
              <c:strCache>
                <c:ptCount val="1"/>
                <c:pt idx="0">
                  <c:v>7-8 (high)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Essex 2022</c:v>
                </c:pt>
                <c:pt idx="1">
                  <c:v>Essex 2023</c:v>
                </c:pt>
              </c:strCache>
            </c:strRef>
          </c:cat>
          <c:val>
            <c:numRef>
              <c:f>Sheet1!$C$2:$C$3</c:f>
              <c:numCache>
                <c:formatCode>0%</c:formatCode>
                <c:ptCount val="2"/>
                <c:pt idx="0">
                  <c:v>0.38109999999999999</c:v>
                </c:pt>
                <c:pt idx="1">
                  <c:v>0.37180000000000002</c:v>
                </c:pt>
              </c:numCache>
            </c:numRef>
          </c:val>
          <c:extLst>
            <c:ext xmlns:c16="http://schemas.microsoft.com/office/drawing/2014/chart" uri="{C3380CC4-5D6E-409C-BE32-E72D297353CC}">
              <c16:uniqueId val="{00000001-B39C-47A9-8023-74711438BBC7}"/>
            </c:ext>
          </c:extLst>
        </c:ser>
        <c:ser>
          <c:idx val="2"/>
          <c:order val="2"/>
          <c:tx>
            <c:strRef>
              <c:f>Sheet1!$D$1</c:f>
              <c:strCache>
                <c:ptCount val="1"/>
                <c:pt idx="0">
                  <c:v>5-6 (medium)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Essex 2022</c:v>
                </c:pt>
                <c:pt idx="1">
                  <c:v>Essex 2023</c:v>
                </c:pt>
              </c:strCache>
            </c:strRef>
          </c:cat>
          <c:val>
            <c:numRef>
              <c:f>Sheet1!$D$2:$D$3</c:f>
              <c:numCache>
                <c:formatCode>0%</c:formatCode>
                <c:ptCount val="2"/>
                <c:pt idx="0">
                  <c:v>0.2165</c:v>
                </c:pt>
                <c:pt idx="1">
                  <c:v>0.1961</c:v>
                </c:pt>
              </c:numCache>
            </c:numRef>
          </c:val>
          <c:extLst>
            <c:ext xmlns:c16="http://schemas.microsoft.com/office/drawing/2014/chart" uri="{C3380CC4-5D6E-409C-BE32-E72D297353CC}">
              <c16:uniqueId val="{00000002-B39C-47A9-8023-74711438BBC7}"/>
            </c:ext>
          </c:extLst>
        </c:ser>
        <c:ser>
          <c:idx val="3"/>
          <c:order val="3"/>
          <c:tx>
            <c:strRef>
              <c:f>Sheet1!$E$1</c:f>
              <c:strCache>
                <c:ptCount val="1"/>
                <c:pt idx="0">
                  <c:v>0-4 (low)</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Essex 2022</c:v>
                </c:pt>
                <c:pt idx="1">
                  <c:v>Essex 2023</c:v>
                </c:pt>
              </c:strCache>
            </c:strRef>
          </c:cat>
          <c:val>
            <c:numRef>
              <c:f>Sheet1!$E$2:$E$3</c:f>
              <c:numCache>
                <c:formatCode>0%</c:formatCode>
                <c:ptCount val="2"/>
                <c:pt idx="0">
                  <c:v>0.13600000000000001</c:v>
                </c:pt>
                <c:pt idx="1">
                  <c:v>0.1449</c:v>
                </c:pt>
              </c:numCache>
            </c:numRef>
          </c:val>
          <c:extLst>
            <c:ext xmlns:c16="http://schemas.microsoft.com/office/drawing/2014/chart" uri="{C3380CC4-5D6E-409C-BE32-E72D297353CC}">
              <c16:uniqueId val="{00000003-B39C-47A9-8023-74711438BBC7}"/>
            </c:ext>
          </c:extLst>
        </c:ser>
        <c:dLbls>
          <c:showLegendKey val="0"/>
          <c:showVal val="0"/>
          <c:showCatName val="0"/>
          <c:showSerName val="0"/>
          <c:showPercent val="0"/>
          <c:showBubbleSize val="0"/>
        </c:dLbls>
        <c:gapWidth val="40"/>
        <c:overlap val="10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b"/>
      <c:layout>
        <c:manualLayout>
          <c:xMode val="edge"/>
          <c:yMode val="edge"/>
          <c:x val="0.17675113332887132"/>
          <c:y val="0.82479719023388676"/>
          <c:w val="0.75979753264713001"/>
          <c:h val="0.1442317778075343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10028440450862"/>
          <c:y val="0"/>
          <c:w val="0.68401904954030546"/>
          <c:h val="0.82121184452184037"/>
        </c:manualLayout>
      </c:layout>
      <c:barChart>
        <c:barDir val="bar"/>
        <c:grouping val="percentStacked"/>
        <c:varyColors val="0"/>
        <c:ser>
          <c:idx val="0"/>
          <c:order val="0"/>
          <c:tx>
            <c:strRef>
              <c:f>Sheet1!$B$1</c:f>
              <c:strCache>
                <c:ptCount val="1"/>
                <c:pt idx="0">
                  <c:v>0-1 (very low)</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Essex 2022</c:v>
                </c:pt>
                <c:pt idx="1">
                  <c:v>Essex 2023</c:v>
                </c:pt>
              </c:strCache>
            </c:strRef>
          </c:cat>
          <c:val>
            <c:numRef>
              <c:f>Sheet1!$B$2:$B$3</c:f>
              <c:numCache>
                <c:formatCode>0%</c:formatCode>
                <c:ptCount val="2"/>
                <c:pt idx="0">
                  <c:v>0.31219999999999998</c:v>
                </c:pt>
                <c:pt idx="1">
                  <c:v>0.34329999999999999</c:v>
                </c:pt>
              </c:numCache>
            </c:numRef>
          </c:val>
          <c:extLst>
            <c:ext xmlns:c16="http://schemas.microsoft.com/office/drawing/2014/chart" uri="{C3380CC4-5D6E-409C-BE32-E72D297353CC}">
              <c16:uniqueId val="{00000000-62DC-4CF3-A07E-A8F4793342F3}"/>
            </c:ext>
          </c:extLst>
        </c:ser>
        <c:ser>
          <c:idx val="1"/>
          <c:order val="1"/>
          <c:tx>
            <c:strRef>
              <c:f>Sheet1!$C$1</c:f>
              <c:strCache>
                <c:ptCount val="1"/>
                <c:pt idx="0">
                  <c:v>2-3 (low)</c:v>
                </c:pt>
              </c:strCache>
            </c:strRef>
          </c:tx>
          <c:spPr>
            <a:solidFill>
              <a:srgbClr val="FF8E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Essex 2022</c:v>
                </c:pt>
                <c:pt idx="1">
                  <c:v>Essex 2023</c:v>
                </c:pt>
              </c:strCache>
            </c:strRef>
          </c:cat>
          <c:val>
            <c:numRef>
              <c:f>Sheet1!$C$2:$C$3</c:f>
              <c:numCache>
                <c:formatCode>0%</c:formatCode>
                <c:ptCount val="2"/>
                <c:pt idx="0">
                  <c:v>0.22889999999999999</c:v>
                </c:pt>
                <c:pt idx="1">
                  <c:v>0.21440000000000001</c:v>
                </c:pt>
              </c:numCache>
            </c:numRef>
          </c:val>
          <c:extLst>
            <c:ext xmlns:c16="http://schemas.microsoft.com/office/drawing/2014/chart" uri="{C3380CC4-5D6E-409C-BE32-E72D297353CC}">
              <c16:uniqueId val="{00000001-62DC-4CF3-A07E-A8F4793342F3}"/>
            </c:ext>
          </c:extLst>
        </c:ser>
        <c:ser>
          <c:idx val="2"/>
          <c:order val="2"/>
          <c:tx>
            <c:strRef>
              <c:f>Sheet1!$D$1</c:f>
              <c:strCache>
                <c:ptCount val="1"/>
                <c:pt idx="0">
                  <c:v>4-5 (medium)</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Essex 2022</c:v>
                </c:pt>
                <c:pt idx="1">
                  <c:v>Essex 2023</c:v>
                </c:pt>
              </c:strCache>
            </c:strRef>
          </c:cat>
          <c:val>
            <c:numRef>
              <c:f>Sheet1!$D$2:$D$3</c:f>
              <c:numCache>
                <c:formatCode>0%</c:formatCode>
                <c:ptCount val="2"/>
                <c:pt idx="0">
                  <c:v>0.17799999999999999</c:v>
                </c:pt>
                <c:pt idx="1">
                  <c:v>0.1694</c:v>
                </c:pt>
              </c:numCache>
            </c:numRef>
          </c:val>
          <c:extLst>
            <c:ext xmlns:c16="http://schemas.microsoft.com/office/drawing/2014/chart" uri="{C3380CC4-5D6E-409C-BE32-E72D297353CC}">
              <c16:uniqueId val="{00000002-62DC-4CF3-A07E-A8F4793342F3}"/>
            </c:ext>
          </c:extLst>
        </c:ser>
        <c:ser>
          <c:idx val="3"/>
          <c:order val="3"/>
          <c:tx>
            <c:strRef>
              <c:f>Sheet1!$E$1</c:f>
              <c:strCache>
                <c:ptCount val="1"/>
                <c:pt idx="0">
                  <c:v>6-10 (high)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Essex 2022</c:v>
                </c:pt>
                <c:pt idx="1">
                  <c:v>Essex 2023</c:v>
                </c:pt>
              </c:strCache>
            </c:strRef>
          </c:cat>
          <c:val>
            <c:numRef>
              <c:f>Sheet1!$E$2:$E$3</c:f>
              <c:numCache>
                <c:formatCode>0%</c:formatCode>
                <c:ptCount val="2"/>
                <c:pt idx="0">
                  <c:v>0.28089999999999998</c:v>
                </c:pt>
                <c:pt idx="1">
                  <c:v>0.27289999999999998</c:v>
                </c:pt>
              </c:numCache>
            </c:numRef>
          </c:val>
          <c:extLst>
            <c:ext xmlns:c16="http://schemas.microsoft.com/office/drawing/2014/chart" uri="{C3380CC4-5D6E-409C-BE32-E72D297353CC}">
              <c16:uniqueId val="{00000003-62DC-4CF3-A07E-A8F4793342F3}"/>
            </c:ext>
          </c:extLst>
        </c:ser>
        <c:dLbls>
          <c:showLegendKey val="0"/>
          <c:showVal val="0"/>
          <c:showCatName val="0"/>
          <c:showSerName val="0"/>
          <c:showPercent val="0"/>
          <c:showBubbleSize val="0"/>
        </c:dLbls>
        <c:gapWidth val="40"/>
        <c:overlap val="10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b"/>
      <c:layout>
        <c:manualLayout>
          <c:xMode val="edge"/>
          <c:yMode val="edge"/>
          <c:x val="0.17675113332887132"/>
          <c:y val="0.82479719023388676"/>
          <c:w val="0.75979753264713001"/>
          <c:h val="0.1442317778075343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6.0275011225835312E-2"/>
          <c:y val="5.3903842031738522E-2"/>
          <c:w val="0.92552858706213659"/>
          <c:h val="0.79919785206921268"/>
        </c:manualLayout>
      </c:layout>
      <c:barChart>
        <c:barDir val="col"/>
        <c:grouping val="clustered"/>
        <c:varyColors val="0"/>
        <c:ser>
          <c:idx val="0"/>
          <c:order val="0"/>
          <c:tx>
            <c:strRef>
              <c:f>Sheet1!$B$1</c:f>
              <c:strCache>
                <c:ptCount val="1"/>
                <c:pt idx="0">
                  <c:v>2022</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Sheet1!$B$2:$B$8</c:f>
              <c:numCache>
                <c:formatCode>General</c:formatCode>
                <c:ptCount val="7"/>
                <c:pt idx="0">
                  <c:v>6.3</c:v>
                </c:pt>
                <c:pt idx="1">
                  <c:v>6.7</c:v>
                </c:pt>
                <c:pt idx="2">
                  <c:v>7</c:v>
                </c:pt>
                <c:pt idx="3">
                  <c:v>6.7</c:v>
                </c:pt>
                <c:pt idx="4">
                  <c:v>7</c:v>
                </c:pt>
                <c:pt idx="5">
                  <c:v>7.3</c:v>
                </c:pt>
                <c:pt idx="6">
                  <c:v>7.3</c:v>
                </c:pt>
              </c:numCache>
            </c:numRef>
          </c:val>
          <c:extLst>
            <c:ext xmlns:c16="http://schemas.microsoft.com/office/drawing/2014/chart" uri="{C3380CC4-5D6E-409C-BE32-E72D297353CC}">
              <c16:uniqueId val="{00000000-6018-4DD9-A664-AE46D6731B29}"/>
            </c:ext>
          </c:extLst>
        </c:ser>
        <c:ser>
          <c:idx val="1"/>
          <c:order val="1"/>
          <c:tx>
            <c:strRef>
              <c:f>Sheet1!$C$1</c:f>
              <c:strCache>
                <c:ptCount val="1"/>
                <c:pt idx="0">
                  <c:v>2023</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Sheet1!$C$2:$C$8</c:f>
              <c:numCache>
                <c:formatCode>General</c:formatCode>
                <c:ptCount val="7"/>
                <c:pt idx="0">
                  <c:v>5.8</c:v>
                </c:pt>
                <c:pt idx="1">
                  <c:v>6.8</c:v>
                </c:pt>
                <c:pt idx="2">
                  <c:v>6.7</c:v>
                </c:pt>
                <c:pt idx="3">
                  <c:v>6.7</c:v>
                </c:pt>
                <c:pt idx="4">
                  <c:v>7</c:v>
                </c:pt>
                <c:pt idx="5">
                  <c:v>7.6</c:v>
                </c:pt>
                <c:pt idx="6">
                  <c:v>7.4</c:v>
                </c:pt>
              </c:numCache>
            </c:numRef>
          </c:val>
          <c:extLst>
            <c:ext xmlns:c16="http://schemas.microsoft.com/office/drawing/2014/chart" uri="{C3380CC4-5D6E-409C-BE32-E72D297353CC}">
              <c16:uniqueId val="{00000000-CC31-4AEC-9955-606A380D6BD3}"/>
            </c:ext>
          </c:extLst>
        </c:ser>
        <c:dLbls>
          <c:showLegendKey val="0"/>
          <c:showVal val="0"/>
          <c:showCatName val="0"/>
          <c:showSerName val="0"/>
          <c:showPercent val="0"/>
          <c:showBubbleSize val="0"/>
        </c:dLbls>
        <c:gapWidth val="150"/>
        <c:axId val="534052464"/>
        <c:axId val="534052792"/>
      </c:bar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0"/>
          <c:min val="0"/>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094057052191816E-2"/>
          <c:y val="0.11033366200606906"/>
          <c:w val="0.9063150991384179"/>
          <c:h val="0.75757028452497688"/>
        </c:manualLayout>
      </c:layout>
      <c:barChart>
        <c:barDir val="col"/>
        <c:grouping val="clustered"/>
        <c:varyColors val="0"/>
        <c:ser>
          <c:idx val="0"/>
          <c:order val="0"/>
          <c:tx>
            <c:strRef>
              <c:f>Sheet1!$B$1</c:f>
              <c:strCache>
                <c:ptCount val="1"/>
                <c:pt idx="0">
                  <c:v>2020</c:v>
                </c:pt>
              </c:strCache>
            </c:strRef>
          </c:tx>
          <c:spPr>
            <a:solidFill>
              <a:srgbClr val="C9C9C9"/>
            </a:solidFill>
            <a:ln>
              <a:noFill/>
            </a:ln>
            <a:effectLst/>
          </c:spPr>
          <c:invertIfNegative val="0"/>
          <c:dPt>
            <c:idx val="1"/>
            <c:invertIfNegative val="0"/>
            <c:bubble3D val="0"/>
            <c:spPr>
              <a:solidFill>
                <a:srgbClr val="C9C9C9"/>
              </a:solidFill>
              <a:ln>
                <a:noFill/>
              </a:ln>
              <a:effectLst/>
            </c:spPr>
            <c:extLst>
              <c:ext xmlns:c16="http://schemas.microsoft.com/office/drawing/2014/chart" uri="{C3380CC4-5D6E-409C-BE32-E72D297353CC}">
                <c16:uniqueId val="{00000001-FDFC-4D1B-9682-25299C3FE88B}"/>
              </c:ext>
            </c:extLst>
          </c:dPt>
          <c:dPt>
            <c:idx val="5"/>
            <c:invertIfNegative val="0"/>
            <c:bubble3D val="0"/>
            <c:spPr>
              <a:solidFill>
                <a:srgbClr val="C9C9C9"/>
              </a:solidFill>
              <a:ln>
                <a:noFill/>
              </a:ln>
              <a:effectLst/>
            </c:spPr>
            <c:extLst>
              <c:ext xmlns:c16="http://schemas.microsoft.com/office/drawing/2014/chart" uri="{C3380CC4-5D6E-409C-BE32-E72D297353CC}">
                <c16:uniqueId val="{00000003-FDFC-4D1B-9682-25299C3FE88B}"/>
              </c:ext>
            </c:extLst>
          </c:dPt>
          <c:dPt>
            <c:idx val="8"/>
            <c:invertIfNegative val="0"/>
            <c:bubble3D val="0"/>
            <c:spPr>
              <a:solidFill>
                <a:srgbClr val="C9C9C9"/>
              </a:solidFill>
              <a:ln>
                <a:noFill/>
              </a:ln>
              <a:effectLst/>
            </c:spPr>
            <c:extLst>
              <c:ext xmlns:c16="http://schemas.microsoft.com/office/drawing/2014/chart" uri="{C3380CC4-5D6E-409C-BE32-E72D297353CC}">
                <c16:uniqueId val="{00000005-FDFC-4D1B-9682-25299C3FE88B}"/>
              </c:ext>
            </c:extLst>
          </c:dPt>
          <c:dPt>
            <c:idx val="12"/>
            <c:invertIfNegative val="0"/>
            <c:bubble3D val="0"/>
            <c:spPr>
              <a:solidFill>
                <a:srgbClr val="C9C9C9"/>
              </a:solidFill>
              <a:ln>
                <a:noFill/>
              </a:ln>
              <a:effectLst/>
            </c:spPr>
            <c:extLst>
              <c:ext xmlns:c16="http://schemas.microsoft.com/office/drawing/2014/chart" uri="{C3380CC4-5D6E-409C-BE32-E72D297353CC}">
                <c16:uniqueId val="{00000007-FDFC-4D1B-9682-25299C3FE88B}"/>
              </c:ext>
            </c:extLst>
          </c:dPt>
          <c:dLbls>
            <c:spPr>
              <a:noFill/>
              <a:ln>
                <a:noFill/>
              </a:ln>
              <a:effectLst/>
            </c:spPr>
            <c:txPr>
              <a:bodyPr rot="0" spcFirstLastPara="1" vertOverflow="ellipsis" vert="horz" wrap="square" lIns="38100" tIns="19050" rIns="38100" bIns="19050" anchor="ctr" anchorCtr="1">
                <a:spAutoFit/>
              </a:bodyPr>
              <a:lstStyle/>
              <a:p>
                <a:pPr>
                  <a:defRPr sz="94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Sheet1!$B$2:$B$14</c:f>
              <c:numCache>
                <c:formatCode>0%</c:formatCode>
                <c:ptCount val="13"/>
                <c:pt idx="0">
                  <c:v>0.59739015392862804</c:v>
                </c:pt>
                <c:pt idx="1">
                  <c:v>0.53890883774642695</c:v>
                </c:pt>
                <c:pt idx="2">
                  <c:v>0.64873220997109604</c:v>
                </c:pt>
                <c:pt idx="3">
                  <c:v>0.61029379730718603</c:v>
                </c:pt>
                <c:pt idx="4">
                  <c:v>0.58700362467731004</c:v>
                </c:pt>
                <c:pt idx="5">
                  <c:v>0.54558709854861098</c:v>
                </c:pt>
                <c:pt idx="6">
                  <c:v>0.53670734118046903</c:v>
                </c:pt>
                <c:pt idx="7">
                  <c:v>0.69423808521554997</c:v>
                </c:pt>
                <c:pt idx="8">
                  <c:v>0.45295309173951298</c:v>
                </c:pt>
                <c:pt idx="9">
                  <c:v>0.68605295287697798</c:v>
                </c:pt>
                <c:pt idx="10">
                  <c:v>0.62686847271554602</c:v>
                </c:pt>
                <c:pt idx="11">
                  <c:v>0.578278241138237</c:v>
                </c:pt>
                <c:pt idx="12">
                  <c:v>0.78190150978935502</c:v>
                </c:pt>
              </c:numCache>
            </c:numRef>
          </c:val>
          <c:extLst>
            <c:ext xmlns:c16="http://schemas.microsoft.com/office/drawing/2014/chart" uri="{C3380CC4-5D6E-409C-BE32-E72D297353CC}">
              <c16:uniqueId val="{00000008-FDFC-4D1B-9682-25299C3FE88B}"/>
            </c:ext>
          </c:extLst>
        </c:ser>
        <c:ser>
          <c:idx val="1"/>
          <c:order val="1"/>
          <c:tx>
            <c:strRef>
              <c:f>Sheet1!$C$1</c:f>
              <c:strCache>
                <c:ptCount val="1"/>
                <c:pt idx="0">
                  <c:v>2022</c:v>
                </c:pt>
              </c:strCache>
            </c:strRef>
          </c:tx>
          <c:spPr>
            <a:solidFill>
              <a:srgbClr val="7676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8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Sheet1!$C$2:$C$14</c:f>
              <c:numCache>
                <c:formatCode>0%</c:formatCode>
                <c:ptCount val="13"/>
                <c:pt idx="0">
                  <c:v>0.51</c:v>
                </c:pt>
                <c:pt idx="1">
                  <c:v>0.34</c:v>
                </c:pt>
                <c:pt idx="2">
                  <c:v>0.53</c:v>
                </c:pt>
                <c:pt idx="3">
                  <c:v>0.44</c:v>
                </c:pt>
                <c:pt idx="4">
                  <c:v>0.52</c:v>
                </c:pt>
                <c:pt idx="5">
                  <c:v>0.53</c:v>
                </c:pt>
                <c:pt idx="6">
                  <c:v>0.45</c:v>
                </c:pt>
                <c:pt idx="7">
                  <c:v>0.56000000000000005</c:v>
                </c:pt>
                <c:pt idx="8">
                  <c:v>0.41</c:v>
                </c:pt>
                <c:pt idx="9">
                  <c:v>0.67</c:v>
                </c:pt>
                <c:pt idx="10">
                  <c:v>0.57999999999999996</c:v>
                </c:pt>
                <c:pt idx="11">
                  <c:v>0.54</c:v>
                </c:pt>
                <c:pt idx="12">
                  <c:v>0.73</c:v>
                </c:pt>
              </c:numCache>
            </c:numRef>
          </c:val>
          <c:extLst>
            <c:ext xmlns:c16="http://schemas.microsoft.com/office/drawing/2014/chart" uri="{C3380CC4-5D6E-409C-BE32-E72D297353CC}">
              <c16:uniqueId val="{00000009-FDFC-4D1B-9682-25299C3FE88B}"/>
            </c:ext>
          </c:extLst>
        </c:ser>
        <c:ser>
          <c:idx val="2"/>
          <c:order val="2"/>
          <c:tx>
            <c:strRef>
              <c:f>Sheet1!$D$1</c:f>
              <c:strCache>
                <c:ptCount val="1"/>
                <c:pt idx="0">
                  <c:v>2023</c:v>
                </c:pt>
              </c:strCache>
            </c:strRef>
          </c:tx>
          <c:spPr>
            <a:solidFill>
              <a:srgbClr val="E40037"/>
            </a:solidFill>
            <a:ln>
              <a:noFill/>
            </a:ln>
            <a:effectLst/>
          </c:spPr>
          <c:invertIfNegative val="0"/>
          <c:dLbls>
            <c:dLbl>
              <c:idx val="1"/>
              <c:spPr>
                <a:noFill/>
                <a:ln w="19050">
                  <a:no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0F63-4557-A474-046A7249B256}"/>
                </c:ext>
              </c:extLst>
            </c:dLbl>
            <c:dLbl>
              <c:idx val="3"/>
              <c:spPr>
                <a:noFill/>
                <a:ln w="19050">
                  <a:solidFill>
                    <a:srgbClr val="00B050"/>
                  </a:solid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E-0F63-4557-A474-046A7249B256}"/>
                </c:ext>
              </c:extLst>
            </c:dLbl>
            <c:dLbl>
              <c:idx val="5"/>
              <c:spPr>
                <a:noFill/>
                <a:ln w="19050">
                  <a:solidFill>
                    <a:srgbClr val="00B050"/>
                  </a:solid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0F63-4557-A474-046A7249B256}"/>
                </c:ext>
              </c:extLst>
            </c:dLbl>
            <c:dLbl>
              <c:idx val="8"/>
              <c:spPr>
                <a:noFill/>
                <a:ln w="19050">
                  <a:solidFill>
                    <a:srgbClr val="FF0000"/>
                  </a:solid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0F63-4557-A474-046A7249B256}"/>
                </c:ext>
              </c:extLst>
            </c:dLbl>
            <c:dLbl>
              <c:idx val="9"/>
              <c:spPr>
                <a:noFill/>
                <a:ln w="19050">
                  <a:no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0F63-4557-A474-046A7249B256}"/>
                </c:ext>
              </c:extLst>
            </c:dLbl>
            <c:dLbl>
              <c:idx val="10"/>
              <c:spPr>
                <a:noFill/>
                <a:ln w="19050">
                  <a:no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0F63-4557-A474-046A7249B256}"/>
                </c:ext>
              </c:extLst>
            </c:dLbl>
            <c:dLbl>
              <c:idx val="12"/>
              <c:spPr>
                <a:noFill/>
                <a:ln w="19050">
                  <a:no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D-0F63-4557-A474-046A7249B256}"/>
                </c:ext>
              </c:extLst>
            </c:dLbl>
            <c:spPr>
              <a:noFill/>
              <a:ln>
                <a:no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Sheet1!$D$2:$D$14</c:f>
              <c:numCache>
                <c:formatCode>0%</c:formatCode>
                <c:ptCount val="13"/>
                <c:pt idx="0">
                  <c:v>0.5</c:v>
                </c:pt>
                <c:pt idx="1">
                  <c:v>0.37</c:v>
                </c:pt>
                <c:pt idx="2">
                  <c:v>0.49</c:v>
                </c:pt>
                <c:pt idx="3">
                  <c:v>0.53</c:v>
                </c:pt>
                <c:pt idx="4">
                  <c:v>0.49</c:v>
                </c:pt>
                <c:pt idx="5">
                  <c:v>0.59</c:v>
                </c:pt>
                <c:pt idx="6">
                  <c:v>0.48</c:v>
                </c:pt>
                <c:pt idx="7">
                  <c:v>0.49</c:v>
                </c:pt>
                <c:pt idx="8">
                  <c:v>0.32</c:v>
                </c:pt>
                <c:pt idx="9">
                  <c:v>0.64</c:v>
                </c:pt>
                <c:pt idx="10">
                  <c:v>0.54</c:v>
                </c:pt>
                <c:pt idx="11">
                  <c:v>0.51</c:v>
                </c:pt>
                <c:pt idx="12">
                  <c:v>0.7</c:v>
                </c:pt>
              </c:numCache>
            </c:numRef>
          </c:val>
          <c:extLst>
            <c:ext xmlns:c16="http://schemas.microsoft.com/office/drawing/2014/chart" uri="{C3380CC4-5D6E-409C-BE32-E72D297353CC}">
              <c16:uniqueId val="{00000000-FDAB-4915-8EE6-E0D00A83C9C9}"/>
            </c:ext>
          </c:extLst>
        </c:ser>
        <c:dLbls>
          <c:showLegendKey val="0"/>
          <c:showVal val="0"/>
          <c:showCatName val="0"/>
          <c:showSerName val="0"/>
          <c:showPercent val="0"/>
          <c:showBubbleSize val="0"/>
        </c:dLbls>
        <c:gapWidth val="8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34052792"/>
        <c:crosses val="autoZero"/>
        <c:auto val="1"/>
        <c:lblAlgn val="ctr"/>
        <c:lblOffset val="250"/>
        <c:noMultiLvlLbl val="0"/>
      </c:catAx>
      <c:valAx>
        <c:axId val="534052792"/>
        <c:scaling>
          <c:orientation val="minMax"/>
          <c:max val="1"/>
        </c:scaling>
        <c:delete val="1"/>
        <c:axPos val="l"/>
        <c:majorGridlines>
          <c:spPr>
            <a:ln w="19050" cap="flat" cmpd="sng" algn="ctr">
              <a:noFill/>
              <a:round/>
            </a:ln>
            <a:effectLst/>
          </c:spPr>
        </c:majorGridlines>
        <c:numFmt formatCode="0%" sourceLinked="1"/>
        <c:majorTickMark val="out"/>
        <c:minorTickMark val="none"/>
        <c:tickLblPos val="nextTo"/>
        <c:crossAx val="534052464"/>
        <c:crosses val="autoZero"/>
        <c:crossBetween val="between"/>
        <c:majorUnit val="0.2"/>
      </c:valAx>
      <c:spPr>
        <a:noFill/>
        <a:ln w="25400">
          <a:noFill/>
        </a:ln>
        <a:effectLst/>
      </c:spPr>
    </c:plotArea>
    <c:legend>
      <c:legendPos val="t"/>
      <c:layout>
        <c:manualLayout>
          <c:xMode val="edge"/>
          <c:yMode val="edge"/>
          <c:x val="0.40053456574234503"/>
          <c:y val="0.12139802905612657"/>
          <c:w val="0.17864308517738572"/>
          <c:h val="9.93771833748043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6.0275011225835312E-2"/>
          <c:y val="5.3903842031738522E-2"/>
          <c:w val="0.92552858706213659"/>
          <c:h val="0.79919785206921268"/>
        </c:manualLayout>
      </c:layout>
      <c:barChart>
        <c:barDir val="col"/>
        <c:grouping val="clustered"/>
        <c:varyColors val="0"/>
        <c:ser>
          <c:idx val="0"/>
          <c:order val="0"/>
          <c:tx>
            <c:strRef>
              <c:f>Sheet1!$B$1</c:f>
              <c:strCache>
                <c:ptCount val="1"/>
                <c:pt idx="0">
                  <c:v>2022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Sheet1!$B$2:$B$8</c:f>
              <c:numCache>
                <c:formatCode>General</c:formatCode>
                <c:ptCount val="7"/>
                <c:pt idx="0">
                  <c:v>6.5</c:v>
                </c:pt>
                <c:pt idx="1">
                  <c:v>6.8</c:v>
                </c:pt>
                <c:pt idx="2">
                  <c:v>7.5</c:v>
                </c:pt>
                <c:pt idx="3">
                  <c:v>7.1</c:v>
                </c:pt>
                <c:pt idx="4">
                  <c:v>7.3</c:v>
                </c:pt>
                <c:pt idx="5">
                  <c:v>7.6</c:v>
                </c:pt>
                <c:pt idx="6">
                  <c:v>7.5</c:v>
                </c:pt>
              </c:numCache>
            </c:numRef>
          </c:val>
          <c:extLst>
            <c:ext xmlns:c16="http://schemas.microsoft.com/office/drawing/2014/chart" uri="{C3380CC4-5D6E-409C-BE32-E72D297353CC}">
              <c16:uniqueId val="{00000000-F7F3-4669-9153-74990B35A221}"/>
            </c:ext>
          </c:extLst>
        </c:ser>
        <c:ser>
          <c:idx val="1"/>
          <c:order val="1"/>
          <c:tx>
            <c:strRef>
              <c:f>Sheet1!$C$1</c:f>
              <c:strCache>
                <c:ptCount val="1"/>
                <c:pt idx="0">
                  <c:v>2023</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Sheet1!$C$2:$C$8</c:f>
              <c:numCache>
                <c:formatCode>General</c:formatCode>
                <c:ptCount val="7"/>
                <c:pt idx="0">
                  <c:v>6.1</c:v>
                </c:pt>
                <c:pt idx="1">
                  <c:v>7.2</c:v>
                </c:pt>
                <c:pt idx="2">
                  <c:v>7.2</c:v>
                </c:pt>
                <c:pt idx="3">
                  <c:v>7</c:v>
                </c:pt>
                <c:pt idx="4">
                  <c:v>7.2</c:v>
                </c:pt>
                <c:pt idx="5">
                  <c:v>7.8</c:v>
                </c:pt>
                <c:pt idx="6">
                  <c:v>7.5</c:v>
                </c:pt>
              </c:numCache>
            </c:numRef>
          </c:val>
          <c:extLst>
            <c:ext xmlns:c16="http://schemas.microsoft.com/office/drawing/2014/chart" uri="{C3380CC4-5D6E-409C-BE32-E72D297353CC}">
              <c16:uniqueId val="{00000000-4392-4FFF-B46C-C78757AB0BC2}"/>
            </c:ext>
          </c:extLst>
        </c:ser>
        <c:dLbls>
          <c:showLegendKey val="0"/>
          <c:showVal val="0"/>
          <c:showCatName val="0"/>
          <c:showSerName val="0"/>
          <c:showPercent val="0"/>
          <c:showBubbleSize val="0"/>
        </c:dLbls>
        <c:gapWidth val="150"/>
        <c:axId val="534052464"/>
        <c:axId val="534052792"/>
      </c:bar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0"/>
          <c:min val="0"/>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6.0275011225835312E-2"/>
          <c:y val="5.3903842031738522E-2"/>
          <c:w val="0.92552858706213659"/>
          <c:h val="0.79919785206921268"/>
        </c:manualLayout>
      </c:layout>
      <c:barChart>
        <c:barDir val="col"/>
        <c:grouping val="clustered"/>
        <c:varyColors val="0"/>
        <c:ser>
          <c:idx val="0"/>
          <c:order val="0"/>
          <c:tx>
            <c:strRef>
              <c:f>Sheet1!$B$1</c:f>
              <c:strCache>
                <c:ptCount val="1"/>
                <c:pt idx="0">
                  <c:v>2022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Sheet1!$B$2:$B$8</c:f>
              <c:numCache>
                <c:formatCode>General</c:formatCode>
                <c:ptCount val="7"/>
                <c:pt idx="0">
                  <c:v>6.1</c:v>
                </c:pt>
                <c:pt idx="1">
                  <c:v>6.7</c:v>
                </c:pt>
                <c:pt idx="2">
                  <c:v>6.8</c:v>
                </c:pt>
                <c:pt idx="3">
                  <c:v>6.6</c:v>
                </c:pt>
                <c:pt idx="4">
                  <c:v>6.9</c:v>
                </c:pt>
                <c:pt idx="5">
                  <c:v>7.2</c:v>
                </c:pt>
                <c:pt idx="6">
                  <c:v>7.2</c:v>
                </c:pt>
              </c:numCache>
            </c:numRef>
          </c:val>
          <c:extLst>
            <c:ext xmlns:c16="http://schemas.microsoft.com/office/drawing/2014/chart" uri="{C3380CC4-5D6E-409C-BE32-E72D297353CC}">
              <c16:uniqueId val="{00000000-BF9D-4AC9-BA73-2DD3082DB03F}"/>
            </c:ext>
          </c:extLst>
        </c:ser>
        <c:ser>
          <c:idx val="1"/>
          <c:order val="1"/>
          <c:tx>
            <c:strRef>
              <c:f>Sheet1!$C$1</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Sheet1!$C$2:$C$8</c:f>
              <c:numCache>
                <c:formatCode>General</c:formatCode>
                <c:ptCount val="7"/>
                <c:pt idx="0">
                  <c:v>5.8</c:v>
                </c:pt>
                <c:pt idx="1">
                  <c:v>6.7</c:v>
                </c:pt>
                <c:pt idx="2">
                  <c:v>6.6</c:v>
                </c:pt>
                <c:pt idx="3">
                  <c:v>6.4</c:v>
                </c:pt>
                <c:pt idx="4">
                  <c:v>6.8</c:v>
                </c:pt>
                <c:pt idx="5">
                  <c:v>7.2</c:v>
                </c:pt>
                <c:pt idx="6">
                  <c:v>7.1</c:v>
                </c:pt>
              </c:numCache>
            </c:numRef>
          </c:val>
          <c:extLst>
            <c:ext xmlns:c16="http://schemas.microsoft.com/office/drawing/2014/chart" uri="{C3380CC4-5D6E-409C-BE32-E72D297353CC}">
              <c16:uniqueId val="{00000000-4CD9-48F7-878B-C353723718D5}"/>
            </c:ext>
          </c:extLst>
        </c:ser>
        <c:dLbls>
          <c:showLegendKey val="0"/>
          <c:showVal val="0"/>
          <c:showCatName val="0"/>
          <c:showSerName val="0"/>
          <c:showPercent val="0"/>
          <c:showBubbleSize val="0"/>
        </c:dLbls>
        <c:gapWidth val="150"/>
        <c:axId val="534052464"/>
        <c:axId val="534052792"/>
      </c:bar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0"/>
          <c:min val="0"/>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6.0275011225835312E-2"/>
          <c:y val="5.3903842031738522E-2"/>
          <c:w val="0.92552858706213659"/>
          <c:h val="0.79919785206921268"/>
        </c:manualLayout>
      </c:layout>
      <c:barChart>
        <c:barDir val="col"/>
        <c:grouping val="clustered"/>
        <c:varyColors val="0"/>
        <c:ser>
          <c:idx val="0"/>
          <c:order val="0"/>
          <c:tx>
            <c:strRef>
              <c:f>Sheet1!$B$1</c:f>
              <c:strCache>
                <c:ptCount val="1"/>
                <c:pt idx="0">
                  <c:v>2022</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Sheet1!$B$2:$B$8</c:f>
              <c:numCache>
                <c:formatCode>General</c:formatCode>
                <c:ptCount val="7"/>
                <c:pt idx="0">
                  <c:v>5.2</c:v>
                </c:pt>
                <c:pt idx="1">
                  <c:v>4</c:v>
                </c:pt>
                <c:pt idx="2">
                  <c:v>3.6</c:v>
                </c:pt>
                <c:pt idx="3">
                  <c:v>3.6</c:v>
                </c:pt>
                <c:pt idx="4">
                  <c:v>3.3</c:v>
                </c:pt>
                <c:pt idx="5">
                  <c:v>2.9</c:v>
                </c:pt>
                <c:pt idx="6">
                  <c:v>3.2</c:v>
                </c:pt>
              </c:numCache>
            </c:numRef>
          </c:val>
          <c:extLst>
            <c:ext xmlns:c16="http://schemas.microsoft.com/office/drawing/2014/chart" uri="{C3380CC4-5D6E-409C-BE32-E72D297353CC}">
              <c16:uniqueId val="{00000000-9413-4DA0-A58F-5B6EBEDCF0CB}"/>
            </c:ext>
          </c:extLst>
        </c:ser>
        <c:ser>
          <c:idx val="1"/>
          <c:order val="1"/>
          <c:tx>
            <c:strRef>
              <c:f>Sheet1!$C$1</c:f>
              <c:strCache>
                <c:ptCount val="1"/>
                <c:pt idx="0">
                  <c:v>2023</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Sheet1!$C$2:$C$8</c:f>
              <c:numCache>
                <c:formatCode>General</c:formatCode>
                <c:ptCount val="7"/>
                <c:pt idx="0">
                  <c:v>4.5999999999999996</c:v>
                </c:pt>
                <c:pt idx="1">
                  <c:v>3.7</c:v>
                </c:pt>
                <c:pt idx="2">
                  <c:v>3.8</c:v>
                </c:pt>
                <c:pt idx="3">
                  <c:v>3.4</c:v>
                </c:pt>
                <c:pt idx="4">
                  <c:v>3.1</c:v>
                </c:pt>
                <c:pt idx="5">
                  <c:v>2.7</c:v>
                </c:pt>
                <c:pt idx="6">
                  <c:v>2.9</c:v>
                </c:pt>
              </c:numCache>
            </c:numRef>
          </c:val>
          <c:extLst>
            <c:ext xmlns:c16="http://schemas.microsoft.com/office/drawing/2014/chart" uri="{C3380CC4-5D6E-409C-BE32-E72D297353CC}">
              <c16:uniqueId val="{00000000-6C3A-4917-B181-2238D2A322E8}"/>
            </c:ext>
          </c:extLst>
        </c:ser>
        <c:dLbls>
          <c:showLegendKey val="0"/>
          <c:showVal val="0"/>
          <c:showCatName val="0"/>
          <c:showSerName val="0"/>
          <c:showPercent val="0"/>
          <c:showBubbleSize val="0"/>
        </c:dLbls>
        <c:gapWidth val="150"/>
        <c:axId val="534052464"/>
        <c:axId val="534052792"/>
      </c:bar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0"/>
          <c:min val="0"/>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46608674598323"/>
          <c:y val="7.2422777826734633E-2"/>
          <c:w val="0.51981815094520556"/>
          <c:h val="0.83915385174416601"/>
        </c:manualLayout>
      </c:layout>
      <c:barChart>
        <c:barDir val="col"/>
        <c:grouping val="stacked"/>
        <c:varyColors val="0"/>
        <c:ser>
          <c:idx val="0"/>
          <c:order val="0"/>
          <c:tx>
            <c:strRef>
              <c:f>Sheet1!$A$2</c:f>
              <c:strCache>
                <c:ptCount val="1"/>
                <c:pt idx="0">
                  <c:v>Hardly ever or never (score of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Essex 2020</c:v>
                </c:pt>
              </c:strCache>
            </c:strRef>
          </c:cat>
          <c:val>
            <c:numRef>
              <c:f>Sheet1!$B$2:$D$2</c:f>
              <c:numCache>
                <c:formatCode>0%</c:formatCode>
                <c:ptCount val="3"/>
                <c:pt idx="0">
                  <c:v>0.64939999999999998</c:v>
                </c:pt>
                <c:pt idx="1">
                  <c:v>0.61099999999999999</c:v>
                </c:pt>
                <c:pt idx="2">
                  <c:v>0.66</c:v>
                </c:pt>
              </c:numCache>
            </c:numRef>
          </c:val>
          <c:extLst>
            <c:ext xmlns:c16="http://schemas.microsoft.com/office/drawing/2014/chart" uri="{C3380CC4-5D6E-409C-BE32-E72D297353CC}">
              <c16:uniqueId val="{0000000A-3B18-4A2D-A499-4DE5E9A2B4B1}"/>
            </c:ext>
          </c:extLst>
        </c:ser>
        <c:ser>
          <c:idx val="1"/>
          <c:order val="1"/>
          <c:tx>
            <c:strRef>
              <c:f>Sheet1!$A$3</c:f>
              <c:strCache>
                <c:ptCount val="1"/>
                <c:pt idx="0">
                  <c:v>Some of the time (score of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Essex 2020</c:v>
                </c:pt>
              </c:strCache>
            </c:strRef>
          </c:cat>
          <c:val>
            <c:numRef>
              <c:f>Sheet1!$B$3:$D$3</c:f>
              <c:numCache>
                <c:formatCode>0%</c:formatCode>
                <c:ptCount val="3"/>
                <c:pt idx="0">
                  <c:v>0.2681</c:v>
                </c:pt>
                <c:pt idx="1">
                  <c:v>0.28539999999999999</c:v>
                </c:pt>
                <c:pt idx="2">
                  <c:v>0.26</c:v>
                </c:pt>
              </c:numCache>
            </c:numRef>
          </c:val>
          <c:extLst>
            <c:ext xmlns:c16="http://schemas.microsoft.com/office/drawing/2014/chart" uri="{C3380CC4-5D6E-409C-BE32-E72D297353CC}">
              <c16:uniqueId val="{0000000B-4715-469C-B13A-884A292E958C}"/>
            </c:ext>
          </c:extLst>
        </c:ser>
        <c:ser>
          <c:idx val="2"/>
          <c:order val="2"/>
          <c:tx>
            <c:strRef>
              <c:f>Sheet1!$A$4</c:f>
              <c:strCache>
                <c:ptCount val="1"/>
                <c:pt idx="0">
                  <c:v>Often (score of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Essex 2020</c:v>
                </c:pt>
              </c:strCache>
            </c:strRef>
          </c:cat>
          <c:val>
            <c:numRef>
              <c:f>Sheet1!$B$4:$D$4</c:f>
              <c:numCache>
                <c:formatCode>0%</c:formatCode>
                <c:ptCount val="3"/>
                <c:pt idx="0">
                  <c:v>8.2500000000000004E-2</c:v>
                </c:pt>
                <c:pt idx="1">
                  <c:v>0.1036</c:v>
                </c:pt>
                <c:pt idx="2">
                  <c:v>7.0000000000000007E-2</c:v>
                </c:pt>
              </c:numCache>
            </c:numRef>
          </c:val>
          <c:extLst>
            <c:ext xmlns:c16="http://schemas.microsoft.com/office/drawing/2014/chart" uri="{C3380CC4-5D6E-409C-BE32-E72D297353CC}">
              <c16:uniqueId val="{0000000C-4715-469C-B13A-884A292E958C}"/>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w="25400">
          <a:noFill/>
        </a:ln>
        <a:effectLst/>
      </c:spPr>
    </c:plotArea>
    <c:legend>
      <c:legendPos val="l"/>
      <c:layout>
        <c:manualLayout>
          <c:xMode val="edge"/>
          <c:yMode val="edge"/>
          <c:x val="0"/>
          <c:y val="2.4565523213866781E-2"/>
          <c:w val="0.41215772507489401"/>
          <c:h val="0.82578208308452339"/>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363822044055749"/>
          <c:y val="7.2422777826734633E-2"/>
          <c:w val="0.56355334247499456"/>
          <c:h val="0.83915385174416601"/>
        </c:manualLayout>
      </c:layout>
      <c:barChart>
        <c:barDir val="col"/>
        <c:grouping val="stacked"/>
        <c:varyColors val="0"/>
        <c:ser>
          <c:idx val="0"/>
          <c:order val="0"/>
          <c:tx>
            <c:strRef>
              <c:f>Sheet1!$A$2</c:f>
              <c:strCache>
                <c:ptCount val="1"/>
                <c:pt idx="0">
                  <c:v>Hardly ever or never (score of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Essex 2020</c:v>
                </c:pt>
              </c:strCache>
            </c:strRef>
          </c:cat>
          <c:val>
            <c:numRef>
              <c:f>Sheet1!$B$2:$D$2</c:f>
              <c:numCache>
                <c:formatCode>0%</c:formatCode>
                <c:ptCount val="3"/>
                <c:pt idx="0">
                  <c:v>0.63439999999999996</c:v>
                </c:pt>
                <c:pt idx="1">
                  <c:v>0.62070000000000003</c:v>
                </c:pt>
                <c:pt idx="2">
                  <c:v>0.64</c:v>
                </c:pt>
              </c:numCache>
            </c:numRef>
          </c:val>
          <c:extLst>
            <c:ext xmlns:c16="http://schemas.microsoft.com/office/drawing/2014/chart" uri="{C3380CC4-5D6E-409C-BE32-E72D297353CC}">
              <c16:uniqueId val="{00000000-4017-4047-A257-E5897160E085}"/>
            </c:ext>
          </c:extLst>
        </c:ser>
        <c:ser>
          <c:idx val="1"/>
          <c:order val="1"/>
          <c:tx>
            <c:strRef>
              <c:f>Sheet1!$A$3</c:f>
              <c:strCache>
                <c:ptCount val="1"/>
                <c:pt idx="0">
                  <c:v>Some of the time (score of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Essex 2020</c:v>
                </c:pt>
              </c:strCache>
            </c:strRef>
          </c:cat>
          <c:val>
            <c:numRef>
              <c:f>Sheet1!$B$3:$D$3</c:f>
              <c:numCache>
                <c:formatCode>0%</c:formatCode>
                <c:ptCount val="3"/>
                <c:pt idx="0">
                  <c:v>0.29449999999999998</c:v>
                </c:pt>
                <c:pt idx="1">
                  <c:v>0.29020000000000001</c:v>
                </c:pt>
                <c:pt idx="2">
                  <c:v>0.28999999999999998</c:v>
                </c:pt>
              </c:numCache>
            </c:numRef>
          </c:val>
          <c:extLst>
            <c:ext xmlns:c16="http://schemas.microsoft.com/office/drawing/2014/chart" uri="{C3380CC4-5D6E-409C-BE32-E72D297353CC}">
              <c16:uniqueId val="{00000001-4017-4047-A257-E5897160E085}"/>
            </c:ext>
          </c:extLst>
        </c:ser>
        <c:ser>
          <c:idx val="2"/>
          <c:order val="2"/>
          <c:tx>
            <c:strRef>
              <c:f>Sheet1!$A$4</c:f>
              <c:strCache>
                <c:ptCount val="1"/>
                <c:pt idx="0">
                  <c:v>Often (score of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Essex 2020</c:v>
                </c:pt>
              </c:strCache>
            </c:strRef>
          </c:cat>
          <c:val>
            <c:numRef>
              <c:f>Sheet1!$B$4:$D$4</c:f>
              <c:numCache>
                <c:formatCode>0%</c:formatCode>
                <c:ptCount val="3"/>
                <c:pt idx="0">
                  <c:v>7.1099999999999997E-2</c:v>
                </c:pt>
                <c:pt idx="1">
                  <c:v>8.9099999999999999E-2</c:v>
                </c:pt>
                <c:pt idx="2">
                  <c:v>7.0000000000000007E-2</c:v>
                </c:pt>
              </c:numCache>
            </c:numRef>
          </c:val>
          <c:extLst>
            <c:ext xmlns:c16="http://schemas.microsoft.com/office/drawing/2014/chart" uri="{C3380CC4-5D6E-409C-BE32-E72D297353CC}">
              <c16:uniqueId val="{00000002-4017-4047-A257-E5897160E085}"/>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18761719037563"/>
          <c:y val="7.2422699427697912E-2"/>
          <c:w val="0.56355334247499456"/>
          <c:h val="0.75901004253635274"/>
        </c:manualLayout>
      </c:layout>
      <c:barChart>
        <c:barDir val="col"/>
        <c:grouping val="stacked"/>
        <c:varyColors val="0"/>
        <c:ser>
          <c:idx val="0"/>
          <c:order val="0"/>
          <c:tx>
            <c:strRef>
              <c:f>Sheet1!$A$2</c:f>
              <c:strCache>
                <c:ptCount val="1"/>
                <c:pt idx="0">
                  <c:v>Hardly ever or never (score of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Essex 2020</c:v>
                </c:pt>
              </c:strCache>
            </c:strRef>
          </c:cat>
          <c:val>
            <c:numRef>
              <c:f>Sheet1!$B$2:$D$2</c:f>
              <c:numCache>
                <c:formatCode>0%</c:formatCode>
                <c:ptCount val="3"/>
                <c:pt idx="0">
                  <c:v>0.64300000000000002</c:v>
                </c:pt>
                <c:pt idx="1">
                  <c:v>0.61609999999999998</c:v>
                </c:pt>
                <c:pt idx="2">
                  <c:v>0.66659999999999997</c:v>
                </c:pt>
              </c:numCache>
            </c:numRef>
          </c:val>
          <c:extLst>
            <c:ext xmlns:c16="http://schemas.microsoft.com/office/drawing/2014/chart" uri="{C3380CC4-5D6E-409C-BE32-E72D297353CC}">
              <c16:uniqueId val="{00000000-0D76-46AF-A5D8-23825030347B}"/>
            </c:ext>
          </c:extLst>
        </c:ser>
        <c:ser>
          <c:idx val="1"/>
          <c:order val="1"/>
          <c:tx>
            <c:strRef>
              <c:f>Sheet1!$A$3</c:f>
              <c:strCache>
                <c:ptCount val="1"/>
                <c:pt idx="0">
                  <c:v>Some of the time (score of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Essex 2020</c:v>
                </c:pt>
              </c:strCache>
            </c:strRef>
          </c:cat>
          <c:val>
            <c:numRef>
              <c:f>Sheet1!$B$3:$D$3</c:f>
              <c:numCache>
                <c:formatCode>0%</c:formatCode>
                <c:ptCount val="3"/>
                <c:pt idx="0">
                  <c:v>0.27639999999999998</c:v>
                </c:pt>
                <c:pt idx="1">
                  <c:v>0.29420000000000002</c:v>
                </c:pt>
                <c:pt idx="2">
                  <c:v>0.25659999999999999</c:v>
                </c:pt>
              </c:numCache>
            </c:numRef>
          </c:val>
          <c:extLst>
            <c:ext xmlns:c16="http://schemas.microsoft.com/office/drawing/2014/chart" uri="{C3380CC4-5D6E-409C-BE32-E72D297353CC}">
              <c16:uniqueId val="{00000001-0D76-46AF-A5D8-23825030347B}"/>
            </c:ext>
          </c:extLst>
        </c:ser>
        <c:ser>
          <c:idx val="2"/>
          <c:order val="2"/>
          <c:tx>
            <c:strRef>
              <c:f>Sheet1!$A$4</c:f>
              <c:strCache>
                <c:ptCount val="1"/>
                <c:pt idx="0">
                  <c:v>Often (score of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Essex 2020</c:v>
                </c:pt>
              </c:strCache>
            </c:strRef>
          </c:cat>
          <c:val>
            <c:numRef>
              <c:f>Sheet1!$B$4:$D$4</c:f>
              <c:numCache>
                <c:formatCode>0%</c:formatCode>
                <c:ptCount val="3"/>
                <c:pt idx="0">
                  <c:v>8.0600000000000005E-2</c:v>
                </c:pt>
                <c:pt idx="1">
                  <c:v>8.9700000000000002E-2</c:v>
                </c:pt>
                <c:pt idx="2">
                  <c:v>7.6600000000000001E-2</c:v>
                </c:pt>
              </c:numCache>
            </c:numRef>
          </c:val>
          <c:extLst>
            <c:ext xmlns:c16="http://schemas.microsoft.com/office/drawing/2014/chart" uri="{C3380CC4-5D6E-409C-BE32-E72D297353CC}">
              <c16:uniqueId val="{00000002-0D76-46AF-A5D8-23825030347B}"/>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46608674598323"/>
          <c:y val="7.2422777826734633E-2"/>
          <c:w val="0.51981815094520556"/>
          <c:h val="0.84968188438799608"/>
        </c:manualLayout>
      </c:layout>
      <c:barChart>
        <c:barDir val="col"/>
        <c:grouping val="stacked"/>
        <c:varyColors val="0"/>
        <c:ser>
          <c:idx val="0"/>
          <c:order val="0"/>
          <c:tx>
            <c:strRef>
              <c:f>Sheet1!$A$2</c:f>
              <c:strCache>
                <c:ptCount val="1"/>
                <c:pt idx="0">
                  <c:v>3 (least lonely)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Essex 2020</c:v>
                </c:pt>
              </c:strCache>
            </c:strRef>
          </c:cat>
          <c:val>
            <c:numRef>
              <c:f>Sheet1!$B$2:$D$2</c:f>
              <c:numCache>
                <c:formatCode>0%</c:formatCode>
                <c:ptCount val="3"/>
                <c:pt idx="0">
                  <c:v>0.51590000000000003</c:v>
                </c:pt>
                <c:pt idx="1">
                  <c:v>0.48699999999999999</c:v>
                </c:pt>
                <c:pt idx="2">
                  <c:v>0.54249999999999998</c:v>
                </c:pt>
              </c:numCache>
            </c:numRef>
          </c:val>
          <c:extLst>
            <c:ext xmlns:c16="http://schemas.microsoft.com/office/drawing/2014/chart" uri="{C3380CC4-5D6E-409C-BE32-E72D297353CC}">
              <c16:uniqueId val="{00000000-C7D8-4FC5-8D1E-64200014573C}"/>
            </c:ext>
          </c:extLst>
        </c:ser>
        <c:ser>
          <c:idx val="1"/>
          <c:order val="1"/>
          <c:tx>
            <c:strRef>
              <c:f>Sheet1!$A$3</c:f>
              <c:strCache>
                <c:ptCount val="1"/>
                <c:pt idx="0">
                  <c:v>4-5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Essex 2020</c:v>
                </c:pt>
              </c:strCache>
            </c:strRef>
          </c:cat>
          <c:val>
            <c:numRef>
              <c:f>Sheet1!$B$3:$D$3</c:f>
              <c:numCache>
                <c:formatCode>0%</c:formatCode>
                <c:ptCount val="3"/>
                <c:pt idx="0">
                  <c:v>0.23039999999999999</c:v>
                </c:pt>
                <c:pt idx="1">
                  <c:v>0.2356</c:v>
                </c:pt>
                <c:pt idx="2">
                  <c:v>0.21249999999999999</c:v>
                </c:pt>
              </c:numCache>
            </c:numRef>
          </c:val>
          <c:extLst>
            <c:ext xmlns:c16="http://schemas.microsoft.com/office/drawing/2014/chart" uri="{C3380CC4-5D6E-409C-BE32-E72D297353CC}">
              <c16:uniqueId val="{00000001-C7D8-4FC5-8D1E-64200014573C}"/>
            </c:ext>
          </c:extLst>
        </c:ser>
        <c:ser>
          <c:idx val="2"/>
          <c:order val="2"/>
          <c:tx>
            <c:strRef>
              <c:f>Sheet1!$A$4</c:f>
              <c:strCache>
                <c:ptCount val="1"/>
                <c:pt idx="0">
                  <c:v>6-7</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Essex 2020</c:v>
                </c:pt>
              </c:strCache>
            </c:strRef>
          </c:cat>
          <c:val>
            <c:numRef>
              <c:f>Sheet1!$B$4:$D$4</c:f>
              <c:numCache>
                <c:formatCode>0%</c:formatCode>
                <c:ptCount val="3"/>
                <c:pt idx="0">
                  <c:v>0.1923</c:v>
                </c:pt>
                <c:pt idx="1">
                  <c:v>0.1963</c:v>
                </c:pt>
                <c:pt idx="2">
                  <c:v>0.1825</c:v>
                </c:pt>
              </c:numCache>
            </c:numRef>
          </c:val>
          <c:extLst>
            <c:ext xmlns:c16="http://schemas.microsoft.com/office/drawing/2014/chart" uri="{C3380CC4-5D6E-409C-BE32-E72D297353CC}">
              <c16:uniqueId val="{00000002-C7D8-4FC5-8D1E-64200014573C}"/>
            </c:ext>
          </c:extLst>
        </c:ser>
        <c:ser>
          <c:idx val="3"/>
          <c:order val="3"/>
          <c:tx>
            <c:strRef>
              <c:f>Sheet1!$A$5</c:f>
              <c:strCache>
                <c:ptCount val="1"/>
                <c:pt idx="0">
                  <c:v>8-9 (most lonely)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Essex 2020</c:v>
                </c:pt>
              </c:strCache>
            </c:strRef>
          </c:cat>
          <c:val>
            <c:numRef>
              <c:f>Sheet1!$B$5:$D$5</c:f>
              <c:numCache>
                <c:formatCode>0%</c:formatCode>
                <c:ptCount val="3"/>
                <c:pt idx="0">
                  <c:v>6.1400000000000003E-2</c:v>
                </c:pt>
                <c:pt idx="1">
                  <c:v>8.1100000000000005E-2</c:v>
                </c:pt>
                <c:pt idx="2">
                  <c:v>6.25E-2</c:v>
                </c:pt>
              </c:numCache>
            </c:numRef>
          </c:val>
          <c:extLst>
            <c:ext xmlns:c16="http://schemas.microsoft.com/office/drawing/2014/chart" uri="{C3380CC4-5D6E-409C-BE32-E72D297353CC}">
              <c16:uniqueId val="{00000004-C7D8-4FC5-8D1E-64200014573C}"/>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w="25400">
          <a:noFill/>
        </a:ln>
        <a:effectLst/>
      </c:spPr>
    </c:plotArea>
    <c:legend>
      <c:legendPos val="l"/>
      <c:layout>
        <c:manualLayout>
          <c:xMode val="edge"/>
          <c:yMode val="edge"/>
          <c:x val="6.577538166235275E-2"/>
          <c:y val="7.9504738257402327E-2"/>
          <c:w val="0.32889915997328739"/>
          <c:h val="0.85790016030723693"/>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5.4194960989808132E-2"/>
          <c:y val="5.9094071773901649E-2"/>
          <c:w val="0.88147648164298831"/>
          <c:h val="0.75956223953582647"/>
        </c:manualLayout>
      </c:layout>
      <c:lineChart>
        <c:grouping val="standard"/>
        <c:varyColors val="0"/>
        <c:ser>
          <c:idx val="0"/>
          <c:order val="0"/>
          <c:tx>
            <c:strRef>
              <c:f>Sheet1!$B$1</c:f>
              <c:strCache>
                <c:ptCount val="1"/>
                <c:pt idx="0">
                  <c:v>Essex</c:v>
                </c:pt>
              </c:strCache>
            </c:strRef>
          </c:tx>
          <c:spPr>
            <a:ln w="28575" cap="rnd">
              <a:solidFill>
                <a:schemeClr val="accent4">
                  <a:shade val="76000"/>
                </a:schemeClr>
              </a:solidFill>
              <a:round/>
            </a:ln>
            <a:effectLst/>
          </c:spPr>
          <c:marker>
            <c:symbol val="circle"/>
            <c:size val="5"/>
            <c:spPr>
              <a:solidFill>
                <a:schemeClr val="accent4">
                  <a:shade val="76000"/>
                </a:schemeClr>
              </a:solidFill>
              <a:ln w="9525">
                <a:solidFill>
                  <a:schemeClr val="accent4">
                    <a:shade val="76000"/>
                  </a:schemeClr>
                </a:solidFill>
              </a:ln>
              <a:effectLst/>
            </c:spPr>
          </c:marker>
          <c:dLbls>
            <c:dLbl>
              <c:idx val="10"/>
              <c:numFmt formatCode="#,##0.00" sourceLinked="0"/>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manualLayout>
                      <c:w val="3.3794984431415827E-2"/>
                      <c:h val="3.6807282501262903E-2"/>
                    </c:manualLayout>
                  </c15:layout>
                </c:ext>
                <c:ext xmlns:c16="http://schemas.microsoft.com/office/drawing/2014/chart" uri="{C3380CC4-5D6E-409C-BE32-E72D297353CC}">
                  <c16:uniqueId val="{00000000-BB6C-4E8B-9E98-A5466D8784DB}"/>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Sheet1!$A$2:$A$102</c:f>
              <c:numCache>
                <c:formatCode>mmm\-yy</c:formatCode>
                <c:ptCount val="101"/>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44593</c:v>
                </c:pt>
                <c:pt idx="86">
                  <c:v>44621</c:v>
                </c:pt>
                <c:pt idx="87">
                  <c:v>44652</c:v>
                </c:pt>
                <c:pt idx="88">
                  <c:v>44682</c:v>
                </c:pt>
                <c:pt idx="89">
                  <c:v>44713</c:v>
                </c:pt>
                <c:pt idx="90">
                  <c:v>44743</c:v>
                </c:pt>
                <c:pt idx="91">
                  <c:v>44774</c:v>
                </c:pt>
                <c:pt idx="92">
                  <c:v>44805</c:v>
                </c:pt>
                <c:pt idx="93">
                  <c:v>44835</c:v>
                </c:pt>
                <c:pt idx="94">
                  <c:v>44866</c:v>
                </c:pt>
                <c:pt idx="95">
                  <c:v>44896</c:v>
                </c:pt>
                <c:pt idx="96">
                  <c:v>44927</c:v>
                </c:pt>
                <c:pt idx="97">
                  <c:v>44958</c:v>
                </c:pt>
                <c:pt idx="98">
                  <c:v>44986</c:v>
                </c:pt>
                <c:pt idx="99">
                  <c:v>45017</c:v>
                </c:pt>
                <c:pt idx="100">
                  <c:v>45047</c:v>
                </c:pt>
              </c:numCache>
            </c:numRef>
          </c:cat>
          <c:val>
            <c:numRef>
              <c:f>Sheet1!$B$2:$B$102</c:f>
              <c:numCache>
                <c:formatCode>General</c:formatCode>
                <c:ptCount val="101"/>
                <c:pt idx="7" formatCode="0.0">
                  <c:v>3.97</c:v>
                </c:pt>
                <c:pt idx="19" formatCode="0.0">
                  <c:v>3.97</c:v>
                </c:pt>
                <c:pt idx="38" formatCode="0.0">
                  <c:v>3.95</c:v>
                </c:pt>
                <c:pt idx="63" formatCode="0.0">
                  <c:v>4.2300000000000004</c:v>
                </c:pt>
                <c:pt idx="88" formatCode="0.0">
                  <c:v>4.43</c:v>
                </c:pt>
                <c:pt idx="100" formatCode="0.0">
                  <c:v>4.29</c:v>
                </c:pt>
              </c:numCache>
            </c:numRef>
          </c:val>
          <c:smooth val="0"/>
          <c:extLst>
            <c:ext xmlns:c16="http://schemas.microsoft.com/office/drawing/2014/chart" uri="{C3380CC4-5D6E-409C-BE32-E72D297353CC}">
              <c16:uniqueId val="{00000000-4B25-4B35-A605-F20BBCC2D9B2}"/>
            </c:ext>
          </c:extLst>
        </c:ser>
        <c:dLbls>
          <c:showLegendKey val="0"/>
          <c:showVal val="0"/>
          <c:showCatName val="0"/>
          <c:showSerName val="0"/>
          <c:showPercent val="0"/>
          <c:showBubbleSize val="0"/>
        </c:dLbls>
        <c:marker val="1"/>
        <c:smooth val="0"/>
        <c:axId val="534052464"/>
        <c:axId val="534052792"/>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England</c:v>
                      </c:pt>
                    </c:strCache>
                  </c:strRef>
                </c:tx>
                <c:spPr>
                  <a:ln w="28575" cap="rnd">
                    <a:solidFill>
                      <a:schemeClr val="accent4">
                        <a:tint val="77000"/>
                      </a:schemeClr>
                    </a:solidFill>
                    <a:round/>
                  </a:ln>
                  <a:effectLst/>
                </c:spPr>
                <c:marker>
                  <c:symbol val="x"/>
                  <c:size val="5"/>
                  <c:spPr>
                    <a:noFill/>
                    <a:ln w="9525">
                      <a:solidFill>
                        <a:schemeClr val="accent4">
                          <a:tint val="77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00B0F0"/>
                          </a:solidFill>
                          <a:latin typeface="+mn-lt"/>
                          <a:ea typeface="+mn-ea"/>
                          <a:cs typeface="+mn-cs"/>
                        </a:defRPr>
                      </a:pPr>
                      <a:endParaRPr lang="en-US"/>
                    </a:p>
                  </c:txPr>
                  <c:dLblPos val="b"/>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Sheet1!$A$2:$A$102</c15:sqref>
                        </c15:formulaRef>
                      </c:ext>
                    </c:extLst>
                    <c:numCache>
                      <c:formatCode>mmm\-yy</c:formatCode>
                      <c:ptCount val="101"/>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44593</c:v>
                      </c:pt>
                      <c:pt idx="86">
                        <c:v>44621</c:v>
                      </c:pt>
                      <c:pt idx="87">
                        <c:v>44652</c:v>
                      </c:pt>
                      <c:pt idx="88">
                        <c:v>44682</c:v>
                      </c:pt>
                      <c:pt idx="89">
                        <c:v>44713</c:v>
                      </c:pt>
                      <c:pt idx="90">
                        <c:v>44743</c:v>
                      </c:pt>
                      <c:pt idx="91">
                        <c:v>44774</c:v>
                      </c:pt>
                      <c:pt idx="92">
                        <c:v>44805</c:v>
                      </c:pt>
                      <c:pt idx="93">
                        <c:v>44835</c:v>
                      </c:pt>
                      <c:pt idx="94">
                        <c:v>44866</c:v>
                      </c:pt>
                      <c:pt idx="95">
                        <c:v>44896</c:v>
                      </c:pt>
                      <c:pt idx="96">
                        <c:v>44927</c:v>
                      </c:pt>
                      <c:pt idx="97">
                        <c:v>44958</c:v>
                      </c:pt>
                      <c:pt idx="98">
                        <c:v>44986</c:v>
                      </c:pt>
                      <c:pt idx="99">
                        <c:v>45017</c:v>
                      </c:pt>
                      <c:pt idx="100">
                        <c:v>45047</c:v>
                      </c:pt>
                    </c:numCache>
                  </c:numRef>
                </c:cat>
                <c:val>
                  <c:numRef>
                    <c:extLst>
                      <c:ext uri="{02D57815-91ED-43cb-92C2-25804820EDAC}">
                        <c15:formulaRef>
                          <c15:sqref>Sheet1!$C$2:$C$102</c15:sqref>
                        </c15:formulaRef>
                      </c:ext>
                    </c:extLst>
                    <c:numCache>
                      <c:formatCode>General</c:formatCode>
                      <c:ptCount val="101"/>
                    </c:numCache>
                  </c:numRef>
                </c:val>
                <c:smooth val="0"/>
                <c:extLst>
                  <c:ext xmlns:c16="http://schemas.microsoft.com/office/drawing/2014/chart" uri="{C3380CC4-5D6E-409C-BE32-E72D297353CC}">
                    <c16:uniqueId val="{00000001-AA93-40F0-B1DB-5CA3D88EC70F}"/>
                  </c:ext>
                </c:extLst>
              </c15:ser>
            </c15:filteredLineSeries>
          </c:ext>
        </c:extLst>
      </c:lineChart>
      <c:dateAx>
        <c:axId val="534052464"/>
        <c:scaling>
          <c:orientation val="minMax"/>
          <c:min val="42005"/>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50000"/>
                <a:lumOff val="50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Offset val="100"/>
        <c:baseTimeUnit val="months"/>
        <c:majorUnit val="12"/>
        <c:majorTimeUnit val="months"/>
      </c:dateAx>
      <c:valAx>
        <c:axId val="534052792"/>
        <c:scaling>
          <c:orientation val="minMax"/>
          <c:max val="9"/>
          <c:min val="3"/>
        </c:scaling>
        <c:delete val="0"/>
        <c:axPos val="l"/>
        <c:numFmt formatCode="General"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633805462000185"/>
          <c:y val="5.4482914321448264E-2"/>
          <c:w val="0.51366194537999821"/>
          <c:h val="0.96302157010642198"/>
        </c:manualLayout>
      </c:layout>
      <c:barChart>
        <c:barDir val="bar"/>
        <c:grouping val="clustered"/>
        <c:varyColors val="0"/>
        <c:ser>
          <c:idx val="1"/>
          <c:order val="0"/>
          <c:tx>
            <c:strRef>
              <c:f>Sheet1!$B$1</c:f>
              <c:strCache>
                <c:ptCount val="1"/>
                <c:pt idx="0">
                  <c:v>2022</c:v>
                </c:pt>
              </c:strCache>
            </c:strRef>
          </c:tx>
          <c:spPr>
            <a:solidFill>
              <a:srgbClr val="C8C8C3"/>
            </a:solidFill>
            <a:ln>
              <a:noFill/>
            </a:ln>
            <a:effectLst/>
          </c:spPr>
          <c:invertIfNegative val="0"/>
          <c:dPt>
            <c:idx val="0"/>
            <c:invertIfNegative val="0"/>
            <c:bubble3D val="0"/>
            <c:spPr>
              <a:solidFill>
                <a:srgbClr val="C8C8C3"/>
              </a:solidFill>
              <a:ln>
                <a:noFill/>
              </a:ln>
              <a:effectLst/>
            </c:spPr>
            <c:extLst>
              <c:ext xmlns:c16="http://schemas.microsoft.com/office/drawing/2014/chart" uri="{C3380CC4-5D6E-409C-BE32-E72D297353CC}">
                <c16:uniqueId val="{00000001-5459-4274-A599-532A6E9E9FE0}"/>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ALL RESIDENTS</c:v>
                </c:pt>
                <c:pt idx="2">
                  <c:v>Females</c:v>
                </c:pt>
                <c:pt idx="3">
                  <c:v>Younger adults aged 18-24</c:v>
                </c:pt>
                <c:pt idx="4">
                  <c:v>Younger adults aged 25-34</c:v>
                </c:pt>
                <c:pt idx="5">
                  <c:v>Residents living in more deprived areas - IMD quintile 1</c:v>
                </c:pt>
                <c:pt idx="6">
                  <c:v>Low income households (under £20k)</c:v>
                </c:pt>
                <c:pt idx="7">
                  <c:v>Residents who are 'just about getting by' financially</c:v>
                </c:pt>
                <c:pt idx="8">
                  <c:v>Residents who are financially struggling</c:v>
                </c:pt>
                <c:pt idx="9">
                  <c:v>Social renters</c:v>
                </c:pt>
                <c:pt idx="10">
                  <c:v>Private renters</c:v>
                </c:pt>
                <c:pt idx="11">
                  <c:v>Single adult households</c:v>
                </c:pt>
                <c:pt idx="12">
                  <c:v>Single parents</c:v>
                </c:pt>
                <c:pt idx="13">
                  <c:v>Residents with a long-term limiting illness or condition (all age)</c:v>
                </c:pt>
                <c:pt idx="14">
                  <c:v>Residents with a long-term limiting illness or condition (18-64)</c:v>
                </c:pt>
              </c:strCache>
            </c:strRef>
          </c:cat>
          <c:val>
            <c:numRef>
              <c:f>Sheet1!$B$2:$B$16</c:f>
              <c:numCache>
                <c:formatCode>General</c:formatCode>
                <c:ptCount val="15"/>
                <c:pt idx="0" formatCode="0.0">
                  <c:v>4.4000000000000004</c:v>
                </c:pt>
                <c:pt idx="2" formatCode="0.0">
                  <c:v>4.5</c:v>
                </c:pt>
                <c:pt idx="3" formatCode="0.0">
                  <c:v>5.6</c:v>
                </c:pt>
                <c:pt idx="4" formatCode="0.0">
                  <c:v>4.9000000000000004</c:v>
                </c:pt>
                <c:pt idx="5" formatCode="0.0">
                  <c:v>4.8</c:v>
                </c:pt>
                <c:pt idx="6" formatCode="0.0">
                  <c:v>5</c:v>
                </c:pt>
                <c:pt idx="7" formatCode="0.0">
                  <c:v>4.8</c:v>
                </c:pt>
                <c:pt idx="8" formatCode="0.0">
                  <c:v>5.6</c:v>
                </c:pt>
                <c:pt idx="9" formatCode="0.0">
                  <c:v>5.3</c:v>
                </c:pt>
                <c:pt idx="10" formatCode="0.0">
                  <c:v>5</c:v>
                </c:pt>
                <c:pt idx="11" formatCode="0.0">
                  <c:v>5.2</c:v>
                </c:pt>
                <c:pt idx="12" formatCode="0.0">
                  <c:v>5.3</c:v>
                </c:pt>
                <c:pt idx="13" formatCode="0.0">
                  <c:v>5.2</c:v>
                </c:pt>
                <c:pt idx="14" formatCode="0.0">
                  <c:v>5.7</c:v>
                </c:pt>
              </c:numCache>
            </c:numRef>
          </c:val>
          <c:extLst>
            <c:ext xmlns:c16="http://schemas.microsoft.com/office/drawing/2014/chart" uri="{C3380CC4-5D6E-409C-BE32-E72D297353CC}">
              <c16:uniqueId val="{00000004-57AA-4B33-B23F-428C7D7CE4E8}"/>
            </c:ext>
          </c:extLst>
        </c:ser>
        <c:ser>
          <c:idx val="0"/>
          <c:order val="1"/>
          <c:tx>
            <c:strRef>
              <c:f>Sheet1!$C$1</c:f>
              <c:strCache>
                <c:ptCount val="1"/>
                <c:pt idx="0">
                  <c:v>2023</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ALL RESIDENTS</c:v>
                </c:pt>
                <c:pt idx="2">
                  <c:v>Females</c:v>
                </c:pt>
                <c:pt idx="3">
                  <c:v>Younger adults aged 18-24</c:v>
                </c:pt>
                <c:pt idx="4">
                  <c:v>Younger adults aged 25-34</c:v>
                </c:pt>
                <c:pt idx="5">
                  <c:v>Residents living in more deprived areas - IMD quintile 1</c:v>
                </c:pt>
                <c:pt idx="6">
                  <c:v>Low income households (under £20k)</c:v>
                </c:pt>
                <c:pt idx="7">
                  <c:v>Residents who are 'just about getting by' financially</c:v>
                </c:pt>
                <c:pt idx="8">
                  <c:v>Residents who are financially struggling</c:v>
                </c:pt>
                <c:pt idx="9">
                  <c:v>Social renters</c:v>
                </c:pt>
                <c:pt idx="10">
                  <c:v>Private renters</c:v>
                </c:pt>
                <c:pt idx="11">
                  <c:v>Single adult households</c:v>
                </c:pt>
                <c:pt idx="12">
                  <c:v>Single parents</c:v>
                </c:pt>
                <c:pt idx="13">
                  <c:v>Residents with a long-term limiting illness or condition (all age)</c:v>
                </c:pt>
                <c:pt idx="14">
                  <c:v>Residents with a long-term limiting illness or condition (18-64)</c:v>
                </c:pt>
              </c:strCache>
            </c:strRef>
          </c:cat>
          <c:val>
            <c:numRef>
              <c:f>Sheet1!$C$2:$C$16</c:f>
              <c:numCache>
                <c:formatCode>General</c:formatCode>
                <c:ptCount val="15"/>
                <c:pt idx="0" formatCode="0.0">
                  <c:v>4.294685081782422</c:v>
                </c:pt>
                <c:pt idx="2" formatCode="0.0">
                  <c:v>4.3964252937771588</c:v>
                </c:pt>
                <c:pt idx="3" formatCode="0.0">
                  <c:v>5.3912773135110763</c:v>
                </c:pt>
                <c:pt idx="4" formatCode="0.0">
                  <c:v>4.4168735050764329</c:v>
                </c:pt>
                <c:pt idx="5" formatCode="0.0">
                  <c:v>4.6053614816253523</c:v>
                </c:pt>
                <c:pt idx="6" formatCode="0.0">
                  <c:v>4.7968894239384703</c:v>
                </c:pt>
                <c:pt idx="7" formatCode="0.0">
                  <c:v>4.6717225052716138</c:v>
                </c:pt>
                <c:pt idx="8" formatCode="0.0">
                  <c:v>5.129420797393224</c:v>
                </c:pt>
                <c:pt idx="9" formatCode="0.0">
                  <c:v>5.0379863641619114</c:v>
                </c:pt>
                <c:pt idx="10" formatCode="0.0">
                  <c:v>4.8497006726501759</c:v>
                </c:pt>
                <c:pt idx="11" formatCode="0.0">
                  <c:v>3.9036613584385549</c:v>
                </c:pt>
                <c:pt idx="12" formatCode="0.0">
                  <c:v>5.1916223871814964</c:v>
                </c:pt>
                <c:pt idx="13" formatCode="0.0">
                  <c:v>4.9546855605861904</c:v>
                </c:pt>
                <c:pt idx="14" formatCode="0.0">
                  <c:v>5.228053002761186</c:v>
                </c:pt>
              </c:numCache>
            </c:numRef>
          </c:val>
          <c:extLst>
            <c:ext xmlns:c16="http://schemas.microsoft.com/office/drawing/2014/chart" uri="{C3380CC4-5D6E-409C-BE32-E72D297353CC}">
              <c16:uniqueId val="{00000000-39E0-47E9-A721-C1C9B97E2A70}"/>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n-US"/>
          </a:p>
        </c:txPr>
        <c:crossAx val="534052792"/>
        <c:crosses val="autoZero"/>
        <c:auto val="1"/>
        <c:lblAlgn val="ctr"/>
        <c:lblOffset val="100"/>
        <c:noMultiLvlLbl val="0"/>
      </c:catAx>
      <c:valAx>
        <c:axId val="534052792"/>
        <c:scaling>
          <c:orientation val="minMax"/>
          <c:max val="9"/>
        </c:scaling>
        <c:delete val="1"/>
        <c:axPos val="t"/>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5340524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en-US"/>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Essex 2023</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B239-43D4-B32D-7C9C9210D1E8}"/>
              </c:ext>
            </c:extLst>
          </c:dPt>
          <c:dLbls>
            <c:dLbl>
              <c:idx val="1"/>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083DEE8F-79AA-4D6A-9C9F-3AE8E3C6AF0E}" type="VALUE">
                      <a:rPr lang="en-US">
                        <a:solidFill>
                          <a:schemeClr val="tx1"/>
                        </a:solidFill>
                      </a:rPr>
                      <a:pPr>
                        <a:defRPr sz="900">
                          <a:solidFill>
                            <a:schemeClr val="tx1"/>
                          </a:solidFill>
                        </a:defRPr>
                      </a:pPr>
                      <a:t>[VALUE]</a:t>
                    </a:fld>
                    <a:endParaRPr lang="en-GB"/>
                  </a:p>
                </c:rich>
              </c:tx>
              <c:spPr>
                <a:noFill/>
                <a:ln w="19050">
                  <a:solidFill>
                    <a:srgbClr val="00B05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6BD-4B00-94AE-670CE7EF1F71}"/>
                </c:ext>
              </c:extLst>
            </c:dLbl>
            <c:dLbl>
              <c:idx val="3"/>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F1027D4B-DF0F-43ED-A428-83C1473BD1E2}" type="VALUE">
                      <a:rPr lang="en-US">
                        <a:solidFill>
                          <a:schemeClr val="tx1"/>
                        </a:solidFill>
                      </a:rPr>
                      <a:pPr>
                        <a:defRPr sz="900">
                          <a:solidFill>
                            <a:schemeClr val="tx1"/>
                          </a:solidFill>
                        </a:defRPr>
                      </a:pPr>
                      <a:t>[VALUE]</a:t>
                    </a:fld>
                    <a:endParaRPr lang="en-GB"/>
                  </a:p>
                </c:rich>
              </c:tx>
              <c:spPr>
                <a:noFill/>
                <a:ln w="19050">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6BD-4B00-94AE-670CE7EF1F71}"/>
                </c:ext>
              </c:extLst>
            </c:dLbl>
            <c:dLbl>
              <c:idx val="7"/>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09AAE30C-894E-4A6D-998A-3B1D159737B6}" type="VALUE">
                      <a:rPr lang="en-US">
                        <a:solidFill>
                          <a:schemeClr val="tx1"/>
                        </a:solidFill>
                      </a:rPr>
                      <a:pPr>
                        <a:defRPr sz="900">
                          <a:solidFill>
                            <a:schemeClr val="tx1"/>
                          </a:solidFill>
                        </a:defRPr>
                      </a:pPr>
                      <a:t>[VALUE]</a:t>
                    </a:fld>
                    <a:endParaRPr lang="en-GB"/>
                  </a:p>
                </c:rich>
              </c:tx>
              <c:spPr>
                <a:noFill/>
                <a:ln w="19050">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76BD-4B00-94AE-670CE7EF1F71}"/>
                </c:ext>
              </c:extLst>
            </c:dLbl>
            <c:dLbl>
              <c:idx val="8"/>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B843F21F-A1D5-476E-B138-D442042CB9B1}" type="VALUE">
                      <a:rPr lang="en-US">
                        <a:solidFill>
                          <a:schemeClr val="tx1"/>
                        </a:solidFill>
                      </a:rPr>
                      <a:pPr>
                        <a:defRPr sz="900">
                          <a:solidFill>
                            <a:schemeClr val="tx1"/>
                          </a:solidFill>
                        </a:defRPr>
                      </a:pPr>
                      <a:t>[VALUE]</a:t>
                    </a:fld>
                    <a:endParaRPr lang="en-GB"/>
                  </a:p>
                </c:rich>
              </c:tx>
              <c:spPr>
                <a:noFill/>
                <a:ln w="19050">
                  <a:solidFill>
                    <a:srgbClr val="00B05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6BD-4B00-94AE-670CE7EF1F71}"/>
                </c:ext>
              </c:extLst>
            </c:dLbl>
            <c:dLbl>
              <c:idx val="9"/>
              <c:tx>
                <c:rich>
                  <a:bodyPr/>
                  <a:lstStyle/>
                  <a:p>
                    <a:fld id="{A45F6505-87AF-4E02-9ED9-C30E85AA749F}"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6BD-4B00-94AE-670CE7EF1F71}"/>
                </c:ext>
              </c:extLst>
            </c:dLbl>
            <c:dLbl>
              <c:idx val="10"/>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76BC0003-FCD8-44BF-B95A-00CBC13DBFF5}" type="VALUE">
                      <a:rPr lang="en-US">
                        <a:solidFill>
                          <a:schemeClr val="tx1"/>
                        </a:solidFill>
                      </a:rPr>
                      <a:pPr>
                        <a:defRPr sz="900">
                          <a:solidFill>
                            <a:schemeClr val="tx1"/>
                          </a:solidFill>
                        </a:defRPr>
                      </a:pPr>
                      <a:t>[VALUE]</a:t>
                    </a:fld>
                    <a:endParaRPr lang="en-GB"/>
                  </a:p>
                </c:rich>
              </c:tx>
              <c:spPr>
                <a:noFill/>
                <a:ln w="19050">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76BD-4B00-94AE-670CE7EF1F71}"/>
                </c:ext>
              </c:extLst>
            </c:dLbl>
            <c:dLbl>
              <c:idx val="12"/>
              <c:tx>
                <c:rich>
                  <a:bodyPr/>
                  <a:lstStyle/>
                  <a:p>
                    <a:fld id="{C8FA2517-896F-469C-92A1-5BFD7D059F50}"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76BD-4B00-94AE-670CE7EF1F71}"/>
                </c:ext>
              </c:extLst>
            </c:dLbl>
            <c:dLbl>
              <c:idx val="13"/>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D66AED23-908C-462E-929E-5D064E5E4909}" type="VALUE">
                      <a:rPr lang="en-US">
                        <a:solidFill>
                          <a:schemeClr val="tx1"/>
                        </a:solidFill>
                      </a:rPr>
                      <a:pPr>
                        <a:defRPr sz="900">
                          <a:solidFill>
                            <a:schemeClr val="tx1"/>
                          </a:solidFill>
                        </a:defRPr>
                      </a:pPr>
                      <a:t>[VALUE]</a:t>
                    </a:fld>
                    <a:endParaRPr lang="en-GB"/>
                  </a:p>
                </c:rich>
              </c:tx>
              <c:spPr>
                <a:noFill/>
                <a:ln w="19050">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6BD-4B00-94AE-670CE7EF1F71}"/>
                </c:ext>
              </c:extLst>
            </c:dLbl>
            <c:dLbl>
              <c:idx val="14"/>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4FC25FF3-BEC2-406F-923D-07AC10104DD8}" type="VALUE">
                      <a:rPr lang="en-US">
                        <a:solidFill>
                          <a:schemeClr val="tx1"/>
                        </a:solidFill>
                      </a:rPr>
                      <a:pPr>
                        <a:defRPr sz="900">
                          <a:solidFill>
                            <a:schemeClr val="tx1"/>
                          </a:solidFill>
                        </a:defRPr>
                      </a:pPr>
                      <a:t>[VALUE]</a:t>
                    </a:fld>
                    <a:endParaRPr lang="en-GB"/>
                  </a:p>
                </c:rich>
              </c:tx>
              <c:spPr>
                <a:noFill/>
                <a:ln w="19050">
                  <a:solidFill>
                    <a:srgbClr val="00B05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6BD-4B00-94AE-670CE7EF1F71}"/>
                </c:ext>
              </c:extLst>
            </c:dLbl>
            <c:dLbl>
              <c:idx val="15"/>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469A243B-4DB9-40CC-A61C-F7860F81F438}" type="VALUE">
                      <a:rPr lang="en-US">
                        <a:solidFill>
                          <a:schemeClr val="tx1"/>
                        </a:solidFill>
                      </a:rPr>
                      <a:pPr>
                        <a:defRPr sz="900">
                          <a:solidFill>
                            <a:schemeClr val="tx1"/>
                          </a:solidFill>
                        </a:defRPr>
                      </a:pPr>
                      <a:t>[VALUE]</a:t>
                    </a:fld>
                    <a:endParaRPr lang="en-GB"/>
                  </a:p>
                </c:rich>
              </c:tx>
              <c:spPr>
                <a:noFill/>
                <a:ln w="19050">
                  <a:solidFill>
                    <a:srgbClr val="00B05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6BD-4B00-94AE-670CE7EF1F71}"/>
                </c:ext>
              </c:extLst>
            </c:dLbl>
            <c:dLbl>
              <c:idx val="16"/>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6C92C76C-8107-4DDE-B14B-31EF47FA449C}" type="VALUE">
                      <a:rPr lang="en-US">
                        <a:solidFill>
                          <a:schemeClr val="tx1"/>
                        </a:solidFill>
                      </a:rPr>
                      <a:pPr>
                        <a:defRPr sz="900">
                          <a:solidFill>
                            <a:schemeClr val="tx1"/>
                          </a:solidFill>
                        </a:defRPr>
                      </a:pPr>
                      <a:t>[VALUE]</a:t>
                    </a:fld>
                    <a:endParaRPr lang="en-GB"/>
                  </a:p>
                </c:rich>
              </c:tx>
              <c:spPr>
                <a:noFill/>
                <a:ln w="19050">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76BD-4B00-94AE-670CE7EF1F71}"/>
                </c:ext>
              </c:extLst>
            </c:dLbl>
            <c:dLbl>
              <c:idx val="17"/>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F19C2280-6559-4AF7-8D40-33157CB50D5E}" type="VALUE">
                      <a:rPr lang="en-US">
                        <a:solidFill>
                          <a:schemeClr val="tx1"/>
                        </a:solidFill>
                      </a:rPr>
                      <a:pPr>
                        <a:defRPr sz="900">
                          <a:solidFill>
                            <a:schemeClr val="tx1"/>
                          </a:solidFill>
                        </a:defRPr>
                      </a:pPr>
                      <a:t>[VALUE]</a:t>
                    </a:fld>
                    <a:endParaRPr lang="en-GB"/>
                  </a:p>
                </c:rich>
              </c:tx>
              <c:spPr>
                <a:noFill/>
                <a:ln w="19050">
                  <a:solidFill>
                    <a:srgbClr val="00B05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6BD-4B00-94AE-670CE7EF1F71}"/>
                </c:ext>
              </c:extLst>
            </c:dLbl>
            <c:dLbl>
              <c:idx val="18"/>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AC042AFB-5D44-442E-A4B4-055D3A59B6F5}" type="VALUE">
                      <a:rPr lang="en-US">
                        <a:solidFill>
                          <a:schemeClr val="tx1"/>
                        </a:solidFill>
                      </a:rPr>
                      <a:pPr>
                        <a:defRPr sz="900">
                          <a:solidFill>
                            <a:schemeClr val="tx1"/>
                          </a:solidFill>
                        </a:defRPr>
                      </a:pPr>
                      <a:t>[VALUE]</a:t>
                    </a:fld>
                    <a:endParaRPr lang="en-GB"/>
                  </a:p>
                </c:rich>
              </c:tx>
              <c:spPr>
                <a:noFill/>
                <a:ln w="19050">
                  <a:solidFill>
                    <a:srgbClr val="00B05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6BD-4B00-94AE-670CE7EF1F71}"/>
                </c:ext>
              </c:extLst>
            </c:dLbl>
            <c:dLbl>
              <c:idx val="20"/>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396969EB-64CC-43C9-85F4-AC7A79F2CBA0}" type="VALUE">
                      <a:rPr lang="en-US">
                        <a:solidFill>
                          <a:schemeClr val="tx1"/>
                        </a:solidFill>
                      </a:rPr>
                      <a:pPr>
                        <a:defRPr sz="900">
                          <a:solidFill>
                            <a:schemeClr val="tx1"/>
                          </a:solidFill>
                        </a:defRPr>
                      </a:pPr>
                      <a:t>[VALUE]</a:t>
                    </a:fld>
                    <a:endParaRPr lang="en-GB"/>
                  </a:p>
                </c:rich>
              </c:tx>
              <c:spPr>
                <a:noFill/>
                <a:ln w="19050">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76BD-4B00-94AE-670CE7EF1F71}"/>
                </c:ext>
              </c:extLst>
            </c:dLbl>
            <c:dLbl>
              <c:idx val="21"/>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6DF4D2B7-63E5-47E8-BFDF-D0425F89A514}" type="VALUE">
                      <a:rPr lang="en-US">
                        <a:solidFill>
                          <a:schemeClr val="tx1"/>
                        </a:solidFill>
                      </a:rPr>
                      <a:pPr>
                        <a:defRPr sz="900">
                          <a:solidFill>
                            <a:schemeClr val="tx1"/>
                          </a:solidFill>
                        </a:defRPr>
                      </a:pPr>
                      <a:t>[VALUE]</a:t>
                    </a:fld>
                    <a:endParaRPr lang="en-GB"/>
                  </a:p>
                </c:rich>
              </c:tx>
              <c:spPr>
                <a:noFill/>
                <a:ln w="19050">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76BD-4B00-94AE-670CE7EF1F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0.13039999999999999</c:v>
                </c:pt>
                <c:pt idx="1">
                  <c:v>0.17100000000000001</c:v>
                </c:pt>
                <c:pt idx="2">
                  <c:v>0.13489999999999999</c:v>
                </c:pt>
                <c:pt idx="3">
                  <c:v>9.9599999999999994E-2</c:v>
                </c:pt>
                <c:pt idx="4">
                  <c:v>0.1353</c:v>
                </c:pt>
                <c:pt idx="5">
                  <c:v>0.1123</c:v>
                </c:pt>
                <c:pt idx="6">
                  <c:v>0.1406</c:v>
                </c:pt>
                <c:pt idx="7">
                  <c:v>8.8700000000000001E-2</c:v>
                </c:pt>
                <c:pt idx="8">
                  <c:v>0.1885</c:v>
                </c:pt>
                <c:pt idx="9">
                  <c:v>0.13009999999999999</c:v>
                </c:pt>
                <c:pt idx="10">
                  <c:v>7.9100000000000004E-2</c:v>
                </c:pt>
                <c:pt idx="11">
                  <c:v>0.13020000000000001</c:v>
                </c:pt>
                <c:pt idx="12">
                  <c:v>0.1215</c:v>
                </c:pt>
                <c:pt idx="13">
                  <c:v>8.7300000000000003E-2</c:v>
                </c:pt>
                <c:pt idx="14">
                  <c:v>0.1452</c:v>
                </c:pt>
                <c:pt idx="15">
                  <c:v>0.17499999999999999</c:v>
                </c:pt>
                <c:pt idx="16">
                  <c:v>0.1145</c:v>
                </c:pt>
                <c:pt idx="17">
                  <c:v>0.20449999999999999</c:v>
                </c:pt>
                <c:pt idx="18">
                  <c:v>0.15290000000000001</c:v>
                </c:pt>
                <c:pt idx="19">
                  <c:v>0.13120000000000001</c:v>
                </c:pt>
                <c:pt idx="20">
                  <c:v>0.11</c:v>
                </c:pt>
                <c:pt idx="21">
                  <c:v>0.10489999999999999</c:v>
                </c:pt>
              </c:numCache>
            </c:numRef>
          </c:val>
          <c:extLst>
            <c:ext xmlns:c16="http://schemas.microsoft.com/office/drawing/2014/chart" uri="{C3380CC4-5D6E-409C-BE32-E72D297353CC}">
              <c16:uniqueId val="{00000000-B239-43D4-B32D-7C9C9210D1E8}"/>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60000000000000009"/>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902931470243425"/>
          <c:y val="0.29617245661630059"/>
          <c:w val="0.73816237206097612"/>
          <c:h val="0.65863098594893654"/>
        </c:manualLayout>
      </c:layout>
      <c:barChart>
        <c:barDir val="bar"/>
        <c:grouping val="percentStacked"/>
        <c:varyColors val="0"/>
        <c:ser>
          <c:idx val="0"/>
          <c:order val="0"/>
          <c:tx>
            <c:strRef>
              <c:f>Sheet1!$A$2</c:f>
              <c:strCache>
                <c:ptCount val="1"/>
                <c:pt idx="0">
                  <c:v>Agree strongly</c:v>
                </c:pt>
              </c:strCache>
            </c:strRef>
          </c:tx>
          <c:spPr>
            <a:solidFill>
              <a:srgbClr val="78C0A6">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Essex 2020</c:v>
                </c:pt>
              </c:strCache>
            </c:strRef>
          </c:cat>
          <c:val>
            <c:numRef>
              <c:f>Sheet1!$B$2:$D$2</c:f>
              <c:numCache>
                <c:formatCode>0%</c:formatCode>
                <c:ptCount val="3"/>
                <c:pt idx="0">
                  <c:v>0.18</c:v>
                </c:pt>
                <c:pt idx="1">
                  <c:v>0.2</c:v>
                </c:pt>
                <c:pt idx="2">
                  <c:v>0.21</c:v>
                </c:pt>
              </c:numCache>
            </c:numRef>
          </c:val>
          <c:extLst>
            <c:ext xmlns:c16="http://schemas.microsoft.com/office/drawing/2014/chart" uri="{C3380CC4-5D6E-409C-BE32-E72D297353CC}">
              <c16:uniqueId val="{00000000-489E-46BF-99F9-63D95F4464E7}"/>
            </c:ext>
          </c:extLst>
        </c:ser>
        <c:ser>
          <c:idx val="1"/>
          <c:order val="1"/>
          <c:tx>
            <c:strRef>
              <c:f>Sheet1!$A$3</c:f>
              <c:strCache>
                <c:ptCount val="1"/>
                <c:pt idx="0">
                  <c:v>Agree slightly</c:v>
                </c:pt>
              </c:strCache>
            </c:strRef>
          </c:tx>
          <c:spPr>
            <a:solidFill>
              <a:srgbClr val="3A7D64">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Essex 2020</c:v>
                </c:pt>
              </c:strCache>
            </c:strRef>
          </c:cat>
          <c:val>
            <c:numRef>
              <c:f>Sheet1!$B$3:$D$3</c:f>
              <c:numCache>
                <c:formatCode>0%</c:formatCode>
                <c:ptCount val="3"/>
                <c:pt idx="0">
                  <c:v>0.32</c:v>
                </c:pt>
                <c:pt idx="1">
                  <c:v>0.31</c:v>
                </c:pt>
                <c:pt idx="2">
                  <c:v>0.39</c:v>
                </c:pt>
              </c:numCache>
            </c:numRef>
          </c:val>
          <c:extLst>
            <c:ext xmlns:c16="http://schemas.microsoft.com/office/drawing/2014/chart" uri="{C3380CC4-5D6E-409C-BE32-E72D297353CC}">
              <c16:uniqueId val="{00000001-489E-46BF-99F9-63D95F4464E7}"/>
            </c:ext>
          </c:extLst>
        </c:ser>
        <c:ser>
          <c:idx val="2"/>
          <c:order val="2"/>
          <c:tx>
            <c:strRef>
              <c:f>Sheet1!$A$4</c:f>
              <c:strCache>
                <c:ptCount val="1"/>
                <c:pt idx="0">
                  <c:v>Neither agree nor disagree</c:v>
                </c:pt>
              </c:strCache>
            </c:strRef>
          </c:tx>
          <c:spPr>
            <a:solidFill>
              <a:srgbClr val="C8C8C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Essex 2020</c:v>
                </c:pt>
              </c:strCache>
            </c:strRef>
          </c:cat>
          <c:val>
            <c:numRef>
              <c:f>Sheet1!$B$4:$D$4</c:f>
              <c:numCache>
                <c:formatCode>0%</c:formatCode>
                <c:ptCount val="3"/>
                <c:pt idx="0">
                  <c:v>0.27</c:v>
                </c:pt>
                <c:pt idx="1">
                  <c:v>0.26</c:v>
                </c:pt>
                <c:pt idx="2">
                  <c:v>0.24</c:v>
                </c:pt>
              </c:numCache>
            </c:numRef>
          </c:val>
          <c:extLst>
            <c:ext xmlns:c16="http://schemas.microsoft.com/office/drawing/2014/chart" uri="{C3380CC4-5D6E-409C-BE32-E72D297353CC}">
              <c16:uniqueId val="{00000002-489E-46BF-99F9-63D95F4464E7}"/>
            </c:ext>
          </c:extLst>
        </c:ser>
        <c:ser>
          <c:idx val="3"/>
          <c:order val="3"/>
          <c:tx>
            <c:strRef>
              <c:f>Sheet1!$A$5</c:f>
              <c:strCache>
                <c:ptCount val="1"/>
                <c:pt idx="0">
                  <c:v>Disagree slightly</c:v>
                </c:pt>
              </c:strCache>
            </c:strRef>
          </c:tx>
          <c:spPr>
            <a:solidFill>
              <a:srgbClr val="FF8E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Essex 2020</c:v>
                </c:pt>
              </c:strCache>
            </c:strRef>
          </c:cat>
          <c:val>
            <c:numRef>
              <c:f>Sheet1!$B$5:$D$5</c:f>
              <c:numCache>
                <c:formatCode>0%</c:formatCode>
                <c:ptCount val="3"/>
                <c:pt idx="0">
                  <c:v>0.14000000000000001</c:v>
                </c:pt>
                <c:pt idx="1">
                  <c:v>0.14000000000000001</c:v>
                </c:pt>
                <c:pt idx="2">
                  <c:v>0.11</c:v>
                </c:pt>
              </c:numCache>
            </c:numRef>
          </c:val>
          <c:extLst>
            <c:ext xmlns:c16="http://schemas.microsoft.com/office/drawing/2014/chart" uri="{C3380CC4-5D6E-409C-BE32-E72D297353CC}">
              <c16:uniqueId val="{00000003-489E-46BF-99F9-63D95F4464E7}"/>
            </c:ext>
          </c:extLst>
        </c:ser>
        <c:ser>
          <c:idx val="4"/>
          <c:order val="4"/>
          <c:tx>
            <c:strRef>
              <c:f>Sheet1!$A$6</c:f>
              <c:strCache>
                <c:ptCount val="1"/>
                <c:pt idx="0">
                  <c:v>Disagree strongly</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Essex 2020</c:v>
                </c:pt>
              </c:strCache>
            </c:strRef>
          </c:cat>
          <c:val>
            <c:numRef>
              <c:f>Sheet1!$B$6:$D$6</c:f>
              <c:numCache>
                <c:formatCode>0%</c:formatCode>
                <c:ptCount val="3"/>
                <c:pt idx="0">
                  <c:v>0.09</c:v>
                </c:pt>
                <c:pt idx="1">
                  <c:v>0.09</c:v>
                </c:pt>
                <c:pt idx="2">
                  <c:v>0.06</c:v>
                </c:pt>
              </c:numCache>
            </c:numRef>
          </c:val>
          <c:extLst>
            <c:ext xmlns:c16="http://schemas.microsoft.com/office/drawing/2014/chart" uri="{C3380CC4-5D6E-409C-BE32-E72D297353CC}">
              <c16:uniqueId val="{00000004-489E-46BF-99F9-63D95F4464E7}"/>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b"/>
        <c:numFmt formatCode="0%" sourceLinked="1"/>
        <c:majorTickMark val="out"/>
        <c:minorTickMark val="none"/>
        <c:tickLblPos val="nextTo"/>
        <c:crossAx val="871065752"/>
        <c:crosses val="autoZero"/>
        <c:crossBetween val="between"/>
      </c:valAx>
      <c:spPr>
        <a:noFill/>
        <a:ln>
          <a:noFill/>
        </a:ln>
        <a:effectLst/>
      </c:spPr>
    </c:plotArea>
    <c:legend>
      <c:legendPos val="t"/>
      <c:layout>
        <c:manualLayout>
          <c:xMode val="edge"/>
          <c:yMode val="edge"/>
          <c:x val="0.15325135783456315"/>
          <c:y val="8.2929174804252714E-2"/>
          <c:w val="0.84674864551217277"/>
          <c:h val="0.1542779463008364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6595769306817"/>
          <c:y val="7.2422777826734633E-2"/>
          <c:w val="0.60366831044634039"/>
          <c:h val="0.84968188438799608"/>
        </c:manualLayout>
      </c:layout>
      <c:barChart>
        <c:barDir val="col"/>
        <c:grouping val="stacked"/>
        <c:varyColors val="0"/>
        <c:ser>
          <c:idx val="0"/>
          <c:order val="0"/>
          <c:tx>
            <c:strRef>
              <c:f>Sheet1!$A$2</c:f>
              <c:strCache>
                <c:ptCount val="1"/>
                <c:pt idx="0">
                  <c:v>Living comfortably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2022</c:v>
                </c:pt>
              </c:strCache>
            </c:strRef>
          </c:cat>
          <c:val>
            <c:numRef>
              <c:f>Sheet1!$B$2:$C$2</c:f>
              <c:numCache>
                <c:formatCode>0%</c:formatCode>
                <c:ptCount val="2"/>
                <c:pt idx="0">
                  <c:v>0.19980000000000001</c:v>
                </c:pt>
                <c:pt idx="1">
                  <c:v>0.2349</c:v>
                </c:pt>
              </c:numCache>
            </c:numRef>
          </c:val>
          <c:extLst>
            <c:ext xmlns:c16="http://schemas.microsoft.com/office/drawing/2014/chart" uri="{C3380CC4-5D6E-409C-BE32-E72D297353CC}">
              <c16:uniqueId val="{0000000A-3B18-4A2D-A499-4DE5E9A2B4B1}"/>
            </c:ext>
          </c:extLst>
        </c:ser>
        <c:ser>
          <c:idx val="1"/>
          <c:order val="1"/>
          <c:tx>
            <c:strRef>
              <c:f>Sheet1!$A$3</c:f>
              <c:strCache>
                <c:ptCount val="1"/>
                <c:pt idx="0">
                  <c:v>Doing alright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2022</c:v>
                </c:pt>
              </c:strCache>
            </c:strRef>
          </c:cat>
          <c:val>
            <c:numRef>
              <c:f>Sheet1!$B$3:$C$3</c:f>
              <c:numCache>
                <c:formatCode>0%</c:formatCode>
                <c:ptCount val="2"/>
                <c:pt idx="0">
                  <c:v>0.42720000000000002</c:v>
                </c:pt>
                <c:pt idx="1">
                  <c:v>0.42230000000000001</c:v>
                </c:pt>
              </c:numCache>
            </c:numRef>
          </c:val>
          <c:extLst>
            <c:ext xmlns:c16="http://schemas.microsoft.com/office/drawing/2014/chart" uri="{C3380CC4-5D6E-409C-BE32-E72D297353CC}">
              <c16:uniqueId val="{0000000B-4715-469C-B13A-884A292E958C}"/>
            </c:ext>
          </c:extLst>
        </c:ser>
        <c:ser>
          <c:idx val="2"/>
          <c:order val="2"/>
          <c:tx>
            <c:strRef>
              <c:f>Sheet1!$A$4</c:f>
              <c:strCache>
                <c:ptCount val="1"/>
                <c:pt idx="0">
                  <c:v>Just about getting by</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2022</c:v>
                </c:pt>
              </c:strCache>
            </c:strRef>
          </c:cat>
          <c:val>
            <c:numRef>
              <c:f>Sheet1!$B$4:$C$4</c:f>
              <c:numCache>
                <c:formatCode>0%</c:formatCode>
                <c:ptCount val="2"/>
                <c:pt idx="0">
                  <c:v>0.24249999999999999</c:v>
                </c:pt>
                <c:pt idx="1">
                  <c:v>0.23080000000000001</c:v>
                </c:pt>
              </c:numCache>
            </c:numRef>
          </c:val>
          <c:extLst>
            <c:ext xmlns:c16="http://schemas.microsoft.com/office/drawing/2014/chart" uri="{C3380CC4-5D6E-409C-BE32-E72D297353CC}">
              <c16:uniqueId val="{0000000C-4715-469C-B13A-884A292E958C}"/>
            </c:ext>
          </c:extLst>
        </c:ser>
        <c:ser>
          <c:idx val="3"/>
          <c:order val="3"/>
          <c:tx>
            <c:strRef>
              <c:f>Sheet1!$A$5</c:f>
              <c:strCache>
                <c:ptCount val="1"/>
                <c:pt idx="0">
                  <c:v>Finding it quite difficult</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2022</c:v>
                </c:pt>
              </c:strCache>
            </c:strRef>
          </c:cat>
          <c:val>
            <c:numRef>
              <c:f>Sheet1!$B$5:$C$5</c:f>
              <c:numCache>
                <c:formatCode>0%</c:formatCode>
                <c:ptCount val="2"/>
                <c:pt idx="0">
                  <c:v>9.2200000000000004E-2</c:v>
                </c:pt>
                <c:pt idx="1">
                  <c:v>7.6700000000000004E-2</c:v>
                </c:pt>
              </c:numCache>
            </c:numRef>
          </c:val>
          <c:extLst>
            <c:ext xmlns:c16="http://schemas.microsoft.com/office/drawing/2014/chart" uri="{C3380CC4-5D6E-409C-BE32-E72D297353CC}">
              <c16:uniqueId val="{0000000D-4715-469C-B13A-884A292E958C}"/>
            </c:ext>
          </c:extLst>
        </c:ser>
        <c:ser>
          <c:idx val="4"/>
          <c:order val="4"/>
          <c:tx>
            <c:strRef>
              <c:f>Sheet1!$A$6</c:f>
              <c:strCache>
                <c:ptCount val="1"/>
                <c:pt idx="0">
                  <c:v>Finding it very difficult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2022</c:v>
                </c:pt>
              </c:strCache>
            </c:strRef>
          </c:cat>
          <c:val>
            <c:numRef>
              <c:f>Sheet1!$B$6:$C$6</c:f>
              <c:numCache>
                <c:formatCode>0%</c:formatCode>
                <c:ptCount val="2"/>
                <c:pt idx="0">
                  <c:v>3.8300000000000001E-2</c:v>
                </c:pt>
                <c:pt idx="1">
                  <c:v>3.5299999999999998E-2</c:v>
                </c:pt>
              </c:numCache>
            </c:numRef>
          </c:val>
          <c:extLst>
            <c:ext xmlns:c16="http://schemas.microsoft.com/office/drawing/2014/chart" uri="{C3380CC4-5D6E-409C-BE32-E72D297353CC}">
              <c16:uniqueId val="{0000000E-4715-469C-B13A-884A292E958C}"/>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legend>
      <c:legendPos val="l"/>
      <c:layout>
        <c:manualLayout>
          <c:xMode val="edge"/>
          <c:yMode val="edge"/>
          <c:x val="1.5311707789921761E-2"/>
          <c:y val="4.188990410091481E-2"/>
          <c:w val="0.27225381908554142"/>
          <c:h val="0.910282802608515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5.5025460169430308E-2"/>
          <c:y val="8.2020021805927247E-3"/>
          <c:w val="0.90387770347689067"/>
          <c:h val="0.58314293876182999"/>
        </c:manualLayout>
      </c:layout>
      <c:barChart>
        <c:barDir val="col"/>
        <c:grouping val="clustered"/>
        <c:varyColors val="0"/>
        <c:ser>
          <c:idx val="0"/>
          <c:order val="0"/>
          <c:tx>
            <c:strRef>
              <c:f>Sheet1!$B$1</c:f>
              <c:strCache>
                <c:ptCount val="1"/>
                <c:pt idx="0">
                  <c:v>Essex 2022</c:v>
                </c:pt>
              </c:strCache>
            </c:strRef>
          </c:tx>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B239-43D4-B32D-7C9C9210D1E8}"/>
              </c:ext>
            </c:extLst>
          </c:dPt>
          <c:dLbls>
            <c:dLbl>
              <c:idx val="1"/>
              <c:tx>
                <c:rich>
                  <a:bodyPr/>
                  <a:lstStyle/>
                  <a:p>
                    <a:fld id="{083DEE8F-79AA-4D6A-9C9F-3AE8E3C6AF0E}"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6BD-4B00-94AE-670CE7EF1F71}"/>
                </c:ext>
              </c:extLst>
            </c:dLbl>
            <c:dLbl>
              <c:idx val="3"/>
              <c:tx>
                <c:rich>
                  <a:bodyPr/>
                  <a:lstStyle/>
                  <a:p>
                    <a:fld id="{F1027D4B-DF0F-43ED-A428-83C1473BD1E2}"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6BD-4B00-94AE-670CE7EF1F71}"/>
                </c:ext>
              </c:extLst>
            </c:dLbl>
            <c:dLbl>
              <c:idx val="7"/>
              <c:tx>
                <c:rich>
                  <a:bodyPr/>
                  <a:lstStyle/>
                  <a:p>
                    <a:fld id="{09AAE30C-894E-4A6D-998A-3B1D159737B6}"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76BD-4B00-94AE-670CE7EF1F71}"/>
                </c:ext>
              </c:extLst>
            </c:dLbl>
            <c:dLbl>
              <c:idx val="8"/>
              <c:tx>
                <c:rich>
                  <a:bodyPr/>
                  <a:lstStyle/>
                  <a:p>
                    <a:fld id="{B843F21F-A1D5-476E-B138-D442042CB9B1}"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6BD-4B00-94AE-670CE7EF1F71}"/>
                </c:ext>
              </c:extLst>
            </c:dLbl>
            <c:dLbl>
              <c:idx val="9"/>
              <c:tx>
                <c:rich>
                  <a:bodyPr/>
                  <a:lstStyle/>
                  <a:p>
                    <a:fld id="{A45F6505-87AF-4E02-9ED9-C30E85AA749F}"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6BD-4B00-94AE-670CE7EF1F71}"/>
                </c:ext>
              </c:extLst>
            </c:dLbl>
            <c:dLbl>
              <c:idx val="10"/>
              <c:tx>
                <c:rich>
                  <a:bodyPr/>
                  <a:lstStyle/>
                  <a:p>
                    <a:fld id="{76BC0003-FCD8-44BF-B95A-00CBC13DBFF5}"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76BD-4B00-94AE-670CE7EF1F71}"/>
                </c:ext>
              </c:extLst>
            </c:dLbl>
            <c:dLbl>
              <c:idx val="12"/>
              <c:tx>
                <c:rich>
                  <a:bodyPr/>
                  <a:lstStyle/>
                  <a:p>
                    <a:fld id="{C8FA2517-896F-469C-92A1-5BFD7D059F50}"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76BD-4B00-94AE-670CE7EF1F71}"/>
                </c:ext>
              </c:extLst>
            </c:dLbl>
            <c:dLbl>
              <c:idx val="13"/>
              <c:tx>
                <c:rich>
                  <a:bodyPr/>
                  <a:lstStyle/>
                  <a:p>
                    <a:fld id="{D66AED23-908C-462E-929E-5D064E5E4909}"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6BD-4B00-94AE-670CE7EF1F71}"/>
                </c:ext>
              </c:extLst>
            </c:dLbl>
            <c:dLbl>
              <c:idx val="14"/>
              <c:tx>
                <c:rich>
                  <a:bodyPr/>
                  <a:lstStyle/>
                  <a:p>
                    <a:fld id="{4FC25FF3-BEC2-406F-923D-07AC10104DD8}"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6BD-4B00-94AE-670CE7EF1F71}"/>
                </c:ext>
              </c:extLst>
            </c:dLbl>
            <c:dLbl>
              <c:idx val="15"/>
              <c:tx>
                <c:rich>
                  <a:bodyPr/>
                  <a:lstStyle/>
                  <a:p>
                    <a:fld id="{469A243B-4DB9-40CC-A61C-F7860F81F438}"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6BD-4B00-94AE-670CE7EF1F71}"/>
                </c:ext>
              </c:extLst>
            </c:dLbl>
            <c:dLbl>
              <c:idx val="16"/>
              <c:tx>
                <c:rich>
                  <a:bodyPr/>
                  <a:lstStyle/>
                  <a:p>
                    <a:fld id="{6C92C76C-8107-4DDE-B14B-31EF47FA449C}"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76BD-4B00-94AE-670CE7EF1F71}"/>
                </c:ext>
              </c:extLst>
            </c:dLbl>
            <c:dLbl>
              <c:idx val="17"/>
              <c:tx>
                <c:rich>
                  <a:bodyPr/>
                  <a:lstStyle/>
                  <a:p>
                    <a:fld id="{F19C2280-6559-4AF7-8D40-33157CB50D5E}"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6BD-4B00-94AE-670CE7EF1F71}"/>
                </c:ext>
              </c:extLst>
            </c:dLbl>
            <c:dLbl>
              <c:idx val="18"/>
              <c:tx>
                <c:rich>
                  <a:bodyPr/>
                  <a:lstStyle/>
                  <a:p>
                    <a:fld id="{AC042AFB-5D44-442E-A4B4-055D3A59B6F5}"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6BD-4B00-94AE-670CE7EF1F71}"/>
                </c:ext>
              </c:extLst>
            </c:dLbl>
            <c:dLbl>
              <c:idx val="20"/>
              <c:tx>
                <c:rich>
                  <a:bodyPr/>
                  <a:lstStyle/>
                  <a:p>
                    <a:fld id="{396969EB-64CC-43C9-85F4-AC7A79F2CBA0}"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76BD-4B00-94AE-670CE7EF1F71}"/>
                </c:ext>
              </c:extLst>
            </c:dLbl>
            <c:dLbl>
              <c:idx val="21"/>
              <c:tx>
                <c:rich>
                  <a:bodyPr/>
                  <a:lstStyle/>
                  <a:p>
                    <a:fld id="{6DF4D2B7-63E5-47E8-BFDF-D0425F89A514}" type="VALUE">
                      <a:rPr lang="en-US">
                        <a:solidFill>
                          <a:srgbClr val="FF000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76BD-4B00-94AE-670CE7EF1F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1"/>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pt idx="12">
                  <c:v>Live in a Rural area</c:v>
                </c:pt>
                <c:pt idx="13">
                  <c:v>Live in a Urban area</c:v>
                </c:pt>
                <c:pt idx="14">
                  <c:v>Levelling up priority place</c:v>
                </c:pt>
                <c:pt idx="15">
                  <c:v>Non-priority place</c:v>
                </c:pt>
                <c:pt idx="16">
                  <c:v>IMD quintile 1 - more deprived</c:v>
                </c:pt>
                <c:pt idx="17">
                  <c:v>IMD quintile 2</c:v>
                </c:pt>
                <c:pt idx="18">
                  <c:v>IMD quintile 3</c:v>
                </c:pt>
                <c:pt idx="19">
                  <c:v>IMD quintile 4</c:v>
                </c:pt>
                <c:pt idx="20">
                  <c:v>IMD quintile 5 - less deprived</c:v>
                </c:pt>
              </c:strCache>
            </c:strRef>
          </c:cat>
          <c:val>
            <c:numRef>
              <c:f>Sheet1!$B$2:$B$34</c:f>
              <c:numCache>
                <c:formatCode>0%</c:formatCode>
                <c:ptCount val="21"/>
                <c:pt idx="0">
                  <c:v>0.19309999999999999</c:v>
                </c:pt>
                <c:pt idx="1">
                  <c:v>9.8500000000000004E-2</c:v>
                </c:pt>
                <c:pt idx="2">
                  <c:v>7.6200000000000004E-2</c:v>
                </c:pt>
                <c:pt idx="3">
                  <c:v>9.0300000000000005E-2</c:v>
                </c:pt>
                <c:pt idx="4">
                  <c:v>9.2999999999999999E-2</c:v>
                </c:pt>
                <c:pt idx="5">
                  <c:v>8.8099999999999998E-2</c:v>
                </c:pt>
                <c:pt idx="6">
                  <c:v>9.3799999999999994E-2</c:v>
                </c:pt>
                <c:pt idx="7">
                  <c:v>0.17610000000000001</c:v>
                </c:pt>
                <c:pt idx="8">
                  <c:v>8.4400000000000003E-2</c:v>
                </c:pt>
                <c:pt idx="9">
                  <c:v>0.1236</c:v>
                </c:pt>
                <c:pt idx="10">
                  <c:v>0.1174</c:v>
                </c:pt>
                <c:pt idx="11">
                  <c:v>8.14E-2</c:v>
                </c:pt>
                <c:pt idx="12">
                  <c:v>8.2199999999999995E-2</c:v>
                </c:pt>
                <c:pt idx="13">
                  <c:v>0.1221</c:v>
                </c:pt>
                <c:pt idx="14">
                  <c:v>0.15</c:v>
                </c:pt>
                <c:pt idx="15">
                  <c:v>0.1026</c:v>
                </c:pt>
                <c:pt idx="16">
                  <c:v>0.1666</c:v>
                </c:pt>
                <c:pt idx="17">
                  <c:v>0.16</c:v>
                </c:pt>
                <c:pt idx="18">
                  <c:v>0.11</c:v>
                </c:pt>
                <c:pt idx="19">
                  <c:v>0.09</c:v>
                </c:pt>
                <c:pt idx="20">
                  <c:v>0.09</c:v>
                </c:pt>
              </c:numCache>
            </c:numRef>
          </c:val>
          <c:extLst>
            <c:ext xmlns:c16="http://schemas.microsoft.com/office/drawing/2014/chart" uri="{C3380CC4-5D6E-409C-BE32-E72D297353CC}">
              <c16:uniqueId val="{00000000-B239-43D4-B32D-7C9C9210D1E8}"/>
            </c:ext>
          </c:extLst>
        </c:ser>
        <c:ser>
          <c:idx val="1"/>
          <c:order val="1"/>
          <c:tx>
            <c:strRef>
              <c:f>Sheet1!$C$1</c:f>
              <c:strCache>
                <c:ptCount val="1"/>
                <c:pt idx="0">
                  <c:v>Essex 2023</c:v>
                </c:pt>
              </c:strCache>
            </c:strRef>
          </c:tx>
          <c:spPr>
            <a:solidFill>
              <a:schemeClr val="accent4"/>
            </a:solidFill>
            <a:ln>
              <a:noFill/>
            </a:ln>
            <a:effectLst/>
          </c:spPr>
          <c:invertIfNegative val="0"/>
          <c:dLbls>
            <c:dLbl>
              <c:idx val="1"/>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A342267F-DE34-438A-AF9A-3BBFE4F772CF}" type="VALUE">
                      <a:rPr lang="en-US">
                        <a:solidFill>
                          <a:schemeClr val="tx1"/>
                        </a:solidFill>
                      </a:rPr>
                      <a:pPr>
                        <a:defRPr sz="900">
                          <a:solidFill>
                            <a:schemeClr val="tx1"/>
                          </a:solidFill>
                        </a:defRPr>
                      </a:pPr>
                      <a:t>[VALUE]</a:t>
                    </a:fld>
                    <a:endParaRPr lang="en-GB"/>
                  </a:p>
                </c:rich>
              </c:tx>
              <c:spPr>
                <a:noFill/>
                <a:ln w="19050">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76BD-4B00-94AE-670CE7EF1F71}"/>
                </c:ext>
              </c:extLst>
            </c:dLbl>
            <c:dLbl>
              <c:idx val="3"/>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B2F59046-EE49-41AE-BE2C-3FB1F22E81CB}" type="VALUE">
                      <a:rPr lang="en-US">
                        <a:solidFill>
                          <a:schemeClr val="tx1"/>
                        </a:solidFill>
                      </a:rPr>
                      <a:pPr>
                        <a:defRPr sz="900">
                          <a:solidFill>
                            <a:schemeClr val="tx1"/>
                          </a:solidFill>
                        </a:defRPr>
                      </a:pPr>
                      <a:t>[VALUE]</a:t>
                    </a:fld>
                    <a:endParaRPr lang="en-GB"/>
                  </a:p>
                </c:rich>
              </c:tx>
              <c:spPr>
                <a:noFill/>
                <a:ln w="19050">
                  <a:solidFill>
                    <a:srgbClr val="00B05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76BD-4B00-94AE-670CE7EF1F71}"/>
                </c:ext>
              </c:extLst>
            </c:dLbl>
            <c:dLbl>
              <c:idx val="5"/>
              <c:spPr>
                <a:noFill/>
                <a:ln w="19050">
                  <a:solidFill>
                    <a:srgbClr val="00B05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26A-48A9-BE41-C32B7B47F065}"/>
                </c:ext>
              </c:extLst>
            </c:dLbl>
            <c:dLbl>
              <c:idx val="8"/>
              <c:layout>
                <c:manualLayout>
                  <c:x val="-2.2457964040555546E-3"/>
                  <c:y val="-2.5246787346310182E-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0CAB7BFE-BF7E-4E29-9415-4AC6CBCA03AD}" type="VALUE">
                      <a:rPr lang="en-US">
                        <a:solidFill>
                          <a:schemeClr val="tx1"/>
                        </a:solidFill>
                      </a:rPr>
                      <a:pPr>
                        <a:defRPr sz="900">
                          <a:solidFill>
                            <a:schemeClr val="tx1"/>
                          </a:solidFill>
                        </a:defRPr>
                      </a:pPr>
                      <a:t>[VALUE]</a:t>
                    </a:fld>
                    <a:endParaRPr lang="en-GB"/>
                  </a:p>
                </c:rich>
              </c:tx>
              <c:spPr>
                <a:noFill/>
                <a:ln w="19050">
                  <a:solidFill>
                    <a:srgbClr val="00B05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76BD-4B00-94AE-670CE7EF1F71}"/>
                </c:ext>
              </c:extLst>
            </c:dLbl>
            <c:dLbl>
              <c:idx val="9"/>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7AE2107E-BEA5-4335-85E0-6D153CC2BC43}" type="VALUE">
                      <a:rPr lang="en-US">
                        <a:solidFill>
                          <a:schemeClr val="tx1"/>
                        </a:solidFill>
                      </a:rPr>
                      <a:pPr>
                        <a:defRPr sz="900">
                          <a:solidFill>
                            <a:schemeClr val="tx1"/>
                          </a:solidFill>
                        </a:defRPr>
                      </a:pPr>
                      <a:t>[VALUE]</a:t>
                    </a:fld>
                    <a:endParaRPr lang="en-GB"/>
                  </a:p>
                </c:rich>
              </c:tx>
              <c:spPr>
                <a:noFill/>
                <a:ln w="19050">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6BD-4B00-94AE-670CE7EF1F71}"/>
                </c:ext>
              </c:extLst>
            </c:dLbl>
            <c:dLbl>
              <c:idx val="11"/>
              <c:spPr>
                <a:noFill/>
                <a:ln w="19050">
                  <a:solidFill>
                    <a:srgbClr val="00B05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E26A-48A9-BE41-C32B7B47F065}"/>
                </c:ext>
              </c:extLst>
            </c:dLbl>
            <c:dLbl>
              <c:idx val="12"/>
              <c:tx>
                <c:rich>
                  <a:bodyPr/>
                  <a:lstStyle/>
                  <a:p>
                    <a:fld id="{A386825C-EB76-4FFD-BC76-245A8CBE9C54}"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76BD-4B00-94AE-670CE7EF1F71}"/>
                </c:ext>
              </c:extLst>
            </c:dLbl>
            <c:dLbl>
              <c:idx val="13"/>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07BA1524-B50E-48A2-AADA-56E4AA04B937}" type="VALUE">
                      <a:rPr lang="en-US">
                        <a:solidFill>
                          <a:schemeClr val="tx1"/>
                        </a:solidFill>
                      </a:rPr>
                      <a:pPr>
                        <a:defRPr sz="900">
                          <a:solidFill>
                            <a:schemeClr val="tx1"/>
                          </a:solidFill>
                        </a:defRPr>
                      </a:pPr>
                      <a:t>[VALUE]</a:t>
                    </a:fld>
                    <a:endParaRPr lang="en-GB"/>
                  </a:p>
                </c:rich>
              </c:tx>
              <c:spPr>
                <a:noFill/>
                <a:ln w="19050">
                  <a:solidFill>
                    <a:srgbClr val="00B05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76BD-4B00-94AE-670CE7EF1F71}"/>
                </c:ext>
              </c:extLst>
            </c:dLbl>
            <c:dLbl>
              <c:idx val="14"/>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0D82F03A-FDE9-4C81-BD6E-CD1C2CBF794E}" type="VALUE">
                      <a:rPr lang="en-US">
                        <a:solidFill>
                          <a:schemeClr val="tx1"/>
                        </a:solidFill>
                      </a:rPr>
                      <a:pPr>
                        <a:defRPr sz="900">
                          <a:solidFill>
                            <a:schemeClr val="tx1"/>
                          </a:solidFill>
                        </a:defRPr>
                      </a:pPr>
                      <a:t>[VALUE]</a:t>
                    </a:fld>
                    <a:endParaRPr lang="en-GB"/>
                  </a:p>
                </c:rich>
              </c:tx>
              <c:spPr>
                <a:noFill/>
                <a:ln w="19050">
                  <a:solidFill>
                    <a:srgbClr val="00B05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76BD-4B00-94AE-670CE7EF1F71}"/>
                </c:ext>
              </c:extLst>
            </c:dLbl>
            <c:dLbl>
              <c:idx val="15"/>
              <c:tx>
                <c:rich>
                  <a:bodyPr/>
                  <a:lstStyle/>
                  <a:p>
                    <a:fld id="{19BBA04A-F526-4261-BFE0-9FFAC3B59C77}"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76BD-4B00-94AE-670CE7EF1F71}"/>
                </c:ext>
              </c:extLst>
            </c:dLbl>
            <c:dLbl>
              <c:idx val="16"/>
              <c:tx>
                <c:rich>
                  <a:bodyPr/>
                  <a:lstStyle/>
                  <a:p>
                    <a:fld id="{248314B9-3C2C-4496-BDF6-7359BAF737EC}"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76BD-4B00-94AE-670CE7EF1F71}"/>
                </c:ext>
              </c:extLst>
            </c:dLbl>
            <c:dLbl>
              <c:idx val="17"/>
              <c:tx>
                <c:rich>
                  <a:bodyPr/>
                  <a:lstStyle/>
                  <a:p>
                    <a:fld id="{94DF2859-C049-42C2-A9B9-6B4E8C867843}"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76BD-4B00-94AE-670CE7EF1F71}"/>
                </c:ext>
              </c:extLst>
            </c:dLbl>
            <c:dLbl>
              <c:idx val="18"/>
              <c:tx>
                <c:rich>
                  <a:bodyPr/>
                  <a:lstStyle/>
                  <a:p>
                    <a:fld id="{19A69DBC-DD13-498D-96BC-06D0F8B4C7C4}"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76BD-4B00-94AE-670CE7EF1F71}"/>
                </c:ext>
              </c:extLst>
            </c:dLbl>
            <c:dLbl>
              <c:idx val="20"/>
              <c:tx>
                <c:rich>
                  <a:bodyPr/>
                  <a:lstStyle/>
                  <a:p>
                    <a:fld id="{6C2EC68B-AD28-43B2-A1BC-9BADD800F6A7}"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76BD-4B00-94AE-670CE7EF1F71}"/>
                </c:ext>
              </c:extLst>
            </c:dLbl>
            <c:dLbl>
              <c:idx val="21"/>
              <c:tx>
                <c:rich>
                  <a:bodyPr/>
                  <a:lstStyle/>
                  <a:p>
                    <a:fld id="{BB7A09EE-56AB-4B11-8235-DBF5C6A8B135}" type="VALUE">
                      <a:rPr lang="en-US">
                        <a:solidFill>
                          <a:srgbClr val="FF000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76BD-4B00-94AE-670CE7EF1F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1"/>
                <c:pt idx="0">
                  <c:v>Basildon</c:v>
                </c:pt>
                <c:pt idx="1">
                  <c:v>Braintree</c:v>
                </c:pt>
                <c:pt idx="2">
                  <c:v>Brentwood</c:v>
                </c:pt>
                <c:pt idx="3">
                  <c:v>Castle Point</c:v>
                </c:pt>
                <c:pt idx="4">
                  <c:v>Chelmsford</c:v>
                </c:pt>
                <c:pt idx="5">
                  <c:v>Colchester</c:v>
                </c:pt>
                <c:pt idx="6">
                  <c:v>Epping Forest</c:v>
                </c:pt>
                <c:pt idx="7">
                  <c:v>Harlow</c:v>
                </c:pt>
                <c:pt idx="8">
                  <c:v>Maldon</c:v>
                </c:pt>
                <c:pt idx="9">
                  <c:v>Rochford</c:v>
                </c:pt>
                <c:pt idx="10">
                  <c:v>Tendring</c:v>
                </c:pt>
                <c:pt idx="11">
                  <c:v>Uttlesford</c:v>
                </c:pt>
                <c:pt idx="12">
                  <c:v>Live in a Rural area</c:v>
                </c:pt>
                <c:pt idx="13">
                  <c:v>Live in a Urban area</c:v>
                </c:pt>
                <c:pt idx="14">
                  <c:v>Levelling up priority place</c:v>
                </c:pt>
                <c:pt idx="15">
                  <c:v>Non-priority place</c:v>
                </c:pt>
                <c:pt idx="16">
                  <c:v>IMD quintile 1 - more deprived</c:v>
                </c:pt>
                <c:pt idx="17">
                  <c:v>IMD quintile 2</c:v>
                </c:pt>
                <c:pt idx="18">
                  <c:v>IMD quintile 3</c:v>
                </c:pt>
                <c:pt idx="19">
                  <c:v>IMD quintile 4</c:v>
                </c:pt>
                <c:pt idx="20">
                  <c:v>IMD quintile 5 - less deprived</c:v>
                </c:pt>
              </c:strCache>
            </c:strRef>
          </c:cat>
          <c:val>
            <c:numRef>
              <c:f>Sheet1!$C$2:$C$34</c:f>
              <c:numCache>
                <c:formatCode>0%</c:formatCode>
                <c:ptCount val="21"/>
                <c:pt idx="0">
                  <c:v>0.17100000000000001</c:v>
                </c:pt>
                <c:pt idx="1">
                  <c:v>0.13489999999999999</c:v>
                </c:pt>
                <c:pt idx="2">
                  <c:v>9.9599999999999994E-2</c:v>
                </c:pt>
                <c:pt idx="3">
                  <c:v>0.1353</c:v>
                </c:pt>
                <c:pt idx="4">
                  <c:v>0.1123</c:v>
                </c:pt>
                <c:pt idx="5">
                  <c:v>0.1406</c:v>
                </c:pt>
                <c:pt idx="6">
                  <c:v>8.8700000000000001E-2</c:v>
                </c:pt>
                <c:pt idx="7">
                  <c:v>0.1885</c:v>
                </c:pt>
                <c:pt idx="8">
                  <c:v>0.13009999999999999</c:v>
                </c:pt>
                <c:pt idx="9">
                  <c:v>7.9100000000000004E-2</c:v>
                </c:pt>
                <c:pt idx="10">
                  <c:v>0.13020000000000001</c:v>
                </c:pt>
                <c:pt idx="11">
                  <c:v>0.1215</c:v>
                </c:pt>
                <c:pt idx="12">
                  <c:v>8.7300000000000003E-2</c:v>
                </c:pt>
                <c:pt idx="13">
                  <c:v>0.1452</c:v>
                </c:pt>
                <c:pt idx="14">
                  <c:v>0.17499999999999999</c:v>
                </c:pt>
                <c:pt idx="15">
                  <c:v>0.1145</c:v>
                </c:pt>
                <c:pt idx="16">
                  <c:v>0.20449999999999999</c:v>
                </c:pt>
                <c:pt idx="17">
                  <c:v>0.15290000000000001</c:v>
                </c:pt>
                <c:pt idx="18">
                  <c:v>0.13120000000000001</c:v>
                </c:pt>
                <c:pt idx="19">
                  <c:v>0.11</c:v>
                </c:pt>
                <c:pt idx="20">
                  <c:v>0.10489999999999999</c:v>
                </c:pt>
              </c:numCache>
            </c:numRef>
          </c:val>
          <c:extLst>
            <c:ext xmlns:c16="http://schemas.microsoft.com/office/drawing/2014/chart" uri="{C3380CC4-5D6E-409C-BE32-E72D297353CC}">
              <c16:uniqueId val="{00000002-7784-4031-80C5-4E09762D9BAC}"/>
            </c:ext>
          </c:extLst>
        </c:ser>
        <c:dLbls>
          <c:showLegendKey val="0"/>
          <c:showVal val="0"/>
          <c:showCatName val="0"/>
          <c:showSerName val="0"/>
          <c:showPercent val="0"/>
          <c:showBubbleSize val="0"/>
        </c:dLbls>
        <c:gapWidth val="5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4"/>
          <c:min val="0"/>
        </c:scaling>
        <c:delete val="1"/>
        <c:axPos val="l"/>
        <c:numFmt formatCode="0%" sourceLinked="1"/>
        <c:majorTickMark val="out"/>
        <c:minorTickMark val="none"/>
        <c:tickLblPos val="nextTo"/>
        <c:crossAx val="534052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23285453897862E-3"/>
          <c:y val="0.11453902173763407"/>
          <c:w val="0.98110712780651743"/>
          <c:h val="0.6994573487099377"/>
        </c:manualLayout>
      </c:layout>
      <c:barChart>
        <c:barDir val="col"/>
        <c:grouping val="clustered"/>
        <c:varyColors val="0"/>
        <c:ser>
          <c:idx val="0"/>
          <c:order val="0"/>
          <c:tx>
            <c:strRef>
              <c:f>Sheet1!$B$1</c:f>
              <c:strCache>
                <c:ptCount val="1"/>
                <c:pt idx="0">
                  <c:v>2022</c:v>
                </c:pt>
              </c:strCache>
            </c:strRef>
          </c:tx>
          <c:spPr>
            <a:solidFill>
              <a:schemeClr val="accent6"/>
            </a:solidFill>
            <a:ln>
              <a:noFill/>
            </a:ln>
            <a:effectLst/>
          </c:spPr>
          <c:invertIfNegative val="0"/>
          <c:dPt>
            <c:idx val="6"/>
            <c:invertIfNegative val="0"/>
            <c:bubble3D val="0"/>
            <c:extLst>
              <c:ext xmlns:c16="http://schemas.microsoft.com/office/drawing/2014/chart" uri="{C3380CC4-5D6E-409C-BE32-E72D297353CC}">
                <c16:uniqueId val="{00000000-982A-4C8B-BA6E-8DDF257E4E5F}"/>
              </c:ext>
            </c:extLst>
          </c:dPt>
          <c:dLbls>
            <c:dLbl>
              <c:idx val="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82A-4C8B-BA6E-8DDF257E4E5F}"/>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982A-4C8B-BA6E-8DDF257E4E5F}"/>
                </c:ext>
              </c:extLst>
            </c:dLbl>
            <c:dLbl>
              <c:idx val="2"/>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982A-4C8B-BA6E-8DDF257E4E5F}"/>
                </c:ext>
              </c:extLst>
            </c:dLbl>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82A-4C8B-BA6E-8DDF257E4E5F}"/>
                </c:ext>
              </c:extLst>
            </c:dLbl>
            <c:dLbl>
              <c:idx val="5"/>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1EE9-4054-BE08-DA4DF019964D}"/>
                </c:ext>
              </c:extLst>
            </c:dLbl>
            <c:dLbl>
              <c:idx val="6"/>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82A-4C8B-BA6E-8DDF257E4E5F}"/>
                </c:ext>
              </c:extLst>
            </c:dLbl>
            <c:dLbl>
              <c:idx val="8"/>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982A-4C8B-BA6E-8DDF257E4E5F}"/>
                </c:ext>
              </c:extLst>
            </c:dLbl>
            <c:dLbl>
              <c:idx val="9"/>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982A-4C8B-BA6E-8DDF257E4E5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Essex TOTAL</c:v>
                </c:pt>
                <c:pt idx="2">
                  <c:v>18-24</c:v>
                </c:pt>
                <c:pt idx="3">
                  <c:v>25-34</c:v>
                </c:pt>
                <c:pt idx="4">
                  <c:v>35-44</c:v>
                </c:pt>
                <c:pt idx="5">
                  <c:v>45-54</c:v>
                </c:pt>
                <c:pt idx="6">
                  <c:v>55-64</c:v>
                </c:pt>
                <c:pt idx="7">
                  <c:v>65-74</c:v>
                </c:pt>
                <c:pt idx="8">
                  <c:v>75+</c:v>
                </c:pt>
                <c:pt idx="10">
                  <c:v>Female</c:v>
                </c:pt>
                <c:pt idx="11">
                  <c:v>Male</c:v>
                </c:pt>
              </c:strCache>
            </c:strRef>
          </c:cat>
          <c:val>
            <c:numRef>
              <c:f>Sheet1!$B$2:$B$13</c:f>
              <c:numCache>
                <c:formatCode>General</c:formatCode>
                <c:ptCount val="12"/>
                <c:pt idx="0" formatCode="0%">
                  <c:v>0.11028736361303849</c:v>
                </c:pt>
                <c:pt idx="2" formatCode="0%">
                  <c:v>0.20904849357867017</c:v>
                </c:pt>
                <c:pt idx="3" formatCode="0%">
                  <c:v>0.14403788952683511</c:v>
                </c:pt>
                <c:pt idx="4" formatCode="0%">
                  <c:v>0.1510010650633708</c:v>
                </c:pt>
                <c:pt idx="5" formatCode="0%">
                  <c:v>0.12988326839243139</c:v>
                </c:pt>
                <c:pt idx="6" formatCode="0%">
                  <c:v>8.7670202298248151E-2</c:v>
                </c:pt>
                <c:pt idx="7" formatCode="0%">
                  <c:v>5.0858628273221275E-2</c:v>
                </c:pt>
                <c:pt idx="8" formatCode="0%">
                  <c:v>3.7816165205875739E-2</c:v>
                </c:pt>
                <c:pt idx="10" formatCode="0%">
                  <c:v>0.12282947338901509</c:v>
                </c:pt>
                <c:pt idx="11" formatCode="0%">
                  <c:v>9.5894851057102631E-2</c:v>
                </c:pt>
              </c:numCache>
            </c:numRef>
          </c:val>
          <c:extLst>
            <c:ext xmlns:c16="http://schemas.microsoft.com/office/drawing/2014/chart" uri="{C3380CC4-5D6E-409C-BE32-E72D297353CC}">
              <c16:uniqueId val="{00000001-982A-4C8B-BA6E-8DDF257E4E5F}"/>
            </c:ext>
          </c:extLst>
        </c:ser>
        <c:ser>
          <c:idx val="1"/>
          <c:order val="1"/>
          <c:tx>
            <c:strRef>
              <c:f>Sheet1!$C$1</c:f>
              <c:strCache>
                <c:ptCount val="1"/>
                <c:pt idx="0">
                  <c:v>2023</c:v>
                </c:pt>
              </c:strCache>
            </c:strRef>
          </c:tx>
          <c:spPr>
            <a:solidFill>
              <a:schemeClr val="accent4"/>
            </a:solidFill>
            <a:ln>
              <a:noFill/>
            </a:ln>
            <a:effectLst/>
          </c:spPr>
          <c:invertIfNegative val="0"/>
          <c:dLbls>
            <c:dLbl>
              <c:idx val="0"/>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7C7-4DBD-ACDD-DAE86766BA84}"/>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82A-4C8B-BA6E-8DDF257E4E5F}"/>
                </c:ext>
              </c:extLst>
            </c:dLbl>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982A-4C8B-BA6E-8DDF257E4E5F}"/>
                </c:ext>
              </c:extLst>
            </c:dLbl>
            <c:dLbl>
              <c:idx val="4"/>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982A-4C8B-BA6E-8DDF257E4E5F}"/>
                </c:ext>
              </c:extLst>
            </c:dLbl>
            <c:dLbl>
              <c:idx val="6"/>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982A-4C8B-BA6E-8DDF257E4E5F}"/>
                </c:ext>
              </c:extLst>
            </c:dLbl>
            <c:dLbl>
              <c:idx val="7"/>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7C7-4DBD-ACDD-DAE86766BA84}"/>
                </c:ext>
              </c:extLst>
            </c:dLbl>
            <c:dLbl>
              <c:idx val="8"/>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EE9-4054-BE08-DA4DF019964D}"/>
                </c:ext>
              </c:extLst>
            </c:dLbl>
            <c:dLbl>
              <c:idx val="9"/>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EE9-4054-BE08-DA4DF019964D}"/>
                </c:ext>
              </c:extLst>
            </c:dLbl>
            <c:dLbl>
              <c:idx val="1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67C7-4DBD-ACDD-DAE86766BA84}"/>
                </c:ext>
              </c:extLst>
            </c:dLbl>
            <c:dLbl>
              <c:idx val="11"/>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269-4CB4-93A2-B5A22BE0061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Essex TOTAL</c:v>
                </c:pt>
                <c:pt idx="2">
                  <c:v>18-24</c:v>
                </c:pt>
                <c:pt idx="3">
                  <c:v>25-34</c:v>
                </c:pt>
                <c:pt idx="4">
                  <c:v>35-44</c:v>
                </c:pt>
                <c:pt idx="5">
                  <c:v>45-54</c:v>
                </c:pt>
                <c:pt idx="6">
                  <c:v>55-64</c:v>
                </c:pt>
                <c:pt idx="7">
                  <c:v>65-74</c:v>
                </c:pt>
                <c:pt idx="8">
                  <c:v>75+</c:v>
                </c:pt>
                <c:pt idx="10">
                  <c:v>Female</c:v>
                </c:pt>
                <c:pt idx="11">
                  <c:v>Male</c:v>
                </c:pt>
              </c:strCache>
            </c:strRef>
          </c:cat>
          <c:val>
            <c:numRef>
              <c:f>Sheet1!$C$2:$C$13</c:f>
              <c:numCache>
                <c:formatCode>General</c:formatCode>
                <c:ptCount val="12"/>
                <c:pt idx="0" formatCode="0%">
                  <c:v>0.1304497664540295</c:v>
                </c:pt>
                <c:pt idx="2" formatCode="0%">
                  <c:v>0.14020372863645569</c:v>
                </c:pt>
                <c:pt idx="3" formatCode="0%">
                  <c:v>0.16825908097354991</c:v>
                </c:pt>
                <c:pt idx="4" formatCode="0%">
                  <c:v>0.18783418544513261</c:v>
                </c:pt>
                <c:pt idx="5" formatCode="0%">
                  <c:v>0.15825572515971578</c:v>
                </c:pt>
                <c:pt idx="6" formatCode="0%">
                  <c:v>0.13145424486485602</c:v>
                </c:pt>
                <c:pt idx="7" formatCode="0%">
                  <c:v>5.8404419858487232E-2</c:v>
                </c:pt>
                <c:pt idx="8" formatCode="0%">
                  <c:v>4.2172249340233753E-2</c:v>
                </c:pt>
                <c:pt idx="10" formatCode="0%">
                  <c:v>0.12146781202801449</c:v>
                </c:pt>
                <c:pt idx="11" formatCode="0%">
                  <c:v>0.1358342595500612</c:v>
                </c:pt>
              </c:numCache>
            </c:numRef>
          </c:val>
          <c:extLst>
            <c:ext xmlns:c16="http://schemas.microsoft.com/office/drawing/2014/chart" uri="{C3380CC4-5D6E-409C-BE32-E72D297353CC}">
              <c16:uniqueId val="{00000002-982A-4C8B-BA6E-8DDF257E4E5F}"/>
            </c:ext>
          </c:extLst>
        </c:ser>
        <c:dLbls>
          <c:showLegendKey val="0"/>
          <c:showVal val="0"/>
          <c:showCatName val="0"/>
          <c:showSerName val="0"/>
          <c:showPercent val="0"/>
          <c:showBubbleSize val="0"/>
        </c:dLbls>
        <c:gapWidth val="40"/>
        <c:axId val="939734640"/>
        <c:axId val="939731360"/>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23285453897862E-3"/>
          <c:y val="0.11453902173763407"/>
          <c:w val="0.98110712780651743"/>
          <c:h val="0.49817915023771869"/>
        </c:manualLayout>
      </c:layout>
      <c:barChart>
        <c:barDir val="col"/>
        <c:grouping val="clustered"/>
        <c:varyColors val="0"/>
        <c:ser>
          <c:idx val="0"/>
          <c:order val="0"/>
          <c:tx>
            <c:strRef>
              <c:f>Sheet1!$B$1</c:f>
              <c:strCache>
                <c:ptCount val="1"/>
                <c:pt idx="0">
                  <c:v>2022</c:v>
                </c:pt>
              </c:strCache>
            </c:strRef>
          </c:tx>
          <c:spPr>
            <a:solidFill>
              <a:schemeClr val="accent6"/>
            </a:solidFill>
            <a:ln>
              <a:noFill/>
            </a:ln>
            <a:effectLst/>
          </c:spPr>
          <c:invertIfNegative val="0"/>
          <c:dPt>
            <c:idx val="6"/>
            <c:invertIfNegative val="0"/>
            <c:bubble3D val="0"/>
            <c:extLst>
              <c:ext xmlns:c16="http://schemas.microsoft.com/office/drawing/2014/chart" uri="{C3380CC4-5D6E-409C-BE32-E72D297353CC}">
                <c16:uniqueId val="{00000000-982A-4C8B-BA6E-8DDF257E4E5F}"/>
              </c:ext>
            </c:extLst>
          </c:dPt>
          <c:dLbls>
            <c:dLbl>
              <c:idx val="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82A-4C8B-BA6E-8DDF257E4E5F}"/>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982A-4C8B-BA6E-8DDF257E4E5F}"/>
                </c:ext>
              </c:extLst>
            </c:dLbl>
            <c:dLbl>
              <c:idx val="2"/>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982A-4C8B-BA6E-8DDF257E4E5F}"/>
                </c:ext>
              </c:extLst>
            </c:dLbl>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82A-4C8B-BA6E-8DDF257E4E5F}"/>
                </c:ext>
              </c:extLst>
            </c:dLbl>
            <c:dLbl>
              <c:idx val="5"/>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1EE9-4054-BE08-DA4DF019964D}"/>
                </c:ext>
              </c:extLst>
            </c:dLbl>
            <c:dLbl>
              <c:idx val="6"/>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82A-4C8B-BA6E-8DDF257E4E5F}"/>
                </c:ext>
              </c:extLst>
            </c:dLbl>
            <c:dLbl>
              <c:idx val="8"/>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982A-4C8B-BA6E-8DDF257E4E5F}"/>
                </c:ext>
              </c:extLst>
            </c:dLbl>
            <c:dLbl>
              <c:idx val="9"/>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982A-4C8B-BA6E-8DDF257E4E5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2">
                  <c:v>Working</c:v>
                </c:pt>
                <c:pt idx="3">
                  <c:v>Not working</c:v>
                </c:pt>
                <c:pt idx="4">
                  <c:v>Retired</c:v>
                </c:pt>
                <c:pt idx="6">
                  <c:v>HH income &lt; £25,000</c:v>
                </c:pt>
                <c:pt idx="7">
                  <c:v>HH income £25,000-£44,999</c:v>
                </c:pt>
                <c:pt idx="8">
                  <c:v>HH income £45,000-£74,999</c:v>
                </c:pt>
                <c:pt idx="9">
                  <c:v>HH income  £75,000+</c:v>
                </c:pt>
                <c:pt idx="11">
                  <c:v>LLTI/condition* (all age)</c:v>
                </c:pt>
                <c:pt idx="12">
                  <c:v>No LLTI/condition* (all age)</c:v>
                </c:pt>
              </c:strCache>
            </c:strRef>
          </c:cat>
          <c:val>
            <c:numRef>
              <c:f>Sheet1!$B$2:$B$14</c:f>
              <c:numCache>
                <c:formatCode>General</c:formatCode>
                <c:ptCount val="13"/>
                <c:pt idx="0" formatCode="0%">
                  <c:v>0.11028736361303849</c:v>
                </c:pt>
                <c:pt idx="2" formatCode="0%">
                  <c:v>0.11585810864356111</c:v>
                </c:pt>
                <c:pt idx="3" formatCode="0%">
                  <c:v>0.34888198218010336</c:v>
                </c:pt>
                <c:pt idx="4" formatCode="0%">
                  <c:v>3.5620873628118027E-2</c:v>
                </c:pt>
                <c:pt idx="6" formatCode="0%">
                  <c:v>0.2063841982191687</c:v>
                </c:pt>
                <c:pt idx="7" formatCode="0%">
                  <c:v>0.1364654633630015</c:v>
                </c:pt>
                <c:pt idx="8" formatCode="0%">
                  <c:v>8.2082602912114971E-2</c:v>
                </c:pt>
                <c:pt idx="9" formatCode="0%">
                  <c:v>3.3768139173265779E-2</c:v>
                </c:pt>
                <c:pt idx="11" formatCode="0%">
                  <c:v>0.1922627302718237</c:v>
                </c:pt>
                <c:pt idx="12" formatCode="0%">
                  <c:v>8.5356261537769221E-2</c:v>
                </c:pt>
              </c:numCache>
            </c:numRef>
          </c:val>
          <c:extLst>
            <c:ext xmlns:c16="http://schemas.microsoft.com/office/drawing/2014/chart" uri="{C3380CC4-5D6E-409C-BE32-E72D297353CC}">
              <c16:uniqueId val="{00000001-982A-4C8B-BA6E-8DDF257E4E5F}"/>
            </c:ext>
          </c:extLst>
        </c:ser>
        <c:ser>
          <c:idx val="1"/>
          <c:order val="1"/>
          <c:tx>
            <c:strRef>
              <c:f>Sheet1!$C$1</c:f>
              <c:strCache>
                <c:ptCount val="1"/>
                <c:pt idx="0">
                  <c:v>2023</c:v>
                </c:pt>
              </c:strCache>
            </c:strRef>
          </c:tx>
          <c:spPr>
            <a:solidFill>
              <a:schemeClr val="accent4"/>
            </a:solidFill>
            <a:ln>
              <a:noFill/>
            </a:ln>
            <a:effectLst/>
          </c:spPr>
          <c:invertIfNegative val="0"/>
          <c:dLbls>
            <c:dLbl>
              <c:idx val="0"/>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7C7-4DBD-ACDD-DAE86766BA84}"/>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82A-4C8B-BA6E-8DDF257E4E5F}"/>
                </c:ext>
              </c:extLst>
            </c:dLbl>
            <c:dLbl>
              <c:idx val="2"/>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C2C0-4F01-9B0D-B2906A9B3297}"/>
                </c:ext>
              </c:extLst>
            </c:dLbl>
            <c:dLbl>
              <c:idx val="3"/>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982A-4C8B-BA6E-8DDF257E4E5F}"/>
                </c:ext>
              </c:extLst>
            </c:dLbl>
            <c:dLbl>
              <c:idx val="4"/>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982A-4C8B-BA6E-8DDF257E4E5F}"/>
                </c:ext>
              </c:extLst>
            </c:dLbl>
            <c:dLbl>
              <c:idx val="6"/>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982A-4C8B-BA6E-8DDF257E4E5F}"/>
                </c:ext>
              </c:extLst>
            </c:dLbl>
            <c:dLbl>
              <c:idx val="7"/>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7C7-4DBD-ACDD-DAE86766BA84}"/>
                </c:ext>
              </c:extLst>
            </c:dLbl>
            <c:dLbl>
              <c:idx val="8"/>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EE9-4054-BE08-DA4DF019964D}"/>
                </c:ext>
              </c:extLst>
            </c:dLbl>
            <c:dLbl>
              <c:idx val="9"/>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EE9-4054-BE08-DA4DF019964D}"/>
                </c:ext>
              </c:extLst>
            </c:dLbl>
            <c:dLbl>
              <c:idx val="1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67C7-4DBD-ACDD-DAE86766BA84}"/>
                </c:ext>
              </c:extLst>
            </c:dLbl>
            <c:dLbl>
              <c:idx val="11"/>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269-4CB4-93A2-B5A22BE0061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2">
                  <c:v>Working</c:v>
                </c:pt>
                <c:pt idx="3">
                  <c:v>Not working</c:v>
                </c:pt>
                <c:pt idx="4">
                  <c:v>Retired</c:v>
                </c:pt>
                <c:pt idx="6">
                  <c:v>HH income &lt; £25,000</c:v>
                </c:pt>
                <c:pt idx="7">
                  <c:v>HH income £25,000-£44,999</c:v>
                </c:pt>
                <c:pt idx="8">
                  <c:v>HH income £45,000-£74,999</c:v>
                </c:pt>
                <c:pt idx="9">
                  <c:v>HH income  £75,000+</c:v>
                </c:pt>
                <c:pt idx="11">
                  <c:v>LLTI/condition* (all age)</c:v>
                </c:pt>
                <c:pt idx="12">
                  <c:v>No LLTI/condition* (all age)</c:v>
                </c:pt>
              </c:strCache>
            </c:strRef>
          </c:cat>
          <c:val>
            <c:numRef>
              <c:f>Sheet1!$C$2:$C$14</c:f>
              <c:numCache>
                <c:formatCode>General</c:formatCode>
                <c:ptCount val="13"/>
                <c:pt idx="0" formatCode="0%">
                  <c:v>0.1304497664540295</c:v>
                </c:pt>
                <c:pt idx="2" formatCode="0%">
                  <c:v>0.1377089600529523</c:v>
                </c:pt>
                <c:pt idx="3" formatCode="0%">
                  <c:v>0.43959378362009621</c:v>
                </c:pt>
                <c:pt idx="4" formatCode="0%">
                  <c:v>4.6640585535398377E-2</c:v>
                </c:pt>
                <c:pt idx="6" formatCode="0%">
                  <c:v>0.22300053607652892</c:v>
                </c:pt>
                <c:pt idx="7" formatCode="0%">
                  <c:v>0.16806307571054721</c:v>
                </c:pt>
                <c:pt idx="8" formatCode="0%">
                  <c:v>0.13594836347599759</c:v>
                </c:pt>
                <c:pt idx="9" formatCode="0%">
                  <c:v>3.0005405153766592E-2</c:v>
                </c:pt>
                <c:pt idx="11" formatCode="0%">
                  <c:v>0.22753369853188141</c:v>
                </c:pt>
                <c:pt idx="12" formatCode="0%">
                  <c:v>9.798205908256058E-2</c:v>
                </c:pt>
              </c:numCache>
            </c:numRef>
          </c:val>
          <c:extLst>
            <c:ext xmlns:c16="http://schemas.microsoft.com/office/drawing/2014/chart" uri="{C3380CC4-5D6E-409C-BE32-E72D297353CC}">
              <c16:uniqueId val="{00000002-982A-4C8B-BA6E-8DDF257E4E5F}"/>
            </c:ext>
          </c:extLst>
        </c:ser>
        <c:dLbls>
          <c:showLegendKey val="0"/>
          <c:showVal val="0"/>
          <c:showCatName val="0"/>
          <c:showSerName val="0"/>
          <c:showPercent val="0"/>
          <c:showBubbleSize val="0"/>
        </c:dLbls>
        <c:gapWidth val="40"/>
        <c:axId val="939734640"/>
        <c:axId val="939731360"/>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217022718239758E-3"/>
          <c:y val="0.1342627816904636"/>
          <c:w val="0.98110712780651743"/>
          <c:h val="0.54021565785108694"/>
        </c:manualLayout>
      </c:layout>
      <c:barChart>
        <c:barDir val="col"/>
        <c:grouping val="clustered"/>
        <c:varyColors val="0"/>
        <c:ser>
          <c:idx val="0"/>
          <c:order val="0"/>
          <c:tx>
            <c:strRef>
              <c:f>Sheet1!$B$1</c:f>
              <c:strCache>
                <c:ptCount val="1"/>
                <c:pt idx="0">
                  <c:v>Living comfortably </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65D-4714-B351-6F0E93ED449F}"/>
              </c:ext>
            </c:extLst>
          </c:dPt>
          <c:dPt>
            <c:idx val="5"/>
            <c:invertIfNegative val="0"/>
            <c:bubble3D val="0"/>
            <c:extLst>
              <c:ext xmlns:c16="http://schemas.microsoft.com/office/drawing/2014/chart" uri="{C3380CC4-5D6E-409C-BE32-E72D297353CC}">
                <c16:uniqueId val="{00000005-465D-4714-B351-6F0E93ED449F}"/>
              </c:ext>
            </c:extLst>
          </c:dPt>
          <c:dLbls>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very / fairly satisfied with local area</c:v>
                </c:pt>
                <c:pt idx="1">
                  <c:v>% agree 'I am proud to live in my local area'</c:v>
                </c:pt>
                <c:pt idx="2">
                  <c:v>% agree 'there is a strong sense of community in your local area'</c:v>
                </c:pt>
                <c:pt idx="4">
                  <c:v>% HIGH life satisfaction (7-10)</c:v>
                </c:pt>
                <c:pt idx="5">
                  <c:v>% LOW levels of anxiety (0-3)</c:v>
                </c:pt>
                <c:pt idx="6">
                  <c:v>% LEAST lonely (3)</c:v>
                </c:pt>
              </c:strCache>
            </c:strRef>
          </c:cat>
          <c:val>
            <c:numRef>
              <c:f>Sheet1!$B$2:$B$8</c:f>
              <c:numCache>
                <c:formatCode>0%</c:formatCode>
                <c:ptCount val="7"/>
                <c:pt idx="0">
                  <c:v>0.81460703457460648</c:v>
                </c:pt>
                <c:pt idx="1">
                  <c:v>0.70548375626197701</c:v>
                </c:pt>
                <c:pt idx="2">
                  <c:v>0.59004773925811682</c:v>
                </c:pt>
                <c:pt idx="4">
                  <c:v>0.82621423720149201</c:v>
                </c:pt>
                <c:pt idx="5">
                  <c:v>0.69185598199707354</c:v>
                </c:pt>
                <c:pt idx="6">
                  <c:v>0.65902118656194408</c:v>
                </c:pt>
              </c:numCache>
            </c:numRef>
          </c:val>
          <c:extLst>
            <c:ext xmlns:c16="http://schemas.microsoft.com/office/drawing/2014/chart" uri="{C3380CC4-5D6E-409C-BE32-E72D297353CC}">
              <c16:uniqueId val="{00000008-465D-4714-B351-6F0E93ED449F}"/>
            </c:ext>
          </c:extLst>
        </c:ser>
        <c:ser>
          <c:idx val="1"/>
          <c:order val="1"/>
          <c:tx>
            <c:strRef>
              <c:f>Sheet1!$C$1</c:f>
              <c:strCache>
                <c:ptCount val="1"/>
                <c:pt idx="0">
                  <c:v>Doing alright</c:v>
                </c:pt>
              </c:strCache>
            </c:strRef>
          </c:tx>
          <c:spPr>
            <a:solidFill>
              <a:schemeClr val="accent1">
                <a:lumMod val="40000"/>
                <a:lumOff val="60000"/>
              </a:schemeClr>
            </a:solidFill>
            <a:ln>
              <a:noFill/>
            </a:ln>
            <a:effectLst/>
          </c:spPr>
          <c:invertIfNegative val="0"/>
          <c:dLbls>
            <c:dLbl>
              <c:idx val="2"/>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7-465D-4714-B351-6F0E93ED449F}"/>
                </c:ext>
              </c:extLst>
            </c:dLbl>
            <c:spPr>
              <a:noFill/>
              <a:ln w="19050">
                <a:solidFill>
                  <a:srgbClr val="00B05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very / fairly satisfied with local area</c:v>
                </c:pt>
                <c:pt idx="1">
                  <c:v>% agree 'I am proud to live in my local area'</c:v>
                </c:pt>
                <c:pt idx="2">
                  <c:v>% agree 'there is a strong sense of community in your local area'</c:v>
                </c:pt>
                <c:pt idx="4">
                  <c:v>% HIGH life satisfaction (7-10)</c:v>
                </c:pt>
                <c:pt idx="5">
                  <c:v>% LOW levels of anxiety (0-3)</c:v>
                </c:pt>
                <c:pt idx="6">
                  <c:v>% LEAST lonely (3)</c:v>
                </c:pt>
              </c:strCache>
            </c:strRef>
          </c:cat>
          <c:val>
            <c:numRef>
              <c:f>Sheet1!$C$2:$C$8</c:f>
              <c:numCache>
                <c:formatCode>0%</c:formatCode>
                <c:ptCount val="7"/>
                <c:pt idx="0">
                  <c:v>0.73276704649432478</c:v>
                </c:pt>
                <c:pt idx="1">
                  <c:v>0.64472498414297585</c:v>
                </c:pt>
                <c:pt idx="2">
                  <c:v>0.5047208995100948</c:v>
                </c:pt>
                <c:pt idx="4">
                  <c:v>0.70651371241966254</c:v>
                </c:pt>
                <c:pt idx="5">
                  <c:v>0.60909472158834277</c:v>
                </c:pt>
                <c:pt idx="6">
                  <c:v>0.57921467387986736</c:v>
                </c:pt>
              </c:numCache>
            </c:numRef>
          </c:val>
          <c:extLst>
            <c:ext xmlns:c16="http://schemas.microsoft.com/office/drawing/2014/chart" uri="{C3380CC4-5D6E-409C-BE32-E72D297353CC}">
              <c16:uniqueId val="{00000013-465D-4714-B351-6F0E93ED449F}"/>
            </c:ext>
          </c:extLst>
        </c:ser>
        <c:ser>
          <c:idx val="2"/>
          <c:order val="2"/>
          <c:tx>
            <c:strRef>
              <c:f>Sheet1!$D$1</c:f>
              <c:strCache>
                <c:ptCount val="1"/>
                <c:pt idx="0">
                  <c:v>Just about getting by</c:v>
                </c:pt>
              </c:strCache>
            </c:strRef>
          </c:tx>
          <c:spPr>
            <a:solidFill>
              <a:schemeClr val="accent3"/>
            </a:solidFill>
            <a:ln>
              <a:noFill/>
            </a:ln>
            <a:effectLst/>
          </c:spPr>
          <c:invertIfNegative val="0"/>
          <c:dLbls>
            <c:dLbl>
              <c:idx val="1"/>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6-465D-4714-B351-6F0E93ED449F}"/>
                </c:ext>
              </c:extLst>
            </c:dLbl>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very / fairly satisfied with local area</c:v>
                </c:pt>
                <c:pt idx="1">
                  <c:v>% agree 'I am proud to live in my local area'</c:v>
                </c:pt>
                <c:pt idx="2">
                  <c:v>% agree 'there is a strong sense of community in your local area'</c:v>
                </c:pt>
                <c:pt idx="4">
                  <c:v>% HIGH life satisfaction (7-10)</c:v>
                </c:pt>
                <c:pt idx="5">
                  <c:v>% LOW levels of anxiety (0-3)</c:v>
                </c:pt>
                <c:pt idx="6">
                  <c:v>% LEAST lonely (3)</c:v>
                </c:pt>
              </c:strCache>
            </c:strRef>
          </c:cat>
          <c:val>
            <c:numRef>
              <c:f>Sheet1!$D$2:$D$8</c:f>
              <c:numCache>
                <c:formatCode>0%</c:formatCode>
                <c:ptCount val="7"/>
                <c:pt idx="0">
                  <c:v>0.66952477530030163</c:v>
                </c:pt>
                <c:pt idx="1">
                  <c:v>0.61008033282722818</c:v>
                </c:pt>
                <c:pt idx="2">
                  <c:v>0.45304341743021403</c:v>
                </c:pt>
                <c:pt idx="4">
                  <c:v>0.54019692781200812</c:v>
                </c:pt>
                <c:pt idx="5">
                  <c:v>0.48494906184655123</c:v>
                </c:pt>
                <c:pt idx="6">
                  <c:v>0.38594873996761947</c:v>
                </c:pt>
              </c:numCache>
            </c:numRef>
          </c:val>
          <c:extLst>
            <c:ext xmlns:c16="http://schemas.microsoft.com/office/drawing/2014/chart" uri="{C3380CC4-5D6E-409C-BE32-E72D297353CC}">
              <c16:uniqueId val="{00000014-465D-4714-B351-6F0E93ED449F}"/>
            </c:ext>
          </c:extLst>
        </c:ser>
        <c:ser>
          <c:idx val="3"/>
          <c:order val="3"/>
          <c:tx>
            <c:strRef>
              <c:f>Sheet1!$E$1</c:f>
              <c:strCache>
                <c:ptCount val="1"/>
                <c:pt idx="0">
                  <c:v>Finding it quite/very difficult</c:v>
                </c:pt>
              </c:strCache>
            </c:strRef>
          </c:tx>
          <c:spPr>
            <a:solidFill>
              <a:schemeClr val="accent4"/>
            </a:solidFill>
            <a:ln>
              <a:noFill/>
            </a:ln>
            <a:effectLst/>
          </c:spPr>
          <c:invertIfNegative val="0"/>
          <c:dLbls>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very / fairly satisfied with local area</c:v>
                </c:pt>
                <c:pt idx="1">
                  <c:v>% agree 'I am proud to live in my local area'</c:v>
                </c:pt>
                <c:pt idx="2">
                  <c:v>% agree 'there is a strong sense of community in your local area'</c:v>
                </c:pt>
                <c:pt idx="4">
                  <c:v>% HIGH life satisfaction (7-10)</c:v>
                </c:pt>
                <c:pt idx="5">
                  <c:v>% LOW levels of anxiety (0-3)</c:v>
                </c:pt>
                <c:pt idx="6">
                  <c:v>% LEAST lonely (3)</c:v>
                </c:pt>
              </c:strCache>
            </c:strRef>
          </c:cat>
          <c:val>
            <c:numRef>
              <c:f>Sheet1!$E$2:$E$8</c:f>
              <c:numCache>
                <c:formatCode>0%</c:formatCode>
                <c:ptCount val="7"/>
                <c:pt idx="0">
                  <c:v>0.50298216661719375</c:v>
                </c:pt>
                <c:pt idx="1">
                  <c:v>0.43729205512955405</c:v>
                </c:pt>
                <c:pt idx="2">
                  <c:v>0.43543877824551053</c:v>
                </c:pt>
                <c:pt idx="4">
                  <c:v>0.34187062784984329</c:v>
                </c:pt>
                <c:pt idx="5">
                  <c:v>0.31876689627720212</c:v>
                </c:pt>
                <c:pt idx="6">
                  <c:v>0.31448546196583338</c:v>
                </c:pt>
              </c:numCache>
            </c:numRef>
          </c:val>
          <c:extLst>
            <c:ext xmlns:c16="http://schemas.microsoft.com/office/drawing/2014/chart" uri="{C3380CC4-5D6E-409C-BE32-E72D297353CC}">
              <c16:uniqueId val="{00000015-465D-4714-B351-6F0E93ED449F}"/>
            </c:ext>
          </c:extLst>
        </c:ser>
        <c:dLbls>
          <c:showLegendKey val="0"/>
          <c:showVal val="0"/>
          <c:showCatName val="0"/>
          <c:showSerName val="0"/>
          <c:showPercent val="0"/>
          <c:showBubbleSize val="0"/>
        </c:dLbls>
        <c:gapWidth val="40"/>
        <c:axId val="939734640"/>
        <c:axId val="939731360"/>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805462000185"/>
          <c:y val="5.4482914321448264E-2"/>
          <c:w val="0.51366194537999821"/>
          <c:h val="0.94551708567855175"/>
        </c:manualLayout>
      </c:layout>
      <c:barChart>
        <c:barDir val="bar"/>
        <c:grouping val="clustered"/>
        <c:varyColors val="0"/>
        <c:ser>
          <c:idx val="0"/>
          <c:order val="0"/>
          <c:tx>
            <c:strRef>
              <c:f>Sheet1!$B$1</c:f>
              <c:strCache>
                <c:ptCount val="1"/>
                <c:pt idx="0">
                  <c:v>Column1</c:v>
                </c:pt>
              </c:strCache>
            </c:strRef>
          </c:tx>
          <c:spPr>
            <a:solidFill>
              <a:schemeClr val="accent4"/>
            </a:solidFill>
            <a:ln>
              <a:noFill/>
            </a:ln>
            <a:effectLst/>
          </c:spPr>
          <c:invertIfNegative val="0"/>
          <c:dPt>
            <c:idx val="11"/>
            <c:invertIfNegative val="0"/>
            <c:bubble3D val="0"/>
            <c:spPr>
              <a:solidFill>
                <a:srgbClr val="A6A6A6"/>
              </a:solidFill>
              <a:ln>
                <a:noFill/>
              </a:ln>
              <a:effectLst/>
            </c:spPr>
            <c:extLst>
              <c:ext xmlns:c16="http://schemas.microsoft.com/office/drawing/2014/chart" uri="{C3380CC4-5D6E-409C-BE32-E72D297353CC}">
                <c16:uniqueId val="{00000000-6132-49AF-909D-37722A15E16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Home energy bills</c:v>
                </c:pt>
                <c:pt idx="1">
                  <c:v>Food and essential items</c:v>
                </c:pt>
                <c:pt idx="2">
                  <c:v>Petrol or diesel</c:v>
                </c:pt>
                <c:pt idx="3">
                  <c:v>Rent or mortgage</c:v>
                </c:pt>
                <c:pt idx="4">
                  <c:v>Medical/dental costs (e.g. cost of treatment or prescriptions)</c:v>
                </c:pt>
                <c:pt idx="5">
                  <c:v>Credit card bills/loan repayments</c:v>
                </c:pt>
                <c:pt idx="6">
                  <c:v>Personal or physical wellbeing activities (e.g. being able to take part in sport or leisure activities)</c:v>
                </c:pt>
                <c:pt idx="7">
                  <c:v>Internet or broadband</c:v>
                </c:pt>
                <c:pt idx="8">
                  <c:v>Maintaining financial product contributions (e.g. pensions)</c:v>
                </c:pt>
                <c:pt idx="9">
                  <c:v>Public transport costs</c:v>
                </c:pt>
                <c:pt idx="10">
                  <c:v>Childcare costs</c:v>
                </c:pt>
                <c:pt idx="11">
                  <c:v>None of these</c:v>
                </c:pt>
              </c:strCache>
            </c:strRef>
          </c:cat>
          <c:val>
            <c:numRef>
              <c:f>Sheet1!$B$2:$B$13</c:f>
              <c:numCache>
                <c:formatCode>0%</c:formatCode>
                <c:ptCount val="12"/>
                <c:pt idx="0">
                  <c:v>0.61750000000000005</c:v>
                </c:pt>
                <c:pt idx="1">
                  <c:v>0.34439999999999998</c:v>
                </c:pt>
                <c:pt idx="2">
                  <c:v>0.3201</c:v>
                </c:pt>
                <c:pt idx="3">
                  <c:v>0.25340000000000001</c:v>
                </c:pt>
                <c:pt idx="4">
                  <c:v>0.21629999999999999</c:v>
                </c:pt>
                <c:pt idx="5">
                  <c:v>0.1615</c:v>
                </c:pt>
                <c:pt idx="6">
                  <c:v>0.14330000000000001</c:v>
                </c:pt>
                <c:pt idx="7">
                  <c:v>0.14249999999999999</c:v>
                </c:pt>
                <c:pt idx="8">
                  <c:v>0.10580000000000001</c:v>
                </c:pt>
                <c:pt idx="9">
                  <c:v>9.3700000000000006E-2</c:v>
                </c:pt>
                <c:pt idx="10">
                  <c:v>7.2700000000000001E-2</c:v>
                </c:pt>
                <c:pt idx="11">
                  <c:v>0.26650000000000001</c:v>
                </c:pt>
              </c:numCache>
            </c:numRef>
          </c:val>
          <c:extLst>
            <c:ext xmlns:c16="http://schemas.microsoft.com/office/drawing/2014/chart" uri="{C3380CC4-5D6E-409C-BE32-E72D297353CC}">
              <c16:uniqueId val="{00000000-1E67-471E-AB20-517D935F9365}"/>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4.4381658582335615E-2"/>
          <c:y val="5.4482914321448264E-2"/>
          <c:w val="0.94206538782807481"/>
          <c:h val="0.58588840572237222"/>
        </c:manualLayout>
      </c:layout>
      <c:barChart>
        <c:barDir val="col"/>
        <c:grouping val="clustered"/>
        <c:varyColors val="0"/>
        <c:ser>
          <c:idx val="0"/>
          <c:order val="0"/>
          <c:tx>
            <c:strRef>
              <c:f>Sheet1!$B$1</c:f>
              <c:strCache>
                <c:ptCount val="1"/>
                <c:pt idx="0">
                  <c:v>Living comfortably</c:v>
                </c:pt>
              </c:strCache>
            </c:strRef>
          </c:tx>
          <c:spPr>
            <a:solidFill>
              <a:schemeClr val="accent1"/>
            </a:solidFill>
            <a:ln>
              <a:noFill/>
            </a:ln>
            <a:effectLst/>
          </c:spPr>
          <c:invertIfNegative val="0"/>
          <c:dPt>
            <c:idx val="11"/>
            <c:invertIfNegative val="0"/>
            <c:bubble3D val="0"/>
            <c:spPr>
              <a:solidFill>
                <a:schemeClr val="accent1"/>
              </a:solidFill>
              <a:ln>
                <a:noFill/>
              </a:ln>
              <a:effectLst/>
            </c:spPr>
            <c:extLst>
              <c:ext xmlns:c16="http://schemas.microsoft.com/office/drawing/2014/chart" uri="{C3380CC4-5D6E-409C-BE32-E72D297353CC}">
                <c16:uniqueId val="{00000000-6132-49AF-909D-37722A15E165}"/>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Home energy bills</c:v>
                </c:pt>
                <c:pt idx="1">
                  <c:v>Food and essential items</c:v>
                </c:pt>
                <c:pt idx="2">
                  <c:v>Petrol or diesel</c:v>
                </c:pt>
                <c:pt idx="3">
                  <c:v>Rent or mortgage</c:v>
                </c:pt>
                <c:pt idx="4">
                  <c:v>Medical/dental costs </c:v>
                </c:pt>
                <c:pt idx="5">
                  <c:v>Credit card bills/loan repayments</c:v>
                </c:pt>
                <c:pt idx="6">
                  <c:v>Personal or physical wellbeing activities </c:v>
                </c:pt>
                <c:pt idx="7">
                  <c:v>Internet or broadband</c:v>
                </c:pt>
                <c:pt idx="8">
                  <c:v>Maintaining financial product contributions</c:v>
                </c:pt>
                <c:pt idx="9">
                  <c:v>Public transport costs</c:v>
                </c:pt>
                <c:pt idx="10">
                  <c:v>Childcare costs</c:v>
                </c:pt>
                <c:pt idx="11">
                  <c:v>None of these</c:v>
                </c:pt>
              </c:strCache>
            </c:strRef>
          </c:cat>
          <c:val>
            <c:numRef>
              <c:f>Sheet1!$B$2:$B$13</c:f>
              <c:numCache>
                <c:formatCode>0%</c:formatCode>
                <c:ptCount val="12"/>
                <c:pt idx="0">
                  <c:v>0.2681208522777051</c:v>
                </c:pt>
                <c:pt idx="1">
                  <c:v>8.2093353339019515E-2</c:v>
                </c:pt>
                <c:pt idx="2">
                  <c:v>9.3870772445052028E-2</c:v>
                </c:pt>
                <c:pt idx="3">
                  <c:v>3.6875480252544182E-2</c:v>
                </c:pt>
                <c:pt idx="4">
                  <c:v>9.0914862532382304E-2</c:v>
                </c:pt>
                <c:pt idx="5">
                  <c:v>2.4368375994784152E-2</c:v>
                </c:pt>
                <c:pt idx="6">
                  <c:v>2.3659437158623252E-2</c:v>
                </c:pt>
                <c:pt idx="7">
                  <c:v>2.868618706449411E-2</c:v>
                </c:pt>
                <c:pt idx="8">
                  <c:v>3.3593292704090255E-2</c:v>
                </c:pt>
                <c:pt idx="9">
                  <c:v>2.4777615990996812E-2</c:v>
                </c:pt>
                <c:pt idx="10">
                  <c:v>2.5498641230925448E-2</c:v>
                </c:pt>
                <c:pt idx="11">
                  <c:v>0.65287831019951437</c:v>
                </c:pt>
              </c:numCache>
            </c:numRef>
          </c:val>
          <c:extLst>
            <c:ext xmlns:c16="http://schemas.microsoft.com/office/drawing/2014/chart" uri="{C3380CC4-5D6E-409C-BE32-E72D297353CC}">
              <c16:uniqueId val="{00000000-1E67-471E-AB20-517D935F9365}"/>
            </c:ext>
          </c:extLst>
        </c:ser>
        <c:ser>
          <c:idx val="1"/>
          <c:order val="1"/>
          <c:tx>
            <c:strRef>
              <c:f>Sheet1!$C$1</c:f>
              <c:strCache>
                <c:ptCount val="1"/>
                <c:pt idx="0">
                  <c:v>Doing alright</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Home energy bills</c:v>
                </c:pt>
                <c:pt idx="1">
                  <c:v>Food and essential items</c:v>
                </c:pt>
                <c:pt idx="2">
                  <c:v>Petrol or diesel</c:v>
                </c:pt>
                <c:pt idx="3">
                  <c:v>Rent or mortgage</c:v>
                </c:pt>
                <c:pt idx="4">
                  <c:v>Medical/dental costs </c:v>
                </c:pt>
                <c:pt idx="5">
                  <c:v>Credit card bills/loan repayments</c:v>
                </c:pt>
                <c:pt idx="6">
                  <c:v>Personal or physical wellbeing activities </c:v>
                </c:pt>
                <c:pt idx="7">
                  <c:v>Internet or broadband</c:v>
                </c:pt>
                <c:pt idx="8">
                  <c:v>Maintaining financial product contributions</c:v>
                </c:pt>
                <c:pt idx="9">
                  <c:v>Public transport costs</c:v>
                </c:pt>
                <c:pt idx="10">
                  <c:v>Childcare costs</c:v>
                </c:pt>
                <c:pt idx="11">
                  <c:v>None of these</c:v>
                </c:pt>
              </c:strCache>
            </c:strRef>
          </c:cat>
          <c:val>
            <c:numRef>
              <c:f>Sheet1!$C$2:$C$13</c:f>
              <c:numCache>
                <c:formatCode>0%</c:formatCode>
                <c:ptCount val="12"/>
                <c:pt idx="0">
                  <c:v>0.5675991101998471</c:v>
                </c:pt>
                <c:pt idx="1">
                  <c:v>0.23688023600854391</c:v>
                </c:pt>
                <c:pt idx="2">
                  <c:v>0.25676873152794139</c:v>
                </c:pt>
                <c:pt idx="3">
                  <c:v>0.18071208892786028</c:v>
                </c:pt>
                <c:pt idx="4">
                  <c:v>0.1660876345104646</c:v>
                </c:pt>
                <c:pt idx="5">
                  <c:v>7.9224126122773783E-2</c:v>
                </c:pt>
                <c:pt idx="6">
                  <c:v>0.10159005749078399</c:v>
                </c:pt>
                <c:pt idx="7">
                  <c:v>8.8523168417942361E-2</c:v>
                </c:pt>
                <c:pt idx="8">
                  <c:v>8.0604189737911391E-2</c:v>
                </c:pt>
                <c:pt idx="9">
                  <c:v>8.5245913431290121E-2</c:v>
                </c:pt>
                <c:pt idx="10">
                  <c:v>6.0433206914411057E-2</c:v>
                </c:pt>
                <c:pt idx="11">
                  <c:v>0.29946572043776559</c:v>
                </c:pt>
              </c:numCache>
            </c:numRef>
          </c:val>
          <c:extLst>
            <c:ext xmlns:c16="http://schemas.microsoft.com/office/drawing/2014/chart" uri="{C3380CC4-5D6E-409C-BE32-E72D297353CC}">
              <c16:uniqueId val="{00000000-0527-4614-A3CF-AD8A8E7ED3D5}"/>
            </c:ext>
          </c:extLst>
        </c:ser>
        <c:ser>
          <c:idx val="2"/>
          <c:order val="2"/>
          <c:tx>
            <c:strRef>
              <c:f>Sheet1!$D$1</c:f>
              <c:strCache>
                <c:ptCount val="1"/>
                <c:pt idx="0">
                  <c:v>Just about getting by</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Home energy bills</c:v>
                </c:pt>
                <c:pt idx="1">
                  <c:v>Food and essential items</c:v>
                </c:pt>
                <c:pt idx="2">
                  <c:v>Petrol or diesel</c:v>
                </c:pt>
                <c:pt idx="3">
                  <c:v>Rent or mortgage</c:v>
                </c:pt>
                <c:pt idx="4">
                  <c:v>Medical/dental costs </c:v>
                </c:pt>
                <c:pt idx="5">
                  <c:v>Credit card bills/loan repayments</c:v>
                </c:pt>
                <c:pt idx="6">
                  <c:v>Personal or physical wellbeing activities </c:v>
                </c:pt>
                <c:pt idx="7">
                  <c:v>Internet or broadband</c:v>
                </c:pt>
                <c:pt idx="8">
                  <c:v>Maintaining financial product contributions</c:v>
                </c:pt>
                <c:pt idx="9">
                  <c:v>Public transport costs</c:v>
                </c:pt>
                <c:pt idx="10">
                  <c:v>Childcare costs</c:v>
                </c:pt>
                <c:pt idx="11">
                  <c:v>None of these</c:v>
                </c:pt>
              </c:strCache>
            </c:strRef>
          </c:cat>
          <c:val>
            <c:numRef>
              <c:f>Sheet1!$D$2:$D$13</c:f>
              <c:numCache>
                <c:formatCode>0%</c:formatCode>
                <c:ptCount val="12"/>
                <c:pt idx="0">
                  <c:v>0.83170945470673696</c:v>
                </c:pt>
                <c:pt idx="1">
                  <c:v>0.50896006190814569</c:v>
                </c:pt>
                <c:pt idx="2">
                  <c:v>0.47150155513259517</c:v>
                </c:pt>
                <c:pt idx="3">
                  <c:v>0.36573619842436811</c:v>
                </c:pt>
                <c:pt idx="4">
                  <c:v>0.29996880017823313</c:v>
                </c:pt>
                <c:pt idx="5">
                  <c:v>0.263934990907505</c:v>
                </c:pt>
                <c:pt idx="6">
                  <c:v>0.1961316355103882</c:v>
                </c:pt>
                <c:pt idx="7">
                  <c:v>0.17878298943818682</c:v>
                </c:pt>
                <c:pt idx="8">
                  <c:v>0.158820535690959</c:v>
                </c:pt>
                <c:pt idx="9">
                  <c:v>0.1159943218709243</c:v>
                </c:pt>
                <c:pt idx="10">
                  <c:v>7.612844148480595E-2</c:v>
                </c:pt>
                <c:pt idx="11">
                  <c:v>4.8074766024014032E-2</c:v>
                </c:pt>
              </c:numCache>
            </c:numRef>
          </c:val>
          <c:extLst>
            <c:ext xmlns:c16="http://schemas.microsoft.com/office/drawing/2014/chart" uri="{C3380CC4-5D6E-409C-BE32-E72D297353CC}">
              <c16:uniqueId val="{00000001-0527-4614-A3CF-AD8A8E7ED3D5}"/>
            </c:ext>
          </c:extLst>
        </c:ser>
        <c:ser>
          <c:idx val="3"/>
          <c:order val="3"/>
          <c:tx>
            <c:strRef>
              <c:f>Sheet1!$E$1</c:f>
              <c:strCache>
                <c:ptCount val="1"/>
                <c:pt idx="0">
                  <c:v>Finding it quite/very difficult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Home energy bills</c:v>
                </c:pt>
                <c:pt idx="1">
                  <c:v>Food and essential items</c:v>
                </c:pt>
                <c:pt idx="2">
                  <c:v>Petrol or diesel</c:v>
                </c:pt>
                <c:pt idx="3">
                  <c:v>Rent or mortgage</c:v>
                </c:pt>
                <c:pt idx="4">
                  <c:v>Medical/dental costs </c:v>
                </c:pt>
                <c:pt idx="5">
                  <c:v>Credit card bills/loan repayments</c:v>
                </c:pt>
                <c:pt idx="6">
                  <c:v>Personal or physical wellbeing activities </c:v>
                </c:pt>
                <c:pt idx="7">
                  <c:v>Internet or broadband</c:v>
                </c:pt>
                <c:pt idx="8">
                  <c:v>Maintaining financial product contributions</c:v>
                </c:pt>
                <c:pt idx="9">
                  <c:v>Public transport costs</c:v>
                </c:pt>
                <c:pt idx="10">
                  <c:v>Childcare costs</c:v>
                </c:pt>
                <c:pt idx="11">
                  <c:v>None of these</c:v>
                </c:pt>
              </c:strCache>
            </c:strRef>
          </c:cat>
          <c:val>
            <c:numRef>
              <c:f>Sheet1!$E$2:$E$13</c:f>
              <c:numCache>
                <c:formatCode>0%</c:formatCode>
                <c:ptCount val="12"/>
                <c:pt idx="0">
                  <c:v>0.8752040998536792</c:v>
                </c:pt>
                <c:pt idx="1">
                  <c:v>0.76073546263765623</c:v>
                </c:pt>
                <c:pt idx="2">
                  <c:v>0.57425591353321648</c:v>
                </c:pt>
                <c:pt idx="3">
                  <c:v>0.59026298070138217</c:v>
                </c:pt>
                <c:pt idx="4">
                  <c:v>0.4055633977093967</c:v>
                </c:pt>
                <c:pt idx="5">
                  <c:v>0.43219495706110339</c:v>
                </c:pt>
                <c:pt idx="6">
                  <c:v>0.35133390199405701</c:v>
                </c:pt>
                <c:pt idx="7">
                  <c:v>0.41318294776089404</c:v>
                </c:pt>
                <c:pt idx="8">
                  <c:v>0.1992836943812642</c:v>
                </c:pt>
                <c:pt idx="9">
                  <c:v>0.1818045087178837</c:v>
                </c:pt>
                <c:pt idx="10">
                  <c:v>0.17529798745981051</c:v>
                </c:pt>
                <c:pt idx="11">
                  <c:v>9.0964699487202962E-3</c:v>
                </c:pt>
              </c:numCache>
            </c:numRef>
          </c:val>
          <c:extLst>
            <c:ext xmlns:c16="http://schemas.microsoft.com/office/drawing/2014/chart" uri="{C3380CC4-5D6E-409C-BE32-E72D297353CC}">
              <c16:uniqueId val="{00000002-0527-4614-A3CF-AD8A8E7ED3D5}"/>
            </c:ext>
          </c:extLst>
        </c:ser>
        <c:dLbls>
          <c:showLegendKey val="0"/>
          <c:showVal val="0"/>
          <c:showCatName val="0"/>
          <c:showSerName val="0"/>
          <c:showPercent val="0"/>
          <c:showBubbleSize val="0"/>
        </c:dLbls>
        <c:gapWidth val="5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l"/>
        <c:numFmt formatCode="0%" sourceLinked="1"/>
        <c:majorTickMark val="out"/>
        <c:minorTickMark val="none"/>
        <c:tickLblPos val="nextTo"/>
        <c:crossAx val="534052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283135546779038"/>
          <c:y val="0.13179433226051585"/>
          <c:w val="0.57716864453220962"/>
          <c:h val="0.7517189116866827"/>
        </c:manualLayout>
      </c:layout>
      <c:barChart>
        <c:barDir val="bar"/>
        <c:grouping val="clustered"/>
        <c:varyColors val="0"/>
        <c:ser>
          <c:idx val="0"/>
          <c:order val="0"/>
          <c:tx>
            <c:strRef>
              <c:f>Sheet1!$A$2</c:f>
              <c:strCache>
                <c:ptCount val="1"/>
                <c:pt idx="0">
                  <c:v>Full and part-time working residents</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You have enough opportunities to use your knowledge and skills in your current job</c:v>
                </c:pt>
                <c:pt idx="1">
                  <c:v>The work you do is meaningful</c:v>
                </c:pt>
                <c:pt idx="2">
                  <c:v>You get paid appropriately in your job when you consider your responsibilities and achievements</c:v>
                </c:pt>
                <c:pt idx="3">
                  <c:v>Your job offers good opportunities for career progression</c:v>
                </c:pt>
                <c:pt idx="4">
                  <c:v>You might lose your job in the next 12 months</c:v>
                </c:pt>
              </c:strCache>
            </c:strRef>
          </c:cat>
          <c:val>
            <c:numRef>
              <c:f>Sheet1!$B$2:$F$2</c:f>
              <c:numCache>
                <c:formatCode>0%</c:formatCode>
                <c:ptCount val="5"/>
                <c:pt idx="0">
                  <c:v>0.82177299578622121</c:v>
                </c:pt>
                <c:pt idx="1">
                  <c:v>0.79418725116701894</c:v>
                </c:pt>
                <c:pt idx="2">
                  <c:v>0.56838814008086913</c:v>
                </c:pt>
                <c:pt idx="3">
                  <c:v>0.5851972757193189</c:v>
                </c:pt>
                <c:pt idx="4">
                  <c:v>9.8723094653375087E-2</c:v>
                </c:pt>
              </c:numCache>
            </c:numRef>
          </c:val>
          <c:extLst xmlns:c15="http://schemas.microsoft.com/office/drawing/2012/chart">
            <c:ext xmlns:c16="http://schemas.microsoft.com/office/drawing/2014/chart" uri="{C3380CC4-5D6E-409C-BE32-E72D297353CC}">
              <c16:uniqueId val="{0000000A-3B18-4A2D-A499-4DE5E9A2B4B1}"/>
            </c:ext>
          </c:extLst>
        </c:ser>
        <c:ser>
          <c:idx val="1"/>
          <c:order val="1"/>
          <c:tx>
            <c:strRef>
              <c:f>Sheet1!$A$3</c:f>
              <c:strCache>
                <c:ptCount val="1"/>
                <c:pt idx="0">
                  <c:v>Full time working residents</c:v>
                </c:pt>
              </c:strCache>
            </c:strRef>
          </c:tx>
          <c:spPr>
            <a:solidFill>
              <a:srgbClr val="3A7D64"/>
            </a:solidFill>
            <a:ln>
              <a:noFill/>
            </a:ln>
            <a:effectLst/>
          </c:spPr>
          <c:invertIfNegative val="0"/>
          <c:dLbls>
            <c:dLbl>
              <c:idx val="4"/>
              <c:spPr>
                <a:noFill/>
                <a:ln w="1905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D46-45C0-8D12-C0333497B60D}"/>
                </c:ext>
              </c:extLst>
            </c:dLbl>
            <c:spPr>
              <a:noFill/>
              <a:ln w="19050">
                <a:solidFill>
                  <a:srgbClr val="00B050"/>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You have enough opportunities to use your knowledge and skills in your current job</c:v>
                </c:pt>
                <c:pt idx="1">
                  <c:v>The work you do is meaningful</c:v>
                </c:pt>
                <c:pt idx="2">
                  <c:v>You get paid appropriately in your job when you consider your responsibilities and achievements</c:v>
                </c:pt>
                <c:pt idx="3">
                  <c:v>Your job offers good opportunities for career progression</c:v>
                </c:pt>
                <c:pt idx="4">
                  <c:v>You might lose your job in the next 12 months</c:v>
                </c:pt>
              </c:strCache>
            </c:strRef>
          </c:cat>
          <c:val>
            <c:numRef>
              <c:f>Sheet1!$B$3:$F$3</c:f>
              <c:numCache>
                <c:formatCode>0%</c:formatCode>
                <c:ptCount val="5"/>
                <c:pt idx="0">
                  <c:v>0.84388705885595749</c:v>
                </c:pt>
                <c:pt idx="1">
                  <c:v>0.80526475055932556</c:v>
                </c:pt>
                <c:pt idx="2">
                  <c:v>0.58158994374885908</c:v>
                </c:pt>
                <c:pt idx="3">
                  <c:v>0.64786192326632774</c:v>
                </c:pt>
                <c:pt idx="4">
                  <c:v>0.10345434213275681</c:v>
                </c:pt>
              </c:numCache>
            </c:numRef>
          </c:val>
          <c:extLst>
            <c:ext xmlns:c16="http://schemas.microsoft.com/office/drawing/2014/chart" uri="{C3380CC4-5D6E-409C-BE32-E72D297353CC}">
              <c16:uniqueId val="{00000000-7CFE-4C0D-92B9-C6F2AA120741}"/>
            </c:ext>
          </c:extLst>
        </c:ser>
        <c:ser>
          <c:idx val="2"/>
          <c:order val="2"/>
          <c:tx>
            <c:strRef>
              <c:f>Sheet1!$A$4</c:f>
              <c:strCache>
                <c:ptCount val="1"/>
                <c:pt idx="0">
                  <c:v>Part time/zero contract working residents</c:v>
                </c:pt>
              </c:strCache>
            </c:strRef>
          </c:tx>
          <c:spPr>
            <a:solidFill>
              <a:srgbClr val="C8C8C3"/>
            </a:solidFill>
            <a:ln>
              <a:noFill/>
            </a:ln>
            <a:effectLst/>
          </c:spPr>
          <c:invertIfNegative val="0"/>
          <c:dLbls>
            <c:spPr>
              <a:noFill/>
              <a:ln w="19050">
                <a:solidFill>
                  <a:srgbClr val="FF0000"/>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You have enough opportunities to use your knowledge and skills in your current job</c:v>
                </c:pt>
                <c:pt idx="1">
                  <c:v>The work you do is meaningful</c:v>
                </c:pt>
                <c:pt idx="2">
                  <c:v>You get paid appropriately in your job when you consider your responsibilities and achievements</c:v>
                </c:pt>
                <c:pt idx="3">
                  <c:v>Your job offers good opportunities for career progression</c:v>
                </c:pt>
                <c:pt idx="4">
                  <c:v>You might lose your job in the next 12 months</c:v>
                </c:pt>
              </c:strCache>
            </c:strRef>
          </c:cat>
          <c:val>
            <c:numRef>
              <c:f>Sheet1!$B$4:$F$4</c:f>
              <c:numCache>
                <c:formatCode>0%</c:formatCode>
                <c:ptCount val="5"/>
                <c:pt idx="0">
                  <c:v>0.74431753815308066</c:v>
                </c:pt>
                <c:pt idx="1">
                  <c:v>0.75699727263868444</c:v>
                </c:pt>
                <c:pt idx="2">
                  <c:v>0.53470614849841658</c:v>
                </c:pt>
                <c:pt idx="3">
                  <c:v>0.37457794712024428</c:v>
                </c:pt>
                <c:pt idx="4">
                  <c:v>8.2914252350778483E-2</c:v>
                </c:pt>
              </c:numCache>
            </c:numRef>
          </c:val>
          <c:extLst>
            <c:ext xmlns:c16="http://schemas.microsoft.com/office/drawing/2014/chart" uri="{C3380CC4-5D6E-409C-BE32-E72D297353CC}">
              <c16:uniqueId val="{00000000-7D46-45C0-8D12-C0333497B60D}"/>
            </c:ext>
          </c:extLst>
        </c:ser>
        <c:dLbls>
          <c:showLegendKey val="0"/>
          <c:showVal val="0"/>
          <c:showCatName val="0"/>
          <c:showSerName val="0"/>
          <c:showPercent val="0"/>
          <c:showBubbleSize val="0"/>
        </c:dLbls>
        <c:gapWidth val="100"/>
        <c:axId val="871065752"/>
        <c:axId val="871067392"/>
        <c:extLst/>
      </c:barChart>
      <c:catAx>
        <c:axId val="87106575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t"/>
        <c:numFmt formatCode="0%" sourceLinked="1"/>
        <c:majorTickMark val="out"/>
        <c:minorTickMark val="none"/>
        <c:tickLblPos val="nextTo"/>
        <c:crossAx val="8710657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283135546779038"/>
          <c:y val="0.13179433226051585"/>
          <c:w val="0.57716864453220962"/>
          <c:h val="0.7517189116866827"/>
        </c:manualLayout>
      </c:layout>
      <c:barChart>
        <c:barDir val="bar"/>
        <c:grouping val="clustered"/>
        <c:varyColors val="0"/>
        <c:ser>
          <c:idx val="0"/>
          <c:order val="0"/>
          <c:tx>
            <c:strRef>
              <c:f>Sheet1!$A$2</c:f>
              <c:strCache>
                <c:ptCount val="1"/>
                <c:pt idx="0">
                  <c:v>2022 Survey</c:v>
                </c:pt>
              </c:strCache>
            </c:strRef>
          </c:tx>
          <c:spPr>
            <a:solidFill>
              <a:srgbClr val="C8C8C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You have enough opportunities to use your knowledge and skills in your current job</c:v>
                </c:pt>
                <c:pt idx="1">
                  <c:v>The work you do is meaningful</c:v>
                </c:pt>
                <c:pt idx="2">
                  <c:v>You get paid appropriately in your job when you consider your responsibilities and achievements</c:v>
                </c:pt>
                <c:pt idx="3">
                  <c:v>Your job offers good opportunities for career progression</c:v>
                </c:pt>
                <c:pt idx="4">
                  <c:v>You might lose your job in the next 12 months</c:v>
                </c:pt>
              </c:strCache>
            </c:strRef>
          </c:cat>
          <c:val>
            <c:numRef>
              <c:f>Sheet1!$B$2:$F$2</c:f>
              <c:numCache>
                <c:formatCode>0%</c:formatCode>
                <c:ptCount val="5"/>
                <c:pt idx="0">
                  <c:v>0.78404854516839639</c:v>
                </c:pt>
                <c:pt idx="1">
                  <c:v>0.75756458875598509</c:v>
                </c:pt>
                <c:pt idx="2">
                  <c:v>0.57253483464144339</c:v>
                </c:pt>
                <c:pt idx="3">
                  <c:v>0.55976194391797296</c:v>
                </c:pt>
                <c:pt idx="4">
                  <c:v>0.1016212909982141</c:v>
                </c:pt>
              </c:numCache>
            </c:numRef>
          </c:val>
          <c:extLst xmlns:c15="http://schemas.microsoft.com/office/drawing/2012/chart">
            <c:ext xmlns:c16="http://schemas.microsoft.com/office/drawing/2014/chart" uri="{C3380CC4-5D6E-409C-BE32-E72D297353CC}">
              <c16:uniqueId val="{0000000A-3B18-4A2D-A499-4DE5E9A2B4B1}"/>
            </c:ext>
          </c:extLst>
        </c:ser>
        <c:ser>
          <c:idx val="1"/>
          <c:order val="1"/>
          <c:tx>
            <c:strRef>
              <c:f>Sheet1!$A$3</c:f>
              <c:strCache>
                <c:ptCount val="1"/>
                <c:pt idx="0">
                  <c:v>2023 Survey</c:v>
                </c:pt>
              </c:strCache>
            </c:strRef>
          </c:tx>
          <c:spPr>
            <a:solidFill>
              <a:srgbClr val="E40037"/>
            </a:solidFill>
            <a:ln>
              <a:noFill/>
            </a:ln>
            <a:effectLst/>
          </c:spPr>
          <c:invertIfNegative val="0"/>
          <c:dLbls>
            <c:dLbl>
              <c:idx val="2"/>
              <c:spPr>
                <a:noFill/>
                <a:ln w="19050">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5B42-42FF-9148-81888F3D54E4}"/>
                </c:ext>
              </c:extLst>
            </c:dLbl>
            <c:dLbl>
              <c:idx val="3"/>
              <c:spPr>
                <a:noFill/>
                <a:ln w="19050">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5B42-42FF-9148-81888F3D54E4}"/>
                </c:ext>
              </c:extLst>
            </c:dLbl>
            <c:dLbl>
              <c:idx val="4"/>
              <c:spPr>
                <a:noFill/>
                <a:ln w="19050">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D46-45C0-8D12-C0333497B60D}"/>
                </c:ext>
              </c:extLst>
            </c:dLbl>
            <c:spPr>
              <a:noFill/>
              <a:ln w="19050">
                <a:solidFill>
                  <a:srgbClr val="00B05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You have enough opportunities to use your knowledge and skills in your current job</c:v>
                </c:pt>
                <c:pt idx="1">
                  <c:v>The work you do is meaningful</c:v>
                </c:pt>
                <c:pt idx="2">
                  <c:v>You get paid appropriately in your job when you consider your responsibilities and achievements</c:v>
                </c:pt>
                <c:pt idx="3">
                  <c:v>Your job offers good opportunities for career progression</c:v>
                </c:pt>
                <c:pt idx="4">
                  <c:v>You might lose your job in the next 12 months</c:v>
                </c:pt>
              </c:strCache>
            </c:strRef>
          </c:cat>
          <c:val>
            <c:numRef>
              <c:f>Sheet1!$B$3:$F$3</c:f>
              <c:numCache>
                <c:formatCode>0%</c:formatCode>
                <c:ptCount val="5"/>
                <c:pt idx="0">
                  <c:v>0.82177299578622121</c:v>
                </c:pt>
                <c:pt idx="1">
                  <c:v>0.79521253483258303</c:v>
                </c:pt>
                <c:pt idx="2">
                  <c:v>0.56838814008086913</c:v>
                </c:pt>
                <c:pt idx="3">
                  <c:v>0.58285842160363333</c:v>
                </c:pt>
                <c:pt idx="4">
                  <c:v>9.8723094653375087E-2</c:v>
                </c:pt>
              </c:numCache>
            </c:numRef>
          </c:val>
          <c:extLst>
            <c:ext xmlns:c16="http://schemas.microsoft.com/office/drawing/2014/chart" uri="{C3380CC4-5D6E-409C-BE32-E72D297353CC}">
              <c16:uniqueId val="{00000000-7CFE-4C0D-92B9-C6F2AA120741}"/>
            </c:ext>
          </c:extLst>
        </c:ser>
        <c:dLbls>
          <c:showLegendKey val="0"/>
          <c:showVal val="0"/>
          <c:showCatName val="0"/>
          <c:showSerName val="0"/>
          <c:showPercent val="0"/>
          <c:showBubbleSize val="0"/>
        </c:dLbls>
        <c:gapWidth val="100"/>
        <c:axId val="871065752"/>
        <c:axId val="871067392"/>
        <c:extLst/>
      </c:barChart>
      <c:catAx>
        <c:axId val="87106575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t"/>
        <c:numFmt formatCode="0%" sourceLinked="1"/>
        <c:majorTickMark val="out"/>
        <c:minorTickMark val="none"/>
        <c:tickLblPos val="nextTo"/>
        <c:crossAx val="8710657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830619791037094"/>
          <c:y val="1.8335835343228774E-2"/>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chemeClr val="accent5"/>
            </a:solidFill>
            <a:ln>
              <a:noFill/>
            </a:ln>
            <a:effectLst/>
          </c:spPr>
          <c:invertIfNegative val="0"/>
          <c:dPt>
            <c:idx val="0"/>
            <c:invertIfNegative val="0"/>
            <c:bubble3D val="0"/>
            <c:spPr>
              <a:solidFill>
                <a:schemeClr val="accent4"/>
              </a:solidFill>
              <a:ln>
                <a:solidFill>
                  <a:srgbClr val="FF0000"/>
                </a:solidFill>
              </a:ln>
              <a:effectLst/>
            </c:spPr>
            <c:extLst>
              <c:ext xmlns:c16="http://schemas.microsoft.com/office/drawing/2014/chart" uri="{C3380CC4-5D6E-409C-BE32-E72D297353CC}">
                <c16:uniqueId val="{00000001-6242-4FB1-AC35-CB85321E34A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0.16</c:v>
                </c:pt>
                <c:pt idx="1">
                  <c:v>0.22</c:v>
                </c:pt>
                <c:pt idx="2">
                  <c:v>0.16</c:v>
                </c:pt>
                <c:pt idx="3">
                  <c:v>0.05</c:v>
                </c:pt>
                <c:pt idx="4">
                  <c:v>0.19</c:v>
                </c:pt>
                <c:pt idx="5">
                  <c:v>0.09</c:v>
                </c:pt>
                <c:pt idx="6">
                  <c:v>0.17</c:v>
                </c:pt>
                <c:pt idx="7">
                  <c:v>0.14000000000000001</c:v>
                </c:pt>
                <c:pt idx="8">
                  <c:v>0.14000000000000001</c:v>
                </c:pt>
                <c:pt idx="9">
                  <c:v>0.19</c:v>
                </c:pt>
                <c:pt idx="10">
                  <c:v>0.13</c:v>
                </c:pt>
                <c:pt idx="11">
                  <c:v>0.21</c:v>
                </c:pt>
                <c:pt idx="12">
                  <c:v>0.11</c:v>
                </c:pt>
                <c:pt idx="13">
                  <c:v>0.13</c:v>
                </c:pt>
                <c:pt idx="14">
                  <c:v>0.17</c:v>
                </c:pt>
                <c:pt idx="15">
                  <c:v>0.21</c:v>
                </c:pt>
                <c:pt idx="16">
                  <c:v>0.14000000000000001</c:v>
                </c:pt>
                <c:pt idx="17">
                  <c:v>0.26</c:v>
                </c:pt>
                <c:pt idx="18">
                  <c:v>0.2</c:v>
                </c:pt>
                <c:pt idx="19">
                  <c:v>0.16</c:v>
                </c:pt>
                <c:pt idx="20">
                  <c:v>0.15</c:v>
                </c:pt>
                <c:pt idx="21">
                  <c:v>0.1</c:v>
                </c:pt>
              </c:numCache>
            </c:numRef>
          </c:val>
          <c:extLst>
            <c:ext xmlns:c16="http://schemas.microsoft.com/office/drawing/2014/chart" uri="{C3380CC4-5D6E-409C-BE32-E72D297353CC}">
              <c16:uniqueId val="{00000002-6242-4FB1-AC35-CB85321E34A6}"/>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1"/>
        <c:axPos val="l"/>
        <c:numFmt formatCode="General" sourceLinked="1"/>
        <c:majorTickMark val="none"/>
        <c:minorTickMark val="none"/>
        <c:tickLblPos val="nextTo"/>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23285453897862E-3"/>
          <c:y val="0.11453902173763407"/>
          <c:w val="0.98110712780651743"/>
          <c:h val="0.6994573487099377"/>
        </c:manualLayout>
      </c:layout>
      <c:barChart>
        <c:barDir val="col"/>
        <c:grouping val="clustered"/>
        <c:varyColors val="0"/>
        <c:ser>
          <c:idx val="0"/>
          <c:order val="0"/>
          <c:tx>
            <c:strRef>
              <c:f>Sheet1!$B$1</c:f>
              <c:strCache>
                <c:ptCount val="1"/>
                <c:pt idx="0">
                  <c:v>2020</c:v>
                </c:pt>
              </c:strCache>
            </c:strRef>
          </c:tx>
          <c:spPr>
            <a:solidFill>
              <a:schemeClr val="accent6"/>
            </a:solidFill>
            <a:ln>
              <a:noFill/>
            </a:ln>
            <a:effectLst/>
          </c:spPr>
          <c:invertIfNegative val="0"/>
          <c:dPt>
            <c:idx val="6"/>
            <c:invertIfNegative val="0"/>
            <c:bubble3D val="0"/>
            <c:extLst>
              <c:ext xmlns:c16="http://schemas.microsoft.com/office/drawing/2014/chart" uri="{C3380CC4-5D6E-409C-BE32-E72D297353CC}">
                <c16:uniqueId val="{00000000-982A-4C8B-BA6E-8DDF257E4E5F}"/>
              </c:ext>
            </c:extLst>
          </c:dPt>
          <c:dLbls>
            <c:dLbl>
              <c:idx val="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82A-4C8B-BA6E-8DDF257E4E5F}"/>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982A-4C8B-BA6E-8DDF257E4E5F}"/>
                </c:ext>
              </c:extLst>
            </c:dLbl>
            <c:dLbl>
              <c:idx val="2"/>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982A-4C8B-BA6E-8DDF257E4E5F}"/>
                </c:ext>
              </c:extLst>
            </c:dLbl>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82A-4C8B-BA6E-8DDF257E4E5F}"/>
                </c:ext>
              </c:extLst>
            </c:dLbl>
            <c:dLbl>
              <c:idx val="5"/>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1EE9-4054-BE08-DA4DF019964D}"/>
                </c:ext>
              </c:extLst>
            </c:dLbl>
            <c:dLbl>
              <c:idx val="6"/>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82A-4C8B-BA6E-8DDF257E4E5F}"/>
                </c:ext>
              </c:extLst>
            </c:dLbl>
            <c:dLbl>
              <c:idx val="8"/>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982A-4C8B-BA6E-8DDF257E4E5F}"/>
                </c:ext>
              </c:extLst>
            </c:dLbl>
            <c:dLbl>
              <c:idx val="9"/>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982A-4C8B-BA6E-8DDF257E4E5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Essex TOTAL</c:v>
                </c:pt>
                <c:pt idx="2">
                  <c:v>18-24</c:v>
                </c:pt>
                <c:pt idx="3">
                  <c:v>25-34</c:v>
                </c:pt>
                <c:pt idx="4">
                  <c:v>35-44</c:v>
                </c:pt>
                <c:pt idx="5">
                  <c:v>45-54</c:v>
                </c:pt>
                <c:pt idx="6">
                  <c:v>55-64</c:v>
                </c:pt>
                <c:pt idx="7">
                  <c:v>65-74</c:v>
                </c:pt>
                <c:pt idx="8">
                  <c:v>75+</c:v>
                </c:pt>
                <c:pt idx="10">
                  <c:v>Female</c:v>
                </c:pt>
                <c:pt idx="11">
                  <c:v>Male</c:v>
                </c:pt>
              </c:strCache>
            </c:strRef>
          </c:cat>
          <c:val>
            <c:numRef>
              <c:f>Sheet1!$B$2:$B$13</c:f>
              <c:numCache>
                <c:formatCode>General</c:formatCode>
                <c:ptCount val="12"/>
                <c:pt idx="0" formatCode="0%">
                  <c:v>0.6</c:v>
                </c:pt>
                <c:pt idx="2" formatCode="0%">
                  <c:v>0.42</c:v>
                </c:pt>
                <c:pt idx="3" formatCode="0%">
                  <c:v>0.57999999999999996</c:v>
                </c:pt>
                <c:pt idx="4" formatCode="0%">
                  <c:v>0.68</c:v>
                </c:pt>
                <c:pt idx="5" formatCode="0%">
                  <c:v>0.59</c:v>
                </c:pt>
                <c:pt idx="6" formatCode="0%">
                  <c:v>0.61</c:v>
                </c:pt>
                <c:pt idx="7" formatCode="0%">
                  <c:v>0.6</c:v>
                </c:pt>
                <c:pt idx="8" formatCode="0%">
                  <c:v>0.62</c:v>
                </c:pt>
                <c:pt idx="10" formatCode="0%">
                  <c:v>0.64</c:v>
                </c:pt>
                <c:pt idx="11" formatCode="0%">
                  <c:v>0.56000000000000005</c:v>
                </c:pt>
              </c:numCache>
            </c:numRef>
          </c:val>
          <c:extLst>
            <c:ext xmlns:c16="http://schemas.microsoft.com/office/drawing/2014/chart" uri="{C3380CC4-5D6E-409C-BE32-E72D297353CC}">
              <c16:uniqueId val="{00000001-982A-4C8B-BA6E-8DDF257E4E5F}"/>
            </c:ext>
          </c:extLst>
        </c:ser>
        <c:ser>
          <c:idx val="1"/>
          <c:order val="1"/>
          <c:tx>
            <c:strRef>
              <c:f>Sheet1!$C$1</c:f>
              <c:strCache>
                <c:ptCount val="1"/>
                <c:pt idx="0">
                  <c:v>2022</c:v>
                </c:pt>
              </c:strCache>
            </c:strRef>
          </c:tx>
          <c:spPr>
            <a:solidFill>
              <a:schemeClr val="accent5"/>
            </a:solidFill>
            <a:ln>
              <a:noFill/>
            </a:ln>
            <a:effectLst/>
          </c:spPr>
          <c:invertIfNegative val="0"/>
          <c:dLbls>
            <c:dLbl>
              <c:idx val="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7C7-4DBD-ACDD-DAE86766BA84}"/>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82A-4C8B-BA6E-8DDF257E4E5F}"/>
                </c:ext>
              </c:extLst>
            </c:dLbl>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982A-4C8B-BA6E-8DDF257E4E5F}"/>
                </c:ext>
              </c:extLst>
            </c:dLbl>
            <c:dLbl>
              <c:idx val="4"/>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982A-4C8B-BA6E-8DDF257E4E5F}"/>
                </c:ext>
              </c:extLst>
            </c:dLbl>
            <c:dLbl>
              <c:idx val="6"/>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982A-4C8B-BA6E-8DDF257E4E5F}"/>
                </c:ext>
              </c:extLst>
            </c:dLbl>
            <c:dLbl>
              <c:idx val="7"/>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7C7-4DBD-ACDD-DAE86766BA84}"/>
                </c:ext>
              </c:extLst>
            </c:dLbl>
            <c:dLbl>
              <c:idx val="8"/>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EE9-4054-BE08-DA4DF019964D}"/>
                </c:ext>
              </c:extLst>
            </c:dLbl>
            <c:dLbl>
              <c:idx val="9"/>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EE9-4054-BE08-DA4DF019964D}"/>
                </c:ext>
              </c:extLst>
            </c:dLbl>
            <c:dLbl>
              <c:idx val="1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67C7-4DBD-ACDD-DAE86766BA8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Essex TOTAL</c:v>
                </c:pt>
                <c:pt idx="2">
                  <c:v>18-24</c:v>
                </c:pt>
                <c:pt idx="3">
                  <c:v>25-34</c:v>
                </c:pt>
                <c:pt idx="4">
                  <c:v>35-44</c:v>
                </c:pt>
                <c:pt idx="5">
                  <c:v>45-54</c:v>
                </c:pt>
                <c:pt idx="6">
                  <c:v>55-64</c:v>
                </c:pt>
                <c:pt idx="7">
                  <c:v>65-74</c:v>
                </c:pt>
                <c:pt idx="8">
                  <c:v>75+</c:v>
                </c:pt>
                <c:pt idx="10">
                  <c:v>Female</c:v>
                </c:pt>
                <c:pt idx="11">
                  <c:v>Male</c:v>
                </c:pt>
              </c:strCache>
            </c:strRef>
          </c:cat>
          <c:val>
            <c:numRef>
              <c:f>Sheet1!$C$2:$C$13</c:f>
              <c:numCache>
                <c:formatCode>General</c:formatCode>
                <c:ptCount val="12"/>
                <c:pt idx="0" formatCode="0%">
                  <c:v>0.51</c:v>
                </c:pt>
                <c:pt idx="2" formatCode="0%">
                  <c:v>0.38</c:v>
                </c:pt>
                <c:pt idx="3" formatCode="0%">
                  <c:v>0.47</c:v>
                </c:pt>
                <c:pt idx="4" formatCode="0%">
                  <c:v>0.48</c:v>
                </c:pt>
                <c:pt idx="5" formatCode="0%">
                  <c:v>0.54</c:v>
                </c:pt>
                <c:pt idx="6" formatCode="0%">
                  <c:v>0.53</c:v>
                </c:pt>
                <c:pt idx="7" formatCode="0%">
                  <c:v>0.55000000000000004</c:v>
                </c:pt>
                <c:pt idx="8" formatCode="0%">
                  <c:v>0.56999999999999995</c:v>
                </c:pt>
                <c:pt idx="10" formatCode="0%">
                  <c:v>0.54</c:v>
                </c:pt>
                <c:pt idx="11" formatCode="0%">
                  <c:v>0.49</c:v>
                </c:pt>
              </c:numCache>
            </c:numRef>
          </c:val>
          <c:extLst>
            <c:ext xmlns:c16="http://schemas.microsoft.com/office/drawing/2014/chart" uri="{C3380CC4-5D6E-409C-BE32-E72D297353CC}">
              <c16:uniqueId val="{00000002-982A-4C8B-BA6E-8DDF257E4E5F}"/>
            </c:ext>
          </c:extLst>
        </c:ser>
        <c:ser>
          <c:idx val="2"/>
          <c:order val="2"/>
          <c:tx>
            <c:strRef>
              <c:f>Sheet1!$D$1</c:f>
              <c:strCache>
                <c:ptCount val="1"/>
                <c:pt idx="0">
                  <c:v>2023</c:v>
                </c:pt>
              </c:strCache>
            </c:strRef>
          </c:tx>
          <c:spPr>
            <a:solidFill>
              <a:schemeClr val="accent4"/>
            </a:solidFill>
            <a:ln>
              <a:noFill/>
            </a:ln>
            <a:effectLst/>
          </c:spPr>
          <c:invertIfNegative val="0"/>
          <c:dLbls>
            <c:dLbl>
              <c:idx val="0"/>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216B-4A35-BEEA-F2DE84404748}"/>
                </c:ext>
              </c:extLst>
            </c:dLbl>
            <c:dLbl>
              <c:idx val="2"/>
              <c:spPr>
                <a:noFill/>
                <a:ln w="19050">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16B-4A35-BEEA-F2DE84404748}"/>
                </c:ext>
              </c:extLst>
            </c:dLbl>
            <c:dLbl>
              <c:idx val="4"/>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216B-4A35-BEEA-F2DE84404748}"/>
                </c:ext>
              </c:extLst>
            </c:dLbl>
            <c:dLbl>
              <c:idx val="5"/>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216B-4A35-BEEA-F2DE84404748}"/>
                </c:ext>
              </c:extLst>
            </c:dLbl>
            <c:dLbl>
              <c:idx val="6"/>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216B-4A35-BEEA-F2DE84404748}"/>
                </c:ext>
              </c:extLst>
            </c:dLbl>
            <c:dLbl>
              <c:idx val="7"/>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216B-4A35-BEEA-F2DE84404748}"/>
                </c:ext>
              </c:extLst>
            </c:dLbl>
            <c:dLbl>
              <c:idx val="8"/>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216B-4A35-BEEA-F2DE84404748}"/>
                </c:ext>
              </c:extLst>
            </c:dLbl>
            <c:dLbl>
              <c:idx val="10"/>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216B-4A35-BEEA-F2DE84404748}"/>
                </c:ext>
              </c:extLst>
            </c:dLbl>
            <c:dLbl>
              <c:idx val="11"/>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216B-4A35-BEEA-F2DE84404748}"/>
                </c:ext>
              </c:extLst>
            </c:dLbl>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Essex TOTAL</c:v>
                </c:pt>
                <c:pt idx="2">
                  <c:v>18-24</c:v>
                </c:pt>
                <c:pt idx="3">
                  <c:v>25-34</c:v>
                </c:pt>
                <c:pt idx="4">
                  <c:v>35-44</c:v>
                </c:pt>
                <c:pt idx="5">
                  <c:v>45-54</c:v>
                </c:pt>
                <c:pt idx="6">
                  <c:v>55-64</c:v>
                </c:pt>
                <c:pt idx="7">
                  <c:v>65-74</c:v>
                </c:pt>
                <c:pt idx="8">
                  <c:v>75+</c:v>
                </c:pt>
                <c:pt idx="10">
                  <c:v>Female</c:v>
                </c:pt>
                <c:pt idx="11">
                  <c:v>Male</c:v>
                </c:pt>
              </c:strCache>
            </c:strRef>
          </c:cat>
          <c:val>
            <c:numRef>
              <c:f>Sheet1!$D$2:$D$13</c:f>
              <c:numCache>
                <c:formatCode>General</c:formatCode>
                <c:ptCount val="12"/>
                <c:pt idx="0" formatCode="0%">
                  <c:v>0.5</c:v>
                </c:pt>
                <c:pt idx="2" formatCode="0%">
                  <c:v>0.31</c:v>
                </c:pt>
                <c:pt idx="3" formatCode="0%">
                  <c:v>0.51</c:v>
                </c:pt>
                <c:pt idx="4" formatCode="0%">
                  <c:v>0.49</c:v>
                </c:pt>
                <c:pt idx="5" formatCode="0%">
                  <c:v>0.51</c:v>
                </c:pt>
                <c:pt idx="6" formatCode="0%">
                  <c:v>0.53</c:v>
                </c:pt>
                <c:pt idx="7" formatCode="0%">
                  <c:v>0.52</c:v>
                </c:pt>
                <c:pt idx="8" formatCode="0%">
                  <c:v>0.5</c:v>
                </c:pt>
                <c:pt idx="10" formatCode="0%">
                  <c:v>0.52</c:v>
                </c:pt>
                <c:pt idx="11" formatCode="0%">
                  <c:v>0.48</c:v>
                </c:pt>
              </c:numCache>
            </c:numRef>
          </c:val>
          <c:extLst>
            <c:ext xmlns:c16="http://schemas.microsoft.com/office/drawing/2014/chart" uri="{C3380CC4-5D6E-409C-BE32-E72D297353CC}">
              <c16:uniqueId val="{00000000-216B-4A35-BEEA-F2DE84404748}"/>
            </c:ext>
          </c:extLst>
        </c:ser>
        <c:dLbls>
          <c:showLegendKey val="0"/>
          <c:showVal val="0"/>
          <c:showCatName val="0"/>
          <c:showSerName val="0"/>
          <c:showPercent val="0"/>
          <c:showBubbleSize val="0"/>
        </c:dLbls>
        <c:gapWidth val="40"/>
        <c:axId val="939734640"/>
        <c:axId val="939731360"/>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830619791037094"/>
          <c:y val="1.8335835343228774E-2"/>
          <c:w val="0.39092662305013942"/>
          <c:h val="0.94843750317190556"/>
        </c:manualLayout>
      </c:layout>
      <c:barChart>
        <c:barDir val="bar"/>
        <c:grouping val="clustered"/>
        <c:varyColors val="0"/>
        <c:ser>
          <c:idx val="0"/>
          <c:order val="0"/>
          <c:tx>
            <c:strRef>
              <c:f>Sheet1!$B$1</c:f>
              <c:strCache>
                <c:ptCount val="1"/>
                <c:pt idx="0">
                  <c:v>Column1</c:v>
                </c:pt>
              </c:strCache>
            </c:strRef>
          </c:tx>
          <c:spPr>
            <a:solidFill>
              <a:schemeClr val="accent5"/>
            </a:solidFill>
            <a:ln>
              <a:noFill/>
            </a:ln>
            <a:effectLst/>
          </c:spPr>
          <c:invertIfNegative val="0"/>
          <c:dPt>
            <c:idx val="0"/>
            <c:invertIfNegative val="0"/>
            <c:bubble3D val="0"/>
            <c:spPr>
              <a:solidFill>
                <a:schemeClr val="accent4"/>
              </a:solidFill>
              <a:ln>
                <a:solidFill>
                  <a:srgbClr val="FF0000"/>
                </a:solidFill>
              </a:ln>
              <a:effectLst/>
            </c:spPr>
            <c:extLst>
              <c:ext xmlns:c16="http://schemas.microsoft.com/office/drawing/2014/chart" uri="{C3380CC4-5D6E-409C-BE32-E72D297353CC}">
                <c16:uniqueId val="{00000001-B239-43D4-B32D-7C9C9210D1E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0.68</c:v>
                </c:pt>
                <c:pt idx="1">
                  <c:v>0.63</c:v>
                </c:pt>
                <c:pt idx="2">
                  <c:v>0.64</c:v>
                </c:pt>
                <c:pt idx="3">
                  <c:v>0.75</c:v>
                </c:pt>
                <c:pt idx="4">
                  <c:v>0.68</c:v>
                </c:pt>
                <c:pt idx="5">
                  <c:v>0.8</c:v>
                </c:pt>
                <c:pt idx="6">
                  <c:v>0.69</c:v>
                </c:pt>
                <c:pt idx="7">
                  <c:v>0.66</c:v>
                </c:pt>
                <c:pt idx="8">
                  <c:v>0.72</c:v>
                </c:pt>
                <c:pt idx="9">
                  <c:v>0.67</c:v>
                </c:pt>
                <c:pt idx="10">
                  <c:v>0.71</c:v>
                </c:pt>
                <c:pt idx="11">
                  <c:v>0.63</c:v>
                </c:pt>
                <c:pt idx="12">
                  <c:v>0.76</c:v>
                </c:pt>
                <c:pt idx="13">
                  <c:v>0.72</c:v>
                </c:pt>
                <c:pt idx="14">
                  <c:v>0.67</c:v>
                </c:pt>
                <c:pt idx="15">
                  <c:v>0.65</c:v>
                </c:pt>
                <c:pt idx="16">
                  <c:v>0.69</c:v>
                </c:pt>
                <c:pt idx="17">
                  <c:v>0.61</c:v>
                </c:pt>
                <c:pt idx="18">
                  <c:v>0.64</c:v>
                </c:pt>
                <c:pt idx="19">
                  <c:v>0.66</c:v>
                </c:pt>
                <c:pt idx="20">
                  <c:v>0.69</c:v>
                </c:pt>
                <c:pt idx="21">
                  <c:v>0.76</c:v>
                </c:pt>
              </c:numCache>
            </c:numRef>
          </c:val>
          <c:extLst>
            <c:ext xmlns:c16="http://schemas.microsoft.com/office/drawing/2014/chart" uri="{C3380CC4-5D6E-409C-BE32-E72D297353CC}">
              <c16:uniqueId val="{00000000-B239-43D4-B32D-7C9C9210D1E8}"/>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6595769306817"/>
          <c:y val="7.2422777826734633E-2"/>
          <c:w val="0.57134278819507567"/>
          <c:h val="0.84968188438799608"/>
        </c:manualLayout>
      </c:layout>
      <c:barChart>
        <c:barDir val="col"/>
        <c:grouping val="stacked"/>
        <c:varyColors val="0"/>
        <c:ser>
          <c:idx val="0"/>
          <c:order val="0"/>
          <c:tx>
            <c:strRef>
              <c:f>Sheet1!$A$2</c:f>
              <c:strCache>
                <c:ptCount val="1"/>
                <c:pt idx="0">
                  <c:v>Active - at least 150 minutes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Essex 2023</c:v>
                </c:pt>
                <c:pt idx="1">
                  <c:v>England 21/22</c:v>
                </c:pt>
              </c:strCache>
            </c:strRef>
          </c:cat>
          <c:val>
            <c:numRef>
              <c:f>Sheet1!$B$2:$D$2</c:f>
              <c:numCache>
                <c:formatCode>0%</c:formatCode>
                <c:ptCount val="2"/>
                <c:pt idx="0">
                  <c:v>0.68</c:v>
                </c:pt>
                <c:pt idx="1">
                  <c:v>0.63100000000000001</c:v>
                </c:pt>
              </c:numCache>
            </c:numRef>
          </c:val>
          <c:extLst>
            <c:ext xmlns:c16="http://schemas.microsoft.com/office/drawing/2014/chart" uri="{C3380CC4-5D6E-409C-BE32-E72D297353CC}">
              <c16:uniqueId val="{0000000A-3B18-4A2D-A499-4DE5E9A2B4B1}"/>
            </c:ext>
          </c:extLst>
        </c:ser>
        <c:ser>
          <c:idx val="1"/>
          <c:order val="1"/>
          <c:tx>
            <c:strRef>
              <c:f>Sheet1!$A$3</c:f>
              <c:strCache>
                <c:ptCount val="1"/>
                <c:pt idx="0">
                  <c:v>Fairly active - 30 to 149 minutes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Essex 2023</c:v>
                </c:pt>
                <c:pt idx="1">
                  <c:v>England 21/22</c:v>
                </c:pt>
              </c:strCache>
            </c:strRef>
          </c:cat>
          <c:val>
            <c:numRef>
              <c:f>Sheet1!$B$3:$D$3</c:f>
              <c:numCache>
                <c:formatCode>0%</c:formatCode>
                <c:ptCount val="2"/>
                <c:pt idx="0">
                  <c:v>0.16</c:v>
                </c:pt>
                <c:pt idx="1">
                  <c:v>0.111</c:v>
                </c:pt>
              </c:numCache>
            </c:numRef>
          </c:val>
          <c:extLst>
            <c:ext xmlns:c16="http://schemas.microsoft.com/office/drawing/2014/chart" uri="{C3380CC4-5D6E-409C-BE32-E72D297353CC}">
              <c16:uniqueId val="{0000000B-4715-469C-B13A-884A292E958C}"/>
            </c:ext>
          </c:extLst>
        </c:ser>
        <c:ser>
          <c:idx val="2"/>
          <c:order val="2"/>
          <c:tx>
            <c:strRef>
              <c:f>Sheet1!$A$4</c:f>
              <c:strCache>
                <c:ptCount val="1"/>
                <c:pt idx="0">
                  <c:v>Inactive - less than 30 minutes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Essex 2023</c:v>
                </c:pt>
                <c:pt idx="1">
                  <c:v>England 21/22</c:v>
                </c:pt>
              </c:strCache>
            </c:strRef>
          </c:cat>
          <c:val>
            <c:numRef>
              <c:f>Sheet1!$B$4:$D$4</c:f>
              <c:numCache>
                <c:formatCode>0%</c:formatCode>
                <c:ptCount val="2"/>
                <c:pt idx="0">
                  <c:v>0.16</c:v>
                </c:pt>
                <c:pt idx="1">
                  <c:v>0.25800000000000001</c:v>
                </c:pt>
              </c:numCache>
            </c:numRef>
          </c:val>
          <c:extLst>
            <c:ext xmlns:c16="http://schemas.microsoft.com/office/drawing/2014/chart" uri="{C3380CC4-5D6E-409C-BE32-E72D297353CC}">
              <c16:uniqueId val="{0000000C-4715-469C-B13A-884A292E958C}"/>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w="25400">
          <a:noFill/>
        </a:ln>
        <a:effectLst/>
      </c:spPr>
    </c:plotArea>
    <c:legend>
      <c:legendPos val="l"/>
      <c:layout>
        <c:manualLayout>
          <c:xMode val="edge"/>
          <c:yMode val="edge"/>
          <c:x val="1.5311707789921761E-2"/>
          <c:y val="4.188990410091481E-2"/>
          <c:w val="0.27225381908554142"/>
          <c:h val="0.9310628466603384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2023</c:v>
                </c:pt>
              </c:strCache>
            </c:strRef>
          </c:tx>
          <c:spPr>
            <a:solidFill>
              <a:schemeClr val="accent6"/>
            </a:solidFill>
            <a:ln>
              <a:solidFill>
                <a:schemeClr val="accent6"/>
              </a:solidFill>
            </a:ln>
            <a:effectLst/>
          </c:spPr>
          <c:invertIfNegative val="0"/>
          <c:dPt>
            <c:idx val="0"/>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1-CF03-4FD6-A201-511729D6783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4"/>
                <c:pt idx="0">
                  <c:v>ESSEX TOTAL</c:v>
                </c:pt>
                <c:pt idx="1">
                  <c:v>Female</c:v>
                </c:pt>
                <c:pt idx="2">
                  <c:v>Male</c:v>
                </c:pt>
                <c:pt idx="3">
                  <c:v>18-24</c:v>
                </c:pt>
                <c:pt idx="4">
                  <c:v>25-34</c:v>
                </c:pt>
                <c:pt idx="5">
                  <c:v>35-44</c:v>
                </c:pt>
                <c:pt idx="6">
                  <c:v>45-54</c:v>
                </c:pt>
                <c:pt idx="7">
                  <c:v>55-64</c:v>
                </c:pt>
                <c:pt idx="8">
                  <c:v>65-74</c:v>
                </c:pt>
                <c:pt idx="9">
                  <c:v>75+</c:v>
                </c:pt>
                <c:pt idx="10">
                  <c:v>LLTI/condition* (all age)</c:v>
                </c:pt>
                <c:pt idx="11">
                  <c:v>No LLTI/condition* (all age)</c:v>
                </c:pt>
                <c:pt idx="12">
                  <c:v>LLTI/condition* (age 18-64)</c:v>
                </c:pt>
                <c:pt idx="13">
                  <c:v>No LLTI/condition* (age 18-64)</c:v>
                </c:pt>
              </c:strCache>
            </c:strRef>
          </c:cat>
          <c:val>
            <c:numRef>
              <c:f>Sheet1!$B$2:$B$26</c:f>
              <c:numCache>
                <c:formatCode>0%</c:formatCode>
                <c:ptCount val="14"/>
                <c:pt idx="0">
                  <c:v>0.68</c:v>
                </c:pt>
                <c:pt idx="1">
                  <c:v>0.65</c:v>
                </c:pt>
                <c:pt idx="2">
                  <c:v>0.74</c:v>
                </c:pt>
                <c:pt idx="3">
                  <c:v>0.64</c:v>
                </c:pt>
                <c:pt idx="4">
                  <c:v>0.71</c:v>
                </c:pt>
                <c:pt idx="5">
                  <c:v>0.73</c:v>
                </c:pt>
                <c:pt idx="6">
                  <c:v>0.7</c:v>
                </c:pt>
                <c:pt idx="7">
                  <c:v>0.75</c:v>
                </c:pt>
                <c:pt idx="8">
                  <c:v>0.71</c:v>
                </c:pt>
                <c:pt idx="9">
                  <c:v>0.53</c:v>
                </c:pt>
                <c:pt idx="10">
                  <c:v>0.5</c:v>
                </c:pt>
                <c:pt idx="11">
                  <c:v>0.75</c:v>
                </c:pt>
                <c:pt idx="12">
                  <c:v>0.55000000000000004</c:v>
                </c:pt>
                <c:pt idx="13">
                  <c:v>0.75</c:v>
                </c:pt>
              </c:numCache>
            </c:numRef>
          </c:val>
          <c:extLst xmlns:c15="http://schemas.microsoft.com/office/drawing/2012/chart">
            <c:ext xmlns:c16="http://schemas.microsoft.com/office/drawing/2014/chart" uri="{C3380CC4-5D6E-409C-BE32-E72D297353CC}">
              <c16:uniqueId val="{00000002-CF03-4FD6-A201-511729D67838}"/>
            </c:ext>
          </c:extLst>
        </c:ser>
        <c:dLbls>
          <c:showLegendKey val="0"/>
          <c:showVal val="0"/>
          <c:showCatName val="0"/>
          <c:showSerName val="0"/>
          <c:showPercent val="0"/>
          <c:showBubbleSize val="0"/>
        </c:dLbls>
        <c:gapWidth val="50"/>
        <c:axId val="534052464"/>
        <c:axId val="534052792"/>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2.1487623158626092E-2"/>
          <c:w val="0.83808118602188508"/>
          <c:h val="0.83146578167384855"/>
        </c:manualLayout>
      </c:layout>
      <c:lineChart>
        <c:grouping val="standard"/>
        <c:varyColors val="0"/>
        <c:ser>
          <c:idx val="0"/>
          <c:order val="0"/>
          <c:tx>
            <c:strRef>
              <c:f>Sheet1!$B$1</c:f>
              <c:strCache>
                <c:ptCount val="1"/>
                <c:pt idx="0">
                  <c:v>Active - at least 150 minutes</c:v>
                </c:pt>
              </c:strCache>
            </c:strRef>
          </c:tx>
          <c:spPr>
            <a:ln w="28575" cap="rnd">
              <a:solidFill>
                <a:srgbClr val="3A7D64"/>
              </a:solidFill>
              <a:round/>
            </a:ln>
            <a:effectLst/>
          </c:spPr>
          <c:marker>
            <c:symbol val="circle"/>
            <c:size val="5"/>
            <c:spPr>
              <a:solidFill>
                <a:srgbClr val="3A7D64"/>
              </a:solidFill>
              <a:ln w="38100" cap="rnd">
                <a:solidFill>
                  <a:srgbClr val="3A7D64"/>
                </a:solidFill>
              </a:ln>
              <a:effectLst/>
            </c:spPr>
          </c:marker>
          <c:dLbls>
            <c:dLbl>
              <c:idx val="0"/>
              <c:layout>
                <c:manualLayout>
                  <c:x val="-5.0840883304123251E-2"/>
                  <c:y val="-5.15993528859586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D9-46C6-9049-E5C217F96DD4}"/>
                </c:ext>
              </c:extLst>
            </c:dLbl>
            <c:dLbl>
              <c:idx val="1"/>
              <c:layout>
                <c:manualLayout>
                  <c:x val="-4.3961950009943664E-2"/>
                  <c:y val="-5.77154767800256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5B-4A9E-BAFB-A20FDBB46381}"/>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A9-4BD1-A735-8F23F02F8C09}"/>
                </c:ext>
              </c:extLst>
            </c:dLbl>
            <c:dLbl>
              <c:idx val="3"/>
              <c:layout>
                <c:manualLayout>
                  <c:x val="-2.2269337530479046E-2"/>
                  <c:y val="-5.47820286341495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D9-46C6-9049-E5C217F96DD4}"/>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D9-46C6-9049-E5C217F96DD4}"/>
                </c:ext>
              </c:extLst>
            </c:dLbl>
            <c:dLbl>
              <c:idx val="5"/>
              <c:layout>
                <c:manualLayout>
                  <c:x val="-1.9919696434874692E-2"/>
                  <c:y val="-4.3048236050645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D9-46C6-9049-E5C217F96DD4}"/>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A9-4BD1-A735-8F23F02F8C0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18-24</c:v>
                </c:pt>
                <c:pt idx="1">
                  <c:v>25-34</c:v>
                </c:pt>
                <c:pt idx="2">
                  <c:v>35-44</c:v>
                </c:pt>
                <c:pt idx="3">
                  <c:v>45-54</c:v>
                </c:pt>
                <c:pt idx="4">
                  <c:v>55-64</c:v>
                </c:pt>
                <c:pt idx="5">
                  <c:v>65-74</c:v>
                </c:pt>
                <c:pt idx="6">
                  <c:v>75+</c:v>
                </c:pt>
              </c:strCache>
            </c:strRef>
          </c:cat>
          <c:val>
            <c:numRef>
              <c:f>Sheet1!$B$2:$B$8</c:f>
              <c:numCache>
                <c:formatCode>0%</c:formatCode>
                <c:ptCount val="7"/>
                <c:pt idx="0">
                  <c:v>0.64</c:v>
                </c:pt>
                <c:pt idx="1">
                  <c:v>0.71</c:v>
                </c:pt>
                <c:pt idx="2">
                  <c:v>0.73</c:v>
                </c:pt>
                <c:pt idx="3">
                  <c:v>0.7</c:v>
                </c:pt>
                <c:pt idx="4">
                  <c:v>0.75</c:v>
                </c:pt>
                <c:pt idx="5">
                  <c:v>0.71</c:v>
                </c:pt>
                <c:pt idx="6">
                  <c:v>0.53</c:v>
                </c:pt>
              </c:numCache>
            </c:numRef>
          </c:val>
          <c:smooth val="0"/>
          <c:extLst>
            <c:ext xmlns:c16="http://schemas.microsoft.com/office/drawing/2014/chart" uri="{C3380CC4-5D6E-409C-BE32-E72D297353CC}">
              <c16:uniqueId val="{00000004-DDD9-46C6-9049-E5C217F96DD4}"/>
            </c:ext>
          </c:extLst>
        </c:ser>
        <c:ser>
          <c:idx val="1"/>
          <c:order val="1"/>
          <c:tx>
            <c:strRef>
              <c:f>Sheet1!$C$1</c:f>
              <c:strCache>
                <c:ptCount val="1"/>
                <c:pt idx="0">
                  <c:v>Fairly active - 30 to 149 minutes</c:v>
                </c:pt>
              </c:strCache>
            </c:strRef>
          </c:tx>
          <c:spPr>
            <a:ln w="28575" cap="rnd">
              <a:solidFill>
                <a:srgbClr val="78C0A6"/>
              </a:solidFill>
              <a:round/>
            </a:ln>
            <a:effectLst/>
          </c:spPr>
          <c:marker>
            <c:symbol val="star"/>
            <c:size val="5"/>
            <c:spPr>
              <a:solidFill>
                <a:srgbClr val="78C0A6"/>
              </a:solidFill>
              <a:ln w="38100">
                <a:solidFill>
                  <a:srgbClr val="78C0A6"/>
                </a:solidFill>
              </a:ln>
              <a:effectLst/>
            </c:spPr>
          </c:marker>
          <c:dLbls>
            <c:dLbl>
              <c:idx val="0"/>
              <c:spPr>
                <a:noFill/>
                <a:ln w="19050">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DFC9-4051-8D99-D77B32EBF75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18-24</c:v>
                </c:pt>
                <c:pt idx="1">
                  <c:v>25-34</c:v>
                </c:pt>
                <c:pt idx="2">
                  <c:v>35-44</c:v>
                </c:pt>
                <c:pt idx="3">
                  <c:v>45-54</c:v>
                </c:pt>
                <c:pt idx="4">
                  <c:v>55-64</c:v>
                </c:pt>
                <c:pt idx="5">
                  <c:v>65-74</c:v>
                </c:pt>
                <c:pt idx="6">
                  <c:v>75+</c:v>
                </c:pt>
              </c:strCache>
            </c:strRef>
          </c:cat>
          <c:val>
            <c:numRef>
              <c:f>Sheet1!$C$2:$C$8</c:f>
              <c:numCache>
                <c:formatCode>0%</c:formatCode>
                <c:ptCount val="7"/>
                <c:pt idx="0">
                  <c:v>0.12</c:v>
                </c:pt>
                <c:pt idx="1">
                  <c:v>0.22</c:v>
                </c:pt>
                <c:pt idx="2">
                  <c:v>0.16</c:v>
                </c:pt>
                <c:pt idx="3">
                  <c:v>0.15</c:v>
                </c:pt>
                <c:pt idx="4">
                  <c:v>0.13</c:v>
                </c:pt>
                <c:pt idx="5">
                  <c:v>0.14000000000000001</c:v>
                </c:pt>
                <c:pt idx="6">
                  <c:v>0.17</c:v>
                </c:pt>
              </c:numCache>
            </c:numRef>
          </c:val>
          <c:smooth val="0"/>
          <c:extLst>
            <c:ext xmlns:c16="http://schemas.microsoft.com/office/drawing/2014/chart" uri="{C3380CC4-5D6E-409C-BE32-E72D297353CC}">
              <c16:uniqueId val="{00000008-DDD9-46C6-9049-E5C217F96DD4}"/>
            </c:ext>
          </c:extLst>
        </c:ser>
        <c:ser>
          <c:idx val="2"/>
          <c:order val="2"/>
          <c:tx>
            <c:strRef>
              <c:f>Sheet1!$D$1</c:f>
              <c:strCache>
                <c:ptCount val="1"/>
                <c:pt idx="0">
                  <c:v>Inactive - less than 30 minutes</c:v>
                </c:pt>
              </c:strCache>
            </c:strRef>
          </c:tx>
          <c:spPr>
            <a:ln w="28575" cap="rnd">
              <a:solidFill>
                <a:srgbClr val="FF8EA9"/>
              </a:solidFill>
              <a:round/>
            </a:ln>
            <a:effectLst/>
          </c:spPr>
          <c:marker>
            <c:symbol val="diamond"/>
            <c:size val="8"/>
            <c:spPr>
              <a:solidFill>
                <a:srgbClr val="FF8EA9"/>
              </a:solidFill>
              <a:ln w="9525">
                <a:solidFill>
                  <a:srgbClr val="FF8EA9"/>
                </a:solidFill>
              </a:ln>
              <a:effectLst/>
            </c:spPr>
          </c:marker>
          <c:dLbls>
            <c:dLbl>
              <c:idx val="0"/>
              <c:layout>
                <c:manualLayout>
                  <c:x val="-5.439868776513012E-2"/>
                  <c:y val="-4.45149601235836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E4-4BBF-8937-7FB80CCF44DE}"/>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DD9-46C6-9049-E5C217F96DD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18-24</c:v>
                </c:pt>
                <c:pt idx="1">
                  <c:v>25-34</c:v>
                </c:pt>
                <c:pt idx="2">
                  <c:v>35-44</c:v>
                </c:pt>
                <c:pt idx="3">
                  <c:v>45-54</c:v>
                </c:pt>
                <c:pt idx="4">
                  <c:v>55-64</c:v>
                </c:pt>
                <c:pt idx="5">
                  <c:v>65-74</c:v>
                </c:pt>
                <c:pt idx="6">
                  <c:v>75+</c:v>
                </c:pt>
              </c:strCache>
            </c:strRef>
          </c:cat>
          <c:val>
            <c:numRef>
              <c:f>Sheet1!$D$2:$D$8</c:f>
              <c:numCache>
                <c:formatCode>0%</c:formatCode>
                <c:ptCount val="7"/>
                <c:pt idx="0">
                  <c:v>0.23</c:v>
                </c:pt>
                <c:pt idx="1">
                  <c:v>7.0000000000000007E-2</c:v>
                </c:pt>
                <c:pt idx="2">
                  <c:v>0.11</c:v>
                </c:pt>
                <c:pt idx="3">
                  <c:v>0.15</c:v>
                </c:pt>
                <c:pt idx="4">
                  <c:v>0.12</c:v>
                </c:pt>
                <c:pt idx="5">
                  <c:v>0.15</c:v>
                </c:pt>
                <c:pt idx="6">
                  <c:v>0.3</c:v>
                </c:pt>
              </c:numCache>
            </c:numRef>
          </c:val>
          <c:smooth val="0"/>
          <c:extLst>
            <c:ext xmlns:c16="http://schemas.microsoft.com/office/drawing/2014/chart" uri="{C3380CC4-5D6E-409C-BE32-E72D297353CC}">
              <c16:uniqueId val="{0000000A-DDD9-46C6-9049-E5C217F96DD4}"/>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r"/>
      <c:layout>
        <c:manualLayout>
          <c:xMode val="edge"/>
          <c:yMode val="edge"/>
          <c:x val="0.49764118769527804"/>
          <c:y val="8.8003444376279633E-3"/>
          <c:w val="0.43069608189198727"/>
          <c:h val="0.1499982907467496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5.3903842031738522E-2"/>
          <c:w val="0.57461166158710297"/>
          <c:h val="0.79919785206921268"/>
        </c:manualLayout>
      </c:layout>
      <c:lineChart>
        <c:grouping val="standard"/>
        <c:varyColors val="0"/>
        <c:ser>
          <c:idx val="0"/>
          <c:order val="0"/>
          <c:tx>
            <c:strRef>
              <c:f>Sheet1!$B$1</c:f>
              <c:strCache>
                <c:ptCount val="1"/>
                <c:pt idx="0">
                  <c:v>Active - at least 150 minutes</c:v>
                </c:pt>
              </c:strCache>
            </c:strRef>
          </c:tx>
          <c:spPr>
            <a:ln w="28575" cap="rnd">
              <a:solidFill>
                <a:srgbClr val="3A7D64"/>
              </a:solidFill>
              <a:round/>
            </a:ln>
            <a:effectLst/>
          </c:spPr>
          <c:marker>
            <c:symbol val="circle"/>
            <c:size val="5"/>
            <c:spPr>
              <a:solidFill>
                <a:srgbClr val="3A7D64"/>
              </a:solidFill>
              <a:ln w="38100" cap="rnd">
                <a:solidFill>
                  <a:srgbClr val="3A7D64"/>
                </a:solidFill>
              </a:ln>
              <a:effectLst/>
            </c:spPr>
          </c:marker>
          <c:dPt>
            <c:idx val="7"/>
            <c:marker>
              <c:symbol val="circle"/>
              <c:size val="5"/>
              <c:spPr>
                <a:solidFill>
                  <a:srgbClr val="3A7D64"/>
                </a:solidFill>
                <a:ln w="38100" cap="rnd">
                  <a:solidFill>
                    <a:srgbClr val="3A7D64"/>
                  </a:solidFill>
                </a:ln>
                <a:effectLst/>
              </c:spPr>
            </c:marker>
            <c:bubble3D val="0"/>
            <c:extLst>
              <c:ext xmlns:c16="http://schemas.microsoft.com/office/drawing/2014/chart" uri="{C3380CC4-5D6E-409C-BE32-E72D297353CC}">
                <c16:uniqueId val="{00000001-4FC2-444D-988C-E1754011EE39}"/>
              </c:ext>
            </c:extLst>
          </c:dPt>
          <c:dLbls>
            <c:dLbl>
              <c:idx val="6"/>
              <c:layout>
                <c:manualLayout>
                  <c:x val="-3.3731544416979439E-2"/>
                  <c:y val="3.8648410302085101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4.3317306363882258E-2"/>
                      <c:h val="3.1241222753579261E-2"/>
                    </c:manualLayout>
                  </c15:layout>
                </c:ext>
                <c:ext xmlns:c16="http://schemas.microsoft.com/office/drawing/2014/chart" uri="{C3380CC4-5D6E-409C-BE32-E72D297353CC}">
                  <c16:uniqueId val="{00000002-1931-453E-BDCD-E9EB7750400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18-34*</c:v>
                </c:pt>
                <c:pt idx="1">
                  <c:v>35-44</c:v>
                </c:pt>
                <c:pt idx="2">
                  <c:v>45-54</c:v>
                </c:pt>
                <c:pt idx="3">
                  <c:v>55-64</c:v>
                </c:pt>
                <c:pt idx="4">
                  <c:v>65-74</c:v>
                </c:pt>
                <c:pt idx="5">
                  <c:v>75+</c:v>
                </c:pt>
                <c:pt idx="6">
                  <c:v>TOTAL</c:v>
                </c:pt>
              </c:strCache>
            </c:strRef>
          </c:cat>
          <c:val>
            <c:numRef>
              <c:f>Sheet1!$B$2:$B$8</c:f>
              <c:numCache>
                <c:formatCode>0%</c:formatCode>
                <c:ptCount val="7"/>
                <c:pt idx="0">
                  <c:v>0.77</c:v>
                </c:pt>
                <c:pt idx="1">
                  <c:v>0.78</c:v>
                </c:pt>
                <c:pt idx="2">
                  <c:v>0.74</c:v>
                </c:pt>
                <c:pt idx="3">
                  <c:v>0.76</c:v>
                </c:pt>
                <c:pt idx="4">
                  <c:v>0.75</c:v>
                </c:pt>
                <c:pt idx="5">
                  <c:v>0.57999999999999996</c:v>
                </c:pt>
                <c:pt idx="6">
                  <c:v>0.74</c:v>
                </c:pt>
              </c:numCache>
            </c:numRef>
          </c:val>
          <c:smooth val="0"/>
          <c:extLst>
            <c:ext xmlns:c16="http://schemas.microsoft.com/office/drawing/2014/chart" uri="{C3380CC4-5D6E-409C-BE32-E72D297353CC}">
              <c16:uniqueId val="{00000000-CC66-49C6-B5B0-8B127C973C82}"/>
            </c:ext>
          </c:extLst>
        </c:ser>
        <c:ser>
          <c:idx val="1"/>
          <c:order val="1"/>
          <c:tx>
            <c:strRef>
              <c:f>Sheet1!$C$1</c:f>
              <c:strCache>
                <c:ptCount val="1"/>
                <c:pt idx="0">
                  <c:v>Fairly active - 30 to 149 minutes</c:v>
                </c:pt>
              </c:strCache>
            </c:strRef>
          </c:tx>
          <c:spPr>
            <a:ln w="28575" cap="rnd">
              <a:solidFill>
                <a:srgbClr val="78C0A6"/>
              </a:solidFill>
              <a:round/>
            </a:ln>
            <a:effectLst/>
          </c:spPr>
          <c:marker>
            <c:symbol val="star"/>
            <c:size val="5"/>
            <c:spPr>
              <a:solidFill>
                <a:srgbClr val="78C0A6"/>
              </a:solidFill>
              <a:ln w="38100">
                <a:solidFill>
                  <a:srgbClr val="78C0A6"/>
                </a:solidFill>
              </a:ln>
              <a:effectLst/>
            </c:spPr>
          </c:marker>
          <c:dPt>
            <c:idx val="7"/>
            <c:marker>
              <c:symbol val="star"/>
              <c:size val="5"/>
              <c:spPr>
                <a:solidFill>
                  <a:srgbClr val="78C0A6"/>
                </a:solidFill>
                <a:ln w="38100">
                  <a:solidFill>
                    <a:srgbClr val="78C0A6"/>
                  </a:solidFill>
                </a:ln>
                <a:effectLst/>
              </c:spPr>
            </c:marker>
            <c:bubble3D val="0"/>
            <c:extLst>
              <c:ext xmlns:c16="http://schemas.microsoft.com/office/drawing/2014/chart" uri="{C3380CC4-5D6E-409C-BE32-E72D297353CC}">
                <c16:uniqueId val="{00000003-4FC2-444D-988C-E1754011EE39}"/>
              </c:ext>
            </c:extLst>
          </c:dPt>
          <c:dLbls>
            <c:dLbl>
              <c:idx val="2"/>
              <c:layout>
                <c:manualLayout>
                  <c:x val="-2.8902413272733865E-2"/>
                  <c:y val="3.13146744473106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6B-42F8-9F0C-09B1F7F290E5}"/>
                </c:ext>
              </c:extLst>
            </c:dLbl>
            <c:dLbl>
              <c:idx val="5"/>
              <c:layout>
                <c:manualLayout>
                  <c:x val="-3.0512123654149095E-2"/>
                  <c:y val="3.42481225931866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88A-4840-8DE0-FE87EB33FE4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18-34*</c:v>
                </c:pt>
                <c:pt idx="1">
                  <c:v>35-44</c:v>
                </c:pt>
                <c:pt idx="2">
                  <c:v>45-54</c:v>
                </c:pt>
                <c:pt idx="3">
                  <c:v>55-64</c:v>
                </c:pt>
                <c:pt idx="4">
                  <c:v>65-74</c:v>
                </c:pt>
                <c:pt idx="5">
                  <c:v>75+</c:v>
                </c:pt>
                <c:pt idx="6">
                  <c:v>TOTAL</c:v>
                </c:pt>
              </c:strCache>
            </c:strRef>
          </c:cat>
          <c:val>
            <c:numRef>
              <c:f>Sheet1!$C$2:$C$8</c:f>
              <c:numCache>
                <c:formatCode>0%</c:formatCode>
                <c:ptCount val="7"/>
                <c:pt idx="0">
                  <c:v>0.12</c:v>
                </c:pt>
                <c:pt idx="1">
                  <c:v>0.14000000000000001</c:v>
                </c:pt>
                <c:pt idx="2">
                  <c:v>0.11</c:v>
                </c:pt>
                <c:pt idx="3">
                  <c:v>0.13</c:v>
                </c:pt>
                <c:pt idx="4">
                  <c:v>0.13</c:v>
                </c:pt>
                <c:pt idx="5">
                  <c:v>0.17</c:v>
                </c:pt>
                <c:pt idx="6">
                  <c:v>0.13</c:v>
                </c:pt>
              </c:numCache>
            </c:numRef>
          </c:val>
          <c:smooth val="0"/>
          <c:extLst>
            <c:ext xmlns:c16="http://schemas.microsoft.com/office/drawing/2014/chart" uri="{C3380CC4-5D6E-409C-BE32-E72D297353CC}">
              <c16:uniqueId val="{00000001-CC66-49C6-B5B0-8B127C973C82}"/>
            </c:ext>
          </c:extLst>
        </c:ser>
        <c:ser>
          <c:idx val="2"/>
          <c:order val="2"/>
          <c:tx>
            <c:strRef>
              <c:f>Sheet1!$D$1</c:f>
              <c:strCache>
                <c:ptCount val="1"/>
                <c:pt idx="0">
                  <c:v>Inactive - less than 30 minutes</c:v>
                </c:pt>
              </c:strCache>
            </c:strRef>
          </c:tx>
          <c:spPr>
            <a:ln w="28575" cap="rnd">
              <a:solidFill>
                <a:srgbClr val="FF8EA9"/>
              </a:solidFill>
              <a:round/>
            </a:ln>
            <a:effectLst/>
          </c:spPr>
          <c:marker>
            <c:symbol val="diamond"/>
            <c:size val="8"/>
            <c:spPr>
              <a:solidFill>
                <a:srgbClr val="FF8EA9"/>
              </a:solidFill>
              <a:ln w="9525">
                <a:solidFill>
                  <a:srgbClr val="FF8EA9"/>
                </a:solidFill>
              </a:ln>
              <a:effectLst/>
            </c:spPr>
          </c:marker>
          <c:dPt>
            <c:idx val="7"/>
            <c:marker>
              <c:symbol val="diamond"/>
              <c:size val="8"/>
              <c:spPr>
                <a:solidFill>
                  <a:srgbClr val="FF8EA9"/>
                </a:solidFill>
                <a:ln w="9525">
                  <a:solidFill>
                    <a:srgbClr val="FF8EA9"/>
                  </a:solidFill>
                </a:ln>
                <a:effectLst/>
              </c:spPr>
            </c:marker>
            <c:bubble3D val="0"/>
            <c:extLst>
              <c:ext xmlns:c16="http://schemas.microsoft.com/office/drawing/2014/chart" uri="{C3380CC4-5D6E-409C-BE32-E72D297353CC}">
                <c16:uniqueId val="{00000005-4FC2-444D-988C-E1754011EE39}"/>
              </c:ext>
            </c:extLst>
          </c:dPt>
          <c:dLbls>
            <c:dLbl>
              <c:idx val="2"/>
              <c:layout>
                <c:manualLayout>
                  <c:x val="-3.1272616747731005E-2"/>
                  <c:y val="-3.57732846488732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6B-42F8-9F0C-09B1F7F290E5}"/>
                </c:ext>
              </c:extLst>
            </c:dLbl>
            <c:dLbl>
              <c:idx val="5"/>
              <c:layout>
                <c:manualLayout>
                  <c:x val="-3.2882327129146238E-2"/>
                  <c:y val="-2.40394920653692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6B-42F8-9F0C-09B1F7F290E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18-34*</c:v>
                </c:pt>
                <c:pt idx="1">
                  <c:v>35-44</c:v>
                </c:pt>
                <c:pt idx="2">
                  <c:v>45-54</c:v>
                </c:pt>
                <c:pt idx="3">
                  <c:v>55-64</c:v>
                </c:pt>
                <c:pt idx="4">
                  <c:v>65-74</c:v>
                </c:pt>
                <c:pt idx="5">
                  <c:v>75+</c:v>
                </c:pt>
                <c:pt idx="6">
                  <c:v>TOTAL</c:v>
                </c:pt>
              </c:strCache>
            </c:strRef>
          </c:cat>
          <c:val>
            <c:numRef>
              <c:f>Sheet1!$D$2:$D$8</c:f>
              <c:numCache>
                <c:formatCode>0%</c:formatCode>
                <c:ptCount val="7"/>
                <c:pt idx="0">
                  <c:v>0.11</c:v>
                </c:pt>
                <c:pt idx="1">
                  <c:v>7.0000000000000007E-2</c:v>
                </c:pt>
                <c:pt idx="2">
                  <c:v>0.15</c:v>
                </c:pt>
                <c:pt idx="3">
                  <c:v>0.11</c:v>
                </c:pt>
                <c:pt idx="4">
                  <c:v>0.12</c:v>
                </c:pt>
                <c:pt idx="5">
                  <c:v>0.24</c:v>
                </c:pt>
                <c:pt idx="6">
                  <c:v>0.13</c:v>
                </c:pt>
              </c:numCache>
            </c:numRef>
          </c:val>
          <c:smooth val="0"/>
          <c:extLst>
            <c:ext xmlns:c16="http://schemas.microsoft.com/office/drawing/2014/chart" uri="{C3380CC4-5D6E-409C-BE32-E72D297353CC}">
              <c16:uniqueId val="{00000002-CC66-49C6-B5B0-8B127C973C82}"/>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9"/>
          <c:min val="0"/>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275011225835312E-2"/>
          <c:y val="5.3903842031738522E-2"/>
          <c:w val="0.57461166158710297"/>
          <c:h val="0.79919785206921268"/>
        </c:manualLayout>
      </c:layout>
      <c:lineChart>
        <c:grouping val="standard"/>
        <c:varyColors val="0"/>
        <c:ser>
          <c:idx val="0"/>
          <c:order val="0"/>
          <c:tx>
            <c:strRef>
              <c:f>Sheet1!$B$1</c:f>
              <c:strCache>
                <c:ptCount val="1"/>
                <c:pt idx="0">
                  <c:v>Active - at least 150 minutes</c:v>
                </c:pt>
              </c:strCache>
            </c:strRef>
          </c:tx>
          <c:spPr>
            <a:ln w="28575" cap="rnd">
              <a:solidFill>
                <a:srgbClr val="3A7D64"/>
              </a:solidFill>
              <a:round/>
            </a:ln>
            <a:effectLst/>
          </c:spPr>
          <c:marker>
            <c:symbol val="circle"/>
            <c:size val="5"/>
            <c:spPr>
              <a:solidFill>
                <a:srgbClr val="3A7D64"/>
              </a:solidFill>
              <a:ln w="38100" cap="rnd">
                <a:solidFill>
                  <a:srgbClr val="3A7D64"/>
                </a:solidFill>
              </a:ln>
              <a:effectLst/>
            </c:spPr>
          </c:marker>
          <c:dPt>
            <c:idx val="7"/>
            <c:marker>
              <c:symbol val="circle"/>
              <c:size val="5"/>
              <c:spPr>
                <a:solidFill>
                  <a:srgbClr val="3A7D64"/>
                </a:solidFill>
                <a:ln w="38100" cap="rnd">
                  <a:solidFill>
                    <a:srgbClr val="3A7D64"/>
                  </a:solidFill>
                </a:ln>
                <a:effectLst/>
              </c:spPr>
            </c:marker>
            <c:bubble3D val="0"/>
            <c:extLst>
              <c:ext xmlns:c16="http://schemas.microsoft.com/office/drawing/2014/chart" uri="{C3380CC4-5D6E-409C-BE32-E72D297353CC}">
                <c16:uniqueId val="{00000001-764E-4F54-93D2-7E6C321D650E}"/>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18-34*</c:v>
                </c:pt>
                <c:pt idx="1">
                  <c:v>35-44</c:v>
                </c:pt>
                <c:pt idx="2">
                  <c:v>45-54</c:v>
                </c:pt>
                <c:pt idx="3">
                  <c:v>55-64</c:v>
                </c:pt>
                <c:pt idx="4">
                  <c:v>65-74</c:v>
                </c:pt>
                <c:pt idx="5">
                  <c:v>75+</c:v>
                </c:pt>
                <c:pt idx="6">
                  <c:v>TOTAL</c:v>
                </c:pt>
              </c:strCache>
            </c:strRef>
          </c:cat>
          <c:val>
            <c:numRef>
              <c:f>Sheet1!$B$2:$B$8</c:f>
              <c:numCache>
                <c:formatCode>0%</c:formatCode>
                <c:ptCount val="7"/>
                <c:pt idx="0">
                  <c:v>0.63</c:v>
                </c:pt>
                <c:pt idx="1">
                  <c:v>0.68</c:v>
                </c:pt>
                <c:pt idx="2">
                  <c:v>0.65</c:v>
                </c:pt>
                <c:pt idx="3">
                  <c:v>0.75</c:v>
                </c:pt>
                <c:pt idx="4">
                  <c:v>0.67</c:v>
                </c:pt>
                <c:pt idx="5">
                  <c:v>0.49</c:v>
                </c:pt>
                <c:pt idx="6">
                  <c:v>0.65</c:v>
                </c:pt>
              </c:numCache>
            </c:numRef>
          </c:val>
          <c:smooth val="0"/>
          <c:extLst>
            <c:ext xmlns:c16="http://schemas.microsoft.com/office/drawing/2014/chart" uri="{C3380CC4-5D6E-409C-BE32-E72D297353CC}">
              <c16:uniqueId val="{00000000-F7F3-4669-9153-74990B35A221}"/>
            </c:ext>
          </c:extLst>
        </c:ser>
        <c:ser>
          <c:idx val="1"/>
          <c:order val="1"/>
          <c:tx>
            <c:strRef>
              <c:f>Sheet1!$C$1</c:f>
              <c:strCache>
                <c:ptCount val="1"/>
                <c:pt idx="0">
                  <c:v>Fairly active - 30 to 149 minutes</c:v>
                </c:pt>
              </c:strCache>
            </c:strRef>
          </c:tx>
          <c:spPr>
            <a:ln w="28575" cap="rnd">
              <a:solidFill>
                <a:srgbClr val="78C0A6"/>
              </a:solidFill>
              <a:round/>
            </a:ln>
            <a:effectLst/>
          </c:spPr>
          <c:marker>
            <c:symbol val="star"/>
            <c:size val="5"/>
            <c:spPr>
              <a:solidFill>
                <a:srgbClr val="78C0A6"/>
              </a:solidFill>
              <a:ln w="38100">
                <a:solidFill>
                  <a:srgbClr val="78C0A6"/>
                </a:solidFill>
              </a:ln>
              <a:effectLst/>
            </c:spPr>
          </c:marker>
          <c:dPt>
            <c:idx val="7"/>
            <c:marker>
              <c:symbol val="star"/>
              <c:size val="5"/>
              <c:spPr>
                <a:solidFill>
                  <a:srgbClr val="78C0A6"/>
                </a:solidFill>
                <a:ln w="38100">
                  <a:solidFill>
                    <a:srgbClr val="78C0A6"/>
                  </a:solidFill>
                </a:ln>
                <a:effectLst/>
              </c:spPr>
            </c:marker>
            <c:bubble3D val="0"/>
            <c:extLst>
              <c:ext xmlns:c16="http://schemas.microsoft.com/office/drawing/2014/chart" uri="{C3380CC4-5D6E-409C-BE32-E72D297353CC}">
                <c16:uniqueId val="{00000004-764E-4F54-93D2-7E6C321D650E}"/>
              </c:ext>
            </c:extLst>
          </c:dPt>
          <c:dLbls>
            <c:dLbl>
              <c:idx val="4"/>
              <c:layout>
                <c:manualLayout>
                  <c:x val="-3.6063158060371747E-2"/>
                  <c:y val="-5.91542688457293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4E-4F54-93D2-7E6C321D650E}"/>
                </c:ext>
              </c:extLst>
            </c:dLbl>
            <c:dLbl>
              <c:idx val="5"/>
              <c:layout>
                <c:manualLayout>
                  <c:x val="-3.4953964190659832E-2"/>
                  <c:y val="4.6386013803516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1D-4373-BB9E-468D2D9E66F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18-34*</c:v>
                </c:pt>
                <c:pt idx="1">
                  <c:v>35-44</c:v>
                </c:pt>
                <c:pt idx="2">
                  <c:v>45-54</c:v>
                </c:pt>
                <c:pt idx="3">
                  <c:v>55-64</c:v>
                </c:pt>
                <c:pt idx="4">
                  <c:v>65-74</c:v>
                </c:pt>
                <c:pt idx="5">
                  <c:v>75+</c:v>
                </c:pt>
                <c:pt idx="6">
                  <c:v>TOTAL</c:v>
                </c:pt>
              </c:strCache>
            </c:strRef>
          </c:cat>
          <c:val>
            <c:numRef>
              <c:f>Sheet1!$C$2:$C$8</c:f>
              <c:numCache>
                <c:formatCode>0%</c:formatCode>
                <c:ptCount val="7"/>
                <c:pt idx="0">
                  <c:v>0.27</c:v>
                </c:pt>
                <c:pt idx="1">
                  <c:v>0.17</c:v>
                </c:pt>
                <c:pt idx="2">
                  <c:v>0.19</c:v>
                </c:pt>
                <c:pt idx="3">
                  <c:v>0.13</c:v>
                </c:pt>
                <c:pt idx="4">
                  <c:v>0.15</c:v>
                </c:pt>
                <c:pt idx="5">
                  <c:v>0.16</c:v>
                </c:pt>
                <c:pt idx="6">
                  <c:v>0.19</c:v>
                </c:pt>
              </c:numCache>
            </c:numRef>
          </c:val>
          <c:smooth val="0"/>
          <c:extLst>
            <c:ext xmlns:c16="http://schemas.microsoft.com/office/drawing/2014/chart" uri="{C3380CC4-5D6E-409C-BE32-E72D297353CC}">
              <c16:uniqueId val="{00000001-F7F3-4669-9153-74990B35A221}"/>
            </c:ext>
          </c:extLst>
        </c:ser>
        <c:ser>
          <c:idx val="2"/>
          <c:order val="2"/>
          <c:tx>
            <c:strRef>
              <c:f>Sheet1!$D$1</c:f>
              <c:strCache>
                <c:ptCount val="1"/>
                <c:pt idx="0">
                  <c:v>Inactive - less than 30 minutes</c:v>
                </c:pt>
              </c:strCache>
            </c:strRef>
          </c:tx>
          <c:spPr>
            <a:ln w="28575" cap="rnd">
              <a:solidFill>
                <a:srgbClr val="FF8EA9"/>
              </a:solidFill>
              <a:round/>
            </a:ln>
            <a:effectLst/>
          </c:spPr>
          <c:marker>
            <c:symbol val="diamond"/>
            <c:size val="8"/>
            <c:spPr>
              <a:solidFill>
                <a:srgbClr val="FF8EA9"/>
              </a:solidFill>
              <a:ln w="9525">
                <a:solidFill>
                  <a:srgbClr val="FF8EA9"/>
                </a:solidFill>
              </a:ln>
              <a:effectLst/>
            </c:spPr>
          </c:marker>
          <c:dPt>
            <c:idx val="7"/>
            <c:marker>
              <c:symbol val="diamond"/>
              <c:size val="8"/>
              <c:spPr>
                <a:solidFill>
                  <a:srgbClr val="FF8EA9"/>
                </a:solidFill>
                <a:ln w="9525">
                  <a:solidFill>
                    <a:srgbClr val="FF8EA9"/>
                  </a:solidFill>
                </a:ln>
                <a:effectLst/>
              </c:spPr>
            </c:marker>
            <c:bubble3D val="0"/>
            <c:extLst>
              <c:ext xmlns:c16="http://schemas.microsoft.com/office/drawing/2014/chart" uri="{C3380CC4-5D6E-409C-BE32-E72D297353CC}">
                <c16:uniqueId val="{00000007-764E-4F54-93D2-7E6C321D650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18-34*</c:v>
                </c:pt>
                <c:pt idx="1">
                  <c:v>35-44</c:v>
                </c:pt>
                <c:pt idx="2">
                  <c:v>45-54</c:v>
                </c:pt>
                <c:pt idx="3">
                  <c:v>55-64</c:v>
                </c:pt>
                <c:pt idx="4">
                  <c:v>65-74</c:v>
                </c:pt>
                <c:pt idx="5">
                  <c:v>75+</c:v>
                </c:pt>
                <c:pt idx="6">
                  <c:v>TOTAL</c:v>
                </c:pt>
              </c:strCache>
            </c:strRef>
          </c:cat>
          <c:val>
            <c:numRef>
              <c:f>Sheet1!$D$2:$D$8</c:f>
              <c:numCache>
                <c:formatCode>0%</c:formatCode>
                <c:ptCount val="7"/>
                <c:pt idx="0">
                  <c:v>0.1</c:v>
                </c:pt>
                <c:pt idx="1">
                  <c:v>0.15</c:v>
                </c:pt>
                <c:pt idx="2">
                  <c:v>0.16</c:v>
                </c:pt>
                <c:pt idx="3">
                  <c:v>0.12</c:v>
                </c:pt>
                <c:pt idx="4">
                  <c:v>0.18</c:v>
                </c:pt>
                <c:pt idx="5">
                  <c:v>0.34</c:v>
                </c:pt>
                <c:pt idx="6">
                  <c:v>0.16</c:v>
                </c:pt>
              </c:numCache>
            </c:numRef>
          </c:val>
          <c:smooth val="0"/>
          <c:extLst>
            <c:ext xmlns:c16="http://schemas.microsoft.com/office/drawing/2014/chart" uri="{C3380CC4-5D6E-409C-BE32-E72D297353CC}">
              <c16:uniqueId val="{00000000-2399-4D24-9AC4-95F4C799BBC7}"/>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9"/>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t"/>
      <c:layout>
        <c:manualLayout>
          <c:xMode val="edge"/>
          <c:yMode val="edge"/>
          <c:x val="0.67525091272115767"/>
          <c:y val="2.9334481458759876E-2"/>
          <c:w val="0.13231200450146591"/>
          <c:h val="0.7790794937485443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217022718239758E-3"/>
          <c:y val="0.1342627816904636"/>
          <c:w val="0.98110712780651743"/>
          <c:h val="0.7101236998925502"/>
        </c:manualLayout>
      </c:layout>
      <c:barChart>
        <c:barDir val="bar"/>
        <c:grouping val="clustered"/>
        <c:varyColors val="0"/>
        <c:ser>
          <c:idx val="0"/>
          <c:order val="0"/>
          <c:tx>
            <c:strRef>
              <c:f>Sheet1!$B$1</c:f>
              <c:strCache>
                <c:ptCount val="1"/>
                <c:pt idx="0">
                  <c:v>Column6</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DC5B-4C6F-BE3F-DEE893F5F2C7}"/>
              </c:ext>
            </c:extLst>
          </c:dPt>
          <c:dPt>
            <c:idx val="1"/>
            <c:invertIfNegative val="0"/>
            <c:bubble3D val="0"/>
            <c:extLst>
              <c:ext xmlns:c16="http://schemas.microsoft.com/office/drawing/2014/chart" uri="{C3380CC4-5D6E-409C-BE32-E72D297353CC}">
                <c16:uniqueId val="{00000002-DC5B-4C6F-BE3F-DEE893F5F2C7}"/>
              </c:ext>
            </c:extLst>
          </c:dPt>
          <c:dLbls>
            <c:dLbl>
              <c:idx val="1"/>
              <c:numFmt formatCode="#,##0.0" sourceLinked="0"/>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DC5B-4C6F-BE3F-DEE893F5F2C7}"/>
                </c:ext>
              </c:extLst>
            </c:dLbl>
            <c:dLbl>
              <c:idx val="3"/>
              <c:numFmt formatCode="#,##0.0" sourceLinked="0"/>
              <c:spPr>
                <a:noFill/>
                <a:ln w="19050">
                  <a:solidFill>
                    <a:schemeClr val="accent4"/>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DC5B-4C6F-BE3F-DEE893F5F2C7}"/>
                </c:ext>
              </c:extLst>
            </c:dLbl>
            <c:numFmt formatCode="#,##0.0" sourceLinked="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Total </c:v>
                </c:pt>
                <c:pt idx="1">
                  <c:v>Active (at least 150 minutes)</c:v>
                </c:pt>
                <c:pt idx="2">
                  <c:v>Fairly active (30-149 minutes)</c:v>
                </c:pt>
                <c:pt idx="3">
                  <c:v>Inactive (less than 30 minutes)</c:v>
                </c:pt>
              </c:strCache>
            </c:strRef>
          </c:cat>
          <c:val>
            <c:numRef>
              <c:f>Sheet1!$B$2:$B$9</c:f>
              <c:numCache>
                <c:formatCode>General</c:formatCode>
                <c:ptCount val="4"/>
                <c:pt idx="0">
                  <c:v>6.729214432842487</c:v>
                </c:pt>
                <c:pt idx="1">
                  <c:v>6.9686728152626616</c:v>
                </c:pt>
                <c:pt idx="2">
                  <c:v>6.5589421337285074</c:v>
                </c:pt>
                <c:pt idx="3">
                  <c:v>5.7192435937101127</c:v>
                </c:pt>
              </c:numCache>
            </c:numRef>
          </c:val>
          <c:extLst>
            <c:ext xmlns:c16="http://schemas.microsoft.com/office/drawing/2014/chart" uri="{C3380CC4-5D6E-409C-BE32-E72D297353CC}">
              <c16:uniqueId val="{00000004-DC5B-4C6F-BE3F-DEE893F5F2C7}"/>
            </c:ext>
          </c:extLst>
        </c:ser>
        <c:dLbls>
          <c:showLegendKey val="0"/>
          <c:showVal val="0"/>
          <c:showCatName val="0"/>
          <c:showSerName val="0"/>
          <c:showPercent val="0"/>
          <c:showBubbleSize val="0"/>
        </c:dLbls>
        <c:gapWidth val="40"/>
        <c:axId val="939734640"/>
        <c:axId val="939731360"/>
      </c:barChart>
      <c:catAx>
        <c:axId val="939734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max val="8"/>
          <c:min val="0"/>
        </c:scaling>
        <c:delete val="1"/>
        <c:axPos val="t"/>
        <c:numFmt formatCode="General" sourceLinked="1"/>
        <c:majorTickMark val="out"/>
        <c:minorTickMark val="none"/>
        <c:tickLblPos val="nextTo"/>
        <c:crossAx val="939734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217022718239758E-3"/>
          <c:y val="0.1342627816904636"/>
          <c:w val="0.98110712780651743"/>
          <c:h val="0.7101236998925502"/>
        </c:manualLayout>
      </c:layout>
      <c:barChart>
        <c:barDir val="bar"/>
        <c:grouping val="clustered"/>
        <c:varyColors val="0"/>
        <c:ser>
          <c:idx val="0"/>
          <c:order val="0"/>
          <c:tx>
            <c:strRef>
              <c:f>Sheet1!$B$1</c:f>
              <c:strCache>
                <c:ptCount val="1"/>
                <c:pt idx="0">
                  <c:v>Column6</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5-ABE4-47EE-BB0F-35FEDD8643FF}"/>
              </c:ext>
            </c:extLst>
          </c:dPt>
          <c:dPt>
            <c:idx val="1"/>
            <c:invertIfNegative val="0"/>
            <c:bubble3D val="0"/>
            <c:extLst>
              <c:ext xmlns:c16="http://schemas.microsoft.com/office/drawing/2014/chart" uri="{C3380CC4-5D6E-409C-BE32-E72D297353CC}">
                <c16:uniqueId val="{00000000-ABE4-47EE-BB0F-35FEDD8643FF}"/>
              </c:ext>
            </c:extLst>
          </c:dPt>
          <c:dLbls>
            <c:dLbl>
              <c:idx val="3"/>
              <c:numFmt formatCode="#,##0.0" sourceLinked="0"/>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ABE4-47EE-BB0F-35FEDD8643FF}"/>
                </c:ext>
              </c:extLst>
            </c:dLbl>
            <c:numFmt formatCode="#,##0.0" sourceLinked="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Total </c:v>
                </c:pt>
                <c:pt idx="1">
                  <c:v>Active (at least 150 minutes)</c:v>
                </c:pt>
                <c:pt idx="2">
                  <c:v>Fairly active (30-149 minutes)</c:v>
                </c:pt>
                <c:pt idx="3">
                  <c:v>Inactive (less than 30 minutes)</c:v>
                </c:pt>
              </c:strCache>
            </c:strRef>
          </c:cat>
          <c:val>
            <c:numRef>
              <c:f>Sheet1!$B$2:$B$9</c:f>
              <c:numCache>
                <c:formatCode>General</c:formatCode>
                <c:ptCount val="4"/>
                <c:pt idx="0">
                  <c:v>4.294685081782422</c:v>
                </c:pt>
                <c:pt idx="1">
                  <c:v>4.230526454425358</c:v>
                </c:pt>
                <c:pt idx="2">
                  <c:v>4.3063704015266113</c:v>
                </c:pt>
                <c:pt idx="3">
                  <c:v>4.7536736294282136</c:v>
                </c:pt>
              </c:numCache>
            </c:numRef>
          </c:val>
          <c:extLst>
            <c:ext xmlns:c16="http://schemas.microsoft.com/office/drawing/2014/chart" uri="{C3380CC4-5D6E-409C-BE32-E72D297353CC}">
              <c16:uniqueId val="{00000001-ABE4-47EE-BB0F-35FEDD8643FF}"/>
            </c:ext>
          </c:extLst>
        </c:ser>
        <c:dLbls>
          <c:showLegendKey val="0"/>
          <c:showVal val="0"/>
          <c:showCatName val="0"/>
          <c:showSerName val="0"/>
          <c:showPercent val="0"/>
          <c:showBubbleSize val="0"/>
        </c:dLbls>
        <c:gapWidth val="40"/>
        <c:axId val="939734640"/>
        <c:axId val="939731360"/>
      </c:barChart>
      <c:catAx>
        <c:axId val="939734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max val="6"/>
          <c:min val="0"/>
        </c:scaling>
        <c:delete val="1"/>
        <c:axPos val="t"/>
        <c:numFmt formatCode="General" sourceLinked="1"/>
        <c:majorTickMark val="out"/>
        <c:minorTickMark val="none"/>
        <c:tickLblPos val="nextTo"/>
        <c:crossAx val="939734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1302758539182812"/>
          <c:y val="5.1622088288728669E-2"/>
          <c:w val="0.51366194537999821"/>
          <c:h val="0.94551708567855175"/>
        </c:manualLayout>
      </c:layout>
      <c:barChart>
        <c:barDir val="bar"/>
        <c:grouping val="clustered"/>
        <c:varyColors val="0"/>
        <c:ser>
          <c:idx val="0"/>
          <c:order val="0"/>
          <c:tx>
            <c:strRef>
              <c:f>Sheet1!$B$1</c:f>
              <c:strCache>
                <c:ptCount val="1"/>
                <c:pt idx="0">
                  <c:v>Column1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Up to 2 hours 59 minutes</c:v>
                </c:pt>
                <c:pt idx="1">
                  <c:v>3 hours up to 4 hours 59 minutes</c:v>
                </c:pt>
                <c:pt idx="2">
                  <c:v>5 hours up to 6 hours 59 minutes</c:v>
                </c:pt>
                <c:pt idx="3">
                  <c:v>7 hours up to 8 hours 59 minutes</c:v>
                </c:pt>
                <c:pt idx="4">
                  <c:v>9 hours up to 11 hours 59 minutes</c:v>
                </c:pt>
                <c:pt idx="5">
                  <c:v>12 hours or more</c:v>
                </c:pt>
              </c:strCache>
            </c:strRef>
          </c:cat>
          <c:val>
            <c:numRef>
              <c:f>Sheet1!$B$2:$B$7</c:f>
              <c:numCache>
                <c:formatCode>0%</c:formatCode>
                <c:ptCount val="6"/>
                <c:pt idx="0">
                  <c:v>0.1358</c:v>
                </c:pt>
                <c:pt idx="1">
                  <c:v>0.2457</c:v>
                </c:pt>
                <c:pt idx="2">
                  <c:v>0.2296</c:v>
                </c:pt>
                <c:pt idx="3">
                  <c:v>0.15690000000000001</c:v>
                </c:pt>
                <c:pt idx="4">
                  <c:v>0.1401</c:v>
                </c:pt>
                <c:pt idx="5">
                  <c:v>9.1800000000000007E-2</c:v>
                </c:pt>
              </c:numCache>
            </c:numRef>
          </c:val>
          <c:extLst>
            <c:ext xmlns:c16="http://schemas.microsoft.com/office/drawing/2014/chart" uri="{C3380CC4-5D6E-409C-BE32-E72D297353CC}">
              <c16:uniqueId val="{00000000-1E67-471E-AB20-517D935F9365}"/>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35000000000000003"/>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CB73-430D-811B-A782236E0E8C}"/>
              </c:ext>
            </c:extLst>
          </c:dPt>
          <c:dLbls>
            <c:dLbl>
              <c:idx val="4"/>
              <c:layout>
                <c:manualLayout>
                  <c:x val="1.9681317625472273E-3"/>
                  <c:y val="2.0547576472605451E-7"/>
                </c:manualLayout>
              </c:layout>
              <c:showLegendKey val="0"/>
              <c:showVal val="1"/>
              <c:showCatName val="0"/>
              <c:showSerName val="0"/>
              <c:showPercent val="0"/>
              <c:showBubbleSize val="0"/>
              <c:extLst>
                <c:ext xmlns:c15="http://schemas.microsoft.com/office/drawing/2012/chart" uri="{CE6537A1-D6FC-4f65-9D91-7224C49458BB}">
                  <c15:layout>
                    <c:manualLayout>
                      <c:w val="4.4631649418393815E-2"/>
                      <c:h val="4.6058214571765906E-2"/>
                    </c:manualLayout>
                  </c15:layout>
                </c:ext>
                <c:ext xmlns:c16="http://schemas.microsoft.com/office/drawing/2014/chart" uri="{C3380CC4-5D6E-409C-BE32-E72D297353CC}">
                  <c16:uniqueId val="{00000003-95F9-435C-A591-292234F6E380}"/>
                </c:ext>
              </c:extLst>
            </c:dLbl>
            <c:dLbl>
              <c:idx val="12"/>
              <c:showLegendKey val="0"/>
              <c:showVal val="1"/>
              <c:showCatName val="0"/>
              <c:showSerName val="0"/>
              <c:showPercent val="0"/>
              <c:showBubbleSize val="0"/>
              <c:extLst>
                <c:ext xmlns:c15="http://schemas.microsoft.com/office/drawing/2012/chart" uri="{CE6537A1-D6FC-4f65-9D91-7224C49458BB}">
                  <c15:layout>
                    <c:manualLayout>
                      <c:w val="4.4631649418393815E-2"/>
                      <c:h val="4.6058214571765906E-2"/>
                    </c:manualLayout>
                  </c15:layout>
                </c:ext>
                <c:ext xmlns:c16="http://schemas.microsoft.com/office/drawing/2014/chart" uri="{C3380CC4-5D6E-409C-BE32-E72D297353CC}">
                  <c16:uniqueId val="{00000002-95F9-435C-A591-292234F6E38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0.09</c:v>
                </c:pt>
                <c:pt idx="1">
                  <c:v>0.08</c:v>
                </c:pt>
                <c:pt idx="2">
                  <c:v>7.0000000000000007E-2</c:v>
                </c:pt>
                <c:pt idx="3">
                  <c:v>0.06</c:v>
                </c:pt>
                <c:pt idx="4">
                  <c:v>0.06</c:v>
                </c:pt>
                <c:pt idx="5">
                  <c:v>0.14000000000000001</c:v>
                </c:pt>
                <c:pt idx="6">
                  <c:v>0.1</c:v>
                </c:pt>
                <c:pt idx="7">
                  <c:v>0.1</c:v>
                </c:pt>
                <c:pt idx="8">
                  <c:v>0.14000000000000001</c:v>
                </c:pt>
                <c:pt idx="9">
                  <c:v>0.06</c:v>
                </c:pt>
                <c:pt idx="10">
                  <c:v>0.1</c:v>
                </c:pt>
                <c:pt idx="11">
                  <c:v>0.11</c:v>
                </c:pt>
                <c:pt idx="12">
                  <c:v>7.0000000000000007E-2</c:v>
                </c:pt>
                <c:pt idx="13">
                  <c:v>0.1</c:v>
                </c:pt>
                <c:pt idx="14">
                  <c:v>0.09</c:v>
                </c:pt>
                <c:pt idx="15">
                  <c:v>0.1</c:v>
                </c:pt>
                <c:pt idx="16">
                  <c:v>0.09</c:v>
                </c:pt>
                <c:pt idx="17">
                  <c:v>0.1</c:v>
                </c:pt>
                <c:pt idx="18">
                  <c:v>0.1</c:v>
                </c:pt>
                <c:pt idx="19">
                  <c:v>0.09</c:v>
                </c:pt>
                <c:pt idx="20">
                  <c:v>0.08</c:v>
                </c:pt>
                <c:pt idx="21">
                  <c:v>0.09</c:v>
                </c:pt>
              </c:numCache>
            </c:numRef>
          </c:val>
          <c:extLst>
            <c:ext xmlns:c16="http://schemas.microsoft.com/office/drawing/2014/chart" uri="{C3380CC4-5D6E-409C-BE32-E72D297353CC}">
              <c16:uniqueId val="{00000002-CB73-430D-811B-A782236E0E8C}"/>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25"/>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92250152404976E-3"/>
          <c:y val="8.7113577241631934E-2"/>
          <c:w val="0.98110712780651743"/>
          <c:h val="0.64117827915593328"/>
        </c:manualLayout>
      </c:layout>
      <c:barChart>
        <c:barDir val="col"/>
        <c:grouping val="clustered"/>
        <c:varyColors val="0"/>
        <c:ser>
          <c:idx val="0"/>
          <c:order val="0"/>
          <c:tx>
            <c:strRef>
              <c:f>Sheet1!$B$1</c:f>
              <c:strCache>
                <c:ptCount val="1"/>
                <c:pt idx="0">
                  <c:v>2020</c:v>
                </c:pt>
              </c:strCache>
            </c:strRef>
          </c:tx>
          <c:spPr>
            <a:solidFill>
              <a:schemeClr val="accent6"/>
            </a:solidFill>
            <a:ln>
              <a:noFill/>
            </a:ln>
            <a:effectLst/>
          </c:spPr>
          <c:invertIfNegative val="0"/>
          <c:dPt>
            <c:idx val="6"/>
            <c:invertIfNegative val="0"/>
            <c:bubble3D val="0"/>
            <c:extLst>
              <c:ext xmlns:c16="http://schemas.microsoft.com/office/drawing/2014/chart" uri="{C3380CC4-5D6E-409C-BE32-E72D297353CC}">
                <c16:uniqueId val="{00000000-982A-4C8B-BA6E-8DDF257E4E5F}"/>
              </c:ext>
            </c:extLst>
          </c:dPt>
          <c:dLbls>
            <c:dLbl>
              <c:idx val="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82A-4C8B-BA6E-8DDF257E4E5F}"/>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982A-4C8B-BA6E-8DDF257E4E5F}"/>
                </c:ext>
              </c:extLst>
            </c:dLbl>
            <c:dLbl>
              <c:idx val="2"/>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982A-4C8B-BA6E-8DDF257E4E5F}"/>
                </c:ext>
              </c:extLst>
            </c:dLbl>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82A-4C8B-BA6E-8DDF257E4E5F}"/>
                </c:ext>
              </c:extLst>
            </c:dLbl>
            <c:dLbl>
              <c:idx val="5"/>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1EE9-4054-BE08-DA4DF019964D}"/>
                </c:ext>
              </c:extLst>
            </c:dLbl>
            <c:dLbl>
              <c:idx val="6"/>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82A-4C8B-BA6E-8DDF257E4E5F}"/>
                </c:ext>
              </c:extLst>
            </c:dLbl>
            <c:dLbl>
              <c:idx val="8"/>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982A-4C8B-BA6E-8DDF257E4E5F}"/>
                </c:ext>
              </c:extLst>
            </c:dLbl>
            <c:dLbl>
              <c:idx val="9"/>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982A-4C8B-BA6E-8DDF257E4E5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Essex TOTAL</c:v>
                </c:pt>
                <c:pt idx="2">
                  <c:v> Quintile 1 (more deprived)</c:v>
                </c:pt>
                <c:pt idx="3">
                  <c:v> Quintile 2</c:v>
                </c:pt>
                <c:pt idx="4">
                  <c:v> Quintile 3</c:v>
                </c:pt>
                <c:pt idx="5">
                  <c:v> Quintile 4</c:v>
                </c:pt>
                <c:pt idx="6">
                  <c:v> Quintile 5 (less deprived)</c:v>
                </c:pt>
                <c:pt idx="8">
                  <c:v>Urban</c:v>
                </c:pt>
                <c:pt idx="9">
                  <c:v>Rural</c:v>
                </c:pt>
              </c:strCache>
            </c:strRef>
          </c:cat>
          <c:val>
            <c:numRef>
              <c:f>Sheet1!$B$2:$B$11</c:f>
              <c:numCache>
                <c:formatCode>General</c:formatCode>
                <c:ptCount val="10"/>
                <c:pt idx="0" formatCode="0%">
                  <c:v>0.6</c:v>
                </c:pt>
                <c:pt idx="2" formatCode="0%">
                  <c:v>0.28999999999999998</c:v>
                </c:pt>
                <c:pt idx="3" formatCode="0%">
                  <c:v>0.46</c:v>
                </c:pt>
                <c:pt idx="4" formatCode="0%">
                  <c:v>0.62</c:v>
                </c:pt>
                <c:pt idx="5" formatCode="0%">
                  <c:v>0.65</c:v>
                </c:pt>
                <c:pt idx="6" formatCode="0%">
                  <c:v>0.7</c:v>
                </c:pt>
                <c:pt idx="8" formatCode="0%">
                  <c:v>0.55000000000000004</c:v>
                </c:pt>
                <c:pt idx="9" formatCode="0%">
                  <c:v>0.77</c:v>
                </c:pt>
              </c:numCache>
            </c:numRef>
          </c:val>
          <c:extLst>
            <c:ext xmlns:c16="http://schemas.microsoft.com/office/drawing/2014/chart" uri="{C3380CC4-5D6E-409C-BE32-E72D297353CC}">
              <c16:uniqueId val="{00000001-982A-4C8B-BA6E-8DDF257E4E5F}"/>
            </c:ext>
          </c:extLst>
        </c:ser>
        <c:ser>
          <c:idx val="1"/>
          <c:order val="1"/>
          <c:tx>
            <c:strRef>
              <c:f>Sheet1!$C$1</c:f>
              <c:strCache>
                <c:ptCount val="1"/>
                <c:pt idx="0">
                  <c:v>2022</c:v>
                </c:pt>
              </c:strCache>
            </c:strRef>
          </c:tx>
          <c:spPr>
            <a:solidFill>
              <a:schemeClr val="accent5"/>
            </a:solidFill>
            <a:ln>
              <a:noFill/>
            </a:ln>
            <a:effectLst/>
          </c:spPr>
          <c:invertIfNegative val="0"/>
          <c:dLbls>
            <c:dLbl>
              <c:idx val="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7C7-4DBD-ACDD-DAE86766BA84}"/>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82A-4C8B-BA6E-8DDF257E4E5F}"/>
                </c:ext>
              </c:extLst>
            </c:dLbl>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982A-4C8B-BA6E-8DDF257E4E5F}"/>
                </c:ext>
              </c:extLst>
            </c:dLbl>
            <c:dLbl>
              <c:idx val="4"/>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982A-4C8B-BA6E-8DDF257E4E5F}"/>
                </c:ext>
              </c:extLst>
            </c:dLbl>
            <c:dLbl>
              <c:idx val="6"/>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982A-4C8B-BA6E-8DDF257E4E5F}"/>
                </c:ext>
              </c:extLst>
            </c:dLbl>
            <c:dLbl>
              <c:idx val="7"/>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7C7-4DBD-ACDD-DAE86766BA84}"/>
                </c:ext>
              </c:extLst>
            </c:dLbl>
            <c:dLbl>
              <c:idx val="8"/>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EE9-4054-BE08-DA4DF019964D}"/>
                </c:ext>
              </c:extLst>
            </c:dLbl>
            <c:dLbl>
              <c:idx val="9"/>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EE9-4054-BE08-DA4DF019964D}"/>
                </c:ext>
              </c:extLst>
            </c:dLbl>
            <c:dLbl>
              <c:idx val="1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67C7-4DBD-ACDD-DAE86766BA8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Essex TOTAL</c:v>
                </c:pt>
                <c:pt idx="2">
                  <c:v> Quintile 1 (more deprived)</c:v>
                </c:pt>
                <c:pt idx="3">
                  <c:v> Quintile 2</c:v>
                </c:pt>
                <c:pt idx="4">
                  <c:v> Quintile 3</c:v>
                </c:pt>
                <c:pt idx="5">
                  <c:v> Quintile 4</c:v>
                </c:pt>
                <c:pt idx="6">
                  <c:v> Quintile 5 (less deprived)</c:v>
                </c:pt>
                <c:pt idx="8">
                  <c:v>Urban</c:v>
                </c:pt>
                <c:pt idx="9">
                  <c:v>Rural</c:v>
                </c:pt>
              </c:strCache>
            </c:strRef>
          </c:cat>
          <c:val>
            <c:numRef>
              <c:f>Sheet1!$C$2:$C$11</c:f>
              <c:numCache>
                <c:formatCode>General</c:formatCode>
                <c:ptCount val="10"/>
                <c:pt idx="0" formatCode="0%">
                  <c:v>0.51</c:v>
                </c:pt>
                <c:pt idx="2" formatCode="0%">
                  <c:v>0.34</c:v>
                </c:pt>
                <c:pt idx="3" formatCode="0%">
                  <c:v>0.35</c:v>
                </c:pt>
                <c:pt idx="4" formatCode="0%">
                  <c:v>0.53</c:v>
                </c:pt>
                <c:pt idx="5" formatCode="0%">
                  <c:v>0.56999999999999995</c:v>
                </c:pt>
                <c:pt idx="6" formatCode="0%">
                  <c:v>0.59</c:v>
                </c:pt>
                <c:pt idx="8" formatCode="0%">
                  <c:v>0.43</c:v>
                </c:pt>
                <c:pt idx="9" formatCode="0%">
                  <c:v>0.74</c:v>
                </c:pt>
              </c:numCache>
            </c:numRef>
          </c:val>
          <c:extLst>
            <c:ext xmlns:c16="http://schemas.microsoft.com/office/drawing/2014/chart" uri="{C3380CC4-5D6E-409C-BE32-E72D297353CC}">
              <c16:uniqueId val="{00000002-982A-4C8B-BA6E-8DDF257E4E5F}"/>
            </c:ext>
          </c:extLst>
        </c:ser>
        <c:ser>
          <c:idx val="2"/>
          <c:order val="2"/>
          <c:tx>
            <c:strRef>
              <c:f>Sheet1!$D$1</c:f>
              <c:strCache>
                <c:ptCount val="1"/>
                <c:pt idx="0">
                  <c:v>2023</c:v>
                </c:pt>
              </c:strCache>
            </c:strRef>
          </c:tx>
          <c:spPr>
            <a:solidFill>
              <a:schemeClr val="accent4"/>
            </a:solidFill>
            <a:ln>
              <a:noFill/>
            </a:ln>
            <a:effectLst/>
          </c:spPr>
          <c:invertIfNegative val="0"/>
          <c:dLbls>
            <c:dLbl>
              <c:idx val="2"/>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16B-4A35-BEEA-F2DE84404748}"/>
                </c:ext>
              </c:extLst>
            </c:dLbl>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Essex TOTAL</c:v>
                </c:pt>
                <c:pt idx="2">
                  <c:v> Quintile 1 (more deprived)</c:v>
                </c:pt>
                <c:pt idx="3">
                  <c:v> Quintile 2</c:v>
                </c:pt>
                <c:pt idx="4">
                  <c:v> Quintile 3</c:v>
                </c:pt>
                <c:pt idx="5">
                  <c:v> Quintile 4</c:v>
                </c:pt>
                <c:pt idx="6">
                  <c:v> Quintile 5 (less deprived)</c:v>
                </c:pt>
                <c:pt idx="8">
                  <c:v>Urban</c:v>
                </c:pt>
                <c:pt idx="9">
                  <c:v>Rural</c:v>
                </c:pt>
              </c:strCache>
            </c:strRef>
          </c:cat>
          <c:val>
            <c:numRef>
              <c:f>Sheet1!$D$2:$D$11</c:f>
              <c:numCache>
                <c:formatCode>General</c:formatCode>
                <c:ptCount val="10"/>
                <c:pt idx="0" formatCode="0%">
                  <c:v>0.5</c:v>
                </c:pt>
                <c:pt idx="2" formatCode="0%">
                  <c:v>0.39</c:v>
                </c:pt>
                <c:pt idx="3" formatCode="0%">
                  <c:v>0.38</c:v>
                </c:pt>
                <c:pt idx="4" formatCode="0%">
                  <c:v>0.48</c:v>
                </c:pt>
                <c:pt idx="5" formatCode="0%">
                  <c:v>0.54</c:v>
                </c:pt>
                <c:pt idx="6" formatCode="0%">
                  <c:v>0.59</c:v>
                </c:pt>
                <c:pt idx="8" formatCode="0%">
                  <c:v>0.43</c:v>
                </c:pt>
                <c:pt idx="9" formatCode="0%">
                  <c:v>0.69</c:v>
                </c:pt>
              </c:numCache>
            </c:numRef>
          </c:val>
          <c:extLst>
            <c:ext xmlns:c16="http://schemas.microsoft.com/office/drawing/2014/chart" uri="{C3380CC4-5D6E-409C-BE32-E72D297353CC}">
              <c16:uniqueId val="{00000000-216B-4A35-BEEA-F2DE84404748}"/>
            </c:ext>
          </c:extLst>
        </c:ser>
        <c:dLbls>
          <c:showLegendKey val="0"/>
          <c:showVal val="0"/>
          <c:showCatName val="0"/>
          <c:showSerName val="0"/>
          <c:showPercent val="0"/>
          <c:showBubbleSize val="0"/>
        </c:dLbls>
        <c:gapWidth val="40"/>
        <c:axId val="939734640"/>
        <c:axId val="939731360"/>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194960989808132E-2"/>
          <c:y val="5.9094071773901649E-2"/>
          <c:w val="0.88147648164298831"/>
          <c:h val="0.75956223953582647"/>
        </c:manualLayout>
      </c:layout>
      <c:lineChart>
        <c:grouping val="standard"/>
        <c:varyColors val="0"/>
        <c:ser>
          <c:idx val="0"/>
          <c:order val="0"/>
          <c:tx>
            <c:strRef>
              <c:f>Sheet1!$B$1</c:f>
              <c:strCache>
                <c:ptCount val="1"/>
                <c:pt idx="0">
                  <c:v>Essex</c:v>
                </c:pt>
              </c:strCache>
            </c:strRef>
          </c:tx>
          <c:spPr>
            <a:ln w="28575" cap="rnd">
              <a:solidFill>
                <a:srgbClr val="E40037"/>
              </a:solidFill>
              <a:round/>
            </a:ln>
            <a:effectLst/>
          </c:spPr>
          <c:marker>
            <c:symbol val="circle"/>
            <c:size val="5"/>
            <c:spPr>
              <a:solidFill>
                <a:schemeClr val="accent4"/>
              </a:solidFill>
              <a:ln w="38100" cap="rnd">
                <a:solidFill>
                  <a:srgbClr val="E40037"/>
                </a:solidFill>
              </a:ln>
              <a:effectLst/>
            </c:spPr>
          </c:marker>
          <c:dPt>
            <c:idx val="208"/>
            <c:marker>
              <c:symbol val="circle"/>
              <c:size val="5"/>
              <c:spPr>
                <a:solidFill>
                  <a:schemeClr val="accent4"/>
                </a:solidFill>
                <a:ln w="38100" cap="rnd">
                  <a:solidFill>
                    <a:schemeClr val="accent4"/>
                  </a:solidFill>
                </a:ln>
                <a:effectLst/>
              </c:spPr>
            </c:marker>
            <c:bubble3D val="0"/>
            <c:spPr>
              <a:ln w="28575" cap="rnd">
                <a:solidFill>
                  <a:schemeClr val="accent4"/>
                </a:solidFill>
                <a:round/>
              </a:ln>
              <a:effectLst/>
            </c:spPr>
            <c:extLst>
              <c:ext xmlns:c16="http://schemas.microsoft.com/office/drawing/2014/chart" uri="{C3380CC4-5D6E-409C-BE32-E72D297353CC}">
                <c16:uniqueId val="{0000001A-2640-40A1-A016-3009B4DD6F27}"/>
              </c:ext>
            </c:extLst>
          </c:dPt>
          <c:dLbls>
            <c:dLbl>
              <c:idx val="7"/>
              <c:layout>
                <c:manualLayout>
                  <c:x val="-3.611575862077504E-2"/>
                  <c:y val="-2.82563106004166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93-40F0-B1DB-5CA3D88EC70F}"/>
                </c:ext>
              </c:extLst>
            </c:dLbl>
            <c:dLbl>
              <c:idx val="10"/>
              <c:layout>
                <c:manualLayout>
                  <c:x val="-2.0974094180419123E-2"/>
                  <c:y val="3.6490530580524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93-40F0-B1DB-5CA3D88EC70F}"/>
                </c:ext>
              </c:extLst>
            </c:dLbl>
            <c:dLbl>
              <c:idx val="15"/>
              <c:layout>
                <c:manualLayout>
                  <c:x val="-1.6315120506463453E-2"/>
                  <c:y val="3.64905305805249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A93-40F0-B1DB-5CA3D88EC70F}"/>
                </c:ext>
              </c:extLst>
            </c:dLbl>
            <c:dLbl>
              <c:idx val="18"/>
              <c:layout>
                <c:manualLayout>
                  <c:x val="-2.213883759890806E-2"/>
                  <c:y val="-3.38864707031072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A93-40F0-B1DB-5CA3D88EC70F}"/>
                </c:ext>
              </c:extLst>
            </c:dLbl>
            <c:dLbl>
              <c:idx val="22"/>
              <c:layout>
                <c:manualLayout>
                  <c:x val="-1.5150377087974537E-2"/>
                  <c:y val="-3.6701439924529282E-2"/>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3.3794984431415827E-2"/>
                      <c:h val="3.6807282501262903E-2"/>
                    </c:manualLayout>
                  </c15:layout>
                </c:ext>
                <c:ext xmlns:c16="http://schemas.microsoft.com/office/drawing/2014/chart" uri="{C3380CC4-5D6E-409C-BE32-E72D297353CC}">
                  <c16:uniqueId val="{00000009-AA93-40F0-B1DB-5CA3D88EC70F}"/>
                </c:ext>
              </c:extLst>
            </c:dLbl>
            <c:dLbl>
              <c:idx val="35"/>
              <c:layout>
                <c:manualLayout>
                  <c:x val="-2.6797811272863684E-2"/>
                  <c:y val="-3.10713906517619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A93-40F0-B1DB-5CA3D88EC70F}"/>
                </c:ext>
              </c:extLst>
            </c:dLbl>
            <c:dLbl>
              <c:idx val="40"/>
              <c:layout>
                <c:manualLayout>
                  <c:x val="-1.747986392495237E-2"/>
                  <c:y val="-3.10713906517619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A93-40F0-B1DB-5CA3D88EC70F}"/>
                </c:ext>
              </c:extLst>
            </c:dLbl>
            <c:dLbl>
              <c:idx val="100"/>
              <c:layout>
                <c:manualLayout>
                  <c:x val="-3.7280502039264043E-2"/>
                  <c:y val="-2.2626150497726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A93-40F0-B1DB-5CA3D88EC70F}"/>
                </c:ext>
              </c:extLst>
            </c:dLbl>
            <c:dLbl>
              <c:idx val="103"/>
              <c:layout>
                <c:manualLayout>
                  <c:x val="-2.2138837598908039E-2"/>
                  <c:y val="-2.82563106004167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A93-40F0-B1DB-5CA3D88EC70F}"/>
                </c:ext>
              </c:extLst>
            </c:dLbl>
            <c:dLbl>
              <c:idx val="106"/>
              <c:layout>
                <c:manualLayout>
                  <c:x val="-2.0974094180419123E-2"/>
                  <c:y val="-3.10713906517619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A93-40F0-B1DB-5CA3D88EC70F}"/>
                </c:ext>
              </c:extLst>
            </c:dLbl>
            <c:dLbl>
              <c:idx val="109"/>
              <c:layout>
                <c:manualLayout>
                  <c:x val="-8.1619165770410364E-3"/>
                  <c:y val="-2.5441230549071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A93-40F0-B1DB-5CA3D88EC70F}"/>
                </c:ext>
              </c:extLst>
            </c:dLbl>
            <c:dLbl>
              <c:idx val="115"/>
              <c:layout>
                <c:manualLayout>
                  <c:x val="-1.1656146832507873E-2"/>
                  <c:y val="-3.10713906517619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A93-40F0-B1DB-5CA3D88EC70F}"/>
                </c:ext>
              </c:extLst>
            </c:dLbl>
            <c:dLbl>
              <c:idx val="127"/>
              <c:layout>
                <c:manualLayout>
                  <c:x val="-1.8644607343441373E-2"/>
                  <c:y val="-3.10713906517619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A93-40F0-B1DB-5CA3D88EC70F}"/>
                </c:ext>
              </c:extLst>
            </c:dLbl>
            <c:dLbl>
              <c:idx val="146"/>
              <c:layout>
                <c:manualLayout>
                  <c:x val="-2.0974094180419123E-2"/>
                  <c:y val="-3.10713906517619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A93-40F0-B1DB-5CA3D88EC70F}"/>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Sheet1!$A$2:$A$217</c:f>
              <c:numCache>
                <c:formatCode>mmm\-yy</c:formatCode>
                <c:ptCount val="216"/>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pt idx="145">
                  <c:v>43132</c:v>
                </c:pt>
                <c:pt idx="146">
                  <c:v>43160</c:v>
                </c:pt>
                <c:pt idx="147">
                  <c:v>43191</c:v>
                </c:pt>
                <c:pt idx="148">
                  <c:v>43221</c:v>
                </c:pt>
                <c:pt idx="149">
                  <c:v>43252</c:v>
                </c:pt>
                <c:pt idx="150">
                  <c:v>43282</c:v>
                </c:pt>
                <c:pt idx="151">
                  <c:v>43313</c:v>
                </c:pt>
                <c:pt idx="152">
                  <c:v>43344</c:v>
                </c:pt>
                <c:pt idx="153">
                  <c:v>43374</c:v>
                </c:pt>
                <c:pt idx="154">
                  <c:v>43405</c:v>
                </c:pt>
                <c:pt idx="155">
                  <c:v>43435</c:v>
                </c:pt>
                <c:pt idx="156">
                  <c:v>43466</c:v>
                </c:pt>
                <c:pt idx="157">
                  <c:v>43497</c:v>
                </c:pt>
                <c:pt idx="158">
                  <c:v>43525</c:v>
                </c:pt>
                <c:pt idx="159">
                  <c:v>43556</c:v>
                </c:pt>
                <c:pt idx="160">
                  <c:v>43586</c:v>
                </c:pt>
                <c:pt idx="161">
                  <c:v>43617</c:v>
                </c:pt>
                <c:pt idx="162">
                  <c:v>43647</c:v>
                </c:pt>
                <c:pt idx="163">
                  <c:v>43678</c:v>
                </c:pt>
                <c:pt idx="164">
                  <c:v>43709</c:v>
                </c:pt>
                <c:pt idx="165">
                  <c:v>43739</c:v>
                </c:pt>
                <c:pt idx="166">
                  <c:v>43770</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pt idx="182">
                  <c:v>44256</c:v>
                </c:pt>
                <c:pt idx="183">
                  <c:v>44287</c:v>
                </c:pt>
                <c:pt idx="184">
                  <c:v>44317</c:v>
                </c:pt>
                <c:pt idx="185">
                  <c:v>44348</c:v>
                </c:pt>
                <c:pt idx="186">
                  <c:v>44378</c:v>
                </c:pt>
                <c:pt idx="187">
                  <c:v>44409</c:v>
                </c:pt>
                <c:pt idx="188">
                  <c:v>44440</c:v>
                </c:pt>
                <c:pt idx="189">
                  <c:v>44470</c:v>
                </c:pt>
                <c:pt idx="190">
                  <c:v>44501</c:v>
                </c:pt>
                <c:pt idx="191">
                  <c:v>44531</c:v>
                </c:pt>
                <c:pt idx="192">
                  <c:v>44562</c:v>
                </c:pt>
                <c:pt idx="193">
                  <c:v>44593</c:v>
                </c:pt>
                <c:pt idx="194">
                  <c:v>44621</c:v>
                </c:pt>
                <c:pt idx="195">
                  <c:v>44652</c:v>
                </c:pt>
                <c:pt idx="196">
                  <c:v>44682</c:v>
                </c:pt>
                <c:pt idx="197">
                  <c:v>44713</c:v>
                </c:pt>
                <c:pt idx="198">
                  <c:v>44743</c:v>
                </c:pt>
                <c:pt idx="199">
                  <c:v>44774</c:v>
                </c:pt>
                <c:pt idx="200">
                  <c:v>44805</c:v>
                </c:pt>
                <c:pt idx="201">
                  <c:v>44835</c:v>
                </c:pt>
                <c:pt idx="202">
                  <c:v>44866</c:v>
                </c:pt>
                <c:pt idx="203">
                  <c:v>44896</c:v>
                </c:pt>
                <c:pt idx="204">
                  <c:v>44927</c:v>
                </c:pt>
                <c:pt idx="205">
                  <c:v>44958</c:v>
                </c:pt>
                <c:pt idx="206">
                  <c:v>44986</c:v>
                </c:pt>
                <c:pt idx="207">
                  <c:v>45017</c:v>
                </c:pt>
                <c:pt idx="208">
                  <c:v>45047</c:v>
                </c:pt>
                <c:pt idx="209">
                  <c:v>45078</c:v>
                </c:pt>
                <c:pt idx="210">
                  <c:v>45108</c:v>
                </c:pt>
                <c:pt idx="211">
                  <c:v>45139</c:v>
                </c:pt>
                <c:pt idx="212">
                  <c:v>45170</c:v>
                </c:pt>
                <c:pt idx="213">
                  <c:v>45200</c:v>
                </c:pt>
                <c:pt idx="214">
                  <c:v>45231</c:v>
                </c:pt>
                <c:pt idx="215">
                  <c:v>45261</c:v>
                </c:pt>
              </c:numCache>
            </c:numRef>
          </c:cat>
          <c:val>
            <c:numRef>
              <c:f>Sheet1!$B$2:$B$217</c:f>
              <c:numCache>
                <c:formatCode>General</c:formatCode>
                <c:ptCount val="216"/>
                <c:pt idx="7" formatCode="0%">
                  <c:v>0.8</c:v>
                </c:pt>
                <c:pt idx="22" formatCode="0%">
                  <c:v>0.8</c:v>
                </c:pt>
                <c:pt idx="40" formatCode="0%">
                  <c:v>0.84</c:v>
                </c:pt>
                <c:pt idx="48" formatCode="0%">
                  <c:v>0.82</c:v>
                </c:pt>
                <c:pt idx="54" formatCode="0%">
                  <c:v>0.85</c:v>
                </c:pt>
                <c:pt idx="73" formatCode="0%">
                  <c:v>0.83</c:v>
                </c:pt>
                <c:pt idx="85" formatCode="0%">
                  <c:v>0.81</c:v>
                </c:pt>
                <c:pt idx="100" formatCode="0%">
                  <c:v>0.84</c:v>
                </c:pt>
                <c:pt idx="115" formatCode="0%">
                  <c:v>0.82</c:v>
                </c:pt>
                <c:pt idx="127" formatCode="0%">
                  <c:v>0.82</c:v>
                </c:pt>
                <c:pt idx="146" formatCode="0%">
                  <c:v>0.8</c:v>
                </c:pt>
                <c:pt idx="196" formatCode="0%">
                  <c:v>0.78</c:v>
                </c:pt>
                <c:pt idx="208" formatCode="0%">
                  <c:v>0.7</c:v>
                </c:pt>
              </c:numCache>
            </c:numRef>
          </c:val>
          <c:smooth val="0"/>
          <c:extLst>
            <c:ext xmlns:c16="http://schemas.microsoft.com/office/drawing/2014/chart" uri="{C3380CC4-5D6E-409C-BE32-E72D297353CC}">
              <c16:uniqueId val="{00000000-4B25-4B35-A605-F20BBCC2D9B2}"/>
            </c:ext>
          </c:extLst>
        </c:ser>
        <c:ser>
          <c:idx val="1"/>
          <c:order val="1"/>
          <c:tx>
            <c:strRef>
              <c:f>Sheet1!$C$1</c:f>
              <c:strCache>
                <c:ptCount val="1"/>
                <c:pt idx="0">
                  <c:v>England</c:v>
                </c:pt>
              </c:strCache>
            </c:strRef>
          </c:tx>
          <c:spPr>
            <a:ln w="28575" cap="rnd">
              <a:solidFill>
                <a:schemeClr val="accent5"/>
              </a:solidFill>
              <a:round/>
            </a:ln>
            <a:effectLst/>
          </c:spPr>
          <c:marker>
            <c:symbol val="x"/>
            <c:size val="5"/>
            <c:spPr>
              <a:solidFill>
                <a:schemeClr val="accent5"/>
              </a:solidFill>
              <a:ln w="38100">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Sheet1!$A$2:$A$217</c:f>
              <c:numCache>
                <c:formatCode>mmm\-yy</c:formatCode>
                <c:ptCount val="216"/>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pt idx="145">
                  <c:v>43132</c:v>
                </c:pt>
                <c:pt idx="146">
                  <c:v>43160</c:v>
                </c:pt>
                <c:pt idx="147">
                  <c:v>43191</c:v>
                </c:pt>
                <c:pt idx="148">
                  <c:v>43221</c:v>
                </c:pt>
                <c:pt idx="149">
                  <c:v>43252</c:v>
                </c:pt>
                <c:pt idx="150">
                  <c:v>43282</c:v>
                </c:pt>
                <c:pt idx="151">
                  <c:v>43313</c:v>
                </c:pt>
                <c:pt idx="152">
                  <c:v>43344</c:v>
                </c:pt>
                <c:pt idx="153">
                  <c:v>43374</c:v>
                </c:pt>
                <c:pt idx="154">
                  <c:v>43405</c:v>
                </c:pt>
                <c:pt idx="155">
                  <c:v>43435</c:v>
                </c:pt>
                <c:pt idx="156">
                  <c:v>43466</c:v>
                </c:pt>
                <c:pt idx="157">
                  <c:v>43497</c:v>
                </c:pt>
                <c:pt idx="158">
                  <c:v>43525</c:v>
                </c:pt>
                <c:pt idx="159">
                  <c:v>43556</c:v>
                </c:pt>
                <c:pt idx="160">
                  <c:v>43586</c:v>
                </c:pt>
                <c:pt idx="161">
                  <c:v>43617</c:v>
                </c:pt>
                <c:pt idx="162">
                  <c:v>43647</c:v>
                </c:pt>
                <c:pt idx="163">
                  <c:v>43678</c:v>
                </c:pt>
                <c:pt idx="164">
                  <c:v>43709</c:v>
                </c:pt>
                <c:pt idx="165">
                  <c:v>43739</c:v>
                </c:pt>
                <c:pt idx="166">
                  <c:v>43770</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pt idx="182">
                  <c:v>44256</c:v>
                </c:pt>
                <c:pt idx="183">
                  <c:v>44287</c:v>
                </c:pt>
                <c:pt idx="184">
                  <c:v>44317</c:v>
                </c:pt>
                <c:pt idx="185">
                  <c:v>44348</c:v>
                </c:pt>
                <c:pt idx="186">
                  <c:v>44378</c:v>
                </c:pt>
                <c:pt idx="187">
                  <c:v>44409</c:v>
                </c:pt>
                <c:pt idx="188">
                  <c:v>44440</c:v>
                </c:pt>
                <c:pt idx="189">
                  <c:v>44470</c:v>
                </c:pt>
                <c:pt idx="190">
                  <c:v>44501</c:v>
                </c:pt>
                <c:pt idx="191">
                  <c:v>44531</c:v>
                </c:pt>
                <c:pt idx="192">
                  <c:v>44562</c:v>
                </c:pt>
                <c:pt idx="193">
                  <c:v>44593</c:v>
                </c:pt>
                <c:pt idx="194">
                  <c:v>44621</c:v>
                </c:pt>
                <c:pt idx="195">
                  <c:v>44652</c:v>
                </c:pt>
                <c:pt idx="196">
                  <c:v>44682</c:v>
                </c:pt>
                <c:pt idx="197">
                  <c:v>44713</c:v>
                </c:pt>
                <c:pt idx="198">
                  <c:v>44743</c:v>
                </c:pt>
                <c:pt idx="199">
                  <c:v>44774</c:v>
                </c:pt>
                <c:pt idx="200">
                  <c:v>44805</c:v>
                </c:pt>
                <c:pt idx="201">
                  <c:v>44835</c:v>
                </c:pt>
                <c:pt idx="202">
                  <c:v>44866</c:v>
                </c:pt>
                <c:pt idx="203">
                  <c:v>44896</c:v>
                </c:pt>
                <c:pt idx="204">
                  <c:v>44927</c:v>
                </c:pt>
                <c:pt idx="205">
                  <c:v>44958</c:v>
                </c:pt>
                <c:pt idx="206">
                  <c:v>44986</c:v>
                </c:pt>
                <c:pt idx="207">
                  <c:v>45017</c:v>
                </c:pt>
                <c:pt idx="208">
                  <c:v>45047</c:v>
                </c:pt>
                <c:pt idx="209">
                  <c:v>45078</c:v>
                </c:pt>
                <c:pt idx="210">
                  <c:v>45108</c:v>
                </c:pt>
                <c:pt idx="211">
                  <c:v>45139</c:v>
                </c:pt>
                <c:pt idx="212">
                  <c:v>45170</c:v>
                </c:pt>
                <c:pt idx="213">
                  <c:v>45200</c:v>
                </c:pt>
                <c:pt idx="214">
                  <c:v>45231</c:v>
                </c:pt>
                <c:pt idx="215">
                  <c:v>45261</c:v>
                </c:pt>
              </c:numCache>
            </c:numRef>
          </c:cat>
          <c:val>
            <c:numRef>
              <c:f>Sheet1!$C$2:$C$217</c:f>
              <c:numCache>
                <c:formatCode>General</c:formatCode>
                <c:ptCount val="216"/>
                <c:pt idx="98" formatCode="0%">
                  <c:v>0.8</c:v>
                </c:pt>
                <c:pt idx="110" formatCode="0%">
                  <c:v>0.78</c:v>
                </c:pt>
                <c:pt idx="122" formatCode="0%">
                  <c:v>0.8</c:v>
                </c:pt>
                <c:pt idx="134" formatCode="0%">
                  <c:v>0.78</c:v>
                </c:pt>
                <c:pt idx="146" formatCode="0%">
                  <c:v>0.77</c:v>
                </c:pt>
                <c:pt idx="158" formatCode="0%">
                  <c:v>0.76</c:v>
                </c:pt>
                <c:pt idx="170" formatCode="0%">
                  <c:v>0.76</c:v>
                </c:pt>
                <c:pt idx="182" formatCode="0%">
                  <c:v>0.79</c:v>
                </c:pt>
                <c:pt idx="193" formatCode="0%">
                  <c:v>0.76</c:v>
                </c:pt>
              </c:numCache>
            </c:numRef>
          </c:val>
          <c:smooth val="0"/>
          <c:extLst>
            <c:ext xmlns:c16="http://schemas.microsoft.com/office/drawing/2014/chart" uri="{C3380CC4-5D6E-409C-BE32-E72D297353CC}">
              <c16:uniqueId val="{00000001-AA93-40F0-B1DB-5CA3D88EC70F}"/>
            </c:ext>
          </c:extLst>
        </c:ser>
        <c:ser>
          <c:idx val="2"/>
          <c:order val="2"/>
          <c:tx>
            <c:strRef>
              <c:f>Sheet1!$D$1</c:f>
              <c:strCache>
                <c:ptCount val="1"/>
                <c:pt idx="0">
                  <c:v>Essex</c:v>
                </c:pt>
              </c:strCache>
            </c:strRef>
          </c:tx>
          <c:spPr>
            <a:ln w="28575" cap="rnd">
              <a:solidFill>
                <a:srgbClr val="FF0000"/>
              </a:solidFill>
              <a:round/>
            </a:ln>
            <a:effectLst/>
          </c:spPr>
          <c:marker>
            <c:symbol val="circle"/>
            <c:size val="8"/>
            <c:spPr>
              <a:solidFill>
                <a:srgbClr val="004899"/>
              </a:solidFill>
              <a:ln w="9525">
                <a:solidFill>
                  <a:srgbClr val="004899"/>
                </a:solidFill>
              </a:ln>
              <a:effectLst/>
            </c:spPr>
          </c:marker>
          <c:dPt>
            <c:idx val="115"/>
            <c:marker>
              <c:symbol val="circle"/>
              <c:size val="8"/>
              <c:spPr>
                <a:solidFill>
                  <a:srgbClr val="E40037"/>
                </a:solidFill>
                <a:ln w="9525">
                  <a:solidFill>
                    <a:srgbClr val="E40037"/>
                  </a:solidFill>
                </a:ln>
                <a:effectLst/>
              </c:spPr>
            </c:marker>
            <c:bubble3D val="0"/>
            <c:extLst>
              <c:ext xmlns:c16="http://schemas.microsoft.com/office/drawing/2014/chart" uri="{C3380CC4-5D6E-409C-BE32-E72D297353CC}">
                <c16:uniqueId val="{00000000-2526-4083-AB4F-454FAC607A91}"/>
              </c:ext>
            </c:extLst>
          </c:dPt>
          <c:dPt>
            <c:idx val="127"/>
            <c:marker>
              <c:symbol val="circle"/>
              <c:size val="8"/>
              <c:spPr>
                <a:solidFill>
                  <a:srgbClr val="E40037"/>
                </a:solidFill>
                <a:ln w="9525">
                  <a:solidFill>
                    <a:schemeClr val="accent4"/>
                  </a:solidFill>
                </a:ln>
                <a:effectLst/>
              </c:spPr>
            </c:marker>
            <c:bubble3D val="0"/>
            <c:spPr>
              <a:ln w="28575" cap="rnd">
                <a:solidFill>
                  <a:schemeClr val="accent4"/>
                </a:solidFill>
                <a:round/>
              </a:ln>
              <a:effectLst/>
            </c:spPr>
            <c:extLst>
              <c:ext xmlns:c16="http://schemas.microsoft.com/office/drawing/2014/chart" uri="{C3380CC4-5D6E-409C-BE32-E72D297353CC}">
                <c16:uniqueId val="{00000002-2526-4083-AB4F-454FAC607A91}"/>
              </c:ext>
            </c:extLst>
          </c:dPt>
          <c:dPt>
            <c:idx val="146"/>
            <c:marker>
              <c:symbol val="circle"/>
              <c:size val="8"/>
              <c:spPr>
                <a:solidFill>
                  <a:srgbClr val="E40037"/>
                </a:solidFill>
                <a:ln w="9525">
                  <a:solidFill>
                    <a:schemeClr val="accent4"/>
                  </a:solidFill>
                </a:ln>
                <a:effectLst/>
              </c:spPr>
            </c:marker>
            <c:bubble3D val="0"/>
            <c:spPr>
              <a:ln w="28575" cap="rnd">
                <a:solidFill>
                  <a:schemeClr val="accent4"/>
                </a:solidFill>
                <a:round/>
              </a:ln>
              <a:effectLst/>
            </c:spPr>
            <c:extLst>
              <c:ext xmlns:c16="http://schemas.microsoft.com/office/drawing/2014/chart" uri="{C3380CC4-5D6E-409C-BE32-E72D297353CC}">
                <c16:uniqueId val="{00000004-2526-4083-AB4F-454FAC607A91}"/>
              </c:ext>
            </c:extLst>
          </c:dPt>
          <c:dPt>
            <c:idx val="196"/>
            <c:marker>
              <c:symbol val="circle"/>
              <c:size val="8"/>
              <c:spPr>
                <a:solidFill>
                  <a:schemeClr val="accent4"/>
                </a:solidFill>
                <a:ln w="9525">
                  <a:solidFill>
                    <a:schemeClr val="accent4"/>
                  </a:solidFill>
                </a:ln>
                <a:effectLst/>
              </c:spPr>
            </c:marker>
            <c:bubble3D val="0"/>
            <c:spPr>
              <a:ln w="28575" cap="rnd">
                <a:solidFill>
                  <a:schemeClr val="accent4"/>
                </a:solidFill>
                <a:round/>
              </a:ln>
              <a:effectLst/>
            </c:spPr>
            <c:extLst>
              <c:ext xmlns:c16="http://schemas.microsoft.com/office/drawing/2014/chart" uri="{C3380CC4-5D6E-409C-BE32-E72D297353CC}">
                <c16:uniqueId val="{00000006-2526-4083-AB4F-454FAC607A91}"/>
              </c:ext>
            </c:extLst>
          </c:dPt>
          <c:dPt>
            <c:idx val="208"/>
            <c:marker>
              <c:symbol val="circle"/>
              <c:size val="8"/>
              <c:spPr>
                <a:solidFill>
                  <a:schemeClr val="accent4"/>
                </a:solidFill>
                <a:ln w="9525">
                  <a:solidFill>
                    <a:schemeClr val="accent4"/>
                  </a:solidFill>
                </a:ln>
                <a:effectLst/>
              </c:spPr>
            </c:marker>
            <c:bubble3D val="0"/>
            <c:spPr>
              <a:ln w="28575" cap="rnd">
                <a:solidFill>
                  <a:schemeClr val="accent4"/>
                </a:solidFill>
                <a:round/>
              </a:ln>
              <a:effectLst/>
            </c:spPr>
            <c:extLst>
              <c:ext xmlns:c16="http://schemas.microsoft.com/office/drawing/2014/chart" uri="{C3380CC4-5D6E-409C-BE32-E72D297353CC}">
                <c16:uniqueId val="{00000019-5AA9-4FDC-8F72-C77081D97CB4}"/>
              </c:ext>
            </c:extLst>
          </c:dPt>
          <c:dLbls>
            <c:dLbl>
              <c:idx val="11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26-4083-AB4F-454FAC607A91}"/>
                </c:ext>
              </c:extLst>
            </c:dLbl>
            <c:dLbl>
              <c:idx val="12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26-4083-AB4F-454FAC607A91}"/>
                </c:ext>
              </c:extLst>
            </c:dLbl>
            <c:dLbl>
              <c:idx val="14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26-4083-AB4F-454FAC607A91}"/>
                </c:ext>
              </c:extLst>
            </c:dLbl>
            <c:dLbl>
              <c:idx val="19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26-4083-AB4F-454FAC607A91}"/>
                </c:ext>
              </c:extLst>
            </c:dLbl>
            <c:dLbl>
              <c:idx val="20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AA9-4FDC-8F72-C77081D97CB4}"/>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Sheet1!$A$2:$A$217</c:f>
              <c:numCache>
                <c:formatCode>mmm\-yy</c:formatCode>
                <c:ptCount val="216"/>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pt idx="145">
                  <c:v>43132</c:v>
                </c:pt>
                <c:pt idx="146">
                  <c:v>43160</c:v>
                </c:pt>
                <c:pt idx="147">
                  <c:v>43191</c:v>
                </c:pt>
                <c:pt idx="148">
                  <c:v>43221</c:v>
                </c:pt>
                <c:pt idx="149">
                  <c:v>43252</c:v>
                </c:pt>
                <c:pt idx="150">
                  <c:v>43282</c:v>
                </c:pt>
                <c:pt idx="151">
                  <c:v>43313</c:v>
                </c:pt>
                <c:pt idx="152">
                  <c:v>43344</c:v>
                </c:pt>
                <c:pt idx="153">
                  <c:v>43374</c:v>
                </c:pt>
                <c:pt idx="154">
                  <c:v>43405</c:v>
                </c:pt>
                <c:pt idx="155">
                  <c:v>43435</c:v>
                </c:pt>
                <c:pt idx="156">
                  <c:v>43466</c:v>
                </c:pt>
                <c:pt idx="157">
                  <c:v>43497</c:v>
                </c:pt>
                <c:pt idx="158">
                  <c:v>43525</c:v>
                </c:pt>
                <c:pt idx="159">
                  <c:v>43556</c:v>
                </c:pt>
                <c:pt idx="160">
                  <c:v>43586</c:v>
                </c:pt>
                <c:pt idx="161">
                  <c:v>43617</c:v>
                </c:pt>
                <c:pt idx="162">
                  <c:v>43647</c:v>
                </c:pt>
                <c:pt idx="163">
                  <c:v>43678</c:v>
                </c:pt>
                <c:pt idx="164">
                  <c:v>43709</c:v>
                </c:pt>
                <c:pt idx="165">
                  <c:v>43739</c:v>
                </c:pt>
                <c:pt idx="166">
                  <c:v>43770</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pt idx="182">
                  <c:v>44256</c:v>
                </c:pt>
                <c:pt idx="183">
                  <c:v>44287</c:v>
                </c:pt>
                <c:pt idx="184">
                  <c:v>44317</c:v>
                </c:pt>
                <c:pt idx="185">
                  <c:v>44348</c:v>
                </c:pt>
                <c:pt idx="186">
                  <c:v>44378</c:v>
                </c:pt>
                <c:pt idx="187">
                  <c:v>44409</c:v>
                </c:pt>
                <c:pt idx="188">
                  <c:v>44440</c:v>
                </c:pt>
                <c:pt idx="189">
                  <c:v>44470</c:v>
                </c:pt>
                <c:pt idx="190">
                  <c:v>44501</c:v>
                </c:pt>
                <c:pt idx="191">
                  <c:v>44531</c:v>
                </c:pt>
                <c:pt idx="192">
                  <c:v>44562</c:v>
                </c:pt>
                <c:pt idx="193">
                  <c:v>44593</c:v>
                </c:pt>
                <c:pt idx="194">
                  <c:v>44621</c:v>
                </c:pt>
                <c:pt idx="195">
                  <c:v>44652</c:v>
                </c:pt>
                <c:pt idx="196">
                  <c:v>44682</c:v>
                </c:pt>
                <c:pt idx="197">
                  <c:v>44713</c:v>
                </c:pt>
                <c:pt idx="198">
                  <c:v>44743</c:v>
                </c:pt>
                <c:pt idx="199">
                  <c:v>44774</c:v>
                </c:pt>
                <c:pt idx="200">
                  <c:v>44805</c:v>
                </c:pt>
                <c:pt idx="201">
                  <c:v>44835</c:v>
                </c:pt>
                <c:pt idx="202">
                  <c:v>44866</c:v>
                </c:pt>
                <c:pt idx="203">
                  <c:v>44896</c:v>
                </c:pt>
                <c:pt idx="204">
                  <c:v>44927</c:v>
                </c:pt>
                <c:pt idx="205">
                  <c:v>44958</c:v>
                </c:pt>
                <c:pt idx="206">
                  <c:v>44986</c:v>
                </c:pt>
                <c:pt idx="207">
                  <c:v>45017</c:v>
                </c:pt>
                <c:pt idx="208">
                  <c:v>45047</c:v>
                </c:pt>
                <c:pt idx="209">
                  <c:v>45078</c:v>
                </c:pt>
                <c:pt idx="210">
                  <c:v>45108</c:v>
                </c:pt>
                <c:pt idx="211">
                  <c:v>45139</c:v>
                </c:pt>
                <c:pt idx="212">
                  <c:v>45170</c:v>
                </c:pt>
                <c:pt idx="213">
                  <c:v>45200</c:v>
                </c:pt>
                <c:pt idx="214">
                  <c:v>45231</c:v>
                </c:pt>
                <c:pt idx="215">
                  <c:v>45261</c:v>
                </c:pt>
              </c:numCache>
            </c:numRef>
          </c:cat>
          <c:val>
            <c:numRef>
              <c:f>Sheet1!$D$2:$D$217</c:f>
              <c:numCache>
                <c:formatCode>General</c:formatCode>
                <c:ptCount val="216"/>
                <c:pt idx="115" formatCode="0%">
                  <c:v>0.3</c:v>
                </c:pt>
                <c:pt idx="127" formatCode="0%">
                  <c:v>0.28000000000000003</c:v>
                </c:pt>
                <c:pt idx="146" formatCode="0%">
                  <c:v>0.27</c:v>
                </c:pt>
                <c:pt idx="196" formatCode="0%">
                  <c:v>0.24</c:v>
                </c:pt>
                <c:pt idx="208" formatCode="0%">
                  <c:v>0.19</c:v>
                </c:pt>
              </c:numCache>
            </c:numRef>
          </c:val>
          <c:smooth val="0"/>
          <c:extLst>
            <c:ext xmlns:c16="http://schemas.microsoft.com/office/drawing/2014/chart" uri="{C3380CC4-5D6E-409C-BE32-E72D297353CC}">
              <c16:uniqueId val="{0000000D-DA35-4444-8F24-4584279C1F8F}"/>
            </c:ext>
          </c:extLst>
        </c:ser>
        <c:ser>
          <c:idx val="3"/>
          <c:order val="3"/>
          <c:tx>
            <c:strRef>
              <c:f>Sheet1!$E$1</c:f>
              <c:strCache>
                <c:ptCount val="1"/>
                <c:pt idx="0">
                  <c:v>England</c:v>
                </c:pt>
              </c:strCache>
            </c:strRef>
          </c:tx>
          <c:spPr>
            <a:ln w="28575" cap="rnd">
              <a:solidFill>
                <a:srgbClr val="00B0F0"/>
              </a:solidFill>
              <a:round/>
            </a:ln>
            <a:effectLst/>
          </c:spPr>
          <c:marker>
            <c:symbol val="star"/>
            <c:size val="7"/>
            <c:spPr>
              <a:noFill/>
              <a:ln w="9525">
                <a:solidFill>
                  <a:schemeClr val="accent4"/>
                </a:solidFill>
              </a:ln>
              <a:effectLst/>
            </c:spPr>
          </c:marker>
          <c:dPt>
            <c:idx val="98"/>
            <c:marker>
              <c:symbol val="square"/>
              <c:size val="7"/>
              <c:spPr>
                <a:solidFill>
                  <a:schemeClr val="accent5"/>
                </a:solidFill>
                <a:ln w="9525">
                  <a:solidFill>
                    <a:schemeClr val="accent5"/>
                  </a:solidFill>
                </a:ln>
                <a:effectLst/>
              </c:spPr>
            </c:marker>
            <c:bubble3D val="0"/>
            <c:spPr>
              <a:ln w="28575" cap="rnd">
                <a:solidFill>
                  <a:schemeClr val="accent5"/>
                </a:solidFill>
                <a:round/>
              </a:ln>
              <a:effectLst/>
            </c:spPr>
            <c:extLst>
              <c:ext xmlns:c16="http://schemas.microsoft.com/office/drawing/2014/chart" uri="{C3380CC4-5D6E-409C-BE32-E72D297353CC}">
                <c16:uniqueId val="{00000012-DA35-4444-8F24-4584279C1F8F}"/>
              </c:ext>
            </c:extLst>
          </c:dPt>
          <c:dPt>
            <c:idx val="110"/>
            <c:marker>
              <c:symbol val="square"/>
              <c:size val="7"/>
              <c:spPr>
                <a:solidFill>
                  <a:schemeClr val="accent5"/>
                </a:solidFill>
                <a:ln w="9525">
                  <a:solidFill>
                    <a:schemeClr val="accent5"/>
                  </a:solidFill>
                </a:ln>
                <a:effectLst/>
              </c:spPr>
            </c:marker>
            <c:bubble3D val="0"/>
            <c:spPr>
              <a:ln w="28575" cap="rnd">
                <a:solidFill>
                  <a:schemeClr val="accent5"/>
                </a:solidFill>
                <a:round/>
              </a:ln>
              <a:effectLst/>
            </c:spPr>
            <c:extLst>
              <c:ext xmlns:c16="http://schemas.microsoft.com/office/drawing/2014/chart" uri="{C3380CC4-5D6E-409C-BE32-E72D297353CC}">
                <c16:uniqueId val="{00000013-DA35-4444-8F24-4584279C1F8F}"/>
              </c:ext>
            </c:extLst>
          </c:dPt>
          <c:dPt>
            <c:idx val="122"/>
            <c:marker>
              <c:symbol val="square"/>
              <c:size val="7"/>
              <c:spPr>
                <a:solidFill>
                  <a:schemeClr val="accent5"/>
                </a:solidFill>
                <a:ln w="9525">
                  <a:solidFill>
                    <a:schemeClr val="accent5"/>
                  </a:solidFill>
                </a:ln>
                <a:effectLst/>
              </c:spPr>
            </c:marker>
            <c:bubble3D val="0"/>
            <c:spPr>
              <a:ln w="28575" cap="rnd">
                <a:solidFill>
                  <a:schemeClr val="accent5"/>
                </a:solidFill>
                <a:round/>
              </a:ln>
              <a:effectLst/>
            </c:spPr>
            <c:extLst>
              <c:ext xmlns:c16="http://schemas.microsoft.com/office/drawing/2014/chart" uri="{C3380CC4-5D6E-409C-BE32-E72D297353CC}">
                <c16:uniqueId val="{00000014-DA35-4444-8F24-4584279C1F8F}"/>
              </c:ext>
            </c:extLst>
          </c:dPt>
          <c:dPt>
            <c:idx val="134"/>
            <c:marker>
              <c:symbol val="square"/>
              <c:size val="7"/>
              <c:spPr>
                <a:solidFill>
                  <a:schemeClr val="accent5"/>
                </a:solidFill>
                <a:ln w="9525">
                  <a:solidFill>
                    <a:schemeClr val="accent5"/>
                  </a:solidFill>
                </a:ln>
                <a:effectLst/>
              </c:spPr>
            </c:marker>
            <c:bubble3D val="0"/>
            <c:spPr>
              <a:ln w="28575" cap="rnd">
                <a:solidFill>
                  <a:schemeClr val="accent5"/>
                </a:solidFill>
                <a:round/>
              </a:ln>
              <a:effectLst/>
            </c:spPr>
            <c:extLst>
              <c:ext xmlns:c16="http://schemas.microsoft.com/office/drawing/2014/chart" uri="{C3380CC4-5D6E-409C-BE32-E72D297353CC}">
                <c16:uniqueId val="{00000015-DA35-4444-8F24-4584279C1F8F}"/>
              </c:ext>
            </c:extLst>
          </c:dPt>
          <c:dPt>
            <c:idx val="146"/>
            <c:marker>
              <c:symbol val="square"/>
              <c:size val="7"/>
              <c:spPr>
                <a:solidFill>
                  <a:schemeClr val="accent5"/>
                </a:solidFill>
                <a:ln w="9525">
                  <a:solidFill>
                    <a:schemeClr val="accent5"/>
                  </a:solidFill>
                </a:ln>
                <a:effectLst/>
              </c:spPr>
            </c:marker>
            <c:bubble3D val="0"/>
            <c:spPr>
              <a:ln w="28575" cap="rnd">
                <a:solidFill>
                  <a:schemeClr val="accent5"/>
                </a:solidFill>
                <a:round/>
              </a:ln>
              <a:effectLst/>
            </c:spPr>
            <c:extLst>
              <c:ext xmlns:c16="http://schemas.microsoft.com/office/drawing/2014/chart" uri="{C3380CC4-5D6E-409C-BE32-E72D297353CC}">
                <c16:uniqueId val="{00000016-DA35-4444-8F24-4584279C1F8F}"/>
              </c:ext>
            </c:extLst>
          </c:dPt>
          <c:dPt>
            <c:idx val="158"/>
            <c:marker>
              <c:symbol val="square"/>
              <c:size val="7"/>
              <c:spPr>
                <a:solidFill>
                  <a:schemeClr val="accent5"/>
                </a:solidFill>
                <a:ln w="9525">
                  <a:solidFill>
                    <a:schemeClr val="accent5"/>
                  </a:solidFill>
                </a:ln>
                <a:effectLst/>
              </c:spPr>
            </c:marker>
            <c:bubble3D val="0"/>
            <c:spPr>
              <a:ln w="28575" cap="rnd">
                <a:solidFill>
                  <a:schemeClr val="accent5"/>
                </a:solidFill>
                <a:round/>
              </a:ln>
              <a:effectLst/>
            </c:spPr>
            <c:extLst>
              <c:ext xmlns:c16="http://schemas.microsoft.com/office/drawing/2014/chart" uri="{C3380CC4-5D6E-409C-BE32-E72D297353CC}">
                <c16:uniqueId val="{00000017-DA35-4444-8F24-4584279C1F8F}"/>
              </c:ext>
            </c:extLst>
          </c:dPt>
          <c:dPt>
            <c:idx val="170"/>
            <c:marker>
              <c:symbol val="square"/>
              <c:size val="7"/>
              <c:spPr>
                <a:solidFill>
                  <a:schemeClr val="accent5"/>
                </a:solidFill>
                <a:ln w="9525">
                  <a:solidFill>
                    <a:schemeClr val="accent5"/>
                  </a:solidFill>
                </a:ln>
                <a:effectLst/>
              </c:spPr>
            </c:marker>
            <c:bubble3D val="0"/>
            <c:spPr>
              <a:ln w="28575" cap="rnd">
                <a:solidFill>
                  <a:schemeClr val="accent5"/>
                </a:solidFill>
                <a:round/>
              </a:ln>
              <a:effectLst/>
            </c:spPr>
            <c:extLst>
              <c:ext xmlns:c16="http://schemas.microsoft.com/office/drawing/2014/chart" uri="{C3380CC4-5D6E-409C-BE32-E72D297353CC}">
                <c16:uniqueId val="{00000011-DA35-4444-8F24-4584279C1F8F}"/>
              </c:ext>
            </c:extLst>
          </c:dPt>
          <c:dPt>
            <c:idx val="182"/>
            <c:marker>
              <c:symbol val="square"/>
              <c:size val="7"/>
              <c:spPr>
                <a:solidFill>
                  <a:schemeClr val="accent5"/>
                </a:solidFill>
                <a:ln w="9525">
                  <a:solidFill>
                    <a:schemeClr val="accent5"/>
                  </a:solidFill>
                </a:ln>
                <a:effectLst/>
              </c:spPr>
            </c:marker>
            <c:bubble3D val="0"/>
            <c:spPr>
              <a:ln w="28575" cap="rnd">
                <a:solidFill>
                  <a:schemeClr val="accent5"/>
                </a:solidFill>
                <a:round/>
              </a:ln>
              <a:effectLst/>
            </c:spPr>
            <c:extLst>
              <c:ext xmlns:c16="http://schemas.microsoft.com/office/drawing/2014/chart" uri="{C3380CC4-5D6E-409C-BE32-E72D297353CC}">
                <c16:uniqueId val="{00000010-DA35-4444-8F24-4584279C1F8F}"/>
              </c:ext>
            </c:extLst>
          </c:dPt>
          <c:dPt>
            <c:idx val="193"/>
            <c:marker>
              <c:symbol val="square"/>
              <c:size val="7"/>
              <c:spPr>
                <a:solidFill>
                  <a:schemeClr val="accent5"/>
                </a:solidFill>
                <a:ln w="9525" cap="sq">
                  <a:solidFill>
                    <a:schemeClr val="accent5"/>
                  </a:solidFill>
                  <a:round/>
                </a:ln>
                <a:effectLst/>
              </c:spPr>
            </c:marker>
            <c:bubble3D val="0"/>
            <c:spPr>
              <a:ln w="28575" cap="sq">
                <a:solidFill>
                  <a:schemeClr val="accent5"/>
                </a:solidFill>
                <a:round/>
              </a:ln>
              <a:effectLst/>
            </c:spPr>
            <c:extLst>
              <c:ext xmlns:c16="http://schemas.microsoft.com/office/drawing/2014/chart" uri="{C3380CC4-5D6E-409C-BE32-E72D297353CC}">
                <c16:uniqueId val="{0000000F-DA35-4444-8F24-4584279C1F8F}"/>
              </c:ext>
            </c:extLst>
          </c:dPt>
          <c:dLbls>
            <c:dLbl>
              <c:idx val="9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A35-4444-8F24-4584279C1F8F}"/>
                </c:ext>
              </c:extLst>
            </c:dLbl>
            <c:dLbl>
              <c:idx val="1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A35-4444-8F24-4584279C1F8F}"/>
                </c:ext>
              </c:extLst>
            </c:dLbl>
            <c:dLbl>
              <c:idx val="12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A35-4444-8F24-4584279C1F8F}"/>
                </c:ext>
              </c:extLst>
            </c:dLbl>
            <c:dLbl>
              <c:idx val="13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A35-4444-8F24-4584279C1F8F}"/>
                </c:ext>
              </c:extLst>
            </c:dLbl>
            <c:dLbl>
              <c:idx val="14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A35-4444-8F24-4584279C1F8F}"/>
                </c:ext>
              </c:extLst>
            </c:dLbl>
            <c:dLbl>
              <c:idx val="15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A35-4444-8F24-4584279C1F8F}"/>
                </c:ext>
              </c:extLst>
            </c:dLbl>
            <c:dLbl>
              <c:idx val="17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A35-4444-8F24-4584279C1F8F}"/>
                </c:ext>
              </c:extLst>
            </c:dLbl>
            <c:dLbl>
              <c:idx val="18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A35-4444-8F24-4584279C1F8F}"/>
                </c:ext>
              </c:extLst>
            </c:dLbl>
            <c:dLbl>
              <c:idx val="193"/>
              <c:tx>
                <c:rich>
                  <a:bodyPr/>
                  <a:lstStyle/>
                  <a:p>
                    <a:fld id="{7EF99144-857A-4CA9-B1DC-3FE41D58D4FC}" type="VALUE">
                      <a:rPr lang="en-US"/>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DA35-4444-8F24-4584279C1F8F}"/>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Sheet1!$A$2:$A$217</c:f>
              <c:numCache>
                <c:formatCode>mmm\-yy</c:formatCode>
                <c:ptCount val="216"/>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pt idx="145">
                  <c:v>43132</c:v>
                </c:pt>
                <c:pt idx="146">
                  <c:v>43160</c:v>
                </c:pt>
                <c:pt idx="147">
                  <c:v>43191</c:v>
                </c:pt>
                <c:pt idx="148">
                  <c:v>43221</c:v>
                </c:pt>
                <c:pt idx="149">
                  <c:v>43252</c:v>
                </c:pt>
                <c:pt idx="150">
                  <c:v>43282</c:v>
                </c:pt>
                <c:pt idx="151">
                  <c:v>43313</c:v>
                </c:pt>
                <c:pt idx="152">
                  <c:v>43344</c:v>
                </c:pt>
                <c:pt idx="153">
                  <c:v>43374</c:v>
                </c:pt>
                <c:pt idx="154">
                  <c:v>43405</c:v>
                </c:pt>
                <c:pt idx="155">
                  <c:v>43435</c:v>
                </c:pt>
                <c:pt idx="156">
                  <c:v>43466</c:v>
                </c:pt>
                <c:pt idx="157">
                  <c:v>43497</c:v>
                </c:pt>
                <c:pt idx="158">
                  <c:v>43525</c:v>
                </c:pt>
                <c:pt idx="159">
                  <c:v>43556</c:v>
                </c:pt>
                <c:pt idx="160">
                  <c:v>43586</c:v>
                </c:pt>
                <c:pt idx="161">
                  <c:v>43617</c:v>
                </c:pt>
                <c:pt idx="162">
                  <c:v>43647</c:v>
                </c:pt>
                <c:pt idx="163">
                  <c:v>43678</c:v>
                </c:pt>
                <c:pt idx="164">
                  <c:v>43709</c:v>
                </c:pt>
                <c:pt idx="165">
                  <c:v>43739</c:v>
                </c:pt>
                <c:pt idx="166">
                  <c:v>43770</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pt idx="182">
                  <c:v>44256</c:v>
                </c:pt>
                <c:pt idx="183">
                  <c:v>44287</c:v>
                </c:pt>
                <c:pt idx="184">
                  <c:v>44317</c:v>
                </c:pt>
                <c:pt idx="185">
                  <c:v>44348</c:v>
                </c:pt>
                <c:pt idx="186">
                  <c:v>44378</c:v>
                </c:pt>
                <c:pt idx="187">
                  <c:v>44409</c:v>
                </c:pt>
                <c:pt idx="188">
                  <c:v>44440</c:v>
                </c:pt>
                <c:pt idx="189">
                  <c:v>44470</c:v>
                </c:pt>
                <c:pt idx="190">
                  <c:v>44501</c:v>
                </c:pt>
                <c:pt idx="191">
                  <c:v>44531</c:v>
                </c:pt>
                <c:pt idx="192">
                  <c:v>44562</c:v>
                </c:pt>
                <c:pt idx="193">
                  <c:v>44593</c:v>
                </c:pt>
                <c:pt idx="194">
                  <c:v>44621</c:v>
                </c:pt>
                <c:pt idx="195">
                  <c:v>44652</c:v>
                </c:pt>
                <c:pt idx="196">
                  <c:v>44682</c:v>
                </c:pt>
                <c:pt idx="197">
                  <c:v>44713</c:v>
                </c:pt>
                <c:pt idx="198">
                  <c:v>44743</c:v>
                </c:pt>
                <c:pt idx="199">
                  <c:v>44774</c:v>
                </c:pt>
                <c:pt idx="200">
                  <c:v>44805</c:v>
                </c:pt>
                <c:pt idx="201">
                  <c:v>44835</c:v>
                </c:pt>
                <c:pt idx="202">
                  <c:v>44866</c:v>
                </c:pt>
                <c:pt idx="203">
                  <c:v>44896</c:v>
                </c:pt>
                <c:pt idx="204">
                  <c:v>44927</c:v>
                </c:pt>
                <c:pt idx="205">
                  <c:v>44958</c:v>
                </c:pt>
                <c:pt idx="206">
                  <c:v>44986</c:v>
                </c:pt>
                <c:pt idx="207">
                  <c:v>45017</c:v>
                </c:pt>
                <c:pt idx="208">
                  <c:v>45047</c:v>
                </c:pt>
                <c:pt idx="209">
                  <c:v>45078</c:v>
                </c:pt>
                <c:pt idx="210">
                  <c:v>45108</c:v>
                </c:pt>
                <c:pt idx="211">
                  <c:v>45139</c:v>
                </c:pt>
                <c:pt idx="212">
                  <c:v>45170</c:v>
                </c:pt>
                <c:pt idx="213">
                  <c:v>45200</c:v>
                </c:pt>
                <c:pt idx="214">
                  <c:v>45231</c:v>
                </c:pt>
                <c:pt idx="215">
                  <c:v>45261</c:v>
                </c:pt>
              </c:numCache>
            </c:numRef>
          </c:cat>
          <c:val>
            <c:numRef>
              <c:f>Sheet1!$E$2:$E$217</c:f>
              <c:numCache>
                <c:formatCode>General</c:formatCode>
                <c:ptCount val="216"/>
                <c:pt idx="98" formatCode="0%">
                  <c:v>0.36</c:v>
                </c:pt>
                <c:pt idx="110" formatCode="0%">
                  <c:v>0.32</c:v>
                </c:pt>
                <c:pt idx="122" formatCode="0%">
                  <c:v>0.34</c:v>
                </c:pt>
                <c:pt idx="134" formatCode="0%">
                  <c:v>0.31</c:v>
                </c:pt>
                <c:pt idx="146" formatCode="0%">
                  <c:v>0.28999999999999998</c:v>
                </c:pt>
                <c:pt idx="158" formatCode="0%">
                  <c:v>0.3</c:v>
                </c:pt>
                <c:pt idx="170" formatCode="0%">
                  <c:v>0.3</c:v>
                </c:pt>
                <c:pt idx="182" formatCode="0%">
                  <c:v>0.34</c:v>
                </c:pt>
                <c:pt idx="193" formatCode="0%">
                  <c:v>0.3</c:v>
                </c:pt>
              </c:numCache>
            </c:numRef>
          </c:val>
          <c:smooth val="0"/>
          <c:extLst>
            <c:ext xmlns:c16="http://schemas.microsoft.com/office/drawing/2014/chart" uri="{C3380CC4-5D6E-409C-BE32-E72D297353CC}">
              <c16:uniqueId val="{0000000E-DA35-4444-8F24-4584279C1F8F}"/>
            </c:ext>
          </c:extLst>
        </c:ser>
        <c:dLbls>
          <c:showLegendKey val="0"/>
          <c:showVal val="0"/>
          <c:showCatName val="0"/>
          <c:showSerName val="0"/>
          <c:showPercent val="0"/>
          <c:showBubbleSize val="0"/>
        </c:dLbls>
        <c:marker val="1"/>
        <c:smooth val="0"/>
        <c:axId val="534052464"/>
        <c:axId val="534052792"/>
      </c:lineChart>
      <c:dateAx>
        <c:axId val="534052464"/>
        <c:scaling>
          <c:orientation val="minMax"/>
          <c:min val="38718"/>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50000"/>
                <a:lumOff val="50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Offset val="100"/>
        <c:baseTimeUnit val="months"/>
        <c:majorUnit val="12"/>
        <c:majorTimeUnit val="months"/>
      </c:dateAx>
      <c:valAx>
        <c:axId val="534052792"/>
        <c:scaling>
          <c:orientation val="minMax"/>
          <c:max val="1"/>
          <c:min val="0"/>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r"/>
      <c:legendEntry>
        <c:idx val="2"/>
        <c:delete val="1"/>
      </c:legendEntry>
      <c:legendEntry>
        <c:idx val="3"/>
        <c:delete val="1"/>
      </c:legendEntry>
      <c:layout>
        <c:manualLayout>
          <c:xMode val="edge"/>
          <c:yMode val="edge"/>
          <c:x val="0.11271946586150799"/>
          <c:y val="0.5805854346871504"/>
          <c:w val="0.27727736310896656"/>
          <c:h val="0.11521524168570541"/>
        </c:manualLayout>
      </c:layout>
      <c:overlay val="0"/>
      <c:spPr>
        <a:solidFill>
          <a:srgbClr val="FFFFFF"/>
        </a:solidFill>
        <a:ln>
          <a:solidFill>
            <a:schemeClr val="tx1"/>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6595769306817"/>
          <c:y val="1.8988378836331556E-2"/>
          <c:w val="0.66562565808192942"/>
          <c:h val="0.83780766561566544"/>
        </c:manualLayout>
      </c:layout>
      <c:barChart>
        <c:barDir val="col"/>
        <c:grouping val="stacked"/>
        <c:varyColors val="0"/>
        <c:ser>
          <c:idx val="0"/>
          <c:order val="0"/>
          <c:tx>
            <c:strRef>
              <c:f>Sheet1!$A$2</c:f>
              <c:strCache>
                <c:ptCount val="1"/>
                <c:pt idx="0">
                  <c:v>Very satisfied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Essex 
2023</c:v>
                </c:pt>
                <c:pt idx="1">
                  <c:v>Essex 
2022</c:v>
                </c:pt>
              </c:strCache>
            </c:strRef>
          </c:cat>
          <c:val>
            <c:numRef>
              <c:f>Sheet1!$B$2:$D$2</c:f>
              <c:numCache>
                <c:formatCode>0%</c:formatCode>
                <c:ptCount val="2"/>
                <c:pt idx="0">
                  <c:v>0.19339999999999999</c:v>
                </c:pt>
                <c:pt idx="1">
                  <c:v>0.2414</c:v>
                </c:pt>
              </c:numCache>
            </c:numRef>
          </c:val>
          <c:extLst>
            <c:ext xmlns:c16="http://schemas.microsoft.com/office/drawing/2014/chart" uri="{C3380CC4-5D6E-409C-BE32-E72D297353CC}">
              <c16:uniqueId val="{00000000-8E01-4B77-A951-28A0EC9F2D7B}"/>
            </c:ext>
          </c:extLst>
        </c:ser>
        <c:ser>
          <c:idx val="1"/>
          <c:order val="1"/>
          <c:tx>
            <c:strRef>
              <c:f>Sheet1!$A$3</c:f>
              <c:strCache>
                <c:ptCount val="1"/>
                <c:pt idx="0">
                  <c:v>Fairly satisfied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Essex 
2023</c:v>
                </c:pt>
                <c:pt idx="1">
                  <c:v>Essex 
2022</c:v>
                </c:pt>
              </c:strCache>
            </c:strRef>
          </c:cat>
          <c:val>
            <c:numRef>
              <c:f>Sheet1!$B$3:$D$3</c:f>
              <c:numCache>
                <c:formatCode>0%</c:formatCode>
                <c:ptCount val="2"/>
                <c:pt idx="0">
                  <c:v>0.5111</c:v>
                </c:pt>
                <c:pt idx="1">
                  <c:v>0.53959999999999997</c:v>
                </c:pt>
              </c:numCache>
            </c:numRef>
          </c:val>
          <c:extLst>
            <c:ext xmlns:c16="http://schemas.microsoft.com/office/drawing/2014/chart" uri="{C3380CC4-5D6E-409C-BE32-E72D297353CC}">
              <c16:uniqueId val="{00000001-8E01-4B77-A951-28A0EC9F2D7B}"/>
            </c:ext>
          </c:extLst>
        </c:ser>
        <c:ser>
          <c:idx val="2"/>
          <c:order val="2"/>
          <c:tx>
            <c:strRef>
              <c:f>Sheet1!$A$4</c:f>
              <c:strCache>
                <c:ptCount val="1"/>
                <c:pt idx="0">
                  <c:v>Neither satisfied nor dissatisfied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Essex 
2023</c:v>
                </c:pt>
                <c:pt idx="1">
                  <c:v>Essex 
2022</c:v>
                </c:pt>
              </c:strCache>
            </c:strRef>
          </c:cat>
          <c:val>
            <c:numRef>
              <c:f>Sheet1!$B$4:$D$4</c:f>
              <c:numCache>
                <c:formatCode>0%</c:formatCode>
                <c:ptCount val="2"/>
                <c:pt idx="0">
                  <c:v>0.1268</c:v>
                </c:pt>
                <c:pt idx="1">
                  <c:v>0.1077</c:v>
                </c:pt>
              </c:numCache>
            </c:numRef>
          </c:val>
          <c:extLst>
            <c:ext xmlns:c16="http://schemas.microsoft.com/office/drawing/2014/chart" uri="{C3380CC4-5D6E-409C-BE32-E72D297353CC}">
              <c16:uniqueId val="{00000002-8E01-4B77-A951-28A0EC9F2D7B}"/>
            </c:ext>
          </c:extLst>
        </c:ser>
        <c:ser>
          <c:idx val="3"/>
          <c:order val="3"/>
          <c:tx>
            <c:strRef>
              <c:f>Sheet1!$A$5</c:f>
              <c:strCache>
                <c:ptCount val="1"/>
                <c:pt idx="0">
                  <c:v>Fairly dissatisfied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Essex 
2023</c:v>
                </c:pt>
                <c:pt idx="1">
                  <c:v>Essex 
2022</c:v>
                </c:pt>
              </c:strCache>
            </c:strRef>
          </c:cat>
          <c:val>
            <c:numRef>
              <c:f>Sheet1!$B$5:$D$5</c:f>
              <c:numCache>
                <c:formatCode>0%</c:formatCode>
                <c:ptCount val="2"/>
                <c:pt idx="0">
                  <c:v>0.12889999999999999</c:v>
                </c:pt>
                <c:pt idx="1">
                  <c:v>8.8800000000000004E-2</c:v>
                </c:pt>
              </c:numCache>
            </c:numRef>
          </c:val>
          <c:extLst>
            <c:ext xmlns:c16="http://schemas.microsoft.com/office/drawing/2014/chart" uri="{C3380CC4-5D6E-409C-BE32-E72D297353CC}">
              <c16:uniqueId val="{00000003-8E01-4B77-A951-28A0EC9F2D7B}"/>
            </c:ext>
          </c:extLst>
        </c:ser>
        <c:ser>
          <c:idx val="4"/>
          <c:order val="4"/>
          <c:tx>
            <c:strRef>
              <c:f>Sheet1!$A$6</c:f>
              <c:strCache>
                <c:ptCount val="1"/>
                <c:pt idx="0">
                  <c:v>Very dissatisfied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Essex 
2023</c:v>
                </c:pt>
                <c:pt idx="1">
                  <c:v>Essex 
2022</c:v>
                </c:pt>
              </c:strCache>
            </c:strRef>
          </c:cat>
          <c:val>
            <c:numRef>
              <c:f>Sheet1!$B$6:$D$6</c:f>
              <c:numCache>
                <c:formatCode>0%</c:formatCode>
                <c:ptCount val="2"/>
                <c:pt idx="0">
                  <c:v>3.9899999999999998E-2</c:v>
                </c:pt>
                <c:pt idx="1">
                  <c:v>2.2499999999999999E-2</c:v>
                </c:pt>
              </c:numCache>
            </c:numRef>
          </c:val>
          <c:extLst>
            <c:ext xmlns:c16="http://schemas.microsoft.com/office/drawing/2014/chart" uri="{C3380CC4-5D6E-409C-BE32-E72D297353CC}">
              <c16:uniqueId val="{00000004-8E01-4B77-A951-28A0EC9F2D7B}"/>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legend>
      <c:legendPos val="l"/>
      <c:layout>
        <c:manualLayout>
          <c:xMode val="edge"/>
          <c:yMode val="edge"/>
          <c:x val="9.9241898628095494E-3"/>
          <c:y val="3.2983937189570317E-3"/>
          <c:w val="0.27225381908554142"/>
          <c:h val="0.910282802608515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withinLinear" id="18">
  <a:schemeClr val="accent5"/>
</cs:colorStyle>
</file>

<file path=ppt/charts/colors12.xml><?xml version="1.0" encoding="utf-8"?>
<cs:colorStyle xmlns:cs="http://schemas.microsoft.com/office/drawing/2012/chartStyle" xmlns:a="http://schemas.openxmlformats.org/drawingml/2006/main" meth="withinLinear" id="17">
  <a:schemeClr val="accent4"/>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8">
  <a:schemeClr val="accent5"/>
</cs:colorStyle>
</file>

<file path=ppt/charts/colors15.xml><?xml version="1.0" encoding="utf-8"?>
<cs:colorStyle xmlns:cs="http://schemas.microsoft.com/office/drawing/2012/chartStyle" xmlns:a="http://schemas.openxmlformats.org/drawingml/2006/main" meth="withinLinear" id="17">
  <a:schemeClr val="accent4"/>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withinLinear" id="18">
  <a:schemeClr val="accent5"/>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 id="17">
  <a:schemeClr val="accent4"/>
</cs:colorStyle>
</file>

<file path=ppt/charts/colors28.xml><?xml version="1.0" encoding="utf-8"?>
<cs:colorStyle xmlns:cs="http://schemas.microsoft.com/office/drawing/2012/chartStyle" xmlns:a="http://schemas.openxmlformats.org/drawingml/2006/main" meth="withinLinear" id="18">
  <a:schemeClr val="accent5"/>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8">
  <a:schemeClr val="accent5"/>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withinLinear" id="17">
  <a:schemeClr val="accent4"/>
</cs:colorStyle>
</file>

<file path=ppt/charts/colors41.xml><?xml version="1.0" encoding="utf-8"?>
<cs:colorStyle xmlns:cs="http://schemas.microsoft.com/office/drawing/2012/chartStyle" xmlns:a="http://schemas.openxmlformats.org/drawingml/2006/main" meth="withinLinear" id="17">
  <a:schemeClr val="accent4"/>
</cs:colorStyle>
</file>

<file path=ppt/charts/colors42.xml><?xml version="1.0" encoding="utf-8"?>
<cs:colorStyle xmlns:cs="http://schemas.microsoft.com/office/drawing/2012/chartStyle" xmlns:a="http://schemas.openxmlformats.org/drawingml/2006/main" meth="withinLinear" id="17">
  <a:schemeClr val="accent4"/>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withinLinear" id="17">
  <a:schemeClr val="accent4"/>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withinLinear" id="18">
  <a:schemeClr val="accent5"/>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withinLinear" id="18">
  <a:schemeClr val="accent5"/>
</cs:colorStyle>
</file>

<file path=ppt/charts/colors56.xml><?xml version="1.0" encoding="utf-8"?>
<cs:colorStyle xmlns:cs="http://schemas.microsoft.com/office/drawing/2012/chartStyle" xmlns:a="http://schemas.openxmlformats.org/drawingml/2006/main" meth="withinLinear" id="18">
  <a:schemeClr val="accent5"/>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withinLinear" id="18">
  <a:schemeClr val="accent5"/>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withinLinear" id="18">
  <a:schemeClr val="accent5"/>
</cs:colorStyle>
</file>

<file path=ppt/charts/colors69.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0.58082</cdr:x>
      <cdr:y>0.27377</cdr:y>
    </cdr:from>
    <cdr:to>
      <cdr:x>0.60492</cdr:x>
      <cdr:y>0.85847</cdr:y>
    </cdr:to>
    <cdr:sp macro="" textlink="">
      <cdr:nvSpPr>
        <cdr:cNvPr id="2" name="Right Brace 1">
          <a:extLst xmlns:a="http://schemas.openxmlformats.org/drawingml/2006/main">
            <a:ext uri="{FF2B5EF4-FFF2-40B4-BE49-F238E27FC236}">
              <a16:creationId xmlns:a16="http://schemas.microsoft.com/office/drawing/2014/main" id="{A2BE38E2-B50A-CC43-3411-2224065E80B6}"/>
            </a:ext>
          </a:extLst>
        </cdr:cNvPr>
        <cdr:cNvSpPr/>
      </cdr:nvSpPr>
      <cdr:spPr>
        <a:xfrm xmlns:a="http://schemas.openxmlformats.org/drawingml/2006/main">
          <a:off x="2585523" y="1171227"/>
          <a:ext cx="107282" cy="2501431"/>
        </a:xfrm>
        <a:prstGeom xmlns:a="http://schemas.openxmlformats.org/drawingml/2006/main" prst="rightBrace">
          <a:avLst>
            <a:gd name="adj1" fmla="val 0"/>
            <a:gd name="adj2" fmla="val 50000"/>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cdr:txBody>
    </cdr:sp>
  </cdr:relSizeAnchor>
  <cdr:relSizeAnchor xmlns:cdr="http://schemas.openxmlformats.org/drawingml/2006/chartDrawing">
    <cdr:from>
      <cdr:x>0.58281</cdr:x>
      <cdr:y>0.02837</cdr:y>
    </cdr:from>
    <cdr:to>
      <cdr:x>0.60719</cdr:x>
      <cdr:y>0.15943</cdr:y>
    </cdr:to>
    <cdr:sp macro="" textlink="">
      <cdr:nvSpPr>
        <cdr:cNvPr id="3" name="Right Brace 2">
          <a:extLst xmlns:a="http://schemas.openxmlformats.org/drawingml/2006/main">
            <a:ext uri="{FF2B5EF4-FFF2-40B4-BE49-F238E27FC236}">
              <a16:creationId xmlns:a16="http://schemas.microsoft.com/office/drawing/2014/main" id="{F01A1DB7-2F04-FFF2-BF38-3CDDE442A887}"/>
            </a:ext>
          </a:extLst>
        </cdr:cNvPr>
        <cdr:cNvSpPr/>
      </cdr:nvSpPr>
      <cdr:spPr>
        <a:xfrm xmlns:a="http://schemas.openxmlformats.org/drawingml/2006/main" flipV="1">
          <a:off x="2594392" y="121381"/>
          <a:ext cx="108528" cy="560693"/>
        </a:xfrm>
        <a:prstGeom xmlns:a="http://schemas.openxmlformats.org/drawingml/2006/main" prst="rightBrace">
          <a:avLst>
            <a:gd name="adj1" fmla="val 0"/>
            <a:gd name="adj2" fmla="val 50000"/>
          </a:avLst>
        </a:prstGeom>
        <a:ln xmlns:a="http://schemas.openxmlformats.org/drawingml/2006/main">
          <a:solidFill>
            <a:schemeClr val="accent3">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cdr:txBody>
    </cdr:sp>
  </cdr:relSizeAnchor>
  <cdr:relSizeAnchor xmlns:cdr="http://schemas.openxmlformats.org/drawingml/2006/chartDrawing">
    <cdr:from>
      <cdr:x>0.51508</cdr:x>
      <cdr:y>0.75772</cdr:y>
    </cdr:from>
    <cdr:to>
      <cdr:x>0.53946</cdr:x>
      <cdr:y>0.80488</cdr:y>
    </cdr:to>
    <cdr:sp macro="" textlink="">
      <cdr:nvSpPr>
        <cdr:cNvPr id="4" name="Arrow: Up 3">
          <a:extLst xmlns:a="http://schemas.openxmlformats.org/drawingml/2006/main">
            <a:ext uri="{FF2B5EF4-FFF2-40B4-BE49-F238E27FC236}">
              <a16:creationId xmlns:a16="http://schemas.microsoft.com/office/drawing/2014/main" id="{7D3ACF8C-D2D9-A834-06E2-EB5B329625FB}"/>
            </a:ext>
          </a:extLst>
        </cdr:cNvPr>
        <cdr:cNvSpPr/>
      </cdr:nvSpPr>
      <cdr:spPr>
        <a:xfrm xmlns:a="http://schemas.openxmlformats.org/drawingml/2006/main" flipV="1">
          <a:off x="2292881" y="3241647"/>
          <a:ext cx="108529" cy="201757"/>
        </a:xfrm>
        <a:prstGeom xmlns:a="http://schemas.openxmlformats.org/drawingml/2006/main" prst="upArrow">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cdr:txBody>
    </cdr:sp>
  </cdr:relSizeAnchor>
  <cdr:relSizeAnchor xmlns:cdr="http://schemas.openxmlformats.org/drawingml/2006/chartDrawing">
    <cdr:from>
      <cdr:x>0.53184</cdr:x>
      <cdr:y>0.46678</cdr:y>
    </cdr:from>
    <cdr:to>
      <cdr:x>0.55622</cdr:x>
      <cdr:y>0.51394</cdr:y>
    </cdr:to>
    <cdr:sp macro="" textlink="">
      <cdr:nvSpPr>
        <cdr:cNvPr id="6" name="Arrow: Up 5">
          <a:extLst xmlns:a="http://schemas.openxmlformats.org/drawingml/2006/main">
            <a:ext uri="{FF2B5EF4-FFF2-40B4-BE49-F238E27FC236}">
              <a16:creationId xmlns:a16="http://schemas.microsoft.com/office/drawing/2014/main" id="{4851739E-E458-6E06-6D9C-92CAFF463AF6}"/>
            </a:ext>
          </a:extLst>
        </cdr:cNvPr>
        <cdr:cNvSpPr/>
      </cdr:nvSpPr>
      <cdr:spPr>
        <a:xfrm xmlns:a="http://schemas.openxmlformats.org/drawingml/2006/main" flipV="1">
          <a:off x="2367505" y="1996954"/>
          <a:ext cx="108529" cy="201757"/>
        </a:xfrm>
        <a:prstGeom xmlns:a="http://schemas.openxmlformats.org/drawingml/2006/main" prst="upArrow">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cdr:txBody>
    </cdr:sp>
  </cdr:relSizeAnchor>
  <cdr:relSizeAnchor xmlns:cdr="http://schemas.openxmlformats.org/drawingml/2006/chartDrawing">
    <cdr:from>
      <cdr:x>0.70213</cdr:x>
      <cdr:y>0.54862</cdr:y>
    </cdr:from>
    <cdr:to>
      <cdr:x>0.72651</cdr:x>
      <cdr:y>0.59578</cdr:y>
    </cdr:to>
    <cdr:sp macro="" textlink="">
      <cdr:nvSpPr>
        <cdr:cNvPr id="7" name="Arrow: Up 6">
          <a:extLst xmlns:a="http://schemas.openxmlformats.org/drawingml/2006/main">
            <a:ext uri="{FF2B5EF4-FFF2-40B4-BE49-F238E27FC236}">
              <a16:creationId xmlns:a16="http://schemas.microsoft.com/office/drawing/2014/main" id="{70077139-D77A-D811-CDC8-487F8A6620B8}"/>
            </a:ext>
          </a:extLst>
        </cdr:cNvPr>
        <cdr:cNvSpPr/>
      </cdr:nvSpPr>
      <cdr:spPr>
        <a:xfrm xmlns:a="http://schemas.openxmlformats.org/drawingml/2006/main" flipV="1">
          <a:off x="3125555" y="2347076"/>
          <a:ext cx="108528" cy="201757"/>
        </a:xfrm>
        <a:prstGeom xmlns:a="http://schemas.openxmlformats.org/drawingml/2006/main" prst="upArrow">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0.65201</cdr:x>
      <cdr:y>0.71536</cdr:y>
    </cdr:from>
    <cdr:to>
      <cdr:x>0.71189</cdr:x>
      <cdr:y>0.75485</cdr:y>
    </cdr:to>
    <cdr:sp macro="" textlink="">
      <cdr:nvSpPr>
        <cdr:cNvPr id="2" name="Rectangle 1">
          <a:extLst xmlns:a="http://schemas.openxmlformats.org/drawingml/2006/main">
            <a:ext uri="{FF2B5EF4-FFF2-40B4-BE49-F238E27FC236}">
              <a16:creationId xmlns:a16="http://schemas.microsoft.com/office/drawing/2014/main" id="{13CB99CF-BA7F-A82F-54E4-F92969431583}"/>
            </a:ext>
          </a:extLst>
        </cdr:cNvPr>
        <cdr:cNvSpPr/>
      </cdr:nvSpPr>
      <cdr:spPr>
        <a:xfrm xmlns:a="http://schemas.openxmlformats.org/drawingml/2006/main">
          <a:off x="4207320" y="3481457"/>
          <a:ext cx="386395" cy="192236"/>
        </a:xfrm>
        <a:prstGeom xmlns:a="http://schemas.openxmlformats.org/drawingml/2006/main" prst="rect">
          <a:avLst/>
        </a:prstGeom>
        <a:noFill xmlns:a="http://schemas.openxmlformats.org/drawingml/2006/main"/>
        <a:ln xmlns:a="http://schemas.openxmlformats.org/drawingml/2006/main" w="19050">
          <a:solidFill>
            <a:srgbClr val="00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0.57058</cdr:x>
      <cdr:y>0.09098</cdr:y>
    </cdr:from>
    <cdr:to>
      <cdr:x>0.57058</cdr:x>
      <cdr:y>0.59814</cdr:y>
    </cdr:to>
    <cdr:cxnSp macro="">
      <cdr:nvCxnSpPr>
        <cdr:cNvPr id="3" name="Straight Connector 2">
          <a:extLst xmlns:a="http://schemas.openxmlformats.org/drawingml/2006/main">
            <a:ext uri="{FF2B5EF4-FFF2-40B4-BE49-F238E27FC236}">
              <a16:creationId xmlns:a16="http://schemas.microsoft.com/office/drawing/2014/main" id="{A36B2ABA-EDAF-D73C-3A1C-914EEFFF0658}"/>
            </a:ext>
          </a:extLst>
        </cdr:cNvPr>
        <cdr:cNvCxnSpPr/>
      </cdr:nvCxnSpPr>
      <cdr:spPr>
        <a:xfrm xmlns:a="http://schemas.openxmlformats.org/drawingml/2006/main" flipV="1">
          <a:off x="6453316" y="457649"/>
          <a:ext cx="0" cy="2551176"/>
        </a:xfrm>
        <a:prstGeom xmlns:a="http://schemas.openxmlformats.org/drawingml/2006/main" prst="line">
          <a:avLst/>
        </a:prstGeom>
        <a:ln xmlns:a="http://schemas.openxmlformats.org/drawingml/2006/main">
          <a:solidFill>
            <a:schemeClr val="accent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0.65835</cdr:x>
      <cdr:y>0.09098</cdr:y>
    </cdr:from>
    <cdr:to>
      <cdr:x>0.65835</cdr:x>
      <cdr:y>0.59814</cdr:y>
    </cdr:to>
    <cdr:cxnSp macro="">
      <cdr:nvCxnSpPr>
        <cdr:cNvPr id="4" name="Straight Connector 3">
          <a:extLst xmlns:a="http://schemas.openxmlformats.org/drawingml/2006/main">
            <a:ext uri="{FF2B5EF4-FFF2-40B4-BE49-F238E27FC236}">
              <a16:creationId xmlns:a16="http://schemas.microsoft.com/office/drawing/2014/main" id="{D18336A2-94CF-D0A8-0E63-9FCA37661527}"/>
            </a:ext>
          </a:extLst>
        </cdr:cNvPr>
        <cdr:cNvCxnSpPr/>
      </cdr:nvCxnSpPr>
      <cdr:spPr>
        <a:xfrm xmlns:a="http://schemas.openxmlformats.org/drawingml/2006/main" flipV="1">
          <a:off x="7445948" y="457649"/>
          <a:ext cx="0" cy="2551176"/>
        </a:xfrm>
        <a:prstGeom xmlns:a="http://schemas.openxmlformats.org/drawingml/2006/main" prst="line">
          <a:avLst/>
        </a:prstGeom>
        <a:ln xmlns:a="http://schemas.openxmlformats.org/drawingml/2006/main">
          <a:solidFill>
            <a:schemeClr val="accent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0.392</cdr:x>
      <cdr:y>0.53602</cdr:y>
    </cdr:from>
    <cdr:to>
      <cdr:x>0.4448</cdr:x>
      <cdr:y>0.57552</cdr:y>
    </cdr:to>
    <cdr:sp macro="" textlink="">
      <cdr:nvSpPr>
        <cdr:cNvPr id="2" name="Rectangle 1">
          <a:extLst xmlns:a="http://schemas.openxmlformats.org/drawingml/2006/main">
            <a:ext uri="{FF2B5EF4-FFF2-40B4-BE49-F238E27FC236}">
              <a16:creationId xmlns:a16="http://schemas.microsoft.com/office/drawing/2014/main" id="{EA6A7EA1-F0CA-4B43-8D76-10DB12CF789D}"/>
            </a:ext>
            <a:ext uri="{C183D7F6-B498-43B3-948B-1728B52AA6E4}">
              <adec:decorative xmlns:adec="http://schemas.microsoft.com/office/drawing/2017/decorative" val="1"/>
            </a:ext>
          </a:extLst>
        </cdr:cNvPr>
        <cdr:cNvSpPr/>
      </cdr:nvSpPr>
      <cdr:spPr>
        <a:xfrm xmlns:a="http://schemas.openxmlformats.org/drawingml/2006/main">
          <a:off x="2529533" y="2608658"/>
          <a:ext cx="340693" cy="192249"/>
        </a:xfrm>
        <a:prstGeom xmlns:a="http://schemas.openxmlformats.org/drawingml/2006/main" prst="rect">
          <a:avLst/>
        </a:prstGeom>
        <a:noFill xmlns:a="http://schemas.openxmlformats.org/drawingml/2006/main"/>
        <a:ln xmlns:a="http://schemas.openxmlformats.org/drawingml/2006/main" w="19050">
          <a:solidFill>
            <a:srgbClr val="00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0.72818</cdr:x>
      <cdr:y>0.64441</cdr:y>
    </cdr:from>
    <cdr:to>
      <cdr:x>0.78666</cdr:x>
      <cdr:y>0.69431</cdr:y>
    </cdr:to>
    <cdr:sp macro="" textlink="">
      <cdr:nvSpPr>
        <cdr:cNvPr id="3" name="Rectangle 2">
          <a:extLst xmlns:a="http://schemas.openxmlformats.org/drawingml/2006/main">
            <a:ext uri="{FF2B5EF4-FFF2-40B4-BE49-F238E27FC236}">
              <a16:creationId xmlns:a16="http://schemas.microsoft.com/office/drawing/2014/main" id="{215561CB-369B-6F86-3BFA-108B486EBD0C}"/>
            </a:ext>
            <a:ext uri="{C183D7F6-B498-43B3-948B-1728B52AA6E4}">
              <adec:decorative xmlns:adec="http://schemas.microsoft.com/office/drawing/2017/decorative" val="1"/>
            </a:ext>
          </a:extLst>
        </cdr:cNvPr>
        <cdr:cNvSpPr/>
      </cdr:nvSpPr>
      <cdr:spPr>
        <a:xfrm xmlns:a="http://schemas.openxmlformats.org/drawingml/2006/main">
          <a:off x="4040293" y="2543200"/>
          <a:ext cx="324473" cy="196933"/>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ACA-E7A7-4983-A3AC-7F6D215EA181}" type="datetimeFigureOut">
              <a:rPr lang="en-GB" smtClean="0"/>
              <a:t>26/01/2024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184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18</a:t>
            </a:fld>
            <a:endParaRPr lang="en-GB"/>
          </a:p>
        </p:txBody>
      </p:sp>
    </p:spTree>
    <p:extLst>
      <p:ext uri="{BB962C8B-B14F-4D97-AF65-F5344CB8AC3E}">
        <p14:creationId xmlns:p14="http://schemas.microsoft.com/office/powerpoint/2010/main" val="367119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19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005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231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399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015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4756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167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721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28</a:t>
            </a:fld>
            <a:endParaRPr lang="en-GB"/>
          </a:p>
        </p:txBody>
      </p:sp>
    </p:spTree>
    <p:extLst>
      <p:ext uri="{BB962C8B-B14F-4D97-AF65-F5344CB8AC3E}">
        <p14:creationId xmlns:p14="http://schemas.microsoft.com/office/powerpoint/2010/main" val="3257802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8404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400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567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657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917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754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414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0512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479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467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042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244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56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927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157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44</a:t>
            </a:fld>
            <a:endParaRPr lang="en-GB"/>
          </a:p>
        </p:txBody>
      </p:sp>
    </p:spTree>
    <p:extLst>
      <p:ext uri="{BB962C8B-B14F-4D97-AF65-F5344CB8AC3E}">
        <p14:creationId xmlns:p14="http://schemas.microsoft.com/office/powerpoint/2010/main" val="1757590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45</a:t>
            </a:fld>
            <a:endParaRPr lang="en-GB"/>
          </a:p>
        </p:txBody>
      </p:sp>
    </p:spTree>
    <p:extLst>
      <p:ext uri="{BB962C8B-B14F-4D97-AF65-F5344CB8AC3E}">
        <p14:creationId xmlns:p14="http://schemas.microsoft.com/office/powerpoint/2010/main" val="2106480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5532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19571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3261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5120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946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11</a:t>
            </a:fld>
            <a:endParaRPr lang="en-GB"/>
          </a:p>
        </p:txBody>
      </p:sp>
    </p:spTree>
    <p:extLst>
      <p:ext uri="{BB962C8B-B14F-4D97-AF65-F5344CB8AC3E}">
        <p14:creationId xmlns:p14="http://schemas.microsoft.com/office/powerpoint/2010/main" val="24957627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1530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08260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9961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8788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23865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7116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6675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0855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6892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706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96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13</a:t>
            </a:fld>
            <a:endParaRPr lang="en-GB"/>
          </a:p>
        </p:txBody>
      </p:sp>
    </p:spTree>
    <p:extLst>
      <p:ext uri="{BB962C8B-B14F-4D97-AF65-F5344CB8AC3E}">
        <p14:creationId xmlns:p14="http://schemas.microsoft.com/office/powerpoint/2010/main" val="1149730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14</a:t>
            </a:fld>
            <a:endParaRPr lang="en-GB"/>
          </a:p>
        </p:txBody>
      </p:sp>
    </p:spTree>
    <p:extLst>
      <p:ext uri="{BB962C8B-B14F-4D97-AF65-F5344CB8AC3E}">
        <p14:creationId xmlns:p14="http://schemas.microsoft.com/office/powerpoint/2010/main" val="2206425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263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68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26/01/2024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9631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389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a:extLst>
              <a:ext uri="{FF2B5EF4-FFF2-40B4-BE49-F238E27FC236}">
                <a16:creationId xmlns:a16="http://schemas.microsoft.com/office/drawing/2014/main" id="{ABBC8A55-D2CE-2D44-AC2D-AC0A6C2DAE84}"/>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14/08/2020</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Strategy Insight and Engagement</a:t>
            </a:r>
          </a:p>
        </p:txBody>
      </p:sp>
    </p:spTree>
    <p:extLst>
      <p:ext uri="{BB962C8B-B14F-4D97-AF65-F5344CB8AC3E}">
        <p14:creationId xmlns:p14="http://schemas.microsoft.com/office/powerpoint/2010/main" val="126267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26/01/2024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225196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948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5830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26/01/2024</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6.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7.xml"/><Relationship Id="rId5" Type="http://schemas.openxmlformats.org/officeDocument/2006/relationships/chart" Target="../charts/chart5.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8.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9.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ags" Target="../tags/tag11.xml"/><Relationship Id="rId5" Type="http://schemas.openxmlformats.org/officeDocument/2006/relationships/chart" Target="../charts/chart9.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12.xml"/><Relationship Id="rId5" Type="http://schemas.openxmlformats.org/officeDocument/2006/relationships/chart" Target="../charts/chart11.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13.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ags" Target="../tags/tag14.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ags" Target="../tags/tag15.xml"/><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ags" Target="../tags/tag18.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tags" Target="../tags/tag19.xml"/><Relationship Id="rId4" Type="http://schemas.openxmlformats.org/officeDocument/2006/relationships/chart" Target="../charts/chart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20.xml"/><Relationship Id="rId5" Type="http://schemas.openxmlformats.org/officeDocument/2006/relationships/chart" Target="../charts/chart20.xml"/><Relationship Id="rId4" Type="http://schemas.openxmlformats.org/officeDocument/2006/relationships/chart" Target="../charts/chart1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chart" Target="../charts/chart24.xml"/><Relationship Id="rId2" Type="http://schemas.openxmlformats.org/officeDocument/2006/relationships/slideLayout" Target="../slideLayouts/slideLayout16.xml"/><Relationship Id="rId1" Type="http://schemas.openxmlformats.org/officeDocument/2006/relationships/tags" Target="../tags/tag21.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22.xml"/><Relationship Id="rId5" Type="http://schemas.openxmlformats.org/officeDocument/2006/relationships/chart" Target="../charts/chart26.xml"/><Relationship Id="rId4" Type="http://schemas.openxmlformats.org/officeDocument/2006/relationships/chart" Target="../charts/chart25.xml"/></Relationships>
</file>

<file path=ppt/slides/_rels/slide29.xml.rels><?xml version="1.0" encoding="UTF-8" standalone="yes"?>
<Relationships xmlns="http://schemas.openxmlformats.org/package/2006/relationships"><Relationship Id="rId8" Type="http://schemas.openxmlformats.org/officeDocument/2006/relationships/chart" Target="../charts/chart31.xml"/><Relationship Id="rId3" Type="http://schemas.openxmlformats.org/officeDocument/2006/relationships/notesSlide" Target="../notesSlides/notesSlide20.xml"/><Relationship Id="rId7" Type="http://schemas.openxmlformats.org/officeDocument/2006/relationships/chart" Target="../charts/chart30.xml"/><Relationship Id="rId2" Type="http://schemas.openxmlformats.org/officeDocument/2006/relationships/slideLayout" Target="../slideLayouts/slideLayout16.xml"/><Relationship Id="rId1" Type="http://schemas.openxmlformats.org/officeDocument/2006/relationships/tags" Target="../tags/tag23.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6.xml"/><Relationship Id="rId1" Type="http://schemas.openxmlformats.org/officeDocument/2006/relationships/tags" Target="../tags/tag24.xml"/><Relationship Id="rId5" Type="http://schemas.openxmlformats.org/officeDocument/2006/relationships/chart" Target="../charts/chart33.xml"/><Relationship Id="rId4" Type="http://schemas.openxmlformats.org/officeDocument/2006/relationships/chart" Target="../charts/chart3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tags" Target="../tags/tag26.xml"/><Relationship Id="rId5" Type="http://schemas.openxmlformats.org/officeDocument/2006/relationships/chart" Target="../charts/chart35.xml"/><Relationship Id="rId4" Type="http://schemas.openxmlformats.org/officeDocument/2006/relationships/chart" Target="../charts/chart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6.xml"/><Relationship Id="rId1" Type="http://schemas.openxmlformats.org/officeDocument/2006/relationships/tags" Target="../tags/tag27.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chart" Target="../charts/chart3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chart" Target="../charts/chart42.xml"/><Relationship Id="rId2" Type="http://schemas.openxmlformats.org/officeDocument/2006/relationships/slideLayout" Target="../slideLayouts/slideLayout16.xml"/><Relationship Id="rId1" Type="http://schemas.openxmlformats.org/officeDocument/2006/relationships/tags" Target="../tags/tag28.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6.xml"/><Relationship Id="rId1" Type="http://schemas.openxmlformats.org/officeDocument/2006/relationships/tags" Target="../tags/tag29.xml"/></Relationships>
</file>

<file path=ppt/slides/_rels/slide3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6.xml"/><Relationship Id="rId1" Type="http://schemas.openxmlformats.org/officeDocument/2006/relationships/slideLayout" Target="../slideLayouts/slideLayout16.xml"/><Relationship Id="rId5" Type="http://schemas.openxmlformats.org/officeDocument/2006/relationships/chart" Target="../charts/chart45.xml"/><Relationship Id="rId4" Type="http://schemas.openxmlformats.org/officeDocument/2006/relationships/chart" Target="../charts/chart44.xml"/></Relationships>
</file>

<file path=ppt/slides/_rels/slide3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chart" Target="../charts/chart47.xml"/></Relationships>
</file>

<file path=ppt/slides/_rels/slide3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15.svg"/><Relationship Id="rId21" Type="http://schemas.openxmlformats.org/officeDocument/2006/relationships/image" Target="../media/image33.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5" Type="http://schemas.openxmlformats.org/officeDocument/2006/relationships/image" Target="../media/image37.sv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image" Target="../media/image23.svg"/><Relationship Id="rId24" Type="http://schemas.openxmlformats.org/officeDocument/2006/relationships/image" Target="../media/image36.png"/><Relationship Id="rId5" Type="http://schemas.openxmlformats.org/officeDocument/2006/relationships/image" Target="../media/image17.svg"/><Relationship Id="rId15" Type="http://schemas.openxmlformats.org/officeDocument/2006/relationships/image" Target="../media/image27.svg"/><Relationship Id="rId23" Type="http://schemas.openxmlformats.org/officeDocument/2006/relationships/image" Target="../media/image35.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 Id="rId22" Type="http://schemas.openxmlformats.org/officeDocument/2006/relationships/image" Target="../media/image3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6.xml"/><Relationship Id="rId1" Type="http://schemas.openxmlformats.org/officeDocument/2006/relationships/tags" Target="../tags/tag3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6.xml"/><Relationship Id="rId1" Type="http://schemas.openxmlformats.org/officeDocument/2006/relationships/tags" Target="../tags/tag32.xml"/><Relationship Id="rId5" Type="http://schemas.openxmlformats.org/officeDocument/2006/relationships/chart" Target="../charts/chart50.xml"/><Relationship Id="rId4" Type="http://schemas.openxmlformats.org/officeDocument/2006/relationships/chart" Target="../charts/chart4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6.xml"/><Relationship Id="rId1" Type="http://schemas.openxmlformats.org/officeDocument/2006/relationships/tags" Target="../tags/tag33.xml"/><Relationship Id="rId4" Type="http://schemas.openxmlformats.org/officeDocument/2006/relationships/chart" Target="../charts/chart5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5.xml"/><Relationship Id="rId1" Type="http://schemas.openxmlformats.org/officeDocument/2006/relationships/tags" Target="../tags/tag34.xml"/><Relationship Id="rId4" Type="http://schemas.openxmlformats.org/officeDocument/2006/relationships/chart" Target="../charts/chart5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5.xml"/><Relationship Id="rId1" Type="http://schemas.openxmlformats.org/officeDocument/2006/relationships/tags" Target="../tags/tag35.xml"/><Relationship Id="rId4" Type="http://schemas.openxmlformats.org/officeDocument/2006/relationships/chart" Target="../charts/chart5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6.xml"/><Relationship Id="rId1" Type="http://schemas.openxmlformats.org/officeDocument/2006/relationships/tags" Target="../tags/tag36.xml"/><Relationship Id="rId4" Type="http://schemas.openxmlformats.org/officeDocument/2006/relationships/chart" Target="../charts/chart5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6.xml"/><Relationship Id="rId1" Type="http://schemas.openxmlformats.org/officeDocument/2006/relationships/tags" Target="../tags/tag3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6.xml"/><Relationship Id="rId1" Type="http://schemas.openxmlformats.org/officeDocument/2006/relationships/tags" Target="../tags/tag38.xml"/><Relationship Id="rId4" Type="http://schemas.openxmlformats.org/officeDocument/2006/relationships/chart" Target="../charts/chart5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6.xml"/><Relationship Id="rId1" Type="http://schemas.openxmlformats.org/officeDocument/2006/relationships/tags" Target="../tags/tag39.xml"/><Relationship Id="rId4" Type="http://schemas.openxmlformats.org/officeDocument/2006/relationships/chart" Target="../charts/char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6.xml"/><Relationship Id="rId1" Type="http://schemas.openxmlformats.org/officeDocument/2006/relationships/tags" Target="../tags/tag41.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5.xml"/><Relationship Id="rId1" Type="http://schemas.openxmlformats.org/officeDocument/2006/relationships/tags" Target="../tags/tag42.xml"/><Relationship Id="rId5" Type="http://schemas.openxmlformats.org/officeDocument/2006/relationships/chart" Target="../charts/chart63.xml"/><Relationship Id="rId4" Type="http://schemas.openxmlformats.org/officeDocument/2006/relationships/chart" Target="../charts/chart6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4.xml"/><Relationship Id="rId1" Type="http://schemas.openxmlformats.org/officeDocument/2006/relationships/tags" Target="../tags/tag43.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4.xml"/><Relationship Id="rId1" Type="http://schemas.openxmlformats.org/officeDocument/2006/relationships/tags" Target="../tags/tag44.xml"/><Relationship Id="rId5" Type="http://schemas.openxmlformats.org/officeDocument/2006/relationships/image" Target="../media/image40.svg"/><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4.xml"/><Relationship Id="rId1" Type="http://schemas.openxmlformats.org/officeDocument/2006/relationships/tags" Target="../tags/tag45.xml"/><Relationship Id="rId5" Type="http://schemas.openxmlformats.org/officeDocument/2006/relationships/image" Target="../media/image42.svg"/><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4.xml"/><Relationship Id="rId1" Type="http://schemas.openxmlformats.org/officeDocument/2006/relationships/tags" Target="../tags/tag46.xml"/><Relationship Id="rId5" Type="http://schemas.openxmlformats.org/officeDocument/2006/relationships/image" Target="../media/image44.svg"/><Relationship Id="rId4" Type="http://schemas.openxmlformats.org/officeDocument/2006/relationships/image" Target="../media/image43.png"/></Relationships>
</file>

<file path=ppt/slides/_rels/slide59.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7.xml"/><Relationship Id="rId1" Type="http://schemas.openxmlformats.org/officeDocument/2006/relationships/slideLayout" Target="../slideLayouts/slideLayout16.xml"/><Relationship Id="rId4" Type="http://schemas.openxmlformats.org/officeDocument/2006/relationships/chart" Target="../charts/char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4.xml"/><Relationship Id="rId1" Type="http://schemas.openxmlformats.org/officeDocument/2006/relationships/tags" Target="../tags/tag47.xml"/><Relationship Id="rId5" Type="http://schemas.openxmlformats.org/officeDocument/2006/relationships/chart" Target="../charts/chart69.xml"/><Relationship Id="rId4" Type="http://schemas.openxmlformats.org/officeDocument/2006/relationships/chart" Target="../charts/chart68.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4.xml"/><Relationship Id="rId1" Type="http://schemas.openxmlformats.org/officeDocument/2006/relationships/tags" Target="../tags/tag49.xml"/></Relationships>
</file>

<file path=ppt/slides/_rels/slide63.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hyperlink" Target="https://twitter.com/Essex_CC" TargetMode="External"/><Relationship Id="rId7" Type="http://schemas.openxmlformats.org/officeDocument/2006/relationships/image" Target="../media/image47.png"/><Relationship Id="rId2" Type="http://schemas.openxmlformats.org/officeDocument/2006/relationships/slideLayout" Target="../slideLayouts/slideLayout13.xml"/><Relationship Id="rId1" Type="http://schemas.openxmlformats.org/officeDocument/2006/relationships/tags" Target="../tags/tag50.xml"/><Relationship Id="rId6" Type="http://schemas.openxmlformats.org/officeDocument/2006/relationships/hyperlink" Target="https://www.facebook.com/essexcountycouncil" TargetMode="External"/><Relationship Id="rId5" Type="http://schemas.openxmlformats.org/officeDocument/2006/relationships/image" Target="../media/image46.svg"/><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3.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4.xml"/><Relationship Id="rId5" Type="http://schemas.openxmlformats.org/officeDocument/2006/relationships/image" Target="../media/image38.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40000" y="1944000"/>
            <a:ext cx="11089748" cy="1620000"/>
          </a:xfrm>
        </p:spPr>
        <p:txBody>
          <a:bodyPr/>
          <a:lstStyle/>
          <a:p>
            <a:r>
              <a:rPr lang="en-GB" sz="5400"/>
              <a:t>Essex Resident Survey 2023:</a:t>
            </a:r>
            <a:br>
              <a:rPr lang="en-GB" sz="5400"/>
            </a:br>
            <a:r>
              <a:rPr lang="en-GB" sz="5400"/>
              <a:t>Community strength and wellbeing</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p:txBody>
          <a:bodyPr/>
          <a:lstStyle/>
          <a:p>
            <a:r>
              <a:rPr lang="en-GB"/>
              <a:t>Research and Citizen Insight | Policy Unit</a:t>
            </a:r>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p:txBody>
          <a:bodyPr/>
          <a:lstStyle/>
          <a:p>
            <a:r>
              <a:rPr lang="en-GB"/>
              <a:t>November 2023</a:t>
            </a:r>
          </a:p>
          <a:p>
            <a:endParaRPr lang="en-GB"/>
          </a:p>
        </p:txBody>
      </p:sp>
    </p:spTree>
    <p:custDataLst>
      <p:tags r:id="rId1"/>
    </p:custDataLst>
    <p:extLst>
      <p:ext uri="{BB962C8B-B14F-4D97-AF65-F5344CB8AC3E}">
        <p14:creationId xmlns:p14="http://schemas.microsoft.com/office/powerpoint/2010/main" val="23888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Perceptions of local area</a:t>
            </a:r>
          </a:p>
        </p:txBody>
      </p:sp>
      <p:sp>
        <p:nvSpPr>
          <p:cNvPr id="27" name="Slide Number Placeholder 4">
            <a:extLst>
              <a:ext uri="{FF2B5EF4-FFF2-40B4-BE49-F238E27FC236}">
                <a16:creationId xmlns:a16="http://schemas.microsoft.com/office/drawing/2014/main" id="{75D6DD6B-F2C3-4A01-86F4-1A6EF678F4DF}"/>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15" name="TextBox 14">
            <a:extLst>
              <a:ext uri="{FF2B5EF4-FFF2-40B4-BE49-F238E27FC236}">
                <a16:creationId xmlns:a16="http://schemas.microsoft.com/office/drawing/2014/main" id="{0904E4E2-D629-4FCF-845F-0A46EBD22201}"/>
              </a:ext>
            </a:extLst>
          </p:cNvPr>
          <p:cNvSpPr txBox="1"/>
          <p:nvPr/>
        </p:nvSpPr>
        <p:spPr>
          <a:xfrm>
            <a:off x="695325" y="6317404"/>
            <a:ext cx="58336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2023 = 6,064</a:t>
            </a:r>
            <a:endParaRPr lang="en-GB" sz="1000">
              <a:solidFill>
                <a:srgbClr val="000000"/>
              </a:solidFill>
            </a:endParaRPr>
          </a:p>
        </p:txBody>
      </p:sp>
      <p:graphicFrame>
        <p:nvGraphicFramePr>
          <p:cNvPr id="17" name="Table 16">
            <a:extLst>
              <a:ext uri="{FF2B5EF4-FFF2-40B4-BE49-F238E27FC236}">
                <a16:creationId xmlns:a16="http://schemas.microsoft.com/office/drawing/2014/main" id="{56CF7325-89BF-474B-9544-8C6BFBA48053}"/>
              </a:ext>
            </a:extLst>
          </p:cNvPr>
          <p:cNvGraphicFramePr>
            <a:graphicFrameLocks noGrp="1"/>
          </p:cNvGraphicFramePr>
          <p:nvPr>
            <p:extLst>
              <p:ext uri="{D42A27DB-BD31-4B8C-83A1-F6EECF244321}">
                <p14:modId xmlns:p14="http://schemas.microsoft.com/office/powerpoint/2010/main" val="2751289565"/>
              </p:ext>
            </p:extLst>
          </p:nvPr>
        </p:nvGraphicFramePr>
        <p:xfrm>
          <a:off x="791852" y="2036190"/>
          <a:ext cx="10942953" cy="3734429"/>
        </p:xfrm>
        <a:graphic>
          <a:graphicData uri="http://schemas.openxmlformats.org/drawingml/2006/table">
            <a:tbl>
              <a:tblPr/>
              <a:tblGrid>
                <a:gridCol w="2500308">
                  <a:extLst>
                    <a:ext uri="{9D8B030D-6E8A-4147-A177-3AD203B41FA5}">
                      <a16:colId xmlns:a16="http://schemas.microsoft.com/office/drawing/2014/main" val="2641468421"/>
                    </a:ext>
                  </a:extLst>
                </a:gridCol>
                <a:gridCol w="742277">
                  <a:extLst>
                    <a:ext uri="{9D8B030D-6E8A-4147-A177-3AD203B41FA5}">
                      <a16:colId xmlns:a16="http://schemas.microsoft.com/office/drawing/2014/main" val="3039307725"/>
                    </a:ext>
                  </a:extLst>
                </a:gridCol>
                <a:gridCol w="592336">
                  <a:extLst>
                    <a:ext uri="{9D8B030D-6E8A-4147-A177-3AD203B41FA5}">
                      <a16:colId xmlns:a16="http://schemas.microsoft.com/office/drawing/2014/main" val="2604126439"/>
                    </a:ext>
                  </a:extLst>
                </a:gridCol>
                <a:gridCol w="592336">
                  <a:extLst>
                    <a:ext uri="{9D8B030D-6E8A-4147-A177-3AD203B41FA5}">
                      <a16:colId xmlns:a16="http://schemas.microsoft.com/office/drawing/2014/main" val="2806535329"/>
                    </a:ext>
                  </a:extLst>
                </a:gridCol>
                <a:gridCol w="592336">
                  <a:extLst>
                    <a:ext uri="{9D8B030D-6E8A-4147-A177-3AD203B41FA5}">
                      <a16:colId xmlns:a16="http://schemas.microsoft.com/office/drawing/2014/main" val="2843857308"/>
                    </a:ext>
                  </a:extLst>
                </a:gridCol>
                <a:gridCol w="592336">
                  <a:extLst>
                    <a:ext uri="{9D8B030D-6E8A-4147-A177-3AD203B41FA5}">
                      <a16:colId xmlns:a16="http://schemas.microsoft.com/office/drawing/2014/main" val="2843370012"/>
                    </a:ext>
                  </a:extLst>
                </a:gridCol>
                <a:gridCol w="592336">
                  <a:extLst>
                    <a:ext uri="{9D8B030D-6E8A-4147-A177-3AD203B41FA5}">
                      <a16:colId xmlns:a16="http://schemas.microsoft.com/office/drawing/2014/main" val="2024336346"/>
                    </a:ext>
                  </a:extLst>
                </a:gridCol>
                <a:gridCol w="592336">
                  <a:extLst>
                    <a:ext uri="{9D8B030D-6E8A-4147-A177-3AD203B41FA5}">
                      <a16:colId xmlns:a16="http://schemas.microsoft.com/office/drawing/2014/main" val="3734136579"/>
                    </a:ext>
                  </a:extLst>
                </a:gridCol>
                <a:gridCol w="592336">
                  <a:extLst>
                    <a:ext uri="{9D8B030D-6E8A-4147-A177-3AD203B41FA5}">
                      <a16:colId xmlns:a16="http://schemas.microsoft.com/office/drawing/2014/main" val="15719727"/>
                    </a:ext>
                  </a:extLst>
                </a:gridCol>
                <a:gridCol w="592336">
                  <a:extLst>
                    <a:ext uri="{9D8B030D-6E8A-4147-A177-3AD203B41FA5}">
                      <a16:colId xmlns:a16="http://schemas.microsoft.com/office/drawing/2014/main" val="3433198212"/>
                    </a:ext>
                  </a:extLst>
                </a:gridCol>
                <a:gridCol w="592336">
                  <a:extLst>
                    <a:ext uri="{9D8B030D-6E8A-4147-A177-3AD203B41FA5}">
                      <a16:colId xmlns:a16="http://schemas.microsoft.com/office/drawing/2014/main" val="3907286932"/>
                    </a:ext>
                  </a:extLst>
                </a:gridCol>
                <a:gridCol w="592336">
                  <a:extLst>
                    <a:ext uri="{9D8B030D-6E8A-4147-A177-3AD203B41FA5}">
                      <a16:colId xmlns:a16="http://schemas.microsoft.com/office/drawing/2014/main" val="413204009"/>
                    </a:ext>
                  </a:extLst>
                </a:gridCol>
                <a:gridCol w="592336">
                  <a:extLst>
                    <a:ext uri="{9D8B030D-6E8A-4147-A177-3AD203B41FA5}">
                      <a16:colId xmlns:a16="http://schemas.microsoft.com/office/drawing/2014/main" val="489147311"/>
                    </a:ext>
                  </a:extLst>
                </a:gridCol>
                <a:gridCol w="592336">
                  <a:extLst>
                    <a:ext uri="{9D8B030D-6E8A-4147-A177-3AD203B41FA5}">
                      <a16:colId xmlns:a16="http://schemas.microsoft.com/office/drawing/2014/main" val="3411074601"/>
                    </a:ext>
                  </a:extLst>
                </a:gridCol>
                <a:gridCol w="592336">
                  <a:extLst>
                    <a:ext uri="{9D8B030D-6E8A-4147-A177-3AD203B41FA5}">
                      <a16:colId xmlns:a16="http://schemas.microsoft.com/office/drawing/2014/main" val="1178752495"/>
                    </a:ext>
                  </a:extLst>
                </a:gridCol>
              </a:tblGrid>
              <a:tr h="453010">
                <a:tc rowSpan="2">
                  <a:txBody>
                    <a:bodyPr/>
                    <a:lstStyle/>
                    <a:p>
                      <a:pPr algn="l" fontAlgn="b"/>
                      <a:r>
                        <a:rPr lang="en-GB" sz="1200" b="1" i="0" u="none" strike="noStrike">
                          <a:solidFill>
                            <a:schemeClr val="bg1"/>
                          </a:solidFill>
                          <a:effectLst/>
                          <a:latin typeface="+mj-lt"/>
                        </a:rPr>
                        <a:t>% Agree </a:t>
                      </a:r>
                    </a:p>
                    <a:p>
                      <a:pPr algn="l" fontAlgn="b"/>
                      <a:r>
                        <a:rPr lang="en-GB" sz="1200" b="1" i="0" u="none" strike="noStrike">
                          <a:solidFill>
                            <a:schemeClr val="bg1"/>
                          </a:solidFill>
                          <a:effectLst/>
                          <a:latin typeface="+mj-lt"/>
                        </a:rPr>
                        <a:t>(‘strongly’ or ‘slightly’)</a:t>
                      </a:r>
                    </a:p>
                  </a:txBody>
                  <a:tcPr marL="72000" marR="72000" marT="7200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solidFill>
                  </a:tcPr>
                </a:tc>
                <a:tc rowSpan="2">
                  <a:txBody>
                    <a:bodyPr/>
                    <a:lstStyle/>
                    <a:p>
                      <a:pPr algn="ctr" fontAlgn="ctr"/>
                      <a:r>
                        <a:rPr lang="en-GB" sz="1200" b="1" u="none" strike="noStrike">
                          <a:solidFill>
                            <a:schemeClr val="bg1"/>
                          </a:solidFill>
                          <a:effectLst/>
                          <a:latin typeface="+mj-lt"/>
                        </a:rPr>
                        <a:t>ESSEX TOTAL</a:t>
                      </a:r>
                      <a:endParaRPr lang="en-GB" sz="1200" b="1" i="0" u="none" strike="noStrike">
                        <a:solidFill>
                          <a:schemeClr val="bg1"/>
                        </a:solidFill>
                        <a:effectLst/>
                        <a:latin typeface="+mj-lt"/>
                      </a:endParaRPr>
                    </a:p>
                  </a:txBody>
                  <a:tcPr marL="36000" marR="36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solidFill>
                  </a:tcPr>
                </a:tc>
                <a:tc gridSpan="2">
                  <a:txBody>
                    <a:bodyPr/>
                    <a:lstStyle/>
                    <a:p>
                      <a:pPr algn="ctr" fontAlgn="ctr"/>
                      <a:r>
                        <a:rPr lang="en-GB" sz="1100" b="1" i="0" u="none" strike="noStrike">
                          <a:solidFill>
                            <a:schemeClr val="bg1"/>
                          </a:solidFill>
                          <a:effectLst/>
                          <a:latin typeface="+mj-lt"/>
                        </a:rPr>
                        <a:t>Gender</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gridSpan="7">
                  <a:txBody>
                    <a:bodyPr/>
                    <a:lstStyle/>
                    <a:p>
                      <a:pPr algn="ctr" fontAlgn="ctr"/>
                      <a:r>
                        <a:rPr lang="en-GB" sz="1100" b="1" i="0" u="none" strike="noStrike">
                          <a:solidFill>
                            <a:schemeClr val="bg1"/>
                          </a:solidFill>
                          <a:effectLst/>
                          <a:latin typeface="+mj-lt"/>
                        </a:rPr>
                        <a:t>Age</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gridSpan="4">
                  <a:txBody>
                    <a:bodyPr/>
                    <a:lstStyle/>
                    <a:p>
                      <a:pPr algn="ctr" fontAlgn="ctr"/>
                      <a:r>
                        <a:rPr lang="en-GB" sz="1100" b="1" i="0" u="none" strike="noStrike">
                          <a:solidFill>
                            <a:schemeClr val="bg1"/>
                          </a:solidFill>
                          <a:effectLst/>
                          <a:latin typeface="+mj-lt"/>
                        </a:rPr>
                        <a:t>LLTI or disability</a:t>
                      </a:r>
                    </a:p>
                  </a:txBody>
                  <a:tcPr marL="72000" marR="7200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extLst>
                  <a:ext uri="{0D108BD9-81ED-4DB2-BD59-A6C34878D82A}">
                    <a16:rowId xmlns:a16="http://schemas.microsoft.com/office/drawing/2014/main" val="1483068943"/>
                  </a:ext>
                </a:extLst>
              </a:tr>
              <a:tr h="999241">
                <a:tc v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GB" sz="1200" b="1" i="0" u="none" strike="noStrike">
                          <a:solidFill>
                            <a:srgbClr val="004899"/>
                          </a:solidFill>
                          <a:effectLst/>
                          <a:latin typeface="+mj-lt"/>
                        </a:rPr>
                        <a:t>% Agree </a:t>
                      </a:r>
                    </a:p>
                    <a:p>
                      <a:pPr algn="l" fontAlgn="b"/>
                      <a:r>
                        <a:rPr lang="en-GB" sz="1200" b="1" i="0" u="none" strike="noStrike">
                          <a:solidFill>
                            <a:srgbClr val="004899"/>
                          </a:solidFill>
                          <a:effectLst/>
                          <a:latin typeface="+mj-lt"/>
                        </a:rPr>
                        <a:t>(‘strongly’ or ‘slightly’)</a:t>
                      </a:r>
                    </a:p>
                  </a:txBody>
                  <a:tcPr marL="72000" marR="72000" marT="7200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v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u="none" strike="noStrike">
                          <a:effectLst/>
                          <a:latin typeface="+mj-lt"/>
                        </a:rPr>
                        <a:t>ESSEX TOTAL</a:t>
                      </a:r>
                      <a:endParaRPr lang="en-GB" sz="1200" b="1" i="0" u="none" strike="noStrike">
                        <a:solidFill>
                          <a:srgbClr val="000000"/>
                        </a:solidFill>
                        <a:effectLst/>
                        <a:latin typeface="+mj-lt"/>
                      </a:endParaRPr>
                    </a:p>
                  </a:txBody>
                  <a:tcPr marL="36000" marR="3600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Females</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Males</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18-24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25-34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35-44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45-54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55-64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65-74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75+</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Yes (all age)</a:t>
                      </a: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1100" b="1" i="0" u="none" strike="noStrike">
                          <a:solidFill>
                            <a:schemeClr val="bg1"/>
                          </a:solidFill>
                          <a:effectLst/>
                          <a:latin typeface="+mj-lt"/>
                        </a:rPr>
                        <a:t>No (all age)</a:t>
                      </a:r>
                    </a:p>
                  </a:txBody>
                  <a:tcPr marL="72000" marR="72000" marT="6350" marB="0" vert="vert27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1100" b="1" i="0" u="none" strike="noStrike">
                          <a:solidFill>
                            <a:schemeClr val="bg1"/>
                          </a:solidFill>
                          <a:effectLst/>
                          <a:latin typeface="+mj-lt"/>
                        </a:rPr>
                        <a:t>Yes (18-64)</a:t>
                      </a:r>
                    </a:p>
                  </a:txBody>
                  <a:tcPr marL="72000" marR="72000" marT="6350" marB="0" vert="vert27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1100" b="1" i="0" u="none" strike="noStrike">
                          <a:solidFill>
                            <a:schemeClr val="bg1"/>
                          </a:solidFill>
                          <a:effectLst/>
                          <a:latin typeface="+mj-lt"/>
                        </a:rPr>
                        <a:t>No (18-64)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566764357"/>
                  </a:ext>
                </a:extLst>
              </a:tr>
              <a:tr h="38036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a:solidFill>
                            <a:srgbClr val="000000"/>
                          </a:solidFill>
                          <a:effectLst/>
                          <a:latin typeface="+mn-lt"/>
                          <a:ea typeface="+mn-ea"/>
                          <a:cs typeface="+mn-cs"/>
                        </a:rPr>
                        <a:t>I chat to my neighbours at least once a month</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80%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80%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80%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57%</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80%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81%</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80%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84%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81%</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82%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76%</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a:solidFill>
                            <a:srgbClr val="00B050"/>
                          </a:solidFill>
                          <a:effectLst/>
                          <a:latin typeface="+mj-lt"/>
                        </a:rPr>
                        <a:t>82%</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a:solidFill>
                            <a:srgbClr val="FF0000"/>
                          </a:solidFill>
                          <a:effectLst/>
                          <a:latin typeface="+mj-lt"/>
                        </a:rPr>
                        <a:t>75%</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0" i="0" u="none" strike="noStrike">
                          <a:solidFill>
                            <a:srgbClr val="000000"/>
                          </a:solidFill>
                          <a:effectLst/>
                          <a:latin typeface="+mj-lt"/>
                        </a:rPr>
                        <a:t>80%</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763601920"/>
                  </a:ext>
                </a:extLst>
              </a:tr>
              <a:tr h="38036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a:solidFill>
                            <a:srgbClr val="000000"/>
                          </a:solidFill>
                          <a:effectLst/>
                          <a:latin typeface="+mn-lt"/>
                          <a:ea typeface="+mn-ea"/>
                          <a:cs typeface="+mn-cs"/>
                        </a:rPr>
                        <a:t>I am proud to live in my local area</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62%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63%</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61%</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54%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61%</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57%</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61%</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64%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64%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70%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58%</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a:solidFill>
                            <a:srgbClr val="00B050"/>
                          </a:solidFill>
                          <a:effectLst/>
                          <a:latin typeface="+mj-lt"/>
                        </a:rPr>
                        <a:t>64%</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a:solidFill>
                            <a:srgbClr val="FF0000"/>
                          </a:solidFill>
                          <a:effectLst/>
                          <a:latin typeface="+mj-lt"/>
                        </a:rPr>
                        <a:t>56%</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0" i="0" u="none" strike="noStrike">
                          <a:solidFill>
                            <a:srgbClr val="000000"/>
                          </a:solidFill>
                          <a:effectLst/>
                          <a:latin typeface="+mj-lt"/>
                        </a:rPr>
                        <a:t>66%</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44543398"/>
                  </a:ext>
                </a:extLst>
              </a:tr>
              <a:tr h="38036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a:solidFill>
                            <a:srgbClr val="000000"/>
                          </a:solidFill>
                          <a:effectLst/>
                          <a:latin typeface="+mn-lt"/>
                          <a:ea typeface="+mn-ea"/>
                          <a:cs typeface="+mn-cs"/>
                        </a:rPr>
                        <a:t>People in this neighbourhood can be trusted</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56%</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54%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58%</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32%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50%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57%</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54%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60%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60%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66%</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49%</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a:solidFill>
                            <a:srgbClr val="00B050"/>
                          </a:solidFill>
                          <a:effectLst/>
                          <a:latin typeface="+mj-lt"/>
                        </a:rPr>
                        <a:t>59%</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a:solidFill>
                            <a:srgbClr val="FF0000"/>
                          </a:solidFill>
                          <a:effectLst/>
                          <a:latin typeface="+mj-lt"/>
                        </a:rPr>
                        <a:t>43%</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0" i="0" u="none" strike="noStrike">
                          <a:solidFill>
                            <a:srgbClr val="000000"/>
                          </a:solidFill>
                          <a:effectLst/>
                          <a:latin typeface="+mj-lt"/>
                        </a:rPr>
                        <a:t>58%</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593879279"/>
                  </a:ext>
                </a:extLst>
              </a:tr>
              <a:tr h="38036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a:solidFill>
                            <a:srgbClr val="000000"/>
                          </a:solidFill>
                          <a:effectLst/>
                          <a:latin typeface="+mn-lt"/>
                          <a:ea typeface="+mn-ea"/>
                          <a:cs typeface="+mn-cs"/>
                        </a:rPr>
                        <a:t>There is a strong sense of community in your local area </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50%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52%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48%</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31%</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51%</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49%</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51%</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53%</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52%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50%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43%</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a:solidFill>
                            <a:srgbClr val="00B050"/>
                          </a:solidFill>
                          <a:effectLst/>
                          <a:latin typeface="+mj-lt"/>
                        </a:rPr>
                        <a:t>53%</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a:solidFill>
                            <a:srgbClr val="FF0000"/>
                          </a:solidFill>
                          <a:effectLst/>
                          <a:latin typeface="+mj-lt"/>
                        </a:rPr>
                        <a:t>42%</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0" i="0" u="none" strike="noStrike">
                          <a:solidFill>
                            <a:srgbClr val="000000"/>
                          </a:solidFill>
                          <a:effectLst/>
                          <a:latin typeface="+mj-lt"/>
                        </a:rPr>
                        <a:t>53%</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483070774"/>
                  </a:ext>
                </a:extLst>
              </a:tr>
              <a:tr h="38036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a:solidFill>
                            <a:srgbClr val="000000"/>
                          </a:solidFill>
                          <a:effectLst/>
                          <a:latin typeface="+mn-lt"/>
                          <a:ea typeface="+mn-ea"/>
                          <a:cs typeface="+mn-cs"/>
                        </a:rPr>
                        <a:t>People in my neighbourhood pull together to improve things</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44%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45%</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43%</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32%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37%</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44%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44%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48%</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51%</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47%</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40%</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a:solidFill>
                            <a:srgbClr val="00B050"/>
                          </a:solidFill>
                          <a:effectLst/>
                          <a:latin typeface="+mj-lt"/>
                        </a:rPr>
                        <a:t>46%</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a:solidFill>
                            <a:srgbClr val="FF0000"/>
                          </a:solidFill>
                          <a:effectLst/>
                          <a:latin typeface="+mj-lt"/>
                        </a:rPr>
                        <a:t>37%</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a:solidFill>
                            <a:srgbClr val="FF0000"/>
                          </a:solidFill>
                          <a:effectLst/>
                          <a:latin typeface="+mj-lt"/>
                        </a:rPr>
                        <a:t>38%</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988361635"/>
                  </a:ext>
                </a:extLst>
              </a:tr>
              <a:tr h="38036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a:solidFill>
                            <a:srgbClr val="000000"/>
                          </a:solidFill>
                          <a:effectLst/>
                          <a:latin typeface="+mn-lt"/>
                          <a:ea typeface="+mn-ea"/>
                          <a:cs typeface="+mn-cs"/>
                        </a:rPr>
                        <a:t>I feel close to people where I live </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43%</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44%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43%</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21%</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34%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43%</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0" i="0" u="none" strike="noStrike">
                          <a:solidFill>
                            <a:srgbClr val="000000"/>
                          </a:solidFill>
                          <a:effectLst/>
                          <a:latin typeface="+mj-lt"/>
                        </a:rPr>
                        <a:t>41%</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48%</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50%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B050"/>
                          </a:solidFill>
                          <a:effectLst/>
                          <a:latin typeface="+mj-lt"/>
                        </a:rPr>
                        <a:t>55%</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38%</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a:solidFill>
                            <a:srgbClr val="00B050"/>
                          </a:solidFill>
                          <a:effectLst/>
                          <a:latin typeface="+mj-lt"/>
                        </a:rPr>
                        <a:t>44%</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a:solidFill>
                            <a:srgbClr val="FF0000"/>
                          </a:solidFill>
                          <a:effectLst/>
                          <a:latin typeface="+mj-lt"/>
                        </a:rPr>
                        <a:t>35%</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0" i="0" u="none" strike="noStrike">
                          <a:solidFill>
                            <a:srgbClr val="000000"/>
                          </a:solidFill>
                          <a:effectLst/>
                          <a:latin typeface="+mj-lt"/>
                        </a:rPr>
                        <a:t>39%</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482722215"/>
                  </a:ext>
                </a:extLst>
              </a:tr>
            </a:tbl>
          </a:graphicData>
        </a:graphic>
      </p:graphicFrame>
      <p:sp>
        <p:nvSpPr>
          <p:cNvPr id="14" name="TextBox 13">
            <a:extLst>
              <a:ext uri="{FF2B5EF4-FFF2-40B4-BE49-F238E27FC236}">
                <a16:creationId xmlns:a16="http://schemas.microsoft.com/office/drawing/2014/main" id="{7114546B-39B1-4083-B65D-EB2FE2A98836}"/>
              </a:ext>
            </a:extLst>
          </p:cNvPr>
          <p:cNvSpPr txBox="1"/>
          <p:nvPr/>
        </p:nvSpPr>
        <p:spPr>
          <a:xfrm>
            <a:off x="696983" y="1390782"/>
            <a:ext cx="11037817"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ea typeface="+mn-ea"/>
                <a:cs typeface="+mn-cs"/>
              </a:rPr>
              <a:t>How much do you agree or disagree with the following statements?</a:t>
            </a:r>
          </a:p>
        </p:txBody>
      </p:sp>
      <p:sp>
        <p:nvSpPr>
          <p:cNvPr id="16" name="Footer Placeholder 5">
            <a:extLst>
              <a:ext uri="{FF2B5EF4-FFF2-40B4-BE49-F238E27FC236}">
                <a16:creationId xmlns:a16="http://schemas.microsoft.com/office/drawing/2014/main" id="{BD252222-C501-4C43-B73E-EA3844BCE2B8}"/>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21" name="TextBox 20">
            <a:extLst>
              <a:ext uri="{FF2B5EF4-FFF2-40B4-BE49-F238E27FC236}">
                <a16:creationId xmlns:a16="http://schemas.microsoft.com/office/drawing/2014/main" id="{36A7778B-BA68-48FA-9563-B281B2610054}"/>
              </a:ext>
            </a:extLst>
          </p:cNvPr>
          <p:cNvSpPr txBox="1"/>
          <p:nvPr/>
        </p:nvSpPr>
        <p:spPr>
          <a:xfrm>
            <a:off x="1088675" y="5952329"/>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the Essex total at the 95% confidence level </a:t>
            </a:r>
          </a:p>
        </p:txBody>
      </p:sp>
      <p:sp>
        <p:nvSpPr>
          <p:cNvPr id="22" name="Arrow: Up 21">
            <a:extLst>
              <a:ext uri="{FF2B5EF4-FFF2-40B4-BE49-F238E27FC236}">
                <a16:creationId xmlns:a16="http://schemas.microsoft.com/office/drawing/2014/main" id="{7308C671-322B-4B3F-B35D-25B00D3D3D73}"/>
              </a:ext>
            </a:extLst>
          </p:cNvPr>
          <p:cNvSpPr/>
          <p:nvPr/>
        </p:nvSpPr>
        <p:spPr>
          <a:xfrm>
            <a:off x="791852" y="604803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3" name="Arrow: Up 22">
            <a:extLst>
              <a:ext uri="{FF2B5EF4-FFF2-40B4-BE49-F238E27FC236}">
                <a16:creationId xmlns:a16="http://schemas.microsoft.com/office/drawing/2014/main" id="{8797232D-7A34-48C1-8885-EFEC73838CF0}"/>
              </a:ext>
            </a:extLst>
          </p:cNvPr>
          <p:cNvSpPr/>
          <p:nvPr/>
        </p:nvSpPr>
        <p:spPr>
          <a:xfrm flipV="1">
            <a:off x="934398" y="605557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55" name="Title 1">
            <a:extLst>
              <a:ext uri="{FF2B5EF4-FFF2-40B4-BE49-F238E27FC236}">
                <a16:creationId xmlns:a16="http://schemas.microsoft.com/office/drawing/2014/main" id="{0285B836-39D2-429A-AF9E-6FFFC640841B}"/>
              </a:ext>
            </a:extLst>
          </p:cNvPr>
          <p:cNvSpPr txBox="1">
            <a:spLocks/>
          </p:cNvSpPr>
          <p:nvPr/>
        </p:nvSpPr>
        <p:spPr>
          <a:xfrm>
            <a:off x="706436" y="31366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Females, older residents aged 65+ and those without a limiting long-term illness or disability all tend to respond more positively about their local communities, patterns are fairly consistent vs. 2022…   </a:t>
            </a:r>
          </a:p>
        </p:txBody>
      </p:sp>
      <p:sp>
        <p:nvSpPr>
          <p:cNvPr id="89" name="Date Placeholder 3">
            <a:extLst>
              <a:ext uri="{FF2B5EF4-FFF2-40B4-BE49-F238E27FC236}">
                <a16:creationId xmlns:a16="http://schemas.microsoft.com/office/drawing/2014/main" id="{A8FC66C8-2560-4E95-809B-9F556FBE0CDF}"/>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4" name="TextBox 23">
            <a:extLst>
              <a:ext uri="{FF2B5EF4-FFF2-40B4-BE49-F238E27FC236}">
                <a16:creationId xmlns:a16="http://schemas.microsoft.com/office/drawing/2014/main" id="{9EA9A6EC-DEE7-AD31-0EC5-F5CAABBE8333}"/>
              </a:ext>
            </a:extLst>
          </p:cNvPr>
          <p:cNvSpPr txBox="1"/>
          <p:nvPr/>
        </p:nvSpPr>
        <p:spPr>
          <a:xfrm>
            <a:off x="5861134" y="5906937"/>
            <a:ext cx="5981700" cy="570063"/>
          </a:xfrm>
          <a:prstGeom prst="rect">
            <a:avLst/>
          </a:prstGeom>
          <a:solidFill>
            <a:schemeClr val="bg1">
              <a:lumMod val="95000"/>
            </a:schemeClr>
          </a:solidFill>
          <a:ln>
            <a:noFill/>
          </a:ln>
        </p:spPr>
        <p:txBody>
          <a:bodyPr wrap="square" lIns="0" tIns="0" rIns="0" bIns="0" rtlCol="0" anchor="ctr">
            <a:noAutofit/>
          </a:bodyPr>
          <a:lstStyle>
            <a:defPPr>
              <a:defRPr lang="en-US"/>
            </a:defPPr>
            <a:lvl1pPr marL="285750" indent="-285750">
              <a:buFont typeface="Arial" panose="020B0604020202020204" pitchFamily="34" charset="0"/>
              <a:buChar char="•"/>
              <a:defRPr sz="1400"/>
            </a:lvl1pPr>
          </a:lstStyle>
          <a:p>
            <a:pPr marL="0" indent="0" algn="ctr">
              <a:buNone/>
            </a:pPr>
            <a:r>
              <a:rPr lang="en-GB" b="1"/>
              <a:t>Patterns of resident profiles in community cohesion, pride and trust remains fairly consistent vs. 2022</a:t>
            </a:r>
          </a:p>
        </p:txBody>
      </p:sp>
    </p:spTree>
    <p:custDataLst>
      <p:tags r:id="rId1"/>
    </p:custDataLst>
    <p:extLst>
      <p:ext uri="{BB962C8B-B14F-4D97-AF65-F5344CB8AC3E}">
        <p14:creationId xmlns:p14="http://schemas.microsoft.com/office/powerpoint/2010/main" val="471573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4E6BD7-784D-F2BC-88AD-85F16B2F1099}"/>
              </a:ext>
            </a:extLst>
          </p:cNvPr>
          <p:cNvSpPr txBox="1"/>
          <p:nvPr/>
        </p:nvSpPr>
        <p:spPr>
          <a:xfrm>
            <a:off x="637308" y="1408695"/>
            <a:ext cx="1129352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How much do you agree or disagree with the following statements?</a:t>
            </a:r>
          </a:p>
        </p:txBody>
      </p:sp>
      <p:sp>
        <p:nvSpPr>
          <p:cNvPr id="9" name="Rectangle 8">
            <a:extLst>
              <a:ext uri="{FF2B5EF4-FFF2-40B4-BE49-F238E27FC236}">
                <a16:creationId xmlns:a16="http://schemas.microsoft.com/office/drawing/2014/main" id="{2F3778CF-BA7D-ADE3-44A0-C2CB064388AF}"/>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Perceptions of local area</a:t>
            </a:r>
          </a:p>
        </p:txBody>
      </p:sp>
      <p:sp>
        <p:nvSpPr>
          <p:cNvPr id="4" name="Slide Number Placeholder 4">
            <a:extLst>
              <a:ext uri="{FF2B5EF4-FFF2-40B4-BE49-F238E27FC236}">
                <a16:creationId xmlns:a16="http://schemas.microsoft.com/office/drawing/2014/main" id="{66602E90-675D-8C25-D8DF-3A1EE52DB65E}"/>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11</a:t>
            </a:fld>
            <a:endParaRPr lang="en-GB" sz="1100">
              <a:solidFill>
                <a:srgbClr val="000000">
                  <a:lumMod val="50000"/>
                  <a:lumOff val="50000"/>
                </a:srgbClr>
              </a:solidFill>
            </a:endParaRPr>
          </a:p>
        </p:txBody>
      </p:sp>
      <p:sp>
        <p:nvSpPr>
          <p:cNvPr id="11" name="Date Placeholder 3">
            <a:extLst>
              <a:ext uri="{FF2B5EF4-FFF2-40B4-BE49-F238E27FC236}">
                <a16:creationId xmlns:a16="http://schemas.microsoft.com/office/drawing/2014/main" id="{E985DBA7-6BCA-B440-024D-7E1262DAAE32}"/>
              </a:ext>
            </a:extLst>
          </p:cNvPr>
          <p:cNvSpPr txBox="1">
            <a:spLocks/>
          </p:cNvSpPr>
          <p:nvPr/>
        </p:nvSpPr>
        <p:spPr>
          <a:xfrm>
            <a:off x="8851984" y="658978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2023</a:t>
            </a:r>
            <a:endParaRPr lang="en-GB" sz="1100">
              <a:solidFill>
                <a:srgbClr val="000000">
                  <a:lumMod val="50000"/>
                  <a:lumOff val="50000"/>
                </a:srgbClr>
              </a:solidFill>
            </a:endParaRPr>
          </a:p>
        </p:txBody>
      </p:sp>
      <p:graphicFrame>
        <p:nvGraphicFramePr>
          <p:cNvPr id="12" name="Chart 11">
            <a:extLst>
              <a:ext uri="{FF2B5EF4-FFF2-40B4-BE49-F238E27FC236}">
                <a16:creationId xmlns:a16="http://schemas.microsoft.com/office/drawing/2014/main" id="{1EEB7884-57DA-5086-EC5A-EB8DF7C3332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216810"/>
              </p:ext>
            </p:extLst>
          </p:nvPr>
        </p:nvGraphicFramePr>
        <p:xfrm>
          <a:off x="1173739" y="2301914"/>
          <a:ext cx="10227685" cy="3704589"/>
        </p:xfrm>
        <a:graphic>
          <a:graphicData uri="http://schemas.openxmlformats.org/drawingml/2006/chart">
            <c:chart xmlns:c="http://schemas.openxmlformats.org/drawingml/2006/chart" xmlns:r="http://schemas.openxmlformats.org/officeDocument/2006/relationships" r:id="rId4"/>
          </a:graphicData>
        </a:graphic>
      </p:graphicFrame>
      <p:sp>
        <p:nvSpPr>
          <p:cNvPr id="23" name="Arrow: Up 22">
            <a:extLst>
              <a:ext uri="{FF2B5EF4-FFF2-40B4-BE49-F238E27FC236}">
                <a16:creationId xmlns:a16="http://schemas.microsoft.com/office/drawing/2014/main" id="{24B5CEEE-7B63-B905-3C38-6C8E42844675}"/>
              </a:ext>
              <a:ext uri="{C183D7F6-B498-43B3-948B-1728B52AA6E4}">
                <adec:decorative xmlns:adec="http://schemas.microsoft.com/office/drawing/2017/decorative" val="1"/>
              </a:ext>
            </a:extLst>
          </p:cNvPr>
          <p:cNvSpPr/>
          <p:nvPr/>
        </p:nvSpPr>
        <p:spPr>
          <a:xfrm>
            <a:off x="812631" y="599349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TextBox 23">
            <a:extLst>
              <a:ext uri="{FF2B5EF4-FFF2-40B4-BE49-F238E27FC236}">
                <a16:creationId xmlns:a16="http://schemas.microsoft.com/office/drawing/2014/main" id="{160BCC20-A30E-E782-7238-51FB1BC299B9}"/>
              </a:ext>
              <a:ext uri="{C183D7F6-B498-43B3-948B-1728B52AA6E4}">
                <adec:decorative xmlns:adec="http://schemas.microsoft.com/office/drawing/2017/decorative" val="1"/>
              </a:ext>
            </a:extLst>
          </p:cNvPr>
          <p:cNvSpPr txBox="1"/>
          <p:nvPr/>
        </p:nvSpPr>
        <p:spPr>
          <a:xfrm>
            <a:off x="1109454" y="5928967"/>
            <a:ext cx="3961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25" name="Arrow: Up 24">
            <a:extLst>
              <a:ext uri="{FF2B5EF4-FFF2-40B4-BE49-F238E27FC236}">
                <a16:creationId xmlns:a16="http://schemas.microsoft.com/office/drawing/2014/main" id="{C5462ACD-59D5-3698-A707-11F87695B9FD}"/>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9" name="TextBox 28">
            <a:extLst>
              <a:ext uri="{FF2B5EF4-FFF2-40B4-BE49-F238E27FC236}">
                <a16:creationId xmlns:a16="http://schemas.microsoft.com/office/drawing/2014/main" id="{44F90AD8-7417-B31F-354A-8923E1B3FA4E}"/>
              </a:ext>
              <a:ext uri="{C183D7F6-B498-43B3-948B-1728B52AA6E4}">
                <adec:decorative xmlns:adec="http://schemas.microsoft.com/office/drawing/2017/decorative" val="1"/>
              </a:ext>
            </a:extLst>
          </p:cNvPr>
          <p:cNvSpPr txBox="1"/>
          <p:nvPr/>
        </p:nvSpPr>
        <p:spPr>
          <a:xfrm>
            <a:off x="8874657" y="1804983"/>
            <a:ext cx="313063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600" b="1" i="1" u="none" strike="noStrike" kern="1200" cap="none" spc="0" normalizeH="0" baseline="0" noProof="0">
                <a:ln>
                  <a:noFill/>
                </a:ln>
                <a:effectLst/>
                <a:uLnTx/>
                <a:uFillTx/>
                <a:latin typeface="+mj-lt"/>
                <a:ea typeface="+mn-ea"/>
                <a:cs typeface="+mn-cs"/>
              </a:rPr>
              <a:t>% </a:t>
            </a:r>
            <a:r>
              <a:rPr lang="en-GB" sz="1600" b="1" i="1">
                <a:latin typeface="+mj-lt"/>
              </a:rPr>
              <a:t>agree</a:t>
            </a:r>
            <a:endParaRPr kumimoji="0" lang="en-GB" sz="1600" b="1" i="1" u="none" strike="noStrike" kern="1200" cap="none" spc="0" normalizeH="0" baseline="0" noProof="0">
              <a:ln>
                <a:noFill/>
              </a:ln>
              <a:effectLst/>
              <a:uLnTx/>
              <a:uFillTx/>
              <a:latin typeface="+mj-lt"/>
              <a:ea typeface="+mn-ea"/>
              <a:cs typeface="+mn-cs"/>
            </a:endParaRPr>
          </a:p>
        </p:txBody>
      </p:sp>
      <p:sp>
        <p:nvSpPr>
          <p:cNvPr id="5" name="TextBox 4">
            <a:extLst>
              <a:ext uri="{FF2B5EF4-FFF2-40B4-BE49-F238E27FC236}">
                <a16:creationId xmlns:a16="http://schemas.microsoft.com/office/drawing/2014/main" id="{13A855D6-E2B0-095D-A426-B7C4F81888FC}"/>
              </a:ext>
            </a:extLst>
          </p:cNvPr>
          <p:cNvSpPr txBox="1"/>
          <p:nvPr/>
        </p:nvSpPr>
        <p:spPr>
          <a:xfrm>
            <a:off x="697489" y="1879567"/>
            <a:ext cx="6100762" cy="338554"/>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600" b="1" i="0" u="none" strike="noStrike" kern="1200">
                <a:solidFill>
                  <a:srgbClr val="000000"/>
                </a:solidFill>
                <a:effectLst/>
                <a:latin typeface="+mn-lt"/>
                <a:ea typeface="+mn-ea"/>
                <a:cs typeface="+mn-cs"/>
              </a:rPr>
              <a:t>“I am proud to live in my local area”</a:t>
            </a:r>
          </a:p>
        </p:txBody>
      </p:sp>
      <p:cxnSp>
        <p:nvCxnSpPr>
          <p:cNvPr id="8" name="Straight Connector 7">
            <a:extLst>
              <a:ext uri="{FF2B5EF4-FFF2-40B4-BE49-F238E27FC236}">
                <a16:creationId xmlns:a16="http://schemas.microsoft.com/office/drawing/2014/main" id="{6CCC4775-408A-5A18-270D-2F1BF8B48C72}"/>
              </a:ext>
            </a:extLst>
          </p:cNvPr>
          <p:cNvCxnSpPr/>
          <p:nvPr/>
        </p:nvCxnSpPr>
        <p:spPr>
          <a:xfrm flipV="1">
            <a:off x="2457450" y="2619375"/>
            <a:ext cx="0" cy="272415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C4CAA3E-CD2B-A7E1-C843-15D7D8A7D806}"/>
              </a:ext>
            </a:extLst>
          </p:cNvPr>
          <p:cNvCxnSpPr/>
          <p:nvPr/>
        </p:nvCxnSpPr>
        <p:spPr>
          <a:xfrm flipV="1">
            <a:off x="9134475" y="2619375"/>
            <a:ext cx="0" cy="272415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123FD25-4ED1-D6CB-EF98-9D9DF780CFB1}"/>
              </a:ext>
            </a:extLst>
          </p:cNvPr>
          <p:cNvSpPr txBox="1"/>
          <p:nvPr/>
        </p:nvSpPr>
        <p:spPr>
          <a:xfrm>
            <a:off x="695325" y="6536479"/>
            <a:ext cx="5833662" cy="2462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2023 = 6,064; </a:t>
            </a:r>
            <a:r>
              <a:rPr lang="en-GB" sz="1000">
                <a:solidFill>
                  <a:srgbClr val="000000"/>
                </a:solidFill>
              </a:rPr>
              <a:t>2022</a:t>
            </a:r>
            <a:r>
              <a:rPr kumimoji="0" lang="en-GB" sz="1000" b="0" i="0" u="none" strike="noStrike" kern="1200" cap="none" spc="0" normalizeH="0" baseline="0" noProof="0">
                <a:ln>
                  <a:noFill/>
                </a:ln>
                <a:solidFill>
                  <a:srgbClr val="000000"/>
                </a:solidFill>
                <a:effectLst/>
                <a:uLnTx/>
                <a:uFillTx/>
                <a:ea typeface="+mn-ea"/>
                <a:cs typeface="+mn-cs"/>
              </a:rPr>
              <a:t> = 5,893</a:t>
            </a:r>
            <a:endParaRPr lang="en-GB" sz="1000">
              <a:solidFill>
                <a:srgbClr val="000000"/>
              </a:solidFill>
            </a:endParaRPr>
          </a:p>
        </p:txBody>
      </p:sp>
      <p:sp>
        <p:nvSpPr>
          <p:cNvPr id="15" name="Title 1">
            <a:extLst>
              <a:ext uri="{FF2B5EF4-FFF2-40B4-BE49-F238E27FC236}">
                <a16:creationId xmlns:a16="http://schemas.microsoft.com/office/drawing/2014/main" id="{C02DB33B-7E0A-F66C-0030-D5A714A222D1}"/>
              </a:ext>
            </a:extLst>
          </p:cNvPr>
          <p:cNvSpPr txBox="1">
            <a:spLocks/>
          </p:cNvSpPr>
          <p:nvPr/>
        </p:nvSpPr>
        <p:spPr>
          <a:xfrm>
            <a:off x="706436" y="31366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…though when examining pride in the local area, younger cohorts (18-34) are demonstrating an increase in pride vs. 2022, whereas residents aged 35+ and females are driving the overall decline in pride.  </a:t>
            </a:r>
          </a:p>
        </p:txBody>
      </p:sp>
    </p:spTree>
    <p:custDataLst>
      <p:tags r:id="rId1"/>
    </p:custDataLst>
    <p:extLst>
      <p:ext uri="{BB962C8B-B14F-4D97-AF65-F5344CB8AC3E}">
        <p14:creationId xmlns:p14="http://schemas.microsoft.com/office/powerpoint/2010/main" val="3723680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Perceptions of local area</a:t>
            </a:r>
          </a:p>
        </p:txBody>
      </p:sp>
      <p:sp>
        <p:nvSpPr>
          <p:cNvPr id="27" name="Slide Number Placeholder 4">
            <a:extLst>
              <a:ext uri="{FF2B5EF4-FFF2-40B4-BE49-F238E27FC236}">
                <a16:creationId xmlns:a16="http://schemas.microsoft.com/office/drawing/2014/main" id="{75D6DD6B-F2C3-4A01-86F4-1A6EF678F4DF}"/>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4" name="TextBox 23">
            <a:extLst>
              <a:ext uri="{FF2B5EF4-FFF2-40B4-BE49-F238E27FC236}">
                <a16:creationId xmlns:a16="http://schemas.microsoft.com/office/drawing/2014/main" id="{8ABE3324-5F35-4040-9DE9-CEBCB65D525E}"/>
              </a:ext>
            </a:extLst>
          </p:cNvPr>
          <p:cNvSpPr txBox="1"/>
          <p:nvPr/>
        </p:nvSpPr>
        <p:spPr>
          <a:xfrm>
            <a:off x="679181" y="6186190"/>
            <a:ext cx="4394134" cy="400110"/>
          </a:xfrm>
          <a:prstGeom prst="rect">
            <a:avLst/>
          </a:prstGeom>
          <a:noFill/>
        </p:spPr>
        <p:txBody>
          <a:bodyPr wrap="square" lIns="91440" tIns="45720" rIns="91440" bIns="45720" rtlCol="0" anchor="t">
            <a:spAutoFit/>
          </a:bodyPr>
          <a:lstStyle/>
          <a:p>
            <a:pPr>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2023 = </a:t>
            </a:r>
            <a:r>
              <a:rPr lang="en-GB" sz="1000">
                <a:solidFill>
                  <a:srgbClr val="000000"/>
                </a:solidFill>
              </a:rPr>
              <a:t>6,421</a:t>
            </a:r>
            <a:r>
              <a:rPr kumimoji="0" lang="en-GB" sz="1000" b="0" i="0" u="none" strike="noStrike" kern="1200" cap="none" spc="0" normalizeH="0" baseline="0" noProof="0">
                <a:ln>
                  <a:noFill/>
                </a:ln>
                <a:solidFill>
                  <a:srgbClr val="000000"/>
                </a:solidFill>
                <a:effectLst/>
                <a:uLnTx/>
                <a:uFillTx/>
                <a:ea typeface="+mn-ea"/>
                <a:cs typeface="+mn-cs"/>
              </a:rPr>
              <a:t> / 2022 = 5,798 / 2020: 2,965)</a:t>
            </a:r>
          </a:p>
        </p:txBody>
      </p:sp>
      <p:sp>
        <p:nvSpPr>
          <p:cNvPr id="17" name="Footer Placeholder 5">
            <a:extLst>
              <a:ext uri="{FF2B5EF4-FFF2-40B4-BE49-F238E27FC236}">
                <a16:creationId xmlns:a16="http://schemas.microsoft.com/office/drawing/2014/main" id="{4820C24D-6770-4EED-90E5-1FB094D154FC}"/>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9" name="TextBox 8">
            <a:extLst>
              <a:ext uri="{FF2B5EF4-FFF2-40B4-BE49-F238E27FC236}">
                <a16:creationId xmlns:a16="http://schemas.microsoft.com/office/drawing/2014/main" id="{7A66E338-F380-48B5-B51B-57328950EC07}"/>
              </a:ext>
            </a:extLst>
          </p:cNvPr>
          <p:cNvSpPr txBox="1"/>
          <p:nvPr/>
        </p:nvSpPr>
        <p:spPr>
          <a:xfrm>
            <a:off x="696908" y="1065125"/>
            <a:ext cx="11037817" cy="6924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ea typeface="+mn-ea"/>
                <a:cs typeface="+mn-cs"/>
              </a:rPr>
              <a:t>How much do you agree or disagree with the following statements?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1" i="1" u="none" strike="noStrike" kern="1200" cap="none" spc="0" normalizeH="0" baseline="0" noProof="0">
                <a:ln>
                  <a:noFill/>
                </a:ln>
                <a:solidFill>
                  <a:prstClr val="black"/>
                </a:solidFill>
                <a:effectLst/>
                <a:uLnTx/>
                <a:uFillTx/>
                <a:ea typeface="+mn-ea"/>
                <a:cs typeface="+mn-cs"/>
              </a:rPr>
              <a:t>There is a strong sense of community in your local area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00" b="0" i="1" u="none" strike="noStrike" kern="1200" cap="none" spc="0" normalizeH="0" baseline="0" noProof="0">
              <a:ln>
                <a:noFill/>
              </a:ln>
              <a:solidFill>
                <a:prstClr val="black"/>
              </a:solidFill>
              <a:effectLst/>
              <a:uLnTx/>
              <a:uFillTx/>
              <a:ea typeface="+mn-ea"/>
              <a:cs typeface="+mn-cs"/>
            </a:endParaRPr>
          </a:p>
        </p:txBody>
      </p:sp>
      <p:sp>
        <p:nvSpPr>
          <p:cNvPr id="11" name="Title 1">
            <a:extLst>
              <a:ext uri="{FF2B5EF4-FFF2-40B4-BE49-F238E27FC236}">
                <a16:creationId xmlns:a16="http://schemas.microsoft.com/office/drawing/2014/main" id="{87608501-D4A6-40B7-B674-FB8A5F6EBD9B}"/>
              </a:ext>
            </a:extLst>
          </p:cNvPr>
          <p:cNvSpPr txBox="1">
            <a:spLocks/>
          </p:cNvSpPr>
          <p:nvPr/>
        </p:nvSpPr>
        <p:spPr>
          <a:xfrm>
            <a:off x="706436" y="31366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a:solidFill>
                  <a:schemeClr val="accent4"/>
                </a:solidFill>
              </a:rPr>
              <a:t>With the exception of Chelmsford and Brentwood, since 2020, levels of agreement of a strong sense of community have declined from 60% to 50%, with the largest decreases seen in Epping Forest, Basildon and Harlow…</a:t>
            </a:r>
            <a:endParaRPr kumimoji="0" lang="en-GB" sz="1800" b="1" i="0" u="none" strike="noStrike" kern="1200" cap="none" spc="0" normalizeH="0" baseline="0" noProof="0">
              <a:ln>
                <a:noFill/>
              </a:ln>
              <a:solidFill>
                <a:schemeClr val="accent4"/>
              </a:solidFill>
              <a:effectLst/>
              <a:uLnTx/>
              <a:uFillTx/>
            </a:endParaRPr>
          </a:p>
        </p:txBody>
      </p:sp>
      <p:graphicFrame>
        <p:nvGraphicFramePr>
          <p:cNvPr id="15" name="Chart 14">
            <a:extLst>
              <a:ext uri="{FF2B5EF4-FFF2-40B4-BE49-F238E27FC236}">
                <a16:creationId xmlns:a16="http://schemas.microsoft.com/office/drawing/2014/main" id="{EDC13205-B1B2-4E4F-A48C-811E5B3A292A}"/>
              </a:ext>
            </a:extLst>
          </p:cNvPr>
          <p:cNvGraphicFramePr/>
          <p:nvPr>
            <p:extLst>
              <p:ext uri="{D42A27DB-BD31-4B8C-83A1-F6EECF244321}">
                <p14:modId xmlns:p14="http://schemas.microsoft.com/office/powerpoint/2010/main" val="1875295283"/>
              </p:ext>
            </p:extLst>
          </p:nvPr>
        </p:nvGraphicFramePr>
        <p:xfrm>
          <a:off x="728984" y="3159108"/>
          <a:ext cx="11199745" cy="29289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80471C06-0CEB-4BB4-A688-C73929F9219D}"/>
              </a:ext>
            </a:extLst>
          </p:cNvPr>
          <p:cNvGraphicFramePr/>
          <p:nvPr>
            <p:extLst>
              <p:ext uri="{D42A27DB-BD31-4B8C-83A1-F6EECF244321}">
                <p14:modId xmlns:p14="http://schemas.microsoft.com/office/powerpoint/2010/main" val="1251631011"/>
              </p:ext>
            </p:extLst>
          </p:nvPr>
        </p:nvGraphicFramePr>
        <p:xfrm>
          <a:off x="903652" y="1620606"/>
          <a:ext cx="8394686" cy="1684570"/>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Box 35">
            <a:extLst>
              <a:ext uri="{FF2B5EF4-FFF2-40B4-BE49-F238E27FC236}">
                <a16:creationId xmlns:a16="http://schemas.microsoft.com/office/drawing/2014/main" id="{9E062D73-FEF8-43A3-B6B8-EC0F05987941}"/>
              </a:ext>
            </a:extLst>
          </p:cNvPr>
          <p:cNvSpPr txBox="1"/>
          <p:nvPr/>
        </p:nvSpPr>
        <p:spPr>
          <a:xfrm>
            <a:off x="5618786" y="6368119"/>
            <a:ext cx="2620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2022 at the 95% confidence level </a:t>
            </a:r>
          </a:p>
        </p:txBody>
      </p:sp>
      <p:sp>
        <p:nvSpPr>
          <p:cNvPr id="37" name="Arrow: Up 36">
            <a:extLst>
              <a:ext uri="{FF2B5EF4-FFF2-40B4-BE49-F238E27FC236}">
                <a16:creationId xmlns:a16="http://schemas.microsoft.com/office/drawing/2014/main" id="{F9C82005-852C-4F65-9F0B-62172B571D36}"/>
              </a:ext>
            </a:extLst>
          </p:cNvPr>
          <p:cNvSpPr/>
          <p:nvPr/>
        </p:nvSpPr>
        <p:spPr>
          <a:xfrm>
            <a:off x="5321962" y="646382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8" name="Arrow: Up 37">
            <a:extLst>
              <a:ext uri="{FF2B5EF4-FFF2-40B4-BE49-F238E27FC236}">
                <a16:creationId xmlns:a16="http://schemas.microsoft.com/office/drawing/2014/main" id="{B77E2DDA-A4E3-4082-9D6A-339D1D41DA72}"/>
              </a:ext>
            </a:extLst>
          </p:cNvPr>
          <p:cNvSpPr/>
          <p:nvPr/>
        </p:nvSpPr>
        <p:spPr>
          <a:xfrm flipV="1">
            <a:off x="5464508" y="647136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0" name="TextBox 59">
            <a:extLst>
              <a:ext uri="{FF2B5EF4-FFF2-40B4-BE49-F238E27FC236}">
                <a16:creationId xmlns:a16="http://schemas.microsoft.com/office/drawing/2014/main" id="{EAB6CB1B-98A6-410E-B493-4E5418096CF3}"/>
              </a:ext>
            </a:extLst>
          </p:cNvPr>
          <p:cNvSpPr txBox="1"/>
          <p:nvPr/>
        </p:nvSpPr>
        <p:spPr>
          <a:xfrm>
            <a:off x="9948862" y="3441909"/>
            <a:ext cx="147300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rPr>
              <a:t>% </a:t>
            </a:r>
            <a:r>
              <a:rPr lang="en-GB" sz="1400" b="1" i="1"/>
              <a:t>agree</a:t>
            </a:r>
            <a:endParaRPr kumimoji="0" lang="en-GB" sz="1400" b="1" i="1" u="none" strike="noStrike" kern="1200" cap="none" spc="0" normalizeH="0" baseline="0" noProof="0">
              <a:ln>
                <a:noFill/>
              </a:ln>
              <a:effectLst/>
              <a:uLnTx/>
              <a:uFillTx/>
            </a:endParaRPr>
          </a:p>
        </p:txBody>
      </p:sp>
      <p:sp>
        <p:nvSpPr>
          <p:cNvPr id="39" name="Date Placeholder 3">
            <a:extLst>
              <a:ext uri="{FF2B5EF4-FFF2-40B4-BE49-F238E27FC236}">
                <a16:creationId xmlns:a16="http://schemas.microsoft.com/office/drawing/2014/main" id="{163F104F-2E81-45F8-BB6E-1CFBD9EBB4DC}"/>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cxnSp>
        <p:nvCxnSpPr>
          <p:cNvPr id="2" name="Straight Connector 1">
            <a:extLst>
              <a:ext uri="{FF2B5EF4-FFF2-40B4-BE49-F238E27FC236}">
                <a16:creationId xmlns:a16="http://schemas.microsoft.com/office/drawing/2014/main" id="{07A3E6A5-1CF2-E408-53DD-6F777B83689C}"/>
              </a:ext>
            </a:extLst>
          </p:cNvPr>
          <p:cNvCxnSpPr>
            <a:cxnSpLocks/>
          </p:cNvCxnSpPr>
          <p:nvPr/>
        </p:nvCxnSpPr>
        <p:spPr>
          <a:xfrm>
            <a:off x="903652" y="3343276"/>
            <a:ext cx="10226893"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Table 3">
            <a:extLst>
              <a:ext uri="{FF2B5EF4-FFF2-40B4-BE49-F238E27FC236}">
                <a16:creationId xmlns:a16="http://schemas.microsoft.com/office/drawing/2014/main" id="{B0707204-812F-EC20-7646-F470BEBDB4B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46237112"/>
              </p:ext>
            </p:extLst>
          </p:nvPr>
        </p:nvGraphicFramePr>
        <p:xfrm>
          <a:off x="9425645" y="1657989"/>
          <a:ext cx="585076" cy="1609804"/>
        </p:xfrm>
        <a:graphic>
          <a:graphicData uri="http://schemas.openxmlformats.org/drawingml/2006/table">
            <a:tbl>
              <a:tblPr firstRow="1" bandRow="1">
                <a:tableStyleId>{5C22544A-7EE6-4342-B048-85BDC9FD1C3A}</a:tableStyleId>
              </a:tblPr>
              <a:tblGrid>
                <a:gridCol w="585076">
                  <a:extLst>
                    <a:ext uri="{9D8B030D-6E8A-4147-A177-3AD203B41FA5}">
                      <a16:colId xmlns:a16="http://schemas.microsoft.com/office/drawing/2014/main" val="2992682665"/>
                    </a:ext>
                  </a:extLst>
                </a:gridCol>
              </a:tblGrid>
              <a:tr h="402451">
                <a:tc>
                  <a:txBody>
                    <a:bodyPr/>
                    <a:lstStyle/>
                    <a:p>
                      <a:pPr algn="ctr"/>
                      <a:endParaRPr lang="en-GB" sz="1200" b="1">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8720752"/>
                  </a:ext>
                </a:extLst>
              </a:tr>
              <a:tr h="402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298886"/>
                  </a:ext>
                </a:extLst>
              </a:tr>
              <a:tr h="402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666030"/>
                  </a:ext>
                </a:extLst>
              </a:tr>
              <a:tr h="402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3978716"/>
                  </a:ext>
                </a:extLst>
              </a:tr>
            </a:tbl>
          </a:graphicData>
        </a:graphic>
      </p:graphicFrame>
      <p:sp>
        <p:nvSpPr>
          <p:cNvPr id="6" name="TextBox 5">
            <a:extLst>
              <a:ext uri="{FF2B5EF4-FFF2-40B4-BE49-F238E27FC236}">
                <a16:creationId xmlns:a16="http://schemas.microsoft.com/office/drawing/2014/main" id="{5158A066-7492-0E5C-7BBA-FB7CCC0985D4}"/>
              </a:ext>
            </a:extLst>
          </p:cNvPr>
          <p:cNvSpPr txBox="1"/>
          <p:nvPr/>
        </p:nvSpPr>
        <p:spPr>
          <a:xfrm>
            <a:off x="9043523" y="1791615"/>
            <a:ext cx="147300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rPr>
              <a:t>% </a:t>
            </a:r>
            <a:r>
              <a:rPr lang="en-GB" sz="1400" b="1" i="1"/>
              <a:t>agree</a:t>
            </a:r>
            <a:endParaRPr kumimoji="0" lang="en-GB" sz="1400" b="1" i="1" u="none" strike="noStrike" kern="1200" cap="none" spc="0" normalizeH="0" baseline="0" noProof="0">
              <a:ln>
                <a:noFill/>
              </a:ln>
              <a:effectLst/>
              <a:uLnTx/>
              <a:uFillTx/>
            </a:endParaRPr>
          </a:p>
        </p:txBody>
      </p:sp>
      <p:graphicFrame>
        <p:nvGraphicFramePr>
          <p:cNvPr id="7" name="Table 3">
            <a:extLst>
              <a:ext uri="{FF2B5EF4-FFF2-40B4-BE49-F238E27FC236}">
                <a16:creationId xmlns:a16="http://schemas.microsoft.com/office/drawing/2014/main" id="{5FF1B613-515C-5F8B-A880-6FAFF46BEB7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67206218"/>
              </p:ext>
            </p:extLst>
          </p:nvPr>
        </p:nvGraphicFramePr>
        <p:xfrm>
          <a:off x="10389238" y="1649677"/>
          <a:ext cx="585076" cy="1609804"/>
        </p:xfrm>
        <a:graphic>
          <a:graphicData uri="http://schemas.openxmlformats.org/drawingml/2006/table">
            <a:tbl>
              <a:tblPr firstRow="1" bandRow="1">
                <a:tableStyleId>{5C22544A-7EE6-4342-B048-85BDC9FD1C3A}</a:tableStyleId>
              </a:tblPr>
              <a:tblGrid>
                <a:gridCol w="585076">
                  <a:extLst>
                    <a:ext uri="{9D8B030D-6E8A-4147-A177-3AD203B41FA5}">
                      <a16:colId xmlns:a16="http://schemas.microsoft.com/office/drawing/2014/main" val="2992682665"/>
                    </a:ext>
                  </a:extLst>
                </a:gridCol>
              </a:tblGrid>
              <a:tr h="402451">
                <a:tc>
                  <a:txBody>
                    <a:bodyPr/>
                    <a:lstStyle/>
                    <a:p>
                      <a:pPr algn="ctr"/>
                      <a:endParaRPr lang="en-GB" sz="1200" b="1">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8720752"/>
                  </a:ext>
                </a:extLst>
              </a:tr>
              <a:tr h="402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298886"/>
                  </a:ext>
                </a:extLst>
              </a:tr>
              <a:tr h="402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666030"/>
                  </a:ext>
                </a:extLst>
              </a:tr>
              <a:tr h="402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3978716"/>
                  </a:ext>
                </a:extLst>
              </a:tr>
            </a:tbl>
          </a:graphicData>
        </a:graphic>
      </p:graphicFrame>
      <p:sp>
        <p:nvSpPr>
          <p:cNvPr id="8" name="TextBox 7">
            <a:extLst>
              <a:ext uri="{FF2B5EF4-FFF2-40B4-BE49-F238E27FC236}">
                <a16:creationId xmlns:a16="http://schemas.microsoft.com/office/drawing/2014/main" id="{0B98F9A5-8028-AC06-803B-4A49498A9794}"/>
              </a:ext>
            </a:extLst>
          </p:cNvPr>
          <p:cNvSpPr txBox="1"/>
          <p:nvPr/>
        </p:nvSpPr>
        <p:spPr>
          <a:xfrm>
            <a:off x="10007116" y="1783303"/>
            <a:ext cx="147300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rPr>
              <a:t>% dis</a:t>
            </a:r>
            <a:r>
              <a:rPr lang="en-GB" sz="1400" b="1" i="1"/>
              <a:t>agree</a:t>
            </a:r>
            <a:endParaRPr kumimoji="0" lang="en-GB" sz="1400" b="1" i="1" u="none" strike="noStrike" kern="1200" cap="none" spc="0" normalizeH="0" baseline="0" noProof="0">
              <a:ln>
                <a:noFill/>
              </a:ln>
              <a:effectLst/>
              <a:uLnTx/>
              <a:uFillTx/>
            </a:endParaRPr>
          </a:p>
        </p:txBody>
      </p:sp>
    </p:spTree>
    <p:custDataLst>
      <p:tags r:id="rId1"/>
    </p:custDataLst>
    <p:extLst>
      <p:ext uri="{BB962C8B-B14F-4D97-AF65-F5344CB8AC3E}">
        <p14:creationId xmlns:p14="http://schemas.microsoft.com/office/powerpoint/2010/main" val="3740468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4E6BD7-784D-F2BC-88AD-85F16B2F1099}"/>
              </a:ext>
            </a:extLst>
          </p:cNvPr>
          <p:cNvSpPr txBox="1"/>
          <p:nvPr/>
        </p:nvSpPr>
        <p:spPr>
          <a:xfrm>
            <a:off x="637308" y="1408695"/>
            <a:ext cx="1129352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How much do you agree or disagree with the following statements?</a:t>
            </a:r>
          </a:p>
        </p:txBody>
      </p:sp>
      <p:sp>
        <p:nvSpPr>
          <p:cNvPr id="9" name="Rectangle 8">
            <a:extLst>
              <a:ext uri="{FF2B5EF4-FFF2-40B4-BE49-F238E27FC236}">
                <a16:creationId xmlns:a16="http://schemas.microsoft.com/office/drawing/2014/main" id="{2F3778CF-BA7D-ADE3-44A0-C2CB064388AF}"/>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Perceptions of local area</a:t>
            </a:r>
          </a:p>
        </p:txBody>
      </p:sp>
      <p:sp>
        <p:nvSpPr>
          <p:cNvPr id="4" name="Slide Number Placeholder 4">
            <a:extLst>
              <a:ext uri="{FF2B5EF4-FFF2-40B4-BE49-F238E27FC236}">
                <a16:creationId xmlns:a16="http://schemas.microsoft.com/office/drawing/2014/main" id="{66602E90-675D-8C25-D8DF-3A1EE52DB65E}"/>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13</a:t>
            </a:fld>
            <a:endParaRPr lang="en-GB" sz="1100">
              <a:solidFill>
                <a:srgbClr val="000000">
                  <a:lumMod val="50000"/>
                  <a:lumOff val="50000"/>
                </a:srgbClr>
              </a:solidFill>
            </a:endParaRPr>
          </a:p>
        </p:txBody>
      </p:sp>
      <p:sp>
        <p:nvSpPr>
          <p:cNvPr id="11" name="Date Placeholder 3">
            <a:extLst>
              <a:ext uri="{FF2B5EF4-FFF2-40B4-BE49-F238E27FC236}">
                <a16:creationId xmlns:a16="http://schemas.microsoft.com/office/drawing/2014/main" id="{E985DBA7-6BCA-B440-024D-7E1262DAAE32}"/>
              </a:ext>
            </a:extLst>
          </p:cNvPr>
          <p:cNvSpPr txBox="1">
            <a:spLocks/>
          </p:cNvSpPr>
          <p:nvPr/>
        </p:nvSpPr>
        <p:spPr>
          <a:xfrm>
            <a:off x="8851984" y="658978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2023</a:t>
            </a:r>
            <a:endParaRPr lang="en-GB" sz="1100">
              <a:solidFill>
                <a:srgbClr val="000000">
                  <a:lumMod val="50000"/>
                  <a:lumOff val="50000"/>
                </a:srgbClr>
              </a:solidFill>
            </a:endParaRPr>
          </a:p>
        </p:txBody>
      </p:sp>
      <p:graphicFrame>
        <p:nvGraphicFramePr>
          <p:cNvPr id="12" name="Chart 11">
            <a:extLst>
              <a:ext uri="{FF2B5EF4-FFF2-40B4-BE49-F238E27FC236}">
                <a16:creationId xmlns:a16="http://schemas.microsoft.com/office/drawing/2014/main" id="{1EEB7884-57DA-5086-EC5A-EB8DF7C3332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7592307"/>
              </p:ext>
            </p:extLst>
          </p:nvPr>
        </p:nvGraphicFramePr>
        <p:xfrm>
          <a:off x="1173739" y="2301914"/>
          <a:ext cx="10227685" cy="3704589"/>
        </p:xfrm>
        <a:graphic>
          <a:graphicData uri="http://schemas.openxmlformats.org/drawingml/2006/chart">
            <c:chart xmlns:c="http://schemas.openxmlformats.org/drawingml/2006/chart" xmlns:r="http://schemas.openxmlformats.org/officeDocument/2006/relationships" r:id="rId4"/>
          </a:graphicData>
        </a:graphic>
      </p:graphicFrame>
      <p:sp>
        <p:nvSpPr>
          <p:cNvPr id="23" name="Arrow: Up 22">
            <a:extLst>
              <a:ext uri="{FF2B5EF4-FFF2-40B4-BE49-F238E27FC236}">
                <a16:creationId xmlns:a16="http://schemas.microsoft.com/office/drawing/2014/main" id="{24B5CEEE-7B63-B905-3C38-6C8E42844675}"/>
              </a:ext>
              <a:ext uri="{C183D7F6-B498-43B3-948B-1728B52AA6E4}">
                <adec:decorative xmlns:adec="http://schemas.microsoft.com/office/drawing/2017/decorative" val="1"/>
              </a:ext>
            </a:extLst>
          </p:cNvPr>
          <p:cNvSpPr/>
          <p:nvPr/>
        </p:nvSpPr>
        <p:spPr>
          <a:xfrm>
            <a:off x="812631" y="599349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TextBox 23">
            <a:extLst>
              <a:ext uri="{FF2B5EF4-FFF2-40B4-BE49-F238E27FC236}">
                <a16:creationId xmlns:a16="http://schemas.microsoft.com/office/drawing/2014/main" id="{160BCC20-A30E-E782-7238-51FB1BC299B9}"/>
              </a:ext>
              <a:ext uri="{C183D7F6-B498-43B3-948B-1728B52AA6E4}">
                <adec:decorative xmlns:adec="http://schemas.microsoft.com/office/drawing/2017/decorative" val="1"/>
              </a:ext>
            </a:extLst>
          </p:cNvPr>
          <p:cNvSpPr txBox="1"/>
          <p:nvPr/>
        </p:nvSpPr>
        <p:spPr>
          <a:xfrm>
            <a:off x="1109454" y="5928967"/>
            <a:ext cx="3961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2022 at the 95% confidence level </a:t>
            </a:r>
          </a:p>
        </p:txBody>
      </p:sp>
      <p:sp>
        <p:nvSpPr>
          <p:cNvPr id="25" name="Arrow: Up 24">
            <a:extLst>
              <a:ext uri="{FF2B5EF4-FFF2-40B4-BE49-F238E27FC236}">
                <a16:creationId xmlns:a16="http://schemas.microsoft.com/office/drawing/2014/main" id="{C5462ACD-59D5-3698-A707-11F87695B9FD}"/>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9" name="TextBox 28">
            <a:extLst>
              <a:ext uri="{FF2B5EF4-FFF2-40B4-BE49-F238E27FC236}">
                <a16:creationId xmlns:a16="http://schemas.microsoft.com/office/drawing/2014/main" id="{44F90AD8-7417-B31F-354A-8923E1B3FA4E}"/>
              </a:ext>
              <a:ext uri="{C183D7F6-B498-43B3-948B-1728B52AA6E4}">
                <adec:decorative xmlns:adec="http://schemas.microsoft.com/office/drawing/2017/decorative" val="1"/>
              </a:ext>
            </a:extLst>
          </p:cNvPr>
          <p:cNvSpPr txBox="1"/>
          <p:nvPr/>
        </p:nvSpPr>
        <p:spPr>
          <a:xfrm>
            <a:off x="8874657" y="1804983"/>
            <a:ext cx="313063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600" b="1" i="1" u="none" strike="noStrike" kern="1200" cap="none" spc="0" normalizeH="0" baseline="0" noProof="0">
                <a:ln>
                  <a:noFill/>
                </a:ln>
                <a:effectLst/>
                <a:uLnTx/>
                <a:uFillTx/>
                <a:latin typeface="+mj-lt"/>
                <a:ea typeface="+mn-ea"/>
                <a:cs typeface="+mn-cs"/>
              </a:rPr>
              <a:t>% </a:t>
            </a:r>
            <a:r>
              <a:rPr lang="en-GB" sz="1600" b="1" i="1">
                <a:latin typeface="+mj-lt"/>
              </a:rPr>
              <a:t>agree</a:t>
            </a:r>
            <a:endParaRPr kumimoji="0" lang="en-GB" sz="1600" b="1" i="1" u="none" strike="noStrike" kern="1200" cap="none" spc="0" normalizeH="0" baseline="0" noProof="0">
              <a:ln>
                <a:noFill/>
              </a:ln>
              <a:effectLst/>
              <a:uLnTx/>
              <a:uFillTx/>
              <a:latin typeface="+mj-lt"/>
              <a:ea typeface="+mn-ea"/>
              <a:cs typeface="+mn-cs"/>
            </a:endParaRPr>
          </a:p>
        </p:txBody>
      </p:sp>
      <p:sp>
        <p:nvSpPr>
          <p:cNvPr id="5" name="TextBox 4">
            <a:extLst>
              <a:ext uri="{FF2B5EF4-FFF2-40B4-BE49-F238E27FC236}">
                <a16:creationId xmlns:a16="http://schemas.microsoft.com/office/drawing/2014/main" id="{13A855D6-E2B0-095D-A426-B7C4F81888FC}"/>
              </a:ext>
            </a:extLst>
          </p:cNvPr>
          <p:cNvSpPr txBox="1"/>
          <p:nvPr/>
        </p:nvSpPr>
        <p:spPr>
          <a:xfrm>
            <a:off x="697489" y="1879567"/>
            <a:ext cx="6100762" cy="338554"/>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600" b="1" i="0" u="none" strike="noStrike" kern="1200">
                <a:solidFill>
                  <a:srgbClr val="000000"/>
                </a:solidFill>
                <a:effectLst/>
                <a:latin typeface="+mn-lt"/>
                <a:ea typeface="+mn-ea"/>
                <a:cs typeface="+mn-cs"/>
              </a:rPr>
              <a:t>“There is a strong sense of community in your local area”</a:t>
            </a:r>
          </a:p>
        </p:txBody>
      </p:sp>
      <p:cxnSp>
        <p:nvCxnSpPr>
          <p:cNvPr id="8" name="Straight Connector 7">
            <a:extLst>
              <a:ext uri="{FF2B5EF4-FFF2-40B4-BE49-F238E27FC236}">
                <a16:creationId xmlns:a16="http://schemas.microsoft.com/office/drawing/2014/main" id="{6CCC4775-408A-5A18-270D-2F1BF8B48C72}"/>
              </a:ext>
            </a:extLst>
          </p:cNvPr>
          <p:cNvCxnSpPr/>
          <p:nvPr/>
        </p:nvCxnSpPr>
        <p:spPr>
          <a:xfrm flipV="1">
            <a:off x="2457450" y="2619375"/>
            <a:ext cx="0" cy="272415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C4CAA3E-CD2B-A7E1-C843-15D7D8A7D806}"/>
              </a:ext>
            </a:extLst>
          </p:cNvPr>
          <p:cNvCxnSpPr/>
          <p:nvPr/>
        </p:nvCxnSpPr>
        <p:spPr>
          <a:xfrm flipV="1">
            <a:off x="9134475" y="2619375"/>
            <a:ext cx="0" cy="272415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123FD25-4ED1-D6CB-EF98-9D9DF780CFB1}"/>
              </a:ext>
            </a:extLst>
          </p:cNvPr>
          <p:cNvSpPr txBox="1"/>
          <p:nvPr/>
        </p:nvSpPr>
        <p:spPr>
          <a:xfrm>
            <a:off x="695325" y="6544335"/>
            <a:ext cx="74461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2023 = 6,064; 2022 = 5,893; 2020 = 2,824</a:t>
            </a:r>
            <a:endParaRPr lang="en-GB" sz="1000">
              <a:solidFill>
                <a:srgbClr val="000000"/>
              </a:solidFill>
            </a:endParaRPr>
          </a:p>
        </p:txBody>
      </p:sp>
      <p:sp>
        <p:nvSpPr>
          <p:cNvPr id="15" name="Title 1">
            <a:extLst>
              <a:ext uri="{FF2B5EF4-FFF2-40B4-BE49-F238E27FC236}">
                <a16:creationId xmlns:a16="http://schemas.microsoft.com/office/drawing/2014/main" id="{C02DB33B-7E0A-F66C-0030-D5A714A222D1}"/>
              </a:ext>
            </a:extLst>
          </p:cNvPr>
          <p:cNvSpPr txBox="1">
            <a:spLocks/>
          </p:cNvSpPr>
          <p:nvPr/>
        </p:nvSpPr>
        <p:spPr>
          <a:xfrm>
            <a:off x="706436" y="31366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…this decline in sense of community is seen across age cohorts, males and females.</a:t>
            </a:r>
          </a:p>
        </p:txBody>
      </p:sp>
    </p:spTree>
    <p:custDataLst>
      <p:tags r:id="rId1"/>
    </p:custDataLst>
    <p:extLst>
      <p:ext uri="{BB962C8B-B14F-4D97-AF65-F5344CB8AC3E}">
        <p14:creationId xmlns:p14="http://schemas.microsoft.com/office/powerpoint/2010/main" val="1832867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4E6BD7-784D-F2BC-88AD-85F16B2F1099}"/>
              </a:ext>
            </a:extLst>
          </p:cNvPr>
          <p:cNvSpPr txBox="1"/>
          <p:nvPr/>
        </p:nvSpPr>
        <p:spPr>
          <a:xfrm>
            <a:off x="637308" y="1408695"/>
            <a:ext cx="1129352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How much do you agree or disagree with the following statements?</a:t>
            </a:r>
          </a:p>
        </p:txBody>
      </p:sp>
      <p:sp>
        <p:nvSpPr>
          <p:cNvPr id="9" name="Rectangle 8">
            <a:extLst>
              <a:ext uri="{FF2B5EF4-FFF2-40B4-BE49-F238E27FC236}">
                <a16:creationId xmlns:a16="http://schemas.microsoft.com/office/drawing/2014/main" id="{2F3778CF-BA7D-ADE3-44A0-C2CB064388AF}"/>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Perceptions of local area</a:t>
            </a:r>
          </a:p>
        </p:txBody>
      </p:sp>
      <p:sp>
        <p:nvSpPr>
          <p:cNvPr id="4" name="Slide Number Placeholder 4">
            <a:extLst>
              <a:ext uri="{FF2B5EF4-FFF2-40B4-BE49-F238E27FC236}">
                <a16:creationId xmlns:a16="http://schemas.microsoft.com/office/drawing/2014/main" id="{66602E90-675D-8C25-D8DF-3A1EE52DB65E}"/>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14</a:t>
            </a:fld>
            <a:endParaRPr lang="en-GB" sz="1100">
              <a:solidFill>
                <a:srgbClr val="000000">
                  <a:lumMod val="50000"/>
                  <a:lumOff val="50000"/>
                </a:srgbClr>
              </a:solidFill>
            </a:endParaRPr>
          </a:p>
        </p:txBody>
      </p:sp>
      <p:sp>
        <p:nvSpPr>
          <p:cNvPr id="11" name="Date Placeholder 3">
            <a:extLst>
              <a:ext uri="{FF2B5EF4-FFF2-40B4-BE49-F238E27FC236}">
                <a16:creationId xmlns:a16="http://schemas.microsoft.com/office/drawing/2014/main" id="{E985DBA7-6BCA-B440-024D-7E1262DAAE32}"/>
              </a:ext>
            </a:extLst>
          </p:cNvPr>
          <p:cNvSpPr txBox="1">
            <a:spLocks/>
          </p:cNvSpPr>
          <p:nvPr/>
        </p:nvSpPr>
        <p:spPr>
          <a:xfrm>
            <a:off x="8851984" y="658978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2023</a:t>
            </a:r>
            <a:endParaRPr lang="en-GB" sz="1100">
              <a:solidFill>
                <a:srgbClr val="000000">
                  <a:lumMod val="50000"/>
                  <a:lumOff val="50000"/>
                </a:srgbClr>
              </a:solidFill>
            </a:endParaRPr>
          </a:p>
        </p:txBody>
      </p:sp>
      <p:graphicFrame>
        <p:nvGraphicFramePr>
          <p:cNvPr id="12" name="Chart 11">
            <a:extLst>
              <a:ext uri="{FF2B5EF4-FFF2-40B4-BE49-F238E27FC236}">
                <a16:creationId xmlns:a16="http://schemas.microsoft.com/office/drawing/2014/main" id="{1EEB7884-57DA-5086-EC5A-EB8DF7C3332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9839997"/>
              </p:ext>
            </p:extLst>
          </p:nvPr>
        </p:nvGraphicFramePr>
        <p:xfrm>
          <a:off x="1173739" y="2301914"/>
          <a:ext cx="10344624" cy="3704589"/>
        </p:xfrm>
        <a:graphic>
          <a:graphicData uri="http://schemas.openxmlformats.org/drawingml/2006/chart">
            <c:chart xmlns:c="http://schemas.openxmlformats.org/drawingml/2006/chart" xmlns:r="http://schemas.openxmlformats.org/officeDocument/2006/relationships" r:id="rId4"/>
          </a:graphicData>
        </a:graphic>
      </p:graphicFrame>
      <p:sp>
        <p:nvSpPr>
          <p:cNvPr id="23" name="Arrow: Up 22">
            <a:extLst>
              <a:ext uri="{FF2B5EF4-FFF2-40B4-BE49-F238E27FC236}">
                <a16:creationId xmlns:a16="http://schemas.microsoft.com/office/drawing/2014/main" id="{24B5CEEE-7B63-B905-3C38-6C8E42844675}"/>
              </a:ext>
              <a:ext uri="{C183D7F6-B498-43B3-948B-1728B52AA6E4}">
                <adec:decorative xmlns:adec="http://schemas.microsoft.com/office/drawing/2017/decorative" val="1"/>
              </a:ext>
            </a:extLst>
          </p:cNvPr>
          <p:cNvSpPr/>
          <p:nvPr/>
        </p:nvSpPr>
        <p:spPr>
          <a:xfrm>
            <a:off x="812631" y="599349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TextBox 23">
            <a:extLst>
              <a:ext uri="{FF2B5EF4-FFF2-40B4-BE49-F238E27FC236}">
                <a16:creationId xmlns:a16="http://schemas.microsoft.com/office/drawing/2014/main" id="{160BCC20-A30E-E782-7238-51FB1BC299B9}"/>
              </a:ext>
              <a:ext uri="{C183D7F6-B498-43B3-948B-1728B52AA6E4}">
                <adec:decorative xmlns:adec="http://schemas.microsoft.com/office/drawing/2017/decorative" val="1"/>
              </a:ext>
            </a:extLst>
          </p:cNvPr>
          <p:cNvSpPr txBox="1"/>
          <p:nvPr/>
        </p:nvSpPr>
        <p:spPr>
          <a:xfrm>
            <a:off x="1109454" y="5928967"/>
            <a:ext cx="3961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2022 at the 95% confidence level </a:t>
            </a:r>
          </a:p>
        </p:txBody>
      </p:sp>
      <p:sp>
        <p:nvSpPr>
          <p:cNvPr id="25" name="Arrow: Up 24">
            <a:extLst>
              <a:ext uri="{FF2B5EF4-FFF2-40B4-BE49-F238E27FC236}">
                <a16:creationId xmlns:a16="http://schemas.microsoft.com/office/drawing/2014/main" id="{C5462ACD-59D5-3698-A707-11F87695B9FD}"/>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9" name="TextBox 28">
            <a:extLst>
              <a:ext uri="{FF2B5EF4-FFF2-40B4-BE49-F238E27FC236}">
                <a16:creationId xmlns:a16="http://schemas.microsoft.com/office/drawing/2014/main" id="{44F90AD8-7417-B31F-354A-8923E1B3FA4E}"/>
              </a:ext>
              <a:ext uri="{C183D7F6-B498-43B3-948B-1728B52AA6E4}">
                <adec:decorative xmlns:adec="http://schemas.microsoft.com/office/drawing/2017/decorative" val="1"/>
              </a:ext>
            </a:extLst>
          </p:cNvPr>
          <p:cNvSpPr txBox="1"/>
          <p:nvPr/>
        </p:nvSpPr>
        <p:spPr>
          <a:xfrm>
            <a:off x="8874657" y="1804983"/>
            <a:ext cx="313063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600" b="1" i="1" u="none" strike="noStrike" kern="1200" cap="none" spc="0" normalizeH="0" baseline="0" noProof="0">
                <a:ln>
                  <a:noFill/>
                </a:ln>
                <a:effectLst/>
                <a:uLnTx/>
                <a:uFillTx/>
                <a:latin typeface="+mj-lt"/>
                <a:ea typeface="+mn-ea"/>
                <a:cs typeface="+mn-cs"/>
              </a:rPr>
              <a:t>% </a:t>
            </a:r>
            <a:r>
              <a:rPr lang="en-GB" sz="1600" b="1" i="1">
                <a:latin typeface="+mj-lt"/>
              </a:rPr>
              <a:t>agree</a:t>
            </a:r>
            <a:endParaRPr kumimoji="0" lang="en-GB" sz="1600" b="1" i="1" u="none" strike="noStrike" kern="1200" cap="none" spc="0" normalizeH="0" baseline="0" noProof="0">
              <a:ln>
                <a:noFill/>
              </a:ln>
              <a:effectLst/>
              <a:uLnTx/>
              <a:uFillTx/>
              <a:latin typeface="+mj-lt"/>
              <a:ea typeface="+mn-ea"/>
              <a:cs typeface="+mn-cs"/>
            </a:endParaRPr>
          </a:p>
        </p:txBody>
      </p:sp>
      <p:sp>
        <p:nvSpPr>
          <p:cNvPr id="5" name="TextBox 4">
            <a:extLst>
              <a:ext uri="{FF2B5EF4-FFF2-40B4-BE49-F238E27FC236}">
                <a16:creationId xmlns:a16="http://schemas.microsoft.com/office/drawing/2014/main" id="{13A855D6-E2B0-095D-A426-B7C4F81888FC}"/>
              </a:ext>
            </a:extLst>
          </p:cNvPr>
          <p:cNvSpPr txBox="1"/>
          <p:nvPr/>
        </p:nvSpPr>
        <p:spPr>
          <a:xfrm>
            <a:off x="697489" y="1879567"/>
            <a:ext cx="6100762" cy="338554"/>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600" b="1" i="0" u="none" strike="noStrike" kern="1200">
                <a:solidFill>
                  <a:srgbClr val="000000"/>
                </a:solidFill>
                <a:effectLst/>
                <a:latin typeface="+mn-lt"/>
                <a:ea typeface="+mn-ea"/>
                <a:cs typeface="+mn-cs"/>
              </a:rPr>
              <a:t>“There is a strong sense of community in your local area”</a:t>
            </a:r>
          </a:p>
        </p:txBody>
      </p:sp>
      <p:cxnSp>
        <p:nvCxnSpPr>
          <p:cNvPr id="8" name="Straight Connector 7">
            <a:extLst>
              <a:ext uri="{FF2B5EF4-FFF2-40B4-BE49-F238E27FC236}">
                <a16:creationId xmlns:a16="http://schemas.microsoft.com/office/drawing/2014/main" id="{6CCC4775-408A-5A18-270D-2F1BF8B48C72}"/>
              </a:ext>
            </a:extLst>
          </p:cNvPr>
          <p:cNvCxnSpPr/>
          <p:nvPr/>
        </p:nvCxnSpPr>
        <p:spPr>
          <a:xfrm flipV="1">
            <a:off x="2752725" y="2619375"/>
            <a:ext cx="0" cy="272415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C4CAA3E-CD2B-A7E1-C843-15D7D8A7D806}"/>
              </a:ext>
            </a:extLst>
          </p:cNvPr>
          <p:cNvCxnSpPr/>
          <p:nvPr/>
        </p:nvCxnSpPr>
        <p:spPr>
          <a:xfrm flipV="1">
            <a:off x="8874657" y="2619375"/>
            <a:ext cx="0" cy="272415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123FD25-4ED1-D6CB-EF98-9D9DF780CFB1}"/>
              </a:ext>
            </a:extLst>
          </p:cNvPr>
          <p:cNvSpPr txBox="1"/>
          <p:nvPr/>
        </p:nvSpPr>
        <p:spPr>
          <a:xfrm>
            <a:off x="695325" y="6536479"/>
            <a:ext cx="58336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2023 = 6,064; 2022 = 5,893</a:t>
            </a:r>
            <a:endParaRPr lang="en-GB" sz="1000">
              <a:solidFill>
                <a:srgbClr val="000000"/>
              </a:solidFill>
            </a:endParaRPr>
          </a:p>
        </p:txBody>
      </p:sp>
      <p:sp>
        <p:nvSpPr>
          <p:cNvPr id="15" name="Title 1">
            <a:extLst>
              <a:ext uri="{FF2B5EF4-FFF2-40B4-BE49-F238E27FC236}">
                <a16:creationId xmlns:a16="http://schemas.microsoft.com/office/drawing/2014/main" id="{C02DB33B-7E0A-F66C-0030-D5A714A222D1}"/>
              </a:ext>
            </a:extLst>
          </p:cNvPr>
          <p:cNvSpPr txBox="1">
            <a:spLocks/>
          </p:cNvSpPr>
          <p:nvPr/>
        </p:nvSpPr>
        <p:spPr>
          <a:xfrm>
            <a:off x="706436" y="31366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While residents living in the most deprived areas (IMD quintile 1) demonstrate a strengthening of sense of community since 2020, other areas, including rural and urban, have seen decline. </a:t>
            </a:r>
          </a:p>
        </p:txBody>
      </p:sp>
      <p:sp>
        <p:nvSpPr>
          <p:cNvPr id="2" name="TextBox 1">
            <a:extLst>
              <a:ext uri="{FF2B5EF4-FFF2-40B4-BE49-F238E27FC236}">
                <a16:creationId xmlns:a16="http://schemas.microsoft.com/office/drawing/2014/main" id="{EB75C2D5-B693-4D9F-5A60-295175941EB1}"/>
              </a:ext>
            </a:extLst>
          </p:cNvPr>
          <p:cNvSpPr txBox="1"/>
          <p:nvPr/>
        </p:nvSpPr>
        <p:spPr>
          <a:xfrm>
            <a:off x="4625163" y="5513103"/>
            <a:ext cx="1903824" cy="395869"/>
          </a:xfrm>
          <a:prstGeom prst="rect">
            <a:avLst/>
          </a:prstGeom>
          <a:noFill/>
        </p:spPr>
        <p:txBody>
          <a:bodyPr wrap="square" lIns="0" tIns="0" rIns="0" bIns="0" rtlCol="0">
            <a:noAutofit/>
          </a:bodyPr>
          <a:lstStyle/>
          <a:p>
            <a:pPr algn="ctr">
              <a:spcAft>
                <a:spcPts val="1134"/>
              </a:spcAft>
            </a:pPr>
            <a:r>
              <a:rPr lang="en-GB" sz="1500" b="1"/>
              <a:t>IMD</a:t>
            </a:r>
          </a:p>
        </p:txBody>
      </p:sp>
    </p:spTree>
    <p:custDataLst>
      <p:tags r:id="rId1"/>
    </p:custDataLst>
    <p:extLst>
      <p:ext uri="{BB962C8B-B14F-4D97-AF65-F5344CB8AC3E}">
        <p14:creationId xmlns:p14="http://schemas.microsoft.com/office/powerpoint/2010/main" val="3282906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p:txBody>
          <a:bodyPr/>
          <a:lstStyle/>
          <a:p>
            <a:r>
              <a:rPr lang="en-GB"/>
              <a:t>Local area</a:t>
            </a:r>
          </a:p>
        </p:txBody>
      </p:sp>
      <p:sp>
        <p:nvSpPr>
          <p:cNvPr id="3" name="Text Placeholder 2">
            <a:extLst>
              <a:ext uri="{FF2B5EF4-FFF2-40B4-BE49-F238E27FC236}">
                <a16:creationId xmlns:a16="http://schemas.microsoft.com/office/drawing/2014/main" id="{5BBC7FBF-72BA-5D00-BDAB-BFF0D170D09D}"/>
              </a:ext>
            </a:extLst>
          </p:cNvPr>
          <p:cNvSpPr>
            <a:spLocks noGrp="1"/>
          </p:cNvSpPr>
          <p:nvPr>
            <p:ph type="body" idx="1"/>
          </p:nvPr>
        </p:nvSpPr>
        <p:spPr>
          <a:xfrm>
            <a:off x="540000" y="3430800"/>
            <a:ext cx="5903330" cy="1918800"/>
          </a:xfrm>
        </p:spPr>
        <p:txBody>
          <a:bodyPr/>
          <a:lstStyle/>
          <a:p>
            <a:r>
              <a:rPr lang="en-GB"/>
              <a:t>What do residents think about their local area?</a:t>
            </a:r>
          </a:p>
        </p:txBody>
      </p:sp>
    </p:spTree>
    <p:custDataLst>
      <p:tags r:id="rId1"/>
    </p:custDataLst>
    <p:extLst>
      <p:ext uri="{BB962C8B-B14F-4D97-AF65-F5344CB8AC3E}">
        <p14:creationId xmlns:p14="http://schemas.microsoft.com/office/powerpoint/2010/main" val="3627818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6983" y="321134"/>
            <a:ext cx="11280188" cy="991228"/>
          </a:xfrm>
        </p:spPr>
        <p:txBody>
          <a:bodyPr anchor="t" anchorCtr="0">
            <a:noAutofit/>
          </a:bodyPr>
          <a:lstStyle/>
          <a:p>
            <a:r>
              <a:rPr lang="en-GB" sz="1800">
                <a:solidFill>
                  <a:schemeClr val="accent4"/>
                </a:solidFill>
                <a:latin typeface="+mn-lt"/>
              </a:rPr>
              <a:t>A strong sense of community is one of the key drivers of local area satisfaction. This is demonstrated as those that feel a stronger sense of community are also most likely to feel satisfied with their local area…  </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Local area satisfaction</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2023 – 6,421</a:t>
            </a: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5325" y="6611310"/>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0" name="Date Placeholder 3">
            <a:extLst>
              <a:ext uri="{FF2B5EF4-FFF2-40B4-BE49-F238E27FC236}">
                <a16:creationId xmlns:a16="http://schemas.microsoft.com/office/drawing/2014/main" id="{FD06F3D5-130A-41E9-A290-BDFC50D4D41C}"/>
              </a:ext>
              <a:ext uri="{C183D7F6-B498-43B3-948B-1728B52AA6E4}">
                <adec:decorative xmlns:adec="http://schemas.microsoft.com/office/drawing/2017/decorative" val="1"/>
              </a:ext>
            </a:extLst>
          </p:cNvPr>
          <p:cNvSpPr>
            <a:spLocks noGrp="1"/>
          </p:cNvSpPr>
          <p:nvPr>
            <p:ph type="dt" sz="half" idx="10"/>
          </p:nvPr>
        </p:nvSpPr>
        <p:spPr>
          <a:xfrm>
            <a:off x="8851984" y="66659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4" name="TextBox 3" descr="Respondents were asked &quot;On a scale of 0 to 10 where 0 is “not at all” and 10 is “a great deal”, to what extent do you feel a personal responsibility to try to reduce climate change?&quot;&#10;">
            <a:extLst>
              <a:ext uri="{FF2B5EF4-FFF2-40B4-BE49-F238E27FC236}">
                <a16:creationId xmlns:a16="http://schemas.microsoft.com/office/drawing/2014/main" id="{B7A85032-F66F-A75D-1712-BB3B850A90E4}"/>
              </a:ext>
              <a:ext uri="{C183D7F6-B498-43B3-948B-1728B52AA6E4}">
                <adec:decorative xmlns:adec="http://schemas.microsoft.com/office/drawing/2017/decorative" val="0"/>
              </a:ext>
            </a:extLst>
          </p:cNvPr>
          <p:cNvSpPr txBox="1"/>
          <p:nvPr/>
        </p:nvSpPr>
        <p:spPr>
          <a:xfrm>
            <a:off x="695325" y="1214005"/>
            <a:ext cx="75057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Overall, how satisfied or dissatisfied are you with your local area as a place to live? </a:t>
            </a:r>
          </a:p>
        </p:txBody>
      </p:sp>
      <p:graphicFrame>
        <p:nvGraphicFramePr>
          <p:cNvPr id="14" name="Table 13" descr="The table shows the relationship between levels of climate concern and level of stated personal responsibility to try to reduce climate change. For example, of those extremely worried about climate change, 64% gave a score of 9 or 10 for taking personal responsibility and 27% a score of 7 or 8. While of those not very worried, 8 in 10 gave a score of between 0 and 6 for personal responsibility.">
            <a:extLst>
              <a:ext uri="{FF2B5EF4-FFF2-40B4-BE49-F238E27FC236}">
                <a16:creationId xmlns:a16="http://schemas.microsoft.com/office/drawing/2014/main" id="{23A62759-ECA3-26D5-1719-F4E6BBFA732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053021381"/>
              </p:ext>
            </p:extLst>
          </p:nvPr>
        </p:nvGraphicFramePr>
        <p:xfrm>
          <a:off x="1005527" y="1773228"/>
          <a:ext cx="8205148" cy="4002192"/>
        </p:xfrm>
        <a:graphic>
          <a:graphicData uri="http://schemas.openxmlformats.org/drawingml/2006/table">
            <a:tbl>
              <a:tblPr firstRow="1"/>
              <a:tblGrid>
                <a:gridCol w="631400">
                  <a:extLst>
                    <a:ext uri="{9D8B030D-6E8A-4147-A177-3AD203B41FA5}">
                      <a16:colId xmlns:a16="http://schemas.microsoft.com/office/drawing/2014/main" val="3097199435"/>
                    </a:ext>
                  </a:extLst>
                </a:gridCol>
                <a:gridCol w="1669303">
                  <a:extLst>
                    <a:ext uri="{9D8B030D-6E8A-4147-A177-3AD203B41FA5}">
                      <a16:colId xmlns:a16="http://schemas.microsoft.com/office/drawing/2014/main" val="2641468421"/>
                    </a:ext>
                  </a:extLst>
                </a:gridCol>
                <a:gridCol w="1180889">
                  <a:extLst>
                    <a:ext uri="{9D8B030D-6E8A-4147-A177-3AD203B41FA5}">
                      <a16:colId xmlns:a16="http://schemas.microsoft.com/office/drawing/2014/main" val="2604126439"/>
                    </a:ext>
                  </a:extLst>
                </a:gridCol>
                <a:gridCol w="1180889">
                  <a:extLst>
                    <a:ext uri="{9D8B030D-6E8A-4147-A177-3AD203B41FA5}">
                      <a16:colId xmlns:a16="http://schemas.microsoft.com/office/drawing/2014/main" val="2806535329"/>
                    </a:ext>
                  </a:extLst>
                </a:gridCol>
                <a:gridCol w="1180889">
                  <a:extLst>
                    <a:ext uri="{9D8B030D-6E8A-4147-A177-3AD203B41FA5}">
                      <a16:colId xmlns:a16="http://schemas.microsoft.com/office/drawing/2014/main" val="2843857308"/>
                    </a:ext>
                  </a:extLst>
                </a:gridCol>
                <a:gridCol w="1180889">
                  <a:extLst>
                    <a:ext uri="{9D8B030D-6E8A-4147-A177-3AD203B41FA5}">
                      <a16:colId xmlns:a16="http://schemas.microsoft.com/office/drawing/2014/main" val="2843370012"/>
                    </a:ext>
                  </a:extLst>
                </a:gridCol>
                <a:gridCol w="1180889">
                  <a:extLst>
                    <a:ext uri="{9D8B030D-6E8A-4147-A177-3AD203B41FA5}">
                      <a16:colId xmlns:a16="http://schemas.microsoft.com/office/drawing/2014/main" val="2024336346"/>
                    </a:ext>
                  </a:extLst>
                </a:gridCol>
              </a:tblGrid>
              <a:tr h="463309">
                <a:tc>
                  <a:txBody>
                    <a:bodyPr/>
                    <a:lstStyle/>
                    <a:p>
                      <a:pPr algn="l" fontAlgn="b"/>
                      <a:endParaRPr lang="en-GB" sz="1200" b="1" i="0" u="none" strike="noStrike">
                        <a:solidFill>
                          <a:schemeClr val="bg1"/>
                        </a:solidFill>
                        <a:effectLst/>
                        <a:latin typeface="+mj-lt"/>
                      </a:endParaRPr>
                    </a:p>
                  </a:txBody>
                  <a:tcPr marL="72000" marR="72000" marT="7200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GB" sz="1200" b="1" i="0" u="none" strike="noStrike">
                        <a:solidFill>
                          <a:schemeClr val="bg1"/>
                        </a:solidFill>
                        <a:effectLst/>
                        <a:latin typeface="+mj-lt"/>
                      </a:endParaRPr>
                    </a:p>
                  </a:txBody>
                  <a:tcPr marL="72000" marR="72000" marT="7200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grid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ea typeface="+mn-ea"/>
                          <a:cs typeface="+mn-cs"/>
                        </a:rPr>
                        <a:t>Overall, how satisfied or dissatisfied are you with your local area as a place to live? </a:t>
                      </a:r>
                      <a:endParaRPr lang="en-GB" sz="1200" b="1" i="0" u="none" strike="noStrike" kern="1200" noProof="0">
                        <a:solidFill>
                          <a:schemeClr val="bg1"/>
                        </a:solidFill>
                        <a:effectLst/>
                        <a:latin typeface="+mj-lt"/>
                        <a:ea typeface="+mn-ea"/>
                        <a:cs typeface="+mn-cs"/>
                      </a:endParaRPr>
                    </a:p>
                  </a:txBody>
                  <a:tcPr marL="72000" marR="7200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fontAlgn="ctr"/>
                      <a:endParaRPr lang="en-GB" sz="1200" b="1" i="0" u="none" strike="noStrike">
                        <a:solidFill>
                          <a:schemeClr val="bg1"/>
                        </a:solidFill>
                        <a:effectLst/>
                        <a:latin typeface="+mj-lt"/>
                      </a:endParaRP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solidFill>
                  </a:tcPr>
                </a:tc>
                <a:tc hMerge="1">
                  <a:txBody>
                    <a:bodyPr/>
                    <a:lstStyle/>
                    <a:p>
                      <a:pPr algn="ctr" fontAlgn="ctr"/>
                      <a:endParaRPr lang="en-GB" sz="1200" b="1" i="0" u="none" strike="noStrike">
                        <a:solidFill>
                          <a:schemeClr val="bg1"/>
                        </a:solidFill>
                        <a:effectLst/>
                        <a:latin typeface="+mj-lt"/>
                      </a:endParaRP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solidFill>
                  </a:tcPr>
                </a:tc>
                <a:tc hMerge="1">
                  <a:txBody>
                    <a:bodyPr/>
                    <a:lstStyle/>
                    <a:p>
                      <a:pPr algn="ctr" fontAlgn="ctr"/>
                      <a:endParaRPr lang="en-GB" sz="1200" b="1" i="0" u="none" strike="noStrike">
                        <a:solidFill>
                          <a:schemeClr val="bg1"/>
                        </a:solidFill>
                        <a:effectLst/>
                        <a:latin typeface="+mj-lt"/>
                      </a:endParaRP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solidFill>
                  </a:tcPr>
                </a:tc>
                <a:tc hMerge="1">
                  <a:txBody>
                    <a:bodyPr/>
                    <a:lstStyle/>
                    <a:p>
                      <a:pPr algn="ctr" fontAlgn="ctr"/>
                      <a:endParaRPr lang="en-GB" sz="1200" b="1" i="0" u="none" strike="noStrike">
                        <a:solidFill>
                          <a:schemeClr val="bg1"/>
                        </a:solidFill>
                        <a:effectLst/>
                        <a:latin typeface="+mj-lt"/>
                      </a:endParaRPr>
                    </a:p>
                  </a:txBody>
                  <a:tcPr marL="72000" marR="7200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662443361"/>
                  </a:ext>
                </a:extLst>
              </a:tr>
              <a:tr h="792413">
                <a:tc>
                  <a:txBody>
                    <a:bodyPr/>
                    <a:lstStyle/>
                    <a:p>
                      <a:pPr algn="ctr" fontAlgn="b"/>
                      <a:endParaRPr kumimoji="0" lang="en-GB" sz="1200" b="1" i="0" u="none" strike="noStrike" kern="1200" cap="none" spc="0" normalizeH="0" baseline="0">
                        <a:ln>
                          <a:noFill/>
                        </a:ln>
                        <a:solidFill>
                          <a:schemeClr val="tx1"/>
                        </a:solidFill>
                        <a:effectLst/>
                        <a:uLnTx/>
                        <a:uFillTx/>
                        <a:latin typeface="+mn-lt"/>
                        <a:ea typeface="+mn-ea"/>
                        <a:cs typeface="+mn-cs"/>
                      </a:endParaRPr>
                    </a:p>
                  </a:txBody>
                  <a:tcPr marL="72000" marR="72000" marT="72000" marB="0" vert="vert27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endParaRPr lang="en-GB" sz="1200" b="1" i="0" u="none" strike="noStrike">
                        <a:solidFill>
                          <a:schemeClr val="bg1"/>
                        </a:solidFill>
                        <a:effectLst/>
                        <a:latin typeface="+mj-lt"/>
                      </a:endParaRPr>
                    </a:p>
                  </a:txBody>
                  <a:tcPr marL="72000" marR="72000" marT="7200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tx1"/>
                          </a:solidFill>
                          <a:effectLst/>
                          <a:latin typeface="+mj-lt"/>
                        </a:rPr>
                        <a:t>Very satisfied</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tx1"/>
                          </a:solidFill>
                          <a:effectLst/>
                          <a:latin typeface="+mj-lt"/>
                        </a:rPr>
                        <a:t>Fairly satisfied</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tx1"/>
                          </a:solidFill>
                          <a:effectLst/>
                          <a:latin typeface="+mj-lt"/>
                        </a:rPr>
                        <a:t>Neither satisfied nor dissatisfied</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tx1"/>
                          </a:solidFill>
                          <a:effectLst/>
                          <a:latin typeface="+mj-lt"/>
                        </a:rPr>
                        <a:t>Fairly dissatisfied</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tx1"/>
                          </a:solidFill>
                          <a:effectLst/>
                          <a:latin typeface="+mj-lt"/>
                        </a:rPr>
                        <a:t>Very dissatisfied</a:t>
                      </a:r>
                    </a:p>
                  </a:txBody>
                  <a:tcPr marL="72000" marR="7200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66764357"/>
                  </a:ext>
                </a:extLst>
              </a:tr>
              <a:tr h="549294">
                <a:tc rowSpan="5">
                  <a:txBody>
                    <a:bodyPr/>
                    <a:lstStyle/>
                    <a:p>
                      <a:pPr algn="ctr" fontAlgn="t"/>
                      <a:r>
                        <a:rPr lang="en-GB" sz="1200" b="1" i="0" u="none" strike="noStrike">
                          <a:solidFill>
                            <a:schemeClr val="bg1"/>
                          </a:solidFill>
                          <a:effectLst/>
                          <a:latin typeface="+mj-lt"/>
                        </a:rPr>
                        <a:t>There is a strong sense of community in your local area</a:t>
                      </a:r>
                    </a:p>
                  </a:txBody>
                  <a:tcPr marL="72000" marR="72000" marT="7200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200" b="1" i="0" u="none" strike="noStrike">
                          <a:solidFill>
                            <a:srgbClr val="000000"/>
                          </a:solidFill>
                          <a:effectLst/>
                          <a:latin typeface="+mj-lt"/>
                        </a:rPr>
                        <a:t>Agree strongly</a:t>
                      </a:r>
                    </a:p>
                  </a:txBody>
                  <a:tcPr marL="72000" marR="36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bg1"/>
                          </a:solidFill>
                          <a:effectLst/>
                          <a:latin typeface="+mj-lt"/>
                        </a:rPr>
                        <a:t>37%</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16%</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9%</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7%</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9%</a:t>
                      </a:r>
                    </a:p>
                  </a:txBody>
                  <a:tcPr marL="6350" marR="635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744543398"/>
                  </a:ext>
                </a:extLst>
              </a:tr>
              <a:tr h="549294">
                <a:tc vMerge="1">
                  <a:txBody>
                    <a:bodyPr/>
                    <a:lstStyle/>
                    <a:p>
                      <a:pPr algn="l" fontAlgn="t"/>
                      <a:endParaRPr lang="en-GB" sz="1200" b="1" i="0" u="none" strike="noStrike">
                        <a:solidFill>
                          <a:srgbClr val="000000"/>
                        </a:solidFill>
                        <a:effectLst/>
                        <a:latin typeface="+mj-lt"/>
                      </a:endParaRP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200" b="1" i="0" u="none" strike="noStrike">
                          <a:solidFill>
                            <a:srgbClr val="000000"/>
                          </a:solidFill>
                          <a:effectLst/>
                          <a:latin typeface="+mj-lt"/>
                        </a:rPr>
                        <a:t>Agree slightly</a:t>
                      </a:r>
                    </a:p>
                  </a:txBody>
                  <a:tcPr marL="72000" marR="36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bg1"/>
                          </a:solidFill>
                          <a:effectLst/>
                          <a:latin typeface="+mj-lt"/>
                        </a:rPr>
                        <a:t>37%</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bg1"/>
                          </a:solidFill>
                          <a:effectLst/>
                          <a:latin typeface="+mj-lt"/>
                        </a:rPr>
                        <a:t>36%</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5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20%</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bg1"/>
                          </a:solidFill>
                          <a:effectLst/>
                          <a:latin typeface="+mj-lt"/>
                        </a:rPr>
                        <a:t>27%</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18%</a:t>
                      </a:r>
                    </a:p>
                  </a:txBody>
                  <a:tcPr marL="6350" marR="635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593879279"/>
                  </a:ext>
                </a:extLst>
              </a:tr>
              <a:tr h="549294">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GB" sz="1200" b="1" i="0" u="none" strike="noStrike" kern="1200">
                        <a:solidFill>
                          <a:srgbClr val="000000"/>
                        </a:solidFill>
                        <a:effectLst/>
                        <a:latin typeface="+mj-lt"/>
                        <a:ea typeface="+mn-ea"/>
                        <a:cs typeface="+mn-cs"/>
                      </a:endParaRP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200" b="1" i="0" u="none" strike="noStrike" kern="1200">
                          <a:solidFill>
                            <a:srgbClr val="000000"/>
                          </a:solidFill>
                          <a:effectLst/>
                          <a:latin typeface="+mj-lt"/>
                          <a:ea typeface="+mn-ea"/>
                          <a:cs typeface="+mn-cs"/>
                        </a:rPr>
                        <a:t>Neither agree nor disagree</a:t>
                      </a:r>
                    </a:p>
                  </a:txBody>
                  <a:tcPr marL="72000" marR="36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19%</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bg1"/>
                          </a:solidFill>
                          <a:effectLst/>
                          <a:latin typeface="+mj-lt"/>
                        </a:rPr>
                        <a:t>30%</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bg1"/>
                          </a:solidFill>
                          <a:effectLst/>
                          <a:latin typeface="+mj-lt"/>
                        </a:rPr>
                        <a:t>36%</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5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bg1"/>
                          </a:solidFill>
                          <a:effectLst/>
                          <a:latin typeface="+mj-lt"/>
                        </a:rPr>
                        <a:t>24%</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17%</a:t>
                      </a:r>
                    </a:p>
                  </a:txBody>
                  <a:tcPr marL="6350" marR="635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2483070774"/>
                  </a:ext>
                </a:extLst>
              </a:tr>
              <a:tr h="549294">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GB" sz="1200" b="1" i="0" u="none" strike="noStrike" kern="1200">
                        <a:solidFill>
                          <a:srgbClr val="000000"/>
                        </a:solidFill>
                        <a:effectLst/>
                        <a:latin typeface="+mj-lt"/>
                        <a:ea typeface="+mn-ea"/>
                        <a:cs typeface="+mn-cs"/>
                      </a:endParaRP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200" b="1" i="0" u="none" strike="noStrike" kern="1200">
                          <a:solidFill>
                            <a:srgbClr val="000000"/>
                          </a:solidFill>
                          <a:effectLst/>
                          <a:latin typeface="+mj-lt"/>
                          <a:ea typeface="+mn-ea"/>
                          <a:cs typeface="+mn-cs"/>
                        </a:rPr>
                        <a:t>Disagree slightly</a:t>
                      </a:r>
                    </a:p>
                  </a:txBody>
                  <a:tcPr marL="72000" marR="36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5%</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13%</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bg1"/>
                          </a:solidFill>
                          <a:effectLst/>
                          <a:latin typeface="+mj-lt"/>
                        </a:rPr>
                        <a:t>21%</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bg1"/>
                          </a:solidFill>
                          <a:effectLst/>
                          <a:latin typeface="+mj-lt"/>
                        </a:rPr>
                        <a:t>25%</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7%</a:t>
                      </a:r>
                    </a:p>
                  </a:txBody>
                  <a:tcPr marL="6350" marR="635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988361635"/>
                  </a:ext>
                </a:extLst>
              </a:tr>
              <a:tr h="549294">
                <a:tc vMerge="1">
                  <a:txBody>
                    <a:bodyPr/>
                    <a:lstStyle/>
                    <a:p>
                      <a:pPr algn="ctr" fontAlgn="b"/>
                      <a:endParaRPr kumimoji="0" lang="en-GB" sz="1200" b="1" i="0" u="none" strike="noStrike" kern="1200" cap="none" spc="0" normalizeH="0" baseline="0">
                        <a:ln>
                          <a:noFill/>
                        </a:ln>
                        <a:solidFill>
                          <a:schemeClr val="tx1"/>
                        </a:solidFill>
                        <a:effectLst/>
                        <a:uLnTx/>
                        <a:uFillTx/>
                        <a:latin typeface="+mn-lt"/>
                        <a:ea typeface="+mn-ea"/>
                        <a:cs typeface="+mn-cs"/>
                      </a:endParaRPr>
                    </a:p>
                  </a:txBody>
                  <a:tcPr marL="72000" marR="72000" marT="72000" marB="0" vert="vert27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200" b="1" i="0" u="none" strike="noStrike" kern="1200">
                          <a:solidFill>
                            <a:srgbClr val="000000"/>
                          </a:solidFill>
                          <a:effectLst/>
                          <a:latin typeface="+mj-lt"/>
                          <a:ea typeface="+mn-ea"/>
                          <a:cs typeface="+mn-cs"/>
                        </a:rPr>
                        <a:t>Disagree strongly</a:t>
                      </a:r>
                    </a:p>
                  </a:txBody>
                  <a:tcPr marL="72000" marR="36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400" b="0" i="0" u="none" strike="noStrike">
                          <a:solidFill>
                            <a:schemeClr val="tx1"/>
                          </a:solidFill>
                          <a:effectLst/>
                          <a:latin typeface="+mj-lt"/>
                        </a:rPr>
                        <a:t>2%</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GB" sz="1400" b="0" i="0" u="none" strike="noStrike">
                          <a:solidFill>
                            <a:schemeClr val="tx1"/>
                          </a:solidFill>
                          <a:effectLst/>
                          <a:latin typeface="+mj-lt"/>
                        </a:rPr>
                        <a:t>6%</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en-GB" sz="1400" b="0" i="0" u="none" strike="noStrike">
                          <a:solidFill>
                            <a:schemeClr val="tx1"/>
                          </a:solidFill>
                          <a:effectLst/>
                          <a:latin typeface="+mj-lt"/>
                        </a:rPr>
                        <a:t>14%</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ctr"/>
                      <a:r>
                        <a:rPr lang="en-GB" sz="1400" b="0" i="0" u="none" strike="noStrike">
                          <a:solidFill>
                            <a:schemeClr val="tx1"/>
                          </a:solidFill>
                          <a:effectLst/>
                          <a:latin typeface="+mj-lt"/>
                        </a:rPr>
                        <a:t>17%</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ctr"/>
                      <a:r>
                        <a:rPr lang="en-GB" sz="1400" b="0" i="0" u="none" strike="noStrike">
                          <a:solidFill>
                            <a:schemeClr val="bg1"/>
                          </a:solidFill>
                          <a:effectLst/>
                          <a:latin typeface="+mj-lt"/>
                        </a:rPr>
                        <a:t>49%</a:t>
                      </a:r>
                    </a:p>
                  </a:txBody>
                  <a:tcPr marL="6350" marR="635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50000"/>
                      </a:schemeClr>
                    </a:solidFill>
                  </a:tcPr>
                </a:tc>
                <a:extLst>
                  <a:ext uri="{0D108BD9-81ED-4DB2-BD59-A6C34878D82A}">
                    <a16:rowId xmlns:a16="http://schemas.microsoft.com/office/drawing/2014/main" val="3407811996"/>
                  </a:ext>
                </a:extLst>
              </a:tr>
            </a:tbl>
          </a:graphicData>
        </a:graphic>
      </p:graphicFrame>
      <p:sp>
        <p:nvSpPr>
          <p:cNvPr id="3" name="Rectangle 2">
            <a:extLst>
              <a:ext uri="{FF2B5EF4-FFF2-40B4-BE49-F238E27FC236}">
                <a16:creationId xmlns:a16="http://schemas.microsoft.com/office/drawing/2014/main" id="{A99A6C3D-8B98-6C91-0507-1A71D729FD58}"/>
              </a:ext>
            </a:extLst>
          </p:cNvPr>
          <p:cNvSpPr/>
          <p:nvPr/>
        </p:nvSpPr>
        <p:spPr>
          <a:xfrm>
            <a:off x="9515476" y="2200275"/>
            <a:ext cx="2390706" cy="36385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solidFill>
                  <a:schemeClr val="tx1"/>
                </a:solidFill>
              </a:rPr>
              <a:t>The 2022 key driver analysis demonstrated the drivers of local area satisfaction were focused around:</a:t>
            </a:r>
          </a:p>
          <a:p>
            <a:endParaRPr lang="en-GB" sz="1600">
              <a:solidFill>
                <a:schemeClr val="tx1"/>
              </a:solidFill>
            </a:endParaRPr>
          </a:p>
          <a:p>
            <a:pPr marL="285750" indent="-285750">
              <a:buFont typeface="Arial" panose="020B0604020202020204" pitchFamily="34" charset="0"/>
              <a:buChar char="•"/>
            </a:pPr>
            <a:r>
              <a:rPr lang="en-GB" sz="1600">
                <a:solidFill>
                  <a:schemeClr val="tx1"/>
                </a:solidFill>
              </a:rPr>
              <a:t>Feelings of safety</a:t>
            </a:r>
          </a:p>
          <a:p>
            <a:pPr marL="285750" indent="-285750">
              <a:buFont typeface="Arial" panose="020B0604020202020204" pitchFamily="34" charset="0"/>
              <a:buChar char="•"/>
            </a:pPr>
            <a:r>
              <a:rPr lang="en-GB" sz="1600">
                <a:solidFill>
                  <a:schemeClr val="tx1"/>
                </a:solidFill>
              </a:rPr>
              <a:t>Standard of local green and natural spaces</a:t>
            </a:r>
          </a:p>
          <a:p>
            <a:pPr marL="285750" indent="-285750">
              <a:buFont typeface="Arial" panose="020B0604020202020204" pitchFamily="34" charset="0"/>
              <a:buChar char="•"/>
            </a:pPr>
            <a:r>
              <a:rPr lang="en-GB" sz="1600">
                <a:solidFill>
                  <a:schemeClr val="tx1"/>
                </a:solidFill>
              </a:rPr>
              <a:t>Sense of community</a:t>
            </a:r>
          </a:p>
        </p:txBody>
      </p:sp>
    </p:spTree>
    <p:extLst>
      <p:ext uri="{BB962C8B-B14F-4D97-AF65-F5344CB8AC3E}">
        <p14:creationId xmlns:p14="http://schemas.microsoft.com/office/powerpoint/2010/main" val="4011679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99CD8443-820C-4A6F-8A4B-B5AE768C6236}"/>
              </a:ext>
            </a:extLst>
          </p:cNvPr>
          <p:cNvGraphicFramePr/>
          <p:nvPr/>
        </p:nvGraphicFramePr>
        <p:xfrm>
          <a:off x="5179721" y="1925123"/>
          <a:ext cx="6431509" cy="4511417"/>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a:extLst>
              <a:ext uri="{FF2B5EF4-FFF2-40B4-BE49-F238E27FC236}">
                <a16:creationId xmlns:a16="http://schemas.microsoft.com/office/drawing/2014/main" id="{41515BB2-2E35-3947-A891-2AD3CE131E0A}"/>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5" name="Slide Number Placeholder 4">
            <a:extLst>
              <a:ext uri="{FF2B5EF4-FFF2-40B4-BE49-F238E27FC236}">
                <a16:creationId xmlns:a16="http://schemas.microsoft.com/office/drawing/2014/main" id="{C223AA8F-1C24-9449-A3CE-D82B19AA0ADB}"/>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Local area satisfaction</a:t>
            </a:r>
          </a:p>
        </p:txBody>
      </p:sp>
      <p:sp>
        <p:nvSpPr>
          <p:cNvPr id="16" name="TextBox 15">
            <a:extLst>
              <a:ext uri="{FF2B5EF4-FFF2-40B4-BE49-F238E27FC236}">
                <a16:creationId xmlns:a16="http://schemas.microsoft.com/office/drawing/2014/main" id="{F86D68FB-ADCB-4D74-A523-D5EFAB830634}"/>
              </a:ext>
            </a:extLst>
          </p:cNvPr>
          <p:cNvSpPr txBox="1"/>
          <p:nvPr/>
        </p:nvSpPr>
        <p:spPr>
          <a:xfrm>
            <a:off x="695324" y="1425099"/>
            <a:ext cx="788961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Overall, how satisfied or dissatisfied are you with your local area as a place to live? </a:t>
            </a:r>
          </a:p>
        </p:txBody>
      </p:sp>
      <p:sp>
        <p:nvSpPr>
          <p:cNvPr id="20" name="TextBox 19">
            <a:extLst>
              <a:ext uri="{FF2B5EF4-FFF2-40B4-BE49-F238E27FC236}">
                <a16:creationId xmlns:a16="http://schemas.microsoft.com/office/drawing/2014/main" id="{9FC58C2B-5102-447A-AA7F-9055517F4995}"/>
              </a:ext>
            </a:extLst>
          </p:cNvPr>
          <p:cNvSpPr txBox="1"/>
          <p:nvPr/>
        </p:nvSpPr>
        <p:spPr>
          <a:xfrm>
            <a:off x="9941442" y="2134604"/>
            <a:ext cx="210771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very / fairly satisfied</a:t>
            </a:r>
          </a:p>
        </p:txBody>
      </p:sp>
      <p:sp>
        <p:nvSpPr>
          <p:cNvPr id="21" name="TextBox 20">
            <a:extLst>
              <a:ext uri="{FF2B5EF4-FFF2-40B4-BE49-F238E27FC236}">
                <a16:creationId xmlns:a16="http://schemas.microsoft.com/office/drawing/2014/main" id="{C1AF7ECB-85C1-41D4-98F8-62327786B619}"/>
              </a:ext>
            </a:extLst>
          </p:cNvPr>
          <p:cNvSpPr txBox="1"/>
          <p:nvPr/>
        </p:nvSpPr>
        <p:spPr>
          <a:xfrm>
            <a:off x="695324" y="6227953"/>
            <a:ext cx="52489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2006 – 2023 (various per wave: 1,117 – 7,840);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Benchmark: Community Life Survey 2013/14 - 2021/22 (various per wave: 2,314 – 10,917) </a:t>
            </a:r>
          </a:p>
        </p:txBody>
      </p:sp>
      <p:sp>
        <p:nvSpPr>
          <p:cNvPr id="17" name="TextBox 16">
            <a:extLst>
              <a:ext uri="{FF2B5EF4-FFF2-40B4-BE49-F238E27FC236}">
                <a16:creationId xmlns:a16="http://schemas.microsoft.com/office/drawing/2014/main" id="{1552DD2C-73C0-40F9-BEBC-E88CAFD859C6}"/>
              </a:ext>
            </a:extLst>
          </p:cNvPr>
          <p:cNvSpPr txBox="1"/>
          <p:nvPr/>
        </p:nvSpPr>
        <p:spPr>
          <a:xfrm>
            <a:off x="10312414" y="3916129"/>
            <a:ext cx="146665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very  satisfied</a:t>
            </a:r>
          </a:p>
        </p:txBody>
      </p:sp>
      <p:sp>
        <p:nvSpPr>
          <p:cNvPr id="15" name="Footer Placeholder 5">
            <a:extLst>
              <a:ext uri="{FF2B5EF4-FFF2-40B4-BE49-F238E27FC236}">
                <a16:creationId xmlns:a16="http://schemas.microsoft.com/office/drawing/2014/main" id="{B6FAA1B0-548D-4F52-BC04-D811A4692872}"/>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22" name="Arrow: Up 21">
            <a:extLst>
              <a:ext uri="{FF2B5EF4-FFF2-40B4-BE49-F238E27FC236}">
                <a16:creationId xmlns:a16="http://schemas.microsoft.com/office/drawing/2014/main" id="{48BFAFBC-9D5B-4FD5-96D0-3FA7CA9B566F}"/>
              </a:ext>
            </a:extLst>
          </p:cNvPr>
          <p:cNvSpPr/>
          <p:nvPr/>
        </p:nvSpPr>
        <p:spPr>
          <a:xfrm flipV="1">
            <a:off x="11263116" y="308204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Arrow: Up 23">
            <a:extLst>
              <a:ext uri="{FF2B5EF4-FFF2-40B4-BE49-F238E27FC236}">
                <a16:creationId xmlns:a16="http://schemas.microsoft.com/office/drawing/2014/main" id="{00D3DAB2-1AC3-488F-81D5-6950BB85950D}"/>
              </a:ext>
            </a:extLst>
          </p:cNvPr>
          <p:cNvSpPr/>
          <p:nvPr/>
        </p:nvSpPr>
        <p:spPr>
          <a:xfrm flipV="1">
            <a:off x="11328663" y="502032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5" name="Title 1">
            <a:extLst>
              <a:ext uri="{FF2B5EF4-FFF2-40B4-BE49-F238E27FC236}">
                <a16:creationId xmlns:a16="http://schemas.microsoft.com/office/drawing/2014/main" id="{BBA7FDEA-DD70-490B-A5B3-B0ED1B96F8AF}"/>
              </a:ext>
            </a:extLst>
          </p:cNvPr>
          <p:cNvSpPr txBox="1">
            <a:spLocks/>
          </p:cNvSpPr>
          <p:nvPr/>
        </p:nvSpPr>
        <p:spPr>
          <a:xfrm>
            <a:off x="706436" y="31366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…it is therefore unsurprising that </a:t>
            </a:r>
            <a:r>
              <a:rPr lang="en-GB" sz="1800">
                <a:solidFill>
                  <a:schemeClr val="accent4"/>
                </a:solidFill>
              </a:rPr>
              <a:t>l</a:t>
            </a:r>
            <a:r>
              <a:rPr kumimoji="0" lang="en-GB" sz="1800" b="1" i="0" u="none" strike="noStrike" kern="1200" cap="none" spc="0" normalizeH="0" baseline="0" noProof="0" err="1">
                <a:ln>
                  <a:noFill/>
                </a:ln>
                <a:solidFill>
                  <a:schemeClr val="accent4"/>
                </a:solidFill>
                <a:effectLst/>
                <a:uLnTx/>
                <a:uFillTx/>
                <a:ea typeface="+mj-ea"/>
                <a:cs typeface="+mj-cs"/>
              </a:rPr>
              <a:t>evels</a:t>
            </a:r>
            <a:r>
              <a:rPr kumimoji="0" lang="en-GB" sz="1800" b="1" i="0" u="none" strike="noStrike" kern="1200" cap="none" spc="0" normalizeH="0" baseline="0" noProof="0">
                <a:ln>
                  <a:noFill/>
                </a:ln>
                <a:solidFill>
                  <a:schemeClr val="accent4"/>
                </a:solidFill>
                <a:effectLst/>
                <a:uLnTx/>
                <a:uFillTx/>
                <a:ea typeface="+mj-ea"/>
                <a:cs typeface="+mj-cs"/>
              </a:rPr>
              <a:t> of satisfaction with the local area have also significantly declined vs. 2022 and are now at the lowest recorded level since the Essex residents survey</a:t>
            </a:r>
            <a:r>
              <a:rPr lang="en-GB" sz="1800">
                <a:solidFill>
                  <a:schemeClr val="accent4"/>
                </a:solidFill>
              </a:rPr>
              <a:t> began in 2006.</a:t>
            </a:r>
            <a:r>
              <a:rPr kumimoji="0" lang="en-GB" sz="1800" b="1" i="0" u="none" strike="noStrike" kern="1200" cap="none" spc="0" normalizeH="0" baseline="0" noProof="0">
                <a:ln>
                  <a:noFill/>
                </a:ln>
                <a:solidFill>
                  <a:schemeClr val="accent4"/>
                </a:solidFill>
                <a:effectLst/>
                <a:uLnTx/>
                <a:uFillTx/>
                <a:ea typeface="+mj-ea"/>
                <a:cs typeface="+mj-cs"/>
              </a:rPr>
              <a:t> </a:t>
            </a:r>
          </a:p>
        </p:txBody>
      </p:sp>
      <p:sp>
        <p:nvSpPr>
          <p:cNvPr id="18" name="TextBox 17">
            <a:extLst>
              <a:ext uri="{FF2B5EF4-FFF2-40B4-BE49-F238E27FC236}">
                <a16:creationId xmlns:a16="http://schemas.microsoft.com/office/drawing/2014/main" id="{AC3E8217-B691-4626-8D6C-A05553668F78}"/>
              </a:ext>
            </a:extLst>
          </p:cNvPr>
          <p:cNvSpPr txBox="1"/>
          <p:nvPr/>
        </p:nvSpPr>
        <p:spPr>
          <a:xfrm>
            <a:off x="6521412" y="6436540"/>
            <a:ext cx="286607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2022 at the 95% confidence level </a:t>
            </a:r>
          </a:p>
        </p:txBody>
      </p:sp>
      <p:sp>
        <p:nvSpPr>
          <p:cNvPr id="19" name="Arrow: Up 18">
            <a:extLst>
              <a:ext uri="{FF2B5EF4-FFF2-40B4-BE49-F238E27FC236}">
                <a16:creationId xmlns:a16="http://schemas.microsoft.com/office/drawing/2014/main" id="{877F80BE-AB01-47B7-97D1-972F7DAF8B49}"/>
              </a:ext>
            </a:extLst>
          </p:cNvPr>
          <p:cNvSpPr/>
          <p:nvPr/>
        </p:nvSpPr>
        <p:spPr>
          <a:xfrm>
            <a:off x="6247772" y="6525837"/>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3" name="Arrow: Up 22">
            <a:extLst>
              <a:ext uri="{FF2B5EF4-FFF2-40B4-BE49-F238E27FC236}">
                <a16:creationId xmlns:a16="http://schemas.microsoft.com/office/drawing/2014/main" id="{9D6EC12A-B2D2-488D-8293-6A8697234C87}"/>
              </a:ext>
            </a:extLst>
          </p:cNvPr>
          <p:cNvSpPr/>
          <p:nvPr/>
        </p:nvSpPr>
        <p:spPr>
          <a:xfrm flipV="1">
            <a:off x="6390318" y="653337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aphicFrame>
        <p:nvGraphicFramePr>
          <p:cNvPr id="3" name="Chart 2">
            <a:extLst>
              <a:ext uri="{FF2B5EF4-FFF2-40B4-BE49-F238E27FC236}">
                <a16:creationId xmlns:a16="http://schemas.microsoft.com/office/drawing/2014/main" id="{01117CA0-5FCD-D951-ABAF-9896C12689D4}"/>
              </a:ext>
            </a:extLst>
          </p:cNvPr>
          <p:cNvGraphicFramePr/>
          <p:nvPr/>
        </p:nvGraphicFramePr>
        <p:xfrm>
          <a:off x="641463" y="1732876"/>
          <a:ext cx="4451532" cy="4278143"/>
        </p:xfrm>
        <a:graphic>
          <a:graphicData uri="http://schemas.openxmlformats.org/drawingml/2006/chart">
            <c:chart xmlns:c="http://schemas.openxmlformats.org/drawingml/2006/chart" xmlns:r="http://schemas.openxmlformats.org/officeDocument/2006/relationships" r:id="rId5"/>
          </a:graphicData>
        </a:graphic>
      </p:graphicFrame>
      <p:sp>
        <p:nvSpPr>
          <p:cNvPr id="6" name="Right Brace 5">
            <a:extLst>
              <a:ext uri="{FF2B5EF4-FFF2-40B4-BE49-F238E27FC236}">
                <a16:creationId xmlns:a16="http://schemas.microsoft.com/office/drawing/2014/main" id="{15C6E83F-D418-682B-D83C-CB0311A60C8B}"/>
              </a:ext>
            </a:extLst>
          </p:cNvPr>
          <p:cNvSpPr/>
          <p:nvPr/>
        </p:nvSpPr>
        <p:spPr>
          <a:xfrm>
            <a:off x="4688429" y="2699562"/>
            <a:ext cx="157264" cy="273594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7" name="TextBox 6">
            <a:extLst>
              <a:ext uri="{FF2B5EF4-FFF2-40B4-BE49-F238E27FC236}">
                <a16:creationId xmlns:a16="http://schemas.microsoft.com/office/drawing/2014/main" id="{8E6AB14F-64EF-34FD-3889-C40F6EF27FBE}"/>
              </a:ext>
            </a:extLst>
          </p:cNvPr>
          <p:cNvSpPr txBox="1"/>
          <p:nvPr/>
        </p:nvSpPr>
        <p:spPr>
          <a:xfrm>
            <a:off x="4790541" y="3931587"/>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78%</a:t>
            </a:r>
          </a:p>
        </p:txBody>
      </p:sp>
      <p:sp>
        <p:nvSpPr>
          <p:cNvPr id="10" name="Right Brace 9">
            <a:extLst>
              <a:ext uri="{FF2B5EF4-FFF2-40B4-BE49-F238E27FC236}">
                <a16:creationId xmlns:a16="http://schemas.microsoft.com/office/drawing/2014/main" id="{55666D4A-030D-FBD8-CDFE-C1719B384F9E}"/>
              </a:ext>
            </a:extLst>
          </p:cNvPr>
          <p:cNvSpPr/>
          <p:nvPr/>
        </p:nvSpPr>
        <p:spPr>
          <a:xfrm flipV="1">
            <a:off x="4679552" y="1912009"/>
            <a:ext cx="157264" cy="335528"/>
          </a:xfrm>
          <a:prstGeom prst="rightBrace">
            <a:avLst>
              <a:gd name="adj1" fmla="val 0"/>
              <a:gd name="adj2"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11" name="TextBox 10">
            <a:extLst>
              <a:ext uri="{FF2B5EF4-FFF2-40B4-BE49-F238E27FC236}">
                <a16:creationId xmlns:a16="http://schemas.microsoft.com/office/drawing/2014/main" id="{CCEC5C4F-25E3-79D4-E474-4FB047B2F2C3}"/>
              </a:ext>
            </a:extLst>
          </p:cNvPr>
          <p:cNvSpPr txBox="1"/>
          <p:nvPr/>
        </p:nvSpPr>
        <p:spPr>
          <a:xfrm>
            <a:off x="4784210" y="1940283"/>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11%</a:t>
            </a:r>
          </a:p>
        </p:txBody>
      </p:sp>
      <p:sp>
        <p:nvSpPr>
          <p:cNvPr id="26" name="Arrow: Up 25">
            <a:extLst>
              <a:ext uri="{FF2B5EF4-FFF2-40B4-BE49-F238E27FC236}">
                <a16:creationId xmlns:a16="http://schemas.microsoft.com/office/drawing/2014/main" id="{A025F98E-AAAB-5792-E41A-8EEF89C3DA15}"/>
              </a:ext>
            </a:extLst>
          </p:cNvPr>
          <p:cNvSpPr/>
          <p:nvPr/>
        </p:nvSpPr>
        <p:spPr>
          <a:xfrm>
            <a:off x="2984655" y="2154028"/>
            <a:ext cx="116437" cy="222371"/>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7" name="TextBox 26">
            <a:extLst>
              <a:ext uri="{FF2B5EF4-FFF2-40B4-BE49-F238E27FC236}">
                <a16:creationId xmlns:a16="http://schemas.microsoft.com/office/drawing/2014/main" id="{F5FDCFB6-CA8D-ABB7-4B65-1CEBAB62385F}"/>
              </a:ext>
            </a:extLst>
          </p:cNvPr>
          <p:cNvSpPr txBox="1"/>
          <p:nvPr/>
        </p:nvSpPr>
        <p:spPr>
          <a:xfrm>
            <a:off x="3326777" y="4047176"/>
            <a:ext cx="4752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70%</a:t>
            </a:r>
          </a:p>
        </p:txBody>
      </p:sp>
      <p:sp>
        <p:nvSpPr>
          <p:cNvPr id="28" name="TextBox 27">
            <a:extLst>
              <a:ext uri="{FF2B5EF4-FFF2-40B4-BE49-F238E27FC236}">
                <a16:creationId xmlns:a16="http://schemas.microsoft.com/office/drawing/2014/main" id="{07078EDB-929E-E9EF-9C66-7FDD5EA81F62}"/>
              </a:ext>
            </a:extLst>
          </p:cNvPr>
          <p:cNvSpPr txBox="1"/>
          <p:nvPr/>
        </p:nvSpPr>
        <p:spPr>
          <a:xfrm>
            <a:off x="3280627" y="1992528"/>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17%</a:t>
            </a:r>
          </a:p>
        </p:txBody>
      </p:sp>
      <p:sp>
        <p:nvSpPr>
          <p:cNvPr id="29" name="Arrow: Up 28">
            <a:extLst>
              <a:ext uri="{FF2B5EF4-FFF2-40B4-BE49-F238E27FC236}">
                <a16:creationId xmlns:a16="http://schemas.microsoft.com/office/drawing/2014/main" id="{ED154E56-46E6-9B1C-5A5E-A820A4053D7F}"/>
              </a:ext>
            </a:extLst>
          </p:cNvPr>
          <p:cNvSpPr/>
          <p:nvPr/>
        </p:nvSpPr>
        <p:spPr>
          <a:xfrm>
            <a:off x="2969999" y="1866089"/>
            <a:ext cx="133062" cy="165537"/>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0" name="Arrow: Up 29">
            <a:extLst>
              <a:ext uri="{FF2B5EF4-FFF2-40B4-BE49-F238E27FC236}">
                <a16:creationId xmlns:a16="http://schemas.microsoft.com/office/drawing/2014/main" id="{16550A69-0268-9387-D7E6-D6322B2CC63A}"/>
              </a:ext>
            </a:extLst>
          </p:cNvPr>
          <p:cNvSpPr/>
          <p:nvPr/>
        </p:nvSpPr>
        <p:spPr>
          <a:xfrm>
            <a:off x="2969999" y="261599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1" name="Arrow: Up 30">
            <a:extLst>
              <a:ext uri="{FF2B5EF4-FFF2-40B4-BE49-F238E27FC236}">
                <a16:creationId xmlns:a16="http://schemas.microsoft.com/office/drawing/2014/main" id="{FF709C9D-0D21-A3FC-8660-9973A62A2651}"/>
              </a:ext>
            </a:extLst>
          </p:cNvPr>
          <p:cNvSpPr/>
          <p:nvPr/>
        </p:nvSpPr>
        <p:spPr>
          <a:xfrm>
            <a:off x="3690188" y="2030135"/>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custDataLst>
      <p:tags r:id="rId1"/>
    </p:custDataLst>
    <p:extLst>
      <p:ext uri="{BB962C8B-B14F-4D97-AF65-F5344CB8AC3E}">
        <p14:creationId xmlns:p14="http://schemas.microsoft.com/office/powerpoint/2010/main" val="2624428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811C670A-E178-DC52-6CC2-1D3572A244A6}"/>
              </a:ext>
            </a:extLst>
          </p:cNvPr>
          <p:cNvCxnSpPr>
            <a:cxnSpLocks/>
          </p:cNvCxnSpPr>
          <p:nvPr/>
        </p:nvCxnSpPr>
        <p:spPr>
          <a:xfrm>
            <a:off x="10197806" y="1664718"/>
            <a:ext cx="0" cy="4231327"/>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CAC8D78C-8E8E-CEFB-781E-508ED0994EDB}"/>
              </a:ext>
            </a:extLst>
          </p:cNvPr>
          <p:cNvGraphicFramePr/>
          <p:nvPr>
            <p:extLst>
              <p:ext uri="{D42A27DB-BD31-4B8C-83A1-F6EECF244321}">
                <p14:modId xmlns:p14="http://schemas.microsoft.com/office/powerpoint/2010/main" val="1809574024"/>
              </p:ext>
            </p:extLst>
          </p:nvPr>
        </p:nvGraphicFramePr>
        <p:xfrm>
          <a:off x="5043855" y="1664718"/>
          <a:ext cx="6452820" cy="4379058"/>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B1511E24-8A18-5C48-3739-EBDAEA0E6100}"/>
              </a:ext>
            </a:extLst>
          </p:cNvPr>
          <p:cNvCxnSpPr>
            <a:cxnSpLocks/>
          </p:cNvCxnSpPr>
          <p:nvPr/>
        </p:nvCxnSpPr>
        <p:spPr>
          <a:xfrm>
            <a:off x="6303059" y="3791359"/>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2FAF17A-73BA-CB87-F4DE-ED84F04E00CF}"/>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Local area satisfaction</a:t>
            </a:r>
          </a:p>
        </p:txBody>
      </p:sp>
      <p:sp>
        <p:nvSpPr>
          <p:cNvPr id="11" name="TextBox 10">
            <a:extLst>
              <a:ext uri="{FF2B5EF4-FFF2-40B4-BE49-F238E27FC236}">
                <a16:creationId xmlns:a16="http://schemas.microsoft.com/office/drawing/2014/main" id="{532AEEC5-2A0A-1B21-3755-FC3D34EFD7D6}"/>
              </a:ext>
            </a:extLst>
          </p:cNvPr>
          <p:cNvSpPr txBox="1"/>
          <p:nvPr/>
        </p:nvSpPr>
        <p:spPr>
          <a:xfrm>
            <a:off x="8650409" y="1238441"/>
            <a:ext cx="231808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chemeClr val="tx1">
                    <a:lumMod val="50000"/>
                    <a:lumOff val="50000"/>
                  </a:schemeClr>
                </a:solidFill>
                <a:effectLst/>
                <a:uLnTx/>
                <a:uFillTx/>
                <a:ea typeface="+mn-ea"/>
                <a:cs typeface="+mn-cs"/>
              </a:rPr>
              <a:t>% very / fairly satisfied</a:t>
            </a:r>
          </a:p>
        </p:txBody>
      </p:sp>
      <p:sp>
        <p:nvSpPr>
          <p:cNvPr id="12" name="TextBox 11">
            <a:extLst>
              <a:ext uri="{FF2B5EF4-FFF2-40B4-BE49-F238E27FC236}">
                <a16:creationId xmlns:a16="http://schemas.microsoft.com/office/drawing/2014/main" id="{BCBE582B-8DC4-3A2C-B4DA-3593144AC360}"/>
              </a:ext>
            </a:extLst>
          </p:cNvPr>
          <p:cNvSpPr txBox="1"/>
          <p:nvPr/>
        </p:nvSpPr>
        <p:spPr>
          <a:xfrm>
            <a:off x="695325" y="1387987"/>
            <a:ext cx="7889618"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ea typeface="+mn-ea"/>
                <a:cs typeface="+mn-cs"/>
              </a:rPr>
              <a:t>Overall, how satisfied or dissatisfied are you with your local area as a place to live? </a:t>
            </a:r>
          </a:p>
        </p:txBody>
      </p:sp>
      <p:sp>
        <p:nvSpPr>
          <p:cNvPr id="13" name="TextBox 12">
            <a:extLst>
              <a:ext uri="{FF2B5EF4-FFF2-40B4-BE49-F238E27FC236}">
                <a16:creationId xmlns:a16="http://schemas.microsoft.com/office/drawing/2014/main" id="{AC9BBF4E-3B4D-F812-D3A1-CB903D5908F0}"/>
              </a:ext>
            </a:extLst>
          </p:cNvPr>
          <p:cNvSpPr txBox="1"/>
          <p:nvPr/>
        </p:nvSpPr>
        <p:spPr>
          <a:xfrm>
            <a:off x="526822" y="6122183"/>
            <a:ext cx="612878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- 2023 (6,444); 2022 (5,848); Benchmark: Community Life Survey 2021/22 (10,917) </a:t>
            </a:r>
          </a:p>
        </p:txBody>
      </p:sp>
      <p:cxnSp>
        <p:nvCxnSpPr>
          <p:cNvPr id="21" name="Straight Connector 20">
            <a:extLst>
              <a:ext uri="{FF2B5EF4-FFF2-40B4-BE49-F238E27FC236}">
                <a16:creationId xmlns:a16="http://schemas.microsoft.com/office/drawing/2014/main" id="{573DE48E-A6B0-35C3-483D-23F541B8D334}"/>
              </a:ext>
            </a:extLst>
          </p:cNvPr>
          <p:cNvCxnSpPr>
            <a:cxnSpLocks/>
          </p:cNvCxnSpPr>
          <p:nvPr/>
        </p:nvCxnSpPr>
        <p:spPr>
          <a:xfrm>
            <a:off x="6303059" y="291732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91E786E3-F9F8-495C-834E-74CD9C39C58E}"/>
              </a:ext>
            </a:extLst>
          </p:cNvPr>
          <p:cNvSpPr txBox="1">
            <a:spLocks/>
          </p:cNvSpPr>
          <p:nvPr/>
        </p:nvSpPr>
        <p:spPr>
          <a:xfrm>
            <a:off x="706436" y="171627"/>
            <a:ext cx="11199745" cy="960689"/>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Decline in local area satisfaction is consistent across the majority of areas vs. 2022. Residents </a:t>
            </a:r>
            <a:r>
              <a:rPr lang="en-GB" sz="1800">
                <a:solidFill>
                  <a:schemeClr val="accent4"/>
                </a:solidFill>
              </a:rPr>
              <a:t>living in more deprived areas, Basildon and Harlow have lowest levels of satisfaction vs. Essex total. </a:t>
            </a:r>
            <a:endParaRPr kumimoji="0" lang="en-GB" sz="1800" b="1" i="0" u="none" strike="noStrike" kern="1200" cap="none" spc="0" normalizeH="0" baseline="0" noProof="0">
              <a:ln>
                <a:noFill/>
              </a:ln>
              <a:solidFill>
                <a:schemeClr val="accent4"/>
              </a:solidFill>
              <a:effectLst/>
              <a:uLnTx/>
              <a:uFillTx/>
              <a:ea typeface="+mj-ea"/>
              <a:cs typeface="+mj-cs"/>
            </a:endParaRPr>
          </a:p>
        </p:txBody>
      </p:sp>
      <p:sp>
        <p:nvSpPr>
          <p:cNvPr id="38" name="TextBox 37">
            <a:extLst>
              <a:ext uri="{FF2B5EF4-FFF2-40B4-BE49-F238E27FC236}">
                <a16:creationId xmlns:a16="http://schemas.microsoft.com/office/drawing/2014/main" id="{7B185CF5-7CF4-F450-2F53-7D7821E36771}"/>
              </a:ext>
            </a:extLst>
          </p:cNvPr>
          <p:cNvSpPr txBox="1"/>
          <p:nvPr/>
        </p:nvSpPr>
        <p:spPr>
          <a:xfrm>
            <a:off x="1051359" y="6322787"/>
            <a:ext cx="567362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Lato" panose="020F0502020204030203" pitchFamily="34" charset="0"/>
                <a:cs typeface="Lato" panose="020F0502020204030203" pitchFamily="34" charset="0"/>
              </a:rPr>
              <a:t>Denotes a statistically significant difference vs Essex total at the 95% confidence level </a:t>
            </a:r>
          </a:p>
        </p:txBody>
      </p:sp>
      <p:sp>
        <p:nvSpPr>
          <p:cNvPr id="39" name="Arrow: Up 38">
            <a:extLst>
              <a:ext uri="{FF2B5EF4-FFF2-40B4-BE49-F238E27FC236}">
                <a16:creationId xmlns:a16="http://schemas.microsoft.com/office/drawing/2014/main" id="{97EAB2CA-E59F-0FF0-1FAA-56BC47C6326F}"/>
              </a:ext>
            </a:extLst>
          </p:cNvPr>
          <p:cNvSpPr/>
          <p:nvPr/>
        </p:nvSpPr>
        <p:spPr>
          <a:xfrm>
            <a:off x="776621" y="6335012"/>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0" name="Arrow: Up 39">
            <a:extLst>
              <a:ext uri="{FF2B5EF4-FFF2-40B4-BE49-F238E27FC236}">
                <a16:creationId xmlns:a16="http://schemas.microsoft.com/office/drawing/2014/main" id="{E418AC92-D5DF-152B-0524-1BBD7A82D63A}"/>
              </a:ext>
            </a:extLst>
          </p:cNvPr>
          <p:cNvSpPr/>
          <p:nvPr/>
        </p:nvSpPr>
        <p:spPr>
          <a:xfrm flipV="1">
            <a:off x="919167" y="6342551"/>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1" name="Slide Number Placeholder 4">
            <a:extLst>
              <a:ext uri="{FF2B5EF4-FFF2-40B4-BE49-F238E27FC236}">
                <a16:creationId xmlns:a16="http://schemas.microsoft.com/office/drawing/2014/main" id="{AED955FB-EFF7-A79E-AE58-7AE4DABE9462}"/>
              </a:ext>
            </a:extLst>
          </p:cNvPr>
          <p:cNvSpPr txBox="1">
            <a:spLocks/>
          </p:cNvSpPr>
          <p:nvPr/>
        </p:nvSpPr>
        <p:spPr>
          <a:xfrm>
            <a:off x="11082068"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18</a:t>
            </a:fld>
            <a:endParaRPr lang="en-GB" sz="1100">
              <a:solidFill>
                <a:srgbClr val="000000">
                  <a:lumMod val="50000"/>
                  <a:lumOff val="50000"/>
                </a:srgbClr>
              </a:solidFill>
            </a:endParaRPr>
          </a:p>
        </p:txBody>
      </p:sp>
      <p:sp>
        <p:nvSpPr>
          <p:cNvPr id="42" name="Footer Placeholder 5">
            <a:extLst>
              <a:ext uri="{FF2B5EF4-FFF2-40B4-BE49-F238E27FC236}">
                <a16:creationId xmlns:a16="http://schemas.microsoft.com/office/drawing/2014/main" id="{E5249951-9169-2AA1-7962-7B82709E406D}"/>
              </a:ext>
            </a:extLst>
          </p:cNvPr>
          <p:cNvSpPr txBox="1">
            <a:spLocks/>
          </p:cNvSpPr>
          <p:nvPr/>
        </p:nvSpPr>
        <p:spPr>
          <a:xfrm>
            <a:off x="696908" y="6593861"/>
            <a:ext cx="5981699"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5725">
              <a:defRPr/>
            </a:pPr>
            <a:r>
              <a:rPr lang="en-GB" sz="1100">
                <a:solidFill>
                  <a:srgbClr val="000000">
                    <a:lumMod val="50000"/>
                    <a:lumOff val="50000"/>
                  </a:srgbClr>
                </a:solidFill>
              </a:rPr>
              <a:t>Produced by Essex County Council Policy Unit</a:t>
            </a:r>
          </a:p>
        </p:txBody>
      </p:sp>
      <p:sp>
        <p:nvSpPr>
          <p:cNvPr id="43" name="Date Placeholder 3">
            <a:extLst>
              <a:ext uri="{FF2B5EF4-FFF2-40B4-BE49-F238E27FC236}">
                <a16:creationId xmlns:a16="http://schemas.microsoft.com/office/drawing/2014/main" id="{C9D81880-E09F-8D47-C6FC-70439F846FF2}"/>
              </a:ext>
            </a:extLst>
          </p:cNvPr>
          <p:cNvSpPr txBox="1">
            <a:spLocks/>
          </p:cNvSpPr>
          <p:nvPr/>
        </p:nvSpPr>
        <p:spPr>
          <a:xfrm>
            <a:off x="8851984" y="6598837"/>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2023</a:t>
            </a:r>
            <a:endParaRPr lang="en-GB" sz="1100">
              <a:solidFill>
                <a:srgbClr val="000000">
                  <a:lumMod val="50000"/>
                  <a:lumOff val="50000"/>
                </a:srgbClr>
              </a:solidFill>
            </a:endParaRPr>
          </a:p>
        </p:txBody>
      </p:sp>
      <p:sp>
        <p:nvSpPr>
          <p:cNvPr id="16" name="TextBox 15">
            <a:extLst>
              <a:ext uri="{FF2B5EF4-FFF2-40B4-BE49-F238E27FC236}">
                <a16:creationId xmlns:a16="http://schemas.microsoft.com/office/drawing/2014/main" id="{2836E482-30D4-62AB-E643-3B008717788C}"/>
              </a:ext>
            </a:extLst>
          </p:cNvPr>
          <p:cNvSpPr txBox="1"/>
          <p:nvPr/>
        </p:nvSpPr>
        <p:spPr>
          <a:xfrm>
            <a:off x="7287594" y="1022887"/>
            <a:ext cx="490440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prstClr val="black"/>
                </a:solidFill>
              </a:rPr>
              <a:t>Red/green denotes</a:t>
            </a:r>
            <a:r>
              <a:rPr kumimoji="0" lang="en-GB" sz="1000" b="0" i="0" u="none" strike="noStrike" kern="1200" cap="none" spc="0" normalizeH="0" baseline="0" noProof="0">
                <a:ln>
                  <a:noFill/>
                </a:ln>
                <a:solidFill>
                  <a:prstClr val="black"/>
                </a:solidFill>
                <a:effectLst/>
                <a:uLnTx/>
                <a:uFillTx/>
                <a:ea typeface="+mn-ea"/>
                <a:cs typeface="+mn-cs"/>
              </a:rPr>
              <a:t> a statistically significant difference vs the Essex total </a:t>
            </a:r>
            <a:r>
              <a:rPr lang="en-GB" sz="1000">
                <a:solidFill>
                  <a:prstClr val="black"/>
                </a:solidFill>
              </a:rPr>
              <a:t>for that year</a:t>
            </a:r>
            <a:endParaRPr kumimoji="0" lang="en-GB" sz="1000" b="0" i="0" u="none" strike="noStrike" kern="1200" cap="none" spc="0" normalizeH="0" baseline="0" noProof="0">
              <a:ln>
                <a:noFill/>
              </a:ln>
              <a:solidFill>
                <a:prstClr val="black"/>
              </a:solidFill>
              <a:effectLst/>
              <a:uLnTx/>
              <a:uFillTx/>
              <a:ea typeface="+mn-ea"/>
              <a:cs typeface="+mn-cs"/>
            </a:endParaRPr>
          </a:p>
        </p:txBody>
      </p:sp>
      <p:graphicFrame>
        <p:nvGraphicFramePr>
          <p:cNvPr id="3" name="Chart 2">
            <a:extLst>
              <a:ext uri="{FF2B5EF4-FFF2-40B4-BE49-F238E27FC236}">
                <a16:creationId xmlns:a16="http://schemas.microsoft.com/office/drawing/2014/main" id="{D67AD0C4-2CD3-C481-A305-CC271FE347CE}"/>
              </a:ext>
            </a:extLst>
          </p:cNvPr>
          <p:cNvGraphicFramePr/>
          <p:nvPr>
            <p:extLst>
              <p:ext uri="{D42A27DB-BD31-4B8C-83A1-F6EECF244321}">
                <p14:modId xmlns:p14="http://schemas.microsoft.com/office/powerpoint/2010/main" val="3922702323"/>
              </p:ext>
            </p:extLst>
          </p:nvPr>
        </p:nvGraphicFramePr>
        <p:xfrm>
          <a:off x="-377883" y="1664718"/>
          <a:ext cx="6452820" cy="4379058"/>
        </p:xfrm>
        <a:graphic>
          <a:graphicData uri="http://schemas.openxmlformats.org/drawingml/2006/chart">
            <c:chart xmlns:c="http://schemas.openxmlformats.org/drawingml/2006/chart" xmlns:r="http://schemas.openxmlformats.org/officeDocument/2006/relationships" r:id="rId5"/>
          </a:graphicData>
        </a:graphic>
      </p:graphicFrame>
      <p:cxnSp>
        <p:nvCxnSpPr>
          <p:cNvPr id="23" name="Straight Connector 22">
            <a:extLst>
              <a:ext uri="{FF2B5EF4-FFF2-40B4-BE49-F238E27FC236}">
                <a16:creationId xmlns:a16="http://schemas.microsoft.com/office/drawing/2014/main" id="{2863456B-9E2B-A6E0-C3AF-77552F2908BE}"/>
              </a:ext>
            </a:extLst>
          </p:cNvPr>
          <p:cNvCxnSpPr>
            <a:cxnSpLocks/>
          </p:cNvCxnSpPr>
          <p:nvPr/>
        </p:nvCxnSpPr>
        <p:spPr>
          <a:xfrm>
            <a:off x="4771656" y="1680375"/>
            <a:ext cx="0" cy="4231327"/>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11923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07705B4-9B2C-46B0-A843-FB0DBE86D84A}"/>
              </a:ext>
            </a:extLst>
          </p:cNvPr>
          <p:cNvSpPr/>
          <p:nvPr/>
        </p:nvSpPr>
        <p:spPr>
          <a:xfrm>
            <a:off x="1688121" y="4605057"/>
            <a:ext cx="3114690" cy="1032265"/>
          </a:xfrm>
          <a:prstGeom prst="rect">
            <a:avLst/>
          </a:prstGeom>
          <a:solidFill>
            <a:srgbClr val="D5E9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15" name="Rectangle 14">
            <a:extLst>
              <a:ext uri="{FF2B5EF4-FFF2-40B4-BE49-F238E27FC236}">
                <a16:creationId xmlns:a16="http://schemas.microsoft.com/office/drawing/2014/main" id="{EAF666FE-5A34-43A4-BD04-7D9EBBFDE148}"/>
              </a:ext>
            </a:extLst>
          </p:cNvPr>
          <p:cNvSpPr/>
          <p:nvPr/>
        </p:nvSpPr>
        <p:spPr>
          <a:xfrm>
            <a:off x="4802819" y="1056441"/>
            <a:ext cx="6480693" cy="3528000"/>
          </a:xfrm>
          <a:prstGeom prst="rect">
            <a:avLst/>
          </a:prstGeom>
          <a:solidFill>
            <a:srgbClr val="D5E9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cxnSp>
        <p:nvCxnSpPr>
          <p:cNvPr id="6" name="Straight Connector 5">
            <a:extLst>
              <a:ext uri="{FF2B5EF4-FFF2-40B4-BE49-F238E27FC236}">
                <a16:creationId xmlns:a16="http://schemas.microsoft.com/office/drawing/2014/main" id="{681C2B6F-1EF8-47F1-BD17-EE8088F49FAA}"/>
              </a:ext>
            </a:extLst>
          </p:cNvPr>
          <p:cNvCxnSpPr>
            <a:cxnSpLocks/>
          </p:cNvCxnSpPr>
          <p:nvPr/>
        </p:nvCxnSpPr>
        <p:spPr>
          <a:xfrm flipV="1">
            <a:off x="4802820" y="1056443"/>
            <a:ext cx="0" cy="4580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10E6F0E-0213-4954-9AD1-FB546A9DD36F}"/>
              </a:ext>
            </a:extLst>
          </p:cNvPr>
          <p:cNvCxnSpPr>
            <a:cxnSpLocks/>
          </p:cNvCxnSpPr>
          <p:nvPr/>
        </p:nvCxnSpPr>
        <p:spPr>
          <a:xfrm flipH="1">
            <a:off x="1688123" y="4592360"/>
            <a:ext cx="9595395" cy="12697"/>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27FCEA4-0202-446A-B4AC-D0CB7DB33FCA}"/>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Local area priorities</a:t>
            </a:r>
          </a:p>
        </p:txBody>
      </p:sp>
      <p:sp>
        <p:nvSpPr>
          <p:cNvPr id="22" name="TextBox 21">
            <a:extLst>
              <a:ext uri="{FF2B5EF4-FFF2-40B4-BE49-F238E27FC236}">
                <a16:creationId xmlns:a16="http://schemas.microsoft.com/office/drawing/2014/main" id="{2645637E-C6B5-43CD-8A2F-21FC0CC9DC9A}"/>
              </a:ext>
            </a:extLst>
          </p:cNvPr>
          <p:cNvSpPr txBox="1"/>
          <p:nvPr/>
        </p:nvSpPr>
        <p:spPr>
          <a:xfrm>
            <a:off x="695325" y="6317404"/>
            <a:ext cx="3429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(6,238-6,250)</a:t>
            </a:r>
          </a:p>
        </p:txBody>
      </p:sp>
      <p:sp>
        <p:nvSpPr>
          <p:cNvPr id="13" name="Title 1">
            <a:extLst>
              <a:ext uri="{FF2B5EF4-FFF2-40B4-BE49-F238E27FC236}">
                <a16:creationId xmlns:a16="http://schemas.microsoft.com/office/drawing/2014/main" id="{A173E0E7-3903-4662-A01E-B697A31717A0}"/>
              </a:ext>
            </a:extLst>
          </p:cNvPr>
          <p:cNvSpPr txBox="1">
            <a:spLocks/>
          </p:cNvSpPr>
          <p:nvPr/>
        </p:nvSpPr>
        <p:spPr>
          <a:xfrm>
            <a:off x="706436" y="242330"/>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a:solidFill>
                  <a:schemeClr val="accent4"/>
                </a:solidFill>
              </a:rPr>
              <a:t>This chart shows the m</a:t>
            </a:r>
            <a:r>
              <a:rPr kumimoji="0" lang="en-GB" sz="1800" b="1" i="0" u="none" strike="noStrike" kern="1200" cap="none" spc="0" normalizeH="0" baseline="0" noProof="0" err="1">
                <a:ln>
                  <a:noFill/>
                </a:ln>
                <a:solidFill>
                  <a:schemeClr val="accent4"/>
                </a:solidFill>
                <a:effectLst/>
                <a:uLnTx/>
                <a:uFillTx/>
                <a:ea typeface="+mj-ea"/>
                <a:cs typeface="+mj-cs"/>
              </a:rPr>
              <a:t>ost</a:t>
            </a:r>
            <a:r>
              <a:rPr kumimoji="0" lang="en-GB" sz="1800" b="1" i="0" u="none" strike="noStrike" kern="1200" cap="none" spc="0" normalizeH="0" baseline="0" noProof="0">
                <a:ln>
                  <a:noFill/>
                </a:ln>
                <a:solidFill>
                  <a:schemeClr val="accent4"/>
                </a:solidFill>
                <a:effectLst/>
                <a:uLnTx/>
                <a:uFillTx/>
                <a:ea typeface="+mj-ea"/>
                <a:cs typeface="+mj-cs"/>
              </a:rPr>
              <a:t> important factors in making somewhere a good place to live cross-plotted against the</a:t>
            </a:r>
            <a:r>
              <a:rPr lang="en-GB" sz="1800">
                <a:solidFill>
                  <a:schemeClr val="accent4"/>
                </a:solidFill>
              </a:rPr>
              <a:t> areas that </a:t>
            </a:r>
            <a:r>
              <a:rPr kumimoji="0" lang="en-GB" sz="1800" b="1" i="0" u="none" strike="noStrike" kern="1200" cap="none" spc="0" normalizeH="0" baseline="0" noProof="0">
                <a:ln>
                  <a:noFill/>
                </a:ln>
                <a:solidFill>
                  <a:schemeClr val="accent4"/>
                </a:solidFill>
                <a:effectLst/>
                <a:uLnTx/>
                <a:uFillTx/>
                <a:ea typeface="+mj-ea"/>
                <a:cs typeface="+mj-cs"/>
              </a:rPr>
              <a:t>most need improving in the area:</a:t>
            </a:r>
          </a:p>
        </p:txBody>
      </p:sp>
      <p:sp>
        <p:nvSpPr>
          <p:cNvPr id="21" name="Slide Number Placeholder 4">
            <a:extLst>
              <a:ext uri="{FF2B5EF4-FFF2-40B4-BE49-F238E27FC236}">
                <a16:creationId xmlns:a16="http://schemas.microsoft.com/office/drawing/2014/main" id="{F34B8025-A0D3-44B6-95F4-C13F48CE710B}"/>
              </a:ext>
            </a:extLst>
          </p:cNvPr>
          <p:cNvSpPr>
            <a:spLocks noGrp="1"/>
          </p:cNvSpPr>
          <p:nvPr>
            <p:ph type="sldNum" sz="quarter" idx="4"/>
          </p:nvPr>
        </p:nvSpPr>
        <p:spPr>
          <a:xfrm>
            <a:off x="11082068"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4" name="Footer Placeholder 5">
            <a:extLst>
              <a:ext uri="{FF2B5EF4-FFF2-40B4-BE49-F238E27FC236}">
                <a16:creationId xmlns:a16="http://schemas.microsoft.com/office/drawing/2014/main" id="{5CA687B4-17D1-441C-9EAB-C8DD9BB0B3DF}"/>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25" name="Date Placeholder 3">
            <a:extLst>
              <a:ext uri="{FF2B5EF4-FFF2-40B4-BE49-F238E27FC236}">
                <a16:creationId xmlns:a16="http://schemas.microsoft.com/office/drawing/2014/main" id="{8FB1EF0C-AF3E-413E-BDE6-8C66BC7457E6}"/>
              </a:ext>
            </a:extLst>
          </p:cNvPr>
          <p:cNvSpPr>
            <a:spLocks noGrp="1"/>
          </p:cNvSpPr>
          <p:nvPr>
            <p:ph type="dt" sz="half" idx="10"/>
          </p:nvPr>
        </p:nvSpPr>
        <p:spPr>
          <a:xfrm>
            <a:off x="8851984" y="6598837"/>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graphicFrame>
        <p:nvGraphicFramePr>
          <p:cNvPr id="9" name="Chart 8">
            <a:extLst>
              <a:ext uri="{FF2B5EF4-FFF2-40B4-BE49-F238E27FC236}">
                <a16:creationId xmlns:a16="http://schemas.microsoft.com/office/drawing/2014/main" id="{511FE223-2452-7770-46CD-2B683677A39C}"/>
              </a:ext>
            </a:extLst>
          </p:cNvPr>
          <p:cNvGraphicFramePr>
            <a:graphicFrameLocks/>
          </p:cNvGraphicFramePr>
          <p:nvPr/>
        </p:nvGraphicFramePr>
        <p:xfrm>
          <a:off x="769143" y="772357"/>
          <a:ext cx="10727532" cy="5576055"/>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B8AF54E2-B63D-4EFB-B717-EA93AA420EB4}"/>
              </a:ext>
            </a:extLst>
          </p:cNvPr>
          <p:cNvSpPr txBox="1"/>
          <p:nvPr/>
        </p:nvSpPr>
        <p:spPr>
          <a:xfrm>
            <a:off x="7368511" y="1753792"/>
            <a:ext cx="4715309" cy="1107996"/>
          </a:xfrm>
          <a:prstGeom prst="rect">
            <a:avLst/>
          </a:prstGeom>
          <a:solidFill>
            <a:schemeClr val="accent5">
              <a:lumMod val="20000"/>
              <a:lumOff val="80000"/>
            </a:schemeClr>
          </a:solidFill>
          <a:ln>
            <a:solidFill>
              <a:schemeClr val="accent4"/>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ea typeface="+mn-ea"/>
                <a:cs typeface="+mn-cs"/>
              </a:rPr>
              <a:t>Access to health services, (low) levels of crime and anti-social behaviour, and the cleanliness of the streets are seen as the most important assets in making an area a good place to live. Whilst lower in importance, road and pavement repairs and traffic congestion are considered most in need of improvement by Essex residents, with health access, crime and the cleanliness of the streets also higher priorities for improvement. </a:t>
            </a:r>
          </a:p>
        </p:txBody>
      </p:sp>
    </p:spTree>
    <p:custDataLst>
      <p:tags r:id="rId1"/>
    </p:custDataLst>
    <p:extLst>
      <p:ext uri="{BB962C8B-B14F-4D97-AF65-F5344CB8AC3E}">
        <p14:creationId xmlns:p14="http://schemas.microsoft.com/office/powerpoint/2010/main" val="4133464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latin typeface="+mn-lt"/>
                <a:ea typeface="Lato" panose="020F0502020204030203" pitchFamily="34" charset="0"/>
                <a:cs typeface="Lato" panose="020F0502020204030203" pitchFamily="34" charset="0"/>
              </a:rPr>
              <a:t>Purpose</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Since 2006, Essex County Council (ECC) has conducted surveys of its residents to track outcomes and gather insight.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Essex Resident Survey is our biggest survey exercise and aims to generate insights: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on residents’ aspirations, views and values – helping to shape strategy, inform key ECC delivery programmes and our engagement with residents;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generate insights to inform specific decisions on service transformation and resource prioritisation;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that help better understand the views of residents on key issues, informing the work that Essex County Council and its partners do to help improve life in Essex.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These slides provide key findings from the 2023 Essex Resident Survey related to </a:t>
            </a:r>
            <a:r>
              <a:rPr kumimoji="0" lang="en-GB" sz="1400" b="1" i="0" u="sng"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community strength and wellbeing.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u="sng">
              <a:solidFill>
                <a:srgbClr val="000000"/>
              </a:solidFill>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rgbClr val="000000"/>
                </a:solidFill>
                <a:ea typeface="Lato" panose="020F0502020204030203" pitchFamily="34" charset="0"/>
                <a:cs typeface="Lato" panose="020F0502020204030203" pitchFamily="34" charset="0"/>
              </a:rPr>
              <a:t>Please note, these slides summarise the key findings of physical activity only, there is a more in-depth report available.</a:t>
            </a:r>
            <a:endParaRPr lang="en-GB">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594985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2CF3111-E23C-4DCA-BFF0-DA53EDC1DE25}"/>
              </a:ext>
            </a:extLst>
          </p:cNvPr>
          <p:cNvSpPr txBox="1"/>
          <p:nvPr/>
        </p:nvSpPr>
        <p:spPr>
          <a:xfrm>
            <a:off x="696983" y="1390782"/>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Lato" panose="020F0502020204030203" pitchFamily="34" charset="0"/>
                <a:cs typeface="Lato" panose="020F0502020204030203" pitchFamily="34" charset="0"/>
              </a:rPr>
              <a:t>Thinking generally, which of the things below would you say are most important in making somewhere a good place to live? (MAXIMUM OF 5)</a:t>
            </a:r>
          </a:p>
        </p:txBody>
      </p:sp>
      <p:graphicFrame>
        <p:nvGraphicFramePr>
          <p:cNvPr id="18" name="Chart 17">
            <a:extLst>
              <a:ext uri="{FF2B5EF4-FFF2-40B4-BE49-F238E27FC236}">
                <a16:creationId xmlns:a16="http://schemas.microsoft.com/office/drawing/2014/main" id="{1D4327B1-41AF-43AB-8DF5-575EDE3D5F03}"/>
              </a:ext>
            </a:extLst>
          </p:cNvPr>
          <p:cNvGraphicFramePr/>
          <p:nvPr/>
        </p:nvGraphicFramePr>
        <p:xfrm>
          <a:off x="963192" y="1735472"/>
          <a:ext cx="8933283" cy="4439185"/>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Lato" panose="020F0502020204030203" pitchFamily="34" charset="0"/>
                <a:cs typeface="Lato" panose="020F0502020204030203" pitchFamily="34" charset="0"/>
              </a:rPr>
              <a:t>Local area priorities</a:t>
            </a:r>
          </a:p>
        </p:txBody>
      </p:sp>
      <p:sp>
        <p:nvSpPr>
          <p:cNvPr id="14" name="Slide Number Placeholder 4">
            <a:extLst>
              <a:ext uri="{FF2B5EF4-FFF2-40B4-BE49-F238E27FC236}">
                <a16:creationId xmlns:a16="http://schemas.microsoft.com/office/drawing/2014/main" id="{B77BCA35-357D-44CE-B88B-2FBD1B4F1224}"/>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Lato" panose="020F0502020204030203" pitchFamily="34" charset="0"/>
                <a:cs typeface="Lato"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
        <p:nvSpPr>
          <p:cNvPr id="19" name="TextBox 18">
            <a:extLst>
              <a:ext uri="{FF2B5EF4-FFF2-40B4-BE49-F238E27FC236}">
                <a16:creationId xmlns:a16="http://schemas.microsoft.com/office/drawing/2014/main" id="{EB596E49-04D5-462D-B3B8-9F209962F64B}"/>
              </a:ext>
            </a:extLst>
          </p:cNvPr>
          <p:cNvSpPr txBox="1"/>
          <p:nvPr/>
        </p:nvSpPr>
        <p:spPr>
          <a:xfrm>
            <a:off x="695325" y="6317404"/>
            <a:ext cx="3429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Base: All residents (answering) – 2023 (6,250) ; 2022 (5,149)</a:t>
            </a:r>
          </a:p>
        </p:txBody>
      </p:sp>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p:txBody>
      </p:sp>
      <p:sp>
        <p:nvSpPr>
          <p:cNvPr id="16" name="TextBox 15">
            <a:extLst>
              <a:ext uri="{FF2B5EF4-FFF2-40B4-BE49-F238E27FC236}">
                <a16:creationId xmlns:a16="http://schemas.microsoft.com/office/drawing/2014/main" id="{F1BCA767-8013-4781-B3F3-C5F585D898C2}"/>
              </a:ext>
            </a:extLst>
          </p:cNvPr>
          <p:cNvSpPr txBox="1"/>
          <p:nvPr/>
        </p:nvSpPr>
        <p:spPr>
          <a:xfrm>
            <a:off x="5133975" y="6321564"/>
            <a:ext cx="685800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CHART SHOWS ALL RESPONSES GIVEN BY 10% OR MORE OF ALL RESIDENTS</a:t>
            </a: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706436" y="31366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accent4"/>
                </a:solidFill>
                <a:effectLst/>
                <a:uLnTx/>
                <a:uFillTx/>
                <a:ea typeface="Lato" panose="020F0502020204030203" pitchFamily="34" charset="0"/>
                <a:cs typeface="Lato" panose="020F0502020204030203" pitchFamily="34" charset="0"/>
              </a:rPr>
              <a:t>Access to health services, cleanliness of streets, road and pavement repairs have become increasingly important in 2023 vs. 2022…</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b="1" i="0" u="none" strike="noStrike" kern="1200" cap="none" spc="0" normalizeH="0" baseline="0" noProof="0">
              <a:ln>
                <a:noFill/>
              </a:ln>
              <a:solidFill>
                <a:schemeClr val="accent4"/>
              </a:solidFill>
              <a:effectLst/>
              <a:uLnTx/>
              <a:uFillTx/>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1D2C2D5D-C6E2-4D1A-9620-3C25B12A550F}"/>
              </a:ext>
            </a:extLst>
          </p:cNvPr>
          <p:cNvSpPr txBox="1"/>
          <p:nvPr/>
        </p:nvSpPr>
        <p:spPr>
          <a:xfrm>
            <a:off x="8084478" y="4587965"/>
            <a:ext cx="2700238" cy="892552"/>
          </a:xfrm>
          <a:prstGeom prst="rect">
            <a:avLst/>
          </a:prstGeom>
          <a:noFill/>
          <a:ln>
            <a:solidFill>
              <a:schemeClr val="accent4"/>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chemeClr val="accent4"/>
                </a:solidFill>
                <a:effectLst/>
                <a:uLnTx/>
                <a:uFillTx/>
                <a:ea typeface="Lato" panose="020F0502020204030203" pitchFamily="34" charset="0"/>
                <a:cs typeface="Lato" panose="020F0502020204030203" pitchFamily="34" charset="0"/>
              </a:rPr>
              <a:t>58% said either access to or the quality of health services were important in making somewhere a good place to live</a:t>
            </a:r>
          </a:p>
        </p:txBody>
      </p:sp>
      <p:sp>
        <p:nvSpPr>
          <p:cNvPr id="17" name="Date Placeholder 3">
            <a:extLst>
              <a:ext uri="{FF2B5EF4-FFF2-40B4-BE49-F238E27FC236}">
                <a16:creationId xmlns:a16="http://schemas.microsoft.com/office/drawing/2014/main" id="{0928DE55-4B08-48CC-9867-3B01AA2D594D}"/>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06FED1B6-A5C6-9F35-E856-EFF46955E3AF}"/>
              </a:ext>
            </a:extLst>
          </p:cNvPr>
          <p:cNvSpPr txBox="1"/>
          <p:nvPr/>
        </p:nvSpPr>
        <p:spPr>
          <a:xfrm>
            <a:off x="4086266" y="6544024"/>
            <a:ext cx="567362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Lato" panose="020F0502020204030203" pitchFamily="34" charset="0"/>
                <a:cs typeface="Lato" panose="020F0502020204030203" pitchFamily="34" charset="0"/>
              </a:rPr>
              <a:t>Denotes a statistically significant difference vs 2022 at the 95% confidence level </a:t>
            </a:r>
          </a:p>
        </p:txBody>
      </p:sp>
      <p:sp>
        <p:nvSpPr>
          <p:cNvPr id="23" name="Arrow: Up 22">
            <a:extLst>
              <a:ext uri="{FF2B5EF4-FFF2-40B4-BE49-F238E27FC236}">
                <a16:creationId xmlns:a16="http://schemas.microsoft.com/office/drawing/2014/main" id="{373F160A-F829-9D11-31F7-61AB45B44D47}"/>
              </a:ext>
            </a:extLst>
          </p:cNvPr>
          <p:cNvSpPr/>
          <p:nvPr/>
        </p:nvSpPr>
        <p:spPr>
          <a:xfrm>
            <a:off x="3811528" y="655624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Arrow: Up 23">
            <a:extLst>
              <a:ext uri="{FF2B5EF4-FFF2-40B4-BE49-F238E27FC236}">
                <a16:creationId xmlns:a16="http://schemas.microsoft.com/office/drawing/2014/main" id="{296B21E1-FFE2-F34A-28FF-8BBDF70EE24F}"/>
              </a:ext>
            </a:extLst>
          </p:cNvPr>
          <p:cNvSpPr/>
          <p:nvPr/>
        </p:nvSpPr>
        <p:spPr>
          <a:xfrm flipV="1">
            <a:off x="3954074" y="656378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custDataLst>
      <p:tags r:id="rId1"/>
    </p:custDataLst>
    <p:extLst>
      <p:ext uri="{BB962C8B-B14F-4D97-AF65-F5344CB8AC3E}">
        <p14:creationId xmlns:p14="http://schemas.microsoft.com/office/powerpoint/2010/main" val="58439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1D4327B1-41AF-43AB-8DF5-575EDE3D5F03}"/>
              </a:ext>
            </a:extLst>
          </p:cNvPr>
          <p:cNvGraphicFramePr/>
          <p:nvPr/>
        </p:nvGraphicFramePr>
        <p:xfrm>
          <a:off x="956707" y="1784633"/>
          <a:ext cx="8933283" cy="4339942"/>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82CF3111-E23C-4DCA-BFF0-DA53EDC1DE25}"/>
              </a:ext>
            </a:extLst>
          </p:cNvPr>
          <p:cNvSpPr txBox="1"/>
          <p:nvPr/>
        </p:nvSpPr>
        <p:spPr>
          <a:xfrm>
            <a:off x="696983" y="1390782"/>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Which of the things below, if any, do you think most need improving in your local area? (MAXIMUM OF 5)</a:t>
            </a: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Local area priorities</a:t>
            </a:r>
          </a:p>
        </p:txBody>
      </p:sp>
      <p:sp>
        <p:nvSpPr>
          <p:cNvPr id="13" name="Date Placeholder 3">
            <a:extLst>
              <a:ext uri="{FF2B5EF4-FFF2-40B4-BE49-F238E27FC236}">
                <a16:creationId xmlns:a16="http://schemas.microsoft.com/office/drawing/2014/main" id="{CF0E42C5-3DC1-44DF-BD58-37199AAB400D}"/>
              </a:ext>
            </a:extLst>
          </p:cNvPr>
          <p:cNvSpPr>
            <a:spLocks noGrp="1"/>
          </p:cNvSpPr>
          <p:nvPr>
            <p:ph type="dt" sz="half" idx="10"/>
          </p:nvPr>
        </p:nvSpPr>
        <p:spPr>
          <a:xfrm>
            <a:off x="9390156" y="644051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14" name="Slide Number Placeholder 4">
            <a:extLst>
              <a:ext uri="{FF2B5EF4-FFF2-40B4-BE49-F238E27FC236}">
                <a16:creationId xmlns:a16="http://schemas.microsoft.com/office/drawing/2014/main" id="{B77BCA35-357D-44CE-B88B-2FBD1B4F1224}"/>
              </a:ext>
            </a:extLst>
          </p:cNvPr>
          <p:cNvSpPr>
            <a:spLocks noGrp="1"/>
          </p:cNvSpPr>
          <p:nvPr>
            <p:ph type="sldNum" sz="quarter" idx="4"/>
          </p:nvPr>
        </p:nvSpPr>
        <p:spPr>
          <a:xfrm>
            <a:off x="11130545" y="642722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17" name="TextBox 16">
            <a:extLst>
              <a:ext uri="{FF2B5EF4-FFF2-40B4-BE49-F238E27FC236}">
                <a16:creationId xmlns:a16="http://schemas.microsoft.com/office/drawing/2014/main" id="{7DDBE17C-7D97-48BD-A030-CF05B9254B56}"/>
              </a:ext>
            </a:extLst>
          </p:cNvPr>
          <p:cNvSpPr txBox="1"/>
          <p:nvPr/>
        </p:nvSpPr>
        <p:spPr>
          <a:xfrm>
            <a:off x="695325" y="6317404"/>
            <a:ext cx="3429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a:t>
            </a:r>
            <a:r>
              <a:rPr kumimoji="0" lang="en-GB" sz="1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2023 (6,238) ; 2022</a:t>
            </a:r>
            <a:r>
              <a:rPr kumimoji="0" lang="en-GB" sz="1000" b="0" i="0" u="none" strike="noStrike" kern="1200" cap="none" spc="0" normalizeH="0" baseline="0" noProof="0">
                <a:ln>
                  <a:noFill/>
                </a:ln>
                <a:solidFill>
                  <a:srgbClr val="000000"/>
                </a:solidFill>
                <a:effectLst/>
                <a:uLnTx/>
                <a:uFillTx/>
                <a:ea typeface="+mn-ea"/>
                <a:cs typeface="+mn-cs"/>
              </a:rPr>
              <a:t> (5,233)</a:t>
            </a:r>
          </a:p>
        </p:txBody>
      </p:sp>
      <p:sp>
        <p:nvSpPr>
          <p:cNvPr id="16" name="Footer Placeholder 5">
            <a:extLst>
              <a:ext uri="{FF2B5EF4-FFF2-40B4-BE49-F238E27FC236}">
                <a16:creationId xmlns:a16="http://schemas.microsoft.com/office/drawing/2014/main" id="{D4EC66CA-7910-4180-AF64-09986FE052B6}"/>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F9A9860-E1CF-4C69-83A4-0EA7FED920B0}"/>
              </a:ext>
            </a:extLst>
          </p:cNvPr>
          <p:cNvSpPr txBox="1">
            <a:spLocks/>
          </p:cNvSpPr>
          <p:nvPr/>
        </p:nvSpPr>
        <p:spPr>
          <a:xfrm>
            <a:off x="695325" y="71873"/>
            <a:ext cx="10219200" cy="1243474"/>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31" name="Title 1">
            <a:extLst>
              <a:ext uri="{FF2B5EF4-FFF2-40B4-BE49-F238E27FC236}">
                <a16:creationId xmlns:a16="http://schemas.microsoft.com/office/drawing/2014/main" id="{81CC91B4-3D6B-4E78-AAFA-3220E02AB002}"/>
              </a:ext>
            </a:extLst>
          </p:cNvPr>
          <p:cNvSpPr txBox="1">
            <a:spLocks/>
          </p:cNvSpPr>
          <p:nvPr/>
        </p:nvSpPr>
        <p:spPr>
          <a:xfrm>
            <a:off x="706436" y="261264"/>
            <a:ext cx="11199745" cy="1152156"/>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i="0" u="none" strike="noStrike" kern="1200" cap="none" spc="0" normalizeH="0" baseline="0" noProof="0">
                <a:ln>
                  <a:noFill/>
                </a:ln>
                <a:solidFill>
                  <a:schemeClr val="accent4"/>
                </a:solidFill>
                <a:effectLst/>
                <a:uLnTx/>
                <a:uFillTx/>
                <a:ea typeface="+mj-ea"/>
                <a:cs typeface="+mj-cs"/>
              </a:rPr>
              <a:t>…Similarly, these are the priorities where residents state the increasing need for improvements in the local area vs. 2022.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800" b="1" i="0" u="none" strike="noStrike" kern="1200" cap="none" spc="0" normalizeH="0" baseline="0" noProof="0">
              <a:ln>
                <a:noFill/>
              </a:ln>
              <a:solidFill>
                <a:schemeClr val="accent4"/>
              </a:solidFill>
              <a:effectLst/>
              <a:uLnTx/>
              <a:uFillTx/>
              <a:ea typeface="+mj-ea"/>
              <a:cs typeface="+mj-cs"/>
            </a:endParaRPr>
          </a:p>
        </p:txBody>
      </p:sp>
      <p:sp>
        <p:nvSpPr>
          <p:cNvPr id="40" name="TextBox 39">
            <a:extLst>
              <a:ext uri="{FF2B5EF4-FFF2-40B4-BE49-F238E27FC236}">
                <a16:creationId xmlns:a16="http://schemas.microsoft.com/office/drawing/2014/main" id="{DA5839D5-08AB-44E9-AC24-670812201695}"/>
              </a:ext>
            </a:extLst>
          </p:cNvPr>
          <p:cNvSpPr txBox="1"/>
          <p:nvPr/>
        </p:nvSpPr>
        <p:spPr>
          <a:xfrm>
            <a:off x="9238804" y="4383529"/>
            <a:ext cx="2421517" cy="892552"/>
          </a:xfrm>
          <a:prstGeom prst="rect">
            <a:avLst/>
          </a:prstGeom>
          <a:noFill/>
          <a:ln>
            <a:solidFill>
              <a:schemeClr val="accent4"/>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300" b="1">
                <a:solidFill>
                  <a:schemeClr val="accent4"/>
                </a:solidFill>
              </a:rPr>
              <a:t>38</a:t>
            </a:r>
            <a:r>
              <a:rPr kumimoji="0" lang="en-GB" sz="1300" b="1" i="0" u="none" strike="noStrike" kern="1200" cap="none" spc="0" normalizeH="0" baseline="0" noProof="0">
                <a:ln>
                  <a:noFill/>
                </a:ln>
                <a:solidFill>
                  <a:schemeClr val="accent4"/>
                </a:solidFill>
                <a:effectLst/>
                <a:uLnTx/>
                <a:uFillTx/>
                <a:ea typeface="+mn-ea"/>
                <a:cs typeface="+mn-cs"/>
              </a:rPr>
              <a:t>% said either access to or the quality of health services needed improving in their local area</a:t>
            </a:r>
            <a:r>
              <a:rPr lang="en-GB" sz="1300" b="1">
                <a:solidFill>
                  <a:schemeClr val="accent4"/>
                </a:solidFill>
              </a:rPr>
              <a:t>, compared to 42% in 2022.</a:t>
            </a:r>
            <a:endParaRPr kumimoji="0" lang="en-GB" sz="1300" b="1" i="0" u="none" strike="noStrike" kern="1200" cap="none" spc="0" normalizeH="0" baseline="0" noProof="0">
              <a:ln>
                <a:noFill/>
              </a:ln>
              <a:solidFill>
                <a:schemeClr val="accent4"/>
              </a:solidFill>
              <a:effectLst/>
              <a:uLnTx/>
              <a:uFillTx/>
              <a:ea typeface="+mn-ea"/>
              <a:cs typeface="+mn-cs"/>
            </a:endParaRPr>
          </a:p>
        </p:txBody>
      </p:sp>
      <p:sp>
        <p:nvSpPr>
          <p:cNvPr id="62" name="TextBox 61">
            <a:extLst>
              <a:ext uri="{FF2B5EF4-FFF2-40B4-BE49-F238E27FC236}">
                <a16:creationId xmlns:a16="http://schemas.microsoft.com/office/drawing/2014/main" id="{679711C8-280D-4DA0-AD3F-5AFDFC94283B}"/>
              </a:ext>
            </a:extLst>
          </p:cNvPr>
          <p:cNvSpPr txBox="1"/>
          <p:nvPr/>
        </p:nvSpPr>
        <p:spPr>
          <a:xfrm>
            <a:off x="5048181" y="6001464"/>
            <a:ext cx="685800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ea typeface="+mn-ea"/>
                <a:cs typeface="+mn-cs"/>
              </a:rPr>
              <a:t>CHART SHOWS ALL RESPONSES GIVEN BY 10% OR MORE OF ALL RESIDENTS</a:t>
            </a:r>
          </a:p>
        </p:txBody>
      </p:sp>
    </p:spTree>
    <p:custDataLst>
      <p:tags r:id="rId1"/>
    </p:custDataLst>
    <p:extLst>
      <p:ext uri="{BB962C8B-B14F-4D97-AF65-F5344CB8AC3E}">
        <p14:creationId xmlns:p14="http://schemas.microsoft.com/office/powerpoint/2010/main" val="2991667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539999" y="1494000"/>
            <a:ext cx="8118225" cy="1310400"/>
          </a:xfrm>
        </p:spPr>
        <p:txBody>
          <a:bodyPr/>
          <a:lstStyle/>
          <a:p>
            <a:r>
              <a:rPr lang="en-GB"/>
              <a:t>Community involvement:</a:t>
            </a:r>
            <a:br>
              <a:rPr lang="en-GB"/>
            </a:br>
            <a:endParaRPr lang="en-GB"/>
          </a:p>
        </p:txBody>
      </p:sp>
      <p:sp>
        <p:nvSpPr>
          <p:cNvPr id="4" name="Text Placeholder 3">
            <a:extLst>
              <a:ext uri="{FF2B5EF4-FFF2-40B4-BE49-F238E27FC236}">
                <a16:creationId xmlns:a16="http://schemas.microsoft.com/office/drawing/2014/main" id="{D0AD13B5-858F-39BF-8C97-BC2DAEB785A8}"/>
              </a:ext>
            </a:extLst>
          </p:cNvPr>
          <p:cNvSpPr>
            <a:spLocks noGrp="1"/>
          </p:cNvSpPr>
          <p:nvPr>
            <p:ph type="body" idx="1"/>
          </p:nvPr>
        </p:nvSpPr>
        <p:spPr>
          <a:xfrm>
            <a:off x="539999" y="3430800"/>
            <a:ext cx="9566025" cy="1918800"/>
          </a:xfrm>
        </p:spPr>
        <p:txBody>
          <a:bodyPr/>
          <a:lstStyle/>
          <a:p>
            <a:r>
              <a:rPr lang="en-GB"/>
              <a:t>Who either formally or informally volunteers in Essex?</a:t>
            </a:r>
          </a:p>
        </p:txBody>
      </p:sp>
    </p:spTree>
    <p:custDataLst>
      <p:tags r:id="rId1"/>
    </p:custDataLst>
    <p:extLst>
      <p:ext uri="{BB962C8B-B14F-4D97-AF65-F5344CB8AC3E}">
        <p14:creationId xmlns:p14="http://schemas.microsoft.com/office/powerpoint/2010/main" val="656361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6A2516-9207-4A8A-A206-1EF99581F902}"/>
              </a:ext>
            </a:extLst>
          </p:cNvPr>
          <p:cNvSpPr/>
          <p:nvPr/>
        </p:nvSpPr>
        <p:spPr>
          <a:xfrm>
            <a:off x="682124" y="1384302"/>
            <a:ext cx="10827752" cy="6017032"/>
          </a:xfrm>
          <a:prstGeom prst="rect">
            <a:avLst/>
          </a:prstGeom>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anose="020B0604020202020204"/>
                <a:ea typeface="+mn-ea"/>
                <a:cs typeface="+mn-cs"/>
              </a:rPr>
              <a:t>The survey included two questions to help explore volunteering amongst residents, as follows:</a:t>
            </a: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lang="en-GB" sz="1300" b="1">
                <a:solidFill>
                  <a:srgbClr val="000000"/>
                </a:solidFill>
                <a:latin typeface="Arial" panose="020B0604020202020204"/>
              </a:rPr>
              <a:t>Formal volunteering</a:t>
            </a:r>
          </a:p>
          <a:p>
            <a:pPr defTabSz="457200">
              <a:spcBef>
                <a:spcPts val="600"/>
              </a:spcBef>
              <a:defRPr/>
            </a:pPr>
            <a:r>
              <a:rPr lang="en-GB" sz="1300">
                <a:solidFill>
                  <a:srgbClr val="000000"/>
                </a:solidFill>
                <a:latin typeface="Arial" panose="020B0604020202020204"/>
              </a:rPr>
              <a:t>Overall, about how often over the last 12 months have you given unpaid help to any group(s), club(s) or organisation(s)? Please only include work that is unpaid and not for your family. </a:t>
            </a: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a:solidFill>
                  <a:srgbClr val="000000"/>
                </a:solidFill>
                <a:latin typeface="Arial" panose="020B0604020202020204"/>
              </a:rPr>
              <a:t>Informal volunteering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0000"/>
                </a:solidFill>
                <a:effectLst/>
                <a:uLnTx/>
                <a:uFillTx/>
                <a:latin typeface="Arial" panose="020B0604020202020204"/>
                <a:ea typeface="+mn-ea"/>
                <a:cs typeface="+mn-cs"/>
              </a:rPr>
              <a:t>The next question asks about any unpaid help you as an individual may have given to other people, that is apart from any help given through a group, club or organisation. This could be help for a friend, neighbour or someone else but not a relative.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srgbClr val="000000"/>
                </a:solidFill>
                <a:effectLst/>
                <a:uLnTx/>
                <a:uFillTx/>
                <a:latin typeface="Arial" panose="020B0604020202020204"/>
                <a:ea typeface="+mn-ea"/>
                <a:cs typeface="+mn-cs"/>
              </a:rPr>
              <a:t>In the last 12 months, about how often have you personally done any of the things below, unpaid, for someone who was not a relative?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0000"/>
                </a:solidFill>
                <a:effectLst/>
                <a:uLnTx/>
                <a:uFillTx/>
                <a:latin typeface="Arial" panose="020B0604020202020204"/>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srgbClr val="000000"/>
                </a:solidFill>
                <a:effectLst/>
                <a:uLnTx/>
                <a:uFillTx/>
                <a:latin typeface="Arial" panose="020B0604020202020204"/>
                <a:ea typeface="+mn-ea"/>
                <a:cs typeface="+mn-cs"/>
              </a:rPr>
              <a:t>Keeping in touch with someone who has difficulty getting out and about (visiting in person, telephoning or e-mailing)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srgbClr val="000000"/>
                </a:solidFill>
                <a:effectLst/>
                <a:uLnTx/>
                <a:uFillTx/>
                <a:latin typeface="Arial" panose="020B0604020202020204"/>
                <a:ea typeface="+mn-ea"/>
                <a:cs typeface="+mn-cs"/>
              </a:rPr>
              <a:t>Doing shopping, collecting pension or paying bills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srgbClr val="000000"/>
                </a:solidFill>
                <a:effectLst/>
                <a:uLnTx/>
                <a:uFillTx/>
                <a:latin typeface="Arial" panose="020B0604020202020204"/>
                <a:ea typeface="+mn-ea"/>
                <a:cs typeface="+mn-cs"/>
              </a:rPr>
              <a:t>Cooking, cleaning, laundry, gardening or other routine household jobs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srgbClr val="000000"/>
                </a:solidFill>
                <a:effectLst/>
                <a:uLnTx/>
                <a:uFillTx/>
                <a:latin typeface="Arial" panose="020B0604020202020204"/>
                <a:ea typeface="+mn-ea"/>
                <a:cs typeface="+mn-cs"/>
              </a:rPr>
              <a:t>Decorating, or doing any kind of home or car repairs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srgbClr val="000000"/>
                </a:solidFill>
                <a:effectLst/>
                <a:uLnTx/>
                <a:uFillTx/>
                <a:latin typeface="Arial" panose="020B0604020202020204"/>
                <a:ea typeface="+mn-ea"/>
                <a:cs typeface="+mn-cs"/>
              </a:rPr>
              <a:t>Babysitting or caring for children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srgbClr val="000000"/>
                </a:solidFill>
                <a:effectLst/>
                <a:uLnTx/>
                <a:uFillTx/>
                <a:latin typeface="Arial" panose="020B0604020202020204"/>
                <a:ea typeface="+mn-ea"/>
                <a:cs typeface="+mn-cs"/>
              </a:rPr>
              <a:t>Sitting with or providing personal care (e.g. washing, dressing) for someone who is sick or frail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srgbClr val="000000"/>
                </a:solidFill>
                <a:effectLst/>
                <a:uLnTx/>
                <a:uFillTx/>
                <a:latin typeface="Arial" panose="020B0604020202020204"/>
                <a:ea typeface="+mn-ea"/>
                <a:cs typeface="+mn-cs"/>
              </a:rPr>
              <a:t>Looking after a property or a pet for someone who is away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srgbClr val="000000"/>
                </a:solidFill>
                <a:effectLst/>
                <a:uLnTx/>
                <a:uFillTx/>
                <a:latin typeface="Arial" panose="020B0604020202020204"/>
                <a:ea typeface="+mn-ea"/>
                <a:cs typeface="+mn-cs"/>
              </a:rPr>
              <a:t>Giving advice, writing letters or filling in forms, or representing someone (for example talking to a council department or to a doctor)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srgbClr val="000000"/>
                </a:solidFill>
                <a:effectLst/>
                <a:uLnTx/>
                <a:uFillTx/>
                <a:latin typeface="Arial" panose="020B0604020202020204"/>
                <a:ea typeface="+mn-ea"/>
                <a:cs typeface="+mn-cs"/>
              </a:rPr>
              <a:t>Transporting or escorting someone (for example to a hospital or on an outing) </a:t>
            </a: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BFFF2579-E05B-480F-AC3B-7E21795006E4}"/>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a:solidFill>
                  <a:srgbClr val="FFFFFF"/>
                </a:solidFill>
                <a:latin typeface="+mj-lt"/>
              </a:rPr>
              <a:t>V</a:t>
            </a:r>
            <a:r>
              <a:rPr kumimoji="0" lang="en-GB" sz="2000" b="1" i="0" u="none" strike="noStrike" kern="1200" cap="none" spc="0" normalizeH="0" baseline="0" noProof="0" err="1">
                <a:ln>
                  <a:noFill/>
                </a:ln>
                <a:solidFill>
                  <a:srgbClr val="FFFFFF"/>
                </a:solidFill>
                <a:effectLst/>
                <a:uLnTx/>
                <a:uFillTx/>
                <a:latin typeface="+mj-lt"/>
                <a:ea typeface="+mn-ea"/>
                <a:cs typeface="+mn-cs"/>
              </a:rPr>
              <a:t>olunteering</a:t>
            </a:r>
            <a:endParaRPr kumimoji="0" lang="en-GB" sz="2000" b="1" i="0" u="none" strike="noStrike" kern="1200" cap="none" spc="0" normalizeH="0" baseline="0" noProof="0">
              <a:ln>
                <a:noFill/>
              </a:ln>
              <a:solidFill>
                <a:srgbClr val="FFFFFF"/>
              </a:solidFill>
              <a:effectLst/>
              <a:uLnTx/>
              <a:uFillTx/>
              <a:latin typeface="+mj-lt"/>
              <a:ea typeface="+mn-ea"/>
              <a:cs typeface="+mn-cs"/>
            </a:endParaRPr>
          </a:p>
        </p:txBody>
      </p:sp>
      <p:sp>
        <p:nvSpPr>
          <p:cNvPr id="17" name="Title 1">
            <a:extLst>
              <a:ext uri="{FF2B5EF4-FFF2-40B4-BE49-F238E27FC236}">
                <a16:creationId xmlns:a16="http://schemas.microsoft.com/office/drawing/2014/main" id="{482161D5-7552-4D59-B159-D9B05C5B7A42}"/>
              </a:ext>
            </a:extLst>
          </p:cNvPr>
          <p:cNvSpPr>
            <a:spLocks noGrp="1"/>
          </p:cNvSpPr>
          <p:nvPr>
            <p:ph type="title"/>
          </p:nvPr>
        </p:nvSpPr>
        <p:spPr>
          <a:xfrm>
            <a:off x="696983" y="325023"/>
            <a:ext cx="11380340" cy="665577"/>
          </a:xfrm>
        </p:spPr>
        <p:txBody>
          <a:bodyPr anchor="t" anchorCtr="0">
            <a:normAutofit/>
          </a:bodyPr>
          <a:lstStyle/>
          <a:p>
            <a:r>
              <a:rPr lang="en-GB" sz="2400">
                <a:solidFill>
                  <a:schemeClr val="accent4"/>
                </a:solidFill>
              </a:rPr>
              <a:t>Volunteering in Essex</a:t>
            </a:r>
          </a:p>
        </p:txBody>
      </p:sp>
      <p:sp>
        <p:nvSpPr>
          <p:cNvPr id="9" name="Slide Number Placeholder 4">
            <a:extLst>
              <a:ext uri="{FF2B5EF4-FFF2-40B4-BE49-F238E27FC236}">
                <a16:creationId xmlns:a16="http://schemas.microsoft.com/office/drawing/2014/main" id="{56DA79AA-D53D-4BD2-A4EF-BDD152A07DFA}"/>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10" name="Footer Placeholder 5">
            <a:extLst>
              <a:ext uri="{FF2B5EF4-FFF2-40B4-BE49-F238E27FC236}">
                <a16:creationId xmlns:a16="http://schemas.microsoft.com/office/drawing/2014/main" id="{97D572A2-60E1-428F-A55F-6709B0894892}"/>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sp>
        <p:nvSpPr>
          <p:cNvPr id="12" name="Date Placeholder 3">
            <a:extLst>
              <a:ext uri="{FF2B5EF4-FFF2-40B4-BE49-F238E27FC236}">
                <a16:creationId xmlns:a16="http://schemas.microsoft.com/office/drawing/2014/main" id="{79BC6D69-3D8E-4770-8B25-2413F29DB6C3}"/>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3855043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3F59A95E-84F9-4F03-BF8B-E973D3E47BDA}"/>
              </a:ext>
              <a:ext uri="{C183D7F6-B498-43B3-948B-1728B52AA6E4}">
                <adec:decorative xmlns:adec="http://schemas.microsoft.com/office/drawing/2017/decorative" val="1"/>
              </a:ext>
            </a:extLst>
          </p:cNvPr>
          <p:cNvCxnSpPr>
            <a:cxnSpLocks/>
          </p:cNvCxnSpPr>
          <p:nvPr/>
        </p:nvCxnSpPr>
        <p:spPr>
          <a:xfrm flipH="1">
            <a:off x="9664730" y="1736708"/>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descr="Respondents were asked &quot;Overall, about how often over the last 12 months have you given unpaid help to any group(s), club(s) or organisation(s)?&quot;&#10;">
            <a:extLst>
              <a:ext uri="{FF2B5EF4-FFF2-40B4-BE49-F238E27FC236}">
                <a16:creationId xmlns:a16="http://schemas.microsoft.com/office/drawing/2014/main" id="{BA433F81-85D4-4936-BF50-F3FFDA8E5E4B}"/>
              </a:ext>
            </a:extLst>
          </p:cNvPr>
          <p:cNvSpPr txBox="1"/>
          <p:nvPr/>
        </p:nvSpPr>
        <p:spPr>
          <a:xfrm>
            <a:off x="695325" y="1387987"/>
            <a:ext cx="486831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Overall, about how often over the last 12 months have you given unpaid help to any group(s), club(s) or organisation(s)?</a:t>
            </a:r>
          </a:p>
        </p:txBody>
      </p:sp>
      <p:sp>
        <p:nvSpPr>
          <p:cNvPr id="44" name="Title 1">
            <a:extLst>
              <a:ext uri="{FF2B5EF4-FFF2-40B4-BE49-F238E27FC236}">
                <a16:creationId xmlns:a16="http://schemas.microsoft.com/office/drawing/2014/main" id="{B3AD733F-64D6-4E57-A9C2-E411F5303B6C}"/>
              </a:ext>
            </a:extLst>
          </p:cNvPr>
          <p:cNvSpPr txBox="1">
            <a:spLocks noGrp="1"/>
          </p:cNvSpPr>
          <p:nvPr>
            <p:ph type="title" idx="4294967295"/>
          </p:nvPr>
        </p:nvSpPr>
        <p:spPr>
          <a:xfrm>
            <a:off x="706436" y="313665"/>
            <a:ext cx="11199745" cy="1081198"/>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a:solidFill>
                  <a:schemeClr val="accent4"/>
                </a:solidFill>
              </a:rPr>
              <a:t>A third of Essex residents have been involved in formal volunteering within the last 12 months. Residents living in the least deprived areas, rural areas, Brentwood, Chelmsford and Uttlesford are most likely to formally volunteer.</a:t>
            </a:r>
            <a:endParaRPr kumimoji="0" lang="en-GB" sz="1800" b="1" i="0" u="none" strike="noStrike" kern="1200" cap="none" spc="0" normalizeH="0" baseline="0" noProof="0">
              <a:ln>
                <a:noFill/>
              </a:ln>
              <a:solidFill>
                <a:schemeClr val="accent4"/>
              </a:solidFill>
              <a:effectLst/>
              <a:uLnTx/>
              <a:uFillTx/>
            </a:endParaRPr>
          </a:p>
        </p:txBody>
      </p:sp>
      <p:cxnSp>
        <p:nvCxnSpPr>
          <p:cNvPr id="37" name="Straight Connector 36">
            <a:extLst>
              <a:ext uri="{FF2B5EF4-FFF2-40B4-BE49-F238E27FC236}">
                <a16:creationId xmlns:a16="http://schemas.microsoft.com/office/drawing/2014/main" id="{2C2BCCB9-C286-40D9-80EF-752A33407747}"/>
              </a:ext>
              <a:ext uri="{C183D7F6-B498-43B3-948B-1728B52AA6E4}">
                <adec:decorative xmlns:adec="http://schemas.microsoft.com/office/drawing/2017/decorative" val="1"/>
              </a:ext>
            </a:extLst>
          </p:cNvPr>
          <p:cNvCxnSpPr>
            <a:cxnSpLocks/>
          </p:cNvCxnSpPr>
          <p:nvPr/>
        </p:nvCxnSpPr>
        <p:spPr>
          <a:xfrm>
            <a:off x="652898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F640A52-7C97-4A5A-B8D3-B6846D673C7A}"/>
              </a:ext>
              <a:ext uri="{C183D7F6-B498-43B3-948B-1728B52AA6E4}">
                <adec:decorative xmlns:adec="http://schemas.microsoft.com/office/drawing/2017/decorative" val="1"/>
              </a:ext>
            </a:extLst>
          </p:cNvPr>
          <p:cNvCxnSpPr>
            <a:cxnSpLocks/>
          </p:cNvCxnSpPr>
          <p:nvPr/>
        </p:nvCxnSpPr>
        <p:spPr>
          <a:xfrm>
            <a:off x="652898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1515BB2-2E35-3947-A891-2AD3CE131E0A}"/>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Formal volunteering</a:t>
            </a:r>
          </a:p>
        </p:txBody>
      </p:sp>
      <p:sp>
        <p:nvSpPr>
          <p:cNvPr id="22" name="TextBox 21">
            <a:extLst>
              <a:ext uri="{FF2B5EF4-FFF2-40B4-BE49-F238E27FC236}">
                <a16:creationId xmlns:a16="http://schemas.microsoft.com/office/drawing/2014/main" id="{92E886A8-BD27-4D33-B862-C94C1C4EA905}"/>
              </a:ext>
              <a:ext uri="{C183D7F6-B498-43B3-948B-1728B52AA6E4}">
                <adec:decorative xmlns:adec="http://schemas.microsoft.com/office/drawing/2017/decorative" val="1"/>
              </a:ext>
            </a:extLst>
          </p:cNvPr>
          <p:cNvSpPr txBox="1"/>
          <p:nvPr/>
        </p:nvSpPr>
        <p:spPr>
          <a:xfrm>
            <a:off x="7728277" y="1374384"/>
            <a:ext cx="43457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formally volunteered in last 12 months</a:t>
            </a:r>
          </a:p>
        </p:txBody>
      </p:sp>
      <p:cxnSp>
        <p:nvCxnSpPr>
          <p:cNvPr id="49" name="Straight Connector 48">
            <a:extLst>
              <a:ext uri="{FF2B5EF4-FFF2-40B4-BE49-F238E27FC236}">
                <a16:creationId xmlns:a16="http://schemas.microsoft.com/office/drawing/2014/main" id="{8483B472-2068-45D2-BE90-2B787C0153B8}"/>
              </a:ext>
              <a:ext uri="{C183D7F6-B498-43B3-948B-1728B52AA6E4}">
                <adec:decorative xmlns:adec="http://schemas.microsoft.com/office/drawing/2017/decorative" val="1"/>
              </a:ext>
            </a:extLst>
          </p:cNvPr>
          <p:cNvCxnSpPr>
            <a:cxnSpLocks/>
          </p:cNvCxnSpPr>
          <p:nvPr/>
        </p:nvCxnSpPr>
        <p:spPr>
          <a:xfrm>
            <a:off x="652898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9F7841C-9787-4779-8596-F19485B7C35F}"/>
              </a:ext>
              <a:ext uri="{C183D7F6-B498-43B3-948B-1728B52AA6E4}">
                <adec:decorative xmlns:adec="http://schemas.microsoft.com/office/drawing/2017/decorative" val="1"/>
              </a:ext>
            </a:extLst>
          </p:cNvPr>
          <p:cNvSpPr txBox="1"/>
          <p:nvPr/>
        </p:nvSpPr>
        <p:spPr>
          <a:xfrm>
            <a:off x="695324" y="6194853"/>
            <a:ext cx="58229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excluding those answering don’t know (6,166); </a:t>
            </a:r>
          </a:p>
        </p:txBody>
      </p:sp>
      <p:graphicFrame>
        <p:nvGraphicFramePr>
          <p:cNvPr id="30" name="Chart 29">
            <a:extLst>
              <a:ext uri="{FF2B5EF4-FFF2-40B4-BE49-F238E27FC236}">
                <a16:creationId xmlns:a16="http://schemas.microsoft.com/office/drawing/2014/main" id="{EB4FC23E-B6B8-4292-B4C0-E0FE2BE0E70B}"/>
              </a:ext>
              <a:ext uri="{C183D7F6-B498-43B3-948B-1728B52AA6E4}">
                <adec:decorative xmlns:adec="http://schemas.microsoft.com/office/drawing/2017/decorative" val="1"/>
              </a:ext>
            </a:extLst>
          </p:cNvPr>
          <p:cNvGraphicFramePr/>
          <p:nvPr/>
        </p:nvGraphicFramePr>
        <p:xfrm>
          <a:off x="611617" y="2080352"/>
          <a:ext cx="5278856" cy="20391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a:extLst>
              <a:ext uri="{FF2B5EF4-FFF2-40B4-BE49-F238E27FC236}">
                <a16:creationId xmlns:a16="http://schemas.microsoft.com/office/drawing/2014/main" id="{0FF152FA-BC8F-4407-A484-C65425732C66}"/>
              </a:ext>
              <a:ext uri="{C183D7F6-B498-43B3-948B-1728B52AA6E4}">
                <adec:decorative xmlns:adec="http://schemas.microsoft.com/office/drawing/2017/decorative" val="1"/>
              </a:ext>
            </a:extLst>
          </p:cNvPr>
          <p:cNvGraphicFramePr/>
          <p:nvPr/>
        </p:nvGraphicFramePr>
        <p:xfrm>
          <a:off x="602190" y="4142587"/>
          <a:ext cx="5278856" cy="1672014"/>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Box 35">
            <a:extLst>
              <a:ext uri="{FF2B5EF4-FFF2-40B4-BE49-F238E27FC236}">
                <a16:creationId xmlns:a16="http://schemas.microsoft.com/office/drawing/2014/main" id="{1E99BC90-5CDE-40F5-87FB-4F364FC5DAD4}"/>
              </a:ext>
              <a:ext uri="{C183D7F6-B498-43B3-948B-1728B52AA6E4}">
                <adec:decorative xmlns:adec="http://schemas.microsoft.com/office/drawing/2017/decorative" val="1"/>
              </a:ext>
            </a:extLst>
          </p:cNvPr>
          <p:cNvSpPr txBox="1"/>
          <p:nvPr/>
        </p:nvSpPr>
        <p:spPr>
          <a:xfrm>
            <a:off x="1050640" y="6552430"/>
            <a:ext cx="594160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the national benchmark at the 95% confidence level </a:t>
            </a:r>
          </a:p>
        </p:txBody>
      </p:sp>
      <p:sp>
        <p:nvSpPr>
          <p:cNvPr id="40" name="Arrow: Up 39">
            <a:extLst>
              <a:ext uri="{FF2B5EF4-FFF2-40B4-BE49-F238E27FC236}">
                <a16:creationId xmlns:a16="http://schemas.microsoft.com/office/drawing/2014/main" id="{5B229D3B-177C-4657-A0C4-968CE8C34DA5}"/>
              </a:ext>
              <a:ext uri="{C183D7F6-B498-43B3-948B-1728B52AA6E4}">
                <adec:decorative xmlns:adec="http://schemas.microsoft.com/office/drawing/2017/decorative" val="1"/>
              </a:ext>
            </a:extLst>
          </p:cNvPr>
          <p:cNvSpPr/>
          <p:nvPr/>
        </p:nvSpPr>
        <p:spPr>
          <a:xfrm>
            <a:off x="783853" y="657550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3" name="Arrow: Up 42">
            <a:extLst>
              <a:ext uri="{FF2B5EF4-FFF2-40B4-BE49-F238E27FC236}">
                <a16:creationId xmlns:a16="http://schemas.microsoft.com/office/drawing/2014/main" id="{B2758DE9-23D2-4745-8BB3-12A947E94D48}"/>
              </a:ext>
              <a:ext uri="{C183D7F6-B498-43B3-948B-1728B52AA6E4}">
                <adec:decorative xmlns:adec="http://schemas.microsoft.com/office/drawing/2017/decorative" val="1"/>
              </a:ext>
            </a:extLst>
          </p:cNvPr>
          <p:cNvSpPr/>
          <p:nvPr/>
        </p:nvSpPr>
        <p:spPr>
          <a:xfrm flipV="1">
            <a:off x="926399" y="658303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 name="Rectangle 8">
            <a:extLst>
              <a:ext uri="{FF2B5EF4-FFF2-40B4-BE49-F238E27FC236}">
                <a16:creationId xmlns:a16="http://schemas.microsoft.com/office/drawing/2014/main" id="{7B88C7DB-29C7-99BE-2E6C-E510F2E8B790}"/>
              </a:ext>
              <a:ext uri="{C183D7F6-B498-43B3-948B-1728B52AA6E4}">
                <adec:decorative xmlns:adec="http://schemas.microsoft.com/office/drawing/2017/decorative" val="1"/>
              </a:ext>
            </a:extLst>
          </p:cNvPr>
          <p:cNvSpPr/>
          <p:nvPr/>
        </p:nvSpPr>
        <p:spPr>
          <a:xfrm>
            <a:off x="9520872" y="1973659"/>
            <a:ext cx="350006"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0" name="Rectangle 9">
            <a:extLst>
              <a:ext uri="{FF2B5EF4-FFF2-40B4-BE49-F238E27FC236}">
                <a16:creationId xmlns:a16="http://schemas.microsoft.com/office/drawing/2014/main" id="{B1213664-3B0E-9F0B-92BB-3E530A82974C}"/>
              </a:ext>
              <a:ext uri="{C183D7F6-B498-43B3-948B-1728B52AA6E4}">
                <adec:decorative xmlns:adec="http://schemas.microsoft.com/office/drawing/2017/decorative" val="1"/>
              </a:ext>
            </a:extLst>
          </p:cNvPr>
          <p:cNvSpPr/>
          <p:nvPr/>
        </p:nvSpPr>
        <p:spPr>
          <a:xfrm>
            <a:off x="9903318" y="2824628"/>
            <a:ext cx="36419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2" name="Rectangle 11">
            <a:extLst>
              <a:ext uri="{FF2B5EF4-FFF2-40B4-BE49-F238E27FC236}">
                <a16:creationId xmlns:a16="http://schemas.microsoft.com/office/drawing/2014/main" id="{61A50340-B691-B820-B6A7-E30A3403755C}"/>
              </a:ext>
              <a:ext uri="{C183D7F6-B498-43B3-948B-1728B52AA6E4}">
                <adec:decorative xmlns:adec="http://schemas.microsoft.com/office/drawing/2017/decorative" val="1"/>
              </a:ext>
            </a:extLst>
          </p:cNvPr>
          <p:cNvSpPr/>
          <p:nvPr/>
        </p:nvSpPr>
        <p:spPr>
          <a:xfrm>
            <a:off x="10029290" y="2398320"/>
            <a:ext cx="350459"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3" name="Rectangle 12">
            <a:extLst>
              <a:ext uri="{FF2B5EF4-FFF2-40B4-BE49-F238E27FC236}">
                <a16:creationId xmlns:a16="http://schemas.microsoft.com/office/drawing/2014/main" id="{15B84B38-8D6D-E590-4A6C-EA9C7C789FD7}"/>
              </a:ext>
              <a:ext uri="{C183D7F6-B498-43B3-948B-1728B52AA6E4}">
                <adec:decorative xmlns:adec="http://schemas.microsoft.com/office/drawing/2017/decorative" val="1"/>
              </a:ext>
            </a:extLst>
          </p:cNvPr>
          <p:cNvSpPr/>
          <p:nvPr/>
        </p:nvSpPr>
        <p:spPr>
          <a:xfrm>
            <a:off x="9902112" y="4319697"/>
            <a:ext cx="36401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4" name="Rectangle 13">
            <a:extLst>
              <a:ext uri="{FF2B5EF4-FFF2-40B4-BE49-F238E27FC236}">
                <a16:creationId xmlns:a16="http://schemas.microsoft.com/office/drawing/2014/main" id="{11D81F56-C59B-20C6-77A7-B64EC620552A}"/>
              </a:ext>
              <a:ext uri="{C183D7F6-B498-43B3-948B-1728B52AA6E4}">
                <adec:decorative xmlns:adec="http://schemas.microsoft.com/office/drawing/2017/decorative" val="1"/>
              </a:ext>
            </a:extLst>
          </p:cNvPr>
          <p:cNvSpPr/>
          <p:nvPr/>
        </p:nvSpPr>
        <p:spPr>
          <a:xfrm>
            <a:off x="9650349" y="4775326"/>
            <a:ext cx="386371" cy="1584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5" name="Rectangle 14">
            <a:extLst>
              <a:ext uri="{FF2B5EF4-FFF2-40B4-BE49-F238E27FC236}">
                <a16:creationId xmlns:a16="http://schemas.microsoft.com/office/drawing/2014/main" id="{13D142E2-32B1-C220-D555-BA9B04282886}"/>
              </a:ext>
              <a:ext uri="{C183D7F6-B498-43B3-948B-1728B52AA6E4}">
                <adec:decorative xmlns:adec="http://schemas.microsoft.com/office/drawing/2017/decorative" val="1"/>
              </a:ext>
            </a:extLst>
          </p:cNvPr>
          <p:cNvSpPr/>
          <p:nvPr/>
        </p:nvSpPr>
        <p:spPr>
          <a:xfrm>
            <a:off x="9465582" y="3479620"/>
            <a:ext cx="350007"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7" name="Rectangle 16">
            <a:extLst>
              <a:ext uri="{FF2B5EF4-FFF2-40B4-BE49-F238E27FC236}">
                <a16:creationId xmlns:a16="http://schemas.microsoft.com/office/drawing/2014/main" id="{2AC47599-5976-E74F-B1E7-C1639586E082}"/>
              </a:ext>
              <a:ext uri="{C183D7F6-B498-43B3-948B-1728B52AA6E4}">
                <adec:decorative xmlns:adec="http://schemas.microsoft.com/office/drawing/2017/decorative" val="1"/>
              </a:ext>
            </a:extLst>
          </p:cNvPr>
          <p:cNvSpPr/>
          <p:nvPr/>
        </p:nvSpPr>
        <p:spPr>
          <a:xfrm>
            <a:off x="9849982" y="6243072"/>
            <a:ext cx="347600"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9" name="Rectangle 18">
            <a:extLst>
              <a:ext uri="{FF2B5EF4-FFF2-40B4-BE49-F238E27FC236}">
                <a16:creationId xmlns:a16="http://schemas.microsoft.com/office/drawing/2014/main" id="{9EFD0A79-72D8-B42C-21A1-96126154CF29}"/>
              </a:ext>
              <a:ext uri="{C183D7F6-B498-43B3-948B-1728B52AA6E4}">
                <adec:decorative xmlns:adec="http://schemas.microsoft.com/office/drawing/2017/decorative" val="1"/>
              </a:ext>
            </a:extLst>
          </p:cNvPr>
          <p:cNvSpPr/>
          <p:nvPr/>
        </p:nvSpPr>
        <p:spPr>
          <a:xfrm>
            <a:off x="9852142" y="6033522"/>
            <a:ext cx="347599"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0" name="Rectangle 19">
            <a:extLst>
              <a:ext uri="{FF2B5EF4-FFF2-40B4-BE49-F238E27FC236}">
                <a16:creationId xmlns:a16="http://schemas.microsoft.com/office/drawing/2014/main" id="{2EEE51C5-C8F4-6B30-6F5E-54A40298D275}"/>
              </a:ext>
              <a:ext uri="{C183D7F6-B498-43B3-948B-1728B52AA6E4}">
                <adec:decorative xmlns:adec="http://schemas.microsoft.com/office/drawing/2017/decorative" val="1"/>
              </a:ext>
            </a:extLst>
          </p:cNvPr>
          <p:cNvSpPr/>
          <p:nvPr/>
        </p:nvSpPr>
        <p:spPr>
          <a:xfrm>
            <a:off x="9606702" y="5634174"/>
            <a:ext cx="386371" cy="1584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1" name="Rectangle 20">
            <a:extLst>
              <a:ext uri="{FF2B5EF4-FFF2-40B4-BE49-F238E27FC236}">
                <a16:creationId xmlns:a16="http://schemas.microsoft.com/office/drawing/2014/main" id="{C5323657-CF96-DCF4-05F3-EF78292DD8C3}"/>
              </a:ext>
              <a:ext uri="{C183D7F6-B498-43B3-948B-1728B52AA6E4}">
                <adec:decorative xmlns:adec="http://schemas.microsoft.com/office/drawing/2017/decorative" val="1"/>
              </a:ext>
            </a:extLst>
          </p:cNvPr>
          <p:cNvSpPr/>
          <p:nvPr/>
        </p:nvSpPr>
        <p:spPr>
          <a:xfrm>
            <a:off x="9365981" y="5419122"/>
            <a:ext cx="386371" cy="1584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6" name="Rectangle 45">
            <a:extLst>
              <a:ext uri="{FF2B5EF4-FFF2-40B4-BE49-F238E27FC236}">
                <a16:creationId xmlns:a16="http://schemas.microsoft.com/office/drawing/2014/main" id="{44C2D766-C09C-044B-EA2D-447349590D3E}"/>
              </a:ext>
              <a:ext uri="{C183D7F6-B498-43B3-948B-1728B52AA6E4}">
                <adec:decorative xmlns:adec="http://schemas.microsoft.com/office/drawing/2017/decorative" val="1"/>
              </a:ext>
            </a:extLst>
          </p:cNvPr>
          <p:cNvSpPr/>
          <p:nvPr/>
        </p:nvSpPr>
        <p:spPr>
          <a:xfrm>
            <a:off x="9901168" y="4547742"/>
            <a:ext cx="364959" cy="180995"/>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7" name="Rectangle 46">
            <a:extLst>
              <a:ext uri="{FF2B5EF4-FFF2-40B4-BE49-F238E27FC236}">
                <a16:creationId xmlns:a16="http://schemas.microsoft.com/office/drawing/2014/main" id="{7B4306D4-7D2B-74B8-1D50-09E71CC9C541}"/>
              </a:ext>
              <a:ext uri="{C183D7F6-B498-43B3-948B-1728B52AA6E4}">
                <adec:decorative xmlns:adec="http://schemas.microsoft.com/office/drawing/2017/decorative" val="1"/>
              </a:ext>
            </a:extLst>
          </p:cNvPr>
          <p:cNvSpPr/>
          <p:nvPr/>
        </p:nvSpPr>
        <p:spPr>
          <a:xfrm>
            <a:off x="9471091" y="4974478"/>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6" name="Straight Connector 5">
            <a:extLst>
              <a:ext uri="{FF2B5EF4-FFF2-40B4-BE49-F238E27FC236}">
                <a16:creationId xmlns:a16="http://schemas.microsoft.com/office/drawing/2014/main" id="{E1A27843-3A40-0A1C-EA4F-31E0A59E4351}"/>
              </a:ext>
              <a:ext uri="{C183D7F6-B498-43B3-948B-1728B52AA6E4}">
                <adec:decorative xmlns:adec="http://schemas.microsoft.com/office/drawing/2017/decorative" val="1"/>
              </a:ext>
            </a:extLst>
          </p:cNvPr>
          <p:cNvCxnSpPr>
            <a:cxnSpLocks/>
          </p:cNvCxnSpPr>
          <p:nvPr/>
        </p:nvCxnSpPr>
        <p:spPr>
          <a:xfrm>
            <a:off x="502512" y="416647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graphicFrame>
        <p:nvGraphicFramePr>
          <p:cNvPr id="23" name="Chart 22">
            <a:extLst>
              <a:ext uri="{FF2B5EF4-FFF2-40B4-BE49-F238E27FC236}">
                <a16:creationId xmlns:a16="http://schemas.microsoft.com/office/drawing/2014/main" id="{2CF1CDD5-ACBD-5FA1-2189-FB3350DBB036}"/>
              </a:ext>
              <a:ext uri="{C183D7F6-B498-43B3-948B-1728B52AA6E4}">
                <adec:decorative xmlns:adec="http://schemas.microsoft.com/office/drawing/2017/decorative" val="1"/>
              </a:ext>
            </a:extLst>
          </p:cNvPr>
          <p:cNvGraphicFramePr/>
          <p:nvPr/>
        </p:nvGraphicFramePr>
        <p:xfrm>
          <a:off x="5563635" y="1695764"/>
          <a:ext cx="6452820" cy="4866754"/>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1338784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6355E88B-263A-4A74-A016-C931C544D7D0}"/>
              </a:ext>
            </a:extLst>
          </p:cNvPr>
          <p:cNvSpPr txBox="1">
            <a:spLocks noGrp="1"/>
          </p:cNvSpPr>
          <p:nvPr>
            <p:ph type="title" idx="4294967295"/>
          </p:nvPr>
        </p:nvSpPr>
        <p:spPr>
          <a:xfrm>
            <a:off x="706436" y="313665"/>
            <a:ext cx="11199745" cy="1081198"/>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Despite having higher levels of formal volunteering vs. the latest national comparator, Essex has seen a </a:t>
            </a:r>
            <a:r>
              <a:rPr lang="en-GB" sz="1800">
                <a:solidFill>
                  <a:schemeClr val="accent4"/>
                </a:solidFill>
              </a:rPr>
              <a:t>significant decline in formal volunteering since 2022. </a:t>
            </a:r>
            <a:endParaRPr kumimoji="0" lang="en-GB" sz="1800" b="1" i="0" u="none" strike="noStrike" kern="1200" cap="none" spc="0" normalizeH="0" baseline="0" noProof="0">
              <a:ln>
                <a:noFill/>
              </a:ln>
              <a:solidFill>
                <a:schemeClr val="accent4"/>
              </a:solidFill>
              <a:effectLst/>
              <a:uLnTx/>
              <a:uFillTx/>
              <a:ea typeface="+mj-ea"/>
              <a:cs typeface="+mj-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Formal volunteering</a:t>
            </a:r>
          </a:p>
        </p:txBody>
      </p:sp>
      <p:graphicFrame>
        <p:nvGraphicFramePr>
          <p:cNvPr id="14" name="Chart 13">
            <a:extLst>
              <a:ext uri="{FF2B5EF4-FFF2-40B4-BE49-F238E27FC236}">
                <a16:creationId xmlns:a16="http://schemas.microsoft.com/office/drawing/2014/main" id="{99CD8443-820C-4A6F-8A4B-B5AE768C623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1230220"/>
              </p:ext>
            </p:extLst>
          </p:nvPr>
        </p:nvGraphicFramePr>
        <p:xfrm>
          <a:off x="696908" y="1771343"/>
          <a:ext cx="10903689" cy="4511417"/>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C1AF7ECB-85C1-41D4-98F8-62327786B619}"/>
              </a:ext>
              <a:ext uri="{C183D7F6-B498-43B3-948B-1728B52AA6E4}">
                <adec:decorative xmlns:adec="http://schemas.microsoft.com/office/drawing/2017/decorative" val="1"/>
              </a:ext>
            </a:extLst>
          </p:cNvPr>
          <p:cNvSpPr txBox="1"/>
          <p:nvPr/>
        </p:nvSpPr>
        <p:spPr>
          <a:xfrm>
            <a:off x="695325" y="6204188"/>
            <a:ext cx="75920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excluding those answering don’t know (2014 – 2023 various per wave: 4,282 – 6,166);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Benchmark: Community Life Survey 2013/14 - 2021/22 (various per wave: 2,323 – 10,917) </a:t>
            </a:r>
          </a:p>
        </p:txBody>
      </p:sp>
      <p:sp>
        <p:nvSpPr>
          <p:cNvPr id="20" name="TextBox 19">
            <a:extLst>
              <a:ext uri="{FF2B5EF4-FFF2-40B4-BE49-F238E27FC236}">
                <a16:creationId xmlns:a16="http://schemas.microsoft.com/office/drawing/2014/main" id="{FFFE4CB2-FC10-40B4-81E7-92F7CEA8D202}"/>
              </a:ext>
              <a:ext uri="{C183D7F6-B498-43B3-948B-1728B52AA6E4}">
                <adec:decorative xmlns:adec="http://schemas.microsoft.com/office/drawing/2017/decorative" val="1"/>
              </a:ext>
            </a:extLst>
          </p:cNvPr>
          <p:cNvSpPr txBox="1"/>
          <p:nvPr/>
        </p:nvSpPr>
        <p:spPr>
          <a:xfrm>
            <a:off x="10854924" y="2832401"/>
            <a:ext cx="127978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Within the last </a:t>
            </a:r>
            <a:br>
              <a:rPr kumimoji="0" lang="en-GB" sz="1400" b="1" i="1" u="none" strike="noStrike" kern="1200" cap="none" spc="0" normalizeH="0" baseline="0" noProof="0">
                <a:ln>
                  <a:noFill/>
                </a:ln>
                <a:effectLst/>
                <a:uLnTx/>
                <a:uFillTx/>
                <a:ea typeface="+mn-ea"/>
                <a:cs typeface="+mn-cs"/>
              </a:rPr>
            </a:br>
            <a:r>
              <a:rPr kumimoji="0" lang="en-GB" sz="1400" b="1" i="1" u="none" strike="noStrike" kern="1200" cap="none" spc="0" normalizeH="0" baseline="0" noProof="0">
                <a:ln>
                  <a:noFill/>
                </a:ln>
                <a:effectLst/>
                <a:uLnTx/>
                <a:uFillTx/>
                <a:ea typeface="+mn-ea"/>
                <a:cs typeface="+mn-cs"/>
              </a:rPr>
              <a:t>12 months</a:t>
            </a:r>
          </a:p>
        </p:txBody>
      </p:sp>
      <p:sp>
        <p:nvSpPr>
          <p:cNvPr id="24" name="TextBox 23">
            <a:extLst>
              <a:ext uri="{FF2B5EF4-FFF2-40B4-BE49-F238E27FC236}">
                <a16:creationId xmlns:a16="http://schemas.microsoft.com/office/drawing/2014/main" id="{C42E6B9C-7A93-4CEF-9ECF-9AD7E6250034}"/>
              </a:ext>
              <a:ext uri="{C183D7F6-B498-43B3-948B-1728B52AA6E4}">
                <adec:decorative xmlns:adec="http://schemas.microsoft.com/office/drawing/2017/decorative" val="1"/>
              </a:ext>
            </a:extLst>
          </p:cNvPr>
          <p:cNvSpPr txBox="1"/>
          <p:nvPr/>
        </p:nvSpPr>
        <p:spPr>
          <a:xfrm>
            <a:off x="10867457" y="3713316"/>
            <a:ext cx="114974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At least once </a:t>
            </a:r>
            <a:br>
              <a:rPr kumimoji="0" lang="en-GB" sz="1400" b="1" i="1" u="none" strike="noStrike" kern="1200" cap="none" spc="0" normalizeH="0" baseline="0" noProof="0">
                <a:ln>
                  <a:noFill/>
                </a:ln>
                <a:effectLst/>
                <a:uLnTx/>
                <a:uFillTx/>
                <a:ea typeface="+mn-ea"/>
                <a:cs typeface="+mn-cs"/>
              </a:rPr>
            </a:br>
            <a:r>
              <a:rPr kumimoji="0" lang="en-GB" sz="1400" b="1" i="1" u="none" strike="noStrike" kern="1200" cap="none" spc="0" normalizeH="0" baseline="0" noProof="0">
                <a:ln>
                  <a:noFill/>
                </a:ln>
                <a:effectLst/>
                <a:uLnTx/>
                <a:uFillTx/>
                <a:ea typeface="+mn-ea"/>
                <a:cs typeface="+mn-cs"/>
              </a:rPr>
              <a:t>a month</a:t>
            </a:r>
          </a:p>
        </p:txBody>
      </p:sp>
      <p:sp>
        <p:nvSpPr>
          <p:cNvPr id="25" name="TextBox 24">
            <a:extLst>
              <a:ext uri="{FF2B5EF4-FFF2-40B4-BE49-F238E27FC236}">
                <a16:creationId xmlns:a16="http://schemas.microsoft.com/office/drawing/2014/main" id="{6360DFDF-F49B-4957-BE9D-4858C389E25C}"/>
              </a:ext>
              <a:ext uri="{C183D7F6-B498-43B3-948B-1728B52AA6E4}">
                <adec:decorative xmlns:adec="http://schemas.microsoft.com/office/drawing/2017/decorative" val="1"/>
              </a:ext>
            </a:extLst>
          </p:cNvPr>
          <p:cNvSpPr txBox="1"/>
          <p:nvPr/>
        </p:nvSpPr>
        <p:spPr>
          <a:xfrm>
            <a:off x="695324" y="1387987"/>
            <a:ext cx="1051314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Overall, about how often over the last 12 months have you given unpaid help to any group(s), club(s) or organisation(s)?</a:t>
            </a:r>
          </a:p>
        </p:txBody>
      </p:sp>
      <p:sp>
        <p:nvSpPr>
          <p:cNvPr id="13" name="Slide Number Placeholder 4">
            <a:extLst>
              <a:ext uri="{FF2B5EF4-FFF2-40B4-BE49-F238E27FC236}">
                <a16:creationId xmlns:a16="http://schemas.microsoft.com/office/drawing/2014/main" id="{F8008654-C5E0-4F96-B7B8-BBC05DE20651}"/>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17" name="Footer Placeholder 5">
            <a:extLst>
              <a:ext uri="{FF2B5EF4-FFF2-40B4-BE49-F238E27FC236}">
                <a16:creationId xmlns:a16="http://schemas.microsoft.com/office/drawing/2014/main" id="{DD404A30-1F95-47E0-B5B4-0B5EF4141D91}"/>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Chief Executive’s Office</a:t>
            </a:r>
          </a:p>
        </p:txBody>
      </p:sp>
      <p:sp>
        <p:nvSpPr>
          <p:cNvPr id="18" name="Date Placeholder 3">
            <a:extLst>
              <a:ext uri="{FF2B5EF4-FFF2-40B4-BE49-F238E27FC236}">
                <a16:creationId xmlns:a16="http://schemas.microsoft.com/office/drawing/2014/main" id="{AFFF8188-E1C4-4ECA-B74C-7AB113BAB59A}"/>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19" name="TextBox 18">
            <a:extLst>
              <a:ext uri="{FF2B5EF4-FFF2-40B4-BE49-F238E27FC236}">
                <a16:creationId xmlns:a16="http://schemas.microsoft.com/office/drawing/2014/main" id="{3928E61D-7F2B-4112-8A61-EAB1590B4274}"/>
              </a:ext>
              <a:ext uri="{C183D7F6-B498-43B3-948B-1728B52AA6E4}">
                <adec:decorative xmlns:adec="http://schemas.microsoft.com/office/drawing/2017/decorative" val="1"/>
              </a:ext>
            </a:extLst>
          </p:cNvPr>
          <p:cNvSpPr txBox="1"/>
          <p:nvPr/>
        </p:nvSpPr>
        <p:spPr>
          <a:xfrm>
            <a:off x="9376697" y="6200949"/>
            <a:ext cx="261300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2022 at the 95% confidence level </a:t>
            </a:r>
          </a:p>
        </p:txBody>
      </p:sp>
      <p:sp>
        <p:nvSpPr>
          <p:cNvPr id="22" name="Arrow: Up 21">
            <a:extLst>
              <a:ext uri="{FF2B5EF4-FFF2-40B4-BE49-F238E27FC236}">
                <a16:creationId xmlns:a16="http://schemas.microsoft.com/office/drawing/2014/main" id="{1AE65ADC-7662-4C36-BF96-02618AF1BCBF}"/>
              </a:ext>
              <a:ext uri="{C183D7F6-B498-43B3-948B-1728B52AA6E4}">
                <adec:decorative xmlns:adec="http://schemas.microsoft.com/office/drawing/2017/decorative" val="1"/>
              </a:ext>
            </a:extLst>
          </p:cNvPr>
          <p:cNvSpPr/>
          <p:nvPr/>
        </p:nvSpPr>
        <p:spPr>
          <a:xfrm>
            <a:off x="9079874" y="629665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6" name="Arrow: Up 25">
            <a:extLst>
              <a:ext uri="{FF2B5EF4-FFF2-40B4-BE49-F238E27FC236}">
                <a16:creationId xmlns:a16="http://schemas.microsoft.com/office/drawing/2014/main" id="{48CC72B2-C0B8-4F44-8593-DCC07776380C}"/>
              </a:ext>
              <a:ext uri="{C183D7F6-B498-43B3-948B-1728B52AA6E4}">
                <adec:decorative xmlns:adec="http://schemas.microsoft.com/office/drawing/2017/decorative" val="1"/>
              </a:ext>
            </a:extLst>
          </p:cNvPr>
          <p:cNvSpPr/>
          <p:nvPr/>
        </p:nvSpPr>
        <p:spPr>
          <a:xfrm flipV="1">
            <a:off x="9222420" y="630419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 name="Arrow: Up 2">
            <a:extLst>
              <a:ext uri="{FF2B5EF4-FFF2-40B4-BE49-F238E27FC236}">
                <a16:creationId xmlns:a16="http://schemas.microsoft.com/office/drawing/2014/main" id="{C9731530-10E6-D03A-F922-94030AF05B50}"/>
              </a:ext>
              <a:ext uri="{C183D7F6-B498-43B3-948B-1728B52AA6E4}">
                <adec:decorative xmlns:adec="http://schemas.microsoft.com/office/drawing/2017/decorative" val="1"/>
              </a:ext>
            </a:extLst>
          </p:cNvPr>
          <p:cNvSpPr/>
          <p:nvPr/>
        </p:nvSpPr>
        <p:spPr>
          <a:xfrm flipV="1">
            <a:off x="10449711" y="3081930"/>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5" name="Arrow: Up 4">
            <a:extLst>
              <a:ext uri="{FF2B5EF4-FFF2-40B4-BE49-F238E27FC236}">
                <a16:creationId xmlns:a16="http://schemas.microsoft.com/office/drawing/2014/main" id="{E32BA7F0-5559-9604-A4D0-4D6403FDB927}"/>
              </a:ext>
              <a:ext uri="{C183D7F6-B498-43B3-948B-1728B52AA6E4}">
                <adec:decorative xmlns:adec="http://schemas.microsoft.com/office/drawing/2017/decorative" val="1"/>
              </a:ext>
            </a:extLst>
          </p:cNvPr>
          <p:cNvSpPr/>
          <p:nvPr/>
        </p:nvSpPr>
        <p:spPr>
          <a:xfrm flipV="1">
            <a:off x="10464391" y="3784362"/>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custDataLst>
      <p:tags r:id="rId1"/>
    </p:custDataLst>
    <p:extLst>
      <p:ext uri="{BB962C8B-B14F-4D97-AF65-F5344CB8AC3E}">
        <p14:creationId xmlns:p14="http://schemas.microsoft.com/office/powerpoint/2010/main" val="3156128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Chart 71">
            <a:extLst>
              <a:ext uri="{FF2B5EF4-FFF2-40B4-BE49-F238E27FC236}">
                <a16:creationId xmlns:a16="http://schemas.microsoft.com/office/drawing/2014/main" id="{A19C1EBC-47E6-418C-A76D-A6E36235AE3C}"/>
              </a:ext>
            </a:extLst>
          </p:cNvPr>
          <p:cNvGraphicFramePr/>
          <p:nvPr>
            <p:extLst>
              <p:ext uri="{D42A27DB-BD31-4B8C-83A1-F6EECF244321}">
                <p14:modId xmlns:p14="http://schemas.microsoft.com/office/powerpoint/2010/main" val="1217935101"/>
              </p:ext>
            </p:extLst>
          </p:nvPr>
        </p:nvGraphicFramePr>
        <p:xfrm>
          <a:off x="502868" y="1787021"/>
          <a:ext cx="4880628" cy="3209509"/>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Formal volunteering</a:t>
            </a:r>
          </a:p>
        </p:txBody>
      </p:sp>
      <p:sp>
        <p:nvSpPr>
          <p:cNvPr id="66" name="TextBox 65">
            <a:extLst>
              <a:ext uri="{FF2B5EF4-FFF2-40B4-BE49-F238E27FC236}">
                <a16:creationId xmlns:a16="http://schemas.microsoft.com/office/drawing/2014/main" id="{A6EA36C2-59A8-4231-A600-AA8FDFD238AF}"/>
              </a:ext>
            </a:extLst>
          </p:cNvPr>
          <p:cNvSpPr txBox="1"/>
          <p:nvPr/>
        </p:nvSpPr>
        <p:spPr>
          <a:xfrm>
            <a:off x="695325" y="6317506"/>
            <a:ext cx="1128065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(answering) excluding those answering ‘prefer not to say’: 2023 = 6,166 (2022: 5,656; 2020: 2,904).  * LLTI/condition = Limiting long-term illness or health condition</a:t>
            </a:r>
          </a:p>
        </p:txBody>
      </p:sp>
      <p:cxnSp>
        <p:nvCxnSpPr>
          <p:cNvPr id="57" name="Straight Connector 56">
            <a:extLst>
              <a:ext uri="{FF2B5EF4-FFF2-40B4-BE49-F238E27FC236}">
                <a16:creationId xmlns:a16="http://schemas.microsoft.com/office/drawing/2014/main" id="{52B08348-A4E8-4399-A4CA-FB648464CF34}"/>
              </a:ext>
            </a:extLst>
          </p:cNvPr>
          <p:cNvCxnSpPr>
            <a:cxnSpLocks/>
          </p:cNvCxnSpPr>
          <p:nvPr/>
        </p:nvCxnSpPr>
        <p:spPr>
          <a:xfrm>
            <a:off x="788461" y="4524116"/>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82AADAA-BB05-4709-A44B-5435572D2FE1}"/>
              </a:ext>
            </a:extLst>
          </p:cNvPr>
          <p:cNvCxnSpPr>
            <a:cxnSpLocks/>
          </p:cNvCxnSpPr>
          <p:nvPr/>
        </p:nvCxnSpPr>
        <p:spPr>
          <a:xfrm>
            <a:off x="788461" y="4060022"/>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586BAE5-06EE-4AD1-A4D5-E1CDB82A181F}"/>
              </a:ext>
            </a:extLst>
          </p:cNvPr>
          <p:cNvCxnSpPr>
            <a:cxnSpLocks/>
          </p:cNvCxnSpPr>
          <p:nvPr/>
        </p:nvCxnSpPr>
        <p:spPr>
          <a:xfrm>
            <a:off x="933558" y="2494062"/>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graphicFrame>
        <p:nvGraphicFramePr>
          <p:cNvPr id="31" name="Chart 30">
            <a:extLst>
              <a:ext uri="{FF2B5EF4-FFF2-40B4-BE49-F238E27FC236}">
                <a16:creationId xmlns:a16="http://schemas.microsoft.com/office/drawing/2014/main" id="{9B7B566C-8F66-4BCE-884B-0F9FF893F703}"/>
              </a:ext>
            </a:extLst>
          </p:cNvPr>
          <p:cNvGraphicFramePr/>
          <p:nvPr/>
        </p:nvGraphicFramePr>
        <p:xfrm>
          <a:off x="6161135" y="2233874"/>
          <a:ext cx="5548458" cy="3946561"/>
        </p:xfrm>
        <a:graphic>
          <a:graphicData uri="http://schemas.openxmlformats.org/drawingml/2006/chart">
            <c:chart xmlns:c="http://schemas.openxmlformats.org/drawingml/2006/chart" xmlns:r="http://schemas.openxmlformats.org/officeDocument/2006/relationships" r:id="rId5"/>
          </a:graphicData>
        </a:graphic>
      </p:graphicFrame>
      <p:cxnSp>
        <p:nvCxnSpPr>
          <p:cNvPr id="33" name="Straight Connector 32">
            <a:extLst>
              <a:ext uri="{FF2B5EF4-FFF2-40B4-BE49-F238E27FC236}">
                <a16:creationId xmlns:a16="http://schemas.microsoft.com/office/drawing/2014/main" id="{A0A9F718-EA47-435B-AEAE-FE4F0ACEF55F}"/>
              </a:ext>
            </a:extLst>
          </p:cNvPr>
          <p:cNvCxnSpPr>
            <a:cxnSpLocks/>
          </p:cNvCxnSpPr>
          <p:nvPr/>
        </p:nvCxnSpPr>
        <p:spPr>
          <a:xfrm>
            <a:off x="6146550" y="3046319"/>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DA20A1-CDA1-4E7E-AAB3-B2DF9D05B656}"/>
              </a:ext>
            </a:extLst>
          </p:cNvPr>
          <p:cNvCxnSpPr>
            <a:cxnSpLocks/>
          </p:cNvCxnSpPr>
          <p:nvPr/>
        </p:nvCxnSpPr>
        <p:spPr>
          <a:xfrm>
            <a:off x="6161135" y="3653538"/>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AA76BCD-A6B5-4EFE-AB3D-8CA85D7DD133}"/>
              </a:ext>
            </a:extLst>
          </p:cNvPr>
          <p:cNvCxnSpPr>
            <a:cxnSpLocks/>
          </p:cNvCxnSpPr>
          <p:nvPr/>
        </p:nvCxnSpPr>
        <p:spPr>
          <a:xfrm>
            <a:off x="6146550" y="4201286"/>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EDA5D83-00D0-4DAF-9AB1-223E340C7507}"/>
              </a:ext>
            </a:extLst>
          </p:cNvPr>
          <p:cNvCxnSpPr>
            <a:cxnSpLocks/>
          </p:cNvCxnSpPr>
          <p:nvPr/>
        </p:nvCxnSpPr>
        <p:spPr>
          <a:xfrm>
            <a:off x="6161135" y="4982615"/>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BE049C1-D6A0-4286-9952-9B01503E5674}"/>
              </a:ext>
            </a:extLst>
          </p:cNvPr>
          <p:cNvSpPr txBox="1"/>
          <p:nvPr/>
        </p:nvSpPr>
        <p:spPr>
          <a:xfrm>
            <a:off x="7586431" y="1404538"/>
            <a:ext cx="448380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formally volunteered in last 12 months</a:t>
            </a:r>
          </a:p>
        </p:txBody>
      </p:sp>
      <p:sp>
        <p:nvSpPr>
          <p:cNvPr id="39" name="TextBox 38">
            <a:extLst>
              <a:ext uri="{FF2B5EF4-FFF2-40B4-BE49-F238E27FC236}">
                <a16:creationId xmlns:a16="http://schemas.microsoft.com/office/drawing/2014/main" id="{F15B8917-C8EF-4EB4-8193-6C7405446584}"/>
              </a:ext>
            </a:extLst>
          </p:cNvPr>
          <p:cNvSpPr txBox="1"/>
          <p:nvPr/>
        </p:nvSpPr>
        <p:spPr>
          <a:xfrm>
            <a:off x="695325" y="1061069"/>
            <a:ext cx="4868310"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Calibri"/>
                <a:ea typeface="+mn-ea"/>
                <a:cs typeface="+mn-cs"/>
              </a:rPr>
              <a:t>Overall, about how often over the last 12 months have you given unpaid help to any group(s), club(s) or organisation(s)?</a:t>
            </a:r>
          </a:p>
        </p:txBody>
      </p:sp>
      <p:sp>
        <p:nvSpPr>
          <p:cNvPr id="38" name="Rectangle 37">
            <a:extLst>
              <a:ext uri="{FF2B5EF4-FFF2-40B4-BE49-F238E27FC236}">
                <a16:creationId xmlns:a16="http://schemas.microsoft.com/office/drawing/2014/main" id="{2531BF79-1FF4-4761-BB07-5EA2338750D4}"/>
              </a:ext>
            </a:extLst>
          </p:cNvPr>
          <p:cNvSpPr/>
          <p:nvPr/>
        </p:nvSpPr>
        <p:spPr>
          <a:xfrm>
            <a:off x="3821143" y="3643082"/>
            <a:ext cx="386371" cy="185878"/>
          </a:xfrm>
          <a:prstGeom prst="rect">
            <a:avLst/>
          </a:prstGeom>
          <a:noFill/>
          <a:ln w="19050">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49AD086D-6A5B-40E8-9AE7-54B8B2EA509C}"/>
              </a:ext>
            </a:extLst>
          </p:cNvPr>
          <p:cNvSpPr/>
          <p:nvPr/>
        </p:nvSpPr>
        <p:spPr>
          <a:xfrm>
            <a:off x="3603277" y="3189380"/>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id="{847661EE-1F98-46BA-84B7-F8C1383590C8}"/>
              </a:ext>
            </a:extLst>
          </p:cNvPr>
          <p:cNvSpPr/>
          <p:nvPr/>
        </p:nvSpPr>
        <p:spPr>
          <a:xfrm>
            <a:off x="3730015" y="2269685"/>
            <a:ext cx="386371" cy="185878"/>
          </a:xfrm>
          <a:prstGeom prst="rect">
            <a:avLst/>
          </a:prstGeom>
          <a:noFill/>
          <a:ln w="19050">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058ADB72-7D64-4708-854B-F74B1ECCD13F}"/>
              </a:ext>
            </a:extLst>
          </p:cNvPr>
          <p:cNvSpPr/>
          <p:nvPr/>
        </p:nvSpPr>
        <p:spPr>
          <a:xfrm>
            <a:off x="3698396" y="2957793"/>
            <a:ext cx="386371" cy="185878"/>
          </a:xfrm>
          <a:prstGeom prst="rect">
            <a:avLst/>
          </a:prstGeom>
          <a:noFill/>
          <a:ln w="19050">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03CA0A8D-B8E3-4261-8F05-246155D4D801}"/>
              </a:ext>
            </a:extLst>
          </p:cNvPr>
          <p:cNvSpPr/>
          <p:nvPr/>
        </p:nvSpPr>
        <p:spPr>
          <a:xfrm>
            <a:off x="3634174" y="2723752"/>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D067B92A-4EDD-44C5-8C3E-C4BC4C9DCD60}"/>
              </a:ext>
            </a:extLst>
          </p:cNvPr>
          <p:cNvSpPr/>
          <p:nvPr/>
        </p:nvSpPr>
        <p:spPr>
          <a:xfrm>
            <a:off x="9813286" y="3924867"/>
            <a:ext cx="386371" cy="185878"/>
          </a:xfrm>
          <a:prstGeom prst="rect">
            <a:avLst/>
          </a:prstGeom>
          <a:noFill/>
          <a:ln w="19050">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5E30A419-AE9B-415A-98E9-8BD829D7E52F}"/>
              </a:ext>
            </a:extLst>
          </p:cNvPr>
          <p:cNvSpPr/>
          <p:nvPr/>
        </p:nvSpPr>
        <p:spPr>
          <a:xfrm>
            <a:off x="9781226" y="3089816"/>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id="{7724CC36-0B01-4C16-A1D6-F2F231DF6161}"/>
              </a:ext>
            </a:extLst>
          </p:cNvPr>
          <p:cNvSpPr/>
          <p:nvPr/>
        </p:nvSpPr>
        <p:spPr>
          <a:xfrm>
            <a:off x="9708418" y="2798565"/>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Rectangle 53">
            <a:extLst>
              <a:ext uri="{FF2B5EF4-FFF2-40B4-BE49-F238E27FC236}">
                <a16:creationId xmlns:a16="http://schemas.microsoft.com/office/drawing/2014/main" id="{86DC83F5-9304-4054-91DA-5414681AE99B}"/>
              </a:ext>
            </a:extLst>
          </p:cNvPr>
          <p:cNvSpPr/>
          <p:nvPr/>
        </p:nvSpPr>
        <p:spPr>
          <a:xfrm>
            <a:off x="9781226" y="2542488"/>
            <a:ext cx="386371" cy="185878"/>
          </a:xfrm>
          <a:prstGeom prst="rect">
            <a:avLst/>
          </a:prstGeom>
          <a:noFill/>
          <a:ln w="19050">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Rectangle 54">
            <a:extLst>
              <a:ext uri="{FF2B5EF4-FFF2-40B4-BE49-F238E27FC236}">
                <a16:creationId xmlns:a16="http://schemas.microsoft.com/office/drawing/2014/main" id="{2226688C-71D9-4439-8664-73FA20DF4C2E}"/>
              </a:ext>
            </a:extLst>
          </p:cNvPr>
          <p:cNvSpPr/>
          <p:nvPr/>
        </p:nvSpPr>
        <p:spPr>
          <a:xfrm>
            <a:off x="9926443" y="3380225"/>
            <a:ext cx="386371" cy="185878"/>
          </a:xfrm>
          <a:prstGeom prst="rect">
            <a:avLst/>
          </a:prstGeom>
          <a:noFill/>
          <a:ln w="19050">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44197E5C-C731-41EA-A9EE-88747FCCB915}"/>
              </a:ext>
            </a:extLst>
          </p:cNvPr>
          <p:cNvSpPr/>
          <p:nvPr/>
        </p:nvSpPr>
        <p:spPr>
          <a:xfrm>
            <a:off x="9771484" y="4511848"/>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Rectangle 64">
            <a:extLst>
              <a:ext uri="{FF2B5EF4-FFF2-40B4-BE49-F238E27FC236}">
                <a16:creationId xmlns:a16="http://schemas.microsoft.com/office/drawing/2014/main" id="{404DE14E-D79C-4A51-B301-82ED3AEA7CF1}"/>
              </a:ext>
            </a:extLst>
          </p:cNvPr>
          <p:cNvSpPr/>
          <p:nvPr/>
        </p:nvSpPr>
        <p:spPr>
          <a:xfrm>
            <a:off x="9828332" y="4770680"/>
            <a:ext cx="386371" cy="185878"/>
          </a:xfrm>
          <a:prstGeom prst="rect">
            <a:avLst/>
          </a:prstGeom>
          <a:noFill/>
          <a:ln w="19050">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7" name="Rectangle 66">
            <a:extLst>
              <a:ext uri="{FF2B5EF4-FFF2-40B4-BE49-F238E27FC236}">
                <a16:creationId xmlns:a16="http://schemas.microsoft.com/office/drawing/2014/main" id="{B94A6D5E-F67F-4831-91D4-70A12E979240}"/>
              </a:ext>
            </a:extLst>
          </p:cNvPr>
          <p:cNvSpPr/>
          <p:nvPr/>
        </p:nvSpPr>
        <p:spPr>
          <a:xfrm>
            <a:off x="9755676" y="5057226"/>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8" name="Rectangle 67">
            <a:extLst>
              <a:ext uri="{FF2B5EF4-FFF2-40B4-BE49-F238E27FC236}">
                <a16:creationId xmlns:a16="http://schemas.microsoft.com/office/drawing/2014/main" id="{AA024F3B-3E5D-493E-AAA7-077C82D95295}"/>
              </a:ext>
            </a:extLst>
          </p:cNvPr>
          <p:cNvSpPr/>
          <p:nvPr/>
        </p:nvSpPr>
        <p:spPr>
          <a:xfrm>
            <a:off x="9820370" y="5881478"/>
            <a:ext cx="386371" cy="185878"/>
          </a:xfrm>
          <a:prstGeom prst="rect">
            <a:avLst/>
          </a:prstGeom>
          <a:noFill/>
          <a:ln w="19050">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Slide Number Placeholder 4">
            <a:extLst>
              <a:ext uri="{FF2B5EF4-FFF2-40B4-BE49-F238E27FC236}">
                <a16:creationId xmlns:a16="http://schemas.microsoft.com/office/drawing/2014/main" id="{CC7E82EF-700D-4920-AF10-B11846147A1C}"/>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48" name="Footer Placeholder 5">
            <a:extLst>
              <a:ext uri="{FF2B5EF4-FFF2-40B4-BE49-F238E27FC236}">
                <a16:creationId xmlns:a16="http://schemas.microsoft.com/office/drawing/2014/main" id="{0A633845-8DEC-4A03-B9CF-D82B1152371E}"/>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Produced by Essex County Council Policy Unit</a:t>
            </a:r>
          </a:p>
        </p:txBody>
      </p:sp>
      <p:sp>
        <p:nvSpPr>
          <p:cNvPr id="51" name="Date Placeholder 3">
            <a:extLst>
              <a:ext uri="{FF2B5EF4-FFF2-40B4-BE49-F238E27FC236}">
                <a16:creationId xmlns:a16="http://schemas.microsoft.com/office/drawing/2014/main" id="{4FE88B7A-DB44-43F6-A73D-A7ABAF77C6CA}"/>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alibri"/>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61" name="Title 1">
            <a:extLst>
              <a:ext uri="{FF2B5EF4-FFF2-40B4-BE49-F238E27FC236}">
                <a16:creationId xmlns:a16="http://schemas.microsoft.com/office/drawing/2014/main" id="{7679C808-9700-4579-80A6-6C765E38E1AF}"/>
              </a:ext>
            </a:extLst>
          </p:cNvPr>
          <p:cNvSpPr txBox="1">
            <a:spLocks/>
          </p:cNvSpPr>
          <p:nvPr/>
        </p:nvSpPr>
        <p:spPr>
          <a:xfrm>
            <a:off x="706436" y="31366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rgbClr val="E40037"/>
                </a:solidFill>
                <a:effectLst/>
                <a:uLnTx/>
                <a:uFillTx/>
                <a:latin typeface="Calibri"/>
                <a:ea typeface="+mj-ea"/>
                <a:cs typeface="+mj-cs"/>
              </a:rPr>
              <a:t>Males, </a:t>
            </a:r>
            <a:r>
              <a:rPr lang="en-GB" sz="1800">
                <a:latin typeface="Calibri"/>
              </a:rPr>
              <a:t>retired residents, parents of dependent and school age children and those in higher income households are </a:t>
            </a:r>
            <a:r>
              <a:rPr kumimoji="0" lang="en-GB" sz="1800" b="1" i="0" u="none" strike="noStrike" kern="1200" cap="none" spc="0" normalizeH="0" baseline="0" noProof="0">
                <a:ln>
                  <a:noFill/>
                </a:ln>
                <a:solidFill>
                  <a:srgbClr val="E40037"/>
                </a:solidFill>
                <a:effectLst/>
                <a:uLnTx/>
                <a:uFillTx/>
                <a:latin typeface="Calibri"/>
                <a:ea typeface="+mj-ea"/>
                <a:cs typeface="+mj-cs"/>
              </a:rPr>
              <a:t>more likely to have volunteered in the last 12 months. Frequency of volunteering increases with age…</a:t>
            </a:r>
          </a:p>
        </p:txBody>
      </p:sp>
      <p:cxnSp>
        <p:nvCxnSpPr>
          <p:cNvPr id="74" name="Straight Connector 73">
            <a:extLst>
              <a:ext uri="{FF2B5EF4-FFF2-40B4-BE49-F238E27FC236}">
                <a16:creationId xmlns:a16="http://schemas.microsoft.com/office/drawing/2014/main" id="{D65DBAC4-9688-4CE4-8C95-583E82E99EE7}"/>
              </a:ext>
            </a:extLst>
          </p:cNvPr>
          <p:cNvCxnSpPr>
            <a:cxnSpLocks/>
          </p:cNvCxnSpPr>
          <p:nvPr/>
        </p:nvCxnSpPr>
        <p:spPr>
          <a:xfrm>
            <a:off x="3608727" y="1787022"/>
            <a:ext cx="0" cy="275424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26A22FD-08BA-4D22-8E59-FDC683441902}"/>
              </a:ext>
            </a:extLst>
          </p:cNvPr>
          <p:cNvCxnSpPr>
            <a:cxnSpLocks/>
          </p:cNvCxnSpPr>
          <p:nvPr/>
        </p:nvCxnSpPr>
        <p:spPr>
          <a:xfrm>
            <a:off x="9674468" y="2281708"/>
            <a:ext cx="0" cy="378564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449DF77-C0BD-48A1-1A19-D834A8ACBE34}"/>
              </a:ext>
            </a:extLst>
          </p:cNvPr>
          <p:cNvSpPr/>
          <p:nvPr/>
        </p:nvSpPr>
        <p:spPr>
          <a:xfrm>
            <a:off x="9733258" y="3651530"/>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00F90A85-C24B-4C58-052C-681B0EA6F83D}"/>
              </a:ext>
            </a:extLst>
          </p:cNvPr>
          <p:cNvSpPr txBox="1"/>
          <p:nvPr/>
        </p:nvSpPr>
        <p:spPr>
          <a:xfrm>
            <a:off x="933557" y="5147157"/>
            <a:ext cx="5745047" cy="882653"/>
          </a:xfrm>
          <a:prstGeom prst="rect">
            <a:avLst/>
          </a:prstGeom>
          <a:solidFill>
            <a:schemeClr val="bg1">
              <a:lumMod val="95000"/>
            </a:schemeClr>
          </a:solidFill>
          <a:ln>
            <a:noFill/>
          </a:ln>
        </p:spPr>
        <p:txBody>
          <a:bodyPr wrap="square" lIns="0" tIns="0" rIns="0" bIns="0" rtlCol="0" anchor="ctr">
            <a:noAutofit/>
          </a:bodyPr>
          <a:lstStyle>
            <a:defPPr>
              <a:defRPr lang="en-US"/>
            </a:defPPr>
            <a:lvl1pPr marL="285750" indent="-285750">
              <a:buFont typeface="Arial" panose="020B0604020202020204" pitchFamily="34" charset="0"/>
              <a:buChar char="•"/>
              <a:defRPr sz="1400"/>
            </a:lvl1pPr>
          </a:lstStyle>
          <a:p>
            <a:r>
              <a:rPr lang="en-GB"/>
              <a:t>Residents aged 65+ are more likely to be volunteering on a regular basis (i.e., monthly or weekly).</a:t>
            </a:r>
          </a:p>
          <a:p>
            <a:r>
              <a:rPr lang="en-GB"/>
              <a:t>Whereas that 18-34 age group are more likely to be volunteering less than once a month.</a:t>
            </a:r>
          </a:p>
        </p:txBody>
      </p:sp>
    </p:spTree>
    <p:custDataLst>
      <p:tags r:id="rId1"/>
    </p:custDataLst>
    <p:extLst>
      <p:ext uri="{BB962C8B-B14F-4D97-AF65-F5344CB8AC3E}">
        <p14:creationId xmlns:p14="http://schemas.microsoft.com/office/powerpoint/2010/main" val="1579147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DD0151BE-C9BE-4AC8-B861-8D44A61BFC6B}"/>
              </a:ext>
            </a:extLst>
          </p:cNvPr>
          <p:cNvGraphicFramePr/>
          <p:nvPr>
            <p:extLst>
              <p:ext uri="{D42A27DB-BD31-4B8C-83A1-F6EECF244321}">
                <p14:modId xmlns:p14="http://schemas.microsoft.com/office/powerpoint/2010/main" val="3336335079"/>
              </p:ext>
            </p:extLst>
          </p:nvPr>
        </p:nvGraphicFramePr>
        <p:xfrm>
          <a:off x="828675" y="2377949"/>
          <a:ext cx="7889618" cy="2520063"/>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Formal volunteering</a:t>
            </a:r>
          </a:p>
        </p:txBody>
      </p:sp>
      <p:graphicFrame>
        <p:nvGraphicFramePr>
          <p:cNvPr id="21" name="Chart 20">
            <a:extLst>
              <a:ext uri="{FF2B5EF4-FFF2-40B4-BE49-F238E27FC236}">
                <a16:creationId xmlns:a16="http://schemas.microsoft.com/office/drawing/2014/main" id="{1C2153CA-A683-483D-9F4B-A8C734BBE856}"/>
              </a:ext>
            </a:extLst>
          </p:cNvPr>
          <p:cNvGraphicFramePr/>
          <p:nvPr>
            <p:extLst>
              <p:ext uri="{D42A27DB-BD31-4B8C-83A1-F6EECF244321}">
                <p14:modId xmlns:p14="http://schemas.microsoft.com/office/powerpoint/2010/main" val="604141114"/>
              </p:ext>
            </p:extLst>
          </p:nvPr>
        </p:nvGraphicFramePr>
        <p:xfrm>
          <a:off x="927043" y="4740384"/>
          <a:ext cx="5076825" cy="1477536"/>
        </p:xfrm>
        <a:graphic>
          <a:graphicData uri="http://schemas.openxmlformats.org/drawingml/2006/chart">
            <c:chart xmlns:c="http://schemas.openxmlformats.org/drawingml/2006/chart" xmlns:r="http://schemas.openxmlformats.org/officeDocument/2006/relationships" r:id="rId5"/>
          </a:graphicData>
        </a:graphic>
      </p:graphicFrame>
      <p:sp>
        <p:nvSpPr>
          <p:cNvPr id="30" name="TextBox 29">
            <a:extLst>
              <a:ext uri="{FF2B5EF4-FFF2-40B4-BE49-F238E27FC236}">
                <a16:creationId xmlns:a16="http://schemas.microsoft.com/office/drawing/2014/main" id="{2EA60AC2-A6CE-4E52-80CF-F61CA2E71C6F}"/>
              </a:ext>
            </a:extLst>
          </p:cNvPr>
          <p:cNvSpPr txBox="1"/>
          <p:nvPr/>
        </p:nvSpPr>
        <p:spPr>
          <a:xfrm>
            <a:off x="695324" y="6317404"/>
            <a:ext cx="683644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2023 = 6,064</a:t>
            </a:r>
          </a:p>
        </p:txBody>
      </p:sp>
      <p:sp>
        <p:nvSpPr>
          <p:cNvPr id="42" name="TextBox 41">
            <a:extLst>
              <a:ext uri="{FF2B5EF4-FFF2-40B4-BE49-F238E27FC236}">
                <a16:creationId xmlns:a16="http://schemas.microsoft.com/office/drawing/2014/main" id="{9DA31365-9F94-4142-A4D0-A79C81CB18C5}"/>
              </a:ext>
            </a:extLst>
          </p:cNvPr>
          <p:cNvSpPr txBox="1"/>
          <p:nvPr/>
        </p:nvSpPr>
        <p:spPr>
          <a:xfrm>
            <a:off x="7145582" y="6395311"/>
            <a:ext cx="2620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2022 at the 95% confidence level </a:t>
            </a:r>
          </a:p>
        </p:txBody>
      </p:sp>
      <p:sp>
        <p:nvSpPr>
          <p:cNvPr id="43" name="Arrow: Up 42">
            <a:extLst>
              <a:ext uri="{FF2B5EF4-FFF2-40B4-BE49-F238E27FC236}">
                <a16:creationId xmlns:a16="http://schemas.microsoft.com/office/drawing/2014/main" id="{44C4CE35-CADE-4BAF-BD8A-DAEE14CAFE6D}"/>
              </a:ext>
            </a:extLst>
          </p:cNvPr>
          <p:cNvSpPr/>
          <p:nvPr/>
        </p:nvSpPr>
        <p:spPr>
          <a:xfrm>
            <a:off x="6848758" y="6491016"/>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4" name="Arrow: Up 43">
            <a:extLst>
              <a:ext uri="{FF2B5EF4-FFF2-40B4-BE49-F238E27FC236}">
                <a16:creationId xmlns:a16="http://schemas.microsoft.com/office/drawing/2014/main" id="{5709237E-95DB-4C8E-899B-B9C9DC4DE5A6}"/>
              </a:ext>
            </a:extLst>
          </p:cNvPr>
          <p:cNvSpPr/>
          <p:nvPr/>
        </p:nvSpPr>
        <p:spPr>
          <a:xfrm flipV="1">
            <a:off x="6991304" y="6498555"/>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aphicFrame>
        <p:nvGraphicFramePr>
          <p:cNvPr id="31" name="Chart 30">
            <a:extLst>
              <a:ext uri="{FF2B5EF4-FFF2-40B4-BE49-F238E27FC236}">
                <a16:creationId xmlns:a16="http://schemas.microsoft.com/office/drawing/2014/main" id="{E652C802-FD9E-443B-8E92-6F7A75DE3069}"/>
              </a:ext>
            </a:extLst>
          </p:cNvPr>
          <p:cNvGraphicFramePr/>
          <p:nvPr>
            <p:extLst>
              <p:ext uri="{D42A27DB-BD31-4B8C-83A1-F6EECF244321}">
                <p14:modId xmlns:p14="http://schemas.microsoft.com/office/powerpoint/2010/main" val="418798819"/>
              </p:ext>
            </p:extLst>
          </p:nvPr>
        </p:nvGraphicFramePr>
        <p:xfrm>
          <a:off x="6372475" y="2377949"/>
          <a:ext cx="7889618" cy="2520063"/>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Box 23">
            <a:extLst>
              <a:ext uri="{FF2B5EF4-FFF2-40B4-BE49-F238E27FC236}">
                <a16:creationId xmlns:a16="http://schemas.microsoft.com/office/drawing/2014/main" id="{EBE684B8-00FA-496C-94F7-E1EB8870A142}"/>
              </a:ext>
            </a:extLst>
          </p:cNvPr>
          <p:cNvSpPr txBox="1"/>
          <p:nvPr/>
        </p:nvSpPr>
        <p:spPr>
          <a:xfrm>
            <a:off x="695324" y="1639192"/>
            <a:ext cx="9925783"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ea typeface="+mn-ea"/>
                <a:cs typeface="+mn-cs"/>
              </a:rPr>
              <a:t>Overall, about how often over the last 12 months have you given unpaid help to any group(s), club(s) or organisation(s)?</a:t>
            </a:r>
          </a:p>
        </p:txBody>
      </p:sp>
      <p:sp>
        <p:nvSpPr>
          <p:cNvPr id="25" name="TextBox 24">
            <a:extLst>
              <a:ext uri="{FF2B5EF4-FFF2-40B4-BE49-F238E27FC236}">
                <a16:creationId xmlns:a16="http://schemas.microsoft.com/office/drawing/2014/main" id="{6871CCE4-32F8-4557-9C72-3404F2BC9DC3}"/>
              </a:ext>
            </a:extLst>
          </p:cNvPr>
          <p:cNvSpPr txBox="1"/>
          <p:nvPr/>
        </p:nvSpPr>
        <p:spPr>
          <a:xfrm>
            <a:off x="2216044" y="2057551"/>
            <a:ext cx="31304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Within the last 12 months</a:t>
            </a:r>
          </a:p>
        </p:txBody>
      </p:sp>
      <p:sp>
        <p:nvSpPr>
          <p:cNvPr id="26" name="TextBox 25">
            <a:extLst>
              <a:ext uri="{FF2B5EF4-FFF2-40B4-BE49-F238E27FC236}">
                <a16:creationId xmlns:a16="http://schemas.microsoft.com/office/drawing/2014/main" id="{D9371B0A-3CB4-434C-B4A6-9FC826DBF268}"/>
              </a:ext>
            </a:extLst>
          </p:cNvPr>
          <p:cNvSpPr txBox="1"/>
          <p:nvPr/>
        </p:nvSpPr>
        <p:spPr>
          <a:xfrm>
            <a:off x="8282354" y="2057551"/>
            <a:ext cx="212842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At least once a month</a:t>
            </a:r>
          </a:p>
        </p:txBody>
      </p:sp>
      <p:sp>
        <p:nvSpPr>
          <p:cNvPr id="20" name="Slide Number Placeholder 4">
            <a:extLst>
              <a:ext uri="{FF2B5EF4-FFF2-40B4-BE49-F238E27FC236}">
                <a16:creationId xmlns:a16="http://schemas.microsoft.com/office/drawing/2014/main" id="{8BF6B32F-89A7-4D97-994D-5D9B07D746AB}"/>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2" name="Footer Placeholder 5">
            <a:extLst>
              <a:ext uri="{FF2B5EF4-FFF2-40B4-BE49-F238E27FC236}">
                <a16:creationId xmlns:a16="http://schemas.microsoft.com/office/drawing/2014/main" id="{9E19C140-6842-42EA-9AFC-64916F042639}"/>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Chief Executive’s Office</a:t>
            </a:r>
          </a:p>
        </p:txBody>
      </p:sp>
      <p:sp>
        <p:nvSpPr>
          <p:cNvPr id="33" name="Date Placeholder 3">
            <a:extLst>
              <a:ext uri="{FF2B5EF4-FFF2-40B4-BE49-F238E27FC236}">
                <a16:creationId xmlns:a16="http://schemas.microsoft.com/office/drawing/2014/main" id="{33A71668-417B-472B-AAA7-D6AA98634DBE}"/>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35" name="Title 1">
            <a:extLst>
              <a:ext uri="{FF2B5EF4-FFF2-40B4-BE49-F238E27FC236}">
                <a16:creationId xmlns:a16="http://schemas.microsoft.com/office/drawing/2014/main" id="{6C854189-3B82-4B24-B0B1-5F60B2A56C15}"/>
              </a:ext>
            </a:extLst>
          </p:cNvPr>
          <p:cNvSpPr txBox="1">
            <a:spLocks/>
          </p:cNvSpPr>
          <p:nvPr/>
        </p:nvSpPr>
        <p:spPr>
          <a:xfrm>
            <a:off x="706436" y="313665"/>
            <a:ext cx="11199745" cy="1280552"/>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a:solidFill>
                  <a:schemeClr val="accent4"/>
                </a:solidFill>
              </a:rPr>
              <a:t>…Though there are significantly fewer females and residents aged 45-54 participating in formal volunteering in 2023 vs. 2022. </a:t>
            </a:r>
            <a:endParaRPr kumimoji="0" lang="en-GB" sz="1800" b="1" i="0" u="none" strike="noStrike" kern="1200" cap="none" spc="0" normalizeH="0" baseline="0" noProof="0">
              <a:ln>
                <a:noFill/>
              </a:ln>
              <a:solidFill>
                <a:schemeClr val="accent4"/>
              </a:solidFill>
              <a:effectLst/>
              <a:uLnTx/>
              <a:uFillTx/>
            </a:endParaRPr>
          </a:p>
        </p:txBody>
      </p:sp>
      <p:cxnSp>
        <p:nvCxnSpPr>
          <p:cNvPr id="23" name="Straight Connector 22">
            <a:extLst>
              <a:ext uri="{FF2B5EF4-FFF2-40B4-BE49-F238E27FC236}">
                <a16:creationId xmlns:a16="http://schemas.microsoft.com/office/drawing/2014/main" id="{89D6F293-94F8-444A-A212-5A32BD4D8948}"/>
              </a:ext>
            </a:extLst>
          </p:cNvPr>
          <p:cNvCxnSpPr>
            <a:cxnSpLocks/>
          </p:cNvCxnSpPr>
          <p:nvPr/>
        </p:nvCxnSpPr>
        <p:spPr>
          <a:xfrm flipV="1">
            <a:off x="6182625" y="2057551"/>
            <a:ext cx="0" cy="4160369"/>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5B26EE0D-B532-E810-B1C9-486053BFE474}"/>
              </a:ext>
            </a:extLst>
          </p:cNvPr>
          <p:cNvGraphicFramePr/>
          <p:nvPr>
            <p:extLst>
              <p:ext uri="{D42A27DB-BD31-4B8C-83A1-F6EECF244321}">
                <p14:modId xmlns:p14="http://schemas.microsoft.com/office/powerpoint/2010/main" val="1449267530"/>
              </p:ext>
            </p:extLst>
          </p:nvPr>
        </p:nvGraphicFramePr>
        <p:xfrm>
          <a:off x="6556119" y="4732750"/>
          <a:ext cx="5076825" cy="1477536"/>
        </p:xfrm>
        <a:graphic>
          <a:graphicData uri="http://schemas.openxmlformats.org/drawingml/2006/chart">
            <c:chart xmlns:c="http://schemas.openxmlformats.org/drawingml/2006/chart" xmlns:r="http://schemas.openxmlformats.org/officeDocument/2006/relationships" r:id="rId7"/>
          </a:graphicData>
        </a:graphic>
      </p:graphicFrame>
    </p:spTree>
    <p:custDataLst>
      <p:tags r:id="rId1"/>
    </p:custDataLst>
    <p:extLst>
      <p:ext uri="{BB962C8B-B14F-4D97-AF65-F5344CB8AC3E}">
        <p14:creationId xmlns:p14="http://schemas.microsoft.com/office/powerpoint/2010/main" val="2511836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3778CF-BA7D-ADE3-44A0-C2CB064388AF}"/>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Formal volunteering</a:t>
            </a:r>
          </a:p>
        </p:txBody>
      </p:sp>
      <p:sp>
        <p:nvSpPr>
          <p:cNvPr id="4" name="Slide Number Placeholder 4">
            <a:extLst>
              <a:ext uri="{FF2B5EF4-FFF2-40B4-BE49-F238E27FC236}">
                <a16:creationId xmlns:a16="http://schemas.microsoft.com/office/drawing/2014/main" id="{66602E90-675D-8C25-D8DF-3A1EE52DB65E}"/>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28</a:t>
            </a:fld>
            <a:endParaRPr lang="en-GB" sz="1100">
              <a:solidFill>
                <a:srgbClr val="000000">
                  <a:lumMod val="50000"/>
                  <a:lumOff val="50000"/>
                </a:srgbClr>
              </a:solidFill>
            </a:endParaRPr>
          </a:p>
        </p:txBody>
      </p:sp>
      <p:sp>
        <p:nvSpPr>
          <p:cNvPr id="11" name="Date Placeholder 3">
            <a:extLst>
              <a:ext uri="{FF2B5EF4-FFF2-40B4-BE49-F238E27FC236}">
                <a16:creationId xmlns:a16="http://schemas.microsoft.com/office/drawing/2014/main" id="{E985DBA7-6BCA-B440-024D-7E1262DAAE32}"/>
              </a:ext>
            </a:extLst>
          </p:cNvPr>
          <p:cNvSpPr txBox="1">
            <a:spLocks/>
          </p:cNvSpPr>
          <p:nvPr/>
        </p:nvSpPr>
        <p:spPr>
          <a:xfrm>
            <a:off x="8851984" y="658978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2023</a:t>
            </a:r>
            <a:endParaRPr lang="en-GB" sz="1100">
              <a:solidFill>
                <a:srgbClr val="000000">
                  <a:lumMod val="50000"/>
                  <a:lumOff val="50000"/>
                </a:srgbClr>
              </a:solidFill>
            </a:endParaRPr>
          </a:p>
        </p:txBody>
      </p:sp>
      <p:graphicFrame>
        <p:nvGraphicFramePr>
          <p:cNvPr id="12" name="Chart 11">
            <a:extLst>
              <a:ext uri="{FF2B5EF4-FFF2-40B4-BE49-F238E27FC236}">
                <a16:creationId xmlns:a16="http://schemas.microsoft.com/office/drawing/2014/main" id="{1EEB7884-57DA-5086-EC5A-EB8DF7C3332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8710462"/>
              </p:ext>
            </p:extLst>
          </p:nvPr>
        </p:nvGraphicFramePr>
        <p:xfrm>
          <a:off x="878178" y="2294854"/>
          <a:ext cx="4902813" cy="2734346"/>
        </p:xfrm>
        <a:graphic>
          <a:graphicData uri="http://schemas.openxmlformats.org/drawingml/2006/chart">
            <c:chart xmlns:c="http://schemas.openxmlformats.org/drawingml/2006/chart" xmlns:r="http://schemas.openxmlformats.org/officeDocument/2006/relationships" r:id="rId4"/>
          </a:graphicData>
        </a:graphic>
      </p:graphicFrame>
      <p:sp>
        <p:nvSpPr>
          <p:cNvPr id="23" name="Arrow: Up 22">
            <a:extLst>
              <a:ext uri="{FF2B5EF4-FFF2-40B4-BE49-F238E27FC236}">
                <a16:creationId xmlns:a16="http://schemas.microsoft.com/office/drawing/2014/main" id="{24B5CEEE-7B63-B905-3C38-6C8E42844675}"/>
              </a:ext>
              <a:ext uri="{C183D7F6-B498-43B3-948B-1728B52AA6E4}">
                <adec:decorative xmlns:adec="http://schemas.microsoft.com/office/drawing/2017/decorative" val="1"/>
              </a:ext>
            </a:extLst>
          </p:cNvPr>
          <p:cNvSpPr/>
          <p:nvPr/>
        </p:nvSpPr>
        <p:spPr>
          <a:xfrm>
            <a:off x="812631" y="599349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TextBox 23">
            <a:extLst>
              <a:ext uri="{FF2B5EF4-FFF2-40B4-BE49-F238E27FC236}">
                <a16:creationId xmlns:a16="http://schemas.microsoft.com/office/drawing/2014/main" id="{160BCC20-A30E-E782-7238-51FB1BC299B9}"/>
              </a:ext>
              <a:ext uri="{C183D7F6-B498-43B3-948B-1728B52AA6E4}">
                <adec:decorative xmlns:adec="http://schemas.microsoft.com/office/drawing/2017/decorative" val="1"/>
              </a:ext>
            </a:extLst>
          </p:cNvPr>
          <p:cNvSpPr txBox="1"/>
          <p:nvPr/>
        </p:nvSpPr>
        <p:spPr>
          <a:xfrm>
            <a:off x="1109454" y="5928967"/>
            <a:ext cx="3961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25" name="Arrow: Up 24">
            <a:extLst>
              <a:ext uri="{FF2B5EF4-FFF2-40B4-BE49-F238E27FC236}">
                <a16:creationId xmlns:a16="http://schemas.microsoft.com/office/drawing/2014/main" id="{C5462ACD-59D5-3698-A707-11F87695B9FD}"/>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5" name="Title 1">
            <a:extLst>
              <a:ext uri="{FF2B5EF4-FFF2-40B4-BE49-F238E27FC236}">
                <a16:creationId xmlns:a16="http://schemas.microsoft.com/office/drawing/2014/main" id="{C02DB33B-7E0A-F66C-0030-D5A714A222D1}"/>
              </a:ext>
            </a:extLst>
          </p:cNvPr>
          <p:cNvSpPr txBox="1">
            <a:spLocks/>
          </p:cNvSpPr>
          <p:nvPr/>
        </p:nvSpPr>
        <p:spPr>
          <a:xfrm>
            <a:off x="706436" y="31366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800" b="1" i="0" u="none" strike="noStrike" kern="1200" cap="none" spc="0" normalizeH="0" baseline="0" noProof="0">
              <a:ln>
                <a:noFill/>
              </a:ln>
              <a:solidFill>
                <a:schemeClr val="accent4"/>
              </a:solidFill>
              <a:effectLst/>
              <a:uLnTx/>
              <a:uFillTx/>
              <a:ea typeface="+mj-ea"/>
              <a:cs typeface="+mj-cs"/>
            </a:endParaRPr>
          </a:p>
        </p:txBody>
      </p:sp>
      <p:sp>
        <p:nvSpPr>
          <p:cNvPr id="2" name="TextBox 1">
            <a:extLst>
              <a:ext uri="{FF2B5EF4-FFF2-40B4-BE49-F238E27FC236}">
                <a16:creationId xmlns:a16="http://schemas.microsoft.com/office/drawing/2014/main" id="{F7452C1C-4811-0F67-85A9-1A151F7256CE}"/>
              </a:ext>
            </a:extLst>
          </p:cNvPr>
          <p:cNvSpPr txBox="1"/>
          <p:nvPr/>
        </p:nvSpPr>
        <p:spPr>
          <a:xfrm>
            <a:off x="695324" y="1639192"/>
            <a:ext cx="9925783"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ea typeface="+mn-ea"/>
                <a:cs typeface="+mn-cs"/>
              </a:rPr>
              <a:t>Overall, about how often over the last 12 months have you given unpaid help to any group(s), club(s) or organisation(s)?</a:t>
            </a:r>
          </a:p>
        </p:txBody>
      </p:sp>
      <p:sp>
        <p:nvSpPr>
          <p:cNvPr id="3" name="TextBox 2">
            <a:extLst>
              <a:ext uri="{FF2B5EF4-FFF2-40B4-BE49-F238E27FC236}">
                <a16:creationId xmlns:a16="http://schemas.microsoft.com/office/drawing/2014/main" id="{D12B5639-0458-38BE-00B1-344E896632D6}"/>
              </a:ext>
            </a:extLst>
          </p:cNvPr>
          <p:cNvSpPr txBox="1"/>
          <p:nvPr/>
        </p:nvSpPr>
        <p:spPr>
          <a:xfrm>
            <a:off x="2216044" y="2057551"/>
            <a:ext cx="31304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Within the last 12 months</a:t>
            </a:r>
          </a:p>
        </p:txBody>
      </p:sp>
      <p:sp>
        <p:nvSpPr>
          <p:cNvPr id="6" name="TextBox 5">
            <a:extLst>
              <a:ext uri="{FF2B5EF4-FFF2-40B4-BE49-F238E27FC236}">
                <a16:creationId xmlns:a16="http://schemas.microsoft.com/office/drawing/2014/main" id="{C2F064F0-D056-F734-5767-8AC63938E102}"/>
              </a:ext>
            </a:extLst>
          </p:cNvPr>
          <p:cNvSpPr txBox="1"/>
          <p:nvPr/>
        </p:nvSpPr>
        <p:spPr>
          <a:xfrm>
            <a:off x="8282354" y="2057551"/>
            <a:ext cx="212842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At least once a month</a:t>
            </a:r>
          </a:p>
        </p:txBody>
      </p:sp>
      <p:sp>
        <p:nvSpPr>
          <p:cNvPr id="10" name="TextBox 9">
            <a:extLst>
              <a:ext uri="{FF2B5EF4-FFF2-40B4-BE49-F238E27FC236}">
                <a16:creationId xmlns:a16="http://schemas.microsoft.com/office/drawing/2014/main" id="{0D7EAD55-938A-3832-CABD-0090FC6A17AC}"/>
              </a:ext>
            </a:extLst>
          </p:cNvPr>
          <p:cNvSpPr txBox="1"/>
          <p:nvPr/>
        </p:nvSpPr>
        <p:spPr>
          <a:xfrm>
            <a:off x="695325" y="6317506"/>
            <a:ext cx="1128065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(answering) excluding those answering ‘prefer not to say’: 2023 = 6,166 (2022: 5,656).  * LLTI/condition = Limiting long-term illness or health condition</a:t>
            </a:r>
          </a:p>
        </p:txBody>
      </p:sp>
      <p:sp>
        <p:nvSpPr>
          <p:cNvPr id="16" name="Footer Placeholder 5">
            <a:extLst>
              <a:ext uri="{FF2B5EF4-FFF2-40B4-BE49-F238E27FC236}">
                <a16:creationId xmlns:a16="http://schemas.microsoft.com/office/drawing/2014/main" id="{1C14D527-B594-D591-ED10-F08B95024139}"/>
              </a:ext>
            </a:extLst>
          </p:cNvPr>
          <p:cNvSpPr txBox="1">
            <a:spLocks/>
          </p:cNvSpPr>
          <p:nvPr/>
        </p:nvSpPr>
        <p:spPr>
          <a:xfrm>
            <a:off x="696908" y="6593861"/>
            <a:ext cx="5981699"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5725">
              <a:defRPr/>
            </a:pPr>
            <a:r>
              <a:rPr lang="en-GB" sz="1100">
                <a:solidFill>
                  <a:srgbClr val="000000">
                    <a:lumMod val="50000"/>
                    <a:lumOff val="50000"/>
                  </a:srgbClr>
                </a:solidFill>
                <a:latin typeface="Calibri"/>
              </a:rPr>
              <a:t>Produced by Essex County Council Policy Unit</a:t>
            </a:r>
          </a:p>
        </p:txBody>
      </p:sp>
      <p:graphicFrame>
        <p:nvGraphicFramePr>
          <p:cNvPr id="17" name="Chart 16">
            <a:extLst>
              <a:ext uri="{FF2B5EF4-FFF2-40B4-BE49-F238E27FC236}">
                <a16:creationId xmlns:a16="http://schemas.microsoft.com/office/drawing/2014/main" id="{8CD81FD3-27EB-ABAB-5081-55C7C4C74D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6561752"/>
              </p:ext>
            </p:extLst>
          </p:nvPr>
        </p:nvGraphicFramePr>
        <p:xfrm>
          <a:off x="6206733" y="2294854"/>
          <a:ext cx="4902813" cy="27343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Table 19">
            <a:extLst>
              <a:ext uri="{FF2B5EF4-FFF2-40B4-BE49-F238E27FC236}">
                <a16:creationId xmlns:a16="http://schemas.microsoft.com/office/drawing/2014/main" id="{3F626A91-508F-B857-8A83-C04D95419303}"/>
              </a:ext>
            </a:extLst>
          </p:cNvPr>
          <p:cNvGraphicFramePr>
            <a:graphicFrameLocks noGrp="1"/>
          </p:cNvGraphicFramePr>
          <p:nvPr>
            <p:extLst>
              <p:ext uri="{D42A27DB-BD31-4B8C-83A1-F6EECF244321}">
                <p14:modId xmlns:p14="http://schemas.microsoft.com/office/powerpoint/2010/main" val="586708596"/>
              </p:ext>
            </p:extLst>
          </p:nvPr>
        </p:nvGraphicFramePr>
        <p:xfrm>
          <a:off x="452436" y="5242407"/>
          <a:ext cx="4902813" cy="609600"/>
        </p:xfrm>
        <a:graphic>
          <a:graphicData uri="http://schemas.openxmlformats.org/drawingml/2006/table">
            <a:tbl>
              <a:tblPr firstRow="1" bandRow="1">
                <a:tableStyleId>{5C22544A-7EE6-4342-B048-85BDC9FD1C3A}</a:tableStyleId>
              </a:tblPr>
              <a:tblGrid>
                <a:gridCol w="3059511">
                  <a:extLst>
                    <a:ext uri="{9D8B030D-6E8A-4147-A177-3AD203B41FA5}">
                      <a16:colId xmlns:a16="http://schemas.microsoft.com/office/drawing/2014/main" val="1948875028"/>
                    </a:ext>
                  </a:extLst>
                </a:gridCol>
                <a:gridCol w="858224">
                  <a:extLst>
                    <a:ext uri="{9D8B030D-6E8A-4147-A177-3AD203B41FA5}">
                      <a16:colId xmlns:a16="http://schemas.microsoft.com/office/drawing/2014/main" val="4123589261"/>
                    </a:ext>
                  </a:extLst>
                </a:gridCol>
                <a:gridCol w="985078">
                  <a:extLst>
                    <a:ext uri="{9D8B030D-6E8A-4147-A177-3AD203B41FA5}">
                      <a16:colId xmlns:a16="http://schemas.microsoft.com/office/drawing/2014/main" val="301379166"/>
                    </a:ext>
                  </a:extLst>
                </a:gridCol>
              </a:tblGrid>
              <a:tr h="24427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rPr>
                        <a:t>Working age (18-64)</a:t>
                      </a:r>
                    </a:p>
                  </a:txBody>
                  <a:tcPr>
                    <a:noFill/>
                  </a:tcPr>
                </a:tc>
                <a:tc>
                  <a:txBody>
                    <a:bodyPr/>
                    <a:lstStyle/>
                    <a:p>
                      <a:pPr algn="ctr"/>
                      <a:r>
                        <a:rPr lang="en-GB" sz="1400"/>
                        <a:t>2022</a:t>
                      </a:r>
                    </a:p>
                  </a:txBody>
                  <a:tcPr/>
                </a:tc>
                <a:tc>
                  <a:txBody>
                    <a:bodyPr/>
                    <a:lstStyle/>
                    <a:p>
                      <a:pPr algn="ctr"/>
                      <a:r>
                        <a:rPr lang="en-GB" sz="1400"/>
                        <a:t>2023</a:t>
                      </a:r>
                    </a:p>
                  </a:txBody>
                  <a:tcPr/>
                </a:tc>
                <a:extLst>
                  <a:ext uri="{0D108BD9-81ED-4DB2-BD59-A6C34878D82A}">
                    <a16:rowId xmlns:a16="http://schemas.microsoft.com/office/drawing/2014/main" val="2769553947"/>
                  </a:ext>
                </a:extLst>
              </a:tr>
              <a:tr h="244277">
                <a:tc>
                  <a:txBody>
                    <a:bodyPr/>
                    <a:lstStyle/>
                    <a:p>
                      <a:pPr algn="r"/>
                      <a:r>
                        <a:rPr lang="en-GB" sz="1400" b="1"/>
                        <a:t>% LLTI/condition in any employment</a:t>
                      </a:r>
                    </a:p>
                  </a:txBody>
                  <a:tcPr>
                    <a:noFill/>
                  </a:tcPr>
                </a:tc>
                <a:tc>
                  <a:txBody>
                    <a:bodyPr/>
                    <a:lstStyle/>
                    <a:p>
                      <a:pPr algn="ctr"/>
                      <a:r>
                        <a:rPr lang="en-GB" sz="1400"/>
                        <a:t>63%</a:t>
                      </a:r>
                    </a:p>
                  </a:txBody>
                  <a:tcPr/>
                </a:tc>
                <a:tc>
                  <a:txBody>
                    <a:bodyPr/>
                    <a:lstStyle/>
                    <a:p>
                      <a:pPr algn="ctr"/>
                      <a:r>
                        <a:rPr lang="en-GB" sz="1400"/>
                        <a:t>63%</a:t>
                      </a:r>
                    </a:p>
                  </a:txBody>
                  <a:tcPr/>
                </a:tc>
                <a:extLst>
                  <a:ext uri="{0D108BD9-81ED-4DB2-BD59-A6C34878D82A}">
                    <a16:rowId xmlns:a16="http://schemas.microsoft.com/office/drawing/2014/main" val="3564095484"/>
                  </a:ext>
                </a:extLst>
              </a:tr>
            </a:tbl>
          </a:graphicData>
        </a:graphic>
      </p:graphicFrame>
      <p:graphicFrame>
        <p:nvGraphicFramePr>
          <p:cNvPr id="20" name="Table 19">
            <a:extLst>
              <a:ext uri="{FF2B5EF4-FFF2-40B4-BE49-F238E27FC236}">
                <a16:creationId xmlns:a16="http://schemas.microsoft.com/office/drawing/2014/main" id="{5D125B03-25E1-39E6-DBCE-5CF7F29E1F1B}"/>
              </a:ext>
            </a:extLst>
          </p:cNvPr>
          <p:cNvGraphicFramePr>
            <a:graphicFrameLocks noGrp="1"/>
          </p:cNvGraphicFramePr>
          <p:nvPr>
            <p:extLst>
              <p:ext uri="{D42A27DB-BD31-4B8C-83A1-F6EECF244321}">
                <p14:modId xmlns:p14="http://schemas.microsoft.com/office/powerpoint/2010/main" val="841808990"/>
              </p:ext>
            </p:extLst>
          </p:nvPr>
        </p:nvGraphicFramePr>
        <p:xfrm>
          <a:off x="5484893" y="5168437"/>
          <a:ext cx="4902813" cy="822960"/>
        </p:xfrm>
        <a:graphic>
          <a:graphicData uri="http://schemas.openxmlformats.org/drawingml/2006/table">
            <a:tbl>
              <a:tblPr firstRow="1" bandRow="1">
                <a:tableStyleId>{5C22544A-7EE6-4342-B048-85BDC9FD1C3A}</a:tableStyleId>
              </a:tblPr>
              <a:tblGrid>
                <a:gridCol w="3059511">
                  <a:extLst>
                    <a:ext uri="{9D8B030D-6E8A-4147-A177-3AD203B41FA5}">
                      <a16:colId xmlns:a16="http://schemas.microsoft.com/office/drawing/2014/main" val="1948875028"/>
                    </a:ext>
                  </a:extLst>
                </a:gridCol>
                <a:gridCol w="858224">
                  <a:extLst>
                    <a:ext uri="{9D8B030D-6E8A-4147-A177-3AD203B41FA5}">
                      <a16:colId xmlns:a16="http://schemas.microsoft.com/office/drawing/2014/main" val="4123589261"/>
                    </a:ext>
                  </a:extLst>
                </a:gridCol>
                <a:gridCol w="985078">
                  <a:extLst>
                    <a:ext uri="{9D8B030D-6E8A-4147-A177-3AD203B41FA5}">
                      <a16:colId xmlns:a16="http://schemas.microsoft.com/office/drawing/2014/main" val="301379166"/>
                    </a:ext>
                  </a:extLst>
                </a:gridCol>
              </a:tblGrid>
              <a:tr h="244277">
                <a:tc>
                  <a:txBody>
                    <a:bodyPr/>
                    <a:lstStyle/>
                    <a:p>
                      <a:pPr algn="r"/>
                      <a:r>
                        <a:rPr lang="en-GB" sz="1400">
                          <a:solidFill>
                            <a:schemeClr val="tx1"/>
                          </a:solidFill>
                        </a:rPr>
                        <a:t>Working age (18-64)</a:t>
                      </a:r>
                    </a:p>
                  </a:txBody>
                  <a:tcPr>
                    <a:noFill/>
                  </a:tcPr>
                </a:tc>
                <a:tc>
                  <a:txBody>
                    <a:bodyPr/>
                    <a:lstStyle/>
                    <a:p>
                      <a:pPr algn="ctr"/>
                      <a:r>
                        <a:rPr lang="en-GB" sz="1400">
                          <a:solidFill>
                            <a:schemeClr val="bg1"/>
                          </a:solidFill>
                        </a:rPr>
                        <a:t>2022</a:t>
                      </a:r>
                    </a:p>
                  </a:txBody>
                  <a:tcPr/>
                </a:tc>
                <a:tc>
                  <a:txBody>
                    <a:bodyPr/>
                    <a:lstStyle/>
                    <a:p>
                      <a:pPr algn="ctr"/>
                      <a:r>
                        <a:rPr lang="en-GB" sz="1400">
                          <a:solidFill>
                            <a:schemeClr val="bg1"/>
                          </a:solidFill>
                        </a:rPr>
                        <a:t>2023</a:t>
                      </a:r>
                    </a:p>
                  </a:txBody>
                  <a:tcPr/>
                </a:tc>
                <a:extLst>
                  <a:ext uri="{0D108BD9-81ED-4DB2-BD59-A6C34878D82A}">
                    <a16:rowId xmlns:a16="http://schemas.microsoft.com/office/drawing/2014/main" val="2769553947"/>
                  </a:ext>
                </a:extLst>
              </a:tr>
              <a:tr h="244277">
                <a:tc>
                  <a:txBody>
                    <a:bodyPr/>
                    <a:lstStyle/>
                    <a:p>
                      <a:pPr algn="r"/>
                      <a:r>
                        <a:rPr lang="en-GB" sz="1400" b="1">
                          <a:solidFill>
                            <a:schemeClr val="tx1"/>
                          </a:solidFill>
                        </a:rPr>
                        <a:t>% LLTI/condition in full time employment (31+ hours per week)</a:t>
                      </a:r>
                    </a:p>
                  </a:txBody>
                  <a:tcPr>
                    <a:noFill/>
                  </a:tcPr>
                </a:tc>
                <a:tc>
                  <a:txBody>
                    <a:bodyPr/>
                    <a:lstStyle/>
                    <a:p>
                      <a:pPr algn="ctr"/>
                      <a:r>
                        <a:rPr lang="en-GB" sz="1400">
                          <a:solidFill>
                            <a:schemeClr val="tx1"/>
                          </a:solidFill>
                        </a:rPr>
                        <a:t>41%</a:t>
                      </a:r>
                    </a:p>
                  </a:txBody>
                  <a:tcPr anchor="ctr"/>
                </a:tc>
                <a:tc>
                  <a:txBody>
                    <a:bodyPr/>
                    <a:lstStyle/>
                    <a:p>
                      <a:pPr algn="ctr"/>
                      <a:r>
                        <a:rPr lang="en-GB" sz="1400">
                          <a:solidFill>
                            <a:schemeClr val="tx1"/>
                          </a:solidFill>
                        </a:rPr>
                        <a:t>47%</a:t>
                      </a:r>
                    </a:p>
                  </a:txBody>
                  <a:tcPr anchor="ctr"/>
                </a:tc>
                <a:extLst>
                  <a:ext uri="{0D108BD9-81ED-4DB2-BD59-A6C34878D82A}">
                    <a16:rowId xmlns:a16="http://schemas.microsoft.com/office/drawing/2014/main" val="3564095484"/>
                  </a:ext>
                </a:extLst>
              </a:tr>
            </a:tbl>
          </a:graphicData>
        </a:graphic>
      </p:graphicFrame>
      <p:sp>
        <p:nvSpPr>
          <p:cNvPr id="22" name="Arrow: Up 21">
            <a:extLst>
              <a:ext uri="{FF2B5EF4-FFF2-40B4-BE49-F238E27FC236}">
                <a16:creationId xmlns:a16="http://schemas.microsoft.com/office/drawing/2014/main" id="{3D0FE34D-458D-A166-B860-F0AB675B2706}"/>
              </a:ext>
              <a:ext uri="{C183D7F6-B498-43B3-948B-1728B52AA6E4}">
                <adec:decorative xmlns:adec="http://schemas.microsoft.com/office/drawing/2017/decorative" val="1"/>
              </a:ext>
            </a:extLst>
          </p:cNvPr>
          <p:cNvSpPr/>
          <p:nvPr/>
        </p:nvSpPr>
        <p:spPr>
          <a:xfrm>
            <a:off x="10094117" y="562350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6" name="Title 1">
            <a:extLst>
              <a:ext uri="{FF2B5EF4-FFF2-40B4-BE49-F238E27FC236}">
                <a16:creationId xmlns:a16="http://schemas.microsoft.com/office/drawing/2014/main" id="{005F4BEC-A43E-059A-984E-E0640367CF5A}"/>
              </a:ext>
            </a:extLst>
          </p:cNvPr>
          <p:cNvSpPr txBox="1">
            <a:spLocks/>
          </p:cNvSpPr>
          <p:nvPr/>
        </p:nvSpPr>
        <p:spPr>
          <a:xfrm>
            <a:off x="706436" y="313665"/>
            <a:ext cx="11199745" cy="1280552"/>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rPr>
              <a:t>In addition, there has been a significant decline in residents with an LLTI/condition* formally volunteering, particularly more regularly (at least once a month) and for working age residents. </a:t>
            </a:r>
          </a:p>
        </p:txBody>
      </p:sp>
    </p:spTree>
    <p:custDataLst>
      <p:tags r:id="rId1"/>
    </p:custDataLst>
    <p:extLst>
      <p:ext uri="{BB962C8B-B14F-4D97-AF65-F5344CB8AC3E}">
        <p14:creationId xmlns:p14="http://schemas.microsoft.com/office/powerpoint/2010/main" val="1710939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AAD440C4-E555-4587-F682-AD216BAD4F91}"/>
              </a:ext>
            </a:extLst>
          </p:cNvPr>
          <p:cNvGraphicFramePr/>
          <p:nvPr>
            <p:extLst>
              <p:ext uri="{D42A27DB-BD31-4B8C-83A1-F6EECF244321}">
                <p14:modId xmlns:p14="http://schemas.microsoft.com/office/powerpoint/2010/main" val="2905410652"/>
              </p:ext>
            </p:extLst>
          </p:nvPr>
        </p:nvGraphicFramePr>
        <p:xfrm>
          <a:off x="5575454" y="1671244"/>
          <a:ext cx="6452820" cy="4866754"/>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Connector 15">
            <a:extLst>
              <a:ext uri="{FF2B5EF4-FFF2-40B4-BE49-F238E27FC236}">
                <a16:creationId xmlns:a16="http://schemas.microsoft.com/office/drawing/2014/main" id="{3F59A95E-84F9-4F03-BF8B-E973D3E47BDA}"/>
              </a:ext>
              <a:ext uri="{C183D7F6-B498-43B3-948B-1728B52AA6E4}">
                <adec:decorative xmlns:adec="http://schemas.microsoft.com/office/drawing/2017/decorative" val="1"/>
              </a:ext>
            </a:extLst>
          </p:cNvPr>
          <p:cNvCxnSpPr>
            <a:cxnSpLocks/>
          </p:cNvCxnSpPr>
          <p:nvPr/>
        </p:nvCxnSpPr>
        <p:spPr>
          <a:xfrm flipH="1">
            <a:off x="10402697" y="1753341"/>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a16="http://schemas.microsoft.com/office/drawing/2014/main" id="{1B10787E-2158-4909-84E5-A1ADD2A3B64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3256698"/>
              </p:ext>
            </p:extLst>
          </p:nvPr>
        </p:nvGraphicFramePr>
        <p:xfrm>
          <a:off x="5635746" y="1723030"/>
          <a:ext cx="6452820" cy="4866754"/>
        </p:xfrm>
        <a:graphic>
          <a:graphicData uri="http://schemas.openxmlformats.org/drawingml/2006/chart">
            <c:chart xmlns:c="http://schemas.openxmlformats.org/drawingml/2006/chart" xmlns:r="http://schemas.openxmlformats.org/officeDocument/2006/relationships" r:id="rId5"/>
          </a:graphicData>
        </a:graphic>
      </p:graphicFrame>
      <p:cxnSp>
        <p:nvCxnSpPr>
          <p:cNvPr id="37" name="Straight Connector 36">
            <a:extLst>
              <a:ext uri="{FF2B5EF4-FFF2-40B4-BE49-F238E27FC236}">
                <a16:creationId xmlns:a16="http://schemas.microsoft.com/office/drawing/2014/main" id="{2C2BCCB9-C286-40D9-80EF-752A33407747}"/>
              </a:ext>
              <a:ext uri="{C183D7F6-B498-43B3-948B-1728B52AA6E4}">
                <adec:decorative xmlns:adec="http://schemas.microsoft.com/office/drawing/2017/decorative" val="1"/>
              </a:ext>
            </a:extLst>
          </p:cNvPr>
          <p:cNvCxnSpPr>
            <a:cxnSpLocks/>
          </p:cNvCxnSpPr>
          <p:nvPr/>
        </p:nvCxnSpPr>
        <p:spPr>
          <a:xfrm>
            <a:off x="652898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F640A52-7C97-4A5A-B8D3-B6846D673C7A}"/>
              </a:ext>
              <a:ext uri="{C183D7F6-B498-43B3-948B-1728B52AA6E4}">
                <adec:decorative xmlns:adec="http://schemas.microsoft.com/office/drawing/2017/decorative" val="1"/>
              </a:ext>
            </a:extLst>
          </p:cNvPr>
          <p:cNvCxnSpPr>
            <a:cxnSpLocks/>
          </p:cNvCxnSpPr>
          <p:nvPr/>
        </p:nvCxnSpPr>
        <p:spPr>
          <a:xfrm>
            <a:off x="652898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Informal/formal volunteering</a:t>
            </a:r>
          </a:p>
        </p:txBody>
      </p:sp>
      <p:cxnSp>
        <p:nvCxnSpPr>
          <p:cNvPr id="49" name="Straight Connector 48">
            <a:extLst>
              <a:ext uri="{FF2B5EF4-FFF2-40B4-BE49-F238E27FC236}">
                <a16:creationId xmlns:a16="http://schemas.microsoft.com/office/drawing/2014/main" id="{8483B472-2068-45D2-BE90-2B787C0153B8}"/>
              </a:ext>
              <a:ext uri="{C183D7F6-B498-43B3-948B-1728B52AA6E4}">
                <adec:decorative xmlns:adec="http://schemas.microsoft.com/office/drawing/2017/decorative" val="1"/>
              </a:ext>
            </a:extLst>
          </p:cNvPr>
          <p:cNvCxnSpPr>
            <a:cxnSpLocks/>
          </p:cNvCxnSpPr>
          <p:nvPr/>
        </p:nvCxnSpPr>
        <p:spPr>
          <a:xfrm>
            <a:off x="652898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1546649-D2F6-4341-B0CF-909E3E1AB7EC}"/>
              </a:ext>
              <a:ext uri="{C183D7F6-B498-43B3-948B-1728B52AA6E4}">
                <adec:decorative xmlns:adec="http://schemas.microsoft.com/office/drawing/2017/decorative" val="1"/>
              </a:ext>
            </a:extLst>
          </p:cNvPr>
          <p:cNvSpPr txBox="1"/>
          <p:nvPr/>
        </p:nvSpPr>
        <p:spPr>
          <a:xfrm>
            <a:off x="695324" y="6194853"/>
            <a:ext cx="61289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excluding those answering don’t know (2023 = 6,185-6,314), (2022 = 5,528);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Benchmark: Community Life Survey 2021/22 (10,126) </a:t>
            </a:r>
          </a:p>
        </p:txBody>
      </p:sp>
      <p:graphicFrame>
        <p:nvGraphicFramePr>
          <p:cNvPr id="29" name="Chart 28">
            <a:extLst>
              <a:ext uri="{FF2B5EF4-FFF2-40B4-BE49-F238E27FC236}">
                <a16:creationId xmlns:a16="http://schemas.microsoft.com/office/drawing/2014/main" id="{F044EC6A-4F04-4FAC-8F5A-4408D487247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4834218"/>
              </p:ext>
            </p:extLst>
          </p:nvPr>
        </p:nvGraphicFramePr>
        <p:xfrm>
          <a:off x="574875" y="1575896"/>
          <a:ext cx="5377194" cy="136847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29">
            <a:extLst>
              <a:ext uri="{FF2B5EF4-FFF2-40B4-BE49-F238E27FC236}">
                <a16:creationId xmlns:a16="http://schemas.microsoft.com/office/drawing/2014/main" id="{0954436D-BF04-45B3-B60E-68AE3B4726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4465317"/>
              </p:ext>
            </p:extLst>
          </p:nvPr>
        </p:nvGraphicFramePr>
        <p:xfrm>
          <a:off x="574874" y="3027323"/>
          <a:ext cx="5377193" cy="929511"/>
        </p:xfrm>
        <a:graphic>
          <a:graphicData uri="http://schemas.openxmlformats.org/drawingml/2006/chart">
            <c:chart xmlns:c="http://schemas.openxmlformats.org/drawingml/2006/chart" xmlns:r="http://schemas.openxmlformats.org/officeDocument/2006/relationships" r:id="rId7"/>
          </a:graphicData>
        </a:graphic>
      </p:graphicFrame>
      <p:sp>
        <p:nvSpPr>
          <p:cNvPr id="39" name="Rectangle 38">
            <a:extLst>
              <a:ext uri="{FF2B5EF4-FFF2-40B4-BE49-F238E27FC236}">
                <a16:creationId xmlns:a16="http://schemas.microsoft.com/office/drawing/2014/main" id="{7F65F340-9BA4-C60D-1E5E-BD990A67EF65}"/>
              </a:ext>
              <a:ext uri="{C183D7F6-B498-43B3-948B-1728B52AA6E4}">
                <adec:decorative xmlns:adec="http://schemas.microsoft.com/office/drawing/2017/decorative" val="1"/>
              </a:ext>
            </a:extLst>
          </p:cNvPr>
          <p:cNvSpPr/>
          <p:nvPr/>
        </p:nvSpPr>
        <p:spPr>
          <a:xfrm>
            <a:off x="10267022" y="3456432"/>
            <a:ext cx="348389" cy="18587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1" name="Slide Number Placeholder 4">
            <a:extLst>
              <a:ext uri="{FF2B5EF4-FFF2-40B4-BE49-F238E27FC236}">
                <a16:creationId xmlns:a16="http://schemas.microsoft.com/office/drawing/2014/main" id="{1887C3A1-6032-4CD8-946D-D4B2EC46E20C}"/>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36" name="Date Placeholder 3">
            <a:extLst>
              <a:ext uri="{FF2B5EF4-FFF2-40B4-BE49-F238E27FC236}">
                <a16:creationId xmlns:a16="http://schemas.microsoft.com/office/drawing/2014/main" id="{47E8BD0C-6E77-433B-9D38-262D64834BFA}"/>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8" name="Rectangle 7">
            <a:extLst>
              <a:ext uri="{FF2B5EF4-FFF2-40B4-BE49-F238E27FC236}">
                <a16:creationId xmlns:a16="http://schemas.microsoft.com/office/drawing/2014/main" id="{58807506-1EAD-E7A8-B77F-10C86CB0DDAB}"/>
              </a:ext>
              <a:ext uri="{C183D7F6-B498-43B3-948B-1728B52AA6E4}">
                <adec:decorative xmlns:adec="http://schemas.microsoft.com/office/drawing/2017/decorative" val="1"/>
              </a:ext>
            </a:extLst>
          </p:cNvPr>
          <p:cNvSpPr/>
          <p:nvPr/>
        </p:nvSpPr>
        <p:spPr>
          <a:xfrm>
            <a:off x="10460917" y="4517260"/>
            <a:ext cx="386371" cy="19224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3" name="Title 1">
            <a:extLst>
              <a:ext uri="{FF2B5EF4-FFF2-40B4-BE49-F238E27FC236}">
                <a16:creationId xmlns:a16="http://schemas.microsoft.com/office/drawing/2014/main" id="{68120446-4664-65D4-6F67-EFAC17FEC6DF}"/>
              </a:ext>
            </a:extLst>
          </p:cNvPr>
          <p:cNvSpPr txBox="1">
            <a:spLocks/>
          </p:cNvSpPr>
          <p:nvPr/>
        </p:nvSpPr>
        <p:spPr>
          <a:xfrm>
            <a:off x="706436" y="257607"/>
            <a:ext cx="11199745" cy="1081198"/>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a:defRPr/>
            </a:pPr>
            <a:r>
              <a:rPr lang="en-GB" sz="1800">
                <a:solidFill>
                  <a:schemeClr val="accent4"/>
                </a:solidFill>
              </a:rPr>
              <a:t>While nearly half of resident's state they have informally been involved in volunteering over the last 12 months, this has still declined vs. 2022, as has the proportion of residents participating in any type of volunteering. </a:t>
            </a:r>
          </a:p>
        </p:txBody>
      </p:sp>
      <p:sp>
        <p:nvSpPr>
          <p:cNvPr id="7" name="TextBox 6">
            <a:extLst>
              <a:ext uri="{FF2B5EF4-FFF2-40B4-BE49-F238E27FC236}">
                <a16:creationId xmlns:a16="http://schemas.microsoft.com/office/drawing/2014/main" id="{6753B4D8-80D0-4D0A-9B0E-CCA1966BCBEE}"/>
              </a:ext>
              <a:ext uri="{C183D7F6-B498-43B3-948B-1728B52AA6E4}">
                <adec:decorative xmlns:adec="http://schemas.microsoft.com/office/drawing/2017/decorative" val="1"/>
              </a:ext>
            </a:extLst>
          </p:cNvPr>
          <p:cNvSpPr txBox="1"/>
          <p:nvPr/>
        </p:nvSpPr>
        <p:spPr>
          <a:xfrm>
            <a:off x="1050640" y="6552430"/>
            <a:ext cx="594160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the 2022 survey at the 95% confidence level </a:t>
            </a:r>
          </a:p>
        </p:txBody>
      </p:sp>
      <p:sp>
        <p:nvSpPr>
          <p:cNvPr id="10" name="Arrow: Up 9">
            <a:extLst>
              <a:ext uri="{FF2B5EF4-FFF2-40B4-BE49-F238E27FC236}">
                <a16:creationId xmlns:a16="http://schemas.microsoft.com/office/drawing/2014/main" id="{098E0F6D-17F5-F830-3F82-4F8B7866A32D}"/>
              </a:ext>
              <a:ext uri="{C183D7F6-B498-43B3-948B-1728B52AA6E4}">
                <adec:decorative xmlns:adec="http://schemas.microsoft.com/office/drawing/2017/decorative" val="1"/>
              </a:ext>
            </a:extLst>
          </p:cNvPr>
          <p:cNvSpPr/>
          <p:nvPr/>
        </p:nvSpPr>
        <p:spPr>
          <a:xfrm>
            <a:off x="783853" y="657550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1" name="Arrow: Up 10">
            <a:extLst>
              <a:ext uri="{FF2B5EF4-FFF2-40B4-BE49-F238E27FC236}">
                <a16:creationId xmlns:a16="http://schemas.microsoft.com/office/drawing/2014/main" id="{0CAB196F-05F9-7D4F-87EF-4A2811185179}"/>
              </a:ext>
              <a:ext uri="{C183D7F6-B498-43B3-948B-1728B52AA6E4}">
                <adec:decorative xmlns:adec="http://schemas.microsoft.com/office/drawing/2017/decorative" val="1"/>
              </a:ext>
            </a:extLst>
          </p:cNvPr>
          <p:cNvSpPr/>
          <p:nvPr/>
        </p:nvSpPr>
        <p:spPr>
          <a:xfrm flipV="1">
            <a:off x="926399" y="658303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5" name="Rectangle 14">
            <a:extLst>
              <a:ext uri="{FF2B5EF4-FFF2-40B4-BE49-F238E27FC236}">
                <a16:creationId xmlns:a16="http://schemas.microsoft.com/office/drawing/2014/main" id="{B7A0F777-81A1-3C38-4874-B7F663533746}"/>
              </a:ext>
              <a:ext uri="{C183D7F6-B498-43B3-948B-1728B52AA6E4}">
                <adec:decorative xmlns:adec="http://schemas.microsoft.com/office/drawing/2017/decorative" val="1"/>
              </a:ext>
            </a:extLst>
          </p:cNvPr>
          <p:cNvSpPr/>
          <p:nvPr/>
        </p:nvSpPr>
        <p:spPr>
          <a:xfrm>
            <a:off x="10773669" y="2376572"/>
            <a:ext cx="329114" cy="19224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9" name="Rectangle 18">
            <a:extLst>
              <a:ext uri="{FF2B5EF4-FFF2-40B4-BE49-F238E27FC236}">
                <a16:creationId xmlns:a16="http://schemas.microsoft.com/office/drawing/2014/main" id="{1E935230-4A65-3FA2-EB04-2A6D50140A49}"/>
              </a:ext>
              <a:ext uri="{C183D7F6-B498-43B3-948B-1728B52AA6E4}">
                <adec:decorative xmlns:adec="http://schemas.microsoft.com/office/drawing/2017/decorative" val="1"/>
              </a:ext>
            </a:extLst>
          </p:cNvPr>
          <p:cNvSpPr/>
          <p:nvPr/>
        </p:nvSpPr>
        <p:spPr>
          <a:xfrm>
            <a:off x="10271927" y="4084211"/>
            <a:ext cx="348389" cy="18587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6" name="Straight Connector 5">
            <a:extLst>
              <a:ext uri="{FF2B5EF4-FFF2-40B4-BE49-F238E27FC236}">
                <a16:creationId xmlns:a16="http://schemas.microsoft.com/office/drawing/2014/main" id="{C1226194-4B3E-B1D0-9A00-7D4CE99DFAA4}"/>
              </a:ext>
              <a:ext uri="{C183D7F6-B498-43B3-948B-1728B52AA6E4}">
                <adec:decorative xmlns:adec="http://schemas.microsoft.com/office/drawing/2017/decorative" val="1"/>
              </a:ext>
            </a:extLst>
          </p:cNvPr>
          <p:cNvCxnSpPr>
            <a:cxnSpLocks/>
          </p:cNvCxnSpPr>
          <p:nvPr/>
        </p:nvCxnSpPr>
        <p:spPr>
          <a:xfrm>
            <a:off x="574875" y="294436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5F26DCE3-C25B-DD31-0A89-D452BD447635}"/>
              </a:ext>
            </a:extLst>
          </p:cNvPr>
          <p:cNvGraphicFramePr/>
          <p:nvPr>
            <p:extLst>
              <p:ext uri="{D42A27DB-BD31-4B8C-83A1-F6EECF244321}">
                <p14:modId xmlns:p14="http://schemas.microsoft.com/office/powerpoint/2010/main" val="667055255"/>
              </p:ext>
            </p:extLst>
          </p:nvPr>
        </p:nvGraphicFramePr>
        <p:xfrm>
          <a:off x="183513" y="4625320"/>
          <a:ext cx="5752936" cy="1326191"/>
        </p:xfrm>
        <a:graphic>
          <a:graphicData uri="http://schemas.openxmlformats.org/drawingml/2006/chart">
            <c:chart xmlns:c="http://schemas.openxmlformats.org/drawingml/2006/chart" xmlns:r="http://schemas.openxmlformats.org/officeDocument/2006/relationships" r:id="rId8"/>
          </a:graphicData>
        </a:graphic>
      </p:graphicFrame>
      <p:sp>
        <p:nvSpPr>
          <p:cNvPr id="25" name="TextBox 24">
            <a:extLst>
              <a:ext uri="{FF2B5EF4-FFF2-40B4-BE49-F238E27FC236}">
                <a16:creationId xmlns:a16="http://schemas.microsoft.com/office/drawing/2014/main" id="{2EC8B129-9B23-7CCE-1E6C-1662FE8CBF56}"/>
              </a:ext>
            </a:extLst>
          </p:cNvPr>
          <p:cNvSpPr txBox="1"/>
          <p:nvPr/>
        </p:nvSpPr>
        <p:spPr>
          <a:xfrm>
            <a:off x="7133554" y="1276520"/>
            <a:ext cx="466022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chemeClr val="tx2"/>
                </a:solidFill>
                <a:effectLst/>
                <a:uLnTx/>
                <a:uFillTx/>
                <a:latin typeface="Arial" panose="020B0604020202020204"/>
                <a:ea typeface="+mn-ea"/>
                <a:cs typeface="+mn-cs"/>
              </a:rPr>
              <a:t>% any formal/informal volunteering in last 12 months</a:t>
            </a:r>
          </a:p>
        </p:txBody>
      </p:sp>
      <p:sp>
        <p:nvSpPr>
          <p:cNvPr id="5" name="TextBox 4">
            <a:extLst>
              <a:ext uri="{FF2B5EF4-FFF2-40B4-BE49-F238E27FC236}">
                <a16:creationId xmlns:a16="http://schemas.microsoft.com/office/drawing/2014/main" id="{0085C890-F9F7-A7CB-F8F5-074253461081}"/>
              </a:ext>
            </a:extLst>
          </p:cNvPr>
          <p:cNvSpPr txBox="1"/>
          <p:nvPr/>
        </p:nvSpPr>
        <p:spPr>
          <a:xfrm>
            <a:off x="2239827" y="1253857"/>
            <a:ext cx="466022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chemeClr val="tx2"/>
                </a:solidFill>
                <a:effectLst/>
                <a:uLnTx/>
                <a:uFillTx/>
                <a:latin typeface="Arial" panose="020B0604020202020204"/>
                <a:ea typeface="+mn-ea"/>
                <a:cs typeface="+mn-cs"/>
              </a:rPr>
              <a:t>% informal volunteering</a:t>
            </a:r>
          </a:p>
        </p:txBody>
      </p:sp>
      <p:sp>
        <p:nvSpPr>
          <p:cNvPr id="20" name="TextBox 19">
            <a:extLst>
              <a:ext uri="{FF2B5EF4-FFF2-40B4-BE49-F238E27FC236}">
                <a16:creationId xmlns:a16="http://schemas.microsoft.com/office/drawing/2014/main" id="{172A0CBD-4647-5C69-26EB-380CE8415DA3}"/>
              </a:ext>
            </a:extLst>
          </p:cNvPr>
          <p:cNvSpPr txBox="1"/>
          <p:nvPr/>
        </p:nvSpPr>
        <p:spPr>
          <a:xfrm>
            <a:off x="2083661" y="4335108"/>
            <a:ext cx="466022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chemeClr val="tx2"/>
                </a:solidFill>
                <a:effectLst/>
                <a:uLnTx/>
                <a:uFillTx/>
                <a:latin typeface="Arial" panose="020B0604020202020204"/>
                <a:ea typeface="+mn-ea"/>
                <a:cs typeface="+mn-cs"/>
              </a:rPr>
              <a:t>% any formal/informal volunteering</a:t>
            </a:r>
          </a:p>
        </p:txBody>
      </p:sp>
      <p:sp>
        <p:nvSpPr>
          <p:cNvPr id="22" name="Arrow: Up 21">
            <a:extLst>
              <a:ext uri="{FF2B5EF4-FFF2-40B4-BE49-F238E27FC236}">
                <a16:creationId xmlns:a16="http://schemas.microsoft.com/office/drawing/2014/main" id="{0CD5C4EF-817D-79BD-F544-A04086B14088}"/>
              </a:ext>
              <a:ext uri="{C183D7F6-B498-43B3-948B-1728B52AA6E4}">
                <adec:decorative xmlns:adec="http://schemas.microsoft.com/office/drawing/2017/decorative" val="1"/>
              </a:ext>
            </a:extLst>
          </p:cNvPr>
          <p:cNvSpPr/>
          <p:nvPr/>
        </p:nvSpPr>
        <p:spPr>
          <a:xfrm flipV="1">
            <a:off x="4142968" y="308681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3" name="Arrow: Up 22">
            <a:extLst>
              <a:ext uri="{FF2B5EF4-FFF2-40B4-BE49-F238E27FC236}">
                <a16:creationId xmlns:a16="http://schemas.microsoft.com/office/drawing/2014/main" id="{71D415D9-BFDE-E31C-8B3E-B5596EBEAF5B}"/>
              </a:ext>
              <a:ext uri="{C183D7F6-B498-43B3-948B-1728B52AA6E4}">
                <adec:decorative xmlns:adec="http://schemas.microsoft.com/office/drawing/2017/decorative" val="1"/>
              </a:ext>
            </a:extLst>
          </p:cNvPr>
          <p:cNvSpPr/>
          <p:nvPr/>
        </p:nvSpPr>
        <p:spPr>
          <a:xfrm flipV="1">
            <a:off x="4572453" y="357363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6" name="Arrow: Up 25">
            <a:extLst>
              <a:ext uri="{FF2B5EF4-FFF2-40B4-BE49-F238E27FC236}">
                <a16:creationId xmlns:a16="http://schemas.microsoft.com/office/drawing/2014/main" id="{5C3157FA-D445-F60A-FA80-874204362AF4}"/>
              </a:ext>
              <a:ext uri="{C183D7F6-B498-43B3-948B-1728B52AA6E4}">
                <adec:decorative xmlns:adec="http://schemas.microsoft.com/office/drawing/2017/decorative" val="1"/>
              </a:ext>
            </a:extLst>
          </p:cNvPr>
          <p:cNvSpPr/>
          <p:nvPr/>
        </p:nvSpPr>
        <p:spPr>
          <a:xfrm flipV="1">
            <a:off x="4348226" y="4785335"/>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8" name="Arrow: Up 27">
            <a:extLst>
              <a:ext uri="{FF2B5EF4-FFF2-40B4-BE49-F238E27FC236}">
                <a16:creationId xmlns:a16="http://schemas.microsoft.com/office/drawing/2014/main" id="{FC174C61-402A-C639-69D3-76B06DACEBA5}"/>
              </a:ext>
              <a:ext uri="{C183D7F6-B498-43B3-948B-1728B52AA6E4}">
                <adec:decorative xmlns:adec="http://schemas.microsoft.com/office/drawing/2017/decorative" val="1"/>
              </a:ext>
            </a:extLst>
          </p:cNvPr>
          <p:cNvSpPr/>
          <p:nvPr/>
        </p:nvSpPr>
        <p:spPr>
          <a:xfrm flipV="1">
            <a:off x="4708256" y="5436001"/>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4" name="Rectangle 33">
            <a:extLst>
              <a:ext uri="{FF2B5EF4-FFF2-40B4-BE49-F238E27FC236}">
                <a16:creationId xmlns:a16="http://schemas.microsoft.com/office/drawing/2014/main" id="{556F683A-0014-4C8F-AFEC-B7E21679B087}"/>
              </a:ext>
              <a:ext uri="{C183D7F6-B498-43B3-948B-1728B52AA6E4}">
                <adec:decorative xmlns:adec="http://schemas.microsoft.com/office/drawing/2017/decorative" val="1"/>
              </a:ext>
            </a:extLst>
          </p:cNvPr>
          <p:cNvSpPr/>
          <p:nvPr/>
        </p:nvSpPr>
        <p:spPr>
          <a:xfrm>
            <a:off x="10374907" y="4724827"/>
            <a:ext cx="386371" cy="1922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5" name="Rectangle 34">
            <a:extLst>
              <a:ext uri="{FF2B5EF4-FFF2-40B4-BE49-F238E27FC236}">
                <a16:creationId xmlns:a16="http://schemas.microsoft.com/office/drawing/2014/main" id="{A7A48A2C-01B5-2AB6-B4AA-E1E88C76AC46}"/>
              </a:ext>
              <a:ext uri="{C183D7F6-B498-43B3-948B-1728B52AA6E4}">
                <adec:decorative xmlns:adec="http://schemas.microsoft.com/office/drawing/2017/decorative" val="1"/>
              </a:ext>
            </a:extLst>
          </p:cNvPr>
          <p:cNvSpPr/>
          <p:nvPr/>
        </p:nvSpPr>
        <p:spPr>
          <a:xfrm>
            <a:off x="10244499" y="4943216"/>
            <a:ext cx="386371" cy="1922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0" name="Rectangle 39">
            <a:extLst>
              <a:ext uri="{FF2B5EF4-FFF2-40B4-BE49-F238E27FC236}">
                <a16:creationId xmlns:a16="http://schemas.microsoft.com/office/drawing/2014/main" id="{0AFF125E-F979-0844-9530-E0809B06075C}"/>
              </a:ext>
              <a:ext uri="{C183D7F6-B498-43B3-948B-1728B52AA6E4}">
                <adec:decorative xmlns:adec="http://schemas.microsoft.com/office/drawing/2017/decorative" val="1"/>
              </a:ext>
            </a:extLst>
          </p:cNvPr>
          <p:cNvSpPr/>
          <p:nvPr/>
        </p:nvSpPr>
        <p:spPr>
          <a:xfrm>
            <a:off x="10267022" y="5368512"/>
            <a:ext cx="386371" cy="1922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1" name="Rectangle 40">
            <a:extLst>
              <a:ext uri="{FF2B5EF4-FFF2-40B4-BE49-F238E27FC236}">
                <a16:creationId xmlns:a16="http://schemas.microsoft.com/office/drawing/2014/main" id="{7C800D2E-D0AA-32F7-515D-2E203B3866E7}"/>
              </a:ext>
              <a:ext uri="{C183D7F6-B498-43B3-948B-1728B52AA6E4}">
                <adec:decorative xmlns:adec="http://schemas.microsoft.com/office/drawing/2017/decorative" val="1"/>
              </a:ext>
            </a:extLst>
          </p:cNvPr>
          <p:cNvSpPr/>
          <p:nvPr/>
        </p:nvSpPr>
        <p:spPr>
          <a:xfrm>
            <a:off x="10268590" y="5577474"/>
            <a:ext cx="386371" cy="1922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2" name="Rectangle 41">
            <a:extLst>
              <a:ext uri="{FF2B5EF4-FFF2-40B4-BE49-F238E27FC236}">
                <a16:creationId xmlns:a16="http://schemas.microsoft.com/office/drawing/2014/main" id="{30C82E1E-8F7D-EBAC-43A1-4738F011BE76}"/>
              </a:ext>
              <a:ext uri="{C183D7F6-B498-43B3-948B-1728B52AA6E4}">
                <adec:decorative xmlns:adec="http://schemas.microsoft.com/office/drawing/2017/decorative" val="1"/>
              </a:ext>
            </a:extLst>
          </p:cNvPr>
          <p:cNvSpPr/>
          <p:nvPr/>
        </p:nvSpPr>
        <p:spPr>
          <a:xfrm>
            <a:off x="10279588" y="5805290"/>
            <a:ext cx="386371" cy="1922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3" name="Rectangle 42">
            <a:extLst>
              <a:ext uri="{FF2B5EF4-FFF2-40B4-BE49-F238E27FC236}">
                <a16:creationId xmlns:a16="http://schemas.microsoft.com/office/drawing/2014/main" id="{5CC72DB5-B337-D511-DA23-F1DCBCC02A33}"/>
              </a:ext>
              <a:ext uri="{C183D7F6-B498-43B3-948B-1728B52AA6E4}">
                <adec:decorative xmlns:adec="http://schemas.microsoft.com/office/drawing/2017/decorative" val="1"/>
              </a:ext>
            </a:extLst>
          </p:cNvPr>
          <p:cNvSpPr/>
          <p:nvPr/>
        </p:nvSpPr>
        <p:spPr>
          <a:xfrm>
            <a:off x="10471912" y="5169281"/>
            <a:ext cx="386371" cy="19224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4" name="Rectangle 43">
            <a:extLst>
              <a:ext uri="{FF2B5EF4-FFF2-40B4-BE49-F238E27FC236}">
                <a16:creationId xmlns:a16="http://schemas.microsoft.com/office/drawing/2014/main" id="{BD0F94B3-7148-E8C5-632D-EF7C108732B8}"/>
              </a:ext>
              <a:ext uri="{C183D7F6-B498-43B3-948B-1728B52AA6E4}">
                <adec:decorative xmlns:adec="http://schemas.microsoft.com/office/drawing/2017/decorative" val="1"/>
              </a:ext>
            </a:extLst>
          </p:cNvPr>
          <p:cNvSpPr/>
          <p:nvPr/>
        </p:nvSpPr>
        <p:spPr>
          <a:xfrm>
            <a:off x="10548896" y="6009840"/>
            <a:ext cx="386371" cy="19224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5" name="Rectangle 44">
            <a:extLst>
              <a:ext uri="{FF2B5EF4-FFF2-40B4-BE49-F238E27FC236}">
                <a16:creationId xmlns:a16="http://schemas.microsoft.com/office/drawing/2014/main" id="{83EAE260-E69B-5FB5-EA14-5F7038A104F5}"/>
              </a:ext>
              <a:ext uri="{C183D7F6-B498-43B3-948B-1728B52AA6E4}">
                <adec:decorative xmlns:adec="http://schemas.microsoft.com/office/drawing/2017/decorative" val="1"/>
              </a:ext>
            </a:extLst>
          </p:cNvPr>
          <p:cNvSpPr/>
          <p:nvPr/>
        </p:nvSpPr>
        <p:spPr>
          <a:xfrm>
            <a:off x="10456199" y="6228229"/>
            <a:ext cx="386371" cy="19224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custDataLst>
      <p:tags r:id="rId1"/>
    </p:custDataLst>
    <p:extLst>
      <p:ext uri="{BB962C8B-B14F-4D97-AF65-F5344CB8AC3E}">
        <p14:creationId xmlns:p14="http://schemas.microsoft.com/office/powerpoint/2010/main" val="3770451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latin typeface="+mn-lt"/>
                <a:ea typeface="Lato" panose="020F0502020204030203" pitchFamily="34" charset="0"/>
                <a:cs typeface="Lato" panose="020F0502020204030203" pitchFamily="34" charset="0"/>
              </a:rPr>
              <a:t>About the survey</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2023 Resident Survey is a sample survey designed to:</a:t>
            </a:r>
            <a:endParaRPr kumimoji="0" lang="en-GB" sz="5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be representative of the Essex adult population;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provide insight on specific groups and cohorts; and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draw conclusions at the district level.</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survey was delivered in partnership with Opinion Research Services (ORS) and conducted in line with Market Research Society standards.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Fieldwork took place during </a:t>
            </a:r>
            <a:r>
              <a:rPr lang="en-GB" sz="1400" b="0">
                <a:solidFill>
                  <a:srgbClr val="000000"/>
                </a:solidFill>
                <a:ea typeface="Lato" panose="020F0502020204030203" pitchFamily="34" charset="0"/>
                <a:cs typeface="Lato" panose="020F0502020204030203" pitchFamily="34" charset="0"/>
              </a:rPr>
              <a:t>March</a:t>
            </a: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 May 2023. 31,800 households received a invite to participate in the survey, which could be completed online or via a paper questionnaire. A total of 6,576 residents aged 18+ responded to the 2023 survey.</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This provides a robust sample size which enables reliable analysis of the data by area and by population sub-groups.</a:t>
            </a:r>
          </a:p>
        </p:txBody>
      </p:sp>
    </p:spTree>
    <p:extLst>
      <p:ext uri="{BB962C8B-B14F-4D97-AF65-F5344CB8AC3E}">
        <p14:creationId xmlns:p14="http://schemas.microsoft.com/office/powerpoint/2010/main" val="1087193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DD0151BE-C9BE-4AC8-B861-8D44A61BFC6B}"/>
              </a:ext>
            </a:extLst>
          </p:cNvPr>
          <p:cNvGraphicFramePr/>
          <p:nvPr>
            <p:extLst>
              <p:ext uri="{D42A27DB-BD31-4B8C-83A1-F6EECF244321}">
                <p14:modId xmlns:p14="http://schemas.microsoft.com/office/powerpoint/2010/main" val="2133770003"/>
              </p:ext>
            </p:extLst>
          </p:nvPr>
        </p:nvGraphicFramePr>
        <p:xfrm>
          <a:off x="828675" y="2377949"/>
          <a:ext cx="7889618" cy="3707659"/>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Volunteering</a:t>
            </a:r>
          </a:p>
        </p:txBody>
      </p:sp>
      <p:sp>
        <p:nvSpPr>
          <p:cNvPr id="30" name="TextBox 29">
            <a:extLst>
              <a:ext uri="{FF2B5EF4-FFF2-40B4-BE49-F238E27FC236}">
                <a16:creationId xmlns:a16="http://schemas.microsoft.com/office/drawing/2014/main" id="{2EA60AC2-A6CE-4E52-80CF-F61CA2E71C6F}"/>
              </a:ext>
            </a:extLst>
          </p:cNvPr>
          <p:cNvSpPr txBox="1"/>
          <p:nvPr/>
        </p:nvSpPr>
        <p:spPr>
          <a:xfrm>
            <a:off x="695323" y="6317293"/>
            <a:ext cx="683644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2023 = 6,283-6,314; </a:t>
            </a:r>
            <a:r>
              <a:rPr lang="en-GB" sz="1000">
                <a:solidFill>
                  <a:srgbClr val="000000"/>
                </a:solidFill>
              </a:rPr>
              <a:t>2022 = 5,764</a:t>
            </a:r>
          </a:p>
        </p:txBody>
      </p:sp>
      <p:sp>
        <p:nvSpPr>
          <p:cNvPr id="42" name="TextBox 41">
            <a:extLst>
              <a:ext uri="{FF2B5EF4-FFF2-40B4-BE49-F238E27FC236}">
                <a16:creationId xmlns:a16="http://schemas.microsoft.com/office/drawing/2014/main" id="{9DA31365-9F94-4142-A4D0-A79C81CB18C5}"/>
              </a:ext>
            </a:extLst>
          </p:cNvPr>
          <p:cNvSpPr txBox="1"/>
          <p:nvPr/>
        </p:nvSpPr>
        <p:spPr>
          <a:xfrm>
            <a:off x="7145582" y="6395311"/>
            <a:ext cx="2620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2022 at the 95% confidence level </a:t>
            </a:r>
          </a:p>
        </p:txBody>
      </p:sp>
      <p:sp>
        <p:nvSpPr>
          <p:cNvPr id="43" name="Arrow: Up 42">
            <a:extLst>
              <a:ext uri="{FF2B5EF4-FFF2-40B4-BE49-F238E27FC236}">
                <a16:creationId xmlns:a16="http://schemas.microsoft.com/office/drawing/2014/main" id="{44C4CE35-CADE-4BAF-BD8A-DAEE14CAFE6D}"/>
              </a:ext>
            </a:extLst>
          </p:cNvPr>
          <p:cNvSpPr/>
          <p:nvPr/>
        </p:nvSpPr>
        <p:spPr>
          <a:xfrm>
            <a:off x="6848758" y="6491016"/>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4" name="Arrow: Up 43">
            <a:extLst>
              <a:ext uri="{FF2B5EF4-FFF2-40B4-BE49-F238E27FC236}">
                <a16:creationId xmlns:a16="http://schemas.microsoft.com/office/drawing/2014/main" id="{5709237E-95DB-4C8E-899B-B9C9DC4DE5A6}"/>
              </a:ext>
            </a:extLst>
          </p:cNvPr>
          <p:cNvSpPr/>
          <p:nvPr/>
        </p:nvSpPr>
        <p:spPr>
          <a:xfrm flipV="1">
            <a:off x="6991304" y="6498555"/>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aphicFrame>
        <p:nvGraphicFramePr>
          <p:cNvPr id="31" name="Chart 30">
            <a:extLst>
              <a:ext uri="{FF2B5EF4-FFF2-40B4-BE49-F238E27FC236}">
                <a16:creationId xmlns:a16="http://schemas.microsoft.com/office/drawing/2014/main" id="{E652C802-FD9E-443B-8E92-6F7A75DE3069}"/>
              </a:ext>
            </a:extLst>
          </p:cNvPr>
          <p:cNvGraphicFramePr/>
          <p:nvPr>
            <p:extLst>
              <p:ext uri="{D42A27DB-BD31-4B8C-83A1-F6EECF244321}">
                <p14:modId xmlns:p14="http://schemas.microsoft.com/office/powerpoint/2010/main" val="3424179728"/>
              </p:ext>
            </p:extLst>
          </p:nvPr>
        </p:nvGraphicFramePr>
        <p:xfrm>
          <a:off x="6372476" y="2395564"/>
          <a:ext cx="7889618" cy="3707659"/>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23">
            <a:extLst>
              <a:ext uri="{FF2B5EF4-FFF2-40B4-BE49-F238E27FC236}">
                <a16:creationId xmlns:a16="http://schemas.microsoft.com/office/drawing/2014/main" id="{EBE684B8-00FA-496C-94F7-E1EB8870A142}"/>
              </a:ext>
            </a:extLst>
          </p:cNvPr>
          <p:cNvSpPr txBox="1"/>
          <p:nvPr/>
        </p:nvSpPr>
        <p:spPr>
          <a:xfrm>
            <a:off x="695323" y="1627496"/>
            <a:ext cx="11012765"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u="none" strike="noStrike" kern="1200" cap="none" spc="0" normalizeH="0" baseline="0" noProof="0">
                <a:ln>
                  <a:noFill/>
                </a:ln>
                <a:solidFill>
                  <a:prstClr val="black"/>
                </a:solidFill>
                <a:effectLst/>
                <a:uLnTx/>
                <a:uFillTx/>
                <a:ea typeface="+mn-ea"/>
                <a:cs typeface="+mn-cs"/>
              </a:rPr>
              <a:t>Any volunteering (formal or informal)</a:t>
            </a:r>
          </a:p>
        </p:txBody>
      </p:sp>
      <p:sp>
        <p:nvSpPr>
          <p:cNvPr id="25" name="TextBox 24">
            <a:extLst>
              <a:ext uri="{FF2B5EF4-FFF2-40B4-BE49-F238E27FC236}">
                <a16:creationId xmlns:a16="http://schemas.microsoft.com/office/drawing/2014/main" id="{6871CCE4-32F8-4557-9C72-3404F2BC9DC3}"/>
              </a:ext>
            </a:extLst>
          </p:cNvPr>
          <p:cNvSpPr txBox="1"/>
          <p:nvPr/>
        </p:nvSpPr>
        <p:spPr>
          <a:xfrm>
            <a:off x="2216044" y="2057551"/>
            <a:ext cx="31304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Within the last 12 months</a:t>
            </a:r>
          </a:p>
        </p:txBody>
      </p:sp>
      <p:sp>
        <p:nvSpPr>
          <p:cNvPr id="26" name="TextBox 25">
            <a:extLst>
              <a:ext uri="{FF2B5EF4-FFF2-40B4-BE49-F238E27FC236}">
                <a16:creationId xmlns:a16="http://schemas.microsoft.com/office/drawing/2014/main" id="{D9371B0A-3CB4-434C-B4A6-9FC826DBF268}"/>
              </a:ext>
            </a:extLst>
          </p:cNvPr>
          <p:cNvSpPr txBox="1"/>
          <p:nvPr/>
        </p:nvSpPr>
        <p:spPr>
          <a:xfrm>
            <a:off x="8282354" y="2057551"/>
            <a:ext cx="212842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At least once a month</a:t>
            </a:r>
          </a:p>
        </p:txBody>
      </p:sp>
      <p:sp>
        <p:nvSpPr>
          <p:cNvPr id="20" name="Slide Number Placeholder 4">
            <a:extLst>
              <a:ext uri="{FF2B5EF4-FFF2-40B4-BE49-F238E27FC236}">
                <a16:creationId xmlns:a16="http://schemas.microsoft.com/office/drawing/2014/main" id="{8BF6B32F-89A7-4D97-994D-5D9B07D746AB}"/>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2" name="Footer Placeholder 5">
            <a:extLst>
              <a:ext uri="{FF2B5EF4-FFF2-40B4-BE49-F238E27FC236}">
                <a16:creationId xmlns:a16="http://schemas.microsoft.com/office/drawing/2014/main" id="{9E19C140-6842-42EA-9AFC-64916F042639}"/>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Chief Executive’s Office</a:t>
            </a:r>
          </a:p>
        </p:txBody>
      </p:sp>
      <p:sp>
        <p:nvSpPr>
          <p:cNvPr id="33" name="Date Placeholder 3">
            <a:extLst>
              <a:ext uri="{FF2B5EF4-FFF2-40B4-BE49-F238E27FC236}">
                <a16:creationId xmlns:a16="http://schemas.microsoft.com/office/drawing/2014/main" id="{33A71668-417B-472B-AAA7-D6AA98634DBE}"/>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35" name="Title 1">
            <a:extLst>
              <a:ext uri="{FF2B5EF4-FFF2-40B4-BE49-F238E27FC236}">
                <a16:creationId xmlns:a16="http://schemas.microsoft.com/office/drawing/2014/main" id="{6C854189-3B82-4B24-B0B1-5F60B2A56C15}"/>
              </a:ext>
            </a:extLst>
          </p:cNvPr>
          <p:cNvSpPr txBox="1">
            <a:spLocks/>
          </p:cNvSpPr>
          <p:nvPr/>
        </p:nvSpPr>
        <p:spPr>
          <a:xfrm>
            <a:off x="706436" y="313665"/>
            <a:ext cx="11199745" cy="1280552"/>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a:solidFill>
                  <a:schemeClr val="accent4"/>
                </a:solidFill>
              </a:rPr>
              <a:t>While the pattern across age groups is fairly in line with 2022, there has been a reduction in regular volunteering (at least once a month) amongst the youngest cohort (18-24s) and those aged 45-54 years old.</a:t>
            </a:r>
            <a:endParaRPr kumimoji="0" lang="en-GB" sz="1800" b="1" i="0" u="none" strike="noStrike" kern="1200" cap="none" spc="0" normalizeH="0" baseline="0" noProof="0">
              <a:ln>
                <a:noFill/>
              </a:ln>
              <a:solidFill>
                <a:schemeClr val="accent4"/>
              </a:solidFill>
              <a:effectLst/>
              <a:uLnTx/>
              <a:uFillTx/>
            </a:endParaRPr>
          </a:p>
        </p:txBody>
      </p:sp>
      <p:cxnSp>
        <p:nvCxnSpPr>
          <p:cNvPr id="23" name="Straight Connector 22">
            <a:extLst>
              <a:ext uri="{FF2B5EF4-FFF2-40B4-BE49-F238E27FC236}">
                <a16:creationId xmlns:a16="http://schemas.microsoft.com/office/drawing/2014/main" id="{89D6F293-94F8-444A-A212-5A32BD4D8948}"/>
              </a:ext>
            </a:extLst>
          </p:cNvPr>
          <p:cNvCxnSpPr>
            <a:cxnSpLocks/>
          </p:cNvCxnSpPr>
          <p:nvPr/>
        </p:nvCxnSpPr>
        <p:spPr>
          <a:xfrm flipV="1">
            <a:off x="6182625" y="2057551"/>
            <a:ext cx="0" cy="4160369"/>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19982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p:txBody>
          <a:bodyPr/>
          <a:lstStyle/>
          <a:p>
            <a:r>
              <a:rPr lang="en-GB"/>
              <a:t>Personal wellbeing</a:t>
            </a:r>
          </a:p>
        </p:txBody>
      </p:sp>
      <p:sp>
        <p:nvSpPr>
          <p:cNvPr id="4" name="Text Placeholder 3">
            <a:extLst>
              <a:ext uri="{FF2B5EF4-FFF2-40B4-BE49-F238E27FC236}">
                <a16:creationId xmlns:a16="http://schemas.microsoft.com/office/drawing/2014/main" id="{BB975195-4144-B62A-19DD-80912383559A}"/>
              </a:ext>
            </a:extLst>
          </p:cNvPr>
          <p:cNvSpPr>
            <a:spLocks noGrp="1"/>
          </p:cNvSpPr>
          <p:nvPr>
            <p:ph type="body" idx="1"/>
          </p:nvPr>
        </p:nvSpPr>
        <p:spPr>
          <a:xfrm>
            <a:off x="539999" y="3430800"/>
            <a:ext cx="7280025" cy="1918800"/>
          </a:xfrm>
        </p:spPr>
        <p:txBody>
          <a:bodyPr/>
          <a:lstStyle/>
          <a:p>
            <a:r>
              <a:rPr lang="en-GB"/>
              <a:t>How do residents feel about their life satisfaction, happiness, anxiety and loneliness?</a:t>
            </a:r>
          </a:p>
        </p:txBody>
      </p:sp>
    </p:spTree>
    <p:custDataLst>
      <p:tags r:id="rId1"/>
    </p:custDataLst>
    <p:extLst>
      <p:ext uri="{BB962C8B-B14F-4D97-AF65-F5344CB8AC3E}">
        <p14:creationId xmlns:p14="http://schemas.microsoft.com/office/powerpoint/2010/main" val="1820261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CD395D4D-57BF-4052-A196-7F5055811378}"/>
              </a:ext>
            </a:extLst>
          </p:cNvPr>
          <p:cNvSpPr txBox="1">
            <a:spLocks noGrp="1"/>
          </p:cNvSpPr>
          <p:nvPr>
            <p:ph type="title" idx="4294967295"/>
          </p:nvPr>
        </p:nvSpPr>
        <p:spPr>
          <a:xfrm>
            <a:off x="706436" y="313665"/>
            <a:ext cx="11199745" cy="81865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Satisfaction with life nowadays sees the lowest mean score when compared with previous years and continues the downward trend seen since 2018.</a:t>
            </a:r>
            <a:endParaRPr kumimoji="0" lang="en-GB" sz="1800" b="1" i="0" u="none" strike="noStrike" kern="1200" cap="none" spc="0" normalizeH="0" baseline="0" noProof="0">
              <a:ln>
                <a:noFill/>
              </a:ln>
              <a:solidFill>
                <a:schemeClr val="accent4"/>
              </a:solidFill>
              <a:effectLst/>
              <a:highlight>
                <a:srgbClr val="FFFF00"/>
              </a:highlight>
              <a:uLnTx/>
              <a:uFillTx/>
              <a:ea typeface="+mj-ea"/>
              <a:cs typeface="+mj-cs"/>
            </a:endParaRPr>
          </a:p>
        </p:txBody>
      </p:sp>
      <p:graphicFrame>
        <p:nvGraphicFramePr>
          <p:cNvPr id="12" name="Chart 11" descr="The life satisfaction measure was asked in 2014, 2015, 2016, 2018 and 2022. Having remained stable between 2014 and 2018 with a mean score of between 7.1 and 7.3, life satisfaction decreased in 2022 to 6.8. In 2022, 19% gave a very high score of 9-10, 46% gave a high score of 7-8, 23% gave a medium score of 5-6 and 13% gave a low score of 0-4. This represented a significant decrease in the proportion giving a score of 9-10 or 7-8 compared with 2018 (where the figure was 23% and 52% respectively), and a significant increase in the proportion giving a score of 5-6 or 0-4 (from 17% and 7%).">
            <a:extLst>
              <a:ext uri="{FF2B5EF4-FFF2-40B4-BE49-F238E27FC236}">
                <a16:creationId xmlns:a16="http://schemas.microsoft.com/office/drawing/2014/main" id="{69C5CABB-4687-4438-8D82-AEF23F239CBA}"/>
              </a:ext>
            </a:extLst>
          </p:cNvPr>
          <p:cNvGraphicFramePr/>
          <p:nvPr>
            <p:extLst>
              <p:ext uri="{D42A27DB-BD31-4B8C-83A1-F6EECF244321}">
                <p14:modId xmlns:p14="http://schemas.microsoft.com/office/powerpoint/2010/main" val="4135110011"/>
              </p:ext>
            </p:extLst>
          </p:nvPr>
        </p:nvGraphicFramePr>
        <p:xfrm>
          <a:off x="559393" y="1932964"/>
          <a:ext cx="5333407" cy="402493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0E52F10C-36D9-4815-85BB-27B69B70A80C}"/>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Personal wellbeing</a:t>
            </a:r>
          </a:p>
        </p:txBody>
      </p:sp>
      <p:graphicFrame>
        <p:nvGraphicFramePr>
          <p:cNvPr id="3" name="Table 3">
            <a:extLst>
              <a:ext uri="{FF2B5EF4-FFF2-40B4-BE49-F238E27FC236}">
                <a16:creationId xmlns:a16="http://schemas.microsoft.com/office/drawing/2014/main" id="{413C790C-DC85-4C4C-8FF3-29D2B6E1E1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6293363"/>
              </p:ext>
            </p:extLst>
          </p:nvPr>
        </p:nvGraphicFramePr>
        <p:xfrm>
          <a:off x="5383116" y="1393715"/>
          <a:ext cx="816749" cy="3685547"/>
        </p:xfrm>
        <a:graphic>
          <a:graphicData uri="http://schemas.openxmlformats.org/drawingml/2006/table">
            <a:tbl>
              <a:tblPr firstRow="1" bandRow="1">
                <a:tableStyleId>{5C22544A-7EE6-4342-B048-85BDC9FD1C3A}</a:tableStyleId>
              </a:tblPr>
              <a:tblGrid>
                <a:gridCol w="816749">
                  <a:extLst>
                    <a:ext uri="{9D8B030D-6E8A-4147-A177-3AD203B41FA5}">
                      <a16:colId xmlns:a16="http://schemas.microsoft.com/office/drawing/2014/main" val="2670686450"/>
                    </a:ext>
                  </a:extLst>
                </a:gridCol>
              </a:tblGrid>
              <a:tr h="7549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 Essex mean</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2253509"/>
                  </a:ext>
                </a:extLst>
              </a:tr>
              <a:tr h="9562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7.3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3978716"/>
                  </a:ext>
                </a:extLst>
              </a:tr>
              <a:tr h="10532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6.8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6808737"/>
                  </a:ext>
                </a:extLst>
              </a:tr>
              <a:tr h="9211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6.7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8378863"/>
                  </a:ext>
                </a:extLst>
              </a:tr>
            </a:tbl>
          </a:graphicData>
        </a:graphic>
      </p:graphicFrame>
      <p:sp>
        <p:nvSpPr>
          <p:cNvPr id="15" name="TextBox 14">
            <a:extLst>
              <a:ext uri="{FF2B5EF4-FFF2-40B4-BE49-F238E27FC236}">
                <a16:creationId xmlns:a16="http://schemas.microsoft.com/office/drawing/2014/main" id="{0904E4E2-D629-4FCF-845F-0A46EBD22201}"/>
              </a:ext>
              <a:ext uri="{C183D7F6-B498-43B3-948B-1728B52AA6E4}">
                <adec:decorative xmlns:adec="http://schemas.microsoft.com/office/drawing/2017/decorative" val="1"/>
              </a:ext>
            </a:extLst>
          </p:cNvPr>
          <p:cNvSpPr txBox="1"/>
          <p:nvPr/>
        </p:nvSpPr>
        <p:spPr>
          <a:xfrm>
            <a:off x="695324" y="6317404"/>
            <a:ext cx="608647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(2023 : 6,249; 2022: 5,739; 2018: 4,610;) </a:t>
            </a:r>
          </a:p>
        </p:txBody>
      </p:sp>
      <p:sp>
        <p:nvSpPr>
          <p:cNvPr id="17" name="TextBox 16">
            <a:extLst>
              <a:ext uri="{FF2B5EF4-FFF2-40B4-BE49-F238E27FC236}">
                <a16:creationId xmlns:a16="http://schemas.microsoft.com/office/drawing/2014/main" id="{F70055F7-613B-4129-99B7-C1143934E3A0}"/>
              </a:ext>
              <a:ext uri="{C183D7F6-B498-43B3-948B-1728B52AA6E4}">
                <adec:decorative xmlns:adec="http://schemas.microsoft.com/office/drawing/2017/decorative" val="1"/>
              </a:ext>
            </a:extLst>
          </p:cNvPr>
          <p:cNvSpPr txBox="1"/>
          <p:nvPr/>
        </p:nvSpPr>
        <p:spPr>
          <a:xfrm>
            <a:off x="706436" y="1199903"/>
            <a:ext cx="965676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Overall, how satisfied are you with your life nowadays? </a:t>
            </a:r>
            <a:r>
              <a:rPr kumimoji="0" lang="en-GB" sz="1400" b="0" i="0" u="none" strike="noStrike" kern="1200" cap="none" spc="0" normalizeH="0" baseline="0" noProof="0">
                <a:ln>
                  <a:noFill/>
                </a:ln>
                <a:solidFill>
                  <a:prstClr val="black"/>
                </a:solidFill>
                <a:effectLst/>
                <a:uLnTx/>
                <a:uFillTx/>
                <a:ea typeface="+mn-ea"/>
                <a:cs typeface="+mn-cs"/>
              </a:rPr>
              <a:t>On a scale of 0 (not at all) to 10 (completely)</a:t>
            </a:r>
          </a:p>
        </p:txBody>
      </p:sp>
      <p:sp>
        <p:nvSpPr>
          <p:cNvPr id="27" name="TextBox 26">
            <a:extLst>
              <a:ext uri="{FF2B5EF4-FFF2-40B4-BE49-F238E27FC236}">
                <a16:creationId xmlns:a16="http://schemas.microsoft.com/office/drawing/2014/main" id="{08ECD3D1-41FA-41F2-81B7-D44D7E8C3AA9}"/>
              </a:ext>
              <a:ext uri="{C183D7F6-B498-43B3-948B-1728B52AA6E4}">
                <adec:decorative xmlns:adec="http://schemas.microsoft.com/office/drawing/2017/decorative" val="1"/>
              </a:ext>
            </a:extLst>
          </p:cNvPr>
          <p:cNvSpPr txBox="1"/>
          <p:nvPr/>
        </p:nvSpPr>
        <p:spPr>
          <a:xfrm>
            <a:off x="1088675" y="5952329"/>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28" name="Arrow: Up 27">
            <a:extLst>
              <a:ext uri="{FF2B5EF4-FFF2-40B4-BE49-F238E27FC236}">
                <a16:creationId xmlns:a16="http://schemas.microsoft.com/office/drawing/2014/main" id="{ABE47618-CF2D-4F24-9AA7-AE9CEAAA8BF4}"/>
              </a:ext>
              <a:ext uri="{C183D7F6-B498-43B3-948B-1728B52AA6E4}">
                <adec:decorative xmlns:adec="http://schemas.microsoft.com/office/drawing/2017/decorative" val="1"/>
              </a:ext>
            </a:extLst>
          </p:cNvPr>
          <p:cNvSpPr/>
          <p:nvPr/>
        </p:nvSpPr>
        <p:spPr>
          <a:xfrm>
            <a:off x="791852" y="604803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9" name="Arrow: Up 28">
            <a:extLst>
              <a:ext uri="{FF2B5EF4-FFF2-40B4-BE49-F238E27FC236}">
                <a16:creationId xmlns:a16="http://schemas.microsoft.com/office/drawing/2014/main" id="{ADFC8CD4-542C-4792-A136-A6786185DF5F}"/>
              </a:ext>
              <a:ext uri="{C183D7F6-B498-43B3-948B-1728B52AA6E4}">
                <adec:decorative xmlns:adec="http://schemas.microsoft.com/office/drawing/2017/decorative" val="1"/>
              </a:ext>
            </a:extLst>
          </p:cNvPr>
          <p:cNvSpPr/>
          <p:nvPr/>
        </p:nvSpPr>
        <p:spPr>
          <a:xfrm flipV="1">
            <a:off x="934398" y="605557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1" name="Slide Number Placeholder 4">
            <a:extLst>
              <a:ext uri="{FF2B5EF4-FFF2-40B4-BE49-F238E27FC236}">
                <a16:creationId xmlns:a16="http://schemas.microsoft.com/office/drawing/2014/main" id="{DD487C23-5AFA-45A6-8014-D2DA585449C1}"/>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6" name="Footer Placeholder 5">
            <a:extLst>
              <a:ext uri="{FF2B5EF4-FFF2-40B4-BE49-F238E27FC236}">
                <a16:creationId xmlns:a16="http://schemas.microsoft.com/office/drawing/2014/main" id="{FC29720B-9DEB-4ED6-B25A-AAAD61F8D1E8}"/>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31" name="Date Placeholder 3">
            <a:extLst>
              <a:ext uri="{FF2B5EF4-FFF2-40B4-BE49-F238E27FC236}">
                <a16:creationId xmlns:a16="http://schemas.microsoft.com/office/drawing/2014/main" id="{A94B29D2-29D6-4969-9CCF-38CFB2D18A0D}"/>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graphicFrame>
        <p:nvGraphicFramePr>
          <p:cNvPr id="4" name="Chart 3" descr="The chart shows the mean scores out of ten for life satisfaction since 2014 for Essex, plotted against national (England) data from the Community Life and Active Lives surveys, with the Essex data tending to track the national trend.">
            <a:extLst>
              <a:ext uri="{FF2B5EF4-FFF2-40B4-BE49-F238E27FC236}">
                <a16:creationId xmlns:a16="http://schemas.microsoft.com/office/drawing/2014/main" id="{FDCEBD24-A1DE-838F-E260-4896417FD7B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81554740"/>
              </p:ext>
            </p:extLst>
          </p:nvPr>
        </p:nvGraphicFramePr>
        <p:xfrm>
          <a:off x="6433535" y="1932965"/>
          <a:ext cx="5167062" cy="4291990"/>
        </p:xfrm>
        <a:graphic>
          <a:graphicData uri="http://schemas.openxmlformats.org/drawingml/2006/chart">
            <c:chart xmlns:c="http://schemas.openxmlformats.org/drawingml/2006/chart" xmlns:r="http://schemas.openxmlformats.org/officeDocument/2006/relationships" r:id="rId5"/>
          </a:graphicData>
        </a:graphic>
      </p:graphicFrame>
      <p:sp>
        <p:nvSpPr>
          <p:cNvPr id="8" name="Arrow: Up 7">
            <a:extLst>
              <a:ext uri="{FF2B5EF4-FFF2-40B4-BE49-F238E27FC236}">
                <a16:creationId xmlns:a16="http://schemas.microsoft.com/office/drawing/2014/main" id="{7A114E27-6FFF-447A-589A-CEFC0197FA83}"/>
              </a:ext>
              <a:ext uri="{C183D7F6-B498-43B3-948B-1728B52AA6E4}">
                <adec:decorative xmlns:adec="http://schemas.microsoft.com/office/drawing/2017/decorative" val="1"/>
              </a:ext>
            </a:extLst>
          </p:cNvPr>
          <p:cNvSpPr/>
          <p:nvPr/>
        </p:nvSpPr>
        <p:spPr>
          <a:xfrm flipV="1">
            <a:off x="2147502" y="4626061"/>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 name="Arrow: Up 8">
            <a:extLst>
              <a:ext uri="{FF2B5EF4-FFF2-40B4-BE49-F238E27FC236}">
                <a16:creationId xmlns:a16="http://schemas.microsoft.com/office/drawing/2014/main" id="{21204689-E221-74BF-D40A-9B3F477A2FF7}"/>
              </a:ext>
              <a:ext uri="{C183D7F6-B498-43B3-948B-1728B52AA6E4}">
                <adec:decorative xmlns:adec="http://schemas.microsoft.com/office/drawing/2017/decorative" val="1"/>
              </a:ext>
            </a:extLst>
          </p:cNvPr>
          <p:cNvSpPr/>
          <p:nvPr/>
        </p:nvSpPr>
        <p:spPr>
          <a:xfrm flipV="1">
            <a:off x="2147502" y="3501577"/>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1" name="Arrow: Up 10">
            <a:extLst>
              <a:ext uri="{FF2B5EF4-FFF2-40B4-BE49-F238E27FC236}">
                <a16:creationId xmlns:a16="http://schemas.microsoft.com/office/drawing/2014/main" id="{9F22CA5D-3A66-362C-426C-9AAE8D501DD8}"/>
              </a:ext>
              <a:ext uri="{C183D7F6-B498-43B3-948B-1728B52AA6E4}">
                <adec:decorative xmlns:adec="http://schemas.microsoft.com/office/drawing/2017/decorative" val="1"/>
              </a:ext>
            </a:extLst>
          </p:cNvPr>
          <p:cNvSpPr/>
          <p:nvPr/>
        </p:nvSpPr>
        <p:spPr>
          <a:xfrm flipV="1">
            <a:off x="3351462" y="3501577"/>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3" name="Arrow: Up 12">
            <a:extLst>
              <a:ext uri="{FF2B5EF4-FFF2-40B4-BE49-F238E27FC236}">
                <a16:creationId xmlns:a16="http://schemas.microsoft.com/office/drawing/2014/main" id="{28A1A415-7651-CF95-3F62-1211D10534E3}"/>
              </a:ext>
              <a:ext uri="{C183D7F6-B498-43B3-948B-1728B52AA6E4}">
                <adec:decorative xmlns:adec="http://schemas.microsoft.com/office/drawing/2017/decorative" val="1"/>
              </a:ext>
            </a:extLst>
          </p:cNvPr>
          <p:cNvSpPr/>
          <p:nvPr/>
        </p:nvSpPr>
        <p:spPr>
          <a:xfrm flipV="1">
            <a:off x="4550087" y="4607773"/>
            <a:ext cx="131094" cy="201784"/>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6" name="Arrow: Up 15">
            <a:extLst>
              <a:ext uri="{FF2B5EF4-FFF2-40B4-BE49-F238E27FC236}">
                <a16:creationId xmlns:a16="http://schemas.microsoft.com/office/drawing/2014/main" id="{975B5F56-1779-245D-7757-5C5F5684D8FE}"/>
              </a:ext>
              <a:ext uri="{C183D7F6-B498-43B3-948B-1728B52AA6E4}">
                <adec:decorative xmlns:adec="http://schemas.microsoft.com/office/drawing/2017/decorative" val="1"/>
              </a:ext>
            </a:extLst>
          </p:cNvPr>
          <p:cNvSpPr/>
          <p:nvPr/>
        </p:nvSpPr>
        <p:spPr>
          <a:xfrm>
            <a:off x="4612187" y="3484415"/>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3" name="Arrow: Up 22">
            <a:extLst>
              <a:ext uri="{FF2B5EF4-FFF2-40B4-BE49-F238E27FC236}">
                <a16:creationId xmlns:a16="http://schemas.microsoft.com/office/drawing/2014/main" id="{81A91A2F-83E4-C516-0E78-4940F68E960A}"/>
              </a:ext>
              <a:ext uri="{C183D7F6-B498-43B3-948B-1728B52AA6E4}">
                <adec:decorative xmlns:adec="http://schemas.microsoft.com/office/drawing/2017/decorative" val="1"/>
              </a:ext>
            </a:extLst>
          </p:cNvPr>
          <p:cNvSpPr/>
          <p:nvPr/>
        </p:nvSpPr>
        <p:spPr>
          <a:xfrm>
            <a:off x="5264400" y="348441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Arrow: Up 23">
            <a:extLst>
              <a:ext uri="{FF2B5EF4-FFF2-40B4-BE49-F238E27FC236}">
                <a16:creationId xmlns:a16="http://schemas.microsoft.com/office/drawing/2014/main" id="{3F028625-B2FE-6E1A-E05B-787E5B4EEAF7}"/>
              </a:ext>
              <a:ext uri="{C183D7F6-B498-43B3-948B-1728B52AA6E4}">
                <adec:decorative xmlns:adec="http://schemas.microsoft.com/office/drawing/2017/decorative" val="1"/>
              </a:ext>
            </a:extLst>
          </p:cNvPr>
          <p:cNvSpPr/>
          <p:nvPr/>
        </p:nvSpPr>
        <p:spPr>
          <a:xfrm>
            <a:off x="5221916" y="4589485"/>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custDataLst>
      <p:tags r:id="rId1"/>
    </p:custDataLst>
    <p:extLst>
      <p:ext uri="{BB962C8B-B14F-4D97-AF65-F5344CB8AC3E}">
        <p14:creationId xmlns:p14="http://schemas.microsoft.com/office/powerpoint/2010/main" val="2591908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CD395D4D-57BF-4052-A196-7F5055811378}"/>
              </a:ext>
            </a:extLst>
          </p:cNvPr>
          <p:cNvSpPr txBox="1">
            <a:spLocks noGrp="1"/>
          </p:cNvSpPr>
          <p:nvPr>
            <p:ph type="title" idx="4294967295"/>
          </p:nvPr>
        </p:nvSpPr>
        <p:spPr>
          <a:xfrm>
            <a:off x="706436" y="313665"/>
            <a:ext cx="11199745" cy="81865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For measures of personal wellbeing, the 2023 Essex residents survey shows results that are in line with the 2022 survey.</a:t>
            </a:r>
          </a:p>
        </p:txBody>
      </p:sp>
      <p:graphicFrame>
        <p:nvGraphicFramePr>
          <p:cNvPr id="12" name="Chart 11" descr="The life satisfaction measure was asked in 2014, 2015, 2016, 2018 and 2022. Having remained stable between 2014 and 2018 with a mean score of between 7.1 and 7.3, life satisfaction decreased in 2022 to 6.8. In 2022, 19% gave a very high score of 9-10, 46% gave a high score of 7-8, 23% gave a medium score of 5-6 and 13% gave a low score of 0-4. This represented a significant decrease in the proportion giving a score of 9-10 or 7-8 compared with 2018 (where the figure was 23% and 52% respectively), and a significant increase in the proportion giving a score of 5-6 or 0-4 (from 17% and 7%).">
            <a:extLst>
              <a:ext uri="{FF2B5EF4-FFF2-40B4-BE49-F238E27FC236}">
                <a16:creationId xmlns:a16="http://schemas.microsoft.com/office/drawing/2014/main" id="{69C5CABB-4687-4438-8D82-AEF23F239CBA}"/>
              </a:ext>
            </a:extLst>
          </p:cNvPr>
          <p:cNvGraphicFramePr/>
          <p:nvPr>
            <p:extLst>
              <p:ext uri="{D42A27DB-BD31-4B8C-83A1-F6EECF244321}">
                <p14:modId xmlns:p14="http://schemas.microsoft.com/office/powerpoint/2010/main" val="2154482628"/>
              </p:ext>
            </p:extLst>
          </p:nvPr>
        </p:nvGraphicFramePr>
        <p:xfrm>
          <a:off x="194514" y="1734748"/>
          <a:ext cx="9383047" cy="1111164"/>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0E52F10C-36D9-4815-85BB-27B69B70A80C}"/>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Personal wellbeing</a:t>
            </a:r>
          </a:p>
        </p:txBody>
      </p:sp>
      <p:graphicFrame>
        <p:nvGraphicFramePr>
          <p:cNvPr id="3" name="Table 3">
            <a:extLst>
              <a:ext uri="{FF2B5EF4-FFF2-40B4-BE49-F238E27FC236}">
                <a16:creationId xmlns:a16="http://schemas.microsoft.com/office/drawing/2014/main" id="{413C790C-DC85-4C4C-8FF3-29D2B6E1E1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61711688"/>
              </p:ext>
            </p:extLst>
          </p:nvPr>
        </p:nvGraphicFramePr>
        <p:xfrm>
          <a:off x="8955326" y="1093489"/>
          <a:ext cx="816749" cy="1468609"/>
        </p:xfrm>
        <a:graphic>
          <a:graphicData uri="http://schemas.openxmlformats.org/drawingml/2006/table">
            <a:tbl>
              <a:tblPr firstRow="1" bandRow="1">
                <a:tableStyleId>{5C22544A-7EE6-4342-B048-85BDC9FD1C3A}</a:tableStyleId>
              </a:tblPr>
              <a:tblGrid>
                <a:gridCol w="816749">
                  <a:extLst>
                    <a:ext uri="{9D8B030D-6E8A-4147-A177-3AD203B41FA5}">
                      <a16:colId xmlns:a16="http://schemas.microsoft.com/office/drawing/2014/main" val="2670686450"/>
                    </a:ext>
                  </a:extLst>
                </a:gridCol>
              </a:tblGrid>
              <a:tr h="6466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 Essex mean</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2253509"/>
                  </a:ext>
                </a:extLst>
              </a:tr>
              <a:tr h="423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0444462"/>
                  </a:ext>
                </a:extLst>
              </a:tr>
              <a:tr h="3983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298886"/>
                  </a:ext>
                </a:extLst>
              </a:tr>
            </a:tbl>
          </a:graphicData>
        </a:graphic>
      </p:graphicFrame>
      <p:sp>
        <p:nvSpPr>
          <p:cNvPr id="15" name="TextBox 14">
            <a:extLst>
              <a:ext uri="{FF2B5EF4-FFF2-40B4-BE49-F238E27FC236}">
                <a16:creationId xmlns:a16="http://schemas.microsoft.com/office/drawing/2014/main" id="{0904E4E2-D629-4FCF-845F-0A46EBD22201}"/>
              </a:ext>
              <a:ext uri="{C183D7F6-B498-43B3-948B-1728B52AA6E4}">
                <adec:decorative xmlns:adec="http://schemas.microsoft.com/office/drawing/2017/decorative" val="1"/>
              </a:ext>
            </a:extLst>
          </p:cNvPr>
          <p:cNvSpPr txBox="1"/>
          <p:nvPr/>
        </p:nvSpPr>
        <p:spPr>
          <a:xfrm>
            <a:off x="695324" y="6317404"/>
            <a:ext cx="608647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Worthwhile; 2023 : 6,208; 2022: 5,708. Happy; 2023 : 6,239; 2022: 5,743. </a:t>
            </a:r>
          </a:p>
        </p:txBody>
      </p:sp>
      <p:sp>
        <p:nvSpPr>
          <p:cNvPr id="17" name="TextBox 16">
            <a:extLst>
              <a:ext uri="{FF2B5EF4-FFF2-40B4-BE49-F238E27FC236}">
                <a16:creationId xmlns:a16="http://schemas.microsoft.com/office/drawing/2014/main" id="{F70055F7-613B-4129-99B7-C1143934E3A0}"/>
              </a:ext>
              <a:ext uri="{C183D7F6-B498-43B3-948B-1728B52AA6E4}">
                <adec:decorative xmlns:adec="http://schemas.microsoft.com/office/drawing/2017/decorative" val="1"/>
              </a:ext>
            </a:extLst>
          </p:cNvPr>
          <p:cNvSpPr txBox="1"/>
          <p:nvPr/>
        </p:nvSpPr>
        <p:spPr>
          <a:xfrm>
            <a:off x="695324" y="1281868"/>
            <a:ext cx="1140218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prstClr val="black"/>
                </a:solidFill>
                <a:effectLst/>
                <a:uLnTx/>
                <a:uFillTx/>
                <a:ea typeface="+mn-ea"/>
                <a:cs typeface="+mn-cs"/>
              </a:rPr>
              <a:t>Overall, to what extent do you feel the things you do in your life are worthwhile? </a:t>
            </a:r>
            <a:r>
              <a:rPr kumimoji="0" lang="en-GB" sz="1200" b="0" i="0" u="none" strike="noStrike" kern="1200" cap="none" spc="0" normalizeH="0" baseline="0" noProof="0">
                <a:ln>
                  <a:noFill/>
                </a:ln>
                <a:solidFill>
                  <a:prstClr val="black"/>
                </a:solidFill>
                <a:effectLst/>
                <a:uLnTx/>
                <a:uFillTx/>
                <a:ea typeface="+mn-ea"/>
                <a:cs typeface="+mn-cs"/>
              </a:rPr>
              <a:t>On a scale of 0 (not at all) to 10 (completely)</a:t>
            </a:r>
          </a:p>
        </p:txBody>
      </p:sp>
      <p:sp>
        <p:nvSpPr>
          <p:cNvPr id="27" name="TextBox 26">
            <a:extLst>
              <a:ext uri="{FF2B5EF4-FFF2-40B4-BE49-F238E27FC236}">
                <a16:creationId xmlns:a16="http://schemas.microsoft.com/office/drawing/2014/main" id="{08ECD3D1-41FA-41F2-81B7-D44D7E8C3AA9}"/>
              </a:ext>
              <a:ext uri="{C183D7F6-B498-43B3-948B-1728B52AA6E4}">
                <adec:decorative xmlns:adec="http://schemas.microsoft.com/office/drawing/2017/decorative" val="1"/>
              </a:ext>
            </a:extLst>
          </p:cNvPr>
          <p:cNvSpPr txBox="1"/>
          <p:nvPr/>
        </p:nvSpPr>
        <p:spPr>
          <a:xfrm>
            <a:off x="9093812" y="6117349"/>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2022 survey at the 95% confidence level </a:t>
            </a:r>
          </a:p>
        </p:txBody>
      </p:sp>
      <p:sp>
        <p:nvSpPr>
          <p:cNvPr id="28" name="Arrow: Up 27">
            <a:extLst>
              <a:ext uri="{FF2B5EF4-FFF2-40B4-BE49-F238E27FC236}">
                <a16:creationId xmlns:a16="http://schemas.microsoft.com/office/drawing/2014/main" id="{ABE47618-CF2D-4F24-9AA7-AE9CEAAA8BF4}"/>
              </a:ext>
              <a:ext uri="{C183D7F6-B498-43B3-948B-1728B52AA6E4}">
                <adec:decorative xmlns:adec="http://schemas.microsoft.com/office/drawing/2017/decorative" val="1"/>
              </a:ext>
            </a:extLst>
          </p:cNvPr>
          <p:cNvSpPr/>
          <p:nvPr/>
        </p:nvSpPr>
        <p:spPr>
          <a:xfrm>
            <a:off x="8681470" y="6216512"/>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9" name="Arrow: Up 28">
            <a:extLst>
              <a:ext uri="{FF2B5EF4-FFF2-40B4-BE49-F238E27FC236}">
                <a16:creationId xmlns:a16="http://schemas.microsoft.com/office/drawing/2014/main" id="{ADFC8CD4-542C-4792-A136-A6786185DF5F}"/>
              </a:ext>
              <a:ext uri="{C183D7F6-B498-43B3-948B-1728B52AA6E4}">
                <adec:decorative xmlns:adec="http://schemas.microsoft.com/office/drawing/2017/decorative" val="1"/>
              </a:ext>
            </a:extLst>
          </p:cNvPr>
          <p:cNvSpPr/>
          <p:nvPr/>
        </p:nvSpPr>
        <p:spPr>
          <a:xfrm flipV="1">
            <a:off x="8824016" y="6224051"/>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1" name="Slide Number Placeholder 4">
            <a:extLst>
              <a:ext uri="{FF2B5EF4-FFF2-40B4-BE49-F238E27FC236}">
                <a16:creationId xmlns:a16="http://schemas.microsoft.com/office/drawing/2014/main" id="{DD487C23-5AFA-45A6-8014-D2DA585449C1}"/>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6" name="Footer Placeholder 5">
            <a:extLst>
              <a:ext uri="{FF2B5EF4-FFF2-40B4-BE49-F238E27FC236}">
                <a16:creationId xmlns:a16="http://schemas.microsoft.com/office/drawing/2014/main" id="{FC29720B-9DEB-4ED6-B25A-AAAD61F8D1E8}"/>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31" name="Date Placeholder 3">
            <a:extLst>
              <a:ext uri="{FF2B5EF4-FFF2-40B4-BE49-F238E27FC236}">
                <a16:creationId xmlns:a16="http://schemas.microsoft.com/office/drawing/2014/main" id="{A94B29D2-29D6-4969-9CCF-38CFB2D18A0D}"/>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graphicFrame>
        <p:nvGraphicFramePr>
          <p:cNvPr id="2" name="Chart 1" descr="The life satisfaction measure was asked in 2014, 2015, 2016, 2018 and 2022. Having remained stable between 2014 and 2018 with a mean score of between 7.1 and 7.3, life satisfaction decreased in 2022 to 6.8. In 2022, 19% gave a very high score of 9-10, 46% gave a high score of 7-8, 23% gave a medium score of 5-6 and 13% gave a low score of 0-4. This represented a significant decrease in the proportion giving a score of 9-10 or 7-8 compared with 2018 (where the figure was 23% and 52% respectively), and a significant increase in the proportion giving a score of 5-6 or 0-4 (from 17% and 7%).">
            <a:extLst>
              <a:ext uri="{FF2B5EF4-FFF2-40B4-BE49-F238E27FC236}">
                <a16:creationId xmlns:a16="http://schemas.microsoft.com/office/drawing/2014/main" id="{5765D824-BAEF-8831-5725-8C35FB99326B}"/>
              </a:ext>
            </a:extLst>
          </p:cNvPr>
          <p:cNvGraphicFramePr/>
          <p:nvPr>
            <p:extLst>
              <p:ext uri="{D42A27DB-BD31-4B8C-83A1-F6EECF244321}">
                <p14:modId xmlns:p14="http://schemas.microsoft.com/office/powerpoint/2010/main" val="316800602"/>
              </p:ext>
            </p:extLst>
          </p:nvPr>
        </p:nvGraphicFramePr>
        <p:xfrm>
          <a:off x="226218" y="3601537"/>
          <a:ext cx="9283355" cy="96002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Table 3">
            <a:extLst>
              <a:ext uri="{FF2B5EF4-FFF2-40B4-BE49-F238E27FC236}">
                <a16:creationId xmlns:a16="http://schemas.microsoft.com/office/drawing/2014/main" id="{B502B129-C283-5D6B-F336-32EE636997E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95047545"/>
              </p:ext>
            </p:extLst>
          </p:nvPr>
        </p:nvGraphicFramePr>
        <p:xfrm>
          <a:off x="8955325" y="3085511"/>
          <a:ext cx="816749" cy="1249610"/>
        </p:xfrm>
        <a:graphic>
          <a:graphicData uri="http://schemas.openxmlformats.org/drawingml/2006/table">
            <a:tbl>
              <a:tblPr firstRow="1" bandRow="1">
                <a:tableStyleId>{5C22544A-7EE6-4342-B048-85BDC9FD1C3A}</a:tableStyleId>
              </a:tblPr>
              <a:tblGrid>
                <a:gridCol w="816749">
                  <a:extLst>
                    <a:ext uri="{9D8B030D-6E8A-4147-A177-3AD203B41FA5}">
                      <a16:colId xmlns:a16="http://schemas.microsoft.com/office/drawing/2014/main" val="2670686450"/>
                    </a:ext>
                  </a:extLst>
                </a:gridCol>
              </a:tblGrid>
              <a:tr h="5502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 Essex mean</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2253509"/>
                  </a:ext>
                </a:extLst>
              </a:tr>
              <a:tr h="3604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0444462"/>
                  </a:ext>
                </a:extLst>
              </a:tr>
              <a:tr h="3389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298886"/>
                  </a:ext>
                </a:extLst>
              </a:tr>
            </a:tbl>
          </a:graphicData>
        </a:graphic>
      </p:graphicFrame>
      <p:sp>
        <p:nvSpPr>
          <p:cNvPr id="5" name="TextBox 4">
            <a:extLst>
              <a:ext uri="{FF2B5EF4-FFF2-40B4-BE49-F238E27FC236}">
                <a16:creationId xmlns:a16="http://schemas.microsoft.com/office/drawing/2014/main" id="{C3638EA3-C68D-08EB-B20A-F4B9D01EACBB}"/>
              </a:ext>
              <a:ext uri="{C183D7F6-B498-43B3-948B-1728B52AA6E4}">
                <adec:decorative xmlns:adec="http://schemas.microsoft.com/office/drawing/2017/decorative" val="1"/>
              </a:ext>
            </a:extLst>
          </p:cNvPr>
          <p:cNvSpPr txBox="1"/>
          <p:nvPr/>
        </p:nvSpPr>
        <p:spPr>
          <a:xfrm>
            <a:off x="781309" y="3167582"/>
            <a:ext cx="788961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prstClr val="black"/>
                </a:solidFill>
                <a:effectLst/>
                <a:uLnTx/>
                <a:uFillTx/>
                <a:ea typeface="+mn-ea"/>
                <a:cs typeface="+mn-cs"/>
              </a:rPr>
              <a:t>Overall, how happy did you feel yesterday? </a:t>
            </a:r>
            <a:r>
              <a:rPr kumimoji="0" lang="en-GB" sz="1200" b="0" i="0" u="none" strike="noStrike" kern="1200" cap="none" spc="0" normalizeH="0" baseline="0" noProof="0">
                <a:ln>
                  <a:noFill/>
                </a:ln>
                <a:solidFill>
                  <a:prstClr val="black"/>
                </a:solidFill>
                <a:effectLst/>
                <a:uLnTx/>
                <a:uFillTx/>
                <a:ea typeface="+mn-ea"/>
                <a:cs typeface="+mn-cs"/>
              </a:rPr>
              <a:t>On a scale of 0 (not at all) to 10 (completely)</a:t>
            </a:r>
          </a:p>
        </p:txBody>
      </p:sp>
      <p:sp>
        <p:nvSpPr>
          <p:cNvPr id="6" name="Arrow: Up 5">
            <a:extLst>
              <a:ext uri="{FF2B5EF4-FFF2-40B4-BE49-F238E27FC236}">
                <a16:creationId xmlns:a16="http://schemas.microsoft.com/office/drawing/2014/main" id="{B68B223E-D5AB-6138-39E9-2EBF8ADD2A84}"/>
              </a:ext>
              <a:ext uri="{C183D7F6-B498-43B3-948B-1728B52AA6E4}">
                <adec:decorative xmlns:adec="http://schemas.microsoft.com/office/drawing/2017/decorative" val="1"/>
              </a:ext>
            </a:extLst>
          </p:cNvPr>
          <p:cNvSpPr/>
          <p:nvPr/>
        </p:nvSpPr>
        <p:spPr>
          <a:xfrm flipV="1">
            <a:off x="7566880" y="233664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Arrow: Up 6">
            <a:extLst>
              <a:ext uri="{FF2B5EF4-FFF2-40B4-BE49-F238E27FC236}">
                <a16:creationId xmlns:a16="http://schemas.microsoft.com/office/drawing/2014/main" id="{70D13758-359A-CBAD-B292-428DF1C4C243}"/>
              </a:ext>
              <a:ext uri="{C183D7F6-B498-43B3-948B-1728B52AA6E4}">
                <adec:decorative xmlns:adec="http://schemas.microsoft.com/office/drawing/2017/decorative" val="1"/>
              </a:ext>
            </a:extLst>
          </p:cNvPr>
          <p:cNvSpPr/>
          <p:nvPr/>
        </p:nvSpPr>
        <p:spPr>
          <a:xfrm>
            <a:off x="8395324" y="2290330"/>
            <a:ext cx="131094" cy="248102"/>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Arrow: Up 7">
            <a:extLst>
              <a:ext uri="{FF2B5EF4-FFF2-40B4-BE49-F238E27FC236}">
                <a16:creationId xmlns:a16="http://schemas.microsoft.com/office/drawing/2014/main" id="{69647B3F-411D-4B12-68A7-100102EB479A}"/>
              </a:ext>
              <a:ext uri="{C183D7F6-B498-43B3-948B-1728B52AA6E4}">
                <adec:decorative xmlns:adec="http://schemas.microsoft.com/office/drawing/2017/decorative" val="1"/>
              </a:ext>
            </a:extLst>
          </p:cNvPr>
          <p:cNvSpPr/>
          <p:nvPr/>
        </p:nvSpPr>
        <p:spPr>
          <a:xfrm flipV="1">
            <a:off x="7349364" y="4096284"/>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 name="Arrow: Up 8">
            <a:extLst>
              <a:ext uri="{FF2B5EF4-FFF2-40B4-BE49-F238E27FC236}">
                <a16:creationId xmlns:a16="http://schemas.microsoft.com/office/drawing/2014/main" id="{331D62B0-D0BF-7D9C-BD9F-A38B9776A32D}"/>
              </a:ext>
              <a:ext uri="{C183D7F6-B498-43B3-948B-1728B52AA6E4}">
                <adec:decorative xmlns:adec="http://schemas.microsoft.com/office/drawing/2017/decorative" val="1"/>
              </a:ext>
            </a:extLst>
          </p:cNvPr>
          <p:cNvSpPr/>
          <p:nvPr/>
        </p:nvSpPr>
        <p:spPr>
          <a:xfrm>
            <a:off x="3735492" y="408155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aphicFrame>
        <p:nvGraphicFramePr>
          <p:cNvPr id="11" name="Chart 10" descr="The life satisfaction measure was asked in 2014, 2015, 2016, 2018 and 2022. Having remained stable between 2014 and 2018 with a mean score of between 7.1 and 7.3, life satisfaction decreased in 2022 to 6.8. In 2022, 19% gave a very high score of 9-10, 46% gave a high score of 7-8, 23% gave a medium score of 5-6 and 13% gave a low score of 0-4. This represented a significant decrease in the proportion giving a score of 9-10 or 7-8 compared with 2018 (where the figure was 23% and 52% respectively), and a significant increase in the proportion giving a score of 5-6 or 0-4 (from 17% and 7%).">
            <a:extLst>
              <a:ext uri="{FF2B5EF4-FFF2-40B4-BE49-F238E27FC236}">
                <a16:creationId xmlns:a16="http://schemas.microsoft.com/office/drawing/2014/main" id="{E374FF9D-D810-E7FF-8AF7-07543D2D9D46}"/>
              </a:ext>
            </a:extLst>
          </p:cNvPr>
          <p:cNvGraphicFramePr/>
          <p:nvPr>
            <p:extLst>
              <p:ext uri="{D42A27DB-BD31-4B8C-83A1-F6EECF244321}">
                <p14:modId xmlns:p14="http://schemas.microsoft.com/office/powerpoint/2010/main" val="4003872159"/>
              </p:ext>
            </p:extLst>
          </p:nvPr>
        </p:nvGraphicFramePr>
        <p:xfrm>
          <a:off x="273854" y="5153732"/>
          <a:ext cx="9283355" cy="9265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Table 3">
            <a:extLst>
              <a:ext uri="{FF2B5EF4-FFF2-40B4-BE49-F238E27FC236}">
                <a16:creationId xmlns:a16="http://schemas.microsoft.com/office/drawing/2014/main" id="{2460462C-2125-8949-88A5-CB160479F69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2432436"/>
              </p:ext>
            </p:extLst>
          </p:nvPr>
        </p:nvGraphicFramePr>
        <p:xfrm>
          <a:off x="9029494" y="4686883"/>
          <a:ext cx="668410" cy="1175722"/>
        </p:xfrm>
        <a:graphic>
          <a:graphicData uri="http://schemas.openxmlformats.org/drawingml/2006/table">
            <a:tbl>
              <a:tblPr firstRow="1" bandRow="1">
                <a:tableStyleId>{5C22544A-7EE6-4342-B048-85BDC9FD1C3A}</a:tableStyleId>
              </a:tblPr>
              <a:tblGrid>
                <a:gridCol w="668410">
                  <a:extLst>
                    <a:ext uri="{9D8B030D-6E8A-4147-A177-3AD203B41FA5}">
                      <a16:colId xmlns:a16="http://schemas.microsoft.com/office/drawing/2014/main" val="2670686450"/>
                    </a:ext>
                  </a:extLst>
                </a:gridCol>
              </a:tblGrid>
              <a:tr h="5176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 Essex mean</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2253509"/>
                  </a:ext>
                </a:extLst>
              </a:tr>
              <a:tr h="3391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0444462"/>
                  </a:ext>
                </a:extLst>
              </a:tr>
              <a:tr h="3188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298886"/>
                  </a:ext>
                </a:extLst>
              </a:tr>
            </a:tbl>
          </a:graphicData>
        </a:graphic>
      </p:graphicFrame>
      <p:sp>
        <p:nvSpPr>
          <p:cNvPr id="14" name="TextBox 13">
            <a:extLst>
              <a:ext uri="{FF2B5EF4-FFF2-40B4-BE49-F238E27FC236}">
                <a16:creationId xmlns:a16="http://schemas.microsoft.com/office/drawing/2014/main" id="{BC04CD92-296B-2F7B-AF76-D5E149DD4A77}"/>
              </a:ext>
              <a:ext uri="{C183D7F6-B498-43B3-948B-1728B52AA6E4}">
                <adec:decorative xmlns:adec="http://schemas.microsoft.com/office/drawing/2017/decorative" val="1"/>
              </a:ext>
            </a:extLst>
          </p:cNvPr>
          <p:cNvSpPr txBox="1"/>
          <p:nvPr/>
        </p:nvSpPr>
        <p:spPr>
          <a:xfrm>
            <a:off x="781309" y="4800591"/>
            <a:ext cx="645669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prstClr val="black"/>
                </a:solidFill>
                <a:effectLst/>
                <a:uLnTx/>
                <a:uFillTx/>
                <a:ea typeface="+mn-ea"/>
                <a:cs typeface="+mn-cs"/>
              </a:rPr>
              <a:t>Overall, how anxious did you feel yesterday? </a:t>
            </a:r>
            <a:r>
              <a:rPr kumimoji="0" lang="en-GB" sz="1200" b="0" i="0" u="none" strike="noStrike" kern="1200" cap="none" spc="0" normalizeH="0" baseline="0" noProof="0">
                <a:ln>
                  <a:noFill/>
                </a:ln>
                <a:solidFill>
                  <a:prstClr val="black"/>
                </a:solidFill>
                <a:effectLst/>
                <a:uLnTx/>
                <a:uFillTx/>
                <a:ea typeface="+mn-ea"/>
                <a:cs typeface="+mn-cs"/>
              </a:rPr>
              <a:t>On a scale of 0 (not at all) to 10 (completely)</a:t>
            </a:r>
          </a:p>
        </p:txBody>
      </p:sp>
      <p:graphicFrame>
        <p:nvGraphicFramePr>
          <p:cNvPr id="18" name="Table 3">
            <a:extLst>
              <a:ext uri="{FF2B5EF4-FFF2-40B4-BE49-F238E27FC236}">
                <a16:creationId xmlns:a16="http://schemas.microsoft.com/office/drawing/2014/main" id="{E798479F-872D-7039-AA60-5B2C32AFC4B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74738803"/>
              </p:ext>
            </p:extLst>
          </p:nvPr>
        </p:nvGraphicFramePr>
        <p:xfrm>
          <a:off x="9805260" y="1093489"/>
          <a:ext cx="816749" cy="1468609"/>
        </p:xfrm>
        <a:graphic>
          <a:graphicData uri="http://schemas.openxmlformats.org/drawingml/2006/table">
            <a:tbl>
              <a:tblPr firstRow="1" bandRow="1">
                <a:tableStyleId>{5C22544A-7EE6-4342-B048-85BDC9FD1C3A}</a:tableStyleId>
              </a:tblPr>
              <a:tblGrid>
                <a:gridCol w="816749">
                  <a:extLst>
                    <a:ext uri="{9D8B030D-6E8A-4147-A177-3AD203B41FA5}">
                      <a16:colId xmlns:a16="http://schemas.microsoft.com/office/drawing/2014/main" val="2670686450"/>
                    </a:ext>
                  </a:extLst>
                </a:gridCol>
              </a:tblGrid>
              <a:tr h="6466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6"/>
                          </a:solidFill>
                          <a:effectLst/>
                          <a:uLnTx/>
                          <a:uFillTx/>
                          <a:latin typeface="+mn-lt"/>
                          <a:ea typeface="+mn-ea"/>
                          <a:cs typeface="+mn-cs"/>
                        </a:rPr>
                        <a:t> England mean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6"/>
                          </a:solidFill>
                          <a:effectLst/>
                          <a:uLnTx/>
                          <a:uFillTx/>
                          <a:latin typeface="+mn-lt"/>
                          <a:ea typeface="+mn-ea"/>
                          <a:cs typeface="+mn-cs"/>
                        </a:rPr>
                        <a:t>2022</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2253509"/>
                  </a:ext>
                </a:extLst>
              </a:tr>
              <a:tr h="423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chemeClr val="accent6"/>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0444462"/>
                  </a:ext>
                </a:extLst>
              </a:tr>
              <a:tr h="3983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6"/>
                          </a:solidFill>
                          <a:effectLst/>
                          <a:uLnTx/>
                          <a:uFillTx/>
                          <a:latin typeface="+mn-lt"/>
                          <a:ea typeface="+mn-ea"/>
                          <a:cs typeface="+mn-cs"/>
                        </a:rPr>
                        <a:t>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298886"/>
                  </a:ext>
                </a:extLst>
              </a:tr>
            </a:tbl>
          </a:graphicData>
        </a:graphic>
      </p:graphicFrame>
      <p:graphicFrame>
        <p:nvGraphicFramePr>
          <p:cNvPr id="19" name="Table 3">
            <a:extLst>
              <a:ext uri="{FF2B5EF4-FFF2-40B4-BE49-F238E27FC236}">
                <a16:creationId xmlns:a16="http://schemas.microsoft.com/office/drawing/2014/main" id="{1F86E9F4-02A1-53C8-FD02-7643109A044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49119379"/>
              </p:ext>
            </p:extLst>
          </p:nvPr>
        </p:nvGraphicFramePr>
        <p:xfrm>
          <a:off x="9805260" y="2913470"/>
          <a:ext cx="816749" cy="1468609"/>
        </p:xfrm>
        <a:graphic>
          <a:graphicData uri="http://schemas.openxmlformats.org/drawingml/2006/table">
            <a:tbl>
              <a:tblPr firstRow="1" bandRow="1">
                <a:tableStyleId>{5C22544A-7EE6-4342-B048-85BDC9FD1C3A}</a:tableStyleId>
              </a:tblPr>
              <a:tblGrid>
                <a:gridCol w="816749">
                  <a:extLst>
                    <a:ext uri="{9D8B030D-6E8A-4147-A177-3AD203B41FA5}">
                      <a16:colId xmlns:a16="http://schemas.microsoft.com/office/drawing/2014/main" val="2670686450"/>
                    </a:ext>
                  </a:extLst>
                </a:gridCol>
              </a:tblGrid>
              <a:tr h="6466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6"/>
                          </a:solidFill>
                          <a:effectLst/>
                          <a:uLnTx/>
                          <a:uFillTx/>
                          <a:latin typeface="+mn-lt"/>
                          <a:ea typeface="+mn-ea"/>
                          <a:cs typeface="+mn-cs"/>
                        </a:rPr>
                        <a:t> England mean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6"/>
                          </a:solidFill>
                          <a:effectLst/>
                          <a:uLnTx/>
                          <a:uFillTx/>
                          <a:latin typeface="+mn-lt"/>
                          <a:ea typeface="+mn-ea"/>
                          <a:cs typeface="+mn-cs"/>
                        </a:rPr>
                        <a:t>2022</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2253509"/>
                  </a:ext>
                </a:extLst>
              </a:tr>
              <a:tr h="423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chemeClr val="accent6"/>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0444462"/>
                  </a:ext>
                </a:extLst>
              </a:tr>
              <a:tr h="3983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6"/>
                          </a:solidFill>
                          <a:effectLst/>
                          <a:uLnTx/>
                          <a:uFillTx/>
                          <a:latin typeface="+mn-lt"/>
                          <a:ea typeface="+mn-ea"/>
                          <a:cs typeface="+mn-cs"/>
                        </a:rPr>
                        <a:t>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298886"/>
                  </a:ext>
                </a:extLst>
              </a:tr>
            </a:tbl>
          </a:graphicData>
        </a:graphic>
      </p:graphicFrame>
      <p:graphicFrame>
        <p:nvGraphicFramePr>
          <p:cNvPr id="20" name="Table 3">
            <a:extLst>
              <a:ext uri="{FF2B5EF4-FFF2-40B4-BE49-F238E27FC236}">
                <a16:creationId xmlns:a16="http://schemas.microsoft.com/office/drawing/2014/main" id="{FA47F4DF-8E58-CFB1-4CAB-E966893636D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84598279"/>
              </p:ext>
            </p:extLst>
          </p:nvPr>
        </p:nvGraphicFramePr>
        <p:xfrm>
          <a:off x="9805260" y="4653369"/>
          <a:ext cx="816749" cy="1192690"/>
        </p:xfrm>
        <a:graphic>
          <a:graphicData uri="http://schemas.openxmlformats.org/drawingml/2006/table">
            <a:tbl>
              <a:tblPr firstRow="1" bandRow="1">
                <a:tableStyleId>{5C22544A-7EE6-4342-B048-85BDC9FD1C3A}</a:tableStyleId>
              </a:tblPr>
              <a:tblGrid>
                <a:gridCol w="816749">
                  <a:extLst>
                    <a:ext uri="{9D8B030D-6E8A-4147-A177-3AD203B41FA5}">
                      <a16:colId xmlns:a16="http://schemas.microsoft.com/office/drawing/2014/main" val="2670686450"/>
                    </a:ext>
                  </a:extLst>
                </a:gridCol>
              </a:tblGrid>
              <a:tr h="5252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6"/>
                          </a:solidFill>
                          <a:effectLst/>
                          <a:uLnTx/>
                          <a:uFillTx/>
                          <a:latin typeface="+mn-lt"/>
                          <a:ea typeface="+mn-ea"/>
                          <a:cs typeface="+mn-cs"/>
                        </a:rPr>
                        <a:t> England mean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6"/>
                          </a:solidFill>
                          <a:effectLst/>
                          <a:uLnTx/>
                          <a:uFillTx/>
                          <a:latin typeface="+mn-lt"/>
                          <a:ea typeface="+mn-ea"/>
                          <a:cs typeface="+mn-cs"/>
                        </a:rPr>
                        <a:t>2022</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2253509"/>
                  </a:ext>
                </a:extLst>
              </a:tr>
              <a:tr h="2782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chemeClr val="accent6"/>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0444462"/>
                  </a:ext>
                </a:extLst>
              </a:tr>
              <a:tr h="2616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6"/>
                          </a:solidFill>
                          <a:effectLst/>
                          <a:uLnTx/>
                          <a:uFillTx/>
                          <a:latin typeface="+mn-lt"/>
                          <a:ea typeface="+mn-ea"/>
                          <a:cs typeface="+mn-cs"/>
                        </a:rPr>
                        <a:t>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298886"/>
                  </a:ext>
                </a:extLst>
              </a:tr>
            </a:tbl>
          </a:graphicData>
        </a:graphic>
      </p:graphicFrame>
    </p:spTree>
    <p:custDataLst>
      <p:tags r:id="rId1"/>
    </p:custDataLst>
    <p:extLst>
      <p:ext uri="{BB962C8B-B14F-4D97-AF65-F5344CB8AC3E}">
        <p14:creationId xmlns:p14="http://schemas.microsoft.com/office/powerpoint/2010/main" val="2757572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DA5F5864-D7C0-409A-B7E8-EDEB8F84E64A}"/>
              </a:ext>
            </a:extLst>
          </p:cNvPr>
          <p:cNvCxnSpPr>
            <a:cxnSpLocks/>
          </p:cNvCxnSpPr>
          <p:nvPr/>
        </p:nvCxnSpPr>
        <p:spPr>
          <a:xfrm>
            <a:off x="6853748" y="5348488"/>
            <a:ext cx="4802719"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127ADFF-3C19-4B2C-B353-D3D81D8C7D59}"/>
              </a:ext>
            </a:extLst>
          </p:cNvPr>
          <p:cNvCxnSpPr>
            <a:cxnSpLocks/>
          </p:cNvCxnSpPr>
          <p:nvPr/>
        </p:nvCxnSpPr>
        <p:spPr>
          <a:xfrm>
            <a:off x="6853615" y="2609741"/>
            <a:ext cx="4802719"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4C61DE4-5894-4502-8566-9E4BDD61C03E}"/>
              </a:ext>
            </a:extLst>
          </p:cNvPr>
          <p:cNvCxnSpPr>
            <a:cxnSpLocks/>
          </p:cNvCxnSpPr>
          <p:nvPr/>
        </p:nvCxnSpPr>
        <p:spPr>
          <a:xfrm>
            <a:off x="1165104" y="4768388"/>
            <a:ext cx="4802719"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EB45DC5-9567-45D8-B00B-D24271155C8B}"/>
              </a:ext>
            </a:extLst>
          </p:cNvPr>
          <p:cNvCxnSpPr>
            <a:cxnSpLocks/>
          </p:cNvCxnSpPr>
          <p:nvPr/>
        </p:nvCxnSpPr>
        <p:spPr>
          <a:xfrm>
            <a:off x="1174908" y="2629872"/>
            <a:ext cx="4802719"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22" name="Chart 21">
            <a:extLst>
              <a:ext uri="{FF2B5EF4-FFF2-40B4-BE49-F238E27FC236}">
                <a16:creationId xmlns:a16="http://schemas.microsoft.com/office/drawing/2014/main" id="{5DECCBFE-1AD3-48DD-9478-D5F399675B08}"/>
              </a:ext>
            </a:extLst>
          </p:cNvPr>
          <p:cNvGraphicFramePr/>
          <p:nvPr>
            <p:extLst>
              <p:ext uri="{D42A27DB-BD31-4B8C-83A1-F6EECF244321}">
                <p14:modId xmlns:p14="http://schemas.microsoft.com/office/powerpoint/2010/main" val="3844252795"/>
              </p:ext>
            </p:extLst>
          </p:nvPr>
        </p:nvGraphicFramePr>
        <p:xfrm>
          <a:off x="6545435" y="1992998"/>
          <a:ext cx="5262426" cy="20662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29E8A37E-D217-4E14-B01E-9A0215FE0C9E}"/>
              </a:ext>
            </a:extLst>
          </p:cNvPr>
          <p:cNvGraphicFramePr/>
          <p:nvPr>
            <p:extLst>
              <p:ext uri="{D42A27DB-BD31-4B8C-83A1-F6EECF244321}">
                <p14:modId xmlns:p14="http://schemas.microsoft.com/office/powerpoint/2010/main" val="379099171"/>
              </p:ext>
            </p:extLst>
          </p:nvPr>
        </p:nvGraphicFramePr>
        <p:xfrm>
          <a:off x="849329" y="4204028"/>
          <a:ext cx="5262426" cy="20662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a:extLst>
              <a:ext uri="{FF2B5EF4-FFF2-40B4-BE49-F238E27FC236}">
                <a16:creationId xmlns:a16="http://schemas.microsoft.com/office/drawing/2014/main" id="{FC5F499C-02DA-4D84-891F-A3A202109E42}"/>
              </a:ext>
            </a:extLst>
          </p:cNvPr>
          <p:cNvGraphicFramePr/>
          <p:nvPr>
            <p:extLst>
              <p:ext uri="{D42A27DB-BD31-4B8C-83A1-F6EECF244321}">
                <p14:modId xmlns:p14="http://schemas.microsoft.com/office/powerpoint/2010/main" val="1753540982"/>
              </p:ext>
            </p:extLst>
          </p:nvPr>
        </p:nvGraphicFramePr>
        <p:xfrm>
          <a:off x="849329" y="1992998"/>
          <a:ext cx="5262426" cy="206622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2" name="Chart 31">
            <a:extLst>
              <a:ext uri="{FF2B5EF4-FFF2-40B4-BE49-F238E27FC236}">
                <a16:creationId xmlns:a16="http://schemas.microsoft.com/office/drawing/2014/main" id="{D154DFFC-EAFA-458D-9FD8-709F3C4D4C46}"/>
              </a:ext>
            </a:extLst>
          </p:cNvPr>
          <p:cNvGraphicFramePr/>
          <p:nvPr>
            <p:extLst>
              <p:ext uri="{D42A27DB-BD31-4B8C-83A1-F6EECF244321}">
                <p14:modId xmlns:p14="http://schemas.microsoft.com/office/powerpoint/2010/main" val="310161157"/>
              </p:ext>
            </p:extLst>
          </p:nvPr>
        </p:nvGraphicFramePr>
        <p:xfrm>
          <a:off x="6543834" y="4195586"/>
          <a:ext cx="5262426" cy="2066222"/>
        </p:xfrm>
        <a:graphic>
          <a:graphicData uri="http://schemas.openxmlformats.org/drawingml/2006/chart">
            <c:chart xmlns:c="http://schemas.openxmlformats.org/drawingml/2006/chart" xmlns:r="http://schemas.openxmlformats.org/officeDocument/2006/relationships" r:id="rId7"/>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rgbClr val="E4003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Personal wellbeing</a:t>
            </a:r>
          </a:p>
        </p:txBody>
      </p:sp>
      <p:sp>
        <p:nvSpPr>
          <p:cNvPr id="24" name="TextBox 23">
            <a:extLst>
              <a:ext uri="{FF2B5EF4-FFF2-40B4-BE49-F238E27FC236}">
                <a16:creationId xmlns:a16="http://schemas.microsoft.com/office/drawing/2014/main" id="{8ABE3324-5F35-4040-9DE9-CEBCB65D525E}"/>
              </a:ext>
            </a:extLst>
          </p:cNvPr>
          <p:cNvSpPr txBox="1"/>
          <p:nvPr/>
        </p:nvSpPr>
        <p:spPr>
          <a:xfrm>
            <a:off x="695324" y="6317404"/>
            <a:ext cx="856899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respondents (answering); Satisfaction (</a:t>
            </a:r>
            <a:r>
              <a:rPr lang="en-GB" sz="1000">
                <a:solidFill>
                  <a:srgbClr val="000000"/>
                </a:solidFill>
                <a:latin typeface="Arial" panose="020B0604020202020204"/>
              </a:rPr>
              <a:t>6,249</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Worthwhileness (</a:t>
            </a:r>
            <a:r>
              <a:rPr lang="en-GB" sz="1000">
                <a:solidFill>
                  <a:srgbClr val="000000"/>
                </a:solidFill>
                <a:latin typeface="Arial" panose="020B0604020202020204"/>
              </a:rPr>
              <a:t>6,208</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Happiness (6,239); Anxiety (</a:t>
            </a:r>
            <a:r>
              <a:rPr lang="en-GB" sz="1000">
                <a:solidFill>
                  <a:srgbClr val="000000"/>
                </a:solidFill>
                <a:latin typeface="Arial" panose="020B0604020202020204"/>
              </a:rPr>
              <a:t>6,221</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a:t>
            </a:r>
          </a:p>
        </p:txBody>
      </p:sp>
      <p:sp>
        <p:nvSpPr>
          <p:cNvPr id="2" name="TextBox 1">
            <a:extLst>
              <a:ext uri="{FF2B5EF4-FFF2-40B4-BE49-F238E27FC236}">
                <a16:creationId xmlns:a16="http://schemas.microsoft.com/office/drawing/2014/main" id="{6F6D963B-F88F-43BF-9EA7-82E080BE6DC8}"/>
              </a:ext>
            </a:extLst>
          </p:cNvPr>
          <p:cNvSpPr txBox="1"/>
          <p:nvPr/>
        </p:nvSpPr>
        <p:spPr>
          <a:xfrm>
            <a:off x="3841761" y="1950852"/>
            <a:ext cx="21775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effectLst/>
                <a:uLnTx/>
                <a:uFillTx/>
                <a:latin typeface="Arial" panose="020B0604020202020204"/>
                <a:ea typeface="+mn-ea"/>
                <a:cs typeface="+mn-cs"/>
              </a:rPr>
              <a:t>Satisfaction</a:t>
            </a:r>
          </a:p>
        </p:txBody>
      </p:sp>
      <p:sp>
        <p:nvSpPr>
          <p:cNvPr id="19" name="TextBox 18">
            <a:extLst>
              <a:ext uri="{FF2B5EF4-FFF2-40B4-BE49-F238E27FC236}">
                <a16:creationId xmlns:a16="http://schemas.microsoft.com/office/drawing/2014/main" id="{D758CE00-1EEC-41F6-BFDD-A6E113E9427D}"/>
              </a:ext>
            </a:extLst>
          </p:cNvPr>
          <p:cNvSpPr txBox="1"/>
          <p:nvPr/>
        </p:nvSpPr>
        <p:spPr>
          <a:xfrm>
            <a:off x="3867410" y="4161882"/>
            <a:ext cx="21775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effectLst/>
                <a:uLnTx/>
                <a:uFillTx/>
                <a:latin typeface="Arial" panose="020B0604020202020204"/>
                <a:ea typeface="+mn-ea"/>
                <a:cs typeface="+mn-cs"/>
              </a:rPr>
              <a:t>Worthwhileness</a:t>
            </a:r>
          </a:p>
        </p:txBody>
      </p:sp>
      <p:sp>
        <p:nvSpPr>
          <p:cNvPr id="21" name="TextBox 20">
            <a:extLst>
              <a:ext uri="{FF2B5EF4-FFF2-40B4-BE49-F238E27FC236}">
                <a16:creationId xmlns:a16="http://schemas.microsoft.com/office/drawing/2014/main" id="{FB0D3F53-2BEE-43F9-AF7D-E8C300B857DA}"/>
              </a:ext>
            </a:extLst>
          </p:cNvPr>
          <p:cNvSpPr txBox="1"/>
          <p:nvPr/>
        </p:nvSpPr>
        <p:spPr>
          <a:xfrm>
            <a:off x="9537867" y="1950852"/>
            <a:ext cx="21775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effectLst/>
                <a:uLnTx/>
                <a:uFillTx/>
                <a:latin typeface="Arial" panose="020B0604020202020204"/>
                <a:ea typeface="+mn-ea"/>
                <a:cs typeface="+mn-cs"/>
              </a:rPr>
              <a:t>Happiness</a:t>
            </a:r>
          </a:p>
        </p:txBody>
      </p:sp>
      <p:sp>
        <p:nvSpPr>
          <p:cNvPr id="28" name="TextBox 27">
            <a:extLst>
              <a:ext uri="{FF2B5EF4-FFF2-40B4-BE49-F238E27FC236}">
                <a16:creationId xmlns:a16="http://schemas.microsoft.com/office/drawing/2014/main" id="{2E5C7ACD-5AB0-410F-AA61-A1A0D3D6BB2C}"/>
              </a:ext>
            </a:extLst>
          </p:cNvPr>
          <p:cNvSpPr txBox="1"/>
          <p:nvPr/>
        </p:nvSpPr>
        <p:spPr>
          <a:xfrm>
            <a:off x="9563516" y="4161882"/>
            <a:ext cx="21775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effectLst/>
                <a:uLnTx/>
                <a:uFillTx/>
                <a:latin typeface="Arial" panose="020B0604020202020204"/>
                <a:ea typeface="+mn-ea"/>
                <a:cs typeface="+mn-cs"/>
              </a:rPr>
              <a:t>Anxiety</a:t>
            </a:r>
          </a:p>
        </p:txBody>
      </p:sp>
      <p:sp>
        <p:nvSpPr>
          <p:cNvPr id="31" name="TextBox 30">
            <a:extLst>
              <a:ext uri="{FF2B5EF4-FFF2-40B4-BE49-F238E27FC236}">
                <a16:creationId xmlns:a16="http://schemas.microsoft.com/office/drawing/2014/main" id="{281605EB-4DAD-4B22-A1BD-4E620FAE4D14}"/>
              </a:ext>
            </a:extLst>
          </p:cNvPr>
          <p:cNvSpPr txBox="1"/>
          <p:nvPr/>
        </p:nvSpPr>
        <p:spPr>
          <a:xfrm>
            <a:off x="696983" y="1390782"/>
            <a:ext cx="10151126"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Arial" panose="020B0604020202020204"/>
                <a:ea typeface="+mn-ea"/>
                <a:cs typeface="+mn-cs"/>
              </a:rPr>
              <a:t>For each of these questions please give an answer on a scale of 0 to </a:t>
            </a:r>
            <a:r>
              <a:rPr lang="en-GB" sz="1300" i="1">
                <a:solidFill>
                  <a:prstClr val="black"/>
                </a:solidFill>
                <a:latin typeface="Arial" panose="020B0604020202020204"/>
              </a:rPr>
              <a:t>10</a:t>
            </a:r>
            <a:r>
              <a:rPr kumimoji="0" lang="en-GB" sz="1300" b="0" i="1" u="none" strike="noStrike" kern="1200" cap="none" spc="0" normalizeH="0" baseline="0" noProof="0">
                <a:ln>
                  <a:noFill/>
                </a:ln>
                <a:solidFill>
                  <a:prstClr val="black"/>
                </a:solidFill>
                <a:effectLst/>
                <a:uLnTx/>
                <a:uFillTx/>
                <a:latin typeface="Arial" panose="020B0604020202020204"/>
                <a:ea typeface="+mn-ea"/>
                <a:cs typeface="+mn-cs"/>
              </a:rPr>
              <a:t>, where 0 is 'not at all' and 10 is 'completely'.</a:t>
            </a:r>
          </a:p>
        </p:txBody>
      </p:sp>
      <p:sp>
        <p:nvSpPr>
          <p:cNvPr id="29" name="Title 1">
            <a:extLst>
              <a:ext uri="{FF2B5EF4-FFF2-40B4-BE49-F238E27FC236}">
                <a16:creationId xmlns:a16="http://schemas.microsoft.com/office/drawing/2014/main" id="{DBBBEB88-AD01-49A1-9AE5-C6D2ECD5A39F}"/>
              </a:ext>
            </a:extLst>
          </p:cNvPr>
          <p:cNvSpPr txBox="1">
            <a:spLocks/>
          </p:cNvSpPr>
          <p:nvPr/>
        </p:nvSpPr>
        <p:spPr>
          <a:xfrm>
            <a:off x="706436" y="313665"/>
            <a:ext cx="11199745" cy="818651"/>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latin typeface="+mj-lt"/>
                <a:ea typeface="+mj-ea"/>
                <a:cs typeface="+mj-cs"/>
              </a:rPr>
              <a:t>Patterns of personal wellbeing are consistent vs. 2022, tending to improve with age across all four measures. Largest declines in wellbeing seen amongst the 18-24 and 35-44 age groups, albeit levels of anxiety is improving for 18-24s. </a:t>
            </a:r>
          </a:p>
        </p:txBody>
      </p:sp>
      <p:sp>
        <p:nvSpPr>
          <p:cNvPr id="20" name="Slide Number Placeholder 4">
            <a:extLst>
              <a:ext uri="{FF2B5EF4-FFF2-40B4-BE49-F238E27FC236}">
                <a16:creationId xmlns:a16="http://schemas.microsoft.com/office/drawing/2014/main" id="{01927CF5-F0A7-4EBC-BEAB-6F714868DD38}"/>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25" name="Footer Placeholder 5">
            <a:extLst>
              <a:ext uri="{FF2B5EF4-FFF2-40B4-BE49-F238E27FC236}">
                <a16:creationId xmlns:a16="http://schemas.microsoft.com/office/drawing/2014/main" id="{DE7FA5FB-02EC-48D8-83C7-12EC1E3EF8E5}"/>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sp>
        <p:nvSpPr>
          <p:cNvPr id="30" name="Date Placeholder 3">
            <a:extLst>
              <a:ext uri="{FF2B5EF4-FFF2-40B4-BE49-F238E27FC236}">
                <a16:creationId xmlns:a16="http://schemas.microsoft.com/office/drawing/2014/main" id="{FD25321E-82BA-451D-9C24-CA31DBC220D8}"/>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3C9E2A33-7B18-485D-8E7D-7C7284FCFCCC}"/>
              </a:ext>
            </a:extLst>
          </p:cNvPr>
          <p:cNvSpPr txBox="1"/>
          <p:nvPr/>
        </p:nvSpPr>
        <p:spPr>
          <a:xfrm>
            <a:off x="5930864" y="2458066"/>
            <a:ext cx="659254" cy="338554"/>
          </a:xfrm>
          <a:prstGeom prst="rect">
            <a:avLst/>
          </a:prstGeom>
          <a:noFill/>
        </p:spPr>
        <p:txBody>
          <a:bodyPr wrap="square" rtlCol="0">
            <a:spAutoFit/>
          </a:bodyPr>
          <a:lstStyle/>
          <a:p>
            <a:r>
              <a:rPr lang="en-GB" sz="800"/>
              <a:t>Essex mean</a:t>
            </a:r>
          </a:p>
        </p:txBody>
      </p:sp>
      <p:sp>
        <p:nvSpPr>
          <p:cNvPr id="34" name="TextBox 33">
            <a:extLst>
              <a:ext uri="{FF2B5EF4-FFF2-40B4-BE49-F238E27FC236}">
                <a16:creationId xmlns:a16="http://schemas.microsoft.com/office/drawing/2014/main" id="{4AA04DBE-F9F9-457B-B72B-E4CD6A45F02F}"/>
              </a:ext>
            </a:extLst>
          </p:cNvPr>
          <p:cNvSpPr txBox="1"/>
          <p:nvPr/>
        </p:nvSpPr>
        <p:spPr>
          <a:xfrm>
            <a:off x="5926412" y="4603479"/>
            <a:ext cx="659254" cy="338554"/>
          </a:xfrm>
          <a:prstGeom prst="rect">
            <a:avLst/>
          </a:prstGeom>
          <a:noFill/>
        </p:spPr>
        <p:txBody>
          <a:bodyPr wrap="square" rtlCol="0">
            <a:spAutoFit/>
          </a:bodyPr>
          <a:lstStyle/>
          <a:p>
            <a:r>
              <a:rPr lang="en-GB" sz="800"/>
              <a:t>Essex mean</a:t>
            </a:r>
          </a:p>
        </p:txBody>
      </p:sp>
      <p:sp>
        <p:nvSpPr>
          <p:cNvPr id="35" name="TextBox 34">
            <a:extLst>
              <a:ext uri="{FF2B5EF4-FFF2-40B4-BE49-F238E27FC236}">
                <a16:creationId xmlns:a16="http://schemas.microsoft.com/office/drawing/2014/main" id="{6D574147-0537-43A8-B50A-AF524CCCF6F2}"/>
              </a:ext>
            </a:extLst>
          </p:cNvPr>
          <p:cNvSpPr txBox="1"/>
          <p:nvPr/>
        </p:nvSpPr>
        <p:spPr>
          <a:xfrm>
            <a:off x="11615223" y="2431340"/>
            <a:ext cx="659254" cy="338554"/>
          </a:xfrm>
          <a:prstGeom prst="rect">
            <a:avLst/>
          </a:prstGeom>
          <a:noFill/>
        </p:spPr>
        <p:txBody>
          <a:bodyPr wrap="square" rtlCol="0">
            <a:spAutoFit/>
          </a:bodyPr>
          <a:lstStyle/>
          <a:p>
            <a:r>
              <a:rPr lang="en-GB" sz="800"/>
              <a:t>Essex mean</a:t>
            </a:r>
          </a:p>
        </p:txBody>
      </p:sp>
      <p:sp>
        <p:nvSpPr>
          <p:cNvPr id="36" name="TextBox 35">
            <a:extLst>
              <a:ext uri="{FF2B5EF4-FFF2-40B4-BE49-F238E27FC236}">
                <a16:creationId xmlns:a16="http://schemas.microsoft.com/office/drawing/2014/main" id="{6C899A4C-6A4F-4F90-908A-2F6B5A7E1760}"/>
              </a:ext>
            </a:extLst>
          </p:cNvPr>
          <p:cNvSpPr txBox="1"/>
          <p:nvPr/>
        </p:nvSpPr>
        <p:spPr>
          <a:xfrm>
            <a:off x="11610992" y="5184242"/>
            <a:ext cx="659254" cy="338554"/>
          </a:xfrm>
          <a:prstGeom prst="rect">
            <a:avLst/>
          </a:prstGeom>
          <a:noFill/>
        </p:spPr>
        <p:txBody>
          <a:bodyPr wrap="square" rtlCol="0">
            <a:spAutoFit/>
          </a:bodyPr>
          <a:lstStyle/>
          <a:p>
            <a:r>
              <a:rPr lang="en-GB" sz="800"/>
              <a:t>Essex mean</a:t>
            </a:r>
          </a:p>
        </p:txBody>
      </p:sp>
    </p:spTree>
    <p:custDataLst>
      <p:tags r:id="rId1"/>
    </p:custDataLst>
    <p:extLst>
      <p:ext uri="{BB962C8B-B14F-4D97-AF65-F5344CB8AC3E}">
        <p14:creationId xmlns:p14="http://schemas.microsoft.com/office/powerpoint/2010/main" val="2045386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Personal wellbeing</a:t>
            </a:r>
          </a:p>
        </p:txBody>
      </p:sp>
      <p:sp>
        <p:nvSpPr>
          <p:cNvPr id="33" name="Title 1">
            <a:extLst>
              <a:ext uri="{FF2B5EF4-FFF2-40B4-BE49-F238E27FC236}">
                <a16:creationId xmlns:a16="http://schemas.microsoft.com/office/drawing/2014/main" id="{D26E1872-2586-4130-A71F-E607143E60E2}"/>
              </a:ext>
            </a:extLst>
          </p:cNvPr>
          <p:cNvSpPr txBox="1">
            <a:spLocks/>
          </p:cNvSpPr>
          <p:nvPr/>
        </p:nvSpPr>
        <p:spPr>
          <a:xfrm>
            <a:off x="706436" y="259143"/>
            <a:ext cx="11199745" cy="818651"/>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The table below summarises the resident groups who are significantly more likely to report higher and lower levels of life satisfaction – patterns are consistent with 2022 profiles</a:t>
            </a:r>
          </a:p>
        </p:txBody>
      </p:sp>
      <p:graphicFrame>
        <p:nvGraphicFramePr>
          <p:cNvPr id="15" name="Table 14">
            <a:extLst>
              <a:ext uri="{FF2B5EF4-FFF2-40B4-BE49-F238E27FC236}">
                <a16:creationId xmlns:a16="http://schemas.microsoft.com/office/drawing/2014/main" id="{AF172E44-0610-4D04-A152-28624A2739EE}"/>
              </a:ext>
            </a:extLst>
          </p:cNvPr>
          <p:cNvGraphicFramePr>
            <a:graphicFrameLocks noGrp="1"/>
          </p:cNvGraphicFramePr>
          <p:nvPr>
            <p:extLst>
              <p:ext uri="{D42A27DB-BD31-4B8C-83A1-F6EECF244321}">
                <p14:modId xmlns:p14="http://schemas.microsoft.com/office/powerpoint/2010/main" val="3526090501"/>
              </p:ext>
            </p:extLst>
          </p:nvPr>
        </p:nvGraphicFramePr>
        <p:xfrm>
          <a:off x="706436" y="1238044"/>
          <a:ext cx="11394912" cy="4773965"/>
        </p:xfrm>
        <a:graphic>
          <a:graphicData uri="http://schemas.openxmlformats.org/drawingml/2006/table">
            <a:tbl>
              <a:tblPr/>
              <a:tblGrid>
                <a:gridCol w="839781">
                  <a:extLst>
                    <a:ext uri="{9D8B030D-6E8A-4147-A177-3AD203B41FA5}">
                      <a16:colId xmlns:a16="http://schemas.microsoft.com/office/drawing/2014/main" val="2641468421"/>
                    </a:ext>
                  </a:extLst>
                </a:gridCol>
                <a:gridCol w="449501">
                  <a:extLst>
                    <a:ext uri="{9D8B030D-6E8A-4147-A177-3AD203B41FA5}">
                      <a16:colId xmlns:a16="http://schemas.microsoft.com/office/drawing/2014/main" val="3039307725"/>
                    </a:ext>
                  </a:extLst>
                </a:gridCol>
                <a:gridCol w="1010563">
                  <a:extLst>
                    <a:ext uri="{9D8B030D-6E8A-4147-A177-3AD203B41FA5}">
                      <a16:colId xmlns:a16="http://schemas.microsoft.com/office/drawing/2014/main" val="2604126439"/>
                    </a:ext>
                  </a:extLst>
                </a:gridCol>
                <a:gridCol w="1010563">
                  <a:extLst>
                    <a:ext uri="{9D8B030D-6E8A-4147-A177-3AD203B41FA5}">
                      <a16:colId xmlns:a16="http://schemas.microsoft.com/office/drawing/2014/main" val="2806535329"/>
                    </a:ext>
                  </a:extLst>
                </a:gridCol>
                <a:gridCol w="1010563">
                  <a:extLst>
                    <a:ext uri="{9D8B030D-6E8A-4147-A177-3AD203B41FA5}">
                      <a16:colId xmlns:a16="http://schemas.microsoft.com/office/drawing/2014/main" val="3778081755"/>
                    </a:ext>
                  </a:extLst>
                </a:gridCol>
                <a:gridCol w="1010563">
                  <a:extLst>
                    <a:ext uri="{9D8B030D-6E8A-4147-A177-3AD203B41FA5}">
                      <a16:colId xmlns:a16="http://schemas.microsoft.com/office/drawing/2014/main" val="2766236124"/>
                    </a:ext>
                  </a:extLst>
                </a:gridCol>
                <a:gridCol w="1010563">
                  <a:extLst>
                    <a:ext uri="{9D8B030D-6E8A-4147-A177-3AD203B41FA5}">
                      <a16:colId xmlns:a16="http://schemas.microsoft.com/office/drawing/2014/main" val="2471129552"/>
                    </a:ext>
                  </a:extLst>
                </a:gridCol>
                <a:gridCol w="1010563">
                  <a:extLst>
                    <a:ext uri="{9D8B030D-6E8A-4147-A177-3AD203B41FA5}">
                      <a16:colId xmlns:a16="http://schemas.microsoft.com/office/drawing/2014/main" val="2843857308"/>
                    </a:ext>
                  </a:extLst>
                </a:gridCol>
                <a:gridCol w="1010563">
                  <a:extLst>
                    <a:ext uri="{9D8B030D-6E8A-4147-A177-3AD203B41FA5}">
                      <a16:colId xmlns:a16="http://schemas.microsoft.com/office/drawing/2014/main" val="2843370012"/>
                    </a:ext>
                  </a:extLst>
                </a:gridCol>
                <a:gridCol w="1010563">
                  <a:extLst>
                    <a:ext uri="{9D8B030D-6E8A-4147-A177-3AD203B41FA5}">
                      <a16:colId xmlns:a16="http://schemas.microsoft.com/office/drawing/2014/main" val="1977915393"/>
                    </a:ext>
                  </a:extLst>
                </a:gridCol>
                <a:gridCol w="1010563">
                  <a:extLst>
                    <a:ext uri="{9D8B030D-6E8A-4147-A177-3AD203B41FA5}">
                      <a16:colId xmlns:a16="http://schemas.microsoft.com/office/drawing/2014/main" val="1415053398"/>
                    </a:ext>
                  </a:extLst>
                </a:gridCol>
                <a:gridCol w="1010563">
                  <a:extLst>
                    <a:ext uri="{9D8B030D-6E8A-4147-A177-3AD203B41FA5}">
                      <a16:colId xmlns:a16="http://schemas.microsoft.com/office/drawing/2014/main" val="3973360850"/>
                    </a:ext>
                  </a:extLst>
                </a:gridCol>
              </a:tblGrid>
              <a:tr h="292440">
                <a:tc row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GB" sz="1200" b="1" i="0" u="none" strike="noStrike">
                          <a:solidFill>
                            <a:schemeClr val="bg1"/>
                          </a:solidFill>
                          <a:effectLst/>
                          <a:latin typeface="+mn-lt"/>
                          <a:cs typeface="Arial" panose="020B0604020202020204" pitchFamily="34" charset="0"/>
                        </a:rPr>
                        <a:t>Life satisfaction category</a:t>
                      </a:r>
                    </a:p>
                  </a:txBody>
                  <a:tcPr marL="72000" marR="72000" marT="7200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row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u="none" strike="noStrike">
                          <a:solidFill>
                            <a:schemeClr val="bg1"/>
                          </a:solidFill>
                          <a:effectLst/>
                          <a:latin typeface="+mn-lt"/>
                          <a:cs typeface="Arial" panose="020B0604020202020204" pitchFamily="34" charset="0"/>
                        </a:rPr>
                        <a:t>Essex </a:t>
                      </a:r>
                    </a:p>
                    <a:p>
                      <a:pPr algn="ctr" fontAlgn="ctr"/>
                      <a:r>
                        <a:rPr lang="en-GB" sz="1200" b="1" u="none" strike="noStrike">
                          <a:solidFill>
                            <a:schemeClr val="bg1"/>
                          </a:solidFill>
                          <a:effectLst/>
                          <a:latin typeface="+mn-lt"/>
                          <a:cs typeface="Arial" panose="020B0604020202020204" pitchFamily="34" charset="0"/>
                        </a:rPr>
                        <a:t>total</a:t>
                      </a:r>
                      <a:endParaRPr lang="en-GB" sz="1200" b="1" i="0" u="none" strike="noStrike">
                        <a:solidFill>
                          <a:schemeClr val="bg1"/>
                        </a:solidFill>
                        <a:effectLst/>
                        <a:latin typeface="+mn-lt"/>
                        <a:cs typeface="Arial" panose="020B0604020202020204" pitchFamily="34" charset="0"/>
                      </a:endParaRPr>
                    </a:p>
                  </a:txBody>
                  <a:tcPr marL="36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10">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n-lt"/>
                          <a:cs typeface="Arial" panose="020B0604020202020204" pitchFamily="34" charset="0"/>
                        </a:rPr>
                        <a:t>The following groups are more likely to report each level of life satisfaction</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Braintree</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endParaRPr lang="en-GB"/>
                    </a:p>
                  </a:txBody>
                  <a:tcPr/>
                </a:tc>
                <a:tc hMerge="1">
                  <a:txBody>
                    <a:bodyPr/>
                    <a:lstStyle/>
                    <a:p>
                      <a:endParaRPr lang="en-GB"/>
                    </a:p>
                  </a:txBody>
                  <a:tcPr/>
                </a:tc>
                <a:tc hMerge="1">
                  <a:txBody>
                    <a:bodyPr/>
                    <a:lstStyle/>
                    <a:p>
                      <a:pPr algn="ctr" fontAlgn="ctr"/>
                      <a:endParaRPr lang="en-GB" sz="1100" b="1" i="0" u="none" strike="noStrike">
                        <a:solidFill>
                          <a:srgbClr val="004899"/>
                        </a:solidFill>
                        <a:effectLst/>
                        <a:latin typeface="Arial" panose="020B0604020202020204" pitchFamily="34" charset="0"/>
                        <a:cs typeface="Arial" panose="020B0604020202020204" pitchFamily="34" charset="0"/>
                      </a:endParaRPr>
                    </a:p>
                  </a:txBody>
                  <a:tcPr marL="72000" marR="7200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4899"/>
                          </a:solidFill>
                          <a:effectLst/>
                          <a:latin typeface="Arial" panose="020B0604020202020204" pitchFamily="34" charset="0"/>
                          <a:cs typeface="Arial" panose="020B0604020202020204" pitchFamily="34" charset="0"/>
                        </a:rPr>
                        <a:t>Those who are…</a:t>
                      </a:r>
                    </a:p>
                  </a:txBody>
                  <a:tcPr marL="72000" marR="72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Castle </a:t>
                      </a:r>
                    </a:p>
                    <a:p>
                      <a:pPr algn="ctr" fontAlgn="ctr"/>
                      <a:r>
                        <a:rPr lang="en-GB" sz="1100" b="1" i="0" u="none" strike="noStrike">
                          <a:solidFill>
                            <a:srgbClr val="000000"/>
                          </a:solidFill>
                          <a:effectLst/>
                          <a:latin typeface="+mj-lt"/>
                        </a:rPr>
                        <a:t>Point</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endParaRPr lang="en-GB"/>
                    </a:p>
                  </a:txBody>
                  <a:tcPr/>
                </a:tc>
                <a:tc hMerge="1">
                  <a:txBody>
                    <a:bodyPr/>
                    <a:lstStyle/>
                    <a:p>
                      <a:endParaRPr lang="en-GB"/>
                    </a:p>
                  </a:txBody>
                  <a:tcPr>
                    <a:lnL w="12700" cap="flat" cmpd="sng" algn="ctr">
                      <a:solidFill>
                        <a:sysClr val="window" lastClr="FFFFFF"/>
                      </a:solidFill>
                      <a:prstDash val="solid"/>
                      <a:round/>
                      <a:headEnd type="none" w="med" len="med"/>
                      <a:tailEnd type="none" w="med" len="med"/>
                    </a:ln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a:solidFill>
                            <a:srgbClr val="004899"/>
                          </a:solidFill>
                          <a:effectLst/>
                          <a:latin typeface="Arial" panose="020B0604020202020204" pitchFamily="34" charset="0"/>
                          <a:cs typeface="Arial" panose="020B0604020202020204" pitchFamily="34" charset="0"/>
                        </a:rPr>
                        <a:t>Those who have…</a:t>
                      </a:r>
                    </a:p>
                  </a:txBody>
                  <a:tcPr marL="72000" marR="7200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extLst>
                  <a:ext uri="{0D108BD9-81ED-4DB2-BD59-A6C34878D82A}">
                    <a16:rowId xmlns:a16="http://schemas.microsoft.com/office/drawing/2014/main" val="2566764357"/>
                  </a:ext>
                </a:extLst>
              </a:tr>
              <a:tr h="423535">
                <a:tc vMerge="1">
                  <a:txBody>
                    <a:bodyPr/>
                    <a:lstStyle/>
                    <a:p>
                      <a:endParaRPr lang="en-GB"/>
                    </a:p>
                  </a:txBody>
                  <a:tcPr/>
                </a:tc>
                <a:tc vMerge="1">
                  <a:txBody>
                    <a:bodyPr/>
                    <a:lstStyle/>
                    <a:p>
                      <a:endParaRPr lang="en-GB"/>
                    </a:p>
                  </a:txBody>
                  <a:tcPr/>
                </a:tc>
                <a:tc gridSpan="4">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n-lt"/>
                          <a:cs typeface="Arial" panose="020B0604020202020204" pitchFamily="34" charset="0"/>
                        </a:rPr>
                        <a:t>Those living in…</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Braintree</a:t>
                      </a:r>
                    </a:p>
                  </a:txBody>
                  <a:tcPr marL="72000" marR="72000" marT="6350" marB="0" anchor="ctr"/>
                </a:tc>
                <a:tc hMerge="1">
                  <a:txBody>
                    <a:bodyPr/>
                    <a:lstStyle/>
                    <a:p>
                      <a:endParaRPr lang="en-GB"/>
                    </a:p>
                  </a:txBody>
                  <a:tcPr/>
                </a:tc>
                <a:tc hMerge="1">
                  <a:txBody>
                    <a:bodyPr/>
                    <a:lstStyle/>
                    <a:p>
                      <a:pPr algn="ctr" fontAlgn="ctr"/>
                      <a:endParaRPr lang="en-GB" sz="1100" b="1" i="0" u="none" strike="noStrike">
                        <a:solidFill>
                          <a:srgbClr val="004899"/>
                        </a:solidFill>
                        <a:effectLst/>
                        <a:latin typeface="Arial" panose="020B0604020202020204" pitchFamily="34" charset="0"/>
                        <a:cs typeface="Arial" panose="020B0604020202020204" pitchFamily="34" charset="0"/>
                      </a:endParaRP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gridSpan="4">
                  <a:txBody>
                    <a:bodyPr/>
                    <a:lstStyle/>
                    <a:p>
                      <a:pPr algn="ctr" fontAlgn="ctr"/>
                      <a:r>
                        <a:rPr lang="en-GB" sz="1200" b="1" i="0" u="none" strike="noStrike">
                          <a:solidFill>
                            <a:schemeClr val="bg1"/>
                          </a:solidFill>
                          <a:effectLst/>
                          <a:latin typeface="+mn-lt"/>
                          <a:cs typeface="Arial" panose="020B0604020202020204" pitchFamily="34" charset="0"/>
                        </a:rPr>
                        <a:t>Those who are…</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4899"/>
                          </a:solidFill>
                          <a:effectLst/>
                          <a:latin typeface="Arial" panose="020B0604020202020204" pitchFamily="34" charset="0"/>
                          <a:cs typeface="Arial" panose="020B0604020202020204" pitchFamily="34" charset="0"/>
                        </a:rPr>
                        <a:t>Those who are…</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Castle </a:t>
                      </a:r>
                    </a:p>
                    <a:p>
                      <a:pPr algn="ctr" fontAlgn="ctr"/>
                      <a:r>
                        <a:rPr lang="en-GB" sz="1100" b="1" i="0" u="none" strike="noStrike">
                          <a:solidFill>
                            <a:srgbClr val="000000"/>
                          </a:solidFill>
                          <a:effectLst/>
                          <a:latin typeface="+mj-lt"/>
                        </a:rPr>
                        <a:t>Point</a:t>
                      </a:r>
                    </a:p>
                  </a:txBody>
                  <a:tcPr marL="72000" marR="72000" marT="6350" marB="0" anchor="ctr"/>
                </a:tc>
                <a:tc hMerge="1">
                  <a:txBody>
                    <a:bodyPr/>
                    <a:lstStyle/>
                    <a:p>
                      <a:endParaRPr lang="en-GB"/>
                    </a:p>
                  </a:txBody>
                  <a:tcPr/>
                </a:tc>
                <a:tc gridSpan="2">
                  <a:txBody>
                    <a:bodyPr/>
                    <a:lstStyle/>
                    <a:p>
                      <a:pPr algn="ctr" fontAlgn="ctr"/>
                      <a:r>
                        <a:rPr lang="en-GB" sz="1200" b="1" i="0" u="none" strike="noStrike">
                          <a:solidFill>
                            <a:schemeClr val="bg1"/>
                          </a:solidFill>
                          <a:effectLst/>
                          <a:latin typeface="+mn-lt"/>
                          <a:cs typeface="Arial" panose="020B0604020202020204" pitchFamily="34" charset="0"/>
                        </a:rPr>
                        <a:t>Those with…</a:t>
                      </a:r>
                    </a:p>
                  </a:txBody>
                  <a:tcPr marL="72000" marR="72000" marT="6350" marB="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a:solidFill>
                            <a:srgbClr val="004899"/>
                          </a:solidFill>
                          <a:effectLst/>
                          <a:latin typeface="Arial" panose="020B0604020202020204" pitchFamily="34" charset="0"/>
                          <a:cs typeface="Arial" panose="020B0604020202020204" pitchFamily="34" charset="0"/>
                        </a:rPr>
                        <a:t>Those with…</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extLst>
                  <a:ext uri="{0D108BD9-81ED-4DB2-BD59-A6C34878D82A}">
                    <a16:rowId xmlns:a16="http://schemas.microsoft.com/office/drawing/2014/main" val="2026971022"/>
                  </a:ext>
                </a:extLst>
              </a:tr>
              <a:tr h="143195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100" b="1" i="0" u="none" strike="noStrike">
                          <a:solidFill>
                            <a:schemeClr val="bg1"/>
                          </a:solidFill>
                          <a:effectLst/>
                          <a:latin typeface="+mn-lt"/>
                          <a:cs typeface="Arial" panose="020B0604020202020204" pitchFamily="34" charset="0"/>
                        </a:rPr>
                        <a:t>0-4 (low satisfaction)</a:t>
                      </a: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n-lt"/>
                          <a:cs typeface="Arial" panose="020B0604020202020204" pitchFamily="34" charset="0"/>
                        </a:rPr>
                        <a:t>14%</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Chelmsford (18%)</a:t>
                      </a:r>
                      <a:b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b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Harlow (18%)</a:t>
                      </a:r>
                      <a:b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b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Castle Point (16%)</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More deprived areas: IMD quintiles 1 (20%) and 2 (17%)</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Social rented (27%) or private rented (20%) housing</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A single person house-hold (24%)</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Aged 18-24 (21%)*</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Not working (34%)</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Living in lower income households earning less than £20K (22%)</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Financially finding it difficult (37%)</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A long term limiting health condition or illness (29% all age / 35% working-age)</a:t>
                      </a:r>
                      <a:b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br>
                      <a:b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b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Personal caring and home mobility (18%)</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Dependent children – single parent (19%)</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86805196"/>
                  </a:ext>
                </a:extLst>
              </a:tr>
              <a:tr h="122318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100" b="1" i="0" u="none" strike="noStrike">
                          <a:solidFill>
                            <a:schemeClr val="bg1"/>
                          </a:solidFill>
                          <a:effectLst/>
                          <a:latin typeface="+mn-lt"/>
                          <a:cs typeface="Arial" panose="020B0604020202020204" pitchFamily="34" charset="0"/>
                        </a:rPr>
                        <a:t>7-8 (high satisfaction)</a:t>
                      </a: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chemeClr val="bg1"/>
                          </a:solidFill>
                          <a:effectLst/>
                          <a:uLnTx/>
                          <a:uFillTx/>
                          <a:latin typeface="+mn-lt"/>
                          <a:ea typeface="+mn-ea"/>
                          <a:cs typeface="Arial" panose="020B0604020202020204" pitchFamily="34" charset="0"/>
                        </a:rPr>
                        <a:t>46%</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Brentwood (63%) </a:t>
                      </a:r>
                      <a:b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b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Maldon (57%)</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Less deprived areas: IMD quintiles 4 (48%)</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Owner-occupied housing (49%)</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Rural areas (50%)</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Aged 25-34 (60%)</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Working (49%)</a:t>
                      </a:r>
                      <a:b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br>
                      <a:endPar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Living in higher income households earning £75K+ (63%)</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Living comfortable (48%) or doing alright (53%)</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Dependent children – two parents (53%)</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453216227"/>
                  </a:ext>
                </a:extLst>
              </a:tr>
              <a:tr h="1014410">
                <a:tc>
                  <a:txBody>
                    <a:bodyPr/>
                    <a:lstStyle/>
                    <a:p>
                      <a:pPr algn="l" fontAlgn="t"/>
                      <a:r>
                        <a:rPr lang="en-GB" sz="1100" b="1" i="0" u="none" strike="noStrike">
                          <a:solidFill>
                            <a:schemeClr val="bg1"/>
                          </a:solidFill>
                          <a:effectLst/>
                          <a:latin typeface="+mn-lt"/>
                          <a:cs typeface="Arial" panose="020B0604020202020204" pitchFamily="34" charset="0"/>
                        </a:rPr>
                        <a:t>9-10 (very high satisfaction)</a:t>
                      </a: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chemeClr val="bg1"/>
                          </a:solidFill>
                          <a:effectLst/>
                          <a:uLnTx/>
                          <a:uFillTx/>
                          <a:latin typeface="+mn-lt"/>
                          <a:ea typeface="+mn-ea"/>
                          <a:cs typeface="Arial" panose="020B0604020202020204" pitchFamily="34" charset="0"/>
                        </a:rPr>
                        <a:t>18%</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Chelmsford (23%)</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Colchester (21%)</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Less deprived areas: IMD quintile 4 (21%)</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Owner-occupied housing (20%)</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Rural areas (21%)</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Aged 65+ (28%)</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Retired (28%)</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Living comfortable (35%)</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n-lt"/>
                        <a:ea typeface="+mn-ea"/>
                        <a:cs typeface="+mn-cs"/>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No children – two adult household (23%)</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062758947"/>
                  </a:ext>
                </a:extLst>
              </a:tr>
            </a:tbl>
          </a:graphicData>
        </a:graphic>
      </p:graphicFrame>
      <p:sp>
        <p:nvSpPr>
          <p:cNvPr id="11" name="Slide Number Placeholder 4">
            <a:extLst>
              <a:ext uri="{FF2B5EF4-FFF2-40B4-BE49-F238E27FC236}">
                <a16:creationId xmlns:a16="http://schemas.microsoft.com/office/drawing/2014/main" id="{D2B83AD0-5F47-4FB2-9BBE-0EB3088B158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12" name="Footer Placeholder 5">
            <a:extLst>
              <a:ext uri="{FF2B5EF4-FFF2-40B4-BE49-F238E27FC236}">
                <a16:creationId xmlns:a16="http://schemas.microsoft.com/office/drawing/2014/main" id="{5457ABB8-8AF2-4B36-81EC-50CAC3EB835C}"/>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sp>
        <p:nvSpPr>
          <p:cNvPr id="13" name="Date Placeholder 3">
            <a:extLst>
              <a:ext uri="{FF2B5EF4-FFF2-40B4-BE49-F238E27FC236}">
                <a16:creationId xmlns:a16="http://schemas.microsoft.com/office/drawing/2014/main" id="{8C6CDD65-D336-410B-B3F7-D0E2730F2517}"/>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E8EFC585-AD79-44FA-A431-94D3C1A04487}"/>
              </a:ext>
            </a:extLst>
          </p:cNvPr>
          <p:cNvSpPr txBox="1"/>
          <p:nvPr/>
        </p:nvSpPr>
        <p:spPr>
          <a:xfrm>
            <a:off x="695325" y="6332508"/>
            <a:ext cx="1137868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respondents (answering) (</a:t>
            </a:r>
            <a:r>
              <a:rPr lang="en-GB" sz="1000">
                <a:solidFill>
                  <a:srgbClr val="000000"/>
                </a:solidFill>
                <a:latin typeface="Arial" panose="020B0604020202020204"/>
              </a:rPr>
              <a:t>6,249</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 Note: Low base size of </a:t>
            </a:r>
            <a:r>
              <a:rPr lang="en-GB" sz="1000">
                <a:solidFill>
                  <a:srgbClr val="000000"/>
                </a:solidFill>
                <a:latin typeface="Arial" panose="020B0604020202020204"/>
              </a:rPr>
              <a:t>57</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a:t>
            </a:r>
          </a:p>
        </p:txBody>
      </p:sp>
    </p:spTree>
    <p:custDataLst>
      <p:tags r:id="rId1"/>
    </p:custDataLst>
    <p:extLst>
      <p:ext uri="{BB962C8B-B14F-4D97-AF65-F5344CB8AC3E}">
        <p14:creationId xmlns:p14="http://schemas.microsoft.com/office/powerpoint/2010/main" val="2893520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descr="Respondents were asked three statements about how often they feel they lack companionship, how often they feel left out and how often they feel isolated from others. They could answer on a scale of often (which is allocated a score of 3), some of the time (a score of 2) or hardly ever or never (a score of 1).">
            <a:extLst>
              <a:ext uri="{FF2B5EF4-FFF2-40B4-BE49-F238E27FC236}">
                <a16:creationId xmlns:a16="http://schemas.microsoft.com/office/drawing/2014/main" id="{BA433F81-85D4-4936-BF50-F3FFDA8E5E4B}"/>
              </a:ext>
              <a:ext uri="{C183D7F6-B498-43B3-948B-1728B52AA6E4}">
                <adec:decorative xmlns:adec="http://schemas.microsoft.com/office/drawing/2017/decorative" val="0"/>
              </a:ext>
            </a:extLst>
          </p:cNvPr>
          <p:cNvSpPr txBox="1"/>
          <p:nvPr/>
        </p:nvSpPr>
        <p:spPr>
          <a:xfrm>
            <a:off x="695325" y="1387987"/>
            <a:ext cx="788961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How often do you…</a:t>
            </a:r>
          </a:p>
        </p:txBody>
      </p:sp>
      <p:sp>
        <p:nvSpPr>
          <p:cNvPr id="23" name="Title 1">
            <a:extLst>
              <a:ext uri="{FF2B5EF4-FFF2-40B4-BE49-F238E27FC236}">
                <a16:creationId xmlns:a16="http://schemas.microsoft.com/office/drawing/2014/main" id="{E8F1F4C8-934D-4B02-B2ED-2627EBA9090B}"/>
              </a:ext>
              <a:ext uri="{C183D7F6-B498-43B3-948B-1728B52AA6E4}">
                <adec:decorative xmlns:adec="http://schemas.microsoft.com/office/drawing/2017/decorative" val="0"/>
              </a:ext>
            </a:extLst>
          </p:cNvPr>
          <p:cNvSpPr txBox="1">
            <a:spLocks noGrp="1"/>
          </p:cNvSpPr>
          <p:nvPr>
            <p:ph type="title" idx="4294967295"/>
          </p:nvPr>
        </p:nvSpPr>
        <p:spPr>
          <a:xfrm>
            <a:off x="706436" y="313665"/>
            <a:ext cx="11199745" cy="81865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Encouragingly, Essex residents are significantly less likely to feel that they ‘often’ lack companionship and feel left out when compared with the 2022 survey. Yet, levels are still lower vs. 2020. </a:t>
            </a:r>
            <a:br>
              <a:rPr kumimoji="0" lang="en-GB" sz="1800" b="1" i="0" u="none" strike="noStrike" kern="1200" cap="none" spc="0" normalizeH="0" baseline="0" noProof="0">
                <a:ln>
                  <a:noFill/>
                </a:ln>
                <a:solidFill>
                  <a:schemeClr val="accent4"/>
                </a:solidFill>
                <a:effectLst/>
                <a:uLnTx/>
                <a:uFillTx/>
                <a:ea typeface="+mj-ea"/>
                <a:cs typeface="+mj-cs"/>
              </a:rPr>
            </a:br>
            <a:endParaRPr kumimoji="0" lang="en-GB" sz="1800" b="1" i="0" u="none" strike="noStrike" kern="1200" cap="none" spc="0" normalizeH="0" baseline="0" noProof="0">
              <a:ln>
                <a:noFill/>
              </a:ln>
              <a:solidFill>
                <a:schemeClr val="accent4"/>
              </a:solidFill>
              <a:effectLst/>
              <a:uLnTx/>
              <a:uFillTx/>
              <a:ea typeface="+mj-ea"/>
              <a:cs typeface="+mj-cs"/>
            </a:endParaRPr>
          </a:p>
        </p:txBody>
      </p:sp>
      <p:sp>
        <p:nvSpPr>
          <p:cNvPr id="31" name="Rectangle 30">
            <a:extLst>
              <a:ext uri="{FF2B5EF4-FFF2-40B4-BE49-F238E27FC236}">
                <a16:creationId xmlns:a16="http://schemas.microsoft.com/office/drawing/2014/main" id="{AD2F42DA-0F61-4AD2-8F15-5A07330F2AB8}"/>
              </a:ext>
              <a:ext uri="{C183D7F6-B498-43B3-948B-1728B52AA6E4}">
                <adec:decorative xmlns:adec="http://schemas.microsoft.com/office/drawing/2017/decorative" val="0"/>
              </a:ext>
            </a:extLst>
          </p:cNvPr>
          <p:cNvSpPr/>
          <p:nvPr/>
        </p:nvSpPr>
        <p:spPr>
          <a:xfrm>
            <a:off x="10213498" y="2491391"/>
            <a:ext cx="1558342" cy="2677656"/>
          </a:xfrm>
          <a:prstGeom prst="rect">
            <a:avLst/>
          </a:prstGeom>
          <a:ln w="19050">
            <a:solidFill>
              <a:srgbClr val="E4003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ea typeface="+mn-ea"/>
                <a:cs typeface="+mn-cs"/>
              </a:rPr>
              <a:t>Response to these questions is used to generate a three item 'loneliness score’, a standardised measure used to calculate a quantitative measure of loneliness (see following slide).</a:t>
            </a:r>
          </a:p>
        </p:txBody>
      </p:sp>
      <p:graphicFrame>
        <p:nvGraphicFramePr>
          <p:cNvPr id="44" name="Chart 43">
            <a:extLst>
              <a:ext uri="{FF2B5EF4-FFF2-40B4-BE49-F238E27FC236}">
                <a16:creationId xmlns:a16="http://schemas.microsoft.com/office/drawing/2014/main" id="{58E67B60-C5E2-46FC-8714-109AFB719BA8}"/>
              </a:ext>
              <a:ext uri="{C183D7F6-B498-43B3-948B-1728B52AA6E4}">
                <adec:decorative xmlns:adec="http://schemas.microsoft.com/office/drawing/2017/decorative" val="1"/>
              </a:ext>
            </a:extLst>
          </p:cNvPr>
          <p:cNvGraphicFramePr/>
          <p:nvPr/>
        </p:nvGraphicFramePr>
        <p:xfrm>
          <a:off x="693305" y="2078398"/>
          <a:ext cx="3774999" cy="361889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Loneliness</a:t>
            </a:r>
          </a:p>
        </p:txBody>
      </p:sp>
      <p:graphicFrame>
        <p:nvGraphicFramePr>
          <p:cNvPr id="24" name="Chart 23">
            <a:extLst>
              <a:ext uri="{FF2B5EF4-FFF2-40B4-BE49-F238E27FC236}">
                <a16:creationId xmlns:a16="http://schemas.microsoft.com/office/drawing/2014/main" id="{003738A6-4A99-4B71-80A2-3E56F4817FF3}"/>
              </a:ext>
              <a:ext uri="{C183D7F6-B498-43B3-948B-1728B52AA6E4}">
                <adec:decorative xmlns:adec="http://schemas.microsoft.com/office/drawing/2017/decorative" val="1"/>
              </a:ext>
            </a:extLst>
          </p:cNvPr>
          <p:cNvGraphicFramePr/>
          <p:nvPr/>
        </p:nvGraphicFramePr>
        <p:xfrm>
          <a:off x="3655455" y="2080019"/>
          <a:ext cx="3463915" cy="36188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a:extLst>
              <a:ext uri="{FF2B5EF4-FFF2-40B4-BE49-F238E27FC236}">
                <a16:creationId xmlns:a16="http://schemas.microsoft.com/office/drawing/2014/main" id="{74DC8C58-DCE8-45A3-84EB-F5CE9E578330}"/>
              </a:ext>
              <a:ext uri="{C183D7F6-B498-43B3-948B-1728B52AA6E4}">
                <adec:decorative xmlns:adec="http://schemas.microsoft.com/office/drawing/2017/decorative" val="1"/>
              </a:ext>
            </a:extLst>
          </p:cNvPr>
          <p:cNvGraphicFramePr/>
          <p:nvPr/>
        </p:nvGraphicFramePr>
        <p:xfrm>
          <a:off x="6275408" y="2081863"/>
          <a:ext cx="3717675" cy="3719877"/>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Box 26">
            <a:extLst>
              <a:ext uri="{FF2B5EF4-FFF2-40B4-BE49-F238E27FC236}">
                <a16:creationId xmlns:a16="http://schemas.microsoft.com/office/drawing/2014/main" id="{80938BE7-2714-4293-91D0-8069FC4ABCF6}"/>
              </a:ext>
              <a:ext uri="{C183D7F6-B498-43B3-948B-1728B52AA6E4}">
                <adec:decorative xmlns:adec="http://schemas.microsoft.com/office/drawing/2017/decorative" val="1"/>
              </a:ext>
            </a:extLst>
          </p:cNvPr>
          <p:cNvSpPr txBox="1"/>
          <p:nvPr/>
        </p:nvSpPr>
        <p:spPr>
          <a:xfrm>
            <a:off x="2492417" y="1799747"/>
            <a:ext cx="1975887" cy="4924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effectLst/>
                <a:uLnTx/>
                <a:uFillTx/>
                <a:ea typeface="+mn-ea"/>
                <a:cs typeface="+mn-cs"/>
              </a:rPr>
              <a:t>Feel you lack companionship</a:t>
            </a:r>
          </a:p>
        </p:txBody>
      </p:sp>
      <p:sp>
        <p:nvSpPr>
          <p:cNvPr id="28" name="TextBox 27">
            <a:extLst>
              <a:ext uri="{FF2B5EF4-FFF2-40B4-BE49-F238E27FC236}">
                <a16:creationId xmlns:a16="http://schemas.microsoft.com/office/drawing/2014/main" id="{C7FBF4AA-ADFD-42AC-A338-911BFAD4FA6C}"/>
              </a:ext>
              <a:ext uri="{C183D7F6-B498-43B3-948B-1728B52AA6E4}">
                <adec:decorative xmlns:adec="http://schemas.microsoft.com/office/drawing/2017/decorative" val="1"/>
              </a:ext>
            </a:extLst>
          </p:cNvPr>
          <p:cNvSpPr txBox="1"/>
          <p:nvPr/>
        </p:nvSpPr>
        <p:spPr>
          <a:xfrm>
            <a:off x="5099582" y="1904699"/>
            <a:ext cx="1975887" cy="2923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effectLst/>
                <a:uLnTx/>
                <a:uFillTx/>
                <a:ea typeface="+mn-ea"/>
                <a:cs typeface="+mn-cs"/>
              </a:rPr>
              <a:t>Feel left out</a:t>
            </a:r>
          </a:p>
        </p:txBody>
      </p:sp>
      <p:sp>
        <p:nvSpPr>
          <p:cNvPr id="29" name="TextBox 28">
            <a:extLst>
              <a:ext uri="{FF2B5EF4-FFF2-40B4-BE49-F238E27FC236}">
                <a16:creationId xmlns:a16="http://schemas.microsoft.com/office/drawing/2014/main" id="{3FDA5311-AF91-4F55-A6AB-6FB39F713AA5}"/>
              </a:ext>
              <a:ext uri="{C183D7F6-B498-43B3-948B-1728B52AA6E4}">
                <adec:decorative xmlns:adec="http://schemas.microsoft.com/office/drawing/2017/decorative" val="1"/>
              </a:ext>
            </a:extLst>
          </p:cNvPr>
          <p:cNvSpPr txBox="1"/>
          <p:nvPr/>
        </p:nvSpPr>
        <p:spPr>
          <a:xfrm>
            <a:off x="7949015" y="1804580"/>
            <a:ext cx="1557514" cy="4924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effectLst/>
                <a:uLnTx/>
                <a:uFillTx/>
                <a:ea typeface="+mn-ea"/>
                <a:cs typeface="+mn-cs"/>
              </a:rPr>
              <a:t>Feel isolated from others</a:t>
            </a:r>
          </a:p>
        </p:txBody>
      </p:sp>
      <p:sp>
        <p:nvSpPr>
          <p:cNvPr id="30" name="TextBox 29">
            <a:extLst>
              <a:ext uri="{FF2B5EF4-FFF2-40B4-BE49-F238E27FC236}">
                <a16:creationId xmlns:a16="http://schemas.microsoft.com/office/drawing/2014/main" id="{D2EB0E23-5178-4301-93D1-3D841921A962}"/>
              </a:ext>
              <a:ext uri="{C183D7F6-B498-43B3-948B-1728B52AA6E4}">
                <adec:decorative xmlns:adec="http://schemas.microsoft.com/office/drawing/2017/decorative" val="1"/>
              </a:ext>
            </a:extLst>
          </p:cNvPr>
          <p:cNvSpPr txBox="1"/>
          <p:nvPr/>
        </p:nvSpPr>
        <p:spPr>
          <a:xfrm>
            <a:off x="695324" y="6218781"/>
            <a:ext cx="110765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a:t>
            </a:r>
            <a:r>
              <a:rPr kumimoji="0" lang="en-GB" sz="1000" b="0" i="0" u="none" strike="noStrike" kern="1200" cap="none" spc="0" normalizeH="0" baseline="0" noProof="0">
                <a:ln>
                  <a:noFill/>
                </a:ln>
                <a:solidFill>
                  <a:srgbClr val="934D98">
                    <a:lumMod val="50000"/>
                  </a:srgbClr>
                </a:solidFill>
                <a:effectLst/>
                <a:uLnTx/>
                <a:uFillTx/>
                <a:ea typeface="+mn-ea"/>
                <a:cs typeface="+mn-cs"/>
              </a:rPr>
              <a:t>Feel you lack companionship: 2023 = 6,270 / 2022 = 5,768 / 2020 = 2,942; </a:t>
            </a:r>
            <a:r>
              <a:rPr kumimoji="0" lang="en-GB" sz="1000" b="0" i="0" u="none" strike="noStrike" kern="1200" cap="none" spc="0" normalizeH="0" baseline="0" noProof="0">
                <a:ln>
                  <a:noFill/>
                </a:ln>
                <a:solidFill>
                  <a:srgbClr val="000000"/>
                </a:solidFill>
                <a:effectLst/>
                <a:uLnTx/>
                <a:uFillTx/>
                <a:ea typeface="+mn-ea"/>
                <a:cs typeface="+mn-cs"/>
              </a:rPr>
              <a:t>Feel left out: 2023 = 6,169 / 2022 = 5,688 / 2020 = 2895;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Feel isolated from others: 2023 = 6,211 / 2022= 5,718 / 2020 = 2900)</a:t>
            </a:r>
          </a:p>
        </p:txBody>
      </p:sp>
      <p:sp>
        <p:nvSpPr>
          <p:cNvPr id="18" name="Arrow: Up 17">
            <a:extLst>
              <a:ext uri="{FF2B5EF4-FFF2-40B4-BE49-F238E27FC236}">
                <a16:creationId xmlns:a16="http://schemas.microsoft.com/office/drawing/2014/main" id="{6760EC0F-B4A0-A195-CB72-7279A9308E63}"/>
              </a:ext>
              <a:ext uri="{C183D7F6-B498-43B3-948B-1728B52AA6E4}">
                <adec:decorative xmlns:adec="http://schemas.microsoft.com/office/drawing/2017/decorative" val="1"/>
              </a:ext>
            </a:extLst>
          </p:cNvPr>
          <p:cNvSpPr/>
          <p:nvPr/>
        </p:nvSpPr>
        <p:spPr>
          <a:xfrm flipV="1">
            <a:off x="3555493" y="4200555"/>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9" name="Arrow: Up 18">
            <a:extLst>
              <a:ext uri="{FF2B5EF4-FFF2-40B4-BE49-F238E27FC236}">
                <a16:creationId xmlns:a16="http://schemas.microsoft.com/office/drawing/2014/main" id="{8BD58339-1AB6-DA18-7A96-9CBE527C69E5}"/>
              </a:ext>
              <a:ext uri="{C183D7F6-B498-43B3-948B-1728B52AA6E4}">
                <adec:decorative xmlns:adec="http://schemas.microsoft.com/office/drawing/2017/decorative" val="1"/>
              </a:ext>
            </a:extLst>
          </p:cNvPr>
          <p:cNvSpPr/>
          <p:nvPr/>
        </p:nvSpPr>
        <p:spPr>
          <a:xfrm>
            <a:off x="3558218" y="3021673"/>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0" name="Arrow: Up 19">
            <a:extLst>
              <a:ext uri="{FF2B5EF4-FFF2-40B4-BE49-F238E27FC236}">
                <a16:creationId xmlns:a16="http://schemas.microsoft.com/office/drawing/2014/main" id="{E87E2973-BE3A-87AE-86F4-E8B2421F8184}"/>
              </a:ext>
              <a:ext uri="{C183D7F6-B498-43B3-948B-1728B52AA6E4}">
                <adec:decorative xmlns:adec="http://schemas.microsoft.com/office/drawing/2017/decorative" val="1"/>
              </a:ext>
            </a:extLst>
          </p:cNvPr>
          <p:cNvSpPr/>
          <p:nvPr/>
        </p:nvSpPr>
        <p:spPr>
          <a:xfrm>
            <a:off x="3555493" y="2439047"/>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2" name="Arrow: Up 21">
            <a:extLst>
              <a:ext uri="{FF2B5EF4-FFF2-40B4-BE49-F238E27FC236}">
                <a16:creationId xmlns:a16="http://schemas.microsoft.com/office/drawing/2014/main" id="{2EF328EF-1982-D160-6A4C-B80A5ED32F3A}"/>
              </a:ext>
              <a:ext uri="{C183D7F6-B498-43B3-948B-1728B52AA6E4}">
                <adec:decorative xmlns:adec="http://schemas.microsoft.com/office/drawing/2017/decorative" val="1"/>
              </a:ext>
            </a:extLst>
          </p:cNvPr>
          <p:cNvSpPr/>
          <p:nvPr/>
        </p:nvSpPr>
        <p:spPr>
          <a:xfrm>
            <a:off x="6200865" y="2377055"/>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2" name="Arrow: Up 31">
            <a:extLst>
              <a:ext uri="{FF2B5EF4-FFF2-40B4-BE49-F238E27FC236}">
                <a16:creationId xmlns:a16="http://schemas.microsoft.com/office/drawing/2014/main" id="{4250F4E9-FCC3-5744-685E-B2CB07D235A2}"/>
              </a:ext>
              <a:ext uri="{C183D7F6-B498-43B3-948B-1728B52AA6E4}">
                <adec:decorative xmlns:adec="http://schemas.microsoft.com/office/drawing/2017/decorative" val="1"/>
              </a:ext>
            </a:extLst>
          </p:cNvPr>
          <p:cNvSpPr/>
          <p:nvPr/>
        </p:nvSpPr>
        <p:spPr>
          <a:xfrm flipV="1">
            <a:off x="8827385" y="420511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4" name="Arrow: Up 33">
            <a:extLst>
              <a:ext uri="{FF2B5EF4-FFF2-40B4-BE49-F238E27FC236}">
                <a16:creationId xmlns:a16="http://schemas.microsoft.com/office/drawing/2014/main" id="{AC7ED5DA-5B49-6CE2-623E-989D4C392697}"/>
              </a:ext>
              <a:ext uri="{C183D7F6-B498-43B3-948B-1728B52AA6E4}">
                <adec:decorative xmlns:adec="http://schemas.microsoft.com/office/drawing/2017/decorative" val="1"/>
              </a:ext>
            </a:extLst>
          </p:cNvPr>
          <p:cNvSpPr/>
          <p:nvPr/>
        </p:nvSpPr>
        <p:spPr>
          <a:xfrm>
            <a:off x="8841673" y="2989103"/>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3" name="TextBox 32">
            <a:extLst>
              <a:ext uri="{FF2B5EF4-FFF2-40B4-BE49-F238E27FC236}">
                <a16:creationId xmlns:a16="http://schemas.microsoft.com/office/drawing/2014/main" id="{79305AF5-C66F-419E-9FCB-54AA99E4E056}"/>
              </a:ext>
              <a:ext uri="{C183D7F6-B498-43B3-948B-1728B52AA6E4}">
                <adec:decorative xmlns:adec="http://schemas.microsoft.com/office/drawing/2017/decorative" val="1"/>
              </a:ext>
            </a:extLst>
          </p:cNvPr>
          <p:cNvSpPr txBox="1"/>
          <p:nvPr/>
        </p:nvSpPr>
        <p:spPr>
          <a:xfrm>
            <a:off x="1086383" y="5818465"/>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35" name="Arrow: Up 34">
            <a:extLst>
              <a:ext uri="{FF2B5EF4-FFF2-40B4-BE49-F238E27FC236}">
                <a16:creationId xmlns:a16="http://schemas.microsoft.com/office/drawing/2014/main" id="{EB2A4012-3CF8-42AA-A701-EA61FDAA08D3}"/>
              </a:ext>
              <a:ext uri="{C183D7F6-B498-43B3-948B-1728B52AA6E4}">
                <adec:decorative xmlns:adec="http://schemas.microsoft.com/office/drawing/2017/decorative" val="1"/>
              </a:ext>
            </a:extLst>
          </p:cNvPr>
          <p:cNvSpPr/>
          <p:nvPr/>
        </p:nvSpPr>
        <p:spPr>
          <a:xfrm>
            <a:off x="789560" y="591417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7" name="Arrow: Up 36">
            <a:extLst>
              <a:ext uri="{FF2B5EF4-FFF2-40B4-BE49-F238E27FC236}">
                <a16:creationId xmlns:a16="http://schemas.microsoft.com/office/drawing/2014/main" id="{871239D1-E93A-4829-B98F-1E863799AF47}"/>
              </a:ext>
              <a:ext uri="{C183D7F6-B498-43B3-948B-1728B52AA6E4}">
                <adec:decorative xmlns:adec="http://schemas.microsoft.com/office/drawing/2017/decorative" val="1"/>
              </a:ext>
            </a:extLst>
          </p:cNvPr>
          <p:cNvSpPr/>
          <p:nvPr/>
        </p:nvSpPr>
        <p:spPr>
          <a:xfrm flipV="1">
            <a:off x="932106" y="592170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6" name="Slide Number Placeholder 4">
            <a:extLst>
              <a:ext uri="{FF2B5EF4-FFF2-40B4-BE49-F238E27FC236}">
                <a16:creationId xmlns:a16="http://schemas.microsoft.com/office/drawing/2014/main" id="{F84BB6F7-BBD5-4DB5-B843-7AA1A12B6AFA}"/>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38" name="Footer Placeholder 5">
            <a:extLst>
              <a:ext uri="{FF2B5EF4-FFF2-40B4-BE49-F238E27FC236}">
                <a16:creationId xmlns:a16="http://schemas.microsoft.com/office/drawing/2014/main" id="{C7F3144E-E28B-4183-A815-77E092296C2C}"/>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39" name="Date Placeholder 3">
            <a:extLst>
              <a:ext uri="{FF2B5EF4-FFF2-40B4-BE49-F238E27FC236}">
                <a16:creationId xmlns:a16="http://schemas.microsoft.com/office/drawing/2014/main" id="{11EA87EB-6682-41A7-A958-79B043C6F86D}"/>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3" name="Arrow: Up 2">
            <a:extLst>
              <a:ext uri="{FF2B5EF4-FFF2-40B4-BE49-F238E27FC236}">
                <a16:creationId xmlns:a16="http://schemas.microsoft.com/office/drawing/2014/main" id="{9631A532-4EB6-871F-62D4-045CD0B3A696}"/>
              </a:ext>
              <a:ext uri="{C183D7F6-B498-43B3-948B-1728B52AA6E4}">
                <adec:decorative xmlns:adec="http://schemas.microsoft.com/office/drawing/2017/decorative" val="1"/>
              </a:ext>
            </a:extLst>
          </p:cNvPr>
          <p:cNvSpPr/>
          <p:nvPr/>
        </p:nvSpPr>
        <p:spPr>
          <a:xfrm flipV="1">
            <a:off x="2806669" y="238507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 name="Arrow: Up 3">
            <a:extLst>
              <a:ext uri="{FF2B5EF4-FFF2-40B4-BE49-F238E27FC236}">
                <a16:creationId xmlns:a16="http://schemas.microsoft.com/office/drawing/2014/main" id="{0BC2CB55-E820-75A1-05F3-65F51803FF8D}"/>
              </a:ext>
              <a:ext uri="{C183D7F6-B498-43B3-948B-1728B52AA6E4}">
                <adec:decorative xmlns:adec="http://schemas.microsoft.com/office/drawing/2017/decorative" val="1"/>
              </a:ext>
            </a:extLst>
          </p:cNvPr>
          <p:cNvSpPr/>
          <p:nvPr/>
        </p:nvSpPr>
        <p:spPr>
          <a:xfrm flipV="1">
            <a:off x="2806669" y="2888210"/>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5" name="Arrow: Up 4">
            <a:extLst>
              <a:ext uri="{FF2B5EF4-FFF2-40B4-BE49-F238E27FC236}">
                <a16:creationId xmlns:a16="http://schemas.microsoft.com/office/drawing/2014/main" id="{CDF6B7A3-EDC2-52DE-10C0-8443C62C56AA}"/>
              </a:ext>
              <a:ext uri="{C183D7F6-B498-43B3-948B-1728B52AA6E4}">
                <adec:decorative xmlns:adec="http://schemas.microsoft.com/office/drawing/2017/decorative" val="1"/>
              </a:ext>
            </a:extLst>
          </p:cNvPr>
          <p:cNvSpPr/>
          <p:nvPr/>
        </p:nvSpPr>
        <p:spPr>
          <a:xfrm>
            <a:off x="2805932" y="4140663"/>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 name="Arrow: Up 5">
            <a:extLst>
              <a:ext uri="{FF2B5EF4-FFF2-40B4-BE49-F238E27FC236}">
                <a16:creationId xmlns:a16="http://schemas.microsoft.com/office/drawing/2014/main" id="{2BF966EA-B3F4-24CA-B015-37D9F129B4E7}"/>
              </a:ext>
              <a:ext uri="{C183D7F6-B498-43B3-948B-1728B52AA6E4}">
                <adec:decorative xmlns:adec="http://schemas.microsoft.com/office/drawing/2017/decorative" val="1"/>
              </a:ext>
            </a:extLst>
          </p:cNvPr>
          <p:cNvSpPr/>
          <p:nvPr/>
        </p:nvSpPr>
        <p:spPr>
          <a:xfrm flipV="1">
            <a:off x="5445764" y="236626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Arrow: Up 6">
            <a:extLst>
              <a:ext uri="{FF2B5EF4-FFF2-40B4-BE49-F238E27FC236}">
                <a16:creationId xmlns:a16="http://schemas.microsoft.com/office/drawing/2014/main" id="{05B6FC10-34BF-A55A-D6FD-D1B4A053D658}"/>
              </a:ext>
              <a:ext uri="{C183D7F6-B498-43B3-948B-1728B52AA6E4}">
                <adec:decorative xmlns:adec="http://schemas.microsoft.com/office/drawing/2017/decorative" val="1"/>
              </a:ext>
            </a:extLst>
          </p:cNvPr>
          <p:cNvSpPr/>
          <p:nvPr/>
        </p:nvSpPr>
        <p:spPr>
          <a:xfrm flipV="1">
            <a:off x="8077317" y="2893267"/>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Arrow: Up 7">
            <a:extLst>
              <a:ext uri="{FF2B5EF4-FFF2-40B4-BE49-F238E27FC236}">
                <a16:creationId xmlns:a16="http://schemas.microsoft.com/office/drawing/2014/main" id="{6B7B515E-49B5-EA38-E130-155BC45F7037}"/>
              </a:ext>
              <a:ext uri="{C183D7F6-B498-43B3-948B-1728B52AA6E4}">
                <adec:decorative xmlns:adec="http://schemas.microsoft.com/office/drawing/2017/decorative" val="1"/>
              </a:ext>
            </a:extLst>
          </p:cNvPr>
          <p:cNvSpPr/>
          <p:nvPr/>
        </p:nvSpPr>
        <p:spPr>
          <a:xfrm>
            <a:off x="8066418" y="4167026"/>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 name="Rectangle 8">
            <a:extLst>
              <a:ext uri="{FF2B5EF4-FFF2-40B4-BE49-F238E27FC236}">
                <a16:creationId xmlns:a16="http://schemas.microsoft.com/office/drawing/2014/main" id="{533B2FCC-5B5D-CF64-D904-B143DBFE76D9}"/>
              </a:ext>
            </a:extLst>
          </p:cNvPr>
          <p:cNvSpPr/>
          <p:nvPr/>
        </p:nvSpPr>
        <p:spPr>
          <a:xfrm>
            <a:off x="4879223" y="1730908"/>
            <a:ext cx="2258679" cy="404408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ACDA9E51-9250-B9AF-256B-8AFC4E2636F7}"/>
              </a:ext>
            </a:extLst>
          </p:cNvPr>
          <p:cNvCxnSpPr>
            <a:cxnSpLocks/>
          </p:cNvCxnSpPr>
          <p:nvPr/>
        </p:nvCxnSpPr>
        <p:spPr>
          <a:xfrm>
            <a:off x="5626358" y="2292190"/>
            <a:ext cx="0" cy="3405101"/>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2686F43-CB96-E377-C388-6A24862A7284}"/>
              </a:ext>
            </a:extLst>
          </p:cNvPr>
          <p:cNvCxnSpPr>
            <a:cxnSpLocks/>
          </p:cNvCxnSpPr>
          <p:nvPr/>
        </p:nvCxnSpPr>
        <p:spPr>
          <a:xfrm>
            <a:off x="2976166" y="2286752"/>
            <a:ext cx="0" cy="3405101"/>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1CF5535-7EF0-F603-4152-99122537A4BF}"/>
              </a:ext>
            </a:extLst>
          </p:cNvPr>
          <p:cNvCxnSpPr>
            <a:cxnSpLocks/>
          </p:cNvCxnSpPr>
          <p:nvPr/>
        </p:nvCxnSpPr>
        <p:spPr>
          <a:xfrm>
            <a:off x="8247551" y="2286752"/>
            <a:ext cx="0" cy="3405101"/>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96D1944-CBB9-8FA9-92EF-E51BDA6A9934}"/>
              </a:ext>
            </a:extLst>
          </p:cNvPr>
          <p:cNvSpPr/>
          <p:nvPr/>
        </p:nvSpPr>
        <p:spPr>
          <a:xfrm>
            <a:off x="7507785" y="1752097"/>
            <a:ext cx="2258679" cy="404408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F26E84C-B3E3-45A4-E4D7-F47FBFB21F51}"/>
              </a:ext>
            </a:extLst>
          </p:cNvPr>
          <p:cNvSpPr/>
          <p:nvPr/>
        </p:nvSpPr>
        <p:spPr>
          <a:xfrm>
            <a:off x="2198917" y="1730909"/>
            <a:ext cx="2269387" cy="404408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5626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descr="The scores from responses to the three statements are added together to generate a 3-item loneliness score, where a score of 9 indicates the highest level of loneliness and 3 the lowest.&#10;">
            <a:extLst>
              <a:ext uri="{FF2B5EF4-FFF2-40B4-BE49-F238E27FC236}">
                <a16:creationId xmlns:a16="http://schemas.microsoft.com/office/drawing/2014/main" id="{D5E4262D-2D5A-4433-B733-2758E2CA8D94}"/>
              </a:ext>
            </a:extLst>
          </p:cNvPr>
          <p:cNvSpPr txBox="1"/>
          <p:nvPr/>
        </p:nvSpPr>
        <p:spPr>
          <a:xfrm>
            <a:off x="733031" y="1359280"/>
            <a:ext cx="914626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600" b="1" i="1" u="none" strike="noStrike" kern="1200" cap="none" spc="0" normalizeH="0" baseline="0" noProof="0">
                <a:ln>
                  <a:noFill/>
                </a:ln>
                <a:effectLst/>
                <a:uLnTx/>
                <a:uFillTx/>
                <a:ea typeface="+mn-ea"/>
                <a:cs typeface="+mn-cs"/>
              </a:rPr>
              <a:t>3-item loneliness score (where a score of 9 indicates the highest level of loneliness and 3 the lowest)</a:t>
            </a:r>
          </a:p>
        </p:txBody>
      </p:sp>
      <p:sp>
        <p:nvSpPr>
          <p:cNvPr id="34" name="Title 1">
            <a:extLst>
              <a:ext uri="{FF2B5EF4-FFF2-40B4-BE49-F238E27FC236}">
                <a16:creationId xmlns:a16="http://schemas.microsoft.com/office/drawing/2014/main" id="{DD207100-2CA1-4791-B0E7-E9B175AD6B4D}"/>
              </a:ext>
            </a:extLst>
          </p:cNvPr>
          <p:cNvSpPr txBox="1">
            <a:spLocks noGrp="1"/>
          </p:cNvSpPr>
          <p:nvPr>
            <p:ph type="title" idx="4294967295"/>
          </p:nvPr>
        </p:nvSpPr>
        <p:spPr>
          <a:xfrm>
            <a:off x="706436" y="176101"/>
            <a:ext cx="11199745" cy="942102"/>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Using the 3-item loneliness score, it shows that Essex residents are becoming </a:t>
            </a:r>
            <a:r>
              <a:rPr lang="en-GB" sz="1800">
                <a:solidFill>
                  <a:schemeClr val="accent4"/>
                </a:solidFill>
              </a:rPr>
              <a:t>less</a:t>
            </a:r>
            <a:r>
              <a:rPr kumimoji="0" lang="en-GB" sz="1800" b="1" i="0" u="none" strike="noStrike" kern="1200" cap="none" spc="0" normalizeH="0" baseline="0" noProof="0">
                <a:ln>
                  <a:noFill/>
                </a:ln>
                <a:solidFill>
                  <a:schemeClr val="accent4"/>
                </a:solidFill>
                <a:effectLst/>
                <a:uLnTx/>
                <a:uFillTx/>
                <a:ea typeface="+mj-ea"/>
                <a:cs typeface="+mj-cs"/>
              </a:rPr>
              <a:t> lonely vs. the  2022 survey. Albeit overall levels of loneliness remain higher vs. 2020. </a:t>
            </a:r>
            <a:r>
              <a:rPr lang="en-GB" sz="1800">
                <a:solidFill>
                  <a:schemeClr val="accent4"/>
                </a:solidFill>
              </a:rPr>
              <a:t> </a:t>
            </a:r>
            <a:endParaRPr kumimoji="0" lang="en-GB" sz="1800" b="1" i="0" u="none" strike="noStrike" kern="1200" cap="none" spc="0" normalizeH="0" baseline="0" noProof="0">
              <a:ln>
                <a:noFill/>
              </a:ln>
              <a:solidFill>
                <a:schemeClr val="accent4"/>
              </a:solidFill>
              <a:effectLst/>
              <a:uLnTx/>
              <a:uFillTx/>
              <a:ea typeface="+mj-ea"/>
              <a:cs typeface="+mj-cs"/>
            </a:endParaRPr>
          </a:p>
        </p:txBody>
      </p:sp>
      <p:graphicFrame>
        <p:nvGraphicFramePr>
          <p:cNvPr id="20" name="Chart 19" descr="In 2022, 49% of residents were allocated a score of 3 (a significant decrease from 54% in 2020), 24% a score of 4 or 5 (up from 21% in 2020), 20% a score of 6 or 7 (slightly up from 18% in 2020) and 8% a score of 9 or 9 (up from 6% in 2020). As a result, the mean loneliness score out of 9 was 4.43 in  2022, significantly higher than the 2020 mean of 4.23.">
            <a:extLst>
              <a:ext uri="{FF2B5EF4-FFF2-40B4-BE49-F238E27FC236}">
                <a16:creationId xmlns:a16="http://schemas.microsoft.com/office/drawing/2014/main" id="{9D5DDB48-AF47-4228-B05D-3A6B2CF8D670}"/>
              </a:ext>
            </a:extLst>
          </p:cNvPr>
          <p:cNvGraphicFramePr/>
          <p:nvPr/>
        </p:nvGraphicFramePr>
        <p:xfrm>
          <a:off x="693305" y="2078398"/>
          <a:ext cx="4104938" cy="40515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descr="Between 2015 and 2018, mean loneliness remained constant at 3.97 in 2015 and 2016, and 3.95 in 2018. It rose to 4.23 in 2020 (conducted during the onset of the pandemic and national lockdown) and again in 2022 to 4.43.">
            <a:extLst>
              <a:ext uri="{FF2B5EF4-FFF2-40B4-BE49-F238E27FC236}">
                <a16:creationId xmlns:a16="http://schemas.microsoft.com/office/drawing/2014/main" id="{99CD8443-820C-4A6F-8A4B-B5AE768C6236}"/>
              </a:ext>
            </a:extLst>
          </p:cNvPr>
          <p:cNvGraphicFramePr/>
          <p:nvPr/>
        </p:nvGraphicFramePr>
        <p:xfrm>
          <a:off x="5348687" y="1910687"/>
          <a:ext cx="6038783" cy="4511417"/>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Loneliness</a:t>
            </a:r>
          </a:p>
        </p:txBody>
      </p:sp>
      <p:sp>
        <p:nvSpPr>
          <p:cNvPr id="21" name="TextBox 20">
            <a:extLst>
              <a:ext uri="{FF2B5EF4-FFF2-40B4-BE49-F238E27FC236}">
                <a16:creationId xmlns:a16="http://schemas.microsoft.com/office/drawing/2014/main" id="{C1AF7ECB-85C1-41D4-98F8-62327786B619}"/>
              </a:ext>
              <a:ext uri="{C183D7F6-B498-43B3-948B-1728B52AA6E4}">
                <adec:decorative xmlns:adec="http://schemas.microsoft.com/office/drawing/2017/decorative" val="1"/>
              </a:ext>
            </a:extLst>
          </p:cNvPr>
          <p:cNvSpPr txBox="1"/>
          <p:nvPr/>
        </p:nvSpPr>
        <p:spPr>
          <a:xfrm>
            <a:off x="695324" y="6317404"/>
            <a:ext cx="481742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(2023: 6,137 / 2022: 5,656 / 2020: 2,904)</a:t>
            </a:r>
          </a:p>
        </p:txBody>
      </p:sp>
      <p:sp>
        <p:nvSpPr>
          <p:cNvPr id="23" name="TextBox 22">
            <a:extLst>
              <a:ext uri="{FF2B5EF4-FFF2-40B4-BE49-F238E27FC236}">
                <a16:creationId xmlns:a16="http://schemas.microsoft.com/office/drawing/2014/main" id="{1FD99F38-C264-478C-A010-E82B8E7D4BD8}"/>
              </a:ext>
              <a:ext uri="{C183D7F6-B498-43B3-948B-1728B52AA6E4}">
                <adec:decorative xmlns:adec="http://schemas.microsoft.com/office/drawing/2017/decorative" val="1"/>
              </a:ext>
            </a:extLst>
          </p:cNvPr>
          <p:cNvSpPr txBox="1"/>
          <p:nvPr/>
        </p:nvSpPr>
        <p:spPr>
          <a:xfrm>
            <a:off x="921563" y="2019881"/>
            <a:ext cx="117118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600" b="1" i="0" u="none" strike="noStrike" kern="1200" cap="none" spc="0" normalizeH="0" baseline="0" noProof="0">
                <a:ln>
                  <a:noFill/>
                </a:ln>
                <a:effectLst/>
                <a:uLnTx/>
                <a:uFillTx/>
                <a:ea typeface="+mn-ea"/>
                <a:cs typeface="+mn-cs"/>
              </a:rPr>
              <a:t>MEAN</a:t>
            </a:r>
          </a:p>
        </p:txBody>
      </p:sp>
      <p:sp>
        <p:nvSpPr>
          <p:cNvPr id="24" name="TextBox 23">
            <a:extLst>
              <a:ext uri="{FF2B5EF4-FFF2-40B4-BE49-F238E27FC236}">
                <a16:creationId xmlns:a16="http://schemas.microsoft.com/office/drawing/2014/main" id="{B1412992-A9CF-49DB-B9DC-93C71EDD9AF4}"/>
              </a:ext>
              <a:ext uri="{C183D7F6-B498-43B3-948B-1728B52AA6E4}">
                <adec:decorative xmlns:adec="http://schemas.microsoft.com/office/drawing/2017/decorative" val="1"/>
              </a:ext>
            </a:extLst>
          </p:cNvPr>
          <p:cNvSpPr txBox="1"/>
          <p:nvPr/>
        </p:nvSpPr>
        <p:spPr>
          <a:xfrm>
            <a:off x="3294705" y="2017705"/>
            <a:ext cx="64001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ea typeface="+mn-ea"/>
                <a:cs typeface="+mn-cs"/>
              </a:rPr>
              <a:t>4.43</a:t>
            </a:r>
          </a:p>
        </p:txBody>
      </p:sp>
      <p:sp>
        <p:nvSpPr>
          <p:cNvPr id="25" name="TextBox 24">
            <a:extLst>
              <a:ext uri="{FF2B5EF4-FFF2-40B4-BE49-F238E27FC236}">
                <a16:creationId xmlns:a16="http://schemas.microsoft.com/office/drawing/2014/main" id="{42A4F2BA-7BE1-4100-80CE-CE894C268276}"/>
              </a:ext>
              <a:ext uri="{C183D7F6-B498-43B3-948B-1728B52AA6E4}">
                <adec:decorative xmlns:adec="http://schemas.microsoft.com/office/drawing/2017/decorative" val="1"/>
              </a:ext>
            </a:extLst>
          </p:cNvPr>
          <p:cNvSpPr txBox="1"/>
          <p:nvPr/>
        </p:nvSpPr>
        <p:spPr>
          <a:xfrm>
            <a:off x="4075087" y="2017705"/>
            <a:ext cx="64001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ea typeface="+mn-ea"/>
                <a:cs typeface="+mn-cs"/>
              </a:rPr>
              <a:t>4.23</a:t>
            </a:r>
          </a:p>
        </p:txBody>
      </p:sp>
      <p:sp>
        <p:nvSpPr>
          <p:cNvPr id="29" name="Arrow: Up 28">
            <a:extLst>
              <a:ext uri="{FF2B5EF4-FFF2-40B4-BE49-F238E27FC236}">
                <a16:creationId xmlns:a16="http://schemas.microsoft.com/office/drawing/2014/main" id="{181F44C4-A1EC-6E9A-2AB8-6DDF13568076}"/>
              </a:ext>
              <a:ext uri="{C183D7F6-B498-43B3-948B-1728B52AA6E4}">
                <adec:decorative xmlns:adec="http://schemas.microsoft.com/office/drawing/2017/decorative" val="1"/>
              </a:ext>
            </a:extLst>
          </p:cNvPr>
          <p:cNvSpPr/>
          <p:nvPr/>
        </p:nvSpPr>
        <p:spPr>
          <a:xfrm>
            <a:off x="3863887" y="3653491"/>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1" name="Arrow: Up 30">
            <a:extLst>
              <a:ext uri="{FF2B5EF4-FFF2-40B4-BE49-F238E27FC236}">
                <a16:creationId xmlns:a16="http://schemas.microsoft.com/office/drawing/2014/main" id="{0563F21B-CC17-C995-219D-A3FE1A086761}"/>
              </a:ext>
              <a:ext uri="{C183D7F6-B498-43B3-948B-1728B52AA6E4}">
                <adec:decorative xmlns:adec="http://schemas.microsoft.com/office/drawing/2017/decorative" val="1"/>
              </a:ext>
            </a:extLst>
          </p:cNvPr>
          <p:cNvSpPr/>
          <p:nvPr/>
        </p:nvSpPr>
        <p:spPr>
          <a:xfrm>
            <a:off x="3863886" y="2422998"/>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8" name="Arrow: Up 27">
            <a:extLst>
              <a:ext uri="{FF2B5EF4-FFF2-40B4-BE49-F238E27FC236}">
                <a16:creationId xmlns:a16="http://schemas.microsoft.com/office/drawing/2014/main" id="{4C7A9EE7-E33A-E052-B11B-A38102FDCC51}"/>
              </a:ext>
              <a:ext uri="{C183D7F6-B498-43B3-948B-1728B52AA6E4}">
                <adec:decorative xmlns:adec="http://schemas.microsoft.com/office/drawing/2017/decorative" val="1"/>
              </a:ext>
            </a:extLst>
          </p:cNvPr>
          <p:cNvSpPr/>
          <p:nvPr/>
        </p:nvSpPr>
        <p:spPr>
          <a:xfrm flipV="1">
            <a:off x="3871488" y="470975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2" name="Arrow: Up 21">
            <a:extLst>
              <a:ext uri="{FF2B5EF4-FFF2-40B4-BE49-F238E27FC236}">
                <a16:creationId xmlns:a16="http://schemas.microsoft.com/office/drawing/2014/main" id="{321CF680-5F88-E25F-D971-0D7D8AC62925}"/>
              </a:ext>
              <a:ext uri="{C183D7F6-B498-43B3-948B-1728B52AA6E4}">
                <adec:decorative xmlns:adec="http://schemas.microsoft.com/office/drawing/2017/decorative" val="1"/>
              </a:ext>
            </a:extLst>
          </p:cNvPr>
          <p:cNvSpPr/>
          <p:nvPr/>
        </p:nvSpPr>
        <p:spPr>
          <a:xfrm>
            <a:off x="3863886" y="2102658"/>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2" name="TextBox 31">
            <a:extLst>
              <a:ext uri="{FF2B5EF4-FFF2-40B4-BE49-F238E27FC236}">
                <a16:creationId xmlns:a16="http://schemas.microsoft.com/office/drawing/2014/main" id="{ED80ACB3-569A-4072-A3EF-B34950567A6C}"/>
              </a:ext>
              <a:ext uri="{C183D7F6-B498-43B3-948B-1728B52AA6E4}">
                <adec:decorative xmlns:adec="http://schemas.microsoft.com/office/drawing/2017/decorative" val="1"/>
              </a:ext>
            </a:extLst>
          </p:cNvPr>
          <p:cNvSpPr txBox="1"/>
          <p:nvPr/>
        </p:nvSpPr>
        <p:spPr>
          <a:xfrm>
            <a:off x="6096000" y="6429912"/>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the previous survey at the 95% confidence level </a:t>
            </a:r>
          </a:p>
        </p:txBody>
      </p:sp>
      <p:sp>
        <p:nvSpPr>
          <p:cNvPr id="35" name="Arrow: Up 34">
            <a:extLst>
              <a:ext uri="{FF2B5EF4-FFF2-40B4-BE49-F238E27FC236}">
                <a16:creationId xmlns:a16="http://schemas.microsoft.com/office/drawing/2014/main" id="{24BF2E52-F9DE-4EFC-BC33-D6D6DBAB0B1A}"/>
              </a:ext>
              <a:ext uri="{C183D7F6-B498-43B3-948B-1728B52AA6E4}">
                <adec:decorative xmlns:adec="http://schemas.microsoft.com/office/drawing/2017/decorative" val="1"/>
              </a:ext>
            </a:extLst>
          </p:cNvPr>
          <p:cNvSpPr/>
          <p:nvPr/>
        </p:nvSpPr>
        <p:spPr>
          <a:xfrm>
            <a:off x="5799177" y="6525617"/>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6" name="Arrow: Up 35">
            <a:extLst>
              <a:ext uri="{FF2B5EF4-FFF2-40B4-BE49-F238E27FC236}">
                <a16:creationId xmlns:a16="http://schemas.microsoft.com/office/drawing/2014/main" id="{B1058F8D-879C-4E4C-A7DD-604B528A5EC9}"/>
              </a:ext>
              <a:ext uri="{C183D7F6-B498-43B3-948B-1728B52AA6E4}">
                <adec:decorative xmlns:adec="http://schemas.microsoft.com/office/drawing/2017/decorative" val="1"/>
              </a:ext>
            </a:extLst>
          </p:cNvPr>
          <p:cNvSpPr/>
          <p:nvPr/>
        </p:nvSpPr>
        <p:spPr>
          <a:xfrm flipV="1">
            <a:off x="5941723" y="653315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7" name="Arrow: Up 36">
            <a:extLst>
              <a:ext uri="{FF2B5EF4-FFF2-40B4-BE49-F238E27FC236}">
                <a16:creationId xmlns:a16="http://schemas.microsoft.com/office/drawing/2014/main" id="{3A0EA6A0-7D46-4BF0-8EC5-F5633B3487A8}"/>
              </a:ext>
              <a:ext uri="{C183D7F6-B498-43B3-948B-1728B52AA6E4}">
                <adec:decorative xmlns:adec="http://schemas.microsoft.com/office/drawing/2017/decorative" val="1"/>
              </a:ext>
            </a:extLst>
          </p:cNvPr>
          <p:cNvSpPr/>
          <p:nvPr/>
        </p:nvSpPr>
        <p:spPr>
          <a:xfrm>
            <a:off x="10475257" y="4849151"/>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6" name="Slide Number Placeholder 4">
            <a:extLst>
              <a:ext uri="{FF2B5EF4-FFF2-40B4-BE49-F238E27FC236}">
                <a16:creationId xmlns:a16="http://schemas.microsoft.com/office/drawing/2014/main" id="{882E0837-1AEC-4FED-9233-ED617AAAAED3}"/>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7" name="Footer Placeholder 5">
            <a:extLst>
              <a:ext uri="{FF2B5EF4-FFF2-40B4-BE49-F238E27FC236}">
                <a16:creationId xmlns:a16="http://schemas.microsoft.com/office/drawing/2014/main" id="{4868AF13-74A6-49AF-AD00-EDED768017F9}"/>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30" name="Date Placeholder 3">
            <a:extLst>
              <a:ext uri="{FF2B5EF4-FFF2-40B4-BE49-F238E27FC236}">
                <a16:creationId xmlns:a16="http://schemas.microsoft.com/office/drawing/2014/main" id="{E0D99E1E-86C1-43A9-8367-F9BEBCE26359}"/>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3" name="TextBox 2">
            <a:extLst>
              <a:ext uri="{FF2B5EF4-FFF2-40B4-BE49-F238E27FC236}">
                <a16:creationId xmlns:a16="http://schemas.microsoft.com/office/drawing/2014/main" id="{4F2A8261-D49D-580B-034F-3C7A4A193446}"/>
              </a:ext>
              <a:ext uri="{C183D7F6-B498-43B3-948B-1728B52AA6E4}">
                <adec:decorative xmlns:adec="http://schemas.microsoft.com/office/drawing/2017/decorative" val="1"/>
              </a:ext>
            </a:extLst>
          </p:cNvPr>
          <p:cNvSpPr txBox="1"/>
          <p:nvPr/>
        </p:nvSpPr>
        <p:spPr>
          <a:xfrm>
            <a:off x="2495117" y="2017705"/>
            <a:ext cx="64001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ea typeface="+mn-ea"/>
                <a:cs typeface="+mn-cs"/>
              </a:rPr>
              <a:t>4.29</a:t>
            </a:r>
          </a:p>
        </p:txBody>
      </p:sp>
      <p:sp>
        <p:nvSpPr>
          <p:cNvPr id="4" name="Arrow: Up 3">
            <a:extLst>
              <a:ext uri="{FF2B5EF4-FFF2-40B4-BE49-F238E27FC236}">
                <a16:creationId xmlns:a16="http://schemas.microsoft.com/office/drawing/2014/main" id="{29714577-DC21-1E5D-876E-A6B907486320}"/>
              </a:ext>
              <a:ext uri="{C183D7F6-B498-43B3-948B-1728B52AA6E4}">
                <adec:decorative xmlns:adec="http://schemas.microsoft.com/office/drawing/2017/decorative" val="1"/>
              </a:ext>
            </a:extLst>
          </p:cNvPr>
          <p:cNvSpPr/>
          <p:nvPr/>
        </p:nvSpPr>
        <p:spPr>
          <a:xfrm>
            <a:off x="3053061" y="4647121"/>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5" name="Arrow: Up 4">
            <a:extLst>
              <a:ext uri="{FF2B5EF4-FFF2-40B4-BE49-F238E27FC236}">
                <a16:creationId xmlns:a16="http://schemas.microsoft.com/office/drawing/2014/main" id="{3D3AC1E1-E7D0-7FA1-F114-2E0B310DB4B8}"/>
              </a:ext>
              <a:ext uri="{C183D7F6-B498-43B3-948B-1728B52AA6E4}">
                <adec:decorative xmlns:adec="http://schemas.microsoft.com/office/drawing/2017/decorative" val="1"/>
              </a:ext>
            </a:extLst>
          </p:cNvPr>
          <p:cNvSpPr/>
          <p:nvPr/>
        </p:nvSpPr>
        <p:spPr>
          <a:xfrm flipV="1">
            <a:off x="3044707" y="2404152"/>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 name="Arrow: Up 5">
            <a:extLst>
              <a:ext uri="{FF2B5EF4-FFF2-40B4-BE49-F238E27FC236}">
                <a16:creationId xmlns:a16="http://schemas.microsoft.com/office/drawing/2014/main" id="{AC74825D-0E16-777A-BA6C-C8FA870C7A0D}"/>
              </a:ext>
              <a:ext uri="{C183D7F6-B498-43B3-948B-1728B52AA6E4}">
                <adec:decorative xmlns:adec="http://schemas.microsoft.com/office/drawing/2017/decorative" val="1"/>
              </a:ext>
            </a:extLst>
          </p:cNvPr>
          <p:cNvSpPr/>
          <p:nvPr/>
        </p:nvSpPr>
        <p:spPr>
          <a:xfrm>
            <a:off x="3865358" y="2878075"/>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Arrow: Up 6">
            <a:extLst>
              <a:ext uri="{FF2B5EF4-FFF2-40B4-BE49-F238E27FC236}">
                <a16:creationId xmlns:a16="http://schemas.microsoft.com/office/drawing/2014/main" id="{AC12B1E0-F9BE-A1BA-7DF3-337B9F8C9ED3}"/>
              </a:ext>
              <a:ext uri="{C183D7F6-B498-43B3-948B-1728B52AA6E4}">
                <adec:decorative xmlns:adec="http://schemas.microsoft.com/office/drawing/2017/decorative" val="1"/>
              </a:ext>
            </a:extLst>
          </p:cNvPr>
          <p:cNvSpPr/>
          <p:nvPr/>
        </p:nvSpPr>
        <p:spPr>
          <a:xfrm flipV="1">
            <a:off x="3043177" y="210751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Arrow: Up 7">
            <a:extLst>
              <a:ext uri="{FF2B5EF4-FFF2-40B4-BE49-F238E27FC236}">
                <a16:creationId xmlns:a16="http://schemas.microsoft.com/office/drawing/2014/main" id="{0CA41DAF-3C5B-00F1-37D3-2D6B90DF4222}"/>
              </a:ext>
              <a:ext uri="{C183D7F6-B498-43B3-948B-1728B52AA6E4}">
                <adec:decorative xmlns:adec="http://schemas.microsoft.com/office/drawing/2017/decorative" val="1"/>
              </a:ext>
            </a:extLst>
          </p:cNvPr>
          <p:cNvSpPr/>
          <p:nvPr/>
        </p:nvSpPr>
        <p:spPr>
          <a:xfrm flipV="1">
            <a:off x="11108842" y="4949600"/>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9" name="Straight Connector 8">
            <a:extLst>
              <a:ext uri="{FF2B5EF4-FFF2-40B4-BE49-F238E27FC236}">
                <a16:creationId xmlns:a16="http://schemas.microsoft.com/office/drawing/2014/main" id="{0C369370-8B83-56BF-0FB2-AEDD298678ED}"/>
              </a:ext>
            </a:extLst>
          </p:cNvPr>
          <p:cNvCxnSpPr>
            <a:cxnSpLocks/>
          </p:cNvCxnSpPr>
          <p:nvPr/>
        </p:nvCxnSpPr>
        <p:spPr>
          <a:xfrm>
            <a:off x="3257518" y="2050262"/>
            <a:ext cx="0" cy="4051595"/>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348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CDBD9DA6-4141-425B-A6AC-9097A1485F5D}"/>
              </a:ext>
            </a:extLst>
          </p:cNvPr>
          <p:cNvGraphicFramePr/>
          <p:nvPr>
            <p:extLst>
              <p:ext uri="{D42A27DB-BD31-4B8C-83A1-F6EECF244321}">
                <p14:modId xmlns:p14="http://schemas.microsoft.com/office/powerpoint/2010/main" val="1749745389"/>
              </p:ext>
            </p:extLst>
          </p:nvPr>
        </p:nvGraphicFramePr>
        <p:xfrm>
          <a:off x="882317" y="1784632"/>
          <a:ext cx="10315890" cy="4201389"/>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Loneliness</a:t>
            </a:r>
          </a:p>
        </p:txBody>
      </p:sp>
      <p:sp>
        <p:nvSpPr>
          <p:cNvPr id="24" name="TextBox 23">
            <a:extLst>
              <a:ext uri="{FF2B5EF4-FFF2-40B4-BE49-F238E27FC236}">
                <a16:creationId xmlns:a16="http://schemas.microsoft.com/office/drawing/2014/main" id="{8ABE3324-5F35-4040-9DE9-CEBCB65D525E}"/>
              </a:ext>
            </a:extLst>
          </p:cNvPr>
          <p:cNvSpPr txBox="1"/>
          <p:nvPr/>
        </p:nvSpPr>
        <p:spPr>
          <a:xfrm>
            <a:off x="695325" y="6194854"/>
            <a:ext cx="104352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respondents (answering) (2022: 5,656), (2023: 6,137). . Chart shows sub-groups reporting significantly levels of loneliness vs the Essex total at the 95% confidence level. </a:t>
            </a:r>
          </a:p>
        </p:txBody>
      </p:sp>
      <p:sp>
        <p:nvSpPr>
          <p:cNvPr id="28" name="Title 1">
            <a:extLst>
              <a:ext uri="{FF2B5EF4-FFF2-40B4-BE49-F238E27FC236}">
                <a16:creationId xmlns:a16="http://schemas.microsoft.com/office/drawing/2014/main" id="{D9C3FC35-83C3-4E28-866E-7477E90A17EB}"/>
              </a:ext>
            </a:extLst>
          </p:cNvPr>
          <p:cNvSpPr txBox="1">
            <a:spLocks/>
          </p:cNvSpPr>
          <p:nvPr/>
        </p:nvSpPr>
        <p:spPr>
          <a:xfrm>
            <a:off x="706436" y="313665"/>
            <a:ext cx="11199745" cy="1045615"/>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a:solidFill>
                  <a:schemeClr val="accent4"/>
                </a:solidFill>
                <a:latin typeface="+mj-lt"/>
              </a:rPr>
              <a:t>Resident groups that experienced the highest levels of loneliness in 2022 have seen improvement in 2023. Particularly single adult households who now sit within the ‘least lonely’ group. </a:t>
            </a:r>
            <a:endParaRPr kumimoji="0" lang="en-GB" sz="1800" b="1" i="0" u="none" strike="noStrike" kern="1200" cap="none" spc="0" normalizeH="0" baseline="0" noProof="0">
              <a:ln>
                <a:noFill/>
              </a:ln>
              <a:solidFill>
                <a:schemeClr val="accent4"/>
              </a:solidFill>
              <a:effectLst/>
              <a:uLnTx/>
              <a:uFillTx/>
              <a:latin typeface="+mj-lt"/>
              <a:ea typeface="+mj-ea"/>
              <a:cs typeface="+mj-cs"/>
            </a:endParaRPr>
          </a:p>
        </p:txBody>
      </p:sp>
      <p:sp>
        <p:nvSpPr>
          <p:cNvPr id="14" name="TextBox 13">
            <a:extLst>
              <a:ext uri="{FF2B5EF4-FFF2-40B4-BE49-F238E27FC236}">
                <a16:creationId xmlns:a16="http://schemas.microsoft.com/office/drawing/2014/main" id="{591CF62B-BD92-4B78-B373-F9C609E8B246}"/>
              </a:ext>
            </a:extLst>
          </p:cNvPr>
          <p:cNvSpPr txBox="1"/>
          <p:nvPr/>
        </p:nvSpPr>
        <p:spPr>
          <a:xfrm>
            <a:off x="7560297" y="1396818"/>
            <a:ext cx="3044555"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latin typeface="+mj-lt"/>
                <a:ea typeface="+mn-ea"/>
                <a:cs typeface="+mn-cs"/>
              </a:rPr>
              <a:t>Mean score</a:t>
            </a:r>
          </a:p>
        </p:txBody>
      </p:sp>
      <p:sp>
        <p:nvSpPr>
          <p:cNvPr id="20" name="TextBox 19">
            <a:extLst>
              <a:ext uri="{FF2B5EF4-FFF2-40B4-BE49-F238E27FC236}">
                <a16:creationId xmlns:a16="http://schemas.microsoft.com/office/drawing/2014/main" id="{A8722CC2-F591-4FAA-808C-F1DF6F715BAE}"/>
              </a:ext>
            </a:extLst>
          </p:cNvPr>
          <p:cNvSpPr txBox="1"/>
          <p:nvPr/>
        </p:nvSpPr>
        <p:spPr>
          <a:xfrm>
            <a:off x="638763" y="1359280"/>
            <a:ext cx="3271440"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600"/>
              </a:spcBef>
              <a:spcAft>
                <a:spcPts val="0"/>
              </a:spcAft>
              <a:buClrTx/>
              <a:buSzTx/>
              <a:buFontTx/>
              <a:buNone/>
              <a:tabLst/>
              <a:defRPr/>
            </a:pPr>
            <a:r>
              <a:rPr kumimoji="0" lang="en-GB" sz="1600" b="1" i="1" u="none" strike="noStrike" kern="1200" cap="none" spc="0" normalizeH="0" baseline="0" noProof="0">
                <a:ln>
                  <a:noFill/>
                </a:ln>
                <a:effectLst/>
                <a:uLnTx/>
                <a:uFillTx/>
                <a:latin typeface="Calibri" panose="020F0502020204030204"/>
                <a:ea typeface="+mn-ea"/>
                <a:cs typeface="+mn-cs"/>
              </a:rPr>
              <a:t>MEAN - 3-item loneliness score (3-9)</a:t>
            </a:r>
          </a:p>
        </p:txBody>
      </p:sp>
      <p:sp>
        <p:nvSpPr>
          <p:cNvPr id="21" name="Slide Number Placeholder 4">
            <a:extLst>
              <a:ext uri="{FF2B5EF4-FFF2-40B4-BE49-F238E27FC236}">
                <a16:creationId xmlns:a16="http://schemas.microsoft.com/office/drawing/2014/main" id="{04447648-A69F-462D-A7FA-FD3567F6F2B7}"/>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22" name="Footer Placeholder 5">
            <a:extLst>
              <a:ext uri="{FF2B5EF4-FFF2-40B4-BE49-F238E27FC236}">
                <a16:creationId xmlns:a16="http://schemas.microsoft.com/office/drawing/2014/main" id="{6C8AEF9F-23D5-4108-95F5-C3670F394353}"/>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Produced by Essex County Council Chief Executive’s Office</a:t>
            </a:r>
          </a:p>
        </p:txBody>
      </p:sp>
      <p:sp>
        <p:nvSpPr>
          <p:cNvPr id="25" name="Date Placeholder 3">
            <a:extLst>
              <a:ext uri="{FF2B5EF4-FFF2-40B4-BE49-F238E27FC236}">
                <a16:creationId xmlns:a16="http://schemas.microsoft.com/office/drawing/2014/main" id="{B343643D-555A-4E24-9757-CD4915784B88}"/>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September 2022</a:t>
            </a:r>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94146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6983" y="321134"/>
            <a:ext cx="11280188" cy="991228"/>
          </a:xfrm>
        </p:spPr>
        <p:txBody>
          <a:bodyPr anchor="t" anchorCtr="0">
            <a:noAutofit/>
          </a:bodyPr>
          <a:lstStyle/>
          <a:p>
            <a:r>
              <a:rPr lang="en-GB" sz="1800">
                <a:solidFill>
                  <a:schemeClr val="accent4"/>
                </a:solidFill>
                <a:latin typeface="+mn-lt"/>
              </a:rPr>
              <a:t>As expected, residents that state higher levels of loneliness are also most likely to report lower levels of life satisfaction  </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Loneliness</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2023 – 6,249</a:t>
            </a: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5325" y="6611310"/>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0" name="Date Placeholder 3">
            <a:extLst>
              <a:ext uri="{FF2B5EF4-FFF2-40B4-BE49-F238E27FC236}">
                <a16:creationId xmlns:a16="http://schemas.microsoft.com/office/drawing/2014/main" id="{FD06F3D5-130A-41E9-A290-BDFC50D4D41C}"/>
              </a:ext>
              <a:ext uri="{C183D7F6-B498-43B3-948B-1728B52AA6E4}">
                <adec:decorative xmlns:adec="http://schemas.microsoft.com/office/drawing/2017/decorative" val="1"/>
              </a:ext>
            </a:extLst>
          </p:cNvPr>
          <p:cNvSpPr>
            <a:spLocks noGrp="1"/>
          </p:cNvSpPr>
          <p:nvPr>
            <p:ph type="dt" sz="half" idx="10"/>
          </p:nvPr>
        </p:nvSpPr>
        <p:spPr>
          <a:xfrm>
            <a:off x="8851984" y="66659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graphicFrame>
        <p:nvGraphicFramePr>
          <p:cNvPr id="14" name="Table 13" descr="The table shows the relationship between levels of climate concern and level of stated personal responsibility to try to reduce climate change. For example, of those extremely worried about climate change, 64% gave a score of 9 or 10 for taking personal responsibility and 27% a score of 7 or 8. While of those not very worried, 8 in 10 gave a score of between 0 and 6 for personal responsibility.">
            <a:extLst>
              <a:ext uri="{FF2B5EF4-FFF2-40B4-BE49-F238E27FC236}">
                <a16:creationId xmlns:a16="http://schemas.microsoft.com/office/drawing/2014/main" id="{23A62759-ECA3-26D5-1719-F4E6BBFA732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037970408"/>
              </p:ext>
            </p:extLst>
          </p:nvPr>
        </p:nvGraphicFramePr>
        <p:xfrm>
          <a:off x="1005526" y="1773228"/>
          <a:ext cx="10205017" cy="3452898"/>
        </p:xfrm>
        <a:graphic>
          <a:graphicData uri="http://schemas.openxmlformats.org/drawingml/2006/table">
            <a:tbl>
              <a:tblPr firstRow="1"/>
              <a:tblGrid>
                <a:gridCol w="917313">
                  <a:extLst>
                    <a:ext uri="{9D8B030D-6E8A-4147-A177-3AD203B41FA5}">
                      <a16:colId xmlns:a16="http://schemas.microsoft.com/office/drawing/2014/main" val="3097199435"/>
                    </a:ext>
                  </a:extLst>
                </a:gridCol>
                <a:gridCol w="2425204">
                  <a:extLst>
                    <a:ext uri="{9D8B030D-6E8A-4147-A177-3AD203B41FA5}">
                      <a16:colId xmlns:a16="http://schemas.microsoft.com/office/drawing/2014/main" val="2641468421"/>
                    </a:ext>
                  </a:extLst>
                </a:gridCol>
                <a:gridCol w="1715625">
                  <a:extLst>
                    <a:ext uri="{9D8B030D-6E8A-4147-A177-3AD203B41FA5}">
                      <a16:colId xmlns:a16="http://schemas.microsoft.com/office/drawing/2014/main" val="2604126439"/>
                    </a:ext>
                  </a:extLst>
                </a:gridCol>
                <a:gridCol w="1715625">
                  <a:extLst>
                    <a:ext uri="{9D8B030D-6E8A-4147-A177-3AD203B41FA5}">
                      <a16:colId xmlns:a16="http://schemas.microsoft.com/office/drawing/2014/main" val="2806535329"/>
                    </a:ext>
                  </a:extLst>
                </a:gridCol>
                <a:gridCol w="1715625">
                  <a:extLst>
                    <a:ext uri="{9D8B030D-6E8A-4147-A177-3AD203B41FA5}">
                      <a16:colId xmlns:a16="http://schemas.microsoft.com/office/drawing/2014/main" val="2843857308"/>
                    </a:ext>
                  </a:extLst>
                </a:gridCol>
                <a:gridCol w="1715625">
                  <a:extLst>
                    <a:ext uri="{9D8B030D-6E8A-4147-A177-3AD203B41FA5}">
                      <a16:colId xmlns:a16="http://schemas.microsoft.com/office/drawing/2014/main" val="2843370012"/>
                    </a:ext>
                  </a:extLst>
                </a:gridCol>
              </a:tblGrid>
              <a:tr h="463309">
                <a:tc>
                  <a:txBody>
                    <a:bodyPr/>
                    <a:lstStyle/>
                    <a:p>
                      <a:pPr algn="l" fontAlgn="b"/>
                      <a:endParaRPr lang="en-GB" sz="1200" b="1" i="0" u="none" strike="noStrike">
                        <a:solidFill>
                          <a:schemeClr val="bg1"/>
                        </a:solidFill>
                        <a:effectLst/>
                        <a:latin typeface="+mj-lt"/>
                      </a:endParaRPr>
                    </a:p>
                  </a:txBody>
                  <a:tcPr marL="72000" marR="72000" marT="7200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GB" sz="1200" b="1" i="0" u="none" strike="noStrike">
                        <a:solidFill>
                          <a:schemeClr val="bg1"/>
                        </a:solidFill>
                        <a:effectLst/>
                        <a:latin typeface="+mj-lt"/>
                      </a:endParaRPr>
                    </a:p>
                  </a:txBody>
                  <a:tcPr marL="72000" marR="72000" marT="7200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gridSpan="4">
                  <a:txBody>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200" b="1" i="0" u="none" strike="noStrike" kern="1200" cap="none" spc="0" normalizeH="0" baseline="0" noProof="0">
                          <a:ln>
                            <a:noFill/>
                          </a:ln>
                          <a:solidFill>
                            <a:schemeClr val="bg2"/>
                          </a:solidFill>
                          <a:effectLst/>
                          <a:uLnTx/>
                          <a:uFillTx/>
                          <a:latin typeface="+mn-lt"/>
                          <a:ea typeface="+mn-ea"/>
                          <a:cs typeface="+mn-cs"/>
                        </a:rPr>
                        <a:t>MEAN - 3-item loneliness score (3-9)</a:t>
                      </a:r>
                    </a:p>
                  </a:txBody>
                  <a:tcPr marL="72000" marR="7200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fontAlgn="ctr"/>
                      <a:endParaRPr lang="en-GB" sz="1200" b="1" i="0" u="none" strike="noStrike">
                        <a:solidFill>
                          <a:schemeClr val="bg1"/>
                        </a:solidFill>
                        <a:effectLst/>
                        <a:latin typeface="+mj-lt"/>
                      </a:endParaRP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solidFill>
                  </a:tcPr>
                </a:tc>
                <a:tc hMerge="1">
                  <a:txBody>
                    <a:bodyPr/>
                    <a:lstStyle/>
                    <a:p>
                      <a:pPr algn="ctr" fontAlgn="ctr"/>
                      <a:endParaRPr lang="en-GB" sz="1200" b="1" i="0" u="none" strike="noStrike">
                        <a:solidFill>
                          <a:schemeClr val="bg1"/>
                        </a:solidFill>
                        <a:effectLst/>
                        <a:latin typeface="+mj-lt"/>
                      </a:endParaRP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solidFill>
                  </a:tcPr>
                </a:tc>
                <a:tc hMerge="1">
                  <a:txBody>
                    <a:bodyPr/>
                    <a:lstStyle/>
                    <a:p>
                      <a:pPr algn="ctr" fontAlgn="ctr"/>
                      <a:endParaRPr lang="en-GB" sz="1200" b="1" i="0" u="none" strike="noStrike">
                        <a:solidFill>
                          <a:schemeClr val="bg1"/>
                        </a:solidFill>
                        <a:effectLst/>
                        <a:latin typeface="+mj-lt"/>
                      </a:endParaRP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662443361"/>
                  </a:ext>
                </a:extLst>
              </a:tr>
              <a:tr h="792413">
                <a:tc>
                  <a:txBody>
                    <a:bodyPr/>
                    <a:lstStyle/>
                    <a:p>
                      <a:pPr algn="ctr" fontAlgn="b"/>
                      <a:endParaRPr kumimoji="0" lang="en-GB" sz="1200" b="1" i="0" u="none" strike="noStrike" kern="1200" cap="none" spc="0" normalizeH="0" baseline="0">
                        <a:ln>
                          <a:noFill/>
                        </a:ln>
                        <a:solidFill>
                          <a:schemeClr val="tx1"/>
                        </a:solidFill>
                        <a:effectLst/>
                        <a:uLnTx/>
                        <a:uFillTx/>
                        <a:latin typeface="+mn-lt"/>
                        <a:ea typeface="+mn-ea"/>
                        <a:cs typeface="+mn-cs"/>
                      </a:endParaRPr>
                    </a:p>
                  </a:txBody>
                  <a:tcPr marL="72000" marR="72000" marT="72000" marB="0" vert="vert27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endParaRPr lang="en-GB" sz="1200" b="1" i="0" u="none" strike="noStrike">
                        <a:solidFill>
                          <a:schemeClr val="bg1"/>
                        </a:solidFill>
                        <a:effectLst/>
                        <a:latin typeface="+mj-lt"/>
                      </a:endParaRPr>
                    </a:p>
                  </a:txBody>
                  <a:tcPr marL="72000" marR="72000" marT="7200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tx1"/>
                          </a:solidFill>
                          <a:effectLst/>
                          <a:latin typeface="+mj-lt"/>
                        </a:rPr>
                        <a:t>3 </a:t>
                      </a:r>
                    </a:p>
                    <a:p>
                      <a:pPr algn="ctr" fontAlgn="ctr"/>
                      <a:r>
                        <a:rPr lang="en-GB" sz="1200" b="1" i="0" u="none" strike="noStrike">
                          <a:solidFill>
                            <a:schemeClr val="tx1"/>
                          </a:solidFill>
                          <a:effectLst/>
                          <a:latin typeface="+mj-lt"/>
                        </a:rPr>
                        <a:t>(Least lonely)</a:t>
                      </a:r>
                    </a:p>
                    <a:p>
                      <a:pPr algn="ctr" fontAlgn="ctr"/>
                      <a:r>
                        <a:rPr lang="en-GB" sz="1200" b="1" i="0" u="none" strike="noStrike">
                          <a:solidFill>
                            <a:schemeClr val="tx1"/>
                          </a:solidFill>
                          <a:effectLst/>
                          <a:latin typeface="+mj-lt"/>
                        </a:rPr>
                        <a:t>(52%)</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tx1"/>
                          </a:solidFill>
                          <a:effectLst/>
                          <a:latin typeface="+mj-lt"/>
                        </a:rPr>
                        <a:t>4-5</a:t>
                      </a:r>
                    </a:p>
                    <a:p>
                      <a:pPr algn="ctr" fontAlgn="ctr"/>
                      <a:r>
                        <a:rPr lang="en-GB" sz="1200" b="1" i="0" u="none" strike="noStrike">
                          <a:solidFill>
                            <a:schemeClr val="tx1"/>
                          </a:solidFill>
                          <a:effectLst/>
                          <a:latin typeface="+mj-lt"/>
                        </a:rPr>
                        <a:t>(23%)</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tx1"/>
                          </a:solidFill>
                          <a:effectLst/>
                          <a:latin typeface="+mj-lt"/>
                        </a:rPr>
                        <a:t>6-7</a:t>
                      </a:r>
                    </a:p>
                    <a:p>
                      <a:pPr algn="ctr" fontAlgn="ctr"/>
                      <a:r>
                        <a:rPr lang="en-GB" sz="1200" b="1" i="0" u="none" strike="noStrike">
                          <a:solidFill>
                            <a:schemeClr val="tx1"/>
                          </a:solidFill>
                          <a:effectLst/>
                          <a:latin typeface="+mj-lt"/>
                        </a:rPr>
                        <a:t>(19%)</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tx1"/>
                          </a:solidFill>
                          <a:effectLst/>
                          <a:latin typeface="+mj-lt"/>
                        </a:rPr>
                        <a:t>8-9 </a:t>
                      </a:r>
                    </a:p>
                    <a:p>
                      <a:pPr algn="ctr" fontAlgn="ctr"/>
                      <a:r>
                        <a:rPr lang="en-GB" sz="1200" b="1" i="0" u="none" strike="noStrike">
                          <a:solidFill>
                            <a:schemeClr val="tx1"/>
                          </a:solidFill>
                          <a:effectLst/>
                          <a:latin typeface="+mj-lt"/>
                        </a:rPr>
                        <a:t>(Most lonely)</a:t>
                      </a:r>
                    </a:p>
                    <a:p>
                      <a:pPr algn="ctr" fontAlgn="ctr"/>
                      <a:r>
                        <a:rPr lang="en-GB" sz="1200" b="1" i="0" u="none" strike="noStrike">
                          <a:solidFill>
                            <a:schemeClr val="tx1"/>
                          </a:solidFill>
                          <a:effectLst/>
                          <a:latin typeface="+mj-lt"/>
                        </a:rPr>
                        <a:t>(6%)</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66764357"/>
                  </a:ext>
                </a:extLst>
              </a:tr>
              <a:tr h="549294">
                <a:tc row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2"/>
                          </a:solidFill>
                          <a:effectLst/>
                          <a:uLnTx/>
                          <a:uFillTx/>
                          <a:latin typeface="+mn-lt"/>
                          <a:ea typeface="+mn-ea"/>
                          <a:cs typeface="+mn-cs"/>
                        </a:rPr>
                        <a:t>Overall, how satisfied are you with your life nowadays? </a:t>
                      </a:r>
                    </a:p>
                  </a:txBody>
                  <a:tcPr marL="72000" marR="72000" marT="7200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200" b="1" i="0" u="none" strike="noStrike">
                          <a:solidFill>
                            <a:srgbClr val="000000"/>
                          </a:solidFill>
                          <a:effectLst/>
                          <a:latin typeface="+mj-lt"/>
                        </a:rPr>
                        <a:t>9-10 (VERY HIGH) (18%)</a:t>
                      </a:r>
                    </a:p>
                  </a:txBody>
                  <a:tcPr marL="72000" marR="36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bg1"/>
                          </a:solidFill>
                          <a:effectLst/>
                          <a:latin typeface="+mj-lt"/>
                        </a:rPr>
                        <a:t>29%</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11%</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5%</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1%</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744543398"/>
                  </a:ext>
                </a:extLst>
              </a:tr>
              <a:tr h="549294">
                <a:tc vMerge="1">
                  <a:txBody>
                    <a:bodyPr/>
                    <a:lstStyle/>
                    <a:p>
                      <a:pPr algn="l" fontAlgn="t"/>
                      <a:endParaRPr lang="en-GB" sz="1200" b="1" i="0" u="none" strike="noStrike">
                        <a:solidFill>
                          <a:srgbClr val="000000"/>
                        </a:solidFill>
                        <a:effectLst/>
                        <a:latin typeface="+mj-lt"/>
                      </a:endParaRP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200" b="1" i="0" u="none" strike="noStrike">
                          <a:solidFill>
                            <a:srgbClr val="000000"/>
                          </a:solidFill>
                          <a:effectLst/>
                          <a:latin typeface="+mj-lt"/>
                        </a:rPr>
                        <a:t>7-8 (HIGH) (46%)</a:t>
                      </a:r>
                    </a:p>
                  </a:txBody>
                  <a:tcPr marL="72000" marR="36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bg1"/>
                          </a:solidFill>
                          <a:effectLst/>
                          <a:latin typeface="+mj-lt"/>
                        </a:rPr>
                        <a:t>51%</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bg1"/>
                          </a:solidFill>
                          <a:effectLst/>
                          <a:latin typeface="+mj-lt"/>
                        </a:rPr>
                        <a:t>53%</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5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bg1"/>
                          </a:solidFill>
                          <a:effectLst/>
                          <a:latin typeface="+mj-lt"/>
                        </a:rPr>
                        <a:t>34%</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18%</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593879279"/>
                  </a:ext>
                </a:extLst>
              </a:tr>
              <a:tr h="549294">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GB" sz="1200" b="1" i="0" u="none" strike="noStrike" kern="1200">
                        <a:solidFill>
                          <a:srgbClr val="000000"/>
                        </a:solidFill>
                        <a:effectLst/>
                        <a:latin typeface="+mj-lt"/>
                        <a:ea typeface="+mn-ea"/>
                        <a:cs typeface="+mn-cs"/>
                      </a:endParaRP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200" b="1" i="0" u="none" strike="noStrike" kern="1200">
                          <a:solidFill>
                            <a:srgbClr val="000000"/>
                          </a:solidFill>
                          <a:effectLst/>
                          <a:latin typeface="+mj-lt"/>
                          <a:ea typeface="+mn-ea"/>
                          <a:cs typeface="+mn-cs"/>
                        </a:rPr>
                        <a:t>5-6 (MEDIUM) (22%)</a:t>
                      </a:r>
                    </a:p>
                  </a:txBody>
                  <a:tcPr marL="72000" marR="36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14%</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26%</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bg1"/>
                          </a:solidFill>
                          <a:effectLst/>
                          <a:latin typeface="+mj-lt"/>
                        </a:rPr>
                        <a:t>38%</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25%</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2483070774"/>
                  </a:ext>
                </a:extLst>
              </a:tr>
              <a:tr h="549294">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GB" sz="1200" b="1" i="0" u="none" strike="noStrike" kern="1200">
                        <a:solidFill>
                          <a:srgbClr val="000000"/>
                        </a:solidFill>
                        <a:effectLst/>
                        <a:latin typeface="+mj-lt"/>
                        <a:ea typeface="+mn-ea"/>
                        <a:cs typeface="+mn-cs"/>
                      </a:endParaRP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200" b="1" i="0" u="none" strike="noStrike" kern="1200">
                          <a:solidFill>
                            <a:srgbClr val="000000"/>
                          </a:solidFill>
                          <a:effectLst/>
                          <a:latin typeface="+mj-lt"/>
                          <a:ea typeface="+mn-ea"/>
                          <a:cs typeface="+mn-cs"/>
                        </a:rPr>
                        <a:t>0-4 (LOW) (14%)</a:t>
                      </a:r>
                    </a:p>
                  </a:txBody>
                  <a:tcPr marL="72000" marR="36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6%</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11%</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tx1"/>
                          </a:solidFill>
                          <a:effectLst/>
                          <a:latin typeface="+mj-lt"/>
                        </a:rPr>
                        <a:t>24%</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0" i="0" u="none" strike="noStrike">
                          <a:solidFill>
                            <a:schemeClr val="bg1"/>
                          </a:solidFill>
                          <a:effectLst/>
                          <a:latin typeface="+mj-lt"/>
                        </a:rPr>
                        <a:t>56%</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extLst>
                  <a:ext uri="{0D108BD9-81ED-4DB2-BD59-A6C34878D82A}">
                    <a16:rowId xmlns:a16="http://schemas.microsoft.com/office/drawing/2014/main" val="988361635"/>
                  </a:ext>
                </a:extLst>
              </a:tr>
            </a:tbl>
          </a:graphicData>
        </a:graphic>
      </p:graphicFrame>
    </p:spTree>
    <p:extLst>
      <p:ext uri="{BB962C8B-B14F-4D97-AF65-F5344CB8AC3E}">
        <p14:creationId xmlns:p14="http://schemas.microsoft.com/office/powerpoint/2010/main" val="2363002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a:solidFill>
                  <a:schemeClr val="accent4"/>
                </a:solidFill>
              </a:rPr>
              <a:t>Survey themes</a:t>
            </a:r>
          </a:p>
        </p:txBody>
      </p:sp>
      <p:pic>
        <p:nvPicPr>
          <p:cNvPr id="4" name="Graphic 3" descr="Lightbulb icon">
            <a:extLst>
              <a:ext uri="{FF2B5EF4-FFF2-40B4-BE49-F238E27FC236}">
                <a16:creationId xmlns:a16="http://schemas.microsoft.com/office/drawing/2014/main" id="{308D9B94-80CC-7237-6ED3-1642F2AA7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1872000"/>
            <a:ext cx="476973" cy="708008"/>
          </a:xfrm>
          <a:prstGeom prst="rect">
            <a:avLst/>
          </a:prstGeom>
        </p:spPr>
      </p:pic>
      <p:sp>
        <p:nvSpPr>
          <p:cNvPr id="15" name="TextBox 14">
            <a:extLst>
              <a:ext uri="{FF2B5EF4-FFF2-40B4-BE49-F238E27FC236}">
                <a16:creationId xmlns:a16="http://schemas.microsoft.com/office/drawing/2014/main" id="{10B14C07-4ECB-BBD5-C72B-732AF05D4488}"/>
              </a:ext>
            </a:extLst>
          </p:cNvPr>
          <p:cNvSpPr txBox="1"/>
          <p:nvPr/>
        </p:nvSpPr>
        <p:spPr>
          <a:xfrm>
            <a:off x="1318424" y="2033314"/>
            <a:ext cx="2962800" cy="1202400"/>
          </a:xfrm>
          <a:prstGeom prst="rect">
            <a:avLst/>
          </a:prstGeom>
          <a:noFill/>
        </p:spPr>
        <p:txBody>
          <a:bodyPr wrap="square" lIns="0" tIns="0" rIns="0" bIns="0" rtlCol="0">
            <a:noAutofit/>
          </a:bodyPr>
          <a:lstStyle/>
          <a:p>
            <a:pPr>
              <a:spcAft>
                <a:spcPts val="1134"/>
              </a:spcAft>
            </a:pPr>
            <a:r>
              <a:rPr lang="en-GB" sz="1500" b="1">
                <a:solidFill>
                  <a:schemeClr val="accent5"/>
                </a:solidFill>
              </a:rPr>
              <a:t>Perceptions </a:t>
            </a:r>
            <a:br>
              <a:rPr lang="en-GB" sz="1500" b="1">
                <a:solidFill>
                  <a:schemeClr val="accent5"/>
                </a:solidFill>
              </a:rPr>
            </a:br>
            <a:r>
              <a:rPr lang="en-GB" sz="1500" b="1">
                <a:solidFill>
                  <a:schemeClr val="accent5"/>
                </a:solidFill>
              </a:rPr>
              <a:t>of ECC</a:t>
            </a:r>
            <a:endParaRPr lang="en-GB" sz="1500">
              <a:solidFill>
                <a:schemeClr val="accent5"/>
              </a:solidFill>
            </a:endParaRPr>
          </a:p>
        </p:txBody>
      </p:sp>
      <p:pic>
        <p:nvPicPr>
          <p:cNvPr id="6" name="Graphic 5" descr="Neighborhood outline">
            <a:extLst>
              <a:ext uri="{FF2B5EF4-FFF2-40B4-BE49-F238E27FC236}">
                <a16:creationId xmlns:a16="http://schemas.microsoft.com/office/drawing/2014/main" id="{BF7F1DE3-E05B-BBAD-F172-227ADC96D3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42108" y="3356818"/>
            <a:ext cx="624424" cy="624424"/>
          </a:xfrm>
          <a:prstGeom prst="rect">
            <a:avLst/>
          </a:prstGeom>
        </p:spPr>
      </p:pic>
      <p:sp>
        <p:nvSpPr>
          <p:cNvPr id="16" name="TextBox 15">
            <a:extLst>
              <a:ext uri="{FF2B5EF4-FFF2-40B4-BE49-F238E27FC236}">
                <a16:creationId xmlns:a16="http://schemas.microsoft.com/office/drawing/2014/main" id="{B9A52D7B-92C9-096C-1F18-42FA4D6A970B}"/>
              </a:ext>
            </a:extLst>
          </p:cNvPr>
          <p:cNvSpPr txBox="1"/>
          <p:nvPr/>
        </p:nvSpPr>
        <p:spPr>
          <a:xfrm>
            <a:off x="1318424" y="3452544"/>
            <a:ext cx="2962800" cy="1202400"/>
          </a:xfrm>
          <a:prstGeom prst="rect">
            <a:avLst/>
          </a:prstGeom>
          <a:noFill/>
        </p:spPr>
        <p:txBody>
          <a:bodyPr wrap="square" lIns="0" tIns="0" rIns="0" bIns="0" rtlCol="0">
            <a:noAutofit/>
          </a:bodyPr>
          <a:lstStyle/>
          <a:p>
            <a:pPr>
              <a:spcAft>
                <a:spcPts val="1134"/>
              </a:spcAft>
            </a:pPr>
            <a:r>
              <a:rPr lang="en-GB" sz="1500" b="1"/>
              <a:t>Local </a:t>
            </a:r>
            <a:br>
              <a:rPr lang="en-GB" sz="1500" b="1"/>
            </a:br>
            <a:r>
              <a:rPr lang="en-GB" sz="1500" b="1"/>
              <a:t>area</a:t>
            </a:r>
            <a:endParaRPr lang="en-GB" sz="1500"/>
          </a:p>
        </p:txBody>
      </p:sp>
      <p:pic>
        <p:nvPicPr>
          <p:cNvPr id="8" name="Graphic 7" descr="Users outline">
            <a:extLst>
              <a:ext uri="{FF2B5EF4-FFF2-40B4-BE49-F238E27FC236}">
                <a16:creationId xmlns:a16="http://schemas.microsoft.com/office/drawing/2014/main" id="{6B468919-E154-96EB-22B0-AA1D52EDE3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95371" y="4803919"/>
            <a:ext cx="669053" cy="669053"/>
          </a:xfrm>
          <a:prstGeom prst="rect">
            <a:avLst/>
          </a:prstGeom>
        </p:spPr>
      </p:pic>
      <p:sp>
        <p:nvSpPr>
          <p:cNvPr id="17" name="TextBox 16">
            <a:extLst>
              <a:ext uri="{FF2B5EF4-FFF2-40B4-BE49-F238E27FC236}">
                <a16:creationId xmlns:a16="http://schemas.microsoft.com/office/drawing/2014/main" id="{127CA468-B12F-EE69-234B-56EAD4F81351}"/>
              </a:ext>
            </a:extLst>
          </p:cNvPr>
          <p:cNvSpPr txBox="1"/>
          <p:nvPr/>
        </p:nvSpPr>
        <p:spPr>
          <a:xfrm>
            <a:off x="1318424" y="4875463"/>
            <a:ext cx="2962800" cy="1202400"/>
          </a:xfrm>
          <a:prstGeom prst="rect">
            <a:avLst/>
          </a:prstGeom>
          <a:noFill/>
        </p:spPr>
        <p:txBody>
          <a:bodyPr wrap="square" lIns="0" tIns="0" rIns="0" bIns="0" rtlCol="0">
            <a:noAutofit/>
          </a:bodyPr>
          <a:lstStyle/>
          <a:p>
            <a:pPr>
              <a:spcAft>
                <a:spcPts val="1134"/>
              </a:spcAft>
            </a:pPr>
            <a:r>
              <a:rPr lang="en-GB" sz="1500" b="1">
                <a:solidFill>
                  <a:schemeClr val="accent5"/>
                </a:solidFill>
              </a:rPr>
              <a:t>Local public </a:t>
            </a:r>
            <a:br>
              <a:rPr lang="en-GB" sz="1500" b="1">
                <a:solidFill>
                  <a:schemeClr val="accent5"/>
                </a:solidFill>
              </a:rPr>
            </a:br>
            <a:r>
              <a:rPr lang="en-GB" sz="1500" b="1">
                <a:solidFill>
                  <a:schemeClr val="accent5"/>
                </a:solidFill>
              </a:rPr>
              <a:t>services</a:t>
            </a:r>
            <a:endParaRPr lang="en-GB" sz="1500">
              <a:solidFill>
                <a:schemeClr val="accent5"/>
              </a:solidFill>
            </a:endParaRPr>
          </a:p>
        </p:txBody>
      </p:sp>
      <p:sp>
        <p:nvSpPr>
          <p:cNvPr id="18" name="TextBox 17">
            <a:extLst>
              <a:ext uri="{FF2B5EF4-FFF2-40B4-BE49-F238E27FC236}">
                <a16:creationId xmlns:a16="http://schemas.microsoft.com/office/drawing/2014/main" id="{ABF10046-C306-F187-5953-A5EFFB590319}"/>
              </a:ext>
            </a:extLst>
          </p:cNvPr>
          <p:cNvSpPr txBox="1"/>
          <p:nvPr/>
        </p:nvSpPr>
        <p:spPr>
          <a:xfrm>
            <a:off x="4232624" y="2033314"/>
            <a:ext cx="2962800" cy="1202400"/>
          </a:xfrm>
          <a:prstGeom prst="rect">
            <a:avLst/>
          </a:prstGeom>
          <a:noFill/>
        </p:spPr>
        <p:txBody>
          <a:bodyPr wrap="square" lIns="0" tIns="0" rIns="0" bIns="0" rtlCol="0">
            <a:noAutofit/>
          </a:bodyPr>
          <a:lstStyle/>
          <a:p>
            <a:pPr>
              <a:spcAft>
                <a:spcPts val="1134"/>
              </a:spcAft>
            </a:pPr>
            <a:r>
              <a:rPr lang="en-GB" sz="1500" b="1">
                <a:solidFill>
                  <a:schemeClr val="accent5"/>
                </a:solidFill>
              </a:rPr>
              <a:t>Climate </a:t>
            </a:r>
            <a:br>
              <a:rPr lang="en-GB" sz="1500" b="1">
                <a:solidFill>
                  <a:schemeClr val="accent5"/>
                </a:solidFill>
              </a:rPr>
            </a:br>
            <a:r>
              <a:rPr lang="en-GB" sz="1500" b="1">
                <a:solidFill>
                  <a:schemeClr val="accent5"/>
                </a:solidFill>
              </a:rPr>
              <a:t>change</a:t>
            </a:r>
            <a:endParaRPr lang="en-GB" sz="1500">
              <a:solidFill>
                <a:schemeClr val="accent5"/>
              </a:solidFill>
            </a:endParaRPr>
          </a:p>
        </p:txBody>
      </p:sp>
      <p:pic>
        <p:nvPicPr>
          <p:cNvPr id="12" name="Graphic 11" descr="Garbage outline">
            <a:extLst>
              <a:ext uri="{FF2B5EF4-FFF2-40B4-BE49-F238E27FC236}">
                <a16:creationId xmlns:a16="http://schemas.microsoft.com/office/drawing/2014/main" id="{773626D8-052B-08C2-44A0-C30D9B2C03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267189" y="3294208"/>
            <a:ext cx="669026" cy="669026"/>
          </a:xfrm>
          <a:prstGeom prst="rect">
            <a:avLst/>
          </a:prstGeom>
        </p:spPr>
      </p:pic>
      <p:sp>
        <p:nvSpPr>
          <p:cNvPr id="19" name="TextBox 18">
            <a:extLst>
              <a:ext uri="{FF2B5EF4-FFF2-40B4-BE49-F238E27FC236}">
                <a16:creationId xmlns:a16="http://schemas.microsoft.com/office/drawing/2014/main" id="{3DB1F120-1E5C-EA1E-B70A-AD351D29B30E}"/>
              </a:ext>
            </a:extLst>
          </p:cNvPr>
          <p:cNvSpPr txBox="1"/>
          <p:nvPr/>
        </p:nvSpPr>
        <p:spPr>
          <a:xfrm>
            <a:off x="4232624" y="3452544"/>
            <a:ext cx="2962800" cy="1202400"/>
          </a:xfrm>
          <a:prstGeom prst="rect">
            <a:avLst/>
          </a:prstGeom>
          <a:noFill/>
        </p:spPr>
        <p:txBody>
          <a:bodyPr wrap="square" lIns="0" tIns="0" rIns="0" bIns="0" rtlCol="0">
            <a:noAutofit/>
          </a:bodyPr>
          <a:lstStyle/>
          <a:p>
            <a:pPr>
              <a:spcAft>
                <a:spcPts val="1134"/>
              </a:spcAft>
            </a:pPr>
            <a:r>
              <a:rPr lang="en-GB" sz="1500" b="1">
                <a:solidFill>
                  <a:schemeClr val="accent5"/>
                </a:solidFill>
              </a:rPr>
              <a:t>Food </a:t>
            </a:r>
            <a:br>
              <a:rPr lang="en-GB" sz="1500" b="1">
                <a:solidFill>
                  <a:schemeClr val="accent5"/>
                </a:solidFill>
              </a:rPr>
            </a:br>
            <a:r>
              <a:rPr lang="en-GB" sz="1500" b="1">
                <a:solidFill>
                  <a:schemeClr val="accent5"/>
                </a:solidFill>
              </a:rPr>
              <a:t>waste</a:t>
            </a:r>
            <a:endParaRPr lang="en-GB" sz="1500">
              <a:solidFill>
                <a:schemeClr val="accent5"/>
              </a:solidFill>
            </a:endParaRPr>
          </a:p>
        </p:txBody>
      </p:sp>
      <p:pic>
        <p:nvPicPr>
          <p:cNvPr id="14" name="Graphic 13" descr="Wireless router outline">
            <a:extLst>
              <a:ext uri="{FF2B5EF4-FFF2-40B4-BE49-F238E27FC236}">
                <a16:creationId xmlns:a16="http://schemas.microsoft.com/office/drawing/2014/main" id="{BC8F81A5-E20A-00C9-C7D4-18CCDFBF6A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3266128" y="4770925"/>
            <a:ext cx="669053" cy="669053"/>
          </a:xfrm>
          <a:prstGeom prst="rect">
            <a:avLst/>
          </a:prstGeom>
        </p:spPr>
      </p:pic>
      <p:sp>
        <p:nvSpPr>
          <p:cNvPr id="20" name="TextBox 19">
            <a:extLst>
              <a:ext uri="{FF2B5EF4-FFF2-40B4-BE49-F238E27FC236}">
                <a16:creationId xmlns:a16="http://schemas.microsoft.com/office/drawing/2014/main" id="{ADAA53EA-0BF2-2BEA-3784-B09624E45915}"/>
              </a:ext>
            </a:extLst>
          </p:cNvPr>
          <p:cNvSpPr txBox="1"/>
          <p:nvPr/>
        </p:nvSpPr>
        <p:spPr>
          <a:xfrm>
            <a:off x="4232624" y="4871774"/>
            <a:ext cx="2962800" cy="1202400"/>
          </a:xfrm>
          <a:prstGeom prst="rect">
            <a:avLst/>
          </a:prstGeom>
          <a:noFill/>
        </p:spPr>
        <p:txBody>
          <a:bodyPr wrap="square" lIns="0" tIns="0" rIns="0" bIns="0" rtlCol="0">
            <a:noAutofit/>
          </a:bodyPr>
          <a:lstStyle/>
          <a:p>
            <a:pPr>
              <a:spcAft>
                <a:spcPts val="1134"/>
              </a:spcAft>
            </a:pPr>
            <a:r>
              <a:rPr lang="en-GB" sz="1500" b="1">
                <a:solidFill>
                  <a:schemeClr val="accent5"/>
                </a:solidFill>
              </a:rPr>
              <a:t>Internet </a:t>
            </a:r>
            <a:br>
              <a:rPr lang="en-GB" sz="1500" b="1">
                <a:solidFill>
                  <a:schemeClr val="accent5"/>
                </a:solidFill>
              </a:rPr>
            </a:br>
            <a:r>
              <a:rPr lang="en-GB" sz="1500" b="1">
                <a:solidFill>
                  <a:schemeClr val="accent5"/>
                </a:solidFill>
              </a:rPr>
              <a:t>usage</a:t>
            </a:r>
            <a:endParaRPr lang="en-GB" sz="1500">
              <a:solidFill>
                <a:schemeClr val="accent5"/>
              </a:solidFill>
            </a:endParaRPr>
          </a:p>
        </p:txBody>
      </p:sp>
      <p:pic>
        <p:nvPicPr>
          <p:cNvPr id="3" name="Graphic 2" descr="Run outline">
            <a:extLst>
              <a:ext uri="{FF2B5EF4-FFF2-40B4-BE49-F238E27FC236}">
                <a16:creationId xmlns:a16="http://schemas.microsoft.com/office/drawing/2014/main" id="{BFADFE65-A146-EC8C-BB73-D6949D8A5E2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944822" y="1872000"/>
            <a:ext cx="719218" cy="719218"/>
          </a:xfrm>
          <a:prstGeom prst="rect">
            <a:avLst/>
          </a:prstGeom>
        </p:spPr>
      </p:pic>
      <p:sp>
        <p:nvSpPr>
          <p:cNvPr id="5" name="TextBox 4">
            <a:extLst>
              <a:ext uri="{FF2B5EF4-FFF2-40B4-BE49-F238E27FC236}">
                <a16:creationId xmlns:a16="http://schemas.microsoft.com/office/drawing/2014/main" id="{475EEC6F-644A-171C-ED20-68DAE744838D}"/>
              </a:ext>
            </a:extLst>
          </p:cNvPr>
          <p:cNvSpPr txBox="1"/>
          <p:nvPr/>
        </p:nvSpPr>
        <p:spPr>
          <a:xfrm>
            <a:off x="6915285" y="2026323"/>
            <a:ext cx="2962800" cy="1202400"/>
          </a:xfrm>
          <a:prstGeom prst="rect">
            <a:avLst/>
          </a:prstGeom>
          <a:noFill/>
        </p:spPr>
        <p:txBody>
          <a:bodyPr wrap="square" lIns="0" tIns="0" rIns="0" bIns="0" rtlCol="0">
            <a:noAutofit/>
          </a:bodyPr>
          <a:lstStyle/>
          <a:p>
            <a:pPr>
              <a:spcAft>
                <a:spcPts val="1134"/>
              </a:spcAft>
            </a:pPr>
            <a:r>
              <a:rPr lang="en-GB" sz="1500" b="1"/>
              <a:t>Physical </a:t>
            </a:r>
            <a:br>
              <a:rPr lang="en-GB" sz="1500" b="1"/>
            </a:br>
            <a:r>
              <a:rPr lang="en-GB" sz="1500" b="1"/>
              <a:t>activity</a:t>
            </a:r>
            <a:endParaRPr lang="en-GB" sz="1500"/>
          </a:p>
        </p:txBody>
      </p:sp>
      <p:pic>
        <p:nvPicPr>
          <p:cNvPr id="7" name="Graphic 6" descr="Books icon">
            <a:extLst>
              <a:ext uri="{FF2B5EF4-FFF2-40B4-BE49-F238E27FC236}">
                <a16:creationId xmlns:a16="http://schemas.microsoft.com/office/drawing/2014/main" id="{2E54AE34-C803-32B5-08F1-40C7C9F9B34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136861" y="3294208"/>
            <a:ext cx="526531" cy="637769"/>
          </a:xfrm>
          <a:prstGeom prst="rect">
            <a:avLst/>
          </a:prstGeom>
        </p:spPr>
      </p:pic>
      <p:sp>
        <p:nvSpPr>
          <p:cNvPr id="9" name="TextBox 8">
            <a:extLst>
              <a:ext uri="{FF2B5EF4-FFF2-40B4-BE49-F238E27FC236}">
                <a16:creationId xmlns:a16="http://schemas.microsoft.com/office/drawing/2014/main" id="{E1C19C73-097A-4383-3CBE-BE536F7EC4F1}"/>
              </a:ext>
            </a:extLst>
          </p:cNvPr>
          <p:cNvSpPr txBox="1"/>
          <p:nvPr/>
        </p:nvSpPr>
        <p:spPr>
          <a:xfrm>
            <a:off x="6915285" y="3445553"/>
            <a:ext cx="2962800" cy="1202400"/>
          </a:xfrm>
          <a:prstGeom prst="rect">
            <a:avLst/>
          </a:prstGeom>
          <a:noFill/>
        </p:spPr>
        <p:txBody>
          <a:bodyPr wrap="square" lIns="0" tIns="0" rIns="0" bIns="0" rtlCol="0">
            <a:noAutofit/>
          </a:bodyPr>
          <a:lstStyle/>
          <a:p>
            <a:pPr>
              <a:spcAft>
                <a:spcPts val="1134"/>
              </a:spcAft>
            </a:pPr>
            <a:r>
              <a:rPr lang="en-GB" sz="1500" b="1"/>
              <a:t>Helping out </a:t>
            </a:r>
            <a:br>
              <a:rPr lang="en-GB" sz="1500" b="1"/>
            </a:br>
            <a:r>
              <a:rPr lang="en-GB" sz="1500" b="1"/>
              <a:t>(volunteering)</a:t>
            </a:r>
            <a:endParaRPr lang="en-GB" sz="1500"/>
          </a:p>
        </p:txBody>
      </p:sp>
      <p:pic>
        <p:nvPicPr>
          <p:cNvPr id="11" name="Graphic 10" descr="Care outline">
            <a:extLst>
              <a:ext uri="{FF2B5EF4-FFF2-40B4-BE49-F238E27FC236}">
                <a16:creationId xmlns:a16="http://schemas.microsoft.com/office/drawing/2014/main" id="{CC5C619D-D54B-EBFB-CB82-A907F42844A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6065599" y="4770924"/>
            <a:ext cx="669054" cy="669054"/>
          </a:xfrm>
          <a:prstGeom prst="rect">
            <a:avLst/>
          </a:prstGeom>
        </p:spPr>
      </p:pic>
      <p:sp>
        <p:nvSpPr>
          <p:cNvPr id="13" name="TextBox 12">
            <a:extLst>
              <a:ext uri="{FF2B5EF4-FFF2-40B4-BE49-F238E27FC236}">
                <a16:creationId xmlns:a16="http://schemas.microsoft.com/office/drawing/2014/main" id="{83C7D9DA-98A4-5D09-A86F-9E5E56907B6B}"/>
              </a:ext>
            </a:extLst>
          </p:cNvPr>
          <p:cNvSpPr txBox="1"/>
          <p:nvPr/>
        </p:nvSpPr>
        <p:spPr>
          <a:xfrm>
            <a:off x="6915285" y="4868472"/>
            <a:ext cx="2962800" cy="1202400"/>
          </a:xfrm>
          <a:prstGeom prst="rect">
            <a:avLst/>
          </a:prstGeom>
          <a:noFill/>
        </p:spPr>
        <p:txBody>
          <a:bodyPr wrap="square" lIns="0" tIns="0" rIns="0" bIns="0" rtlCol="0">
            <a:noAutofit/>
          </a:bodyPr>
          <a:lstStyle/>
          <a:p>
            <a:pPr>
              <a:spcAft>
                <a:spcPts val="1134"/>
              </a:spcAft>
            </a:pPr>
            <a:r>
              <a:rPr lang="en-GB" sz="1500" b="1">
                <a:solidFill>
                  <a:schemeClr val="accent5"/>
                </a:solidFill>
              </a:rPr>
              <a:t>Caring </a:t>
            </a:r>
            <a:br>
              <a:rPr lang="en-GB" sz="1500" b="1">
                <a:solidFill>
                  <a:schemeClr val="accent5"/>
                </a:solidFill>
              </a:rPr>
            </a:br>
            <a:r>
              <a:rPr lang="en-GB" sz="1500" b="1">
                <a:solidFill>
                  <a:schemeClr val="accent5"/>
                </a:solidFill>
              </a:rPr>
              <a:t>responsibilities </a:t>
            </a:r>
            <a:endParaRPr lang="en-GB" sz="1500">
              <a:solidFill>
                <a:schemeClr val="accent5"/>
              </a:solidFill>
            </a:endParaRPr>
          </a:p>
        </p:txBody>
      </p:sp>
      <p:pic>
        <p:nvPicPr>
          <p:cNvPr id="21" name="Graphic 20" descr="Mental Health outline">
            <a:extLst>
              <a:ext uri="{FF2B5EF4-FFF2-40B4-BE49-F238E27FC236}">
                <a16:creationId xmlns:a16="http://schemas.microsoft.com/office/drawing/2014/main" id="{B226651A-5B91-E5E0-F762-3A4F81AD8DF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8863016" y="1865009"/>
            <a:ext cx="735930" cy="735930"/>
          </a:xfrm>
          <a:prstGeom prst="rect">
            <a:avLst/>
          </a:prstGeom>
        </p:spPr>
      </p:pic>
      <p:sp>
        <p:nvSpPr>
          <p:cNvPr id="22" name="TextBox 21">
            <a:extLst>
              <a:ext uri="{FF2B5EF4-FFF2-40B4-BE49-F238E27FC236}">
                <a16:creationId xmlns:a16="http://schemas.microsoft.com/office/drawing/2014/main" id="{9AAA5495-C2F0-A1CE-9FA1-4FD201C00A81}"/>
              </a:ext>
            </a:extLst>
          </p:cNvPr>
          <p:cNvSpPr txBox="1"/>
          <p:nvPr/>
        </p:nvSpPr>
        <p:spPr>
          <a:xfrm>
            <a:off x="9829485" y="2026323"/>
            <a:ext cx="2962800" cy="1202400"/>
          </a:xfrm>
          <a:prstGeom prst="rect">
            <a:avLst/>
          </a:prstGeom>
          <a:noFill/>
        </p:spPr>
        <p:txBody>
          <a:bodyPr wrap="square" lIns="0" tIns="0" rIns="0" bIns="0" rtlCol="0">
            <a:noAutofit/>
          </a:bodyPr>
          <a:lstStyle/>
          <a:p>
            <a:pPr>
              <a:spcAft>
                <a:spcPts val="1134"/>
              </a:spcAft>
            </a:pPr>
            <a:r>
              <a:rPr lang="en-GB" sz="1500" b="1"/>
              <a:t>Wellbeing </a:t>
            </a:r>
            <a:endParaRPr lang="en-GB" sz="1500"/>
          </a:p>
        </p:txBody>
      </p:sp>
      <p:pic>
        <p:nvPicPr>
          <p:cNvPr id="23" name="Graphic 22" descr="Folder Search outline">
            <a:extLst>
              <a:ext uri="{FF2B5EF4-FFF2-40B4-BE49-F238E27FC236}">
                <a16:creationId xmlns:a16="http://schemas.microsoft.com/office/drawing/2014/main" id="{8FC2A560-7765-EB34-F0A9-145E2C840DC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8863015" y="3231023"/>
            <a:ext cx="825133" cy="825133"/>
          </a:xfrm>
          <a:prstGeom prst="rect">
            <a:avLst/>
          </a:prstGeom>
        </p:spPr>
      </p:pic>
      <p:sp>
        <p:nvSpPr>
          <p:cNvPr id="24" name="TextBox 23">
            <a:extLst>
              <a:ext uri="{FF2B5EF4-FFF2-40B4-BE49-F238E27FC236}">
                <a16:creationId xmlns:a16="http://schemas.microsoft.com/office/drawing/2014/main" id="{08B1BADE-27A0-561E-9371-92455BB3ACBF}"/>
              </a:ext>
            </a:extLst>
          </p:cNvPr>
          <p:cNvSpPr txBox="1"/>
          <p:nvPr/>
        </p:nvSpPr>
        <p:spPr>
          <a:xfrm>
            <a:off x="9829485" y="3445553"/>
            <a:ext cx="2962800" cy="1202400"/>
          </a:xfrm>
          <a:prstGeom prst="rect">
            <a:avLst/>
          </a:prstGeom>
          <a:noFill/>
        </p:spPr>
        <p:txBody>
          <a:bodyPr wrap="square" lIns="0" tIns="0" rIns="0" bIns="0" rtlCol="0">
            <a:noAutofit/>
          </a:bodyPr>
          <a:lstStyle/>
          <a:p>
            <a:pPr>
              <a:spcAft>
                <a:spcPts val="1134"/>
              </a:spcAft>
            </a:pPr>
            <a:r>
              <a:rPr lang="en-GB" sz="1500" b="1">
                <a:solidFill>
                  <a:schemeClr val="accent5"/>
                </a:solidFill>
              </a:rPr>
              <a:t>Attitudes towards </a:t>
            </a:r>
            <a:br>
              <a:rPr lang="en-GB" sz="1500" b="1">
                <a:solidFill>
                  <a:schemeClr val="accent5"/>
                </a:solidFill>
              </a:rPr>
            </a:br>
            <a:r>
              <a:rPr lang="en-GB" sz="1500" b="1">
                <a:solidFill>
                  <a:schemeClr val="accent5"/>
                </a:solidFill>
              </a:rPr>
              <a:t>data sharing</a:t>
            </a:r>
            <a:endParaRPr lang="en-GB" sz="1500">
              <a:solidFill>
                <a:schemeClr val="accent5"/>
              </a:solidFill>
            </a:endParaRPr>
          </a:p>
        </p:txBody>
      </p:sp>
      <p:sp>
        <p:nvSpPr>
          <p:cNvPr id="26" name="TextBox 25">
            <a:extLst>
              <a:ext uri="{FF2B5EF4-FFF2-40B4-BE49-F238E27FC236}">
                <a16:creationId xmlns:a16="http://schemas.microsoft.com/office/drawing/2014/main" id="{AC6704A4-21EC-3394-A9CD-5825436BFA85}"/>
              </a:ext>
            </a:extLst>
          </p:cNvPr>
          <p:cNvSpPr txBox="1"/>
          <p:nvPr/>
        </p:nvSpPr>
        <p:spPr>
          <a:xfrm>
            <a:off x="9829485" y="4864783"/>
            <a:ext cx="2962800" cy="1202400"/>
          </a:xfrm>
          <a:prstGeom prst="rect">
            <a:avLst/>
          </a:prstGeom>
          <a:noFill/>
        </p:spPr>
        <p:txBody>
          <a:bodyPr wrap="square" lIns="0" tIns="0" rIns="0" bIns="0" rtlCol="0">
            <a:noAutofit/>
          </a:bodyPr>
          <a:lstStyle/>
          <a:p>
            <a:pPr>
              <a:spcAft>
                <a:spcPts val="1134"/>
              </a:spcAft>
            </a:pPr>
            <a:r>
              <a:rPr lang="en-GB" sz="1500" b="1">
                <a:solidFill>
                  <a:schemeClr val="accent5"/>
                </a:solidFill>
              </a:rPr>
              <a:t>About people and </a:t>
            </a:r>
            <a:br>
              <a:rPr lang="en-GB" sz="1500" b="1">
                <a:solidFill>
                  <a:schemeClr val="accent5"/>
                </a:solidFill>
              </a:rPr>
            </a:br>
            <a:r>
              <a:rPr lang="en-GB" sz="1500" b="1">
                <a:solidFill>
                  <a:schemeClr val="accent5"/>
                </a:solidFill>
              </a:rPr>
              <a:t>their household</a:t>
            </a:r>
            <a:endParaRPr lang="en-GB" sz="1500">
              <a:solidFill>
                <a:schemeClr val="accent5"/>
              </a:solidFill>
            </a:endParaRPr>
          </a:p>
        </p:txBody>
      </p:sp>
      <p:pic>
        <p:nvPicPr>
          <p:cNvPr id="27" name="Graphic 26" descr="People icon">
            <a:extLst>
              <a:ext uri="{FF2B5EF4-FFF2-40B4-BE49-F238E27FC236}">
                <a16:creationId xmlns:a16="http://schemas.microsoft.com/office/drawing/2014/main" id="{54B915B2-484B-247E-581A-1BB71DAB50C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963369" y="4744921"/>
            <a:ext cx="624424" cy="721062"/>
          </a:xfrm>
          <a:prstGeom prst="rect">
            <a:avLst/>
          </a:prstGeom>
        </p:spPr>
      </p:pic>
      <p:pic>
        <p:nvPicPr>
          <p:cNvPr id="28" name="Graphic 27" descr="Wind turbine icon">
            <a:extLst>
              <a:ext uri="{FF2B5EF4-FFF2-40B4-BE49-F238E27FC236}">
                <a16:creationId xmlns:a16="http://schemas.microsoft.com/office/drawing/2014/main" id="{38D2C2B8-7DF0-2A9E-7EFA-F1C1A348ACF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266141" y="1799445"/>
            <a:ext cx="669026" cy="854866"/>
          </a:xfrm>
          <a:prstGeom prst="rect">
            <a:avLst/>
          </a:prstGeom>
        </p:spPr>
      </p:pic>
      <p:sp>
        <p:nvSpPr>
          <p:cNvPr id="10" name="Rectangle 9">
            <a:extLst>
              <a:ext uri="{FF2B5EF4-FFF2-40B4-BE49-F238E27FC236}">
                <a16:creationId xmlns:a16="http://schemas.microsoft.com/office/drawing/2014/main" id="{F769E820-5BFE-37A4-57D9-1375B89FED5A}"/>
              </a:ext>
            </a:extLst>
          </p:cNvPr>
          <p:cNvSpPr/>
          <p:nvPr/>
        </p:nvSpPr>
        <p:spPr>
          <a:xfrm>
            <a:off x="316434" y="3010138"/>
            <a:ext cx="2476500" cy="1352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558E198-5FA7-454F-EB12-416D3AE915D6}"/>
              </a:ext>
            </a:extLst>
          </p:cNvPr>
          <p:cNvSpPr/>
          <p:nvPr/>
        </p:nvSpPr>
        <p:spPr>
          <a:xfrm>
            <a:off x="5810250" y="1594548"/>
            <a:ext cx="5447422" cy="1352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C53BCA0D-9F49-BFCD-B5C6-59978FB8266C}"/>
              </a:ext>
            </a:extLst>
          </p:cNvPr>
          <p:cNvSpPr/>
          <p:nvPr/>
        </p:nvSpPr>
        <p:spPr>
          <a:xfrm>
            <a:off x="5823959" y="2991214"/>
            <a:ext cx="2476500" cy="1352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2630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rgbClr val="E4003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Personal wellbeing and loneliness</a:t>
            </a:r>
          </a:p>
        </p:txBody>
      </p:sp>
      <p:sp>
        <p:nvSpPr>
          <p:cNvPr id="15" name="TextBox 14">
            <a:extLst>
              <a:ext uri="{FF2B5EF4-FFF2-40B4-BE49-F238E27FC236}">
                <a16:creationId xmlns:a16="http://schemas.microsoft.com/office/drawing/2014/main" id="{0904E4E2-D629-4FCF-845F-0A46EBD22201}"/>
              </a:ext>
            </a:extLst>
          </p:cNvPr>
          <p:cNvSpPr txBox="1"/>
          <p:nvPr/>
        </p:nvSpPr>
        <p:spPr>
          <a:xfrm>
            <a:off x="695324" y="6317404"/>
            <a:ext cx="655971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respondents (answering) (</a:t>
            </a:r>
            <a:r>
              <a:rPr lang="en-GB" sz="1000">
                <a:solidFill>
                  <a:srgbClr val="000000"/>
                </a:solidFill>
                <a:latin typeface="Arial" panose="020B0604020202020204"/>
              </a:rPr>
              <a:t>6,208</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 6,249 per measure) </a:t>
            </a:r>
            <a:endParaRPr kumimoji="0" lang="en-GB"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endParaRPr>
          </a:p>
        </p:txBody>
      </p:sp>
      <p:graphicFrame>
        <p:nvGraphicFramePr>
          <p:cNvPr id="17" name="Table 16">
            <a:extLst>
              <a:ext uri="{FF2B5EF4-FFF2-40B4-BE49-F238E27FC236}">
                <a16:creationId xmlns:a16="http://schemas.microsoft.com/office/drawing/2014/main" id="{56CF7325-89BF-474B-9544-8C6BFBA48053}"/>
              </a:ext>
            </a:extLst>
          </p:cNvPr>
          <p:cNvGraphicFramePr>
            <a:graphicFrameLocks noGrp="1"/>
          </p:cNvGraphicFramePr>
          <p:nvPr>
            <p:extLst>
              <p:ext uri="{D42A27DB-BD31-4B8C-83A1-F6EECF244321}">
                <p14:modId xmlns:p14="http://schemas.microsoft.com/office/powerpoint/2010/main" val="636042573"/>
              </p:ext>
            </p:extLst>
          </p:nvPr>
        </p:nvGraphicFramePr>
        <p:xfrm>
          <a:off x="791852" y="2036190"/>
          <a:ext cx="11066539" cy="2961835"/>
        </p:xfrm>
        <a:graphic>
          <a:graphicData uri="http://schemas.openxmlformats.org/drawingml/2006/table">
            <a:tbl>
              <a:tblPr/>
              <a:tblGrid>
                <a:gridCol w="2276212">
                  <a:extLst>
                    <a:ext uri="{9D8B030D-6E8A-4147-A177-3AD203B41FA5}">
                      <a16:colId xmlns:a16="http://schemas.microsoft.com/office/drawing/2014/main" val="2641468421"/>
                    </a:ext>
                  </a:extLst>
                </a:gridCol>
                <a:gridCol w="676179">
                  <a:extLst>
                    <a:ext uri="{9D8B030D-6E8A-4147-A177-3AD203B41FA5}">
                      <a16:colId xmlns:a16="http://schemas.microsoft.com/office/drawing/2014/main" val="3039307725"/>
                    </a:ext>
                  </a:extLst>
                </a:gridCol>
                <a:gridCol w="676179">
                  <a:extLst>
                    <a:ext uri="{9D8B030D-6E8A-4147-A177-3AD203B41FA5}">
                      <a16:colId xmlns:a16="http://schemas.microsoft.com/office/drawing/2014/main" val="2604126439"/>
                    </a:ext>
                  </a:extLst>
                </a:gridCol>
                <a:gridCol w="676179">
                  <a:extLst>
                    <a:ext uri="{9D8B030D-6E8A-4147-A177-3AD203B41FA5}">
                      <a16:colId xmlns:a16="http://schemas.microsoft.com/office/drawing/2014/main" val="2806535329"/>
                    </a:ext>
                  </a:extLst>
                </a:gridCol>
                <a:gridCol w="676179">
                  <a:extLst>
                    <a:ext uri="{9D8B030D-6E8A-4147-A177-3AD203B41FA5}">
                      <a16:colId xmlns:a16="http://schemas.microsoft.com/office/drawing/2014/main" val="2843857308"/>
                    </a:ext>
                  </a:extLst>
                </a:gridCol>
                <a:gridCol w="676179">
                  <a:extLst>
                    <a:ext uri="{9D8B030D-6E8A-4147-A177-3AD203B41FA5}">
                      <a16:colId xmlns:a16="http://schemas.microsoft.com/office/drawing/2014/main" val="2843370012"/>
                    </a:ext>
                  </a:extLst>
                </a:gridCol>
                <a:gridCol w="676179">
                  <a:extLst>
                    <a:ext uri="{9D8B030D-6E8A-4147-A177-3AD203B41FA5}">
                      <a16:colId xmlns:a16="http://schemas.microsoft.com/office/drawing/2014/main" val="2024336346"/>
                    </a:ext>
                  </a:extLst>
                </a:gridCol>
                <a:gridCol w="676179">
                  <a:extLst>
                    <a:ext uri="{9D8B030D-6E8A-4147-A177-3AD203B41FA5}">
                      <a16:colId xmlns:a16="http://schemas.microsoft.com/office/drawing/2014/main" val="3734136579"/>
                    </a:ext>
                  </a:extLst>
                </a:gridCol>
                <a:gridCol w="676179">
                  <a:extLst>
                    <a:ext uri="{9D8B030D-6E8A-4147-A177-3AD203B41FA5}">
                      <a16:colId xmlns:a16="http://schemas.microsoft.com/office/drawing/2014/main" val="15719727"/>
                    </a:ext>
                  </a:extLst>
                </a:gridCol>
                <a:gridCol w="676179">
                  <a:extLst>
                    <a:ext uri="{9D8B030D-6E8A-4147-A177-3AD203B41FA5}">
                      <a16:colId xmlns:a16="http://schemas.microsoft.com/office/drawing/2014/main" val="3433198212"/>
                    </a:ext>
                  </a:extLst>
                </a:gridCol>
                <a:gridCol w="676179">
                  <a:extLst>
                    <a:ext uri="{9D8B030D-6E8A-4147-A177-3AD203B41FA5}">
                      <a16:colId xmlns:a16="http://schemas.microsoft.com/office/drawing/2014/main" val="3907286932"/>
                    </a:ext>
                  </a:extLst>
                </a:gridCol>
                <a:gridCol w="676179">
                  <a:extLst>
                    <a:ext uri="{9D8B030D-6E8A-4147-A177-3AD203B41FA5}">
                      <a16:colId xmlns:a16="http://schemas.microsoft.com/office/drawing/2014/main" val="3863243926"/>
                    </a:ext>
                  </a:extLst>
                </a:gridCol>
                <a:gridCol w="676179">
                  <a:extLst>
                    <a:ext uri="{9D8B030D-6E8A-4147-A177-3AD203B41FA5}">
                      <a16:colId xmlns:a16="http://schemas.microsoft.com/office/drawing/2014/main" val="4139577786"/>
                    </a:ext>
                  </a:extLst>
                </a:gridCol>
                <a:gridCol w="676179">
                  <a:extLst>
                    <a:ext uri="{9D8B030D-6E8A-4147-A177-3AD203B41FA5}">
                      <a16:colId xmlns:a16="http://schemas.microsoft.com/office/drawing/2014/main" val="413204009"/>
                    </a:ext>
                  </a:extLst>
                </a:gridCol>
              </a:tblGrid>
              <a:tr h="80823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GB" sz="1200" b="1" i="0" u="none" strike="noStrike">
                          <a:solidFill>
                            <a:schemeClr val="bg1"/>
                          </a:solidFill>
                          <a:effectLst/>
                          <a:latin typeface="+mj-lt"/>
                        </a:rPr>
                        <a:t>Mean score</a:t>
                      </a:r>
                    </a:p>
                  </a:txBody>
                  <a:tcPr marL="72000" marR="72000" marT="72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u="none" strike="noStrike">
                          <a:solidFill>
                            <a:schemeClr val="bg1"/>
                          </a:solidFill>
                          <a:effectLst/>
                          <a:latin typeface="+mj-lt"/>
                        </a:rPr>
                        <a:t>ESSEX TOTAL</a:t>
                      </a:r>
                      <a:endParaRPr lang="en-GB" sz="1200" b="1" i="0" u="none" strike="noStrike">
                        <a:solidFill>
                          <a:schemeClr val="bg1"/>
                        </a:solidFill>
                        <a:effectLst/>
                        <a:latin typeface="+mj-lt"/>
                      </a:endParaRPr>
                    </a:p>
                  </a:txBody>
                  <a:tcPr marL="36000" marR="36000" marT="6350" marB="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Basildon</a:t>
                      </a:r>
                    </a:p>
                  </a:txBody>
                  <a:tcPr marL="72000" marR="72000" marT="6350" marB="0" vert="vert27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Braintree</a:t>
                      </a:r>
                    </a:p>
                  </a:txBody>
                  <a:tcPr marL="72000" marR="72000" marT="6350" marB="0" vert="vert27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Brentwood</a:t>
                      </a:r>
                    </a:p>
                  </a:txBody>
                  <a:tcPr marL="72000" marR="72000" marT="6350" marB="0" vert="vert27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Castle </a:t>
                      </a:r>
                    </a:p>
                    <a:p>
                      <a:pPr algn="ctr" fontAlgn="ctr"/>
                      <a:r>
                        <a:rPr lang="en-GB" sz="1200" b="1" i="0" u="none" strike="noStrike">
                          <a:solidFill>
                            <a:schemeClr val="bg1"/>
                          </a:solidFill>
                          <a:effectLst/>
                          <a:latin typeface="+mj-lt"/>
                        </a:rPr>
                        <a:t>Point</a:t>
                      </a:r>
                    </a:p>
                  </a:txBody>
                  <a:tcPr marL="72000" marR="72000" marT="6350" marB="0" vert="vert27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Chelmsford</a:t>
                      </a:r>
                    </a:p>
                  </a:txBody>
                  <a:tcPr marL="72000" marR="72000" marT="6350" marB="0" vert="vert27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Colchester</a:t>
                      </a:r>
                    </a:p>
                  </a:txBody>
                  <a:tcPr marL="72000" marR="72000" marT="6350" marB="0" vert="vert27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Epping </a:t>
                      </a:r>
                    </a:p>
                    <a:p>
                      <a:pPr algn="ctr" fontAlgn="ctr"/>
                      <a:r>
                        <a:rPr lang="en-GB" sz="1200" b="1" i="0" u="none" strike="noStrike">
                          <a:solidFill>
                            <a:schemeClr val="bg1"/>
                          </a:solidFill>
                          <a:effectLst/>
                          <a:latin typeface="+mj-lt"/>
                        </a:rPr>
                        <a:t>Forest</a:t>
                      </a:r>
                    </a:p>
                  </a:txBody>
                  <a:tcPr marL="72000" marR="72000" marT="6350" marB="0" vert="vert27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Harlow</a:t>
                      </a:r>
                    </a:p>
                  </a:txBody>
                  <a:tcPr marL="72000" marR="72000" marT="6350" marB="0" vert="vert27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Maldon</a:t>
                      </a:r>
                    </a:p>
                  </a:txBody>
                  <a:tcPr marL="72000" marR="72000" marT="6350" marB="0" vert="vert27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Rochford</a:t>
                      </a:r>
                    </a:p>
                  </a:txBody>
                  <a:tcPr marL="72000" marR="72000" marT="6350" marB="0" vert="vert27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Tendring</a:t>
                      </a:r>
                    </a:p>
                  </a:txBody>
                  <a:tcPr marL="72000" marR="72000" marT="6350" marB="0" vert="vert27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Uttlesford</a:t>
                      </a:r>
                    </a:p>
                  </a:txBody>
                  <a:tcPr marL="72000" marR="72000" marT="6350" marB="0" vert="vert27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566764357"/>
                  </a:ext>
                </a:extLst>
              </a:tr>
              <a:tr h="30765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050" b="0" i="0" u="none" strike="noStrike">
                          <a:solidFill>
                            <a:srgbClr val="000000"/>
                          </a:solidFill>
                          <a:effectLst/>
                          <a:latin typeface="Calibri" panose="020F0502020204030204" pitchFamily="34" charset="0"/>
                          <a:cs typeface="Calibri" panose="020F0502020204030204" pitchFamily="34" charset="0"/>
                        </a:rPr>
                        <a:t>Life satisfaction (0-10)</a:t>
                      </a: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6.7</a:t>
                      </a:r>
                    </a:p>
                  </a:txBody>
                  <a:tcPr marL="9525" marR="9525" marT="9525" marB="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6.7</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6.7</a:t>
                      </a: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7.1</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6.8</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6.9</a:t>
                      </a:r>
                    </a:p>
                  </a:txBody>
                  <a:tcPr marL="9525" marR="9525" marT="9525" marB="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6.3</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7.1</a:t>
                      </a: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6.9</a:t>
                      </a:r>
                    </a:p>
                  </a:txBody>
                  <a:tcPr marL="9525" marR="9525" marT="9525" marB="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6.5</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6.9</a:t>
                      </a: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763601920"/>
                  </a:ext>
                </a:extLst>
              </a:tr>
              <a:tr h="30765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050" b="0" i="0" u="none" strike="noStrike">
                          <a:solidFill>
                            <a:srgbClr val="000000"/>
                          </a:solidFill>
                          <a:effectLst/>
                          <a:latin typeface="Calibri" panose="020F0502020204030204" pitchFamily="34" charset="0"/>
                          <a:cs typeface="Calibri" panose="020F0502020204030204" pitchFamily="34" charset="0"/>
                        </a:rPr>
                        <a:t>Worthwhileness (0-10)</a:t>
                      </a: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7.2</a:t>
                      </a:r>
                    </a:p>
                  </a:txBody>
                  <a:tcPr marL="9525" marR="9525" marT="9525" marB="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7.0</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7.0</a:t>
                      </a: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7.6</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7.1</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7.8</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7.3</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7.4</a:t>
                      </a:r>
                    </a:p>
                  </a:txBody>
                  <a:tcPr marL="9525" marR="9525" marT="9525" marB="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6.8</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7.5</a:t>
                      </a: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7.4</a:t>
                      </a:r>
                    </a:p>
                  </a:txBody>
                  <a:tcPr marL="9525" marR="9525" marT="9525" marB="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7.0</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7.5</a:t>
                      </a: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44543398"/>
                  </a:ext>
                </a:extLst>
              </a:tr>
              <a:tr h="30765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050" b="0" i="0" u="none" strike="noStrike">
                          <a:solidFill>
                            <a:srgbClr val="000000"/>
                          </a:solidFill>
                          <a:effectLst/>
                          <a:latin typeface="Calibri" panose="020F0502020204030204" pitchFamily="34" charset="0"/>
                          <a:cs typeface="Calibri" panose="020F0502020204030204" pitchFamily="34" charset="0"/>
                        </a:rPr>
                        <a:t>Happiness (0-10)</a:t>
                      </a: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7.0</a:t>
                      </a:r>
                    </a:p>
                  </a:txBody>
                  <a:tcPr marL="9525" marR="9525" marT="9525" marB="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6.7</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6.9</a:t>
                      </a: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7.4</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7.3</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7.1</a:t>
                      </a:r>
                    </a:p>
                  </a:txBody>
                  <a:tcPr marL="9525" marR="9525" marT="9525" marB="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6.7</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7.3</a:t>
                      </a: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7.0</a:t>
                      </a:r>
                    </a:p>
                  </a:txBody>
                  <a:tcPr marL="9525" marR="9525" marT="9525" marB="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6.7</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7.0</a:t>
                      </a: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593879279"/>
                  </a:ext>
                </a:extLst>
              </a:tr>
              <a:tr h="307657">
                <a:tc>
                  <a:txBody>
                    <a:bodyPr/>
                    <a:lstStyle/>
                    <a:p>
                      <a:pPr algn="l" fontAlgn="t"/>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559602750"/>
                  </a:ext>
                </a:extLst>
              </a:tr>
              <a:tr h="30765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050" b="0" i="0" u="none" strike="noStrike">
                          <a:solidFill>
                            <a:srgbClr val="000000"/>
                          </a:solidFill>
                          <a:effectLst/>
                          <a:latin typeface="Calibri" panose="020F0502020204030204" pitchFamily="34" charset="0"/>
                          <a:cs typeface="Calibri" panose="020F0502020204030204" pitchFamily="34" charset="0"/>
                        </a:rPr>
                        <a:t>Anxiety (0-10)</a:t>
                      </a: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3.4</a:t>
                      </a:r>
                    </a:p>
                  </a:txBody>
                  <a:tcPr marL="9525" marR="9525" marT="9525" marB="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3.6</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3.3</a:t>
                      </a: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2.8</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3.2</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3.5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3.4</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3.0</a:t>
                      </a:r>
                    </a:p>
                  </a:txBody>
                  <a:tcPr marL="9525" marR="9525" marT="9525" marB="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3.7</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3.2</a:t>
                      </a: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3.4</a:t>
                      </a:r>
                    </a:p>
                  </a:txBody>
                  <a:tcPr marL="9525" marR="9525" marT="9525" marB="0" anchor="ctr">
                    <a:lnL w="12700" cmpd="sng">
                      <a:solidFill>
                        <a:sysClr val="window" lastClr="FFFFFF"/>
                      </a:solidFill>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3.6</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3.4</a:t>
                      </a: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483070774"/>
                  </a:ext>
                </a:extLst>
              </a:tr>
              <a:tr h="307657">
                <a:tc>
                  <a:txBody>
                    <a:bodyPr/>
                    <a:lstStyle/>
                    <a:p>
                      <a:pPr algn="l" fontAlgn="t"/>
                      <a:endParaRPr lang="en-GB" sz="1050" b="0" i="0" u="none" strike="noStrike">
                        <a:solidFill>
                          <a:srgbClr val="000000"/>
                        </a:solidFill>
                        <a:effectLst/>
                        <a:latin typeface="Calibri" panose="020F0502020204030204" pitchFamily="34" charset="0"/>
                        <a:cs typeface="Calibri" panose="020F0502020204030204" pitchFamily="34" charset="0"/>
                      </a:endParaRP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endParaRPr lang="en-GB" sz="105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549807436"/>
                  </a:ext>
                </a:extLst>
              </a:tr>
              <a:tr h="307657">
                <a:tc>
                  <a:txBody>
                    <a:bodyPr/>
                    <a:lstStyle/>
                    <a:p>
                      <a:pPr algn="l" fontAlgn="t"/>
                      <a:r>
                        <a:rPr lang="en-GB" sz="1050" b="0" i="0" u="none" strike="noStrike">
                          <a:solidFill>
                            <a:srgbClr val="000000"/>
                          </a:solidFill>
                          <a:effectLst/>
                          <a:latin typeface="Calibri" panose="020F0502020204030204" pitchFamily="34" charset="0"/>
                          <a:cs typeface="Calibri" panose="020F0502020204030204" pitchFamily="34" charset="0"/>
                        </a:rPr>
                        <a:t>Loneliness (3-9)</a:t>
                      </a: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4.3</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4.5</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4.3</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3.9</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4.1</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4.5</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4.3</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4.2</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4.5</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4.3</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4.2</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4.3</a:t>
                      </a:r>
                    </a:p>
                  </a:txBody>
                  <a:tcPr marL="9525" marR="9525" marT="9525"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mpd="sng">
                      <a:solidFill>
                        <a:sysClr val="window" lastClr="FFFFFF"/>
                      </a:solid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en-GB" sz="1050" b="1" i="0" u="none" strike="noStrike">
                          <a:solidFill>
                            <a:srgbClr val="000000"/>
                          </a:solidFill>
                          <a:effectLst/>
                          <a:latin typeface="Calibri" panose="020F0502020204030204" pitchFamily="34" charset="0"/>
                          <a:cs typeface="Calibri" panose="020F0502020204030204" pitchFamily="34" charset="0"/>
                        </a:rPr>
                        <a:t>4.1</a:t>
                      </a:r>
                    </a:p>
                  </a:txBody>
                  <a:tcPr marL="9525" marR="9525" marT="9525" marB="0" anchor="ctr">
                    <a:lnL w="12700" cap="flat" cmpd="sng" algn="ctr">
                      <a:solidFill>
                        <a:schemeClr val="accent4"/>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163633625"/>
                  </a:ext>
                </a:extLst>
              </a:tr>
            </a:tbl>
          </a:graphicData>
        </a:graphic>
      </p:graphicFrame>
      <p:sp>
        <p:nvSpPr>
          <p:cNvPr id="22" name="TextBox 21">
            <a:extLst>
              <a:ext uri="{FF2B5EF4-FFF2-40B4-BE49-F238E27FC236}">
                <a16:creationId xmlns:a16="http://schemas.microsoft.com/office/drawing/2014/main" id="{9E3904FC-94B2-4432-8B9D-5FAB7E730AA3}"/>
              </a:ext>
            </a:extLst>
          </p:cNvPr>
          <p:cNvSpPr txBox="1"/>
          <p:nvPr/>
        </p:nvSpPr>
        <p:spPr>
          <a:xfrm>
            <a:off x="1088675" y="5952329"/>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a:ea typeface="+mn-ea"/>
                <a:cs typeface="+mn-cs"/>
              </a:rPr>
              <a:t>Denotes a statistically significant difference vs the Essex total at the 95% confidence level </a:t>
            </a:r>
          </a:p>
        </p:txBody>
      </p:sp>
      <p:sp>
        <p:nvSpPr>
          <p:cNvPr id="23" name="Arrow: Up 22">
            <a:extLst>
              <a:ext uri="{FF2B5EF4-FFF2-40B4-BE49-F238E27FC236}">
                <a16:creationId xmlns:a16="http://schemas.microsoft.com/office/drawing/2014/main" id="{C4C4F82D-8B0B-47B2-8B4C-F85AD8D77335}"/>
              </a:ext>
            </a:extLst>
          </p:cNvPr>
          <p:cNvSpPr/>
          <p:nvPr/>
        </p:nvSpPr>
        <p:spPr>
          <a:xfrm>
            <a:off x="791852" y="604803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Arrow: Up 23">
            <a:extLst>
              <a:ext uri="{FF2B5EF4-FFF2-40B4-BE49-F238E27FC236}">
                <a16:creationId xmlns:a16="http://schemas.microsoft.com/office/drawing/2014/main" id="{D3890461-9902-4AD5-AFC5-C93F696B980C}"/>
              </a:ext>
            </a:extLst>
          </p:cNvPr>
          <p:cNvSpPr/>
          <p:nvPr/>
        </p:nvSpPr>
        <p:spPr>
          <a:xfrm flipV="1">
            <a:off x="934398" y="605557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AE5B39A8-A585-4B4E-88E1-017954E0C8ED}"/>
              </a:ext>
            </a:extLst>
          </p:cNvPr>
          <p:cNvSpPr txBox="1"/>
          <p:nvPr/>
        </p:nvSpPr>
        <p:spPr>
          <a:xfrm>
            <a:off x="791852" y="1510650"/>
            <a:ext cx="5666110"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a:ln>
                  <a:noFill/>
                </a:ln>
                <a:solidFill>
                  <a:prstClr val="black"/>
                </a:solidFill>
                <a:effectLst/>
                <a:uLnTx/>
                <a:uFillTx/>
                <a:latin typeface="Arial" panose="020B0604020202020204"/>
                <a:ea typeface="+mn-ea"/>
                <a:cs typeface="+mn-cs"/>
              </a:rPr>
              <a:t>For each of these questions please give an answer on a scale of 0 to ten, where 0 is 'not at all' and 10 is 'completely’ / 3-item loneliness score (3-9) </a:t>
            </a:r>
          </a:p>
        </p:txBody>
      </p:sp>
      <p:sp>
        <p:nvSpPr>
          <p:cNvPr id="18" name="Arrow: Up 17">
            <a:extLst>
              <a:ext uri="{FF2B5EF4-FFF2-40B4-BE49-F238E27FC236}">
                <a16:creationId xmlns:a16="http://schemas.microsoft.com/office/drawing/2014/main" id="{84FD4027-F497-0A1A-D212-60BB940A7EBC}"/>
              </a:ext>
            </a:extLst>
          </p:cNvPr>
          <p:cNvSpPr/>
          <p:nvPr/>
        </p:nvSpPr>
        <p:spPr>
          <a:xfrm flipV="1">
            <a:off x="8977745" y="3203844"/>
            <a:ext cx="136580" cy="225156"/>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Arrow: Up 19">
            <a:extLst>
              <a:ext uri="{FF2B5EF4-FFF2-40B4-BE49-F238E27FC236}">
                <a16:creationId xmlns:a16="http://schemas.microsoft.com/office/drawing/2014/main" id="{E812C51C-94FB-DC97-4C62-7E2EC7255F98}"/>
              </a:ext>
            </a:extLst>
          </p:cNvPr>
          <p:cNvSpPr/>
          <p:nvPr/>
        </p:nvSpPr>
        <p:spPr>
          <a:xfrm>
            <a:off x="6963232" y="321553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Arrow: Up 24">
            <a:extLst>
              <a:ext uri="{FF2B5EF4-FFF2-40B4-BE49-F238E27FC236}">
                <a16:creationId xmlns:a16="http://schemas.microsoft.com/office/drawing/2014/main" id="{B3B878F6-DC75-BF60-8A1F-3BC57037422A}"/>
              </a:ext>
            </a:extLst>
          </p:cNvPr>
          <p:cNvSpPr/>
          <p:nvPr/>
        </p:nvSpPr>
        <p:spPr>
          <a:xfrm flipV="1">
            <a:off x="5601668" y="412959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Title 1">
            <a:extLst>
              <a:ext uri="{FF2B5EF4-FFF2-40B4-BE49-F238E27FC236}">
                <a16:creationId xmlns:a16="http://schemas.microsoft.com/office/drawing/2014/main" id="{480A977F-E784-4D1C-A542-13618D9E3E90}"/>
              </a:ext>
            </a:extLst>
          </p:cNvPr>
          <p:cNvSpPr txBox="1">
            <a:spLocks/>
          </p:cNvSpPr>
          <p:nvPr/>
        </p:nvSpPr>
        <p:spPr>
          <a:xfrm>
            <a:off x="706436" y="313665"/>
            <a:ext cx="11293886" cy="1045615"/>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latin typeface="+mj-lt"/>
                <a:ea typeface="+mj-ea"/>
                <a:cs typeface="+mj-cs"/>
              </a:rPr>
              <a:t>Harlow residents report lower average levels of life satisfaction and happiness, alongside higher levels of loneliness, whilst Basildon and Tendring also tend to perform less well. </a:t>
            </a:r>
          </a:p>
        </p:txBody>
      </p:sp>
      <p:sp>
        <p:nvSpPr>
          <p:cNvPr id="29" name="Slide Number Placeholder 4">
            <a:extLst>
              <a:ext uri="{FF2B5EF4-FFF2-40B4-BE49-F238E27FC236}">
                <a16:creationId xmlns:a16="http://schemas.microsoft.com/office/drawing/2014/main" id="{D2E73EC6-D523-4CB4-A147-DFFB2A677614}"/>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30" name="Footer Placeholder 5">
            <a:extLst>
              <a:ext uri="{FF2B5EF4-FFF2-40B4-BE49-F238E27FC236}">
                <a16:creationId xmlns:a16="http://schemas.microsoft.com/office/drawing/2014/main" id="{2AEEE932-5331-4667-A30D-31577B87A670}"/>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sp>
        <p:nvSpPr>
          <p:cNvPr id="32" name="Date Placeholder 3">
            <a:extLst>
              <a:ext uri="{FF2B5EF4-FFF2-40B4-BE49-F238E27FC236}">
                <a16:creationId xmlns:a16="http://schemas.microsoft.com/office/drawing/2014/main" id="{4C8021A5-C70F-4997-9281-DD70E7A395E7}"/>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November 2023</a:t>
            </a:r>
          </a:p>
        </p:txBody>
      </p:sp>
      <p:sp>
        <p:nvSpPr>
          <p:cNvPr id="2" name="Arrow: Up 1">
            <a:extLst>
              <a:ext uri="{FF2B5EF4-FFF2-40B4-BE49-F238E27FC236}">
                <a16:creationId xmlns:a16="http://schemas.microsoft.com/office/drawing/2014/main" id="{406D4E51-9675-B241-8B94-AB1D8C4BAC1A}"/>
              </a:ext>
            </a:extLst>
          </p:cNvPr>
          <p:cNvSpPr/>
          <p:nvPr/>
        </p:nvSpPr>
        <p:spPr>
          <a:xfrm>
            <a:off x="5594848" y="3250133"/>
            <a:ext cx="131095" cy="19348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20AC72F7-19C2-1407-BC34-F08CD7727A0A}"/>
              </a:ext>
            </a:extLst>
          </p:cNvPr>
          <p:cNvSpPr txBox="1"/>
          <p:nvPr/>
        </p:nvSpPr>
        <p:spPr>
          <a:xfrm>
            <a:off x="4390881" y="5167103"/>
            <a:ext cx="7653743" cy="1384995"/>
          </a:xfrm>
          <a:prstGeom prst="rect">
            <a:avLst/>
          </a:prstGeom>
          <a:noFill/>
          <a:ln>
            <a:solidFill>
              <a:srgbClr val="C00000"/>
            </a:solidFill>
          </a:ln>
        </p:spPr>
        <p:txBody>
          <a:bodyPr wrap="square">
            <a:spAutoFit/>
          </a:bodyPr>
          <a:lstStyle/>
          <a:p>
            <a:pPr marL="171450" indent="-171450">
              <a:buFont typeface="Arial" panose="020B0604020202020204" pitchFamily="34" charset="0"/>
              <a:buChar char="•"/>
            </a:pPr>
            <a:r>
              <a:rPr kumimoji="0" lang="en-GB" sz="1400" i="0" u="none" strike="noStrike" kern="1200" cap="none" spc="0" normalizeH="0" baseline="0" noProof="0">
                <a:ln>
                  <a:noFill/>
                </a:ln>
                <a:effectLst/>
                <a:uLnTx/>
                <a:uFillTx/>
                <a:ea typeface="+mj-ea"/>
                <a:cs typeface="+mj-cs"/>
              </a:rPr>
              <a:t>Average levels of reported wellbeing remain higher amongst those living in </a:t>
            </a:r>
            <a:r>
              <a:rPr kumimoji="0" lang="en-GB" sz="1400" b="1" i="0" u="none" strike="noStrike" kern="1200" cap="none" spc="0" normalizeH="0" baseline="0" noProof="0">
                <a:ln>
                  <a:noFill/>
                </a:ln>
                <a:effectLst/>
                <a:uLnTx/>
                <a:uFillTx/>
                <a:ea typeface="+mj-ea"/>
                <a:cs typeface="+mj-cs"/>
              </a:rPr>
              <a:t>rural areas vs. urban areas. </a:t>
            </a:r>
          </a:p>
          <a:p>
            <a:pPr marL="171450" indent="-171450">
              <a:buFont typeface="Arial" panose="020B0604020202020204" pitchFamily="34" charset="0"/>
              <a:buChar char="•"/>
            </a:pPr>
            <a:r>
              <a:rPr lang="en-GB" sz="1400">
                <a:ea typeface="+mj-ea"/>
                <a:cs typeface="+mj-cs"/>
              </a:rPr>
              <a:t>W</a:t>
            </a:r>
            <a:r>
              <a:rPr kumimoji="0" lang="en-GB" sz="1400" i="0" u="none" strike="noStrike" kern="1200" cap="none" spc="0" normalizeH="0" baseline="0" noProof="0" err="1">
                <a:ln>
                  <a:noFill/>
                </a:ln>
                <a:effectLst/>
                <a:uLnTx/>
                <a:uFillTx/>
                <a:ea typeface="+mj-ea"/>
                <a:cs typeface="+mj-cs"/>
              </a:rPr>
              <a:t>hilst</a:t>
            </a:r>
            <a:r>
              <a:rPr kumimoji="0" lang="en-GB" sz="1400" i="0" u="none" strike="noStrike" kern="1200" cap="none" spc="0" normalizeH="0" baseline="0" noProof="0">
                <a:ln>
                  <a:noFill/>
                </a:ln>
                <a:effectLst/>
                <a:uLnTx/>
                <a:uFillTx/>
                <a:ea typeface="+mj-ea"/>
                <a:cs typeface="+mj-cs"/>
              </a:rPr>
              <a:t> residents living in Essex’s </a:t>
            </a:r>
            <a:r>
              <a:rPr kumimoji="0" lang="en-GB" sz="1400" b="1" i="0" u="none" strike="noStrike" kern="1200" cap="none" spc="0" normalizeH="0" baseline="0" noProof="0">
                <a:ln>
                  <a:noFill/>
                </a:ln>
                <a:effectLst/>
                <a:uLnTx/>
                <a:uFillTx/>
                <a:ea typeface="+mj-ea"/>
                <a:cs typeface="+mj-cs"/>
              </a:rPr>
              <a:t>more deprived neighbourhoods</a:t>
            </a:r>
            <a:r>
              <a:rPr kumimoji="0" lang="en-GB" sz="1400" i="0" u="none" strike="noStrike" kern="1200" cap="none" spc="0" normalizeH="0" baseline="0" noProof="0">
                <a:ln>
                  <a:noFill/>
                </a:ln>
                <a:effectLst/>
                <a:uLnTx/>
                <a:uFillTx/>
                <a:ea typeface="+mj-ea"/>
                <a:cs typeface="+mj-cs"/>
              </a:rPr>
              <a:t> tend to report </a:t>
            </a:r>
            <a:r>
              <a:rPr kumimoji="0" lang="en-GB" sz="1400" b="1" i="0" u="none" strike="noStrike" kern="1200" cap="none" spc="0" normalizeH="0" baseline="0" noProof="0">
                <a:ln>
                  <a:noFill/>
                </a:ln>
                <a:effectLst/>
                <a:uLnTx/>
                <a:uFillTx/>
                <a:ea typeface="+mj-ea"/>
                <a:cs typeface="+mj-cs"/>
              </a:rPr>
              <a:t>lower levels of wellbeing</a:t>
            </a:r>
            <a:r>
              <a:rPr kumimoji="0" lang="en-GB" sz="1400" i="0" u="none" strike="noStrike" kern="1200" cap="none" spc="0" normalizeH="0" baseline="0" noProof="0">
                <a:ln>
                  <a:noFill/>
                </a:ln>
                <a:effectLst/>
                <a:uLnTx/>
                <a:uFillTx/>
                <a:ea typeface="+mj-ea"/>
                <a:cs typeface="+mj-cs"/>
              </a:rPr>
              <a:t> and </a:t>
            </a:r>
            <a:r>
              <a:rPr kumimoji="0" lang="en-GB" sz="1400" b="1" i="0" u="none" strike="noStrike" kern="1200" cap="none" spc="0" normalizeH="0" baseline="0" noProof="0">
                <a:ln>
                  <a:noFill/>
                </a:ln>
                <a:effectLst/>
                <a:uLnTx/>
                <a:uFillTx/>
                <a:ea typeface="+mj-ea"/>
                <a:cs typeface="+mj-cs"/>
              </a:rPr>
              <a:t>higher levels loneliness </a:t>
            </a:r>
            <a:r>
              <a:rPr kumimoji="0" lang="en-GB" sz="1400" i="0" u="none" strike="noStrike" kern="1200" cap="none" spc="0" normalizeH="0" baseline="0" noProof="0">
                <a:ln>
                  <a:noFill/>
                </a:ln>
                <a:effectLst/>
                <a:uLnTx/>
                <a:uFillTx/>
                <a:ea typeface="+mj-ea"/>
                <a:cs typeface="+mj-cs"/>
              </a:rPr>
              <a:t>on average than those in less deprived areas</a:t>
            </a:r>
            <a:endParaRPr lang="en-GB" sz="1400">
              <a:ea typeface="+mj-ea"/>
              <a:cs typeface="+mj-cs"/>
            </a:endParaRPr>
          </a:p>
          <a:p>
            <a:pPr marL="171450" indent="-171450">
              <a:buFont typeface="Arial" panose="020B0604020202020204" pitchFamily="34" charset="0"/>
              <a:buChar char="•"/>
            </a:pPr>
            <a:r>
              <a:rPr kumimoji="0" lang="en-GB" sz="1400" i="0" u="none" strike="noStrike" kern="1200" cap="none" spc="0" normalizeH="0" baseline="0" noProof="0">
                <a:ln>
                  <a:noFill/>
                </a:ln>
                <a:effectLst/>
                <a:uLnTx/>
                <a:uFillTx/>
                <a:ea typeface="+mj-ea"/>
                <a:cs typeface="+mj-cs"/>
              </a:rPr>
              <a:t>Similarly, </a:t>
            </a:r>
            <a:r>
              <a:rPr kumimoji="0" lang="en-GB" sz="1400" b="1" i="0" u="none" strike="noStrike" kern="1200" cap="none" spc="0" normalizeH="0" baseline="0" noProof="0">
                <a:ln>
                  <a:noFill/>
                </a:ln>
                <a:effectLst/>
                <a:uLnTx/>
                <a:uFillTx/>
                <a:ea typeface="+mj-ea"/>
                <a:cs typeface="+mj-cs"/>
              </a:rPr>
              <a:t>lower levels of wellbeing and higher levels of loneliness</a:t>
            </a:r>
            <a:r>
              <a:rPr kumimoji="0" lang="en-GB" sz="1400" i="0" u="none" strike="noStrike" kern="1200" cap="none" spc="0" normalizeH="0" baseline="0" noProof="0">
                <a:ln>
                  <a:noFill/>
                </a:ln>
                <a:effectLst/>
                <a:uLnTx/>
                <a:uFillTx/>
                <a:ea typeface="+mj-ea"/>
                <a:cs typeface="+mj-cs"/>
              </a:rPr>
              <a:t> are seen in </a:t>
            </a:r>
            <a:r>
              <a:rPr kumimoji="0" lang="en-GB" sz="1400" b="1" i="0" u="none" strike="noStrike" kern="1200" cap="none" spc="0" normalizeH="0" baseline="0" noProof="0">
                <a:ln>
                  <a:noFill/>
                </a:ln>
                <a:effectLst/>
                <a:uLnTx/>
                <a:uFillTx/>
                <a:ea typeface="+mj-ea"/>
                <a:cs typeface="+mj-cs"/>
              </a:rPr>
              <a:t>Essex’s levelling up priority places</a:t>
            </a:r>
          </a:p>
        </p:txBody>
      </p:sp>
    </p:spTree>
    <p:custDataLst>
      <p:tags r:id="rId1"/>
    </p:custDataLst>
    <p:extLst>
      <p:ext uri="{BB962C8B-B14F-4D97-AF65-F5344CB8AC3E}">
        <p14:creationId xmlns:p14="http://schemas.microsoft.com/office/powerpoint/2010/main" val="2839377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540000" y="1494000"/>
            <a:ext cx="6839208" cy="1310400"/>
          </a:xfrm>
        </p:spPr>
        <p:txBody>
          <a:bodyPr/>
          <a:lstStyle/>
          <a:p>
            <a:r>
              <a:rPr lang="en-GB"/>
              <a:t>Financial wellbeing:</a:t>
            </a:r>
            <a:br>
              <a:rPr lang="en-GB"/>
            </a:br>
            <a:br>
              <a:rPr lang="en-GB"/>
            </a:br>
            <a:endParaRPr lang="en-GB"/>
          </a:p>
        </p:txBody>
      </p:sp>
      <p:sp>
        <p:nvSpPr>
          <p:cNvPr id="3" name="Text Placeholder 2">
            <a:extLst>
              <a:ext uri="{FF2B5EF4-FFF2-40B4-BE49-F238E27FC236}">
                <a16:creationId xmlns:a16="http://schemas.microsoft.com/office/drawing/2014/main" id="{C4327748-04AA-909D-A8E2-1C1564B2D6E8}"/>
              </a:ext>
            </a:extLst>
          </p:cNvPr>
          <p:cNvSpPr>
            <a:spLocks noGrp="1"/>
          </p:cNvSpPr>
          <p:nvPr>
            <p:ph type="body" idx="1"/>
          </p:nvPr>
        </p:nvSpPr>
        <p:spPr>
          <a:xfrm>
            <a:off x="540000" y="3430800"/>
            <a:ext cx="7470144" cy="1918800"/>
          </a:xfrm>
        </p:spPr>
        <p:txBody>
          <a:bodyPr/>
          <a:lstStyle/>
          <a:p>
            <a:r>
              <a:rPr lang="en-GB" sz="2400"/>
              <a:t>How are Essex residents coping financially?</a:t>
            </a:r>
            <a:endParaRPr lang="en-GB"/>
          </a:p>
        </p:txBody>
      </p:sp>
    </p:spTree>
    <p:custDataLst>
      <p:tags r:id="rId1"/>
    </p:custDataLst>
    <p:extLst>
      <p:ext uri="{BB962C8B-B14F-4D97-AF65-F5344CB8AC3E}">
        <p14:creationId xmlns:p14="http://schemas.microsoft.com/office/powerpoint/2010/main" val="3090349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3F59A95E-84F9-4F03-BF8B-E973D3E47BDA}"/>
              </a:ext>
              <a:ext uri="{C183D7F6-B498-43B3-948B-1728B52AA6E4}">
                <adec:decorative xmlns:adec="http://schemas.microsoft.com/office/drawing/2017/decorative" val="1"/>
              </a:ext>
            </a:extLst>
          </p:cNvPr>
          <p:cNvCxnSpPr>
            <a:cxnSpLocks/>
          </p:cNvCxnSpPr>
          <p:nvPr/>
        </p:nvCxnSpPr>
        <p:spPr>
          <a:xfrm>
            <a:off x="9385143" y="1736708"/>
            <a:ext cx="0" cy="489717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a16="http://schemas.microsoft.com/office/drawing/2014/main" id="{1B10787E-2158-4909-84E5-A1ADD2A3B64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3691511"/>
              </p:ext>
            </p:extLst>
          </p:nvPr>
        </p:nvGraphicFramePr>
        <p:xfrm>
          <a:off x="5563635" y="1695763"/>
          <a:ext cx="6452820" cy="50303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Chart 43">
            <a:extLst>
              <a:ext uri="{FF2B5EF4-FFF2-40B4-BE49-F238E27FC236}">
                <a16:creationId xmlns:a16="http://schemas.microsoft.com/office/drawing/2014/main" id="{58E67B60-C5E2-46FC-8714-109AFB719B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569021"/>
              </p:ext>
            </p:extLst>
          </p:nvPr>
        </p:nvGraphicFramePr>
        <p:xfrm>
          <a:off x="655598" y="1643132"/>
          <a:ext cx="4714541" cy="4278143"/>
        </p:xfrm>
        <a:graphic>
          <a:graphicData uri="http://schemas.openxmlformats.org/drawingml/2006/chart">
            <c:chart xmlns:c="http://schemas.openxmlformats.org/drawingml/2006/chart" xmlns:r="http://schemas.openxmlformats.org/officeDocument/2006/relationships" r:id="rId5"/>
          </a:graphicData>
        </a:graphic>
      </p:graphicFrame>
      <p:sp>
        <p:nvSpPr>
          <p:cNvPr id="25" name="TextBox 24"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BA433F81-85D4-4936-BF50-F3FFDA8E5E4B}"/>
              </a:ext>
            </a:extLst>
          </p:cNvPr>
          <p:cNvSpPr txBox="1"/>
          <p:nvPr/>
        </p:nvSpPr>
        <p:spPr>
          <a:xfrm>
            <a:off x="695325" y="1387987"/>
            <a:ext cx="598328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How well would you say your household is managing financially these days? Would you say you are…</a:t>
            </a:r>
          </a:p>
        </p:txBody>
      </p:sp>
      <p:sp>
        <p:nvSpPr>
          <p:cNvPr id="34" name="Title 1">
            <a:extLst>
              <a:ext uri="{FF2B5EF4-FFF2-40B4-BE49-F238E27FC236}">
                <a16:creationId xmlns:a16="http://schemas.microsoft.com/office/drawing/2014/main" id="{E4DBA7ED-FA08-4220-9F3C-37716B2E07C7}"/>
              </a:ext>
            </a:extLst>
          </p:cNvPr>
          <p:cNvSpPr txBox="1">
            <a:spLocks noGrp="1"/>
          </p:cNvSpPr>
          <p:nvPr>
            <p:ph type="title" idx="4294967295"/>
          </p:nvPr>
        </p:nvSpPr>
        <p:spPr>
          <a:xfrm>
            <a:off x="706436" y="151825"/>
            <a:ext cx="11199745" cy="1045615"/>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a:solidFill>
                  <a:schemeClr val="accent4"/>
                </a:solidFill>
              </a:rPr>
              <a:t>Perhaps unsurprisingly due to the recent cost-of-living crisis, there has been a significant increase in the proportion of Essex residents who say that their household is financially struggling compared to the 2022 survey.</a:t>
            </a:r>
            <a:endParaRPr kumimoji="0" lang="en-GB" sz="1200" b="1" i="0" u="none" strike="noStrike" kern="1200" cap="none" spc="0" normalizeH="0" baseline="0" noProof="0">
              <a:ln>
                <a:noFill/>
              </a:ln>
              <a:solidFill>
                <a:schemeClr val="accent4"/>
              </a:solidFill>
              <a:effectLst/>
              <a:uLnTx/>
              <a:uFillTx/>
              <a:ea typeface="+mj-ea"/>
              <a:cs typeface="+mj-cs"/>
            </a:endParaRPr>
          </a:p>
        </p:txBody>
      </p:sp>
      <p:sp>
        <p:nvSpPr>
          <p:cNvPr id="10" name="Right Brace 9">
            <a:extLst>
              <a:ext uri="{FF2B5EF4-FFF2-40B4-BE49-F238E27FC236}">
                <a16:creationId xmlns:a16="http://schemas.microsoft.com/office/drawing/2014/main" id="{A42FC754-32F0-4047-BA62-99714AD0973D}"/>
              </a:ext>
              <a:ext uri="{C183D7F6-B498-43B3-948B-1728B52AA6E4}">
                <adec:decorative xmlns:adec="http://schemas.microsoft.com/office/drawing/2017/decorative" val="1"/>
              </a:ext>
            </a:extLst>
          </p:cNvPr>
          <p:cNvSpPr/>
          <p:nvPr/>
        </p:nvSpPr>
        <p:spPr>
          <a:xfrm>
            <a:off x="4719174" y="3220282"/>
            <a:ext cx="102112" cy="236220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cxnSp>
        <p:nvCxnSpPr>
          <p:cNvPr id="37" name="Straight Connector 36">
            <a:extLst>
              <a:ext uri="{FF2B5EF4-FFF2-40B4-BE49-F238E27FC236}">
                <a16:creationId xmlns:a16="http://schemas.microsoft.com/office/drawing/2014/main" id="{2C2BCCB9-C286-40D9-80EF-752A33407747}"/>
              </a:ext>
              <a:ext uri="{C183D7F6-B498-43B3-948B-1728B52AA6E4}">
                <adec:decorative xmlns:adec="http://schemas.microsoft.com/office/drawing/2017/decorative" val="1"/>
              </a:ext>
            </a:extLst>
          </p:cNvPr>
          <p:cNvCxnSpPr>
            <a:cxnSpLocks/>
          </p:cNvCxnSpPr>
          <p:nvPr/>
        </p:nvCxnSpPr>
        <p:spPr>
          <a:xfrm>
            <a:off x="6528987" y="549917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F640A52-7C97-4A5A-B8D3-B6846D673C7A}"/>
              </a:ext>
              <a:ext uri="{C183D7F6-B498-43B3-948B-1728B52AA6E4}">
                <adec:decorative xmlns:adec="http://schemas.microsoft.com/office/drawing/2017/decorative" val="1"/>
              </a:ext>
            </a:extLst>
          </p:cNvPr>
          <p:cNvCxnSpPr>
            <a:cxnSpLocks/>
          </p:cNvCxnSpPr>
          <p:nvPr/>
        </p:nvCxnSpPr>
        <p:spPr>
          <a:xfrm>
            <a:off x="6528987" y="50614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Financial situation </a:t>
            </a:r>
          </a:p>
        </p:txBody>
      </p:sp>
      <p:sp>
        <p:nvSpPr>
          <p:cNvPr id="22" name="TextBox 21">
            <a:extLst>
              <a:ext uri="{FF2B5EF4-FFF2-40B4-BE49-F238E27FC236}">
                <a16:creationId xmlns:a16="http://schemas.microsoft.com/office/drawing/2014/main" id="{92E886A8-BD27-4D33-B862-C94C1C4EA905}"/>
              </a:ext>
              <a:ext uri="{C183D7F6-B498-43B3-948B-1728B52AA6E4}">
                <adec:decorative xmlns:adec="http://schemas.microsoft.com/office/drawing/2017/decorative" val="1"/>
              </a:ext>
            </a:extLst>
          </p:cNvPr>
          <p:cNvSpPr txBox="1"/>
          <p:nvPr/>
        </p:nvSpPr>
        <p:spPr>
          <a:xfrm>
            <a:off x="8650409" y="1159124"/>
            <a:ext cx="23180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financially struggling (very / quite difficult)</a:t>
            </a:r>
          </a:p>
        </p:txBody>
      </p:sp>
      <p:sp>
        <p:nvSpPr>
          <p:cNvPr id="8" name="TextBox 7">
            <a:extLst>
              <a:ext uri="{FF2B5EF4-FFF2-40B4-BE49-F238E27FC236}">
                <a16:creationId xmlns:a16="http://schemas.microsoft.com/office/drawing/2014/main" id="{533839F5-AC8F-4CC9-AAB3-00284A8B1D4A}"/>
              </a:ext>
              <a:ext uri="{C183D7F6-B498-43B3-948B-1728B52AA6E4}">
                <adec:decorative xmlns:adec="http://schemas.microsoft.com/office/drawing/2017/decorative" val="1"/>
              </a:ext>
            </a:extLst>
          </p:cNvPr>
          <p:cNvSpPr txBox="1"/>
          <p:nvPr/>
        </p:nvSpPr>
        <p:spPr>
          <a:xfrm>
            <a:off x="695324" y="6317404"/>
            <a:ext cx="571545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2023 = 6,102 / 2022 = 5,694</a:t>
            </a:r>
            <a:r>
              <a:rPr lang="en-GB" sz="1000">
                <a:solidFill>
                  <a:srgbClr val="000000"/>
                </a:solidFill>
              </a:rPr>
              <a:t>.</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7" name="TextBox 6">
            <a:extLst>
              <a:ext uri="{FF2B5EF4-FFF2-40B4-BE49-F238E27FC236}">
                <a16:creationId xmlns:a16="http://schemas.microsoft.com/office/drawing/2014/main" id="{027F73DE-46A2-44E9-A57A-B87E114A3BB5}"/>
              </a:ext>
              <a:ext uri="{C183D7F6-B498-43B3-948B-1728B52AA6E4}">
                <adec:decorative xmlns:adec="http://schemas.microsoft.com/office/drawing/2017/decorative" val="1"/>
              </a:ext>
            </a:extLst>
          </p:cNvPr>
          <p:cNvSpPr txBox="1"/>
          <p:nvPr/>
        </p:nvSpPr>
        <p:spPr>
          <a:xfrm>
            <a:off x="4821286" y="4268380"/>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66%</a:t>
            </a:r>
          </a:p>
        </p:txBody>
      </p:sp>
      <p:sp>
        <p:nvSpPr>
          <p:cNvPr id="45" name="Right Brace 44">
            <a:extLst>
              <a:ext uri="{FF2B5EF4-FFF2-40B4-BE49-F238E27FC236}">
                <a16:creationId xmlns:a16="http://schemas.microsoft.com/office/drawing/2014/main" id="{313EAC00-3E5F-4E5A-B91B-854961684AF4}"/>
              </a:ext>
              <a:ext uri="{C183D7F6-B498-43B3-948B-1728B52AA6E4}">
                <adec:decorative xmlns:adec="http://schemas.microsoft.com/office/drawing/2017/decorative" val="1"/>
              </a:ext>
            </a:extLst>
          </p:cNvPr>
          <p:cNvSpPr/>
          <p:nvPr/>
        </p:nvSpPr>
        <p:spPr>
          <a:xfrm>
            <a:off x="4719174" y="2013299"/>
            <a:ext cx="148228" cy="380428"/>
          </a:xfrm>
          <a:prstGeom prst="rightBrace">
            <a:avLst>
              <a:gd name="adj1" fmla="val 0"/>
              <a:gd name="adj2"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46" name="TextBox 45">
            <a:extLst>
              <a:ext uri="{FF2B5EF4-FFF2-40B4-BE49-F238E27FC236}">
                <a16:creationId xmlns:a16="http://schemas.microsoft.com/office/drawing/2014/main" id="{AE1F4EDF-4BE8-4B7A-BA6F-1E8A3ED5E426}"/>
              </a:ext>
              <a:ext uri="{C183D7F6-B498-43B3-948B-1728B52AA6E4}">
                <adec:decorative xmlns:adec="http://schemas.microsoft.com/office/drawing/2017/decorative" val="1"/>
              </a:ext>
            </a:extLst>
          </p:cNvPr>
          <p:cNvSpPr txBox="1"/>
          <p:nvPr/>
        </p:nvSpPr>
        <p:spPr>
          <a:xfrm>
            <a:off x="4823832" y="2061608"/>
            <a:ext cx="2041371"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A5A5A5">
                    <a:lumMod val="75000"/>
                  </a:srgbClr>
                </a:solidFill>
                <a:effectLst/>
                <a:uLnTx/>
                <a:uFillTx/>
                <a:ea typeface="+mn-ea"/>
                <a:cs typeface="+mn-cs"/>
              </a:rPr>
              <a:t>11% - ‘financially struggling’</a:t>
            </a:r>
          </a:p>
        </p:txBody>
      </p:sp>
      <p:cxnSp>
        <p:nvCxnSpPr>
          <p:cNvPr id="49" name="Straight Connector 48">
            <a:extLst>
              <a:ext uri="{FF2B5EF4-FFF2-40B4-BE49-F238E27FC236}">
                <a16:creationId xmlns:a16="http://schemas.microsoft.com/office/drawing/2014/main" id="{8483B472-2068-45D2-BE90-2B787C0153B8}"/>
              </a:ext>
              <a:ext uri="{C183D7F6-B498-43B3-948B-1728B52AA6E4}">
                <adec:decorative xmlns:adec="http://schemas.microsoft.com/office/drawing/2017/decorative" val="1"/>
              </a:ext>
            </a:extLst>
          </p:cNvPr>
          <p:cNvCxnSpPr>
            <a:cxnSpLocks/>
          </p:cNvCxnSpPr>
          <p:nvPr/>
        </p:nvCxnSpPr>
        <p:spPr>
          <a:xfrm>
            <a:off x="6528987" y="4608563"/>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47" name="Slide Number Placeholder 4">
            <a:extLst>
              <a:ext uri="{FF2B5EF4-FFF2-40B4-BE49-F238E27FC236}">
                <a16:creationId xmlns:a16="http://schemas.microsoft.com/office/drawing/2014/main" id="{7B33805F-8199-4D53-8924-31374ABB1795}"/>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48" name="Footer Placeholder 5">
            <a:extLst>
              <a:ext uri="{FF2B5EF4-FFF2-40B4-BE49-F238E27FC236}">
                <a16:creationId xmlns:a16="http://schemas.microsoft.com/office/drawing/2014/main" id="{CB6C2C2F-56AE-483A-AB11-36AB80004EE5}"/>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50" name="Date Placeholder 3">
            <a:extLst>
              <a:ext uri="{FF2B5EF4-FFF2-40B4-BE49-F238E27FC236}">
                <a16:creationId xmlns:a16="http://schemas.microsoft.com/office/drawing/2014/main" id="{D3CF9094-10E9-4903-A3B7-D6209B5A3CD1}"/>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3" name="TextBox 2">
            <a:extLst>
              <a:ext uri="{FF2B5EF4-FFF2-40B4-BE49-F238E27FC236}">
                <a16:creationId xmlns:a16="http://schemas.microsoft.com/office/drawing/2014/main" id="{DA17BCC4-279D-444B-D92B-3EF7D311C1B2}"/>
              </a:ext>
              <a:ext uri="{C183D7F6-B498-43B3-948B-1728B52AA6E4}">
                <adec:decorative xmlns:adec="http://schemas.microsoft.com/office/drawing/2017/decorative" val="1"/>
              </a:ext>
            </a:extLst>
          </p:cNvPr>
          <p:cNvSpPr txBox="1"/>
          <p:nvPr/>
        </p:nvSpPr>
        <p:spPr>
          <a:xfrm>
            <a:off x="1109454" y="5930882"/>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5" name="Arrow: Up 4">
            <a:extLst>
              <a:ext uri="{FF2B5EF4-FFF2-40B4-BE49-F238E27FC236}">
                <a16:creationId xmlns:a16="http://schemas.microsoft.com/office/drawing/2014/main" id="{A595005A-342B-5565-EA48-E60F9030DF6D}"/>
              </a:ext>
              <a:ext uri="{C183D7F6-B498-43B3-948B-1728B52AA6E4}">
                <adec:decorative xmlns:adec="http://schemas.microsoft.com/office/drawing/2017/decorative" val="1"/>
              </a:ext>
            </a:extLst>
          </p:cNvPr>
          <p:cNvSpPr/>
          <p:nvPr/>
        </p:nvSpPr>
        <p:spPr>
          <a:xfrm>
            <a:off x="812631" y="6026587"/>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 name="Arrow: Up 5">
            <a:extLst>
              <a:ext uri="{FF2B5EF4-FFF2-40B4-BE49-F238E27FC236}">
                <a16:creationId xmlns:a16="http://schemas.microsoft.com/office/drawing/2014/main" id="{E5C762A5-7ADF-9CFA-7E37-E47ECA0C45CA}"/>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 name="Arrow: Up 8">
            <a:extLst>
              <a:ext uri="{FF2B5EF4-FFF2-40B4-BE49-F238E27FC236}">
                <a16:creationId xmlns:a16="http://schemas.microsoft.com/office/drawing/2014/main" id="{0850DB3E-BDBD-1D77-0AB0-54602F17B440}"/>
              </a:ext>
              <a:ext uri="{C183D7F6-B498-43B3-948B-1728B52AA6E4}">
                <adec:decorative xmlns:adec="http://schemas.microsoft.com/office/drawing/2017/decorative" val="1"/>
              </a:ext>
            </a:extLst>
          </p:cNvPr>
          <p:cNvSpPr/>
          <p:nvPr/>
        </p:nvSpPr>
        <p:spPr>
          <a:xfrm>
            <a:off x="3012952" y="2186566"/>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1" name="Arrow: Up 10">
            <a:extLst>
              <a:ext uri="{FF2B5EF4-FFF2-40B4-BE49-F238E27FC236}">
                <a16:creationId xmlns:a16="http://schemas.microsoft.com/office/drawing/2014/main" id="{A52EB9DD-BB45-3A73-4C4D-F18DA17E4DBC}"/>
              </a:ext>
              <a:ext uri="{C183D7F6-B498-43B3-948B-1728B52AA6E4}">
                <adec:decorative xmlns:adec="http://schemas.microsoft.com/office/drawing/2017/decorative" val="1"/>
              </a:ext>
            </a:extLst>
          </p:cNvPr>
          <p:cNvSpPr/>
          <p:nvPr/>
        </p:nvSpPr>
        <p:spPr>
          <a:xfrm flipV="1">
            <a:off x="3058621" y="5136293"/>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2" name="Right Brace 11">
            <a:extLst>
              <a:ext uri="{FF2B5EF4-FFF2-40B4-BE49-F238E27FC236}">
                <a16:creationId xmlns:a16="http://schemas.microsoft.com/office/drawing/2014/main" id="{F56244E6-534F-A076-8D75-3501167C1E75}"/>
              </a:ext>
              <a:ext uri="{C183D7F6-B498-43B3-948B-1728B52AA6E4}">
                <adec:decorative xmlns:adec="http://schemas.microsoft.com/office/drawing/2017/decorative" val="1"/>
              </a:ext>
            </a:extLst>
          </p:cNvPr>
          <p:cNvSpPr/>
          <p:nvPr/>
        </p:nvSpPr>
        <p:spPr>
          <a:xfrm>
            <a:off x="3301192" y="3319669"/>
            <a:ext cx="63370" cy="226612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13" name="TextBox 12">
            <a:extLst>
              <a:ext uri="{FF2B5EF4-FFF2-40B4-BE49-F238E27FC236}">
                <a16:creationId xmlns:a16="http://schemas.microsoft.com/office/drawing/2014/main" id="{9E3142F9-786D-8B02-8CF0-7D73E1627F10}"/>
              </a:ext>
              <a:ext uri="{C183D7F6-B498-43B3-948B-1728B52AA6E4}">
                <adec:decorative xmlns:adec="http://schemas.microsoft.com/office/drawing/2017/decorative" val="1"/>
              </a:ext>
            </a:extLst>
          </p:cNvPr>
          <p:cNvSpPr txBox="1"/>
          <p:nvPr/>
        </p:nvSpPr>
        <p:spPr>
          <a:xfrm>
            <a:off x="3282967" y="4311979"/>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63%</a:t>
            </a:r>
          </a:p>
        </p:txBody>
      </p:sp>
      <p:sp>
        <p:nvSpPr>
          <p:cNvPr id="14" name="TextBox 13">
            <a:extLst>
              <a:ext uri="{FF2B5EF4-FFF2-40B4-BE49-F238E27FC236}">
                <a16:creationId xmlns:a16="http://schemas.microsoft.com/office/drawing/2014/main" id="{DCE4453E-C8BA-AEAA-84C2-8B20C527D4B5}"/>
              </a:ext>
              <a:ext uri="{C183D7F6-B498-43B3-948B-1728B52AA6E4}">
                <adec:decorative xmlns:adec="http://schemas.microsoft.com/office/drawing/2017/decorative" val="1"/>
              </a:ext>
            </a:extLst>
          </p:cNvPr>
          <p:cNvSpPr txBox="1"/>
          <p:nvPr/>
        </p:nvSpPr>
        <p:spPr>
          <a:xfrm>
            <a:off x="3336702" y="2071215"/>
            <a:ext cx="2041371"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A5A5A5">
                    <a:lumMod val="75000"/>
                  </a:srgbClr>
                </a:solidFill>
                <a:effectLst/>
                <a:uLnTx/>
                <a:uFillTx/>
                <a:ea typeface="+mn-ea"/>
                <a:cs typeface="+mn-cs"/>
              </a:rPr>
              <a:t>13%</a:t>
            </a:r>
          </a:p>
        </p:txBody>
      </p:sp>
      <p:sp>
        <p:nvSpPr>
          <p:cNvPr id="15" name="Right Brace 14">
            <a:extLst>
              <a:ext uri="{FF2B5EF4-FFF2-40B4-BE49-F238E27FC236}">
                <a16:creationId xmlns:a16="http://schemas.microsoft.com/office/drawing/2014/main" id="{EA895E3B-E9F8-2CA0-6143-F7D03812C272}"/>
              </a:ext>
              <a:ext uri="{C183D7F6-B498-43B3-948B-1728B52AA6E4}">
                <adec:decorative xmlns:adec="http://schemas.microsoft.com/office/drawing/2017/decorative" val="1"/>
              </a:ext>
            </a:extLst>
          </p:cNvPr>
          <p:cNvSpPr/>
          <p:nvPr/>
        </p:nvSpPr>
        <p:spPr>
          <a:xfrm>
            <a:off x="3289452" y="1988543"/>
            <a:ext cx="148228" cy="472183"/>
          </a:xfrm>
          <a:prstGeom prst="rightBrace">
            <a:avLst>
              <a:gd name="adj1" fmla="val 0"/>
              <a:gd name="adj2"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17" name="Arrow: Up 16">
            <a:extLst>
              <a:ext uri="{FF2B5EF4-FFF2-40B4-BE49-F238E27FC236}">
                <a16:creationId xmlns:a16="http://schemas.microsoft.com/office/drawing/2014/main" id="{5C9E6A45-5BE4-86C0-8D09-5D6911A39FAE}"/>
              </a:ext>
              <a:ext uri="{C183D7F6-B498-43B3-948B-1728B52AA6E4}">
                <adec:decorative xmlns:adec="http://schemas.microsoft.com/office/drawing/2017/decorative" val="1"/>
              </a:ext>
            </a:extLst>
          </p:cNvPr>
          <p:cNvSpPr/>
          <p:nvPr/>
        </p:nvSpPr>
        <p:spPr>
          <a:xfrm flipV="1">
            <a:off x="3716325" y="4350124"/>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9" name="Arrow: Up 18">
            <a:extLst>
              <a:ext uri="{FF2B5EF4-FFF2-40B4-BE49-F238E27FC236}">
                <a16:creationId xmlns:a16="http://schemas.microsoft.com/office/drawing/2014/main" id="{CD4269E0-777D-3932-CA6A-5AEAA6001CC9}"/>
              </a:ext>
              <a:ext uri="{C183D7F6-B498-43B3-948B-1728B52AA6E4}">
                <adec:decorative xmlns:adec="http://schemas.microsoft.com/office/drawing/2017/decorative" val="1"/>
              </a:ext>
            </a:extLst>
          </p:cNvPr>
          <p:cNvSpPr/>
          <p:nvPr/>
        </p:nvSpPr>
        <p:spPr>
          <a:xfrm>
            <a:off x="3750813" y="2117368"/>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custDataLst>
      <p:tags r:id="rId1"/>
    </p:custDataLst>
    <p:extLst>
      <p:ext uri="{BB962C8B-B14F-4D97-AF65-F5344CB8AC3E}">
        <p14:creationId xmlns:p14="http://schemas.microsoft.com/office/powerpoint/2010/main" val="4206655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1B10787E-2158-4909-84E5-A1ADD2A3B64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8906625"/>
              </p:ext>
            </p:extLst>
          </p:nvPr>
        </p:nvGraphicFramePr>
        <p:xfrm>
          <a:off x="706436" y="1695763"/>
          <a:ext cx="11310019" cy="5030343"/>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BA433F81-85D4-4936-BF50-F3FFDA8E5E4B}"/>
              </a:ext>
            </a:extLst>
          </p:cNvPr>
          <p:cNvSpPr txBox="1"/>
          <p:nvPr/>
        </p:nvSpPr>
        <p:spPr>
          <a:xfrm>
            <a:off x="695325" y="1387987"/>
            <a:ext cx="598328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How well would you say your household is managing financially these days? Would you say you are…</a:t>
            </a:r>
          </a:p>
        </p:txBody>
      </p:sp>
      <p:sp>
        <p:nvSpPr>
          <p:cNvPr id="34" name="Title 1">
            <a:extLst>
              <a:ext uri="{FF2B5EF4-FFF2-40B4-BE49-F238E27FC236}">
                <a16:creationId xmlns:a16="http://schemas.microsoft.com/office/drawing/2014/main" id="{E4DBA7ED-FA08-4220-9F3C-37716B2E07C7}"/>
              </a:ext>
            </a:extLst>
          </p:cNvPr>
          <p:cNvSpPr txBox="1">
            <a:spLocks noGrp="1"/>
          </p:cNvSpPr>
          <p:nvPr>
            <p:ph type="title" idx="4294967295"/>
          </p:nvPr>
        </p:nvSpPr>
        <p:spPr>
          <a:xfrm>
            <a:off x="706436" y="151825"/>
            <a:ext cx="11199745" cy="1045615"/>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While residents in Basildon, Harlow, levelling up priority places and the most deprived areas are still most likely to be struggling financially, significant increases in financial difficulties vs. 2022 are focused in areas with previous lower levels of financial difficulties.</a:t>
            </a: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Financial situation </a:t>
            </a:r>
          </a:p>
        </p:txBody>
      </p:sp>
      <p:sp>
        <p:nvSpPr>
          <p:cNvPr id="22" name="TextBox 21">
            <a:extLst>
              <a:ext uri="{FF2B5EF4-FFF2-40B4-BE49-F238E27FC236}">
                <a16:creationId xmlns:a16="http://schemas.microsoft.com/office/drawing/2014/main" id="{92E886A8-BD27-4D33-B862-C94C1C4EA905}"/>
              </a:ext>
              <a:ext uri="{C183D7F6-B498-43B3-948B-1728B52AA6E4}">
                <adec:decorative xmlns:adec="http://schemas.microsoft.com/office/drawing/2017/decorative" val="1"/>
              </a:ext>
            </a:extLst>
          </p:cNvPr>
          <p:cNvSpPr txBox="1"/>
          <p:nvPr/>
        </p:nvSpPr>
        <p:spPr>
          <a:xfrm>
            <a:off x="8650409" y="1159124"/>
            <a:ext cx="23180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financially struggling (very / quite difficult)</a:t>
            </a:r>
          </a:p>
        </p:txBody>
      </p:sp>
      <p:sp>
        <p:nvSpPr>
          <p:cNvPr id="8" name="TextBox 7">
            <a:extLst>
              <a:ext uri="{FF2B5EF4-FFF2-40B4-BE49-F238E27FC236}">
                <a16:creationId xmlns:a16="http://schemas.microsoft.com/office/drawing/2014/main" id="{533839F5-AC8F-4CC9-AAB3-00284A8B1D4A}"/>
              </a:ext>
              <a:ext uri="{C183D7F6-B498-43B3-948B-1728B52AA6E4}">
                <adec:decorative xmlns:adec="http://schemas.microsoft.com/office/drawing/2017/decorative" val="1"/>
              </a:ext>
            </a:extLst>
          </p:cNvPr>
          <p:cNvSpPr txBox="1"/>
          <p:nvPr/>
        </p:nvSpPr>
        <p:spPr>
          <a:xfrm>
            <a:off x="695324" y="6317404"/>
            <a:ext cx="571545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2023 = 6,102 / 2022 = 5,694</a:t>
            </a:r>
            <a:r>
              <a:rPr lang="en-GB" sz="1000">
                <a:solidFill>
                  <a:srgbClr val="000000"/>
                </a:solidFill>
              </a:rPr>
              <a:t>.</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47" name="Slide Number Placeholder 4">
            <a:extLst>
              <a:ext uri="{FF2B5EF4-FFF2-40B4-BE49-F238E27FC236}">
                <a16:creationId xmlns:a16="http://schemas.microsoft.com/office/drawing/2014/main" id="{7B33805F-8199-4D53-8924-31374ABB1795}"/>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48" name="Footer Placeholder 5">
            <a:extLst>
              <a:ext uri="{FF2B5EF4-FFF2-40B4-BE49-F238E27FC236}">
                <a16:creationId xmlns:a16="http://schemas.microsoft.com/office/drawing/2014/main" id="{CB6C2C2F-56AE-483A-AB11-36AB80004EE5}"/>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50" name="Date Placeholder 3">
            <a:extLst>
              <a:ext uri="{FF2B5EF4-FFF2-40B4-BE49-F238E27FC236}">
                <a16:creationId xmlns:a16="http://schemas.microsoft.com/office/drawing/2014/main" id="{D3CF9094-10E9-4903-A3B7-D6209B5A3CD1}"/>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3" name="TextBox 2">
            <a:extLst>
              <a:ext uri="{FF2B5EF4-FFF2-40B4-BE49-F238E27FC236}">
                <a16:creationId xmlns:a16="http://schemas.microsoft.com/office/drawing/2014/main" id="{DA17BCC4-279D-444B-D92B-3EF7D311C1B2}"/>
              </a:ext>
              <a:ext uri="{C183D7F6-B498-43B3-948B-1728B52AA6E4}">
                <adec:decorative xmlns:adec="http://schemas.microsoft.com/office/drawing/2017/decorative" val="1"/>
              </a:ext>
            </a:extLst>
          </p:cNvPr>
          <p:cNvSpPr txBox="1"/>
          <p:nvPr/>
        </p:nvSpPr>
        <p:spPr>
          <a:xfrm>
            <a:off x="1109454" y="5930882"/>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5" name="Arrow: Up 4">
            <a:extLst>
              <a:ext uri="{FF2B5EF4-FFF2-40B4-BE49-F238E27FC236}">
                <a16:creationId xmlns:a16="http://schemas.microsoft.com/office/drawing/2014/main" id="{A595005A-342B-5565-EA48-E60F9030DF6D}"/>
              </a:ext>
              <a:ext uri="{C183D7F6-B498-43B3-948B-1728B52AA6E4}">
                <adec:decorative xmlns:adec="http://schemas.microsoft.com/office/drawing/2017/decorative" val="1"/>
              </a:ext>
            </a:extLst>
          </p:cNvPr>
          <p:cNvSpPr/>
          <p:nvPr/>
        </p:nvSpPr>
        <p:spPr>
          <a:xfrm>
            <a:off x="812631" y="6026587"/>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 name="Arrow: Up 5">
            <a:extLst>
              <a:ext uri="{FF2B5EF4-FFF2-40B4-BE49-F238E27FC236}">
                <a16:creationId xmlns:a16="http://schemas.microsoft.com/office/drawing/2014/main" id="{E5C762A5-7ADF-9CFA-7E37-E47ECA0C45CA}"/>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4" name="Straight Connector 3">
            <a:extLst>
              <a:ext uri="{FF2B5EF4-FFF2-40B4-BE49-F238E27FC236}">
                <a16:creationId xmlns:a16="http://schemas.microsoft.com/office/drawing/2014/main" id="{BB6C74C4-EF4A-5560-962C-0A32FACB53AF}"/>
              </a:ext>
            </a:extLst>
          </p:cNvPr>
          <p:cNvCxnSpPr/>
          <p:nvPr/>
        </p:nvCxnSpPr>
        <p:spPr>
          <a:xfrm flipV="1">
            <a:off x="9116252" y="2153412"/>
            <a:ext cx="0" cy="2551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86260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3778CF-BA7D-ADE3-44A0-C2CB064388AF}"/>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Financial situation </a:t>
            </a:r>
          </a:p>
        </p:txBody>
      </p:sp>
      <p:sp>
        <p:nvSpPr>
          <p:cNvPr id="4" name="Slide Number Placeholder 4">
            <a:extLst>
              <a:ext uri="{FF2B5EF4-FFF2-40B4-BE49-F238E27FC236}">
                <a16:creationId xmlns:a16="http://schemas.microsoft.com/office/drawing/2014/main" id="{66602E90-675D-8C25-D8DF-3A1EE52DB65E}"/>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44</a:t>
            </a:fld>
            <a:endParaRPr lang="en-GB" sz="1100">
              <a:solidFill>
                <a:srgbClr val="000000">
                  <a:lumMod val="50000"/>
                  <a:lumOff val="50000"/>
                </a:srgbClr>
              </a:solidFill>
            </a:endParaRPr>
          </a:p>
        </p:txBody>
      </p:sp>
      <p:sp>
        <p:nvSpPr>
          <p:cNvPr id="11" name="Date Placeholder 3">
            <a:extLst>
              <a:ext uri="{FF2B5EF4-FFF2-40B4-BE49-F238E27FC236}">
                <a16:creationId xmlns:a16="http://schemas.microsoft.com/office/drawing/2014/main" id="{E985DBA7-6BCA-B440-024D-7E1262DAAE32}"/>
              </a:ext>
            </a:extLst>
          </p:cNvPr>
          <p:cNvSpPr txBox="1">
            <a:spLocks/>
          </p:cNvSpPr>
          <p:nvPr/>
        </p:nvSpPr>
        <p:spPr>
          <a:xfrm>
            <a:off x="8851984" y="658978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2023</a:t>
            </a:r>
            <a:endParaRPr lang="en-GB" sz="1100">
              <a:solidFill>
                <a:srgbClr val="000000">
                  <a:lumMod val="50000"/>
                  <a:lumOff val="50000"/>
                </a:srgbClr>
              </a:solidFill>
            </a:endParaRPr>
          </a:p>
        </p:txBody>
      </p:sp>
      <p:graphicFrame>
        <p:nvGraphicFramePr>
          <p:cNvPr id="12" name="Chart 11">
            <a:extLst>
              <a:ext uri="{FF2B5EF4-FFF2-40B4-BE49-F238E27FC236}">
                <a16:creationId xmlns:a16="http://schemas.microsoft.com/office/drawing/2014/main" id="{1EEB7884-57DA-5086-EC5A-EB8DF7C3332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3405463"/>
              </p:ext>
            </p:extLst>
          </p:nvPr>
        </p:nvGraphicFramePr>
        <p:xfrm>
          <a:off x="1173739" y="2301914"/>
          <a:ext cx="10227685" cy="3704589"/>
        </p:xfrm>
        <a:graphic>
          <a:graphicData uri="http://schemas.openxmlformats.org/drawingml/2006/chart">
            <c:chart xmlns:c="http://schemas.openxmlformats.org/drawingml/2006/chart" xmlns:r="http://schemas.openxmlformats.org/officeDocument/2006/relationships" r:id="rId4"/>
          </a:graphicData>
        </a:graphic>
      </p:graphicFrame>
      <p:sp>
        <p:nvSpPr>
          <p:cNvPr id="23" name="Arrow: Up 22">
            <a:extLst>
              <a:ext uri="{FF2B5EF4-FFF2-40B4-BE49-F238E27FC236}">
                <a16:creationId xmlns:a16="http://schemas.microsoft.com/office/drawing/2014/main" id="{24B5CEEE-7B63-B905-3C38-6C8E42844675}"/>
              </a:ext>
              <a:ext uri="{C183D7F6-B498-43B3-948B-1728B52AA6E4}">
                <adec:decorative xmlns:adec="http://schemas.microsoft.com/office/drawing/2017/decorative" val="1"/>
              </a:ext>
            </a:extLst>
          </p:cNvPr>
          <p:cNvSpPr/>
          <p:nvPr/>
        </p:nvSpPr>
        <p:spPr>
          <a:xfrm>
            <a:off x="812631" y="599349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TextBox 23">
            <a:extLst>
              <a:ext uri="{FF2B5EF4-FFF2-40B4-BE49-F238E27FC236}">
                <a16:creationId xmlns:a16="http://schemas.microsoft.com/office/drawing/2014/main" id="{160BCC20-A30E-E782-7238-51FB1BC299B9}"/>
              </a:ext>
              <a:ext uri="{C183D7F6-B498-43B3-948B-1728B52AA6E4}">
                <adec:decorative xmlns:adec="http://schemas.microsoft.com/office/drawing/2017/decorative" val="1"/>
              </a:ext>
            </a:extLst>
          </p:cNvPr>
          <p:cNvSpPr txBox="1"/>
          <p:nvPr/>
        </p:nvSpPr>
        <p:spPr>
          <a:xfrm>
            <a:off x="1109454" y="5928967"/>
            <a:ext cx="3961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25" name="Arrow: Up 24">
            <a:extLst>
              <a:ext uri="{FF2B5EF4-FFF2-40B4-BE49-F238E27FC236}">
                <a16:creationId xmlns:a16="http://schemas.microsoft.com/office/drawing/2014/main" id="{C5462ACD-59D5-3698-A707-11F87695B9FD}"/>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8" name="Straight Connector 7">
            <a:extLst>
              <a:ext uri="{FF2B5EF4-FFF2-40B4-BE49-F238E27FC236}">
                <a16:creationId xmlns:a16="http://schemas.microsoft.com/office/drawing/2014/main" id="{6CCC4775-408A-5A18-270D-2F1BF8B48C72}"/>
              </a:ext>
            </a:extLst>
          </p:cNvPr>
          <p:cNvCxnSpPr/>
          <p:nvPr/>
        </p:nvCxnSpPr>
        <p:spPr>
          <a:xfrm flipV="1">
            <a:off x="2457450" y="2619375"/>
            <a:ext cx="0" cy="272415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C4CAA3E-CD2B-A7E1-C843-15D7D8A7D806}"/>
              </a:ext>
            </a:extLst>
          </p:cNvPr>
          <p:cNvCxnSpPr/>
          <p:nvPr/>
        </p:nvCxnSpPr>
        <p:spPr>
          <a:xfrm flipV="1">
            <a:off x="9134475" y="2619375"/>
            <a:ext cx="0" cy="272415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123FD25-4ED1-D6CB-EF98-9D9DF780CFB1}"/>
              </a:ext>
            </a:extLst>
          </p:cNvPr>
          <p:cNvSpPr txBox="1"/>
          <p:nvPr/>
        </p:nvSpPr>
        <p:spPr>
          <a:xfrm>
            <a:off x="695325" y="6536479"/>
            <a:ext cx="5833662" cy="2462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2023 = 6,102; </a:t>
            </a:r>
            <a:r>
              <a:rPr lang="en-GB" sz="1000">
                <a:solidFill>
                  <a:srgbClr val="000000"/>
                </a:solidFill>
              </a:rPr>
              <a:t>2022</a:t>
            </a:r>
            <a:r>
              <a:rPr kumimoji="0" lang="en-GB" sz="1000" b="0" i="0" u="none" strike="noStrike" kern="1200" cap="none" spc="0" normalizeH="0" baseline="0" noProof="0">
                <a:ln>
                  <a:noFill/>
                </a:ln>
                <a:solidFill>
                  <a:srgbClr val="000000"/>
                </a:solidFill>
                <a:effectLst/>
                <a:uLnTx/>
                <a:uFillTx/>
                <a:ea typeface="+mn-ea"/>
                <a:cs typeface="+mn-cs"/>
              </a:rPr>
              <a:t> = 5,893</a:t>
            </a:r>
            <a:endParaRPr lang="en-GB" sz="1000">
              <a:solidFill>
                <a:srgbClr val="000000"/>
              </a:solidFill>
            </a:endParaRPr>
          </a:p>
        </p:txBody>
      </p:sp>
      <p:sp>
        <p:nvSpPr>
          <p:cNvPr id="15" name="Title 1">
            <a:extLst>
              <a:ext uri="{FF2B5EF4-FFF2-40B4-BE49-F238E27FC236}">
                <a16:creationId xmlns:a16="http://schemas.microsoft.com/office/drawing/2014/main" id="{C02DB33B-7E0A-F66C-0030-D5A714A222D1}"/>
              </a:ext>
            </a:extLst>
          </p:cNvPr>
          <p:cNvSpPr txBox="1">
            <a:spLocks/>
          </p:cNvSpPr>
          <p:nvPr/>
        </p:nvSpPr>
        <p:spPr>
          <a:xfrm>
            <a:off x="706436" y="31366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a:solidFill>
                  <a:schemeClr val="accent4"/>
                </a:solidFill>
              </a:rPr>
              <a:t>F</a:t>
            </a:r>
            <a:r>
              <a:rPr kumimoji="0" lang="en-GB" sz="1800" b="1" i="0" u="none" strike="noStrike" kern="1200" cap="none" spc="0" normalizeH="0" baseline="0" noProof="0" err="1">
                <a:ln>
                  <a:noFill/>
                </a:ln>
                <a:solidFill>
                  <a:schemeClr val="accent4"/>
                </a:solidFill>
                <a:effectLst/>
                <a:uLnTx/>
                <a:uFillTx/>
                <a:ea typeface="+mj-ea"/>
                <a:cs typeface="+mj-cs"/>
              </a:rPr>
              <a:t>inancial</a:t>
            </a:r>
            <a:r>
              <a:rPr kumimoji="0" lang="en-GB" sz="1800" b="1" i="0" u="none" strike="noStrike" kern="1200" cap="none" spc="0" normalizeH="0" baseline="0" noProof="0">
                <a:ln>
                  <a:noFill/>
                </a:ln>
                <a:solidFill>
                  <a:schemeClr val="accent4"/>
                </a:solidFill>
                <a:effectLst/>
                <a:uLnTx/>
                <a:uFillTx/>
                <a:ea typeface="+mj-ea"/>
                <a:cs typeface="+mj-cs"/>
              </a:rPr>
              <a:t> struggles increase for males and residents aged between 25-54 years old. Though there is a significant increase in those aged 55-64 financially struggling vs. 2022. </a:t>
            </a:r>
          </a:p>
        </p:txBody>
      </p:sp>
      <p:sp>
        <p:nvSpPr>
          <p:cNvPr id="6" name="TextBox 5"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47AEEDD6-F6E8-C62A-FD37-37709E31B0BB}"/>
              </a:ext>
            </a:extLst>
          </p:cNvPr>
          <p:cNvSpPr txBox="1"/>
          <p:nvPr/>
        </p:nvSpPr>
        <p:spPr>
          <a:xfrm>
            <a:off x="695325" y="1387987"/>
            <a:ext cx="598328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How well would you say your household is managing financially these days? Would you say you are…</a:t>
            </a:r>
          </a:p>
        </p:txBody>
      </p:sp>
      <p:sp>
        <p:nvSpPr>
          <p:cNvPr id="10" name="TextBox 9">
            <a:extLst>
              <a:ext uri="{FF2B5EF4-FFF2-40B4-BE49-F238E27FC236}">
                <a16:creationId xmlns:a16="http://schemas.microsoft.com/office/drawing/2014/main" id="{E419981B-8F29-718B-F981-DB5B44721F20}"/>
              </a:ext>
              <a:ext uri="{C183D7F6-B498-43B3-948B-1728B52AA6E4}">
                <adec:decorative xmlns:adec="http://schemas.microsoft.com/office/drawing/2017/decorative" val="1"/>
              </a:ext>
            </a:extLst>
          </p:cNvPr>
          <p:cNvSpPr txBox="1"/>
          <p:nvPr/>
        </p:nvSpPr>
        <p:spPr>
          <a:xfrm>
            <a:off x="8727653" y="1487054"/>
            <a:ext cx="23180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financially struggling (very / quite difficult)</a:t>
            </a:r>
          </a:p>
        </p:txBody>
      </p:sp>
    </p:spTree>
    <p:custDataLst>
      <p:tags r:id="rId1"/>
    </p:custDataLst>
    <p:extLst>
      <p:ext uri="{BB962C8B-B14F-4D97-AF65-F5344CB8AC3E}">
        <p14:creationId xmlns:p14="http://schemas.microsoft.com/office/powerpoint/2010/main" val="10697854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3778CF-BA7D-ADE3-44A0-C2CB064388AF}"/>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Financial situation </a:t>
            </a:r>
          </a:p>
        </p:txBody>
      </p:sp>
      <p:sp>
        <p:nvSpPr>
          <p:cNvPr id="4" name="Slide Number Placeholder 4">
            <a:extLst>
              <a:ext uri="{FF2B5EF4-FFF2-40B4-BE49-F238E27FC236}">
                <a16:creationId xmlns:a16="http://schemas.microsoft.com/office/drawing/2014/main" id="{66602E90-675D-8C25-D8DF-3A1EE52DB65E}"/>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45</a:t>
            </a:fld>
            <a:endParaRPr lang="en-GB" sz="1100">
              <a:solidFill>
                <a:srgbClr val="000000">
                  <a:lumMod val="50000"/>
                  <a:lumOff val="50000"/>
                </a:srgbClr>
              </a:solidFill>
            </a:endParaRPr>
          </a:p>
        </p:txBody>
      </p:sp>
      <p:sp>
        <p:nvSpPr>
          <p:cNvPr id="11" name="Date Placeholder 3">
            <a:extLst>
              <a:ext uri="{FF2B5EF4-FFF2-40B4-BE49-F238E27FC236}">
                <a16:creationId xmlns:a16="http://schemas.microsoft.com/office/drawing/2014/main" id="{E985DBA7-6BCA-B440-024D-7E1262DAAE32}"/>
              </a:ext>
            </a:extLst>
          </p:cNvPr>
          <p:cNvSpPr txBox="1">
            <a:spLocks/>
          </p:cNvSpPr>
          <p:nvPr/>
        </p:nvSpPr>
        <p:spPr>
          <a:xfrm>
            <a:off x="8851984" y="658978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2023</a:t>
            </a:r>
            <a:endParaRPr lang="en-GB" sz="1100">
              <a:solidFill>
                <a:srgbClr val="000000">
                  <a:lumMod val="50000"/>
                  <a:lumOff val="50000"/>
                </a:srgbClr>
              </a:solidFill>
            </a:endParaRPr>
          </a:p>
        </p:txBody>
      </p:sp>
      <p:graphicFrame>
        <p:nvGraphicFramePr>
          <p:cNvPr id="12" name="Chart 11">
            <a:extLst>
              <a:ext uri="{FF2B5EF4-FFF2-40B4-BE49-F238E27FC236}">
                <a16:creationId xmlns:a16="http://schemas.microsoft.com/office/drawing/2014/main" id="{1EEB7884-57DA-5086-EC5A-EB8DF7C3332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2654164"/>
              </p:ext>
            </p:extLst>
          </p:nvPr>
        </p:nvGraphicFramePr>
        <p:xfrm>
          <a:off x="1173739" y="2301914"/>
          <a:ext cx="10227685" cy="3704589"/>
        </p:xfrm>
        <a:graphic>
          <a:graphicData uri="http://schemas.openxmlformats.org/drawingml/2006/chart">
            <c:chart xmlns:c="http://schemas.openxmlformats.org/drawingml/2006/chart" xmlns:r="http://schemas.openxmlformats.org/officeDocument/2006/relationships" r:id="rId4"/>
          </a:graphicData>
        </a:graphic>
      </p:graphicFrame>
      <p:sp>
        <p:nvSpPr>
          <p:cNvPr id="23" name="Arrow: Up 22">
            <a:extLst>
              <a:ext uri="{FF2B5EF4-FFF2-40B4-BE49-F238E27FC236}">
                <a16:creationId xmlns:a16="http://schemas.microsoft.com/office/drawing/2014/main" id="{24B5CEEE-7B63-B905-3C38-6C8E42844675}"/>
              </a:ext>
              <a:ext uri="{C183D7F6-B498-43B3-948B-1728B52AA6E4}">
                <adec:decorative xmlns:adec="http://schemas.microsoft.com/office/drawing/2017/decorative" val="1"/>
              </a:ext>
            </a:extLst>
          </p:cNvPr>
          <p:cNvSpPr/>
          <p:nvPr/>
        </p:nvSpPr>
        <p:spPr>
          <a:xfrm>
            <a:off x="812631" y="599349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TextBox 23">
            <a:extLst>
              <a:ext uri="{FF2B5EF4-FFF2-40B4-BE49-F238E27FC236}">
                <a16:creationId xmlns:a16="http://schemas.microsoft.com/office/drawing/2014/main" id="{160BCC20-A30E-E782-7238-51FB1BC299B9}"/>
              </a:ext>
              <a:ext uri="{C183D7F6-B498-43B3-948B-1728B52AA6E4}">
                <adec:decorative xmlns:adec="http://schemas.microsoft.com/office/drawing/2017/decorative" val="1"/>
              </a:ext>
            </a:extLst>
          </p:cNvPr>
          <p:cNvSpPr txBox="1"/>
          <p:nvPr/>
        </p:nvSpPr>
        <p:spPr>
          <a:xfrm>
            <a:off x="1109454" y="5928967"/>
            <a:ext cx="3961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25" name="Arrow: Up 24">
            <a:extLst>
              <a:ext uri="{FF2B5EF4-FFF2-40B4-BE49-F238E27FC236}">
                <a16:creationId xmlns:a16="http://schemas.microsoft.com/office/drawing/2014/main" id="{C5462ACD-59D5-3698-A707-11F87695B9FD}"/>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8" name="Straight Connector 7">
            <a:extLst>
              <a:ext uri="{FF2B5EF4-FFF2-40B4-BE49-F238E27FC236}">
                <a16:creationId xmlns:a16="http://schemas.microsoft.com/office/drawing/2014/main" id="{6CCC4775-408A-5A18-270D-2F1BF8B48C72}"/>
              </a:ext>
            </a:extLst>
          </p:cNvPr>
          <p:cNvCxnSpPr/>
          <p:nvPr/>
        </p:nvCxnSpPr>
        <p:spPr>
          <a:xfrm flipV="1">
            <a:off x="2622042" y="2619375"/>
            <a:ext cx="0" cy="272415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C4CAA3E-CD2B-A7E1-C843-15D7D8A7D806}"/>
              </a:ext>
            </a:extLst>
          </p:cNvPr>
          <p:cNvCxnSpPr>
            <a:cxnSpLocks/>
          </p:cNvCxnSpPr>
          <p:nvPr/>
        </p:nvCxnSpPr>
        <p:spPr>
          <a:xfrm flipV="1">
            <a:off x="5531739" y="2619375"/>
            <a:ext cx="0" cy="2437257"/>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123FD25-4ED1-D6CB-EF98-9D9DF780CFB1}"/>
              </a:ext>
            </a:extLst>
          </p:cNvPr>
          <p:cNvSpPr txBox="1"/>
          <p:nvPr/>
        </p:nvSpPr>
        <p:spPr>
          <a:xfrm>
            <a:off x="695324" y="6536479"/>
            <a:ext cx="9271635" cy="2462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2023 = 6,102; </a:t>
            </a:r>
            <a:r>
              <a:rPr lang="en-GB" sz="1000">
                <a:solidFill>
                  <a:srgbClr val="000000"/>
                </a:solidFill>
              </a:rPr>
              <a:t>2022</a:t>
            </a:r>
            <a:r>
              <a:rPr kumimoji="0" lang="en-GB" sz="1000" b="0" i="0" u="none" strike="noStrike" kern="1200" cap="none" spc="0" normalizeH="0" baseline="0" noProof="0">
                <a:ln>
                  <a:noFill/>
                </a:ln>
                <a:solidFill>
                  <a:srgbClr val="000000"/>
                </a:solidFill>
                <a:effectLst/>
                <a:uLnTx/>
                <a:uFillTx/>
                <a:ea typeface="+mn-ea"/>
                <a:cs typeface="+mn-cs"/>
              </a:rPr>
              <a:t> = 5,893; </a:t>
            </a:r>
            <a:r>
              <a:rPr kumimoji="0" lang="en-GB" sz="1000" b="0" i="0" u="none" strike="noStrike" kern="1200" cap="none" spc="0" normalizeH="0" baseline="0" noProof="0">
                <a:ln>
                  <a:noFill/>
                </a:ln>
                <a:solidFill>
                  <a:srgbClr val="000000"/>
                </a:solidFill>
                <a:effectLst/>
                <a:uLnTx/>
                <a:uFillTx/>
                <a:latin typeface="Calibri"/>
                <a:ea typeface="+mn-ea"/>
                <a:cs typeface="+mn-cs"/>
              </a:rPr>
              <a:t>* LLTI/condition = Limiting long-term illness or health condition</a:t>
            </a:r>
            <a:endParaRPr lang="en-GB" sz="1000">
              <a:solidFill>
                <a:srgbClr val="000000"/>
              </a:solidFill>
            </a:endParaRPr>
          </a:p>
        </p:txBody>
      </p:sp>
      <p:sp>
        <p:nvSpPr>
          <p:cNvPr id="15" name="Title 1">
            <a:extLst>
              <a:ext uri="{FF2B5EF4-FFF2-40B4-BE49-F238E27FC236}">
                <a16:creationId xmlns:a16="http://schemas.microsoft.com/office/drawing/2014/main" id="{C02DB33B-7E0A-F66C-0030-D5A714A222D1}"/>
              </a:ext>
            </a:extLst>
          </p:cNvPr>
          <p:cNvSpPr txBox="1">
            <a:spLocks/>
          </p:cNvSpPr>
          <p:nvPr/>
        </p:nvSpPr>
        <p:spPr>
          <a:xfrm>
            <a:off x="706436" y="31366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a:solidFill>
                  <a:schemeClr val="accent4"/>
                </a:solidFill>
              </a:rPr>
              <a:t>While those living in non-working, lower income families or with a LLTI/condition* are still most likely to be struggling financially, there are significant shifts amongst higher income and working households vs. 2022… </a:t>
            </a:r>
            <a:endParaRPr kumimoji="0" lang="en-GB" sz="1800" b="1" i="0" u="none" strike="noStrike" kern="1200" cap="none" spc="0" normalizeH="0" baseline="0" noProof="0">
              <a:ln>
                <a:noFill/>
              </a:ln>
              <a:solidFill>
                <a:schemeClr val="accent4"/>
              </a:solidFill>
              <a:effectLst/>
              <a:uLnTx/>
              <a:uFillTx/>
              <a:ea typeface="+mj-ea"/>
              <a:cs typeface="+mj-cs"/>
            </a:endParaRPr>
          </a:p>
        </p:txBody>
      </p:sp>
      <p:sp>
        <p:nvSpPr>
          <p:cNvPr id="6" name="TextBox 5"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47AEEDD6-F6E8-C62A-FD37-37709E31B0BB}"/>
              </a:ext>
            </a:extLst>
          </p:cNvPr>
          <p:cNvSpPr txBox="1"/>
          <p:nvPr/>
        </p:nvSpPr>
        <p:spPr>
          <a:xfrm>
            <a:off x="695325" y="1387987"/>
            <a:ext cx="598328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How well would you say your household is managing financially these days? Would you say you are…</a:t>
            </a:r>
          </a:p>
        </p:txBody>
      </p:sp>
      <p:sp>
        <p:nvSpPr>
          <p:cNvPr id="10" name="TextBox 9">
            <a:extLst>
              <a:ext uri="{FF2B5EF4-FFF2-40B4-BE49-F238E27FC236}">
                <a16:creationId xmlns:a16="http://schemas.microsoft.com/office/drawing/2014/main" id="{E419981B-8F29-718B-F981-DB5B44721F20}"/>
              </a:ext>
              <a:ext uri="{C183D7F6-B498-43B3-948B-1728B52AA6E4}">
                <adec:decorative xmlns:adec="http://schemas.microsoft.com/office/drawing/2017/decorative" val="1"/>
              </a:ext>
            </a:extLst>
          </p:cNvPr>
          <p:cNvSpPr txBox="1"/>
          <p:nvPr/>
        </p:nvSpPr>
        <p:spPr>
          <a:xfrm>
            <a:off x="8727653" y="1487054"/>
            <a:ext cx="23180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financially struggling (very / quite difficult)</a:t>
            </a:r>
          </a:p>
        </p:txBody>
      </p:sp>
      <p:cxnSp>
        <p:nvCxnSpPr>
          <p:cNvPr id="2" name="Straight Connector 1">
            <a:extLst>
              <a:ext uri="{FF2B5EF4-FFF2-40B4-BE49-F238E27FC236}">
                <a16:creationId xmlns:a16="http://schemas.microsoft.com/office/drawing/2014/main" id="{C9AE9B55-85AF-83B7-AA05-994F48D571E5}"/>
              </a:ext>
            </a:extLst>
          </p:cNvPr>
          <p:cNvCxnSpPr>
            <a:cxnSpLocks/>
          </p:cNvCxnSpPr>
          <p:nvPr/>
        </p:nvCxnSpPr>
        <p:spPr>
          <a:xfrm flipV="1">
            <a:off x="9418319" y="2619375"/>
            <a:ext cx="0" cy="2437257"/>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5471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7FCEA4-0202-446A-B4AC-D0CB7DB33FCA}"/>
              </a:ext>
            </a:extLst>
          </p:cNvPr>
          <p:cNvSpPr/>
          <p:nvPr/>
        </p:nvSpPr>
        <p:spPr>
          <a:xfrm>
            <a:off x="889"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Financial situation </a:t>
            </a:r>
          </a:p>
        </p:txBody>
      </p:sp>
      <p:sp>
        <p:nvSpPr>
          <p:cNvPr id="34" name="Title 1">
            <a:extLst>
              <a:ext uri="{FF2B5EF4-FFF2-40B4-BE49-F238E27FC236}">
                <a16:creationId xmlns:a16="http://schemas.microsoft.com/office/drawing/2014/main" id="{55C07F93-6A9D-4C5F-83D7-51C8227B42BA}"/>
              </a:ext>
            </a:extLst>
          </p:cNvPr>
          <p:cNvSpPr txBox="1">
            <a:spLocks/>
          </p:cNvSpPr>
          <p:nvPr/>
        </p:nvSpPr>
        <p:spPr>
          <a:xfrm>
            <a:off x="706436" y="313665"/>
            <a:ext cx="11199745" cy="98800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a:solidFill>
                  <a:schemeClr val="accent4"/>
                </a:solidFill>
              </a:rPr>
              <a:t>I</a:t>
            </a:r>
            <a:r>
              <a:rPr kumimoji="0" lang="en-GB" sz="1800" b="1" i="0" u="none" strike="noStrike" kern="1200" cap="none" spc="0" normalizeH="0" baseline="0" noProof="0">
                <a:ln>
                  <a:noFill/>
                </a:ln>
                <a:solidFill>
                  <a:schemeClr val="accent4"/>
                </a:solidFill>
                <a:effectLst/>
                <a:uLnTx/>
                <a:uFillTx/>
                <a:ea typeface="+mj-ea"/>
                <a:cs typeface="+mj-cs"/>
              </a:rPr>
              <a:t>n addition, there are patterns between feelings around financial situations and perceptions of community, local area and other general wellbeing metrics. </a:t>
            </a:r>
          </a:p>
        </p:txBody>
      </p:sp>
      <p:sp>
        <p:nvSpPr>
          <p:cNvPr id="12" name="TextBox 11">
            <a:extLst>
              <a:ext uri="{FF2B5EF4-FFF2-40B4-BE49-F238E27FC236}">
                <a16:creationId xmlns:a16="http://schemas.microsoft.com/office/drawing/2014/main" id="{CE3FF7A9-EDCD-4BC0-9DA6-0232D7D9D7B9}"/>
              </a:ext>
            </a:extLst>
          </p:cNvPr>
          <p:cNvSpPr txBox="1"/>
          <p:nvPr/>
        </p:nvSpPr>
        <p:spPr>
          <a:xfrm>
            <a:off x="695324" y="6188098"/>
            <a:ext cx="80718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Living comfortably (~1,420); Doing alright (~2,534); Just about getting by (~1,325); Finding it quite/very difficult (~599); note base sizes vary depending on question.</a:t>
            </a:r>
            <a:endParaRPr lang="en-GB" sz="1000">
              <a:solidFill>
                <a:srgbClr val="000000"/>
              </a:solidFill>
            </a:endParaRPr>
          </a:p>
        </p:txBody>
      </p:sp>
      <p:sp>
        <p:nvSpPr>
          <p:cNvPr id="10" name="Slide Number Placeholder 4">
            <a:extLst>
              <a:ext uri="{FF2B5EF4-FFF2-40B4-BE49-F238E27FC236}">
                <a16:creationId xmlns:a16="http://schemas.microsoft.com/office/drawing/2014/main" id="{D7FF32FD-E222-4137-AA54-A5E46CD1EC63}"/>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13" name="Footer Placeholder 5">
            <a:extLst>
              <a:ext uri="{FF2B5EF4-FFF2-40B4-BE49-F238E27FC236}">
                <a16:creationId xmlns:a16="http://schemas.microsoft.com/office/drawing/2014/main" id="{A9A618A1-DF1B-4801-B6F7-2A0E2E9DB7B4}"/>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4" name="Date Placeholder 3">
            <a:extLst>
              <a:ext uri="{FF2B5EF4-FFF2-40B4-BE49-F238E27FC236}">
                <a16:creationId xmlns:a16="http://schemas.microsoft.com/office/drawing/2014/main" id="{44F63FC3-40C6-4E05-A43F-4C4DB2F05259}"/>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graphicFrame>
        <p:nvGraphicFramePr>
          <p:cNvPr id="3" name="Chart 2">
            <a:extLst>
              <a:ext uri="{FF2B5EF4-FFF2-40B4-BE49-F238E27FC236}">
                <a16:creationId xmlns:a16="http://schemas.microsoft.com/office/drawing/2014/main" id="{FCCD254E-D0EB-DD8D-58BA-9E4F29CD631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4622683"/>
              </p:ext>
            </p:extLst>
          </p:nvPr>
        </p:nvGraphicFramePr>
        <p:xfrm>
          <a:off x="1173739" y="1970202"/>
          <a:ext cx="10227685" cy="4036301"/>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a:extLst>
              <a:ext uri="{FF2B5EF4-FFF2-40B4-BE49-F238E27FC236}">
                <a16:creationId xmlns:a16="http://schemas.microsoft.com/office/drawing/2014/main" id="{ADE67CFF-5A57-EF2A-24E4-173CA7E25C76}"/>
              </a:ext>
            </a:extLst>
          </p:cNvPr>
          <p:cNvCxnSpPr>
            <a:cxnSpLocks/>
          </p:cNvCxnSpPr>
          <p:nvPr/>
        </p:nvCxnSpPr>
        <p:spPr>
          <a:xfrm flipV="1">
            <a:off x="6314164" y="2591095"/>
            <a:ext cx="0" cy="2437257"/>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FB2B0CB-8560-3235-6024-6FDC60972AF2}"/>
              </a:ext>
              <a:ext uri="{C183D7F6-B498-43B3-948B-1728B52AA6E4}">
                <adec:decorative xmlns:adec="http://schemas.microsoft.com/office/drawing/2017/decorative" val="1"/>
              </a:ext>
            </a:extLst>
          </p:cNvPr>
          <p:cNvSpPr txBox="1"/>
          <p:nvPr/>
        </p:nvSpPr>
        <p:spPr>
          <a:xfrm>
            <a:off x="1173739" y="5765935"/>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all residents at the 95% confidence level </a:t>
            </a:r>
          </a:p>
        </p:txBody>
      </p:sp>
      <p:sp>
        <p:nvSpPr>
          <p:cNvPr id="7" name="Arrow: Up 6">
            <a:extLst>
              <a:ext uri="{FF2B5EF4-FFF2-40B4-BE49-F238E27FC236}">
                <a16:creationId xmlns:a16="http://schemas.microsoft.com/office/drawing/2014/main" id="{58D260E1-63E2-A96F-4C03-FBB5C65DD185}"/>
              </a:ext>
              <a:ext uri="{C183D7F6-B498-43B3-948B-1728B52AA6E4}">
                <adec:decorative xmlns:adec="http://schemas.microsoft.com/office/drawing/2017/decorative" val="1"/>
              </a:ext>
            </a:extLst>
          </p:cNvPr>
          <p:cNvSpPr/>
          <p:nvPr/>
        </p:nvSpPr>
        <p:spPr>
          <a:xfrm>
            <a:off x="876916" y="586164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Arrow: Up 7">
            <a:extLst>
              <a:ext uri="{FF2B5EF4-FFF2-40B4-BE49-F238E27FC236}">
                <a16:creationId xmlns:a16="http://schemas.microsoft.com/office/drawing/2014/main" id="{5F7B975C-439A-ED8C-4D85-901152B426F4}"/>
              </a:ext>
              <a:ext uri="{C183D7F6-B498-43B3-948B-1728B52AA6E4}">
                <adec:decorative xmlns:adec="http://schemas.microsoft.com/office/drawing/2017/decorative" val="1"/>
              </a:ext>
            </a:extLst>
          </p:cNvPr>
          <p:cNvSpPr/>
          <p:nvPr/>
        </p:nvSpPr>
        <p:spPr>
          <a:xfrm flipV="1">
            <a:off x="1019462" y="586917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custDataLst>
      <p:tags r:id="rId1"/>
    </p:custDataLst>
    <p:extLst>
      <p:ext uri="{BB962C8B-B14F-4D97-AF65-F5344CB8AC3E}">
        <p14:creationId xmlns:p14="http://schemas.microsoft.com/office/powerpoint/2010/main" val="1011442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7FCEA4-0202-446A-B4AC-D0CB7DB33FCA}"/>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ea typeface="+mn-ea"/>
                <a:cs typeface="+mn-cs"/>
              </a:rPr>
              <a:t>Financial situation </a:t>
            </a:r>
          </a:p>
        </p:txBody>
      </p:sp>
      <p:sp>
        <p:nvSpPr>
          <p:cNvPr id="34" name="Title 1">
            <a:extLst>
              <a:ext uri="{FF2B5EF4-FFF2-40B4-BE49-F238E27FC236}">
                <a16:creationId xmlns:a16="http://schemas.microsoft.com/office/drawing/2014/main" id="{55C07F93-6A9D-4C5F-83D7-51C8227B42BA}"/>
              </a:ext>
            </a:extLst>
          </p:cNvPr>
          <p:cNvSpPr txBox="1">
            <a:spLocks/>
          </p:cNvSpPr>
          <p:nvPr/>
        </p:nvSpPr>
        <p:spPr>
          <a:xfrm>
            <a:off x="706436" y="313665"/>
            <a:ext cx="11199745" cy="98800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The table below summarises the resident groups who are more likely to report different financial situations, with a quarter or more of non-working households, single parents, personal carers and working-age residents with a limiting health condition or illness, all ‘financially struggling’</a:t>
            </a:r>
          </a:p>
        </p:txBody>
      </p:sp>
      <p:graphicFrame>
        <p:nvGraphicFramePr>
          <p:cNvPr id="35" name="Table 34">
            <a:extLst>
              <a:ext uri="{FF2B5EF4-FFF2-40B4-BE49-F238E27FC236}">
                <a16:creationId xmlns:a16="http://schemas.microsoft.com/office/drawing/2014/main" id="{68E8B6AE-22AF-4A06-8D88-A19F66E4587B}"/>
              </a:ext>
            </a:extLst>
          </p:cNvPr>
          <p:cNvGraphicFramePr>
            <a:graphicFrameLocks noGrp="1"/>
          </p:cNvGraphicFramePr>
          <p:nvPr>
            <p:extLst>
              <p:ext uri="{D42A27DB-BD31-4B8C-83A1-F6EECF244321}">
                <p14:modId xmlns:p14="http://schemas.microsoft.com/office/powerpoint/2010/main" val="4198166065"/>
              </p:ext>
            </p:extLst>
          </p:nvPr>
        </p:nvGraphicFramePr>
        <p:xfrm>
          <a:off x="791853" y="1972334"/>
          <a:ext cx="11114330" cy="4160797"/>
        </p:xfrm>
        <a:graphic>
          <a:graphicData uri="http://schemas.openxmlformats.org/drawingml/2006/table">
            <a:tbl>
              <a:tblPr/>
              <a:tblGrid>
                <a:gridCol w="1112936">
                  <a:extLst>
                    <a:ext uri="{9D8B030D-6E8A-4147-A177-3AD203B41FA5}">
                      <a16:colId xmlns:a16="http://schemas.microsoft.com/office/drawing/2014/main" val="2641468421"/>
                    </a:ext>
                  </a:extLst>
                </a:gridCol>
                <a:gridCol w="554796">
                  <a:extLst>
                    <a:ext uri="{9D8B030D-6E8A-4147-A177-3AD203B41FA5}">
                      <a16:colId xmlns:a16="http://schemas.microsoft.com/office/drawing/2014/main" val="3039307725"/>
                    </a:ext>
                  </a:extLst>
                </a:gridCol>
                <a:gridCol w="1434534">
                  <a:extLst>
                    <a:ext uri="{9D8B030D-6E8A-4147-A177-3AD203B41FA5}">
                      <a16:colId xmlns:a16="http://schemas.microsoft.com/office/drawing/2014/main" val="2604126439"/>
                    </a:ext>
                  </a:extLst>
                </a:gridCol>
                <a:gridCol w="1007113">
                  <a:extLst>
                    <a:ext uri="{9D8B030D-6E8A-4147-A177-3AD203B41FA5}">
                      <a16:colId xmlns:a16="http://schemas.microsoft.com/office/drawing/2014/main" val="2806535329"/>
                    </a:ext>
                  </a:extLst>
                </a:gridCol>
                <a:gridCol w="706466">
                  <a:extLst>
                    <a:ext uri="{9D8B030D-6E8A-4147-A177-3AD203B41FA5}">
                      <a16:colId xmlns:a16="http://schemas.microsoft.com/office/drawing/2014/main" val="3469402900"/>
                    </a:ext>
                  </a:extLst>
                </a:gridCol>
                <a:gridCol w="625151">
                  <a:extLst>
                    <a:ext uri="{9D8B030D-6E8A-4147-A177-3AD203B41FA5}">
                      <a16:colId xmlns:a16="http://schemas.microsoft.com/office/drawing/2014/main" val="2843857308"/>
                    </a:ext>
                  </a:extLst>
                </a:gridCol>
                <a:gridCol w="1334278">
                  <a:extLst>
                    <a:ext uri="{9D8B030D-6E8A-4147-A177-3AD203B41FA5}">
                      <a16:colId xmlns:a16="http://schemas.microsoft.com/office/drawing/2014/main" val="2843370012"/>
                    </a:ext>
                  </a:extLst>
                </a:gridCol>
                <a:gridCol w="1668288">
                  <a:extLst>
                    <a:ext uri="{9D8B030D-6E8A-4147-A177-3AD203B41FA5}">
                      <a16:colId xmlns:a16="http://schemas.microsoft.com/office/drawing/2014/main" val="2840456967"/>
                    </a:ext>
                  </a:extLst>
                </a:gridCol>
                <a:gridCol w="1780431">
                  <a:extLst>
                    <a:ext uri="{9D8B030D-6E8A-4147-A177-3AD203B41FA5}">
                      <a16:colId xmlns:a16="http://schemas.microsoft.com/office/drawing/2014/main" val="3973360850"/>
                    </a:ext>
                  </a:extLst>
                </a:gridCol>
                <a:gridCol w="890337">
                  <a:extLst>
                    <a:ext uri="{9D8B030D-6E8A-4147-A177-3AD203B41FA5}">
                      <a16:colId xmlns:a16="http://schemas.microsoft.com/office/drawing/2014/main" val="1563516764"/>
                    </a:ext>
                  </a:extLst>
                </a:gridCol>
              </a:tblGrid>
              <a:tr h="214685">
                <a:tc rowSpan="2">
                  <a:txBody>
                    <a:bodyPr/>
                    <a:lstStyle/>
                    <a:p>
                      <a:pPr algn="l" fontAlgn="b"/>
                      <a:r>
                        <a:rPr lang="en-GB" sz="1100" b="1" i="0" u="none" strike="noStrike">
                          <a:solidFill>
                            <a:schemeClr val="bg1"/>
                          </a:solidFill>
                          <a:effectLst/>
                          <a:latin typeface="+mj-lt"/>
                        </a:rPr>
                        <a:t>Financial situation</a:t>
                      </a:r>
                    </a:p>
                  </a:txBody>
                  <a:tcPr marL="72000" marR="72000" marT="7200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solidFill>
                  </a:tcPr>
                </a:tc>
                <a:tc rowSpan="2">
                  <a:txBody>
                    <a:bodyPr/>
                    <a:lstStyle/>
                    <a:p>
                      <a:pPr algn="ctr" fontAlgn="ctr"/>
                      <a:r>
                        <a:rPr lang="en-GB" sz="1100" b="1" u="none" strike="noStrike">
                          <a:solidFill>
                            <a:schemeClr val="bg1"/>
                          </a:solidFill>
                          <a:effectLst/>
                          <a:latin typeface="+mj-lt"/>
                        </a:rPr>
                        <a:t>Essex </a:t>
                      </a:r>
                    </a:p>
                    <a:p>
                      <a:pPr algn="ctr" fontAlgn="ctr"/>
                      <a:r>
                        <a:rPr lang="en-GB" sz="1100" b="1" u="none" strike="noStrike">
                          <a:solidFill>
                            <a:schemeClr val="bg1"/>
                          </a:solidFill>
                          <a:effectLst/>
                          <a:latin typeface="+mj-lt"/>
                        </a:rPr>
                        <a:t>total</a:t>
                      </a:r>
                      <a:endParaRPr lang="en-GB" sz="1100" b="1" i="0" u="none" strike="noStrike">
                        <a:solidFill>
                          <a:schemeClr val="bg1"/>
                        </a:solidFill>
                        <a:effectLst/>
                        <a:latin typeface="+mj-lt"/>
                      </a:endParaRPr>
                    </a:p>
                  </a:txBody>
                  <a:tcPr marL="36000" marR="36000" marT="6350" marB="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solidFill>
                  </a:tcPr>
                </a:tc>
                <a:tc gridSpan="8">
                  <a:txBody>
                    <a:bodyPr/>
                    <a:lstStyle/>
                    <a:p>
                      <a:pPr algn="ctr" fontAlgn="ctr"/>
                      <a:r>
                        <a:rPr lang="en-GB" sz="1100" b="1" i="0" u="none" strike="noStrike">
                          <a:solidFill>
                            <a:schemeClr val="bg1"/>
                          </a:solidFill>
                          <a:effectLst/>
                          <a:latin typeface="+mj-lt"/>
                        </a:rPr>
                        <a:t>The following groups are more likely to report being in each financial situation</a:t>
                      </a:r>
                    </a:p>
                  </a:txBody>
                  <a:tcPr marL="72000" marR="7200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en-GB"/>
                    </a:p>
                  </a:txBody>
                  <a:tcPr/>
                </a:tc>
                <a:tc hMerge="1">
                  <a:txBody>
                    <a:bodyPr/>
                    <a:lstStyle/>
                    <a:p>
                      <a:endParaRPr lang="en-GB"/>
                    </a:p>
                  </a:txBody>
                  <a:tcPr/>
                </a:tc>
                <a:tc hMerge="1">
                  <a:txBody>
                    <a:bodyPr/>
                    <a:lstStyle/>
                    <a:p>
                      <a:pPr algn="ctr" fontAlgn="ctr"/>
                      <a:endParaRPr lang="en-GB" sz="1100" b="1" i="0" u="none" strike="noStrike">
                        <a:solidFill>
                          <a:srgbClr val="004899"/>
                        </a:solidFill>
                        <a:effectLst/>
                        <a:latin typeface="+mj-lt"/>
                      </a:endParaRPr>
                    </a:p>
                  </a:txBody>
                  <a:tcPr marL="72000" marR="72000" marT="6350" marB="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p>
                      <a:endParaRPr lang="en-GB"/>
                    </a:p>
                  </a:txBody>
                  <a:tcPr/>
                </a:tc>
                <a:tc hMerge="1">
                  <a:txBody>
                    <a:bodyPr/>
                    <a:lstStyle/>
                    <a:p>
                      <a:endParaRPr lang="en-GB"/>
                    </a:p>
                  </a:txBody>
                  <a:tcPr/>
                </a:tc>
                <a:tc hMerge="1">
                  <a:txBody>
                    <a:bodyPr/>
                    <a:lstStyle/>
                    <a:p>
                      <a:pPr algn="ctr" fontAlgn="ctr"/>
                      <a:endParaRPr lang="en-GB" sz="1100" b="1" i="0" u="none" strike="noStrike">
                        <a:solidFill>
                          <a:srgbClr val="004899"/>
                        </a:solidFill>
                        <a:effectLst/>
                        <a:latin typeface="+mj-lt"/>
                      </a:endParaRPr>
                    </a:p>
                  </a:txBody>
                  <a:tcPr marL="72000" marR="72000" marT="6350" marB="0" anchor="ctr">
                    <a:lnL w="12700" cap="flat" cmpd="sng" algn="ctr">
                      <a:solidFill>
                        <a:schemeClr val="bg1"/>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p>
                      <a:endParaRPr lang="en-GB"/>
                    </a:p>
                  </a:txBody>
                  <a:tcPr/>
                </a:tc>
                <a:extLst>
                  <a:ext uri="{0D108BD9-81ED-4DB2-BD59-A6C34878D82A}">
                    <a16:rowId xmlns:a16="http://schemas.microsoft.com/office/drawing/2014/main" val="3772223532"/>
                  </a:ext>
                </a:extLst>
              </a:tr>
              <a:tr h="367646">
                <a:tc v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GB" sz="1100" b="1" i="0" u="none" strike="noStrike">
                          <a:solidFill>
                            <a:srgbClr val="004899"/>
                          </a:solidFill>
                          <a:effectLst/>
                          <a:latin typeface="+mj-lt"/>
                        </a:rPr>
                        <a:t>Financial situation</a:t>
                      </a:r>
                    </a:p>
                  </a:txBody>
                  <a:tcPr marL="72000" marR="72000" marT="7200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v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u="none" strike="noStrike">
                          <a:solidFill>
                            <a:srgbClr val="004899"/>
                          </a:solidFill>
                          <a:effectLst/>
                          <a:latin typeface="+mj-lt"/>
                        </a:rPr>
                        <a:t>Essex </a:t>
                      </a:r>
                    </a:p>
                    <a:p>
                      <a:pPr algn="ctr" fontAlgn="ctr"/>
                      <a:r>
                        <a:rPr lang="en-GB" sz="1100" b="1" u="none" strike="noStrike">
                          <a:solidFill>
                            <a:srgbClr val="004899"/>
                          </a:solidFill>
                          <a:effectLst/>
                          <a:latin typeface="+mj-lt"/>
                        </a:rPr>
                        <a:t>total</a:t>
                      </a:r>
                      <a:endParaRPr lang="en-GB" sz="1100" b="1" i="0" u="none" strike="noStrike">
                        <a:solidFill>
                          <a:srgbClr val="004899"/>
                        </a:solidFill>
                        <a:effectLst/>
                        <a:latin typeface="+mj-lt"/>
                      </a:endParaRPr>
                    </a:p>
                  </a:txBody>
                  <a:tcPr marL="36000" marR="3600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gridSpan="3">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More likely to be living in…</a:t>
                      </a:r>
                    </a:p>
                  </a:txBody>
                  <a:tcPr marL="72000" marR="72000" marT="6350" marB="0" anchor="ctr">
                    <a:lnL w="12700" cmpd="sng">
                      <a:solidFill>
                        <a:sysClr val="window" lastClr="FFFFFF"/>
                      </a:solidFill>
                    </a:lnL>
                    <a:lnR w="12700" cmpd="sng">
                      <a:solidFill>
                        <a:sysClr val="window" lastClr="FFFFFF"/>
                      </a:solidFill>
                    </a:lnR>
                    <a:lnT w="12700" cap="flat" cmpd="sng" algn="ctr">
                      <a:solidFill>
                        <a:schemeClr val="bg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Braintree</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4899"/>
                        </a:solidFill>
                        <a:effectLst/>
                        <a:latin typeface="+mj-lt"/>
                      </a:endParaRPr>
                    </a:p>
                  </a:txBody>
                  <a:tcPr marL="72000" marR="7200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gridSpan="3">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More likely to be…</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Castle </a:t>
                      </a:r>
                    </a:p>
                    <a:p>
                      <a:pPr algn="ctr" fontAlgn="ctr"/>
                      <a:r>
                        <a:rPr lang="en-GB" sz="1100" b="1" i="0" u="none" strike="noStrike">
                          <a:solidFill>
                            <a:srgbClr val="000000"/>
                          </a:solidFill>
                          <a:effectLst/>
                          <a:latin typeface="+mj-lt"/>
                        </a:rPr>
                        <a:t>Point</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4899"/>
                        </a:solidFill>
                        <a:effectLst/>
                        <a:latin typeface="+mj-lt"/>
                      </a:endParaRPr>
                    </a:p>
                  </a:txBody>
                  <a:tcPr marL="72000" marR="72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gridSpan="2">
                  <a:txBody>
                    <a:bodyPr/>
                    <a:lstStyle/>
                    <a:p>
                      <a:pPr algn="ctr" fontAlgn="ctr"/>
                      <a:r>
                        <a:rPr lang="en-GB" sz="1100" b="1" i="0" u="none" strike="noStrike">
                          <a:solidFill>
                            <a:schemeClr val="bg1"/>
                          </a:solidFill>
                          <a:effectLst/>
                          <a:latin typeface="+mj-lt"/>
                        </a:rPr>
                        <a:t>More likely to have…</a:t>
                      </a:r>
                    </a:p>
                  </a:txBody>
                  <a:tcPr marL="72000" marR="7200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algn="ctr" fontAlgn="ctr"/>
                      <a:endParaRPr lang="en-GB" sz="1100" b="1" i="0" u="none" strike="noStrike">
                        <a:solidFill>
                          <a:srgbClr val="004899"/>
                        </a:solidFill>
                        <a:effectLst/>
                        <a:latin typeface="+mj-lt"/>
                      </a:endParaRP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extLst>
                  <a:ext uri="{0D108BD9-81ED-4DB2-BD59-A6C34878D82A}">
                    <a16:rowId xmlns:a16="http://schemas.microsoft.com/office/drawing/2014/main" val="2566764357"/>
                  </a:ext>
                </a:extLst>
              </a:tr>
              <a:tr h="9992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100" b="1" i="0" u="none" strike="noStrike">
                          <a:solidFill>
                            <a:srgbClr val="000000"/>
                          </a:solidFill>
                          <a:effectLst/>
                          <a:latin typeface="+mj-lt"/>
                        </a:rPr>
                        <a:t>Living comfortably / doing alright</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63%</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Brentwood (77%)</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Epping Forest (67%)</a:t>
                      </a:r>
                      <a:br>
                        <a:rPr kumimoji="0" lang="en-GB" sz="1100" b="0" i="0" u="none" strike="noStrike" kern="1200" cap="none" spc="0" normalizeH="0" baseline="0" noProof="0">
                          <a:ln>
                            <a:noFill/>
                          </a:ln>
                          <a:solidFill>
                            <a:srgbClr val="000000"/>
                          </a:solidFill>
                          <a:effectLst/>
                          <a:uLnTx/>
                          <a:uFillTx/>
                          <a:latin typeface="+mj-lt"/>
                          <a:ea typeface="+mn-ea"/>
                          <a:cs typeface="+mn-cs"/>
                        </a:rPr>
                      </a:br>
                      <a:r>
                        <a:rPr kumimoji="0" lang="en-GB" sz="1100" b="0" i="0" u="none" strike="noStrike" kern="1200" cap="none" spc="0" normalizeH="0" baseline="0" noProof="0">
                          <a:ln>
                            <a:noFill/>
                          </a:ln>
                          <a:solidFill>
                            <a:srgbClr val="000000"/>
                          </a:solidFill>
                          <a:effectLst/>
                          <a:uLnTx/>
                          <a:uFillTx/>
                          <a:latin typeface="+mj-lt"/>
                          <a:ea typeface="+mn-ea"/>
                          <a:cs typeface="+mn-cs"/>
                        </a:rPr>
                        <a:t>Chelmsford (67%)</a:t>
                      </a:r>
                    </a:p>
                  </a:txBody>
                  <a:tcPr marL="72000" marR="72000" marT="36000" marB="36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Less deprived areas: IMD quintiles 5 (71%)</a:t>
                      </a:r>
                    </a:p>
                  </a:txBody>
                  <a:tcPr marL="72000" marR="72000" marT="36000" marB="36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Rural areas (72%)</a:t>
                      </a:r>
                    </a:p>
                  </a:txBody>
                  <a:tcPr marL="72000" marR="72000" marT="36000" marB="36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Aged 75+ (76%)</a:t>
                      </a:r>
                    </a:p>
                  </a:txBody>
                  <a:tcPr marL="72000" marR="72000" marT="36000" marB="36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Retired (74%)</a:t>
                      </a:r>
                    </a:p>
                  </a:txBody>
                  <a:tcPr marL="72000" marR="72000" marT="36000" marB="36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In a household earning £75K+ (89%)</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j-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Owner-occupier (73%)</a:t>
                      </a:r>
                    </a:p>
                  </a:txBody>
                  <a:tcPr marL="72000" marR="72000" marT="36000" marB="36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j-lt"/>
                        <a:ea typeface="+mn-ea"/>
                        <a:cs typeface="+mn-cs"/>
                      </a:endParaRPr>
                    </a:p>
                  </a:txBody>
                  <a:tcPr marL="72000" marR="72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No children – two adult household (76%)</a:t>
                      </a:r>
                    </a:p>
                  </a:txBody>
                  <a:tcPr marL="72000" marR="72000" marT="36000" marB="3600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763601920"/>
                  </a:ext>
                </a:extLst>
              </a:tr>
              <a:tr h="99846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100" b="1" i="0" u="none" strike="noStrike">
                          <a:solidFill>
                            <a:srgbClr val="000000"/>
                          </a:solidFill>
                          <a:effectLst/>
                          <a:latin typeface="+mj-lt"/>
                        </a:rPr>
                        <a:t>Just about getting by</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mj-lt"/>
                          <a:ea typeface="+mn-ea"/>
                          <a:cs typeface="+mn-cs"/>
                        </a:rPr>
                        <a:t>24%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Tendring (31%)</a:t>
                      </a: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Basildon (31%)</a:t>
                      </a:r>
                      <a:br>
                        <a:rPr kumimoji="0" lang="en-GB" sz="1100" b="0" i="0" u="none" strike="noStrike" kern="1200" cap="none" spc="0" normalizeH="0" baseline="0" noProof="0">
                          <a:ln>
                            <a:noFill/>
                          </a:ln>
                          <a:solidFill>
                            <a:srgbClr val="000000"/>
                          </a:solidFill>
                          <a:effectLst/>
                          <a:uLnTx/>
                          <a:uFillTx/>
                          <a:latin typeface="+mj-lt"/>
                          <a:ea typeface="+mn-ea"/>
                          <a:cs typeface="+mn-cs"/>
                        </a:rPr>
                      </a:br>
                      <a:r>
                        <a:rPr kumimoji="0" lang="en-GB" sz="1100" b="0" i="0" u="none" strike="noStrike" kern="1200" cap="none" spc="0" normalizeH="0" baseline="0" noProof="0">
                          <a:ln>
                            <a:noFill/>
                          </a:ln>
                          <a:solidFill>
                            <a:srgbClr val="000000"/>
                          </a:solidFill>
                          <a:effectLst/>
                          <a:uLnTx/>
                          <a:uFillTx/>
                          <a:latin typeface="Arial" panose="020B0604020202020204"/>
                          <a:ea typeface="+mn-ea"/>
                          <a:cs typeface="+mn-cs"/>
                        </a:rPr>
                        <a:t>Harlow (29%)</a:t>
                      </a:r>
                      <a:endParaRPr kumimoji="0" lang="en-GB" sz="1100" b="0" i="0" u="none" strike="noStrike" kern="1200" cap="none" spc="0" normalizeH="0" baseline="0" noProof="0">
                        <a:ln>
                          <a:noFill/>
                        </a:ln>
                        <a:solidFill>
                          <a:srgbClr val="000000"/>
                        </a:solidFill>
                        <a:effectLst/>
                        <a:uLnTx/>
                        <a:uFillTx/>
                        <a:latin typeface="+mj-lt"/>
                        <a:ea typeface="+mn-ea"/>
                        <a:cs typeface="+mn-cs"/>
                      </a:endParaRPr>
                    </a:p>
                  </a:txBody>
                  <a:tcPr marL="72000" marR="72000" marT="36000" marB="36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More deprived areas: IMD quintiles 1 (35%)</a:t>
                      </a:r>
                    </a:p>
                  </a:txBody>
                  <a:tcPr marL="72000" marR="72000" marT="36000" marB="36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Urban areas (26%)</a:t>
                      </a:r>
                    </a:p>
                  </a:txBody>
                  <a:tcPr marL="72000" marR="72000" marT="36000" marB="36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Aged 18-24 (40%)</a:t>
                      </a:r>
                    </a:p>
                  </a:txBody>
                  <a:tcPr marL="72000" marR="72000" marT="36000" marB="36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Non-working household (30%)</a:t>
                      </a:r>
                    </a:p>
                  </a:txBody>
                  <a:tcPr marL="72000" marR="72000" marT="36000" marB="36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In a lower income household earning less that £20K (40%) </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j-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Social renter (46%)</a:t>
                      </a:r>
                    </a:p>
                  </a:txBody>
                  <a:tcPr marL="72000" marR="72000" marT="36000" marB="36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Personal caring responsibilities** (30%)</a:t>
                      </a:r>
                      <a:endParaRPr kumimoji="0" lang="en-GB" sz="1100" b="0" i="0" u="none" strike="noStrike" kern="1200" cap="none" spc="0" normalizeH="0" baseline="0" noProof="0">
                        <a:ln>
                          <a:noFill/>
                        </a:ln>
                        <a:solidFill>
                          <a:srgbClr val="000000"/>
                        </a:solidFill>
                        <a:effectLst/>
                        <a:uLnTx/>
                        <a:uFillTx/>
                        <a:latin typeface="+mj-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j-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A long-term limiting health condition or illness (33%)</a:t>
                      </a:r>
                      <a:endParaRPr kumimoji="0" lang="en-GB" sz="1100" b="0" i="0" u="none" strike="noStrike" kern="1200" cap="none" spc="0" normalizeH="0" baseline="0" noProof="0">
                        <a:ln>
                          <a:noFill/>
                        </a:ln>
                        <a:solidFill>
                          <a:srgbClr val="000000"/>
                        </a:solidFill>
                        <a:effectLst/>
                        <a:uLnTx/>
                        <a:uFillTx/>
                        <a:latin typeface="+mn-lt"/>
                        <a:ea typeface="+mn-ea"/>
                        <a:cs typeface="+mn-cs"/>
                      </a:endParaRPr>
                    </a:p>
                  </a:txBody>
                  <a:tcPr marL="72000" marR="72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Single parent with dependent child(ren) (39%)</a:t>
                      </a:r>
                    </a:p>
                  </a:txBody>
                  <a:tcPr marL="72000" marR="72000" marT="36000" marB="3600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44543398"/>
                  </a:ext>
                </a:extLst>
              </a:tr>
              <a:tr h="93552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100" b="1" i="0" u="none" strike="noStrike">
                          <a:solidFill>
                            <a:srgbClr val="000000"/>
                          </a:solidFill>
                          <a:effectLst/>
                          <a:latin typeface="+mj-lt"/>
                        </a:rPr>
                        <a:t>Financially struggling (finding it very / quite difficult)</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mj-lt"/>
                          <a:ea typeface="+mn-ea"/>
                          <a:cs typeface="+mn-cs"/>
                        </a:rPr>
                        <a:t>13%</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Harlow (19%)</a:t>
                      </a:r>
                      <a:br>
                        <a:rPr kumimoji="0" lang="en-GB" sz="1100" b="0" i="0" u="none" strike="noStrike" kern="1200" cap="none" spc="0" normalizeH="0" baseline="0" noProof="0">
                          <a:ln>
                            <a:noFill/>
                          </a:ln>
                          <a:solidFill>
                            <a:srgbClr val="000000"/>
                          </a:solidFill>
                          <a:effectLst/>
                          <a:uLnTx/>
                          <a:uFillTx/>
                          <a:latin typeface="+mj-lt"/>
                          <a:ea typeface="+mn-ea"/>
                          <a:cs typeface="+mn-cs"/>
                        </a:rPr>
                      </a:br>
                      <a:r>
                        <a:rPr kumimoji="0" lang="en-GB" sz="1100" b="0" i="0" u="none" strike="noStrike" kern="1200" cap="none" spc="0" normalizeH="0" baseline="0" noProof="0">
                          <a:ln>
                            <a:noFill/>
                          </a:ln>
                          <a:solidFill>
                            <a:srgbClr val="000000"/>
                          </a:solidFill>
                          <a:effectLst/>
                          <a:uLnTx/>
                          <a:uFillTx/>
                          <a:latin typeface="Arial" panose="020B0604020202020204"/>
                          <a:ea typeface="+mn-ea"/>
                          <a:cs typeface="+mn-cs"/>
                        </a:rPr>
                        <a:t>Basildon (17%)</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j-lt"/>
                        <a:ea typeface="+mn-ea"/>
                        <a:cs typeface="+mn-cs"/>
                      </a:endParaRPr>
                    </a:p>
                  </a:txBody>
                  <a:tcPr marL="72000" marR="72000" marT="36000" marB="36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More deprived areas: IMD quintiles 1 (20%)</a:t>
                      </a:r>
                    </a:p>
                  </a:txBody>
                  <a:tcPr marL="72000" marR="72000" marT="36000" marB="36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Urban areas (15%)</a:t>
                      </a:r>
                    </a:p>
                  </a:txBody>
                  <a:tcPr marL="72000" marR="72000" marT="36000" marB="36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Aged 35-44 (19%)</a:t>
                      </a:r>
                    </a:p>
                  </a:txBody>
                  <a:tcPr marL="72000" marR="72000" marT="36000" marB="36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In a non-working household (44%)</a:t>
                      </a:r>
                    </a:p>
                  </a:txBody>
                  <a:tcPr marL="72000" marR="72000" marT="36000" marB="36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In a lower income household earning less than £20K (25%)</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j-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Private renter (33%) or </a:t>
                      </a:r>
                      <a:r>
                        <a:rPr kumimoji="0" lang="en-GB" sz="1100" b="0" i="0" u="none" strike="noStrike" kern="1200" cap="none" spc="0" normalizeH="0" baseline="0" noProof="0">
                          <a:ln>
                            <a:noFill/>
                          </a:ln>
                          <a:solidFill>
                            <a:srgbClr val="000000"/>
                          </a:solidFill>
                          <a:effectLst/>
                          <a:uLnTx/>
                          <a:uFillTx/>
                          <a:latin typeface="+mn-lt"/>
                          <a:ea typeface="+mn-ea"/>
                          <a:cs typeface="+mn-cs"/>
                        </a:rPr>
                        <a:t>Social renter (27%)</a:t>
                      </a:r>
                      <a:endParaRPr kumimoji="0" lang="en-GB" sz="1100" b="0" i="0" u="none" strike="noStrike" kern="1200" cap="none" spc="0" normalizeH="0" baseline="0" noProof="0">
                        <a:ln>
                          <a:noFill/>
                        </a:ln>
                        <a:solidFill>
                          <a:srgbClr val="000000"/>
                        </a:solidFill>
                        <a:effectLst/>
                        <a:uLnTx/>
                        <a:uFillTx/>
                        <a:latin typeface="+mj-lt"/>
                        <a:ea typeface="+mn-ea"/>
                        <a:cs typeface="+mn-cs"/>
                      </a:endParaRPr>
                    </a:p>
                  </a:txBody>
                  <a:tcPr marL="72000" marR="72000" marT="36000" marB="36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Personal caring responsibilities** (17%)</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j-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A long-term limiting health condition or illness (23%, rising to 31% amongst working-age and 50% working-age for whom this impacts ‘a lot’)</a:t>
                      </a:r>
                    </a:p>
                  </a:txBody>
                  <a:tcPr marL="72000" marR="72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mn-cs"/>
                        </a:rPr>
                        <a:t>Dependent child (17%) – single parent (28%)</a:t>
                      </a:r>
                    </a:p>
                  </a:txBody>
                  <a:tcPr marL="72000" marR="72000" marT="36000" marB="3600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593879279"/>
                  </a:ext>
                </a:extLst>
              </a:tr>
            </a:tbl>
          </a:graphicData>
        </a:graphic>
      </p:graphicFrame>
      <p:sp>
        <p:nvSpPr>
          <p:cNvPr id="11" name="TextBox 10">
            <a:extLst>
              <a:ext uri="{FF2B5EF4-FFF2-40B4-BE49-F238E27FC236}">
                <a16:creationId xmlns:a16="http://schemas.microsoft.com/office/drawing/2014/main" id="{32A29EC9-5F40-46BE-A964-E3B49A477881}"/>
              </a:ext>
            </a:extLst>
          </p:cNvPr>
          <p:cNvSpPr txBox="1"/>
          <p:nvPr/>
        </p:nvSpPr>
        <p:spPr>
          <a:xfrm>
            <a:off x="696983" y="1390782"/>
            <a:ext cx="10665116"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ea typeface="+mn-ea"/>
                <a:cs typeface="+mn-cs"/>
              </a:rPr>
              <a:t>The % in brackets shows the % of that group in each financial situation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ea typeface="+mn-ea"/>
                <a:cs typeface="+mn-cs"/>
              </a:rPr>
              <a:t>(e.g. 79% of residents in Uttlesford say their household is living comfortably / doing alright financially) </a:t>
            </a:r>
          </a:p>
        </p:txBody>
      </p:sp>
      <p:sp>
        <p:nvSpPr>
          <p:cNvPr id="12" name="TextBox 11">
            <a:extLst>
              <a:ext uri="{FF2B5EF4-FFF2-40B4-BE49-F238E27FC236}">
                <a16:creationId xmlns:a16="http://schemas.microsoft.com/office/drawing/2014/main" id="{CE3FF7A9-EDCD-4BC0-9DA6-0232D7D9D7B9}"/>
              </a:ext>
            </a:extLst>
          </p:cNvPr>
          <p:cNvSpPr txBox="1"/>
          <p:nvPr/>
        </p:nvSpPr>
        <p:spPr>
          <a:xfrm>
            <a:off x="695324" y="6188098"/>
            <a:ext cx="663834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2023 = 6,064</a:t>
            </a:r>
            <a:endParaRPr lang="en-GB" sz="1000">
              <a:solidFill>
                <a:srgbClr val="000000"/>
              </a:solidFill>
            </a:endParaRPr>
          </a:p>
        </p:txBody>
      </p:sp>
      <p:sp>
        <p:nvSpPr>
          <p:cNvPr id="10" name="Slide Number Placeholder 4">
            <a:extLst>
              <a:ext uri="{FF2B5EF4-FFF2-40B4-BE49-F238E27FC236}">
                <a16:creationId xmlns:a16="http://schemas.microsoft.com/office/drawing/2014/main" id="{D7FF32FD-E222-4137-AA54-A5E46CD1EC63}"/>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13" name="Footer Placeholder 5">
            <a:extLst>
              <a:ext uri="{FF2B5EF4-FFF2-40B4-BE49-F238E27FC236}">
                <a16:creationId xmlns:a16="http://schemas.microsoft.com/office/drawing/2014/main" id="{A9A618A1-DF1B-4801-B6F7-2A0E2E9DB7B4}"/>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4" name="Date Placeholder 3">
            <a:extLst>
              <a:ext uri="{FF2B5EF4-FFF2-40B4-BE49-F238E27FC236}">
                <a16:creationId xmlns:a16="http://schemas.microsoft.com/office/drawing/2014/main" id="{44F63FC3-40C6-4E05-A43F-4C4DB2F05259}"/>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Tree>
    <p:custDataLst>
      <p:tags r:id="rId1"/>
    </p:custDataLst>
    <p:extLst>
      <p:ext uri="{BB962C8B-B14F-4D97-AF65-F5344CB8AC3E}">
        <p14:creationId xmlns:p14="http://schemas.microsoft.com/office/powerpoint/2010/main" val="2212348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2CF3111-E23C-4DCA-BFF0-DA53EDC1DE25}"/>
              </a:ext>
            </a:extLst>
          </p:cNvPr>
          <p:cNvSpPr txBox="1"/>
          <p:nvPr/>
        </p:nvSpPr>
        <p:spPr>
          <a:xfrm>
            <a:off x="696983" y="1390782"/>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Which of the following, if any, would you say you are worried about financially or are struggling to pay?</a:t>
            </a:r>
          </a:p>
        </p:txBody>
      </p:sp>
      <p:graphicFrame>
        <p:nvGraphicFramePr>
          <p:cNvPr id="18" name="Chart 17">
            <a:extLst>
              <a:ext uri="{FF2B5EF4-FFF2-40B4-BE49-F238E27FC236}">
                <a16:creationId xmlns:a16="http://schemas.microsoft.com/office/drawing/2014/main" id="{1D4327B1-41AF-43AB-8DF5-575EDE3D5F03}"/>
              </a:ext>
            </a:extLst>
          </p:cNvPr>
          <p:cNvGraphicFramePr/>
          <p:nvPr>
            <p:extLst>
              <p:ext uri="{D42A27DB-BD31-4B8C-83A1-F6EECF244321}">
                <p14:modId xmlns:p14="http://schemas.microsoft.com/office/powerpoint/2010/main" val="114323504"/>
              </p:ext>
            </p:extLst>
          </p:nvPr>
        </p:nvGraphicFramePr>
        <p:xfrm>
          <a:off x="963193" y="1735472"/>
          <a:ext cx="7220225" cy="4363575"/>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Financial situation </a:t>
            </a:r>
          </a:p>
        </p:txBody>
      </p:sp>
      <p:sp>
        <p:nvSpPr>
          <p:cNvPr id="14" name="Slide Number Placeholder 4">
            <a:extLst>
              <a:ext uri="{FF2B5EF4-FFF2-40B4-BE49-F238E27FC236}">
                <a16:creationId xmlns:a16="http://schemas.microsoft.com/office/drawing/2014/main" id="{B77BCA35-357D-44CE-B88B-2FBD1B4F1224}"/>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706436" y="176101"/>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62% of Essex residents say that they are financially worried about or are struggling to pay their home energy bills, whilst around a third say the same about food and essential items (34%) and petrol or diesel (32%).</a:t>
            </a:r>
          </a:p>
        </p:txBody>
      </p:sp>
      <p:sp>
        <p:nvSpPr>
          <p:cNvPr id="17" name="Date Placeholder 3">
            <a:extLst>
              <a:ext uri="{FF2B5EF4-FFF2-40B4-BE49-F238E27FC236}">
                <a16:creationId xmlns:a16="http://schemas.microsoft.com/office/drawing/2014/main" id="{0928DE55-4B08-48CC-9867-3B01AA2D594D}"/>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4" name="TextBox 3">
            <a:extLst>
              <a:ext uri="{FF2B5EF4-FFF2-40B4-BE49-F238E27FC236}">
                <a16:creationId xmlns:a16="http://schemas.microsoft.com/office/drawing/2014/main" id="{982800C1-A200-4606-7CB7-C8818A0BFBB6}"/>
              </a:ext>
              <a:ext uri="{C183D7F6-B498-43B3-948B-1728B52AA6E4}">
                <adec:decorative xmlns:adec="http://schemas.microsoft.com/office/drawing/2017/decorative" val="1"/>
              </a:ext>
            </a:extLst>
          </p:cNvPr>
          <p:cNvSpPr txBox="1"/>
          <p:nvPr/>
        </p:nvSpPr>
        <p:spPr>
          <a:xfrm>
            <a:off x="695325" y="6317404"/>
            <a:ext cx="7401110" cy="400110"/>
          </a:xfrm>
          <a:prstGeom prst="rect">
            <a:avLst/>
          </a:prstGeom>
          <a:noFill/>
        </p:spPr>
        <p:txBody>
          <a:bodyPr wrap="square" rtlCol="0">
            <a:spAutoFit/>
          </a:bodyPr>
          <a:lstStyle/>
          <a:p>
            <a:pPr>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2023 = 6,064</a:t>
            </a:r>
            <a:r>
              <a:rPr lang="en-GB" sz="1000">
                <a:solidFill>
                  <a:srgbClr val="00000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a:t>
            </a:r>
          </a:p>
        </p:txBody>
      </p:sp>
      <p:sp>
        <p:nvSpPr>
          <p:cNvPr id="2" name="Rectangle 1">
            <a:extLst>
              <a:ext uri="{FF2B5EF4-FFF2-40B4-BE49-F238E27FC236}">
                <a16:creationId xmlns:a16="http://schemas.microsoft.com/office/drawing/2014/main" id="{6AE7B72C-EE59-E7F3-D143-922A6F8DA4EB}"/>
              </a:ext>
            </a:extLst>
          </p:cNvPr>
          <p:cNvSpPr/>
          <p:nvPr/>
        </p:nvSpPr>
        <p:spPr>
          <a:xfrm>
            <a:off x="7827265" y="1921091"/>
            <a:ext cx="3958456" cy="3066546"/>
          </a:xfrm>
          <a:prstGeom prst="rect">
            <a:avLst/>
          </a:prstGeom>
          <a:solidFill>
            <a:srgbClr val="FFFF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accent4"/>
                </a:solidFill>
                <a:effectLst/>
                <a:uLnTx/>
                <a:uFillTx/>
                <a:latin typeface="+mj-lt"/>
                <a:ea typeface="+mn-ea"/>
                <a:cs typeface="+mn-cs"/>
              </a:rPr>
              <a:t>3% </a:t>
            </a:r>
            <a:r>
              <a:rPr kumimoji="0" lang="en-GB" sz="1100" b="1" i="0" u="none" strike="noStrike" kern="1200" cap="none" spc="0" normalizeH="0" baseline="0" noProof="0">
                <a:ln>
                  <a:noFill/>
                </a:ln>
                <a:solidFill>
                  <a:sysClr val="windowText" lastClr="000000"/>
                </a:solidFill>
                <a:effectLst/>
                <a:uLnTx/>
                <a:uFillTx/>
                <a:latin typeface="+mj-lt"/>
                <a:ea typeface="+mn-ea"/>
                <a:cs typeface="+mn-cs"/>
              </a:rPr>
              <a:t>of Essex residents have received a food parcel in the last 12 months (a significant increase from 2% in 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solidFill>
                <a:sysClr val="windowText" lastClr="000000"/>
              </a:solidFill>
              <a:highlight>
                <a:srgbClr val="FFFF00"/>
              </a:highligh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ysClr val="windowText" lastClr="000000"/>
                </a:solidFill>
                <a:effectLst/>
                <a:uLnTx/>
                <a:uFillTx/>
                <a:latin typeface="+mj-lt"/>
                <a:ea typeface="+mn-ea"/>
                <a:cs typeface="+mn-cs"/>
              </a:rPr>
              <a:t>The following groups are among those who are significantly more likely to have received a food parcel in the last 12 months: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ysClr val="windowText" lastClr="000000"/>
              </a:solidFill>
              <a:effectLst/>
              <a:highlight>
                <a:srgbClr val="FFFF00"/>
              </a:highlight>
              <a:uLnTx/>
              <a:uFillTx/>
              <a:latin typeface="+mj-lt"/>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100" b="1" i="0" u="none" strike="noStrike" kern="1200" cap="none" spc="0" normalizeH="0" baseline="0" noProof="0">
                <a:ln>
                  <a:noFill/>
                </a:ln>
                <a:solidFill>
                  <a:sysClr val="windowText" lastClr="000000"/>
                </a:solidFill>
                <a:effectLst/>
                <a:uLnTx/>
                <a:uFillTx/>
                <a:latin typeface="+mj-lt"/>
                <a:ea typeface="+mn-ea"/>
                <a:cs typeface="+mn-cs"/>
              </a:rPr>
              <a:t>Lower income households earning less than £25K (5%)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100" b="1" i="0" u="none" strike="noStrike" kern="1200" cap="none" spc="0" normalizeH="0" baseline="0" noProof="0">
                <a:ln>
                  <a:noFill/>
                </a:ln>
                <a:solidFill>
                  <a:sysClr val="windowText" lastClr="000000"/>
                </a:solidFill>
                <a:effectLst/>
                <a:uLnTx/>
                <a:uFillTx/>
                <a:latin typeface="+mj-lt"/>
                <a:ea typeface="+mn-ea"/>
                <a:cs typeface="+mn-cs"/>
              </a:rPr>
              <a:t>Non-working households (15%)</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100" b="1" i="0" u="none" strike="noStrike" kern="1200" cap="none" spc="0" normalizeH="0" baseline="0" noProof="0">
                <a:ln>
                  <a:noFill/>
                </a:ln>
                <a:solidFill>
                  <a:sysClr val="windowText" lastClr="000000"/>
                </a:solidFill>
                <a:effectLst/>
                <a:uLnTx/>
                <a:uFillTx/>
                <a:latin typeface="+mj-lt"/>
                <a:ea typeface="+mn-ea"/>
                <a:cs typeface="+mn-cs"/>
              </a:rPr>
              <a:t>Thos</a:t>
            </a:r>
            <a:r>
              <a:rPr lang="en-GB" sz="1100" b="1">
                <a:solidFill>
                  <a:sysClr val="windowText" lastClr="000000"/>
                </a:solidFill>
                <a:latin typeface="+mj-lt"/>
              </a:rPr>
              <a:t>e in the social rented sector </a:t>
            </a:r>
            <a:r>
              <a:rPr kumimoji="0" lang="en-GB" sz="1100" b="1" i="0" u="none" strike="noStrike" kern="1200" cap="none" spc="0" normalizeH="0" baseline="0" noProof="0">
                <a:ln>
                  <a:noFill/>
                </a:ln>
                <a:solidFill>
                  <a:sysClr val="windowText" lastClr="000000"/>
                </a:solidFill>
                <a:effectLst/>
                <a:uLnTx/>
                <a:uFillTx/>
                <a:latin typeface="+mj-lt"/>
                <a:ea typeface="+mn-ea"/>
                <a:cs typeface="+mn-cs"/>
              </a:rPr>
              <a:t>(10%)</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100" b="1" i="0" u="none" strike="noStrike" kern="1200" cap="none" spc="0" normalizeH="0" baseline="0" noProof="0">
                <a:ln>
                  <a:noFill/>
                </a:ln>
                <a:solidFill>
                  <a:sysClr val="windowText" lastClr="000000"/>
                </a:solidFill>
                <a:effectLst/>
                <a:uLnTx/>
                <a:uFillTx/>
                <a:latin typeface="+mj-lt"/>
                <a:ea typeface="+mn-ea"/>
                <a:cs typeface="+mn-cs"/>
              </a:rPr>
              <a:t>Single person household (no children) (5%)</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100" b="1" i="0" u="none" strike="noStrike" kern="1200" cap="none" spc="0" normalizeH="0" baseline="0" noProof="0">
                <a:ln>
                  <a:noFill/>
                </a:ln>
                <a:solidFill>
                  <a:sysClr val="windowText" lastClr="000000"/>
                </a:solidFill>
                <a:effectLst/>
                <a:uLnTx/>
                <a:uFillTx/>
                <a:latin typeface="+mj-lt"/>
                <a:ea typeface="+mn-ea"/>
                <a:cs typeface="+mn-cs"/>
              </a:rPr>
              <a:t>Residents with a long-term limiting health condition or illness that impacts ‘a lot’ (9% of all age, 12% of working-age)</a:t>
            </a:r>
          </a:p>
        </p:txBody>
      </p:sp>
      <p:sp>
        <p:nvSpPr>
          <p:cNvPr id="5" name="Arrow: Right 4">
            <a:extLst>
              <a:ext uri="{FF2B5EF4-FFF2-40B4-BE49-F238E27FC236}">
                <a16:creationId xmlns:a16="http://schemas.microsoft.com/office/drawing/2014/main" id="{FEACD280-5A53-7909-14F1-10EAE5FDB5F6}"/>
              </a:ext>
            </a:extLst>
          </p:cNvPr>
          <p:cNvSpPr/>
          <p:nvPr/>
        </p:nvSpPr>
        <p:spPr>
          <a:xfrm>
            <a:off x="6355080" y="2349671"/>
            <a:ext cx="1335024" cy="2651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265055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2CF3111-E23C-4DCA-BFF0-DA53EDC1DE25}"/>
              </a:ext>
            </a:extLst>
          </p:cNvPr>
          <p:cNvSpPr txBox="1"/>
          <p:nvPr/>
        </p:nvSpPr>
        <p:spPr>
          <a:xfrm>
            <a:off x="696983" y="1390782"/>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Which of the following, if any, would you say you are worried about financially or are struggling to pay?</a:t>
            </a:r>
          </a:p>
        </p:txBody>
      </p:sp>
      <p:graphicFrame>
        <p:nvGraphicFramePr>
          <p:cNvPr id="18" name="Chart 17">
            <a:extLst>
              <a:ext uri="{FF2B5EF4-FFF2-40B4-BE49-F238E27FC236}">
                <a16:creationId xmlns:a16="http://schemas.microsoft.com/office/drawing/2014/main" id="{1D4327B1-41AF-43AB-8DF5-575EDE3D5F03}"/>
              </a:ext>
            </a:extLst>
          </p:cNvPr>
          <p:cNvGraphicFramePr/>
          <p:nvPr>
            <p:extLst>
              <p:ext uri="{D42A27DB-BD31-4B8C-83A1-F6EECF244321}">
                <p14:modId xmlns:p14="http://schemas.microsoft.com/office/powerpoint/2010/main" val="935373271"/>
              </p:ext>
            </p:extLst>
          </p:nvPr>
        </p:nvGraphicFramePr>
        <p:xfrm>
          <a:off x="777240" y="1735472"/>
          <a:ext cx="10648047" cy="4363575"/>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Financial situation </a:t>
            </a:r>
          </a:p>
        </p:txBody>
      </p:sp>
      <p:sp>
        <p:nvSpPr>
          <p:cNvPr id="14" name="Slide Number Placeholder 4">
            <a:extLst>
              <a:ext uri="{FF2B5EF4-FFF2-40B4-BE49-F238E27FC236}">
                <a16:creationId xmlns:a16="http://schemas.microsoft.com/office/drawing/2014/main" id="{B77BCA35-357D-44CE-B88B-2FBD1B4F1224}"/>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706436" y="176101"/>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While this pattern is reflected across residents, those that are financially finding it more difficult are more likely to struggle paying for food / essential items, rent / mortgage or the internet / broadband vs. other residents.  </a:t>
            </a:r>
          </a:p>
        </p:txBody>
      </p:sp>
      <p:sp>
        <p:nvSpPr>
          <p:cNvPr id="17" name="Date Placeholder 3">
            <a:extLst>
              <a:ext uri="{FF2B5EF4-FFF2-40B4-BE49-F238E27FC236}">
                <a16:creationId xmlns:a16="http://schemas.microsoft.com/office/drawing/2014/main" id="{0928DE55-4B08-48CC-9867-3B01AA2D594D}"/>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4" name="TextBox 3">
            <a:extLst>
              <a:ext uri="{FF2B5EF4-FFF2-40B4-BE49-F238E27FC236}">
                <a16:creationId xmlns:a16="http://schemas.microsoft.com/office/drawing/2014/main" id="{982800C1-A200-4606-7CB7-C8818A0BFBB6}"/>
              </a:ext>
              <a:ext uri="{C183D7F6-B498-43B3-948B-1728B52AA6E4}">
                <adec:decorative xmlns:adec="http://schemas.microsoft.com/office/drawing/2017/decorative" val="1"/>
              </a:ext>
            </a:extLst>
          </p:cNvPr>
          <p:cNvSpPr txBox="1"/>
          <p:nvPr/>
        </p:nvSpPr>
        <p:spPr>
          <a:xfrm>
            <a:off x="695325" y="6317404"/>
            <a:ext cx="7401110" cy="400110"/>
          </a:xfrm>
          <a:prstGeom prst="rect">
            <a:avLst/>
          </a:prstGeom>
          <a:noFill/>
        </p:spPr>
        <p:txBody>
          <a:bodyPr wrap="square" rtlCol="0">
            <a:spAutoFit/>
          </a:bodyPr>
          <a:lstStyle/>
          <a:p>
            <a:pPr>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2023 = 5,874</a:t>
            </a:r>
            <a:r>
              <a:rPr lang="en-GB" sz="1000">
                <a:solidFill>
                  <a:srgbClr val="00000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a:t>
            </a:r>
          </a:p>
        </p:txBody>
      </p:sp>
    </p:spTree>
    <p:custDataLst>
      <p:tags r:id="rId1"/>
    </p:custDataLst>
    <p:extLst>
      <p:ext uri="{BB962C8B-B14F-4D97-AF65-F5344CB8AC3E}">
        <p14:creationId xmlns:p14="http://schemas.microsoft.com/office/powerpoint/2010/main" val="3051016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a:solidFill>
                  <a:schemeClr val="accent4"/>
                </a:solidFill>
              </a:rPr>
              <a:t>Survey analysis</a:t>
            </a:r>
          </a:p>
        </p:txBody>
      </p:sp>
      <p:sp>
        <p:nvSpPr>
          <p:cNvPr id="3" name="TextBox 2">
            <a:extLst>
              <a:ext uri="{FF2B5EF4-FFF2-40B4-BE49-F238E27FC236}">
                <a16:creationId xmlns:a16="http://schemas.microsoft.com/office/drawing/2014/main" id="{6D9A372C-283F-6BAB-45D1-C42FFD541C96}"/>
              </a:ext>
            </a:extLst>
          </p:cNvPr>
          <p:cNvSpPr txBox="1"/>
          <p:nvPr/>
        </p:nvSpPr>
        <p:spPr>
          <a:xfrm>
            <a:off x="545124" y="1650985"/>
            <a:ext cx="10645390" cy="859986"/>
          </a:xfrm>
          <a:prstGeom prst="rect">
            <a:avLst/>
          </a:prstGeom>
          <a:noFill/>
        </p:spPr>
        <p:txBody>
          <a:bodyPr wrap="square" lIns="0" tIns="0" rIns="0" bIns="0" rtlCol="0">
            <a:noAutofit/>
          </a:bodyPr>
          <a:lstStyle/>
          <a:p>
            <a:pPr>
              <a:spcAft>
                <a:spcPts val="1134"/>
              </a:spcAft>
            </a:pPr>
            <a:r>
              <a:rPr lang="en-GB" b="1"/>
              <a:t>The survey has been designed to ensure that all the themes and questions can be examined by:</a:t>
            </a:r>
          </a:p>
        </p:txBody>
      </p:sp>
      <p:graphicFrame>
        <p:nvGraphicFramePr>
          <p:cNvPr id="5" name="Table 8">
            <a:extLst>
              <a:ext uri="{FF2B5EF4-FFF2-40B4-BE49-F238E27FC236}">
                <a16:creationId xmlns:a16="http://schemas.microsoft.com/office/drawing/2014/main" id="{028B3CA2-685C-8DD8-DC9D-89E6B8270847}"/>
              </a:ext>
            </a:extLst>
          </p:cNvPr>
          <p:cNvGraphicFramePr>
            <a:graphicFrameLocks noGrp="1"/>
          </p:cNvGraphicFramePr>
          <p:nvPr/>
        </p:nvGraphicFramePr>
        <p:xfrm>
          <a:off x="545124" y="2237593"/>
          <a:ext cx="11101752" cy="2245360"/>
        </p:xfrm>
        <a:graphic>
          <a:graphicData uri="http://schemas.openxmlformats.org/drawingml/2006/table">
            <a:tbl>
              <a:tblPr firstRow="1" bandRow="1">
                <a:tableStyleId>{5C22544A-7EE6-4342-B048-85BDC9FD1C3A}</a:tableStyleId>
              </a:tblPr>
              <a:tblGrid>
                <a:gridCol w="5550876">
                  <a:extLst>
                    <a:ext uri="{9D8B030D-6E8A-4147-A177-3AD203B41FA5}">
                      <a16:colId xmlns:a16="http://schemas.microsoft.com/office/drawing/2014/main" val="2189188019"/>
                    </a:ext>
                  </a:extLst>
                </a:gridCol>
                <a:gridCol w="5550876">
                  <a:extLst>
                    <a:ext uri="{9D8B030D-6E8A-4147-A177-3AD203B41FA5}">
                      <a16:colId xmlns:a16="http://schemas.microsoft.com/office/drawing/2014/main" val="2763356918"/>
                    </a:ext>
                  </a:extLst>
                </a:gridCol>
              </a:tblGrid>
              <a:tr h="370840">
                <a:tc>
                  <a:txBody>
                    <a:bodyPr/>
                    <a:lstStyle/>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Gender</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Age</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Long-term limiting health condition/illness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District</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Level of neighbourhood deprivation </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Urban/rural classification</a:t>
                      </a:r>
                    </a:p>
                  </a:txBody>
                  <a:tcPr>
                    <a:solidFill>
                      <a:schemeClr val="bg1"/>
                    </a:solidFill>
                  </a:tcPr>
                </a:tc>
                <a:tc>
                  <a:txBody>
                    <a:bodyPr/>
                    <a:lstStyle/>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Levelling up priority places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Household composition </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Families with children</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Personal / household working status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Household income</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Tenure</a:t>
                      </a:r>
                    </a:p>
                  </a:txBody>
                  <a:tcPr>
                    <a:solidFill>
                      <a:schemeClr val="bg1"/>
                    </a:solidFill>
                  </a:tcPr>
                </a:tc>
                <a:extLst>
                  <a:ext uri="{0D108BD9-81ED-4DB2-BD59-A6C34878D82A}">
                    <a16:rowId xmlns:a16="http://schemas.microsoft.com/office/drawing/2014/main" val="2835285505"/>
                  </a:ext>
                </a:extLst>
              </a:tr>
            </a:tbl>
          </a:graphicData>
        </a:graphic>
      </p:graphicFrame>
    </p:spTree>
    <p:extLst>
      <p:ext uri="{BB962C8B-B14F-4D97-AF65-F5344CB8AC3E}">
        <p14:creationId xmlns:p14="http://schemas.microsoft.com/office/powerpoint/2010/main" val="4188786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Chart 43">
            <a:extLst>
              <a:ext uri="{FF2B5EF4-FFF2-40B4-BE49-F238E27FC236}">
                <a16:creationId xmlns:a16="http://schemas.microsoft.com/office/drawing/2014/main" id="{58E67B60-C5E2-46FC-8714-109AFB719BA8}"/>
              </a:ext>
            </a:extLst>
          </p:cNvPr>
          <p:cNvGraphicFramePr/>
          <p:nvPr>
            <p:extLst>
              <p:ext uri="{D42A27DB-BD31-4B8C-83A1-F6EECF244321}">
                <p14:modId xmlns:p14="http://schemas.microsoft.com/office/powerpoint/2010/main" val="3819528703"/>
              </p:ext>
            </p:extLst>
          </p:nvPr>
        </p:nvGraphicFramePr>
        <p:xfrm>
          <a:off x="827314" y="1851851"/>
          <a:ext cx="9988732" cy="427814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27FCEA4-0202-446A-B4AC-D0CB7DB33FCA}"/>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Job quality</a:t>
            </a:r>
          </a:p>
        </p:txBody>
      </p:sp>
      <p:sp>
        <p:nvSpPr>
          <p:cNvPr id="34" name="Title 1">
            <a:extLst>
              <a:ext uri="{FF2B5EF4-FFF2-40B4-BE49-F238E27FC236}">
                <a16:creationId xmlns:a16="http://schemas.microsoft.com/office/drawing/2014/main" id="{E4DBA7ED-FA08-4220-9F3C-37716B2E07C7}"/>
              </a:ext>
            </a:extLst>
          </p:cNvPr>
          <p:cNvSpPr txBox="1">
            <a:spLocks/>
          </p:cNvSpPr>
          <p:nvPr/>
        </p:nvSpPr>
        <p:spPr>
          <a:xfrm>
            <a:off x="569279" y="222496"/>
            <a:ext cx="11199745" cy="1327389"/>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a:solidFill>
                  <a:schemeClr val="accent4"/>
                </a:solidFill>
              </a:rPr>
              <a:t>There are significant differences between full time and part time working residents in terms of views on employment. Part time workers in particular feel there are less opportunities for career progression.  </a:t>
            </a:r>
            <a:endParaRPr kumimoji="0" lang="en-GB" sz="1800" b="1" i="0" u="none" strike="noStrike" kern="1200" cap="none" spc="0" normalizeH="0" baseline="0" noProof="0">
              <a:ln>
                <a:noFill/>
              </a:ln>
              <a:solidFill>
                <a:schemeClr val="accent4"/>
              </a:solidFill>
              <a:effectLst/>
              <a:uLnTx/>
              <a:uFillTx/>
              <a:ea typeface="+mj-ea"/>
              <a:cs typeface="+mj-cs"/>
            </a:endParaRPr>
          </a:p>
        </p:txBody>
      </p:sp>
      <p:sp>
        <p:nvSpPr>
          <p:cNvPr id="48" name="Footer Placeholder 5">
            <a:extLst>
              <a:ext uri="{FF2B5EF4-FFF2-40B4-BE49-F238E27FC236}">
                <a16:creationId xmlns:a16="http://schemas.microsoft.com/office/drawing/2014/main" id="{CB6C2C2F-56AE-483A-AB11-36AB80004EE5}"/>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Chief Executive’s Office</a:t>
            </a:r>
          </a:p>
        </p:txBody>
      </p:sp>
      <p:sp>
        <p:nvSpPr>
          <p:cNvPr id="13" name="TextBox 12">
            <a:extLst>
              <a:ext uri="{FF2B5EF4-FFF2-40B4-BE49-F238E27FC236}">
                <a16:creationId xmlns:a16="http://schemas.microsoft.com/office/drawing/2014/main" id="{938BBAFA-3D3B-41F9-A01D-F872F0A522D7}"/>
              </a:ext>
            </a:extLst>
          </p:cNvPr>
          <p:cNvSpPr txBox="1"/>
          <p:nvPr/>
        </p:nvSpPr>
        <p:spPr>
          <a:xfrm>
            <a:off x="695325" y="6343563"/>
            <a:ext cx="815665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working residents (2,874);  working full-time (2,026); working part time / zero contract (848); note base sizes may differ per question</a:t>
            </a:r>
          </a:p>
        </p:txBody>
      </p:sp>
      <p:sp>
        <p:nvSpPr>
          <p:cNvPr id="36" name="TextBox 35">
            <a:extLst>
              <a:ext uri="{FF2B5EF4-FFF2-40B4-BE49-F238E27FC236}">
                <a16:creationId xmlns:a16="http://schemas.microsoft.com/office/drawing/2014/main" id="{1EF735BE-53F7-0293-2595-4A7B41BFD556}"/>
              </a:ext>
            </a:extLst>
          </p:cNvPr>
          <p:cNvSpPr txBox="1"/>
          <p:nvPr/>
        </p:nvSpPr>
        <p:spPr>
          <a:xfrm>
            <a:off x="695325" y="1387987"/>
            <a:ext cx="5983282"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rPr>
              <a:t>To what extent do you agree or disagree that…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300" b="1" i="1">
                <a:solidFill>
                  <a:prstClr val="black"/>
                </a:solidFill>
              </a:rPr>
              <a:t>FULL AND PART-TIME WORKING RESIDENTS</a:t>
            </a:r>
            <a:endParaRPr kumimoji="0" lang="en-GB" sz="1300" b="1" i="1" u="none" strike="noStrike" kern="1200" cap="none" spc="0" normalizeH="0" baseline="0" noProof="0">
              <a:ln>
                <a:noFill/>
              </a:ln>
              <a:solidFill>
                <a:prstClr val="black"/>
              </a:solidFill>
              <a:effectLst/>
              <a:uLnTx/>
              <a:uFillTx/>
            </a:endParaRPr>
          </a:p>
        </p:txBody>
      </p:sp>
      <p:sp>
        <p:nvSpPr>
          <p:cNvPr id="3" name="TextBox 2">
            <a:extLst>
              <a:ext uri="{FF2B5EF4-FFF2-40B4-BE49-F238E27FC236}">
                <a16:creationId xmlns:a16="http://schemas.microsoft.com/office/drawing/2014/main" id="{65B5D0EF-C790-4CEB-2BF3-58069D5C0978}"/>
              </a:ext>
            </a:extLst>
          </p:cNvPr>
          <p:cNvSpPr txBox="1"/>
          <p:nvPr/>
        </p:nvSpPr>
        <p:spPr>
          <a:xfrm>
            <a:off x="9135291" y="1513297"/>
            <a:ext cx="1532708" cy="338554"/>
          </a:xfrm>
          <a:prstGeom prst="rect">
            <a:avLst/>
          </a:prstGeom>
          <a:noFill/>
        </p:spPr>
        <p:txBody>
          <a:bodyPr wrap="square" rtlCol="0">
            <a:spAutoFit/>
          </a:bodyPr>
          <a:lstStyle/>
          <a:p>
            <a:r>
              <a:rPr lang="en-GB" sz="1600" b="1">
                <a:solidFill>
                  <a:schemeClr val="tx1">
                    <a:lumMod val="50000"/>
                    <a:lumOff val="50000"/>
                  </a:schemeClr>
                </a:solidFill>
              </a:rPr>
              <a:t>% agree</a:t>
            </a:r>
          </a:p>
        </p:txBody>
      </p:sp>
      <p:sp>
        <p:nvSpPr>
          <p:cNvPr id="4" name="Slide Number Placeholder 4">
            <a:extLst>
              <a:ext uri="{FF2B5EF4-FFF2-40B4-BE49-F238E27FC236}">
                <a16:creationId xmlns:a16="http://schemas.microsoft.com/office/drawing/2014/main" id="{6341C25B-CE1E-8C65-4AC4-98B354114A06}"/>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5" name="Date Placeholder 3">
            <a:extLst>
              <a:ext uri="{FF2B5EF4-FFF2-40B4-BE49-F238E27FC236}">
                <a16:creationId xmlns:a16="http://schemas.microsoft.com/office/drawing/2014/main" id="{3EC779A7-A182-D4F1-1B9A-48ADBF659270}"/>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10" name="TextBox 9">
            <a:extLst>
              <a:ext uri="{FF2B5EF4-FFF2-40B4-BE49-F238E27FC236}">
                <a16:creationId xmlns:a16="http://schemas.microsoft.com/office/drawing/2014/main" id="{4E7620EB-3670-3B1B-0E54-ABD13E478CF5}"/>
              </a:ext>
              <a:ext uri="{C183D7F6-B498-43B3-948B-1728B52AA6E4}">
                <adec:decorative xmlns:adec="http://schemas.microsoft.com/office/drawing/2017/decorative" val="1"/>
              </a:ext>
            </a:extLst>
          </p:cNvPr>
          <p:cNvSpPr txBox="1"/>
          <p:nvPr/>
        </p:nvSpPr>
        <p:spPr>
          <a:xfrm>
            <a:off x="1109454" y="5930882"/>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all working residents at the 95% confidence level </a:t>
            </a:r>
          </a:p>
        </p:txBody>
      </p:sp>
      <p:sp>
        <p:nvSpPr>
          <p:cNvPr id="11" name="Arrow: Up 10">
            <a:extLst>
              <a:ext uri="{FF2B5EF4-FFF2-40B4-BE49-F238E27FC236}">
                <a16:creationId xmlns:a16="http://schemas.microsoft.com/office/drawing/2014/main" id="{15B546C4-4F2B-0B4E-955D-781FC55128C4}"/>
              </a:ext>
              <a:ext uri="{C183D7F6-B498-43B3-948B-1728B52AA6E4}">
                <adec:decorative xmlns:adec="http://schemas.microsoft.com/office/drawing/2017/decorative" val="1"/>
              </a:ext>
            </a:extLst>
          </p:cNvPr>
          <p:cNvSpPr/>
          <p:nvPr/>
        </p:nvSpPr>
        <p:spPr>
          <a:xfrm>
            <a:off x="812631" y="6026587"/>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2" name="Arrow: Up 11">
            <a:extLst>
              <a:ext uri="{FF2B5EF4-FFF2-40B4-BE49-F238E27FC236}">
                <a16:creationId xmlns:a16="http://schemas.microsoft.com/office/drawing/2014/main" id="{857B200D-6409-F4F7-8B18-CB3932BC4094}"/>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11012889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Chart 43">
            <a:extLst>
              <a:ext uri="{FF2B5EF4-FFF2-40B4-BE49-F238E27FC236}">
                <a16:creationId xmlns:a16="http://schemas.microsoft.com/office/drawing/2014/main" id="{58E67B60-C5E2-46FC-8714-109AFB719BA8}"/>
              </a:ext>
            </a:extLst>
          </p:cNvPr>
          <p:cNvGraphicFramePr/>
          <p:nvPr>
            <p:extLst>
              <p:ext uri="{D42A27DB-BD31-4B8C-83A1-F6EECF244321}">
                <p14:modId xmlns:p14="http://schemas.microsoft.com/office/powerpoint/2010/main" val="3882875532"/>
              </p:ext>
            </p:extLst>
          </p:nvPr>
        </p:nvGraphicFramePr>
        <p:xfrm>
          <a:off x="827314" y="1851851"/>
          <a:ext cx="9988732" cy="427814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27FCEA4-0202-446A-B4AC-D0CB7DB33FCA}"/>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Job quality</a:t>
            </a:r>
          </a:p>
        </p:txBody>
      </p:sp>
      <p:sp>
        <p:nvSpPr>
          <p:cNvPr id="34" name="Title 1">
            <a:extLst>
              <a:ext uri="{FF2B5EF4-FFF2-40B4-BE49-F238E27FC236}">
                <a16:creationId xmlns:a16="http://schemas.microsoft.com/office/drawing/2014/main" id="{E4DBA7ED-FA08-4220-9F3C-37716B2E07C7}"/>
              </a:ext>
            </a:extLst>
          </p:cNvPr>
          <p:cNvSpPr txBox="1">
            <a:spLocks/>
          </p:cNvSpPr>
          <p:nvPr/>
        </p:nvSpPr>
        <p:spPr>
          <a:xfrm>
            <a:off x="569279" y="222496"/>
            <a:ext cx="11199745" cy="1327389"/>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Yet, residents are more likely to feel their working is meaningful and able to use their skills vs. 2022. </a:t>
            </a:r>
          </a:p>
        </p:txBody>
      </p:sp>
      <p:sp>
        <p:nvSpPr>
          <p:cNvPr id="48" name="Footer Placeholder 5">
            <a:extLst>
              <a:ext uri="{FF2B5EF4-FFF2-40B4-BE49-F238E27FC236}">
                <a16:creationId xmlns:a16="http://schemas.microsoft.com/office/drawing/2014/main" id="{CB6C2C2F-56AE-483A-AB11-36AB80004EE5}"/>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Chief Executive’s Office</a:t>
            </a:r>
          </a:p>
        </p:txBody>
      </p:sp>
      <p:sp>
        <p:nvSpPr>
          <p:cNvPr id="13" name="TextBox 12">
            <a:extLst>
              <a:ext uri="{FF2B5EF4-FFF2-40B4-BE49-F238E27FC236}">
                <a16:creationId xmlns:a16="http://schemas.microsoft.com/office/drawing/2014/main" id="{938BBAFA-3D3B-41F9-A01D-F872F0A522D7}"/>
              </a:ext>
            </a:extLst>
          </p:cNvPr>
          <p:cNvSpPr txBox="1"/>
          <p:nvPr/>
        </p:nvSpPr>
        <p:spPr>
          <a:xfrm>
            <a:off x="695325" y="6343563"/>
            <a:ext cx="582739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working residents 2023 (2,874); 2022 (2,536); note base sizes may differ per question</a:t>
            </a:r>
          </a:p>
        </p:txBody>
      </p:sp>
      <p:sp>
        <p:nvSpPr>
          <p:cNvPr id="36" name="TextBox 35">
            <a:extLst>
              <a:ext uri="{FF2B5EF4-FFF2-40B4-BE49-F238E27FC236}">
                <a16:creationId xmlns:a16="http://schemas.microsoft.com/office/drawing/2014/main" id="{1EF735BE-53F7-0293-2595-4A7B41BFD556}"/>
              </a:ext>
            </a:extLst>
          </p:cNvPr>
          <p:cNvSpPr txBox="1"/>
          <p:nvPr/>
        </p:nvSpPr>
        <p:spPr>
          <a:xfrm>
            <a:off x="695325" y="1387987"/>
            <a:ext cx="5983282"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rPr>
              <a:t>To what extent do you agree or disagree that…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300" b="1" i="1">
                <a:solidFill>
                  <a:prstClr val="black"/>
                </a:solidFill>
              </a:rPr>
              <a:t>FULL AND PART-TIME WORKING RESIDENTS</a:t>
            </a:r>
            <a:endParaRPr kumimoji="0" lang="en-GB" sz="1300" b="1" i="1" u="none" strike="noStrike" kern="1200" cap="none" spc="0" normalizeH="0" baseline="0" noProof="0">
              <a:ln>
                <a:noFill/>
              </a:ln>
              <a:solidFill>
                <a:prstClr val="black"/>
              </a:solidFill>
              <a:effectLst/>
              <a:uLnTx/>
              <a:uFillTx/>
            </a:endParaRPr>
          </a:p>
        </p:txBody>
      </p:sp>
      <p:sp>
        <p:nvSpPr>
          <p:cNvPr id="3" name="TextBox 2">
            <a:extLst>
              <a:ext uri="{FF2B5EF4-FFF2-40B4-BE49-F238E27FC236}">
                <a16:creationId xmlns:a16="http://schemas.microsoft.com/office/drawing/2014/main" id="{65B5D0EF-C790-4CEB-2BF3-58069D5C0978}"/>
              </a:ext>
            </a:extLst>
          </p:cNvPr>
          <p:cNvSpPr txBox="1"/>
          <p:nvPr/>
        </p:nvSpPr>
        <p:spPr>
          <a:xfrm>
            <a:off x="9135291" y="1513297"/>
            <a:ext cx="1532708" cy="338554"/>
          </a:xfrm>
          <a:prstGeom prst="rect">
            <a:avLst/>
          </a:prstGeom>
          <a:noFill/>
        </p:spPr>
        <p:txBody>
          <a:bodyPr wrap="square" rtlCol="0">
            <a:spAutoFit/>
          </a:bodyPr>
          <a:lstStyle/>
          <a:p>
            <a:r>
              <a:rPr lang="en-GB" sz="1600" b="1">
                <a:solidFill>
                  <a:schemeClr val="tx1">
                    <a:lumMod val="50000"/>
                    <a:lumOff val="50000"/>
                  </a:schemeClr>
                </a:solidFill>
              </a:rPr>
              <a:t>% agree</a:t>
            </a:r>
          </a:p>
        </p:txBody>
      </p:sp>
      <p:sp>
        <p:nvSpPr>
          <p:cNvPr id="4" name="Slide Number Placeholder 4">
            <a:extLst>
              <a:ext uri="{FF2B5EF4-FFF2-40B4-BE49-F238E27FC236}">
                <a16:creationId xmlns:a16="http://schemas.microsoft.com/office/drawing/2014/main" id="{6341C25B-CE1E-8C65-4AC4-98B354114A06}"/>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5" name="Date Placeholder 3">
            <a:extLst>
              <a:ext uri="{FF2B5EF4-FFF2-40B4-BE49-F238E27FC236}">
                <a16:creationId xmlns:a16="http://schemas.microsoft.com/office/drawing/2014/main" id="{3EC779A7-A182-D4F1-1B9A-48ADBF659270}"/>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10" name="TextBox 9">
            <a:extLst>
              <a:ext uri="{FF2B5EF4-FFF2-40B4-BE49-F238E27FC236}">
                <a16:creationId xmlns:a16="http://schemas.microsoft.com/office/drawing/2014/main" id="{4E7620EB-3670-3B1B-0E54-ABD13E478CF5}"/>
              </a:ext>
              <a:ext uri="{C183D7F6-B498-43B3-948B-1728B52AA6E4}">
                <adec:decorative xmlns:adec="http://schemas.microsoft.com/office/drawing/2017/decorative" val="1"/>
              </a:ext>
            </a:extLst>
          </p:cNvPr>
          <p:cNvSpPr txBox="1"/>
          <p:nvPr/>
        </p:nvSpPr>
        <p:spPr>
          <a:xfrm>
            <a:off x="1109454" y="5930882"/>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all working residents at the 95% confidence level </a:t>
            </a:r>
          </a:p>
        </p:txBody>
      </p:sp>
      <p:sp>
        <p:nvSpPr>
          <p:cNvPr id="11" name="Arrow: Up 10">
            <a:extLst>
              <a:ext uri="{FF2B5EF4-FFF2-40B4-BE49-F238E27FC236}">
                <a16:creationId xmlns:a16="http://schemas.microsoft.com/office/drawing/2014/main" id="{15B546C4-4F2B-0B4E-955D-781FC55128C4}"/>
              </a:ext>
              <a:ext uri="{C183D7F6-B498-43B3-948B-1728B52AA6E4}">
                <adec:decorative xmlns:adec="http://schemas.microsoft.com/office/drawing/2017/decorative" val="1"/>
              </a:ext>
            </a:extLst>
          </p:cNvPr>
          <p:cNvSpPr/>
          <p:nvPr/>
        </p:nvSpPr>
        <p:spPr>
          <a:xfrm>
            <a:off x="812631" y="6026587"/>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2" name="Arrow: Up 11">
            <a:extLst>
              <a:ext uri="{FF2B5EF4-FFF2-40B4-BE49-F238E27FC236}">
                <a16:creationId xmlns:a16="http://schemas.microsoft.com/office/drawing/2014/main" id="{857B200D-6409-F4F7-8B18-CB3932BC4094}"/>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32111171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p:txBody>
          <a:bodyPr/>
          <a:lstStyle/>
          <a:p>
            <a:r>
              <a:rPr lang="en-GB"/>
              <a:t>Physical activity:</a:t>
            </a:r>
          </a:p>
        </p:txBody>
      </p:sp>
      <p:sp>
        <p:nvSpPr>
          <p:cNvPr id="4" name="Text Placeholder 3">
            <a:extLst>
              <a:ext uri="{FF2B5EF4-FFF2-40B4-BE49-F238E27FC236}">
                <a16:creationId xmlns:a16="http://schemas.microsoft.com/office/drawing/2014/main" id="{E2A848C0-58EA-315B-A4AB-E4EC78714EBF}"/>
              </a:ext>
            </a:extLst>
          </p:cNvPr>
          <p:cNvSpPr>
            <a:spLocks noGrp="1"/>
          </p:cNvSpPr>
          <p:nvPr>
            <p:ph type="body" idx="1"/>
          </p:nvPr>
        </p:nvSpPr>
        <p:spPr/>
        <p:txBody>
          <a:bodyPr/>
          <a:lstStyle/>
          <a:p>
            <a:r>
              <a:rPr lang="en-GB"/>
              <a:t>How active are Essex residents?</a:t>
            </a:r>
          </a:p>
        </p:txBody>
      </p:sp>
    </p:spTree>
    <p:custDataLst>
      <p:tags r:id="rId1"/>
    </p:custDataLst>
    <p:extLst>
      <p:ext uri="{BB962C8B-B14F-4D97-AF65-F5344CB8AC3E}">
        <p14:creationId xmlns:p14="http://schemas.microsoft.com/office/powerpoint/2010/main" val="29221712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3948962-802A-33C6-62C2-F55BFBC4C700}"/>
              </a:ext>
              <a:ext uri="{C183D7F6-B498-43B3-948B-1728B52AA6E4}">
                <adec:decorative xmlns:adec="http://schemas.microsoft.com/office/drawing/2017/decorative" val="1"/>
              </a:ext>
            </a:extLst>
          </p:cNvPr>
          <p:cNvCxnSpPr>
            <a:cxnSpLocks/>
          </p:cNvCxnSpPr>
          <p:nvPr/>
        </p:nvCxnSpPr>
        <p:spPr>
          <a:xfrm flipH="1">
            <a:off x="10764457" y="1791494"/>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F59A95E-84F9-4F03-BF8B-E973D3E47BDA}"/>
              </a:ext>
              <a:ext uri="{C183D7F6-B498-43B3-948B-1728B52AA6E4}">
                <adec:decorative xmlns:adec="http://schemas.microsoft.com/office/drawing/2017/decorative" val="1"/>
              </a:ext>
            </a:extLst>
          </p:cNvPr>
          <p:cNvCxnSpPr>
            <a:cxnSpLocks/>
          </p:cNvCxnSpPr>
          <p:nvPr/>
        </p:nvCxnSpPr>
        <p:spPr>
          <a:xfrm flipH="1">
            <a:off x="9290053" y="1736708"/>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9" name="Chart 8" descr="For example, while 40% of Essex residents overall said they do at least 150 minutes of moderate-intensity activity and were therefore classified as 'active', residents in Harlow district were significantly less likely to be with 29% considered 'active'. In contrast, 49% of residents in Chelmsford and Uttlesford districts did at least 150 minutes activity per week, as did 46% of residents in Brentwood and Maldon, significantly above the Essex average. By deprivation, 24% of those in IMD quintile 1 and 35% in quintile 2 were 'active' (both below the Essex average of 40%), while 44% of residents in both IMD quintile 4 and 5 were 'active'.   ">
            <a:extLst>
              <a:ext uri="{FF2B5EF4-FFF2-40B4-BE49-F238E27FC236}">
                <a16:creationId xmlns:a16="http://schemas.microsoft.com/office/drawing/2014/main" id="{1A87C691-FF32-1A32-E2BA-EE0F1FC3B852}"/>
              </a:ext>
              <a:ext uri="{C183D7F6-B498-43B3-948B-1728B52AA6E4}">
                <adec:decorative xmlns:adec="http://schemas.microsoft.com/office/drawing/2017/decorative" val="0"/>
              </a:ext>
            </a:extLst>
          </p:cNvPr>
          <p:cNvGraphicFramePr/>
          <p:nvPr/>
        </p:nvGraphicFramePr>
        <p:xfrm>
          <a:off x="7171669" y="1709397"/>
          <a:ext cx="6452820" cy="48667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descr="For example, while 40% of Essex residents overall said they do at least 150 minutes of moderate-intensity activity and were therefore classified as 'active', residents in Harlow district were significantly less likely to be with 29% considered 'active'. In contrast, 49% of residents in Chelmsford and Uttlesford districts did at least 150 minutes activity per week, as did 46% of residents in Brentwood and Maldon, significantly above the Essex average. By deprivation, 24% of those in IMD quintile 1 and 35% in quintile 2 were 'active' (both below the Essex average of 40%), while 44% of residents in both IMD quintile 4 and 5 were 'active'.   ">
            <a:extLst>
              <a:ext uri="{FF2B5EF4-FFF2-40B4-BE49-F238E27FC236}">
                <a16:creationId xmlns:a16="http://schemas.microsoft.com/office/drawing/2014/main" id="{1B10787E-2158-4909-84E5-A1ADD2A3B64F}"/>
              </a:ext>
              <a:ext uri="{C183D7F6-B498-43B3-948B-1728B52AA6E4}">
                <adec:decorative xmlns:adec="http://schemas.microsoft.com/office/drawing/2017/decorative" val="0"/>
              </a:ext>
            </a:extLst>
          </p:cNvPr>
          <p:cNvGraphicFramePr/>
          <p:nvPr/>
        </p:nvGraphicFramePr>
        <p:xfrm>
          <a:off x="1252784" y="1695764"/>
          <a:ext cx="11031579" cy="48550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58E67B60-C5E2-46FC-8714-109AFB719BA8}"/>
              </a:ext>
              <a:ext uri="{C183D7F6-B498-43B3-948B-1728B52AA6E4}">
                <adec:decorative xmlns:adec="http://schemas.microsoft.com/office/drawing/2017/decorative" val="1"/>
              </a:ext>
            </a:extLst>
          </p:cNvPr>
          <p:cNvGraphicFramePr/>
          <p:nvPr/>
        </p:nvGraphicFramePr>
        <p:xfrm>
          <a:off x="650766" y="1608222"/>
          <a:ext cx="4000110" cy="4278143"/>
        </p:xfrm>
        <a:graphic>
          <a:graphicData uri="http://schemas.openxmlformats.org/drawingml/2006/chart">
            <c:chart xmlns:c="http://schemas.openxmlformats.org/drawingml/2006/chart" xmlns:r="http://schemas.openxmlformats.org/officeDocument/2006/relationships" r:id="rId6"/>
          </a:graphicData>
        </a:graphic>
      </p:graphicFrame>
      <p:sp>
        <p:nvSpPr>
          <p:cNvPr id="25" name="TextBox 24" descr="Respondents were asked &quot;In a typical week, how many minutes of at least moderate-intensity activity do you do?&quot; and could answer at least 150 minutes (classified as active), 30 to 149 minutes (classified as fairly active) or less than 30 minutes (classified as inactive).&#10;">
            <a:extLst>
              <a:ext uri="{FF2B5EF4-FFF2-40B4-BE49-F238E27FC236}">
                <a16:creationId xmlns:a16="http://schemas.microsoft.com/office/drawing/2014/main" id="{BA433F81-85D4-4936-BF50-F3FFDA8E5E4B}"/>
              </a:ext>
            </a:extLst>
          </p:cNvPr>
          <p:cNvSpPr txBox="1"/>
          <p:nvPr/>
        </p:nvSpPr>
        <p:spPr>
          <a:xfrm>
            <a:off x="650765" y="1375096"/>
            <a:ext cx="650033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noProof="0" dirty="0">
                <a:ln>
                  <a:noFill/>
                </a:ln>
                <a:solidFill>
                  <a:prstClr val="black"/>
                </a:solidFill>
                <a:effectLst/>
                <a:uLnTx/>
                <a:uFillTx/>
                <a:latin typeface="Calibri"/>
                <a:ea typeface="+mn-ea"/>
                <a:cs typeface="+mn-cs"/>
              </a:rPr>
              <a:t>Levels of physical activity a week (</a:t>
            </a:r>
            <a:r>
              <a:rPr lang="en-GB" sz="1600" b="1" dirty="0">
                <a:solidFill>
                  <a:prstClr val="black"/>
                </a:solidFill>
                <a:latin typeface="Calibri"/>
              </a:rPr>
              <a:t>c</a:t>
            </a:r>
            <a:r>
              <a:rPr kumimoji="0" lang="en-GB" sz="1600" b="1" u="none" strike="noStrike" kern="1200" cap="none" spc="0" normalizeH="0" baseline="0" noProof="0" dirty="0" err="1">
                <a:ln>
                  <a:noFill/>
                </a:ln>
                <a:solidFill>
                  <a:prstClr val="black"/>
                </a:solidFill>
                <a:effectLst/>
                <a:uLnTx/>
                <a:uFillTx/>
                <a:latin typeface="Calibri"/>
                <a:ea typeface="+mn-ea"/>
                <a:cs typeface="+mn-cs"/>
              </a:rPr>
              <a:t>ombined</a:t>
            </a:r>
            <a:r>
              <a:rPr kumimoji="0" lang="en-GB" sz="1600" b="1" u="none" strike="noStrike" kern="1200" cap="none" spc="0" normalizeH="0" baseline="0" noProof="0" dirty="0">
                <a:ln>
                  <a:noFill/>
                </a:ln>
                <a:solidFill>
                  <a:prstClr val="black"/>
                </a:solidFill>
                <a:effectLst/>
                <a:uLnTx/>
                <a:uFillTx/>
                <a:latin typeface="Calibri"/>
                <a:ea typeface="+mn-ea"/>
                <a:cs typeface="+mn-cs"/>
              </a:rPr>
              <a:t> scores)</a:t>
            </a:r>
          </a:p>
        </p:txBody>
      </p:sp>
      <p:cxnSp>
        <p:nvCxnSpPr>
          <p:cNvPr id="37" name="Straight Connector 36">
            <a:extLst>
              <a:ext uri="{FF2B5EF4-FFF2-40B4-BE49-F238E27FC236}">
                <a16:creationId xmlns:a16="http://schemas.microsoft.com/office/drawing/2014/main" id="{2C2BCCB9-C286-40D9-80EF-752A33407747}"/>
              </a:ext>
              <a:ext uri="{C183D7F6-B498-43B3-948B-1728B52AA6E4}">
                <adec:decorative xmlns:adec="http://schemas.microsoft.com/office/drawing/2017/decorative" val="1"/>
              </a:ext>
            </a:extLst>
          </p:cNvPr>
          <p:cNvCxnSpPr>
            <a:cxnSpLocks/>
          </p:cNvCxnSpPr>
          <p:nvPr/>
        </p:nvCxnSpPr>
        <p:spPr>
          <a:xfrm>
            <a:off x="5726545" y="5375351"/>
            <a:ext cx="6179636"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F640A52-7C97-4A5A-B8D3-B6846D673C7A}"/>
              </a:ext>
              <a:ext uri="{C183D7F6-B498-43B3-948B-1728B52AA6E4}">
                <adec:decorative xmlns:adec="http://schemas.microsoft.com/office/drawing/2017/decorative" val="1"/>
              </a:ext>
            </a:extLst>
          </p:cNvPr>
          <p:cNvCxnSpPr>
            <a:cxnSpLocks/>
          </p:cNvCxnSpPr>
          <p:nvPr/>
        </p:nvCxnSpPr>
        <p:spPr>
          <a:xfrm>
            <a:off x="5726545" y="4947186"/>
            <a:ext cx="6179636"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Physical activity</a:t>
            </a:r>
          </a:p>
        </p:txBody>
      </p:sp>
      <p:sp>
        <p:nvSpPr>
          <p:cNvPr id="22" name="TextBox 21">
            <a:extLst>
              <a:ext uri="{FF2B5EF4-FFF2-40B4-BE49-F238E27FC236}">
                <a16:creationId xmlns:a16="http://schemas.microsoft.com/office/drawing/2014/main" id="{92E886A8-BD27-4D33-B862-C94C1C4EA905}"/>
              </a:ext>
              <a:ext uri="{C183D7F6-B498-43B3-948B-1728B52AA6E4}">
                <adec:decorative xmlns:adec="http://schemas.microsoft.com/office/drawing/2017/decorative" val="1"/>
              </a:ext>
            </a:extLst>
          </p:cNvPr>
          <p:cNvSpPr txBox="1"/>
          <p:nvPr/>
        </p:nvSpPr>
        <p:spPr>
          <a:xfrm>
            <a:off x="7026763" y="1155174"/>
            <a:ext cx="21860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Calibri"/>
                <a:ea typeface="+mn-ea"/>
                <a:cs typeface="+mn-cs"/>
              </a:rPr>
              <a:t>% ‘active’ (at least 150 minutes per week)</a:t>
            </a:r>
          </a:p>
        </p:txBody>
      </p:sp>
      <p:cxnSp>
        <p:nvCxnSpPr>
          <p:cNvPr id="49" name="Straight Connector 48">
            <a:extLst>
              <a:ext uri="{FF2B5EF4-FFF2-40B4-BE49-F238E27FC236}">
                <a16:creationId xmlns:a16="http://schemas.microsoft.com/office/drawing/2014/main" id="{8483B472-2068-45D2-BE90-2B787C0153B8}"/>
              </a:ext>
              <a:ext uri="{C183D7F6-B498-43B3-948B-1728B52AA6E4}">
                <adec:decorative xmlns:adec="http://schemas.microsoft.com/office/drawing/2017/decorative" val="1"/>
              </a:ext>
            </a:extLst>
          </p:cNvPr>
          <p:cNvCxnSpPr>
            <a:cxnSpLocks/>
          </p:cNvCxnSpPr>
          <p:nvPr/>
        </p:nvCxnSpPr>
        <p:spPr>
          <a:xfrm>
            <a:off x="5726545" y="4522838"/>
            <a:ext cx="6179636"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9D618A7E-E6CA-4090-80C2-01E4FC862791}"/>
              </a:ext>
              <a:ext uri="{C183D7F6-B498-43B3-948B-1728B52AA6E4}">
                <adec:decorative xmlns:adec="http://schemas.microsoft.com/office/drawing/2017/decorative" val="1"/>
              </a:ext>
            </a:extLst>
          </p:cNvPr>
          <p:cNvSpPr/>
          <p:nvPr/>
        </p:nvSpPr>
        <p:spPr>
          <a:xfrm>
            <a:off x="9632614" y="2436341"/>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Rectangle 70">
            <a:extLst>
              <a:ext uri="{FF2B5EF4-FFF2-40B4-BE49-F238E27FC236}">
                <a16:creationId xmlns:a16="http://schemas.microsoft.com/office/drawing/2014/main" id="{F1808AA4-357A-47C7-B611-CD3090F8A56E}"/>
              </a:ext>
              <a:ext uri="{C183D7F6-B498-43B3-948B-1728B52AA6E4}">
                <adec:decorative xmlns:adec="http://schemas.microsoft.com/office/drawing/2017/decorative" val="1"/>
              </a:ext>
            </a:extLst>
          </p:cNvPr>
          <p:cNvSpPr/>
          <p:nvPr/>
        </p:nvSpPr>
        <p:spPr>
          <a:xfrm>
            <a:off x="9154599" y="4095450"/>
            <a:ext cx="308842" cy="18171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EA6A7EA1-F0CA-4B43-8D76-10DB12CF789D}"/>
              </a:ext>
              <a:ext uri="{C183D7F6-B498-43B3-948B-1728B52AA6E4}">
                <adec:decorative xmlns:adec="http://schemas.microsoft.com/office/drawing/2017/decorative" val="1"/>
              </a:ext>
            </a:extLst>
          </p:cNvPr>
          <p:cNvSpPr/>
          <p:nvPr/>
        </p:nvSpPr>
        <p:spPr>
          <a:xfrm>
            <a:off x="9828540" y="2851265"/>
            <a:ext cx="340693"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3CE8A680-E591-4226-AF7C-1487F4A1F867}"/>
              </a:ext>
              <a:ext uri="{C183D7F6-B498-43B3-948B-1728B52AA6E4}">
                <adec:decorative xmlns:adec="http://schemas.microsoft.com/office/drawing/2017/decorative" val="1"/>
              </a:ext>
            </a:extLst>
          </p:cNvPr>
          <p:cNvSpPr/>
          <p:nvPr/>
        </p:nvSpPr>
        <p:spPr>
          <a:xfrm>
            <a:off x="9260137" y="4955163"/>
            <a:ext cx="313872" cy="17105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49563C38-AC7B-4247-B5CE-4846C313BB88}"/>
              </a:ext>
              <a:ext uri="{C183D7F6-B498-43B3-948B-1728B52AA6E4}">
                <adec:decorative xmlns:adec="http://schemas.microsoft.com/office/drawing/2017/decorative" val="1"/>
              </a:ext>
            </a:extLst>
          </p:cNvPr>
          <p:cNvSpPr/>
          <p:nvPr/>
        </p:nvSpPr>
        <p:spPr>
          <a:xfrm>
            <a:off x="9105716" y="5361777"/>
            <a:ext cx="313872" cy="15608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648D3BBC-2414-4278-8E0C-CB70040FEFF6}"/>
              </a:ext>
              <a:ext uri="{C183D7F6-B498-43B3-948B-1728B52AA6E4}">
                <adec:decorative xmlns:adec="http://schemas.microsoft.com/office/drawing/2017/decorative" val="1"/>
              </a:ext>
            </a:extLst>
          </p:cNvPr>
          <p:cNvSpPr/>
          <p:nvPr/>
        </p:nvSpPr>
        <p:spPr>
          <a:xfrm>
            <a:off x="9218395" y="5580331"/>
            <a:ext cx="333840" cy="16528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E6F40F98-33A7-45AA-9193-DCAF05AD898F}"/>
              </a:ext>
              <a:ext uri="{C183D7F6-B498-43B3-948B-1728B52AA6E4}">
                <adec:decorative xmlns:adec="http://schemas.microsoft.com/office/drawing/2017/decorative" val="1"/>
              </a:ext>
            </a:extLst>
          </p:cNvPr>
          <p:cNvSpPr/>
          <p:nvPr/>
        </p:nvSpPr>
        <p:spPr>
          <a:xfrm>
            <a:off x="9409643" y="5155722"/>
            <a:ext cx="313872"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E6F40F98-33A7-45AA-9193-DCAF05AD898F}"/>
              </a:ext>
              <a:ext uri="{C183D7F6-B498-43B3-948B-1728B52AA6E4}">
                <adec:decorative xmlns:adec="http://schemas.microsoft.com/office/drawing/2017/decorative" val="1"/>
              </a:ext>
            </a:extLst>
          </p:cNvPr>
          <p:cNvSpPr/>
          <p:nvPr/>
        </p:nvSpPr>
        <p:spPr>
          <a:xfrm>
            <a:off x="9682986" y="6174594"/>
            <a:ext cx="32313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Slide Number Placeholder 4">
            <a:extLst>
              <a:ext uri="{FF2B5EF4-FFF2-40B4-BE49-F238E27FC236}">
                <a16:creationId xmlns:a16="http://schemas.microsoft.com/office/drawing/2014/main" id="{30CFD81E-68CA-4AAD-8E03-C6180898E05D}"/>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36" name="Footer Placeholder 5">
            <a:extLst>
              <a:ext uri="{FF2B5EF4-FFF2-40B4-BE49-F238E27FC236}">
                <a16:creationId xmlns:a16="http://schemas.microsoft.com/office/drawing/2014/main" id="{E12D2E8C-A731-4D4E-A5A7-5793D9211673}"/>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Produced by Essex County Council Policy Unit</a:t>
            </a:r>
          </a:p>
        </p:txBody>
      </p:sp>
      <p:sp>
        <p:nvSpPr>
          <p:cNvPr id="39" name="Date Placeholder 3">
            <a:extLst>
              <a:ext uri="{FF2B5EF4-FFF2-40B4-BE49-F238E27FC236}">
                <a16:creationId xmlns:a16="http://schemas.microsoft.com/office/drawing/2014/main" id="{4E693CB5-C373-4C28-A172-AC8455D0F23B}"/>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alibri"/>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5" name="Title 1">
            <a:extLst>
              <a:ext uri="{FF2B5EF4-FFF2-40B4-BE49-F238E27FC236}">
                <a16:creationId xmlns:a16="http://schemas.microsoft.com/office/drawing/2014/main" id="{26897778-8D13-F342-35C7-CC31C446E1C7}"/>
              </a:ext>
            </a:extLst>
          </p:cNvPr>
          <p:cNvSpPr txBox="1">
            <a:spLocks/>
          </p:cNvSpPr>
          <p:nvPr/>
        </p:nvSpPr>
        <p:spPr>
          <a:xfrm>
            <a:off x="706436" y="22529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800" dirty="0">
                <a:latin typeface="Calibri"/>
              </a:rPr>
              <a:t>68</a:t>
            </a:r>
            <a:r>
              <a:rPr kumimoji="0" lang="en-GB" sz="1800" b="1" i="0" u="none" strike="noStrike" kern="1200" cap="none" spc="0" normalizeH="0" baseline="0" noProof="0" dirty="0">
                <a:ln>
                  <a:noFill/>
                </a:ln>
                <a:solidFill>
                  <a:srgbClr val="E40037"/>
                </a:solidFill>
                <a:effectLst/>
                <a:uLnTx/>
                <a:uFillTx/>
                <a:latin typeface="Calibri"/>
                <a:ea typeface="+mj-ea"/>
                <a:cs typeface="+mj-cs"/>
              </a:rPr>
              <a:t>% of Essex residents are ‘active’ and do at least 150 minutes of at least moderate-intensity activity a week, this is </a:t>
            </a:r>
            <a:r>
              <a:rPr lang="en-GB" sz="1800" dirty="0">
                <a:latin typeface="Calibri"/>
              </a:rPr>
              <a:t>higher</a:t>
            </a:r>
            <a:r>
              <a:rPr kumimoji="0" lang="en-GB" sz="1800" b="1" i="0" u="none" strike="noStrike" kern="1200" cap="none" spc="0" normalizeH="0" baseline="0" noProof="0" dirty="0">
                <a:ln>
                  <a:noFill/>
                </a:ln>
                <a:solidFill>
                  <a:srgbClr val="E40037"/>
                </a:solidFill>
                <a:effectLst/>
                <a:uLnTx/>
                <a:uFillTx/>
                <a:latin typeface="Calibri"/>
                <a:ea typeface="+mj-ea"/>
                <a:cs typeface="+mj-cs"/>
              </a:rPr>
              <a:t> than the latest national figures. </a:t>
            </a:r>
            <a:r>
              <a:rPr lang="en-GB" sz="1800" dirty="0">
                <a:latin typeface="Calibri"/>
              </a:rPr>
              <a:t>L</a:t>
            </a:r>
            <a:r>
              <a:rPr kumimoji="0" lang="en-GB" sz="1800" b="1" i="0" u="none" strike="noStrike" kern="1200" cap="none" spc="0" normalizeH="0" baseline="0" noProof="0" dirty="0" err="1">
                <a:ln>
                  <a:noFill/>
                </a:ln>
                <a:solidFill>
                  <a:srgbClr val="E40037"/>
                </a:solidFill>
                <a:effectLst/>
                <a:uLnTx/>
                <a:uFillTx/>
                <a:latin typeface="Calibri"/>
                <a:ea typeface="+mj-ea"/>
                <a:cs typeface="+mj-cs"/>
              </a:rPr>
              <a:t>evels</a:t>
            </a:r>
            <a:r>
              <a:rPr kumimoji="0" lang="en-GB" sz="1800" b="1" i="0" u="none" strike="noStrike" kern="1200" cap="none" spc="0" normalizeH="0" baseline="0" noProof="0" dirty="0">
                <a:ln>
                  <a:noFill/>
                </a:ln>
                <a:solidFill>
                  <a:srgbClr val="E40037"/>
                </a:solidFill>
                <a:effectLst/>
                <a:uLnTx/>
                <a:uFillTx/>
                <a:latin typeface="Calibri"/>
                <a:ea typeface="+mj-ea"/>
                <a:cs typeface="+mj-cs"/>
              </a:rPr>
              <a:t> of ‘inactivity’ are also lower at </a:t>
            </a:r>
            <a:r>
              <a:rPr lang="en-GB" sz="1800" dirty="0">
                <a:latin typeface="Calibri"/>
              </a:rPr>
              <a:t>16</a:t>
            </a:r>
            <a:r>
              <a:rPr kumimoji="0" lang="en-GB" sz="1800" b="1" i="0" u="none" strike="noStrike" kern="1200" cap="none" spc="0" normalizeH="0" baseline="0" noProof="0" dirty="0">
                <a:ln>
                  <a:noFill/>
                </a:ln>
                <a:solidFill>
                  <a:srgbClr val="E40037"/>
                </a:solidFill>
                <a:effectLst/>
                <a:uLnTx/>
                <a:uFillTx/>
                <a:latin typeface="Calibri"/>
                <a:ea typeface="+mj-ea"/>
                <a:cs typeface="+mj-cs"/>
              </a:rPr>
              <a:t>%. </a:t>
            </a:r>
          </a:p>
        </p:txBody>
      </p:sp>
      <p:sp>
        <p:nvSpPr>
          <p:cNvPr id="4" name="TextBox 3">
            <a:extLst>
              <a:ext uri="{FF2B5EF4-FFF2-40B4-BE49-F238E27FC236}">
                <a16:creationId xmlns:a16="http://schemas.microsoft.com/office/drawing/2014/main" id="{5AA792CD-A68A-BA8F-63C6-51FAAEB72AD8}"/>
              </a:ext>
              <a:ext uri="{C183D7F6-B498-43B3-948B-1728B52AA6E4}">
                <adec:decorative xmlns:adec="http://schemas.microsoft.com/office/drawing/2017/decorative" val="1"/>
              </a:ext>
            </a:extLst>
          </p:cNvPr>
          <p:cNvSpPr txBox="1"/>
          <p:nvPr/>
        </p:nvSpPr>
        <p:spPr>
          <a:xfrm>
            <a:off x="682192" y="6067556"/>
            <a:ext cx="3993283"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a:ea typeface="+mn-ea"/>
                <a:cs typeface="+mn-cs"/>
              </a:rPr>
              <a:t>Base: All residents (answering) excluding those answering ‘prefer not to say’: 2023 = 6,064.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a:ea typeface="+mn-ea"/>
                <a:cs typeface="+mn-cs"/>
              </a:rPr>
              <a:t>Benchmark: Active Lives Survey November 2021 to November 2022 (198,911) </a:t>
            </a:r>
          </a:p>
        </p:txBody>
      </p:sp>
      <p:sp>
        <p:nvSpPr>
          <p:cNvPr id="11" name="Rectangle 10">
            <a:extLst>
              <a:ext uri="{FF2B5EF4-FFF2-40B4-BE49-F238E27FC236}">
                <a16:creationId xmlns:a16="http://schemas.microsoft.com/office/drawing/2014/main" id="{7604E4B8-5876-9D2C-A9D6-BB2C85400320}"/>
              </a:ext>
              <a:ext uri="{C183D7F6-B498-43B3-948B-1728B52AA6E4}">
                <adec:decorative xmlns:adec="http://schemas.microsoft.com/office/drawing/2017/decorative" val="1"/>
              </a:ext>
            </a:extLst>
          </p:cNvPr>
          <p:cNvSpPr/>
          <p:nvPr/>
        </p:nvSpPr>
        <p:spPr>
          <a:xfrm>
            <a:off x="9154599" y="2210130"/>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93547896-AD83-9A59-5E10-CDED8AC6608E}"/>
              </a:ext>
            </a:extLst>
          </p:cNvPr>
          <p:cNvGrpSpPr/>
          <p:nvPr/>
        </p:nvGrpSpPr>
        <p:grpSpPr>
          <a:xfrm>
            <a:off x="4878703" y="6461209"/>
            <a:ext cx="3003744" cy="400110"/>
            <a:chOff x="4878703" y="6461209"/>
            <a:chExt cx="3003744" cy="400110"/>
          </a:xfrm>
        </p:grpSpPr>
        <p:sp>
          <p:nvSpPr>
            <p:cNvPr id="3" name="TextBox 2">
              <a:extLst>
                <a:ext uri="{FF2B5EF4-FFF2-40B4-BE49-F238E27FC236}">
                  <a16:creationId xmlns:a16="http://schemas.microsoft.com/office/drawing/2014/main" id="{6DA05CC6-7102-1BD6-A495-3FDE4C7C269C}"/>
                </a:ext>
                <a:ext uri="{C183D7F6-B498-43B3-948B-1728B52AA6E4}">
                  <adec:decorative xmlns:adec="http://schemas.microsoft.com/office/drawing/2017/decorative" val="1"/>
                </a:ext>
              </a:extLst>
            </p:cNvPr>
            <p:cNvSpPr txBox="1"/>
            <p:nvPr/>
          </p:nvSpPr>
          <p:spPr>
            <a:xfrm>
              <a:off x="5175526" y="6461209"/>
              <a:ext cx="27069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6" name="Arrow: Up 5">
              <a:extLst>
                <a:ext uri="{FF2B5EF4-FFF2-40B4-BE49-F238E27FC236}">
                  <a16:creationId xmlns:a16="http://schemas.microsoft.com/office/drawing/2014/main" id="{C5893A09-761A-6088-D896-8FB6B2E1374A}"/>
                </a:ext>
                <a:ext uri="{C183D7F6-B498-43B3-948B-1728B52AA6E4}">
                  <adec:decorative xmlns:adec="http://schemas.microsoft.com/office/drawing/2017/decorative" val="1"/>
                </a:ext>
              </a:extLst>
            </p:cNvPr>
            <p:cNvSpPr/>
            <p:nvPr/>
          </p:nvSpPr>
          <p:spPr>
            <a:xfrm>
              <a:off x="4878703" y="655691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Arrow: Up 6">
              <a:extLst>
                <a:ext uri="{FF2B5EF4-FFF2-40B4-BE49-F238E27FC236}">
                  <a16:creationId xmlns:a16="http://schemas.microsoft.com/office/drawing/2014/main" id="{36BEAB56-E49E-02F4-3782-6C1B766FA3BC}"/>
                </a:ext>
                <a:ext uri="{C183D7F6-B498-43B3-948B-1728B52AA6E4}">
                  <adec:decorative xmlns:adec="http://schemas.microsoft.com/office/drawing/2017/decorative" val="1"/>
                </a:ext>
              </a:extLst>
            </p:cNvPr>
            <p:cNvSpPr/>
            <p:nvPr/>
          </p:nvSpPr>
          <p:spPr>
            <a:xfrm flipV="1">
              <a:off x="5021249" y="656445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pSp>
      <p:sp>
        <p:nvSpPr>
          <p:cNvPr id="17" name="TextBox 16">
            <a:extLst>
              <a:ext uri="{FF2B5EF4-FFF2-40B4-BE49-F238E27FC236}">
                <a16:creationId xmlns:a16="http://schemas.microsoft.com/office/drawing/2014/main" id="{D70AA380-267D-8D7C-53F8-56FDABE5DABF}"/>
              </a:ext>
              <a:ext uri="{C183D7F6-B498-43B3-948B-1728B52AA6E4}">
                <adec:decorative xmlns:adec="http://schemas.microsoft.com/office/drawing/2017/decorative" val="1"/>
              </a:ext>
            </a:extLst>
          </p:cNvPr>
          <p:cNvSpPr txBox="1"/>
          <p:nvPr/>
        </p:nvSpPr>
        <p:spPr>
          <a:xfrm>
            <a:off x="9918212" y="1155174"/>
            <a:ext cx="21860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‘inactive’ (less than 30 minutes per week)</a:t>
            </a:r>
          </a:p>
        </p:txBody>
      </p:sp>
      <p:sp>
        <p:nvSpPr>
          <p:cNvPr id="12" name="Rectangle 11">
            <a:extLst>
              <a:ext uri="{FF2B5EF4-FFF2-40B4-BE49-F238E27FC236}">
                <a16:creationId xmlns:a16="http://schemas.microsoft.com/office/drawing/2014/main" id="{91113E14-F9CC-6D8B-6C99-9F95939E12DD}"/>
              </a:ext>
              <a:ext uri="{C183D7F6-B498-43B3-948B-1728B52AA6E4}">
                <adec:decorative xmlns:adec="http://schemas.microsoft.com/office/drawing/2017/decorative" val="1"/>
              </a:ext>
            </a:extLst>
          </p:cNvPr>
          <p:cNvSpPr/>
          <p:nvPr/>
        </p:nvSpPr>
        <p:spPr>
          <a:xfrm>
            <a:off x="11011237" y="2020258"/>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F9153760-FB87-251F-0C22-D829F9DF8407}"/>
              </a:ext>
              <a:ext uri="{C183D7F6-B498-43B3-948B-1728B52AA6E4}">
                <adec:decorative xmlns:adec="http://schemas.microsoft.com/office/drawing/2017/decorative" val="1"/>
              </a:ext>
            </a:extLst>
          </p:cNvPr>
          <p:cNvSpPr/>
          <p:nvPr/>
        </p:nvSpPr>
        <p:spPr>
          <a:xfrm>
            <a:off x="10469288" y="2430089"/>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6C3044D7-FAD3-0437-E615-77DD4A4874CD}"/>
              </a:ext>
              <a:ext uri="{C183D7F6-B498-43B3-948B-1728B52AA6E4}">
                <adec:decorative xmlns:adec="http://schemas.microsoft.com/office/drawing/2017/decorative" val="1"/>
              </a:ext>
            </a:extLst>
          </p:cNvPr>
          <p:cNvSpPr/>
          <p:nvPr/>
        </p:nvSpPr>
        <p:spPr>
          <a:xfrm>
            <a:off x="10586890" y="2857514"/>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D98F1E47-4FB3-132E-D200-04E11C885F8C}"/>
              </a:ext>
              <a:ext uri="{C183D7F6-B498-43B3-948B-1728B52AA6E4}">
                <adec:decorative xmlns:adec="http://schemas.microsoft.com/office/drawing/2017/decorative" val="1"/>
              </a:ext>
            </a:extLst>
          </p:cNvPr>
          <p:cNvSpPr/>
          <p:nvPr/>
        </p:nvSpPr>
        <p:spPr>
          <a:xfrm>
            <a:off x="10978391" y="4116507"/>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F0DBC82D-8586-55A7-1A61-ABCA8161546C}"/>
              </a:ext>
              <a:ext uri="{C183D7F6-B498-43B3-948B-1728B52AA6E4}">
                <adec:decorative xmlns:adec="http://schemas.microsoft.com/office/drawing/2017/decorative" val="1"/>
              </a:ext>
            </a:extLst>
          </p:cNvPr>
          <p:cNvSpPr/>
          <p:nvPr/>
        </p:nvSpPr>
        <p:spPr>
          <a:xfrm>
            <a:off x="10683923" y="4330674"/>
            <a:ext cx="308842" cy="18171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7ECECA9C-07D1-A1C8-827A-A309FBC529DA}"/>
              </a:ext>
              <a:ext uri="{C183D7F6-B498-43B3-948B-1728B52AA6E4}">
                <adec:decorative xmlns:adec="http://schemas.microsoft.com/office/drawing/2017/decorative" val="1"/>
              </a:ext>
            </a:extLst>
          </p:cNvPr>
          <p:cNvSpPr/>
          <p:nvPr/>
        </p:nvSpPr>
        <p:spPr>
          <a:xfrm>
            <a:off x="10792937" y="5155722"/>
            <a:ext cx="308842" cy="18171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9438DEE7-8282-D461-D457-4EF95FDEB85A}"/>
              </a:ext>
              <a:ext uri="{C183D7F6-B498-43B3-948B-1728B52AA6E4}">
                <adec:decorative xmlns:adec="http://schemas.microsoft.com/office/drawing/2017/decorative" val="1"/>
              </a:ext>
            </a:extLst>
          </p:cNvPr>
          <p:cNvSpPr/>
          <p:nvPr/>
        </p:nvSpPr>
        <p:spPr>
          <a:xfrm>
            <a:off x="10913963" y="4967942"/>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Rectangle 39">
            <a:extLst>
              <a:ext uri="{FF2B5EF4-FFF2-40B4-BE49-F238E27FC236}">
                <a16:creationId xmlns:a16="http://schemas.microsoft.com/office/drawing/2014/main" id="{47B1DFE6-722F-EC88-370B-2692503F44E7}"/>
              </a:ext>
              <a:ext uri="{C183D7F6-B498-43B3-948B-1728B52AA6E4}">
                <adec:decorative xmlns:adec="http://schemas.microsoft.com/office/drawing/2017/decorative" val="1"/>
              </a:ext>
            </a:extLst>
          </p:cNvPr>
          <p:cNvSpPr/>
          <p:nvPr/>
        </p:nvSpPr>
        <p:spPr>
          <a:xfrm>
            <a:off x="11120559" y="5371534"/>
            <a:ext cx="280746" cy="206681"/>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529A30CC-3699-A64C-EFEE-4FF6965E1FD8}"/>
              </a:ext>
              <a:ext uri="{C183D7F6-B498-43B3-948B-1728B52AA6E4}">
                <adec:decorative xmlns:adec="http://schemas.microsoft.com/office/drawing/2017/decorative" val="1"/>
              </a:ext>
            </a:extLst>
          </p:cNvPr>
          <p:cNvSpPr/>
          <p:nvPr/>
        </p:nvSpPr>
        <p:spPr>
          <a:xfrm>
            <a:off x="10955264" y="5582034"/>
            <a:ext cx="330589" cy="213004"/>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47F488A3-BA3F-293D-5741-D4645C9E0F25}"/>
              </a:ext>
              <a:ext uri="{C183D7F6-B498-43B3-948B-1728B52AA6E4}">
                <adec:decorative xmlns:adec="http://schemas.microsoft.com/office/drawing/2017/decorative" val="1"/>
              </a:ext>
            </a:extLst>
          </p:cNvPr>
          <p:cNvSpPr/>
          <p:nvPr/>
        </p:nvSpPr>
        <p:spPr>
          <a:xfrm>
            <a:off x="10636869" y="6216341"/>
            <a:ext cx="308842" cy="18171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6714BE02-690A-AFF1-5E75-DB55CCC822A3}"/>
              </a:ext>
              <a:ext uri="{C183D7F6-B498-43B3-948B-1728B52AA6E4}">
                <adec:decorative xmlns:adec="http://schemas.microsoft.com/office/drawing/2017/decorative" val="1"/>
              </a:ext>
            </a:extLst>
          </p:cNvPr>
          <p:cNvSpPr/>
          <p:nvPr/>
        </p:nvSpPr>
        <p:spPr>
          <a:xfrm>
            <a:off x="10869578" y="4748490"/>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Rectangle 45">
            <a:extLst>
              <a:ext uri="{FF2B5EF4-FFF2-40B4-BE49-F238E27FC236}">
                <a16:creationId xmlns:a16="http://schemas.microsoft.com/office/drawing/2014/main" id="{678C8185-5C72-B50F-0806-C49E1ECE4A4D}"/>
              </a:ext>
              <a:ext uri="{C183D7F6-B498-43B3-948B-1728B52AA6E4}">
                <adec:decorative xmlns:adec="http://schemas.microsoft.com/office/drawing/2017/decorative" val="1"/>
              </a:ext>
            </a:extLst>
          </p:cNvPr>
          <p:cNvSpPr/>
          <p:nvPr/>
        </p:nvSpPr>
        <p:spPr>
          <a:xfrm>
            <a:off x="10745732" y="4539127"/>
            <a:ext cx="308842" cy="18171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id="{7F6B6A04-39FC-C588-E854-FB5391566745}"/>
              </a:ext>
              <a:ext uri="{C183D7F6-B498-43B3-948B-1728B52AA6E4}">
                <adec:decorative xmlns:adec="http://schemas.microsoft.com/office/drawing/2017/decorative" val="1"/>
              </a:ext>
            </a:extLst>
          </p:cNvPr>
          <p:cNvSpPr/>
          <p:nvPr/>
        </p:nvSpPr>
        <p:spPr>
          <a:xfrm>
            <a:off x="9163464" y="1999062"/>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Rectangle 50">
            <a:extLst>
              <a:ext uri="{FF2B5EF4-FFF2-40B4-BE49-F238E27FC236}">
                <a16:creationId xmlns:a16="http://schemas.microsoft.com/office/drawing/2014/main" id="{AAB4963A-F93C-A920-9BA8-28BD077614A3}"/>
              </a:ext>
              <a:ext uri="{C183D7F6-B498-43B3-948B-1728B52AA6E4}">
                <adec:decorative xmlns:adec="http://schemas.microsoft.com/office/drawing/2017/decorative" val="1"/>
              </a:ext>
            </a:extLst>
          </p:cNvPr>
          <p:cNvSpPr/>
          <p:nvPr/>
        </p:nvSpPr>
        <p:spPr>
          <a:xfrm>
            <a:off x="9281895" y="5773144"/>
            <a:ext cx="313872" cy="15608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Rectangle 51">
            <a:extLst>
              <a:ext uri="{FF2B5EF4-FFF2-40B4-BE49-F238E27FC236}">
                <a16:creationId xmlns:a16="http://schemas.microsoft.com/office/drawing/2014/main" id="{D48085F0-CA58-2270-15F9-E0E263755888}"/>
              </a:ext>
              <a:ext uri="{C183D7F6-B498-43B3-948B-1728B52AA6E4}">
                <adec:decorative xmlns:adec="http://schemas.microsoft.com/office/drawing/2017/decorative" val="1"/>
              </a:ext>
            </a:extLst>
          </p:cNvPr>
          <p:cNvSpPr/>
          <p:nvPr/>
        </p:nvSpPr>
        <p:spPr>
          <a:xfrm>
            <a:off x="9295578" y="4718841"/>
            <a:ext cx="313872" cy="17105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id="{78367470-24C2-5029-0889-757BEB736405}"/>
              </a:ext>
              <a:ext uri="{C183D7F6-B498-43B3-948B-1728B52AA6E4}">
                <adec:decorative xmlns:adec="http://schemas.microsoft.com/office/drawing/2017/decorative" val="1"/>
              </a:ext>
            </a:extLst>
          </p:cNvPr>
          <p:cNvSpPr/>
          <p:nvPr/>
        </p:nvSpPr>
        <p:spPr>
          <a:xfrm>
            <a:off x="9497925" y="4512786"/>
            <a:ext cx="313872"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297473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5CD66C8-7718-F7A1-33CB-77490A3E4F4E}"/>
              </a:ext>
              <a:ext uri="{C183D7F6-B498-43B3-948B-1728B52AA6E4}">
                <adec:decorative xmlns:adec="http://schemas.microsoft.com/office/drawing/2017/decorative" val="1"/>
              </a:ext>
            </a:extLst>
          </p:cNvPr>
          <p:cNvCxnSpPr>
            <a:cxnSpLocks/>
          </p:cNvCxnSpPr>
          <p:nvPr/>
        </p:nvCxnSpPr>
        <p:spPr>
          <a:xfrm>
            <a:off x="4882437" y="2308613"/>
            <a:ext cx="0" cy="378564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37359552-74CD-0629-77CD-184D1DA93E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9419976"/>
              </p:ext>
            </p:extLst>
          </p:nvPr>
        </p:nvGraphicFramePr>
        <p:xfrm>
          <a:off x="526650" y="2245706"/>
          <a:ext cx="5548458" cy="394656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97E7D77D-6B12-A9ED-B270-29947335DD89}"/>
              </a:ext>
            </a:extLst>
          </p:cNvPr>
          <p:cNvSpPr txBox="1">
            <a:spLocks/>
          </p:cNvSpPr>
          <p:nvPr/>
        </p:nvSpPr>
        <p:spPr>
          <a:xfrm>
            <a:off x="696983" y="136035"/>
            <a:ext cx="11280188" cy="874080"/>
          </a:xfrm>
          <a:prstGeom prst="rect">
            <a:avLst/>
          </a:prstGeom>
        </p:spPr>
        <p:txBody>
          <a:bodyPr anchor="t" anchorCtr="0">
            <a:norm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accent4"/>
                </a:solidFill>
                <a:effectLst/>
                <a:uLnTx/>
                <a:uFillTx/>
                <a:latin typeface="Calibri"/>
                <a:ea typeface="+mj-ea"/>
                <a:cs typeface="+mj-cs"/>
              </a:rPr>
              <a:t>Females, those aged 75+ and those with a LLTI/conditions* are all significantly less ‘active’ than the overall Essex population. Activity levels also dip for the 18-24 cohort.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chemeClr val="accent4"/>
              </a:solidFill>
              <a:effectLst/>
              <a:uLnTx/>
              <a:uFillTx/>
              <a:latin typeface="Calibri"/>
              <a:ea typeface="+mj-ea"/>
              <a:cs typeface="+mj-cs"/>
            </a:endParaRPr>
          </a:p>
        </p:txBody>
      </p:sp>
      <p:sp>
        <p:nvSpPr>
          <p:cNvPr id="5" name="Rectangle 4">
            <a:extLst>
              <a:ext uri="{FF2B5EF4-FFF2-40B4-BE49-F238E27FC236}">
                <a16:creationId xmlns:a16="http://schemas.microsoft.com/office/drawing/2014/main" id="{44A2E252-21B5-BC51-DBDB-C537BAD4DC7E}"/>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Physical activity</a:t>
            </a:r>
          </a:p>
        </p:txBody>
      </p:sp>
      <p:sp>
        <p:nvSpPr>
          <p:cNvPr id="6" name="TextBox 5">
            <a:extLst>
              <a:ext uri="{FF2B5EF4-FFF2-40B4-BE49-F238E27FC236}">
                <a16:creationId xmlns:a16="http://schemas.microsoft.com/office/drawing/2014/main" id="{68E2C778-85DD-057F-81F3-175AC19E0990}"/>
              </a:ext>
              <a:ext uri="{C183D7F6-B498-43B3-948B-1728B52AA6E4}">
                <adec:decorative xmlns:adec="http://schemas.microsoft.com/office/drawing/2017/decorative" val="1"/>
              </a:ext>
            </a:extLst>
          </p:cNvPr>
          <p:cNvSpPr txBox="1"/>
          <p:nvPr/>
        </p:nvSpPr>
        <p:spPr>
          <a:xfrm>
            <a:off x="695324" y="6317404"/>
            <a:ext cx="857893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respondents (answering) (6,064). * LLTI/condition = Limiting long-term illness or health condition </a:t>
            </a:r>
          </a:p>
        </p:txBody>
      </p:sp>
      <p:sp>
        <p:nvSpPr>
          <p:cNvPr id="8" name="Rectangle 7">
            <a:extLst>
              <a:ext uri="{FF2B5EF4-FFF2-40B4-BE49-F238E27FC236}">
                <a16:creationId xmlns:a16="http://schemas.microsoft.com/office/drawing/2014/main" id="{215561CB-369B-6F86-3BFA-108B486EBD0C}"/>
              </a:ext>
              <a:ext uri="{C183D7F6-B498-43B3-948B-1728B52AA6E4}">
                <adec:decorative xmlns:adec="http://schemas.microsoft.com/office/drawing/2017/decorative" val="1"/>
              </a:ext>
            </a:extLst>
          </p:cNvPr>
          <p:cNvSpPr/>
          <p:nvPr/>
        </p:nvSpPr>
        <p:spPr>
          <a:xfrm>
            <a:off x="4848835" y="2571157"/>
            <a:ext cx="324446" cy="19692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F95A5FCE-6502-72E8-F241-4431E8E1E302}"/>
              </a:ext>
              <a:ext uri="{C183D7F6-B498-43B3-948B-1728B52AA6E4}">
                <adec:decorative xmlns:adec="http://schemas.microsoft.com/office/drawing/2017/decorative" val="1"/>
              </a:ext>
            </a:extLst>
          </p:cNvPr>
          <p:cNvSpPr/>
          <p:nvPr/>
        </p:nvSpPr>
        <p:spPr>
          <a:xfrm>
            <a:off x="5070273" y="5349904"/>
            <a:ext cx="360000" cy="185878"/>
          </a:xfrm>
          <a:prstGeom prst="rect">
            <a:avLst/>
          </a:prstGeom>
          <a:noFill/>
          <a:ln w="19050">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5C722115-DF8B-9E9C-BD65-638FAD681C50}"/>
              </a:ext>
              <a:ext uri="{C183D7F6-B498-43B3-948B-1728B52AA6E4}">
                <adec:decorative xmlns:adec="http://schemas.microsoft.com/office/drawing/2017/decorative" val="1"/>
              </a:ext>
            </a:extLst>
          </p:cNvPr>
          <p:cNvSpPr/>
          <p:nvPr/>
        </p:nvSpPr>
        <p:spPr>
          <a:xfrm>
            <a:off x="4621312" y="5611914"/>
            <a:ext cx="328573" cy="18361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C78E0CBF-EB81-442C-C5B1-8EBAAB06BB87}"/>
              </a:ext>
              <a:ext uri="{C183D7F6-B498-43B3-948B-1728B52AA6E4}">
                <adec:decorative xmlns:adec="http://schemas.microsoft.com/office/drawing/2017/decorative" val="1"/>
              </a:ext>
            </a:extLst>
          </p:cNvPr>
          <p:cNvSpPr/>
          <p:nvPr/>
        </p:nvSpPr>
        <p:spPr>
          <a:xfrm>
            <a:off x="5088050" y="2847997"/>
            <a:ext cx="324446"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AC6F7F25-16BE-CD0E-D86D-63BFAFF62858}"/>
              </a:ext>
              <a:ext uri="{C183D7F6-B498-43B3-948B-1728B52AA6E4}">
                <adec:decorative xmlns:adec="http://schemas.microsoft.com/office/drawing/2017/decorative" val="1"/>
              </a:ext>
            </a:extLst>
          </p:cNvPr>
          <p:cNvSpPr txBox="1"/>
          <p:nvPr/>
        </p:nvSpPr>
        <p:spPr>
          <a:xfrm>
            <a:off x="1947940" y="1923911"/>
            <a:ext cx="438913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lumMod val="50000"/>
                    <a:lumOff val="50000"/>
                  </a:srgbClr>
                </a:solidFill>
                <a:effectLst/>
                <a:uLnTx/>
                <a:uFillTx/>
                <a:latin typeface="Calibri"/>
                <a:ea typeface="+mn-ea"/>
                <a:cs typeface="+mn-cs"/>
              </a:rPr>
              <a:t>% ‘active’ (at least 150 minutes per week)</a:t>
            </a:r>
          </a:p>
        </p:txBody>
      </p:sp>
      <p:graphicFrame>
        <p:nvGraphicFramePr>
          <p:cNvPr id="18" name="Chart 17">
            <a:extLst>
              <a:ext uri="{FF2B5EF4-FFF2-40B4-BE49-F238E27FC236}">
                <a16:creationId xmlns:a16="http://schemas.microsoft.com/office/drawing/2014/main" id="{D7D7E2C8-4404-3DF3-75D8-7577C98BDB1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1608881"/>
              </p:ext>
            </p:extLst>
          </p:nvPr>
        </p:nvGraphicFramePr>
        <p:xfrm>
          <a:off x="6430944" y="2283212"/>
          <a:ext cx="5475849" cy="4329376"/>
        </p:xfrm>
        <a:graphic>
          <a:graphicData uri="http://schemas.openxmlformats.org/drawingml/2006/chart">
            <c:chart xmlns:c="http://schemas.openxmlformats.org/drawingml/2006/chart" xmlns:r="http://schemas.openxmlformats.org/officeDocument/2006/relationships" r:id="rId5"/>
          </a:graphicData>
        </a:graphic>
      </p:graphicFrame>
      <p:cxnSp>
        <p:nvCxnSpPr>
          <p:cNvPr id="19" name="Straight Connector 18">
            <a:extLst>
              <a:ext uri="{FF2B5EF4-FFF2-40B4-BE49-F238E27FC236}">
                <a16:creationId xmlns:a16="http://schemas.microsoft.com/office/drawing/2014/main" id="{4D3EE2D2-FD6F-2537-5D72-DD23D61D7815}"/>
              </a:ext>
              <a:ext uri="{C183D7F6-B498-43B3-948B-1728B52AA6E4}">
                <adec:decorative xmlns:adec="http://schemas.microsoft.com/office/drawing/2017/decorative" val="1"/>
              </a:ext>
            </a:extLst>
          </p:cNvPr>
          <p:cNvCxnSpPr>
            <a:cxnSpLocks/>
          </p:cNvCxnSpPr>
          <p:nvPr/>
        </p:nvCxnSpPr>
        <p:spPr>
          <a:xfrm>
            <a:off x="788461" y="3079861"/>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7F684E-3507-6667-8775-B76437E321DF}"/>
              </a:ext>
              <a:ext uri="{C183D7F6-B498-43B3-948B-1728B52AA6E4}">
                <adec:decorative xmlns:adec="http://schemas.microsoft.com/office/drawing/2017/decorative" val="1"/>
              </a:ext>
            </a:extLst>
          </p:cNvPr>
          <p:cNvCxnSpPr>
            <a:cxnSpLocks/>
          </p:cNvCxnSpPr>
          <p:nvPr/>
        </p:nvCxnSpPr>
        <p:spPr>
          <a:xfrm>
            <a:off x="788461" y="5010965"/>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656CF8B-E09F-9A1D-ECC0-401235CAF623}"/>
              </a:ext>
              <a:ext uri="{C183D7F6-B498-43B3-948B-1728B52AA6E4}">
                <adec:decorative xmlns:adec="http://schemas.microsoft.com/office/drawing/2017/decorative" val="1"/>
              </a:ext>
            </a:extLst>
          </p:cNvPr>
          <p:cNvCxnSpPr>
            <a:cxnSpLocks/>
          </p:cNvCxnSpPr>
          <p:nvPr/>
        </p:nvCxnSpPr>
        <p:spPr>
          <a:xfrm>
            <a:off x="796924" y="5559818"/>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2" name="Slide Number Placeholder 4">
            <a:extLst>
              <a:ext uri="{FF2B5EF4-FFF2-40B4-BE49-F238E27FC236}">
                <a16:creationId xmlns:a16="http://schemas.microsoft.com/office/drawing/2014/main" id="{9F722EE3-8AE9-B38C-EDF4-9503F3CC53BD}"/>
              </a:ext>
              <a:ext uri="{C183D7F6-B498-43B3-948B-1728B52AA6E4}">
                <adec:decorative xmlns:adec="http://schemas.microsoft.com/office/drawing/2017/decorative" val="1"/>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23" name="Footer Placeholder 5">
            <a:extLst>
              <a:ext uri="{FF2B5EF4-FFF2-40B4-BE49-F238E27FC236}">
                <a16:creationId xmlns:a16="http://schemas.microsoft.com/office/drawing/2014/main" id="{15054A08-C11D-D258-060E-63A17388E64C}"/>
              </a:ext>
              <a:ext uri="{C183D7F6-B498-43B3-948B-1728B52AA6E4}">
                <adec:decorative xmlns:adec="http://schemas.microsoft.com/office/drawing/2017/decorative" val="1"/>
              </a:ext>
            </a:extLst>
          </p:cNvPr>
          <p:cNvSpPr txBox="1">
            <a:spLocks/>
          </p:cNvSpPr>
          <p:nvPr/>
        </p:nvSpPr>
        <p:spPr>
          <a:xfrm>
            <a:off x="696908" y="6593861"/>
            <a:ext cx="5981699"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Produced by Essex County Council Policy Unit</a:t>
            </a:r>
          </a:p>
        </p:txBody>
      </p:sp>
      <p:sp>
        <p:nvSpPr>
          <p:cNvPr id="24" name="Date Placeholder 3">
            <a:extLst>
              <a:ext uri="{FF2B5EF4-FFF2-40B4-BE49-F238E27FC236}">
                <a16:creationId xmlns:a16="http://schemas.microsoft.com/office/drawing/2014/main" id="{FB0B7CCB-107C-B6CA-62B1-655371B13040}"/>
              </a:ext>
              <a:ext uri="{C183D7F6-B498-43B3-948B-1728B52AA6E4}">
                <adec:decorative xmlns:adec="http://schemas.microsoft.com/office/drawing/2017/decorative" val="1"/>
              </a:ext>
            </a:extLst>
          </p:cNvPr>
          <p:cNvSpPr txBox="1">
            <a:spLocks/>
          </p:cNvSpPr>
          <p:nvPr/>
        </p:nvSpPr>
        <p:spPr>
          <a:xfrm>
            <a:off x="8851984" y="658978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alibri"/>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10D88909-4E67-2286-5663-50B4F1192A60}"/>
              </a:ext>
              <a:ext uri="{C183D7F6-B498-43B3-948B-1728B52AA6E4}">
                <adec:decorative xmlns:adec="http://schemas.microsoft.com/office/drawing/2017/decorative" val="1"/>
              </a:ext>
            </a:extLst>
          </p:cNvPr>
          <p:cNvSpPr/>
          <p:nvPr/>
        </p:nvSpPr>
        <p:spPr>
          <a:xfrm>
            <a:off x="5047963" y="3690874"/>
            <a:ext cx="324446"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79A68663-64D7-4D0B-B79B-E76EE6FFA221}"/>
              </a:ext>
              <a:ext uri="{C183D7F6-B498-43B3-948B-1728B52AA6E4}">
                <adec:decorative xmlns:adec="http://schemas.microsoft.com/office/drawing/2017/decorative" val="1"/>
              </a:ext>
            </a:extLst>
          </p:cNvPr>
          <p:cNvSpPr/>
          <p:nvPr/>
        </p:nvSpPr>
        <p:spPr>
          <a:xfrm>
            <a:off x="5088927" y="4237077"/>
            <a:ext cx="324446"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B7919627-6FA8-5C52-4BAB-C481DCF0CB1A}"/>
              </a:ext>
              <a:ext uri="{C183D7F6-B498-43B3-948B-1728B52AA6E4}">
                <adec:decorative xmlns:adec="http://schemas.microsoft.com/office/drawing/2017/decorative" val="1"/>
              </a:ext>
            </a:extLst>
          </p:cNvPr>
          <p:cNvSpPr/>
          <p:nvPr/>
        </p:nvSpPr>
        <p:spPr>
          <a:xfrm>
            <a:off x="5009797" y="4511502"/>
            <a:ext cx="324446"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D4969C98-DFFF-AF7F-3F64-0E1DC92F6D54}"/>
              </a:ext>
              <a:ext uri="{C183D7F6-B498-43B3-948B-1728B52AA6E4}">
                <adec:decorative xmlns:adec="http://schemas.microsoft.com/office/drawing/2017/decorative" val="1"/>
              </a:ext>
            </a:extLst>
          </p:cNvPr>
          <p:cNvSpPr/>
          <p:nvPr/>
        </p:nvSpPr>
        <p:spPr>
          <a:xfrm>
            <a:off x="4485331" y="5059761"/>
            <a:ext cx="324446" cy="19692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descr="Respondents were asked &quot;In a typical week, how many minutes of at least moderate-intensity activity do you do?&quot; and could answer at least 150 minutes (classified as active), 30 to 149 minutes (classified as fairly active) or less than 30 minutes (classified as inactive).&#10;">
            <a:extLst>
              <a:ext uri="{FF2B5EF4-FFF2-40B4-BE49-F238E27FC236}">
                <a16:creationId xmlns:a16="http://schemas.microsoft.com/office/drawing/2014/main" id="{6B2816AC-49C7-E76D-D6FC-5A06D3758C9A}"/>
              </a:ext>
            </a:extLst>
          </p:cNvPr>
          <p:cNvSpPr txBox="1"/>
          <p:nvPr/>
        </p:nvSpPr>
        <p:spPr>
          <a:xfrm>
            <a:off x="650765" y="1375096"/>
            <a:ext cx="650033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noProof="0">
                <a:ln>
                  <a:noFill/>
                </a:ln>
                <a:solidFill>
                  <a:prstClr val="black"/>
                </a:solidFill>
                <a:effectLst/>
                <a:uLnTx/>
                <a:uFillTx/>
                <a:latin typeface="Calibri"/>
                <a:ea typeface="+mn-ea"/>
                <a:cs typeface="+mn-cs"/>
              </a:rPr>
              <a:t>Levels of physical activity </a:t>
            </a:r>
            <a:r>
              <a:rPr lang="en-GB" sz="1600" b="1">
                <a:solidFill>
                  <a:prstClr val="black"/>
                </a:solidFill>
                <a:latin typeface="Calibri"/>
              </a:rPr>
              <a:t>a week </a:t>
            </a:r>
            <a:r>
              <a:rPr kumimoji="0" lang="en-GB" sz="1600" b="1" u="none" strike="noStrike" kern="1200" cap="none" spc="0" normalizeH="0" baseline="0" noProof="0">
                <a:ln>
                  <a:noFill/>
                </a:ln>
                <a:solidFill>
                  <a:prstClr val="black"/>
                </a:solidFill>
                <a:effectLst/>
                <a:uLnTx/>
                <a:uFillTx/>
                <a:latin typeface="Calibri"/>
                <a:ea typeface="+mn-ea"/>
                <a:cs typeface="+mn-cs"/>
              </a:rPr>
              <a:t>(</a:t>
            </a:r>
            <a:r>
              <a:rPr lang="en-GB" sz="1600" b="1">
                <a:solidFill>
                  <a:prstClr val="black"/>
                </a:solidFill>
                <a:latin typeface="Calibri"/>
              </a:rPr>
              <a:t>c</a:t>
            </a:r>
            <a:r>
              <a:rPr kumimoji="0" lang="en-GB" sz="1600" b="1" u="none" strike="noStrike" kern="1200" cap="none" spc="0" normalizeH="0" baseline="0" noProof="0" err="1">
                <a:ln>
                  <a:noFill/>
                </a:ln>
                <a:solidFill>
                  <a:prstClr val="black"/>
                </a:solidFill>
                <a:effectLst/>
                <a:uLnTx/>
                <a:uFillTx/>
                <a:latin typeface="Calibri"/>
                <a:ea typeface="+mn-ea"/>
                <a:cs typeface="+mn-cs"/>
              </a:rPr>
              <a:t>ombined</a:t>
            </a:r>
            <a:r>
              <a:rPr kumimoji="0" lang="en-GB" sz="1600" b="1" u="none" strike="noStrike" kern="1200" cap="none" spc="0" normalizeH="0" baseline="0" noProof="0">
                <a:ln>
                  <a:noFill/>
                </a:ln>
                <a:solidFill>
                  <a:prstClr val="black"/>
                </a:solidFill>
                <a:effectLst/>
                <a:uLnTx/>
                <a:uFillTx/>
                <a:latin typeface="Calibri"/>
                <a:ea typeface="+mn-ea"/>
                <a:cs typeface="+mn-cs"/>
              </a:rPr>
              <a:t> scores)</a:t>
            </a:r>
          </a:p>
        </p:txBody>
      </p:sp>
      <p:sp>
        <p:nvSpPr>
          <p:cNvPr id="12" name="Rectangle 11">
            <a:extLst>
              <a:ext uri="{FF2B5EF4-FFF2-40B4-BE49-F238E27FC236}">
                <a16:creationId xmlns:a16="http://schemas.microsoft.com/office/drawing/2014/main" id="{5A8AB5E3-8274-5A0E-865B-24110B04CA1F}"/>
              </a:ext>
              <a:ext uri="{C183D7F6-B498-43B3-948B-1728B52AA6E4}">
                <adec:decorative xmlns:adec="http://schemas.microsoft.com/office/drawing/2017/decorative" val="1"/>
              </a:ext>
            </a:extLst>
          </p:cNvPr>
          <p:cNvSpPr/>
          <p:nvPr/>
        </p:nvSpPr>
        <p:spPr>
          <a:xfrm>
            <a:off x="5052496" y="5913864"/>
            <a:ext cx="360000" cy="185878"/>
          </a:xfrm>
          <a:prstGeom prst="rect">
            <a:avLst/>
          </a:prstGeom>
          <a:noFill/>
          <a:ln w="19050">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1" name="Group 30">
            <a:extLst>
              <a:ext uri="{FF2B5EF4-FFF2-40B4-BE49-F238E27FC236}">
                <a16:creationId xmlns:a16="http://schemas.microsoft.com/office/drawing/2014/main" id="{ECABEB46-86A3-A515-1B80-D706D7D55C2B}"/>
              </a:ext>
            </a:extLst>
          </p:cNvPr>
          <p:cNvGrpSpPr/>
          <p:nvPr/>
        </p:nvGrpSpPr>
        <p:grpSpPr>
          <a:xfrm>
            <a:off x="4878703" y="6461209"/>
            <a:ext cx="3003744" cy="400110"/>
            <a:chOff x="4878703" y="6461209"/>
            <a:chExt cx="3003744" cy="400110"/>
          </a:xfrm>
        </p:grpSpPr>
        <p:sp>
          <p:nvSpPr>
            <p:cNvPr id="32" name="TextBox 31">
              <a:extLst>
                <a:ext uri="{FF2B5EF4-FFF2-40B4-BE49-F238E27FC236}">
                  <a16:creationId xmlns:a16="http://schemas.microsoft.com/office/drawing/2014/main" id="{F6A2ECDA-AE01-A7F6-41A3-58C57F8ACF42}"/>
                </a:ext>
                <a:ext uri="{C183D7F6-B498-43B3-948B-1728B52AA6E4}">
                  <adec:decorative xmlns:adec="http://schemas.microsoft.com/office/drawing/2017/decorative" val="1"/>
                </a:ext>
              </a:extLst>
            </p:cNvPr>
            <p:cNvSpPr txBox="1"/>
            <p:nvPr/>
          </p:nvSpPr>
          <p:spPr>
            <a:xfrm>
              <a:off x="5175526" y="6461209"/>
              <a:ext cx="27069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33" name="Arrow: Up 32">
              <a:extLst>
                <a:ext uri="{FF2B5EF4-FFF2-40B4-BE49-F238E27FC236}">
                  <a16:creationId xmlns:a16="http://schemas.microsoft.com/office/drawing/2014/main" id="{D53AD958-BA3E-BB38-E0CF-26D454D35F88}"/>
                </a:ext>
                <a:ext uri="{C183D7F6-B498-43B3-948B-1728B52AA6E4}">
                  <adec:decorative xmlns:adec="http://schemas.microsoft.com/office/drawing/2017/decorative" val="1"/>
                </a:ext>
              </a:extLst>
            </p:cNvPr>
            <p:cNvSpPr/>
            <p:nvPr/>
          </p:nvSpPr>
          <p:spPr>
            <a:xfrm>
              <a:off x="4878703" y="655691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4" name="Arrow: Up 33">
              <a:extLst>
                <a:ext uri="{FF2B5EF4-FFF2-40B4-BE49-F238E27FC236}">
                  <a16:creationId xmlns:a16="http://schemas.microsoft.com/office/drawing/2014/main" id="{772B208A-0B5C-2EC1-0DCC-4BAA2D031AF3}"/>
                </a:ext>
                <a:ext uri="{C183D7F6-B498-43B3-948B-1728B52AA6E4}">
                  <adec:decorative xmlns:adec="http://schemas.microsoft.com/office/drawing/2017/decorative" val="1"/>
                </a:ext>
              </a:extLst>
            </p:cNvPr>
            <p:cNvSpPr/>
            <p:nvPr/>
          </p:nvSpPr>
          <p:spPr>
            <a:xfrm flipV="1">
              <a:off x="5021249" y="656445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pSp>
    </p:spTree>
    <p:custDataLst>
      <p:tags r:id="rId1"/>
    </p:custDataLst>
    <p:extLst>
      <p:ext uri="{BB962C8B-B14F-4D97-AF65-F5344CB8AC3E}">
        <p14:creationId xmlns:p14="http://schemas.microsoft.com/office/powerpoint/2010/main" val="248576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0953776-FDB4-424A-8AC1-90AE8F51D580}"/>
              </a:ext>
            </a:extLst>
          </p:cNvPr>
          <p:cNvSpPr/>
          <p:nvPr/>
        </p:nvSpPr>
        <p:spPr>
          <a:xfrm>
            <a:off x="10742925" y="2153860"/>
            <a:ext cx="528277" cy="3620463"/>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Chart 11">
            <a:extLst>
              <a:ext uri="{FF2B5EF4-FFF2-40B4-BE49-F238E27FC236}">
                <a16:creationId xmlns:a16="http://schemas.microsoft.com/office/drawing/2014/main" id="{E4120F31-3365-4418-A777-5171BD645E6C}"/>
              </a:ext>
            </a:extLst>
          </p:cNvPr>
          <p:cNvGraphicFramePr/>
          <p:nvPr/>
        </p:nvGraphicFramePr>
        <p:xfrm>
          <a:off x="6319473" y="2119207"/>
          <a:ext cx="7889618" cy="4329376"/>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a:extLst>
              <a:ext uri="{FF2B5EF4-FFF2-40B4-BE49-F238E27FC236}">
                <a16:creationId xmlns:a16="http://schemas.microsoft.com/office/drawing/2014/main" id="{1709A2AE-E31E-4721-8A55-800D725B5EAD}"/>
              </a:ext>
            </a:extLst>
          </p:cNvPr>
          <p:cNvSpPr/>
          <p:nvPr/>
        </p:nvSpPr>
        <p:spPr>
          <a:xfrm>
            <a:off x="4524958" y="2477131"/>
            <a:ext cx="528277" cy="3329915"/>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Chart 13">
            <a:extLst>
              <a:ext uri="{FF2B5EF4-FFF2-40B4-BE49-F238E27FC236}">
                <a16:creationId xmlns:a16="http://schemas.microsoft.com/office/drawing/2014/main" id="{29E8A37E-D217-4E14-B01E-9A0215FE0C9E}"/>
              </a:ext>
            </a:extLst>
          </p:cNvPr>
          <p:cNvGraphicFramePr/>
          <p:nvPr/>
        </p:nvGraphicFramePr>
        <p:xfrm>
          <a:off x="686788" y="2150057"/>
          <a:ext cx="6887030" cy="4291660"/>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bg1"/>
                </a:solidFill>
                <a:effectLst/>
                <a:uLnTx/>
                <a:uFillTx/>
                <a:latin typeface="+mj-lt"/>
                <a:ea typeface="+mn-ea"/>
                <a:cs typeface="+mn-cs"/>
              </a:rPr>
              <a:t>Physical activity</a:t>
            </a:r>
          </a:p>
        </p:txBody>
      </p:sp>
      <p:sp>
        <p:nvSpPr>
          <p:cNvPr id="24" name="TextBox 23">
            <a:extLst>
              <a:ext uri="{FF2B5EF4-FFF2-40B4-BE49-F238E27FC236}">
                <a16:creationId xmlns:a16="http://schemas.microsoft.com/office/drawing/2014/main" id="{8ABE3324-5F35-4040-9DE9-CEBCB65D525E}"/>
              </a:ext>
            </a:extLst>
          </p:cNvPr>
          <p:cNvSpPr txBox="1"/>
          <p:nvPr/>
        </p:nvSpPr>
        <p:spPr>
          <a:xfrm>
            <a:off x="695324" y="6317404"/>
            <a:ext cx="1136513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Base: All respondents (answering) (</a:t>
            </a:r>
            <a:r>
              <a:rPr lang="en-GB" sz="1000" dirty="0">
                <a:solidFill>
                  <a:srgbClr val="000000"/>
                </a:solidFill>
                <a:latin typeface="Arial" panose="020B0604020202020204"/>
              </a:rPr>
              <a:t>6,064</a:t>
            </a: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 Female residents (3,296); Male residents (2,482). * Note: Due to low base sizes, data has been grouped to 18-34. </a:t>
            </a:r>
            <a:endParaRPr kumimoji="0" lang="en-GB" sz="1000" b="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6F6D963B-F88F-43BF-9EA7-82E080BE6DC8}"/>
              </a:ext>
            </a:extLst>
          </p:cNvPr>
          <p:cNvSpPr txBox="1"/>
          <p:nvPr/>
        </p:nvSpPr>
        <p:spPr>
          <a:xfrm>
            <a:off x="2307367" y="1854676"/>
            <a:ext cx="21775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tx2"/>
                </a:solidFill>
                <a:effectLst/>
                <a:uLnTx/>
                <a:uFillTx/>
                <a:latin typeface="+mj-lt"/>
                <a:ea typeface="+mn-ea"/>
                <a:cs typeface="+mn-cs"/>
              </a:rPr>
              <a:t>FEMALE</a:t>
            </a:r>
          </a:p>
        </p:txBody>
      </p:sp>
      <p:sp>
        <p:nvSpPr>
          <p:cNvPr id="15" name="TextBox 14">
            <a:extLst>
              <a:ext uri="{FF2B5EF4-FFF2-40B4-BE49-F238E27FC236}">
                <a16:creationId xmlns:a16="http://schemas.microsoft.com/office/drawing/2014/main" id="{5454054E-C3F0-48C4-90C9-DED3B8EB4DAB}"/>
              </a:ext>
            </a:extLst>
          </p:cNvPr>
          <p:cNvSpPr txBox="1"/>
          <p:nvPr/>
        </p:nvSpPr>
        <p:spPr>
          <a:xfrm>
            <a:off x="8086690" y="1854674"/>
            <a:ext cx="21775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tx2"/>
                </a:solidFill>
                <a:effectLst/>
                <a:uLnTx/>
                <a:uFillTx/>
                <a:latin typeface="+mj-lt"/>
                <a:ea typeface="+mn-ea"/>
                <a:cs typeface="+mn-cs"/>
              </a:rPr>
              <a:t>MALE</a:t>
            </a:r>
          </a:p>
        </p:txBody>
      </p:sp>
      <p:sp>
        <p:nvSpPr>
          <p:cNvPr id="18" name="Title 1">
            <a:extLst>
              <a:ext uri="{FF2B5EF4-FFF2-40B4-BE49-F238E27FC236}">
                <a16:creationId xmlns:a16="http://schemas.microsoft.com/office/drawing/2014/main" id="{23F97A55-D6AF-4C3E-BFAB-B26B7F51BD70}"/>
              </a:ext>
            </a:extLst>
          </p:cNvPr>
          <p:cNvSpPr>
            <a:spLocks noGrp="1"/>
          </p:cNvSpPr>
          <p:nvPr>
            <p:ph type="title"/>
          </p:nvPr>
        </p:nvSpPr>
        <p:spPr>
          <a:xfrm>
            <a:off x="619860" y="329579"/>
            <a:ext cx="11399226" cy="1065091"/>
          </a:xfrm>
        </p:spPr>
        <p:txBody>
          <a:bodyPr anchor="t" anchorCtr="0">
            <a:normAutofit/>
          </a:bodyPr>
          <a:lstStyle/>
          <a:p>
            <a:r>
              <a:rPr lang="en-GB" sz="1800" dirty="0">
                <a:solidFill>
                  <a:schemeClr val="accent4"/>
                </a:solidFill>
              </a:rPr>
              <a:t>Males remain more active vs. females across all age cohorts, with the exception of 55-64 where females' activity levels reflects males. </a:t>
            </a:r>
          </a:p>
        </p:txBody>
      </p:sp>
      <p:sp>
        <p:nvSpPr>
          <p:cNvPr id="13" name="Slide Number Placeholder 4">
            <a:extLst>
              <a:ext uri="{FF2B5EF4-FFF2-40B4-BE49-F238E27FC236}">
                <a16:creationId xmlns:a16="http://schemas.microsoft.com/office/drawing/2014/main" id="{1437A6C1-562D-45D8-B601-D2866D093957}"/>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16" name="Footer Placeholder 5">
            <a:extLst>
              <a:ext uri="{FF2B5EF4-FFF2-40B4-BE49-F238E27FC236}">
                <a16:creationId xmlns:a16="http://schemas.microsoft.com/office/drawing/2014/main" id="{AE5CBB40-C6AF-485B-ADC9-5F217CCCE0A3}"/>
              </a:ext>
            </a:extLst>
          </p:cNvPr>
          <p:cNvSpPr>
            <a:spLocks noGrp="1"/>
          </p:cNvSpPr>
          <p:nvPr>
            <p:ph type="ftr" sz="quarter" idx="4294967295"/>
          </p:nvPr>
        </p:nvSpPr>
        <p:spPr>
          <a:xfrm>
            <a:off x="5715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17" name="Date Placeholder 3">
            <a:extLst>
              <a:ext uri="{FF2B5EF4-FFF2-40B4-BE49-F238E27FC236}">
                <a16:creationId xmlns:a16="http://schemas.microsoft.com/office/drawing/2014/main" id="{F3859B59-52EC-40EC-9591-C278A708C69F}"/>
              </a:ext>
            </a:extLst>
          </p:cNvPr>
          <p:cNvSpPr>
            <a:spLocks noGrp="1"/>
          </p:cNvSpPr>
          <p:nvPr>
            <p:ph type="dt" sz="half" idx="4294967295"/>
          </p:nvPr>
        </p:nvSpPr>
        <p:spPr>
          <a:xfrm>
            <a:off x="9607550" y="6589713"/>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mj-lt"/>
                <a:ea typeface="+mn-ea"/>
                <a:cs typeface="+mn-cs"/>
              </a:rPr>
              <a:t>November 2023</a:t>
            </a:r>
          </a:p>
        </p:txBody>
      </p:sp>
      <p:sp>
        <p:nvSpPr>
          <p:cNvPr id="3" name="TextBox 2" descr="Respondents were asked &quot;In a typical week, how many minutes of at least moderate-intensity activity do you do?&quot; and could answer at least 150 minutes (classified as active), 30 to 149 minutes (classified as fairly active) or less than 30 minutes (classified as inactive).&#10;">
            <a:extLst>
              <a:ext uri="{FF2B5EF4-FFF2-40B4-BE49-F238E27FC236}">
                <a16:creationId xmlns:a16="http://schemas.microsoft.com/office/drawing/2014/main" id="{3C276A45-0114-E06B-0F20-AE36E51D2C13}"/>
              </a:ext>
            </a:extLst>
          </p:cNvPr>
          <p:cNvSpPr txBox="1"/>
          <p:nvPr/>
        </p:nvSpPr>
        <p:spPr>
          <a:xfrm>
            <a:off x="650765" y="1375096"/>
            <a:ext cx="650033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noProof="0">
                <a:ln>
                  <a:noFill/>
                </a:ln>
                <a:solidFill>
                  <a:prstClr val="black"/>
                </a:solidFill>
                <a:effectLst/>
                <a:uLnTx/>
                <a:uFillTx/>
                <a:latin typeface="Calibri"/>
                <a:ea typeface="+mn-ea"/>
                <a:cs typeface="+mn-cs"/>
              </a:rPr>
              <a:t>Levels of physical activity (</a:t>
            </a:r>
            <a:r>
              <a:rPr lang="en-GB" sz="1600" b="1">
                <a:solidFill>
                  <a:prstClr val="black"/>
                </a:solidFill>
                <a:latin typeface="Calibri"/>
              </a:rPr>
              <a:t>c</a:t>
            </a:r>
            <a:r>
              <a:rPr kumimoji="0" lang="en-GB" sz="1600" b="1" u="none" strike="noStrike" kern="1200" cap="none" spc="0" normalizeH="0" baseline="0" noProof="0" err="1">
                <a:ln>
                  <a:noFill/>
                </a:ln>
                <a:solidFill>
                  <a:prstClr val="black"/>
                </a:solidFill>
                <a:effectLst/>
                <a:uLnTx/>
                <a:uFillTx/>
                <a:latin typeface="Calibri"/>
                <a:ea typeface="+mn-ea"/>
                <a:cs typeface="+mn-cs"/>
              </a:rPr>
              <a:t>ombined</a:t>
            </a:r>
            <a:r>
              <a:rPr kumimoji="0" lang="en-GB" sz="1600" b="1" u="none" strike="noStrike" kern="1200" cap="none" spc="0" normalizeH="0" baseline="0" noProof="0">
                <a:ln>
                  <a:noFill/>
                </a:ln>
                <a:solidFill>
                  <a:prstClr val="black"/>
                </a:solidFill>
                <a:effectLst/>
                <a:uLnTx/>
                <a:uFillTx/>
                <a:latin typeface="Calibri"/>
                <a:ea typeface="+mn-ea"/>
                <a:cs typeface="+mn-cs"/>
              </a:rPr>
              <a:t> scores)</a:t>
            </a:r>
          </a:p>
        </p:txBody>
      </p:sp>
    </p:spTree>
    <p:custDataLst>
      <p:tags r:id="rId1"/>
    </p:custDataLst>
    <p:extLst>
      <p:ext uri="{BB962C8B-B14F-4D97-AF65-F5344CB8AC3E}">
        <p14:creationId xmlns:p14="http://schemas.microsoft.com/office/powerpoint/2010/main" val="11876418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4E363C6D-6988-42E7-954B-CE3B903BED1A}"/>
              </a:ext>
            </a:extLst>
          </p:cNvPr>
          <p:cNvSpPr>
            <a:spLocks noGrp="1"/>
          </p:cNvSpPr>
          <p:nvPr>
            <p:ph type="title"/>
          </p:nvPr>
        </p:nvSpPr>
        <p:spPr>
          <a:xfrm>
            <a:off x="609776" y="332798"/>
            <a:ext cx="11458617" cy="1065091"/>
          </a:xfrm>
        </p:spPr>
        <p:txBody>
          <a:bodyPr anchor="t" anchorCtr="0">
            <a:normAutofit/>
          </a:bodyPr>
          <a:lstStyle/>
          <a:p>
            <a:r>
              <a:rPr lang="en-GB" sz="1800">
                <a:solidFill>
                  <a:schemeClr val="accent4"/>
                </a:solidFill>
              </a:rPr>
              <a:t>Walking is the most common form of activity, with 85% claiming they have done a continuous walk in the last 7 days. Walking is done fairly regularly for over 30 minutes, yet only 68% claim to walk to the point of being out of breath.</a:t>
            </a:r>
          </a:p>
        </p:txBody>
      </p:sp>
      <p:sp>
        <p:nvSpPr>
          <p:cNvPr id="32" name="Slide Number Placeholder 4">
            <a:extLst>
              <a:ext uri="{FF2B5EF4-FFF2-40B4-BE49-F238E27FC236}">
                <a16:creationId xmlns:a16="http://schemas.microsoft.com/office/drawing/2014/main" id="{10564A58-D947-4AAA-8E08-CE6DDA3BCF4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35" name="Footer Placeholder 5">
            <a:extLst>
              <a:ext uri="{FF2B5EF4-FFF2-40B4-BE49-F238E27FC236}">
                <a16:creationId xmlns:a16="http://schemas.microsoft.com/office/drawing/2014/main" id="{D45F2B74-08F1-4645-AA9B-B226EF0B2819}"/>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6" name="Date Placeholder 3">
            <a:extLst>
              <a:ext uri="{FF2B5EF4-FFF2-40B4-BE49-F238E27FC236}">
                <a16:creationId xmlns:a16="http://schemas.microsoft.com/office/drawing/2014/main" id="{44B46CB5-AEB9-4DF8-99EF-ECE8C2388FCB}"/>
              </a:ext>
            </a:extLst>
          </p:cNvPr>
          <p:cNvSpPr>
            <a:spLocks noGrp="1"/>
          </p:cNvSpPr>
          <p:nvPr>
            <p:ph type="dt" sz="half" idx="4294967295"/>
          </p:nvPr>
        </p:nvSpPr>
        <p:spPr>
          <a:xfrm>
            <a:off x="9609931" y="6692939"/>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mj-lt"/>
                <a:ea typeface="+mn-ea"/>
                <a:cs typeface="+mn-cs"/>
              </a:rPr>
              <a:t>November 2023</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endParaRP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Physical activity</a:t>
            </a:r>
          </a:p>
        </p:txBody>
      </p:sp>
      <p:sp>
        <p:nvSpPr>
          <p:cNvPr id="31" name="TextBox 30">
            <a:extLst>
              <a:ext uri="{FF2B5EF4-FFF2-40B4-BE49-F238E27FC236}">
                <a16:creationId xmlns:a16="http://schemas.microsoft.com/office/drawing/2014/main" id="{9836A6F1-BE3A-4B8D-A187-7D95E64F3186}"/>
              </a:ext>
            </a:extLst>
          </p:cNvPr>
          <p:cNvSpPr txBox="1"/>
          <p:nvPr/>
        </p:nvSpPr>
        <p:spPr>
          <a:xfrm>
            <a:off x="695324" y="6317404"/>
            <a:ext cx="957483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respondents (answering); all those having been on a walk in the last 7 days (5,389); * LLTI/condition = Limiting long-term illness or health condition </a:t>
            </a:r>
          </a:p>
        </p:txBody>
      </p:sp>
      <p:pic>
        <p:nvPicPr>
          <p:cNvPr id="5" name="Graphic 4" descr="Shoe footprints outline">
            <a:extLst>
              <a:ext uri="{FF2B5EF4-FFF2-40B4-BE49-F238E27FC236}">
                <a16:creationId xmlns:a16="http://schemas.microsoft.com/office/drawing/2014/main" id="{E8F71FC8-65B9-7110-C802-B819E5F854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600" y="1141793"/>
            <a:ext cx="914400" cy="914400"/>
          </a:xfrm>
          <a:prstGeom prst="rect">
            <a:avLst/>
          </a:prstGeom>
        </p:spPr>
      </p:pic>
      <p:sp>
        <p:nvSpPr>
          <p:cNvPr id="6" name="Rectangle: Rounded Corners 5">
            <a:extLst>
              <a:ext uri="{FF2B5EF4-FFF2-40B4-BE49-F238E27FC236}">
                <a16:creationId xmlns:a16="http://schemas.microsoft.com/office/drawing/2014/main" id="{988B09CA-0871-A2DC-4DE2-EBC48D8F83E4}"/>
              </a:ext>
            </a:extLst>
          </p:cNvPr>
          <p:cNvSpPr/>
          <p:nvPr/>
        </p:nvSpPr>
        <p:spPr>
          <a:xfrm>
            <a:off x="1334654" y="2320128"/>
            <a:ext cx="2008909" cy="22518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t>85% </a:t>
            </a:r>
          </a:p>
          <a:p>
            <a:pPr algn="ctr"/>
            <a:r>
              <a:rPr lang="en-GB" sz="1600" b="1"/>
              <a:t>of residents have done a continuous, 10 minute+ walk in the last 7 days</a:t>
            </a:r>
          </a:p>
        </p:txBody>
      </p:sp>
      <p:sp>
        <p:nvSpPr>
          <p:cNvPr id="7" name="Rectangle: Rounded Corners 6">
            <a:extLst>
              <a:ext uri="{FF2B5EF4-FFF2-40B4-BE49-F238E27FC236}">
                <a16:creationId xmlns:a16="http://schemas.microsoft.com/office/drawing/2014/main" id="{8DA7E99C-B1F2-2ECD-FAC8-DCE0D4D8E3CE}"/>
              </a:ext>
            </a:extLst>
          </p:cNvPr>
          <p:cNvSpPr/>
          <p:nvPr/>
        </p:nvSpPr>
        <p:spPr>
          <a:xfrm>
            <a:off x="3868304" y="2320128"/>
            <a:ext cx="2008909" cy="22518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Of which </a:t>
            </a:r>
            <a:r>
              <a:rPr lang="en-GB" sz="2800" b="1"/>
              <a:t>86% </a:t>
            </a:r>
            <a:r>
              <a:rPr lang="en-GB" sz="1600" b="1"/>
              <a:t>have done this at least 3 times a week</a:t>
            </a:r>
          </a:p>
        </p:txBody>
      </p:sp>
      <p:sp>
        <p:nvSpPr>
          <p:cNvPr id="8" name="Arrow: Pentagon 7">
            <a:extLst>
              <a:ext uri="{FF2B5EF4-FFF2-40B4-BE49-F238E27FC236}">
                <a16:creationId xmlns:a16="http://schemas.microsoft.com/office/drawing/2014/main" id="{B8AE0A16-DFC5-20C5-1B2B-25F372574F17}"/>
              </a:ext>
            </a:extLst>
          </p:cNvPr>
          <p:cNvSpPr/>
          <p:nvPr/>
        </p:nvSpPr>
        <p:spPr>
          <a:xfrm>
            <a:off x="3343563" y="3011055"/>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9C081026-63C3-331E-3B6B-209D1A1023E1}"/>
              </a:ext>
            </a:extLst>
          </p:cNvPr>
          <p:cNvSpPr/>
          <p:nvPr/>
        </p:nvSpPr>
        <p:spPr>
          <a:xfrm>
            <a:off x="6401954" y="2335553"/>
            <a:ext cx="2008909" cy="22518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t>60% </a:t>
            </a:r>
          </a:p>
          <a:p>
            <a:pPr algn="ctr"/>
            <a:r>
              <a:rPr lang="en-GB" sz="1600" b="1"/>
              <a:t>spend 30-89 minutes walking each day </a:t>
            </a:r>
          </a:p>
        </p:txBody>
      </p:sp>
      <p:sp>
        <p:nvSpPr>
          <p:cNvPr id="11" name="Arrow: Pentagon 10">
            <a:extLst>
              <a:ext uri="{FF2B5EF4-FFF2-40B4-BE49-F238E27FC236}">
                <a16:creationId xmlns:a16="http://schemas.microsoft.com/office/drawing/2014/main" id="{83CAC714-ED56-B1BE-64A3-BA7321997BA7}"/>
              </a:ext>
            </a:extLst>
          </p:cNvPr>
          <p:cNvSpPr/>
          <p:nvPr/>
        </p:nvSpPr>
        <p:spPr>
          <a:xfrm>
            <a:off x="5877213" y="3026480"/>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DD552831-029F-C8D3-C3D7-B34BA92338DD}"/>
              </a:ext>
            </a:extLst>
          </p:cNvPr>
          <p:cNvSpPr/>
          <p:nvPr/>
        </p:nvSpPr>
        <p:spPr>
          <a:xfrm>
            <a:off x="8935604" y="2303064"/>
            <a:ext cx="2008909" cy="22518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t>68% </a:t>
            </a:r>
          </a:p>
          <a:p>
            <a:pPr algn="ctr"/>
            <a:r>
              <a:rPr lang="en-GB" sz="1600" b="1"/>
              <a:t>State the exert enough energy when walking to be out of breath</a:t>
            </a:r>
          </a:p>
        </p:txBody>
      </p:sp>
      <p:sp>
        <p:nvSpPr>
          <p:cNvPr id="13" name="Arrow: Pentagon 12">
            <a:extLst>
              <a:ext uri="{FF2B5EF4-FFF2-40B4-BE49-F238E27FC236}">
                <a16:creationId xmlns:a16="http://schemas.microsoft.com/office/drawing/2014/main" id="{A260C9BF-9850-750A-BBF1-DBE8CEA77F4C}"/>
              </a:ext>
            </a:extLst>
          </p:cNvPr>
          <p:cNvSpPr/>
          <p:nvPr/>
        </p:nvSpPr>
        <p:spPr>
          <a:xfrm>
            <a:off x="8410863" y="2993991"/>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8586D26-4354-525A-DE5E-A9DCFEF15BA1}"/>
              </a:ext>
            </a:extLst>
          </p:cNvPr>
          <p:cNvSpPr/>
          <p:nvPr/>
        </p:nvSpPr>
        <p:spPr>
          <a:xfrm>
            <a:off x="2019299" y="4978142"/>
            <a:ext cx="7897090" cy="812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Females, those ages 75+, residents with a LLTI/condition*, living in Basildon, Tendring, levelling up priority places and more deprived areas are less likely to have been for a walk in the last 7 days </a:t>
            </a:r>
          </a:p>
        </p:txBody>
      </p:sp>
    </p:spTree>
    <p:custDataLst>
      <p:tags r:id="rId1"/>
    </p:custDataLst>
    <p:extLst>
      <p:ext uri="{BB962C8B-B14F-4D97-AF65-F5344CB8AC3E}">
        <p14:creationId xmlns:p14="http://schemas.microsoft.com/office/powerpoint/2010/main" val="39602555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451058E7-6207-9B54-C414-3A75AFB956B8}"/>
              </a:ext>
            </a:extLst>
          </p:cNvPr>
          <p:cNvSpPr/>
          <p:nvPr/>
        </p:nvSpPr>
        <p:spPr>
          <a:xfrm>
            <a:off x="2802344" y="2993991"/>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Pentagon 12">
            <a:extLst>
              <a:ext uri="{FF2B5EF4-FFF2-40B4-BE49-F238E27FC236}">
                <a16:creationId xmlns:a16="http://schemas.microsoft.com/office/drawing/2014/main" id="{A260C9BF-9850-750A-BBF1-DBE8CEA77F4C}"/>
              </a:ext>
            </a:extLst>
          </p:cNvPr>
          <p:cNvSpPr/>
          <p:nvPr/>
        </p:nvSpPr>
        <p:spPr>
          <a:xfrm>
            <a:off x="9017854" y="2993991"/>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Pentagon 10">
            <a:extLst>
              <a:ext uri="{FF2B5EF4-FFF2-40B4-BE49-F238E27FC236}">
                <a16:creationId xmlns:a16="http://schemas.microsoft.com/office/drawing/2014/main" id="{83CAC714-ED56-B1BE-64A3-BA7321997BA7}"/>
              </a:ext>
            </a:extLst>
          </p:cNvPr>
          <p:cNvSpPr/>
          <p:nvPr/>
        </p:nvSpPr>
        <p:spPr>
          <a:xfrm>
            <a:off x="6927546" y="3026480"/>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Pentagon 7">
            <a:extLst>
              <a:ext uri="{FF2B5EF4-FFF2-40B4-BE49-F238E27FC236}">
                <a16:creationId xmlns:a16="http://schemas.microsoft.com/office/drawing/2014/main" id="{B8AE0A16-DFC5-20C5-1B2B-25F372574F17}"/>
              </a:ext>
            </a:extLst>
          </p:cNvPr>
          <p:cNvSpPr/>
          <p:nvPr/>
        </p:nvSpPr>
        <p:spPr>
          <a:xfrm>
            <a:off x="4864946" y="3011055"/>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itle 1">
            <a:extLst>
              <a:ext uri="{FF2B5EF4-FFF2-40B4-BE49-F238E27FC236}">
                <a16:creationId xmlns:a16="http://schemas.microsoft.com/office/drawing/2014/main" id="{4E363C6D-6988-42E7-954B-CE3B903BED1A}"/>
              </a:ext>
            </a:extLst>
          </p:cNvPr>
          <p:cNvSpPr>
            <a:spLocks noGrp="1"/>
          </p:cNvSpPr>
          <p:nvPr>
            <p:ph type="title"/>
          </p:nvPr>
        </p:nvSpPr>
        <p:spPr>
          <a:xfrm>
            <a:off x="609776" y="332798"/>
            <a:ext cx="11458617" cy="1065091"/>
          </a:xfrm>
        </p:spPr>
        <p:txBody>
          <a:bodyPr anchor="t" anchorCtr="0">
            <a:normAutofit/>
          </a:bodyPr>
          <a:lstStyle/>
          <a:p>
            <a:r>
              <a:rPr lang="en-GB" sz="1800">
                <a:solidFill>
                  <a:schemeClr val="accent4"/>
                </a:solidFill>
              </a:rPr>
              <a:t>While 40% of residents have access to a bicycle, only 8% of residents have cycled in the last 7 days. Though they are more likely to exert enough energy to be out of breath vs. walking. </a:t>
            </a:r>
          </a:p>
        </p:txBody>
      </p:sp>
      <p:sp>
        <p:nvSpPr>
          <p:cNvPr id="32" name="Slide Number Placeholder 4">
            <a:extLst>
              <a:ext uri="{FF2B5EF4-FFF2-40B4-BE49-F238E27FC236}">
                <a16:creationId xmlns:a16="http://schemas.microsoft.com/office/drawing/2014/main" id="{10564A58-D947-4AAA-8E08-CE6DDA3BCF4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35" name="Footer Placeholder 5">
            <a:extLst>
              <a:ext uri="{FF2B5EF4-FFF2-40B4-BE49-F238E27FC236}">
                <a16:creationId xmlns:a16="http://schemas.microsoft.com/office/drawing/2014/main" id="{D45F2B74-08F1-4645-AA9B-B226EF0B2819}"/>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6" name="Date Placeholder 3">
            <a:extLst>
              <a:ext uri="{FF2B5EF4-FFF2-40B4-BE49-F238E27FC236}">
                <a16:creationId xmlns:a16="http://schemas.microsoft.com/office/drawing/2014/main" id="{44B46CB5-AEB9-4DF8-99EF-ECE8C2388FCB}"/>
              </a:ext>
            </a:extLst>
          </p:cNvPr>
          <p:cNvSpPr>
            <a:spLocks noGrp="1"/>
          </p:cNvSpPr>
          <p:nvPr>
            <p:ph type="dt" sz="half" idx="4294967295"/>
          </p:nvPr>
        </p:nvSpPr>
        <p:spPr>
          <a:xfrm>
            <a:off x="9609931" y="6692939"/>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mj-lt"/>
                <a:ea typeface="+mn-ea"/>
                <a:cs typeface="+mn-cs"/>
              </a:rPr>
              <a:t>November 2023</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endParaRP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Physical activity</a:t>
            </a:r>
          </a:p>
        </p:txBody>
      </p:sp>
      <p:sp>
        <p:nvSpPr>
          <p:cNvPr id="31" name="TextBox 30">
            <a:extLst>
              <a:ext uri="{FF2B5EF4-FFF2-40B4-BE49-F238E27FC236}">
                <a16:creationId xmlns:a16="http://schemas.microsoft.com/office/drawing/2014/main" id="{9836A6F1-BE3A-4B8D-A187-7D95E64F3186}"/>
              </a:ext>
            </a:extLst>
          </p:cNvPr>
          <p:cNvSpPr txBox="1"/>
          <p:nvPr/>
        </p:nvSpPr>
        <p:spPr>
          <a:xfrm>
            <a:off x="695324" y="6317404"/>
            <a:ext cx="944620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Base: All respondents (answering); all those having been on a walk in the last 7 days (5,389); * LLTI/condition = Limiting long-term illness or health condition </a:t>
            </a:r>
          </a:p>
        </p:txBody>
      </p:sp>
      <p:sp>
        <p:nvSpPr>
          <p:cNvPr id="6" name="Rectangle: Rounded Corners 5">
            <a:extLst>
              <a:ext uri="{FF2B5EF4-FFF2-40B4-BE49-F238E27FC236}">
                <a16:creationId xmlns:a16="http://schemas.microsoft.com/office/drawing/2014/main" id="{988B09CA-0871-A2DC-4DE2-EBC48D8F83E4}"/>
              </a:ext>
            </a:extLst>
          </p:cNvPr>
          <p:cNvSpPr/>
          <p:nvPr/>
        </p:nvSpPr>
        <p:spPr>
          <a:xfrm>
            <a:off x="3327085" y="2320127"/>
            <a:ext cx="1796475" cy="2528963"/>
          </a:xfrm>
          <a:prstGeom prst="roundRect">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t>8% </a:t>
            </a:r>
          </a:p>
          <a:p>
            <a:pPr algn="ctr"/>
            <a:r>
              <a:rPr lang="en-GB" sz="1600" b="1"/>
              <a:t>of residents have done a cycle ride in the last 7 days</a:t>
            </a:r>
          </a:p>
        </p:txBody>
      </p:sp>
      <p:sp>
        <p:nvSpPr>
          <p:cNvPr id="7" name="Rectangle: Rounded Corners 6">
            <a:extLst>
              <a:ext uri="{FF2B5EF4-FFF2-40B4-BE49-F238E27FC236}">
                <a16:creationId xmlns:a16="http://schemas.microsoft.com/office/drawing/2014/main" id="{8DA7E99C-B1F2-2ECD-FAC8-DCE0D4D8E3CE}"/>
              </a:ext>
            </a:extLst>
          </p:cNvPr>
          <p:cNvSpPr/>
          <p:nvPr/>
        </p:nvSpPr>
        <p:spPr>
          <a:xfrm>
            <a:off x="5389689" y="2320127"/>
            <a:ext cx="1796475" cy="2528963"/>
          </a:xfrm>
          <a:prstGeom prst="roundRect">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Of which:</a:t>
            </a:r>
          </a:p>
          <a:p>
            <a:pPr algn="ctr"/>
            <a:r>
              <a:rPr lang="en-GB" sz="1600" b="1"/>
              <a:t> </a:t>
            </a:r>
            <a:r>
              <a:rPr lang="en-GB" sz="2800" b="1"/>
              <a:t>49% </a:t>
            </a:r>
            <a:r>
              <a:rPr lang="en-GB" sz="1600" b="1"/>
              <a:t>have done this at least 1-2 times a week. </a:t>
            </a:r>
          </a:p>
          <a:p>
            <a:pPr algn="ctr"/>
            <a:r>
              <a:rPr lang="en-GB" sz="2800" b="1"/>
              <a:t>30% </a:t>
            </a:r>
            <a:r>
              <a:rPr lang="en-GB" sz="1600" b="1"/>
              <a:t>3-4 times </a:t>
            </a:r>
          </a:p>
          <a:p>
            <a:pPr algn="ctr"/>
            <a:r>
              <a:rPr lang="en-GB" sz="2800" b="1"/>
              <a:t>18% </a:t>
            </a:r>
            <a:r>
              <a:rPr lang="en-GB" sz="1600" b="1"/>
              <a:t>5+ times</a:t>
            </a:r>
          </a:p>
        </p:txBody>
      </p:sp>
      <p:sp>
        <p:nvSpPr>
          <p:cNvPr id="9" name="Rectangle: Rounded Corners 8">
            <a:extLst>
              <a:ext uri="{FF2B5EF4-FFF2-40B4-BE49-F238E27FC236}">
                <a16:creationId xmlns:a16="http://schemas.microsoft.com/office/drawing/2014/main" id="{9C081026-63C3-331E-3B6B-209D1A1023E1}"/>
              </a:ext>
            </a:extLst>
          </p:cNvPr>
          <p:cNvSpPr/>
          <p:nvPr/>
        </p:nvSpPr>
        <p:spPr>
          <a:xfrm>
            <a:off x="7443050" y="2335552"/>
            <a:ext cx="1796475" cy="2528963"/>
          </a:xfrm>
          <a:prstGeom prst="roundRect">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t>58% </a:t>
            </a:r>
          </a:p>
          <a:p>
            <a:pPr algn="ctr"/>
            <a:r>
              <a:rPr lang="en-GB" sz="1600" b="1"/>
              <a:t>spend 30-89 minutes cycling per time</a:t>
            </a:r>
          </a:p>
        </p:txBody>
      </p:sp>
      <p:sp>
        <p:nvSpPr>
          <p:cNvPr id="12" name="Rectangle: Rounded Corners 11">
            <a:extLst>
              <a:ext uri="{FF2B5EF4-FFF2-40B4-BE49-F238E27FC236}">
                <a16:creationId xmlns:a16="http://schemas.microsoft.com/office/drawing/2014/main" id="{DD552831-029F-C8D3-C3D7-B34BA92338DD}"/>
              </a:ext>
            </a:extLst>
          </p:cNvPr>
          <p:cNvSpPr/>
          <p:nvPr/>
        </p:nvSpPr>
        <p:spPr>
          <a:xfrm>
            <a:off x="9542595" y="2303063"/>
            <a:ext cx="1796475" cy="2528963"/>
          </a:xfrm>
          <a:prstGeom prst="roundRect">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t>91% </a:t>
            </a:r>
          </a:p>
          <a:p>
            <a:pPr algn="ctr"/>
            <a:r>
              <a:rPr lang="en-GB" sz="1600" b="1"/>
              <a:t>State the exert enough energy when cycling to be out of breath</a:t>
            </a:r>
          </a:p>
        </p:txBody>
      </p:sp>
      <p:pic>
        <p:nvPicPr>
          <p:cNvPr id="3" name="Graphic 2" descr="Cycling outline">
            <a:extLst>
              <a:ext uri="{FF2B5EF4-FFF2-40B4-BE49-F238E27FC236}">
                <a16:creationId xmlns:a16="http://schemas.microsoft.com/office/drawing/2014/main" id="{F1938579-CBEE-CBC5-E952-729D789144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67" y="1217760"/>
            <a:ext cx="914400" cy="914400"/>
          </a:xfrm>
          <a:prstGeom prst="rect">
            <a:avLst/>
          </a:prstGeom>
        </p:spPr>
      </p:pic>
      <p:sp>
        <p:nvSpPr>
          <p:cNvPr id="15" name="Rectangle: Rounded Corners 14">
            <a:extLst>
              <a:ext uri="{FF2B5EF4-FFF2-40B4-BE49-F238E27FC236}">
                <a16:creationId xmlns:a16="http://schemas.microsoft.com/office/drawing/2014/main" id="{C052ED79-FB1E-D300-BA34-659D1DC5A9F6}"/>
              </a:ext>
            </a:extLst>
          </p:cNvPr>
          <p:cNvSpPr/>
          <p:nvPr/>
        </p:nvSpPr>
        <p:spPr>
          <a:xfrm>
            <a:off x="1236783" y="2335552"/>
            <a:ext cx="1796475" cy="2528963"/>
          </a:xfrm>
          <a:prstGeom prst="roundRect">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t>40% </a:t>
            </a:r>
          </a:p>
          <a:p>
            <a:pPr algn="ctr"/>
            <a:r>
              <a:rPr lang="en-GB" sz="1600" b="1"/>
              <a:t>Own/have use of a bicycle</a:t>
            </a:r>
          </a:p>
        </p:txBody>
      </p:sp>
      <p:sp>
        <p:nvSpPr>
          <p:cNvPr id="16" name="Rectangle 15">
            <a:extLst>
              <a:ext uri="{FF2B5EF4-FFF2-40B4-BE49-F238E27FC236}">
                <a16:creationId xmlns:a16="http://schemas.microsoft.com/office/drawing/2014/main" id="{D0F407D1-9221-5A87-2B37-0F685B3955A6}"/>
              </a:ext>
            </a:extLst>
          </p:cNvPr>
          <p:cNvSpPr/>
          <p:nvPr/>
        </p:nvSpPr>
        <p:spPr>
          <a:xfrm>
            <a:off x="2019299" y="4978142"/>
            <a:ext cx="7897090" cy="11728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Females, those ages 65+, residents with a LLTI/condition*, living in Basildon, Braintree, Castle Point, Maldon, levelling up priority places and more deprived areas are less likely to cycle. This is consistent with bicycle access, with the addition of residents living in Harlow being less likely to own / have use of a bicycle</a:t>
            </a:r>
          </a:p>
        </p:txBody>
      </p:sp>
    </p:spTree>
    <p:custDataLst>
      <p:tags r:id="rId1"/>
    </p:custDataLst>
    <p:extLst>
      <p:ext uri="{BB962C8B-B14F-4D97-AF65-F5344CB8AC3E}">
        <p14:creationId xmlns:p14="http://schemas.microsoft.com/office/powerpoint/2010/main" val="32485531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4E363C6D-6988-42E7-954B-CE3B903BED1A}"/>
              </a:ext>
            </a:extLst>
          </p:cNvPr>
          <p:cNvSpPr>
            <a:spLocks noGrp="1"/>
          </p:cNvSpPr>
          <p:nvPr>
            <p:ph type="title"/>
          </p:nvPr>
        </p:nvSpPr>
        <p:spPr>
          <a:xfrm>
            <a:off x="609776" y="332798"/>
            <a:ext cx="11458617" cy="1065091"/>
          </a:xfrm>
        </p:spPr>
        <p:txBody>
          <a:bodyPr anchor="t" anchorCtr="0">
            <a:normAutofit/>
          </a:bodyPr>
          <a:lstStyle/>
          <a:p>
            <a:r>
              <a:rPr lang="en-GB" sz="1800">
                <a:solidFill>
                  <a:schemeClr val="accent4"/>
                </a:solidFill>
              </a:rPr>
              <a:t>34% of residents have done a sport, fitness activity or dance in the last 7 days, 56% doing this at least 3 days of the week. Males are more likely to spend more time doing these activities vs. females.  </a:t>
            </a:r>
          </a:p>
        </p:txBody>
      </p:sp>
      <p:sp>
        <p:nvSpPr>
          <p:cNvPr id="32" name="Slide Number Placeholder 4">
            <a:extLst>
              <a:ext uri="{FF2B5EF4-FFF2-40B4-BE49-F238E27FC236}">
                <a16:creationId xmlns:a16="http://schemas.microsoft.com/office/drawing/2014/main" id="{10564A58-D947-4AAA-8E08-CE6DDA3BCF4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35" name="Footer Placeholder 5">
            <a:extLst>
              <a:ext uri="{FF2B5EF4-FFF2-40B4-BE49-F238E27FC236}">
                <a16:creationId xmlns:a16="http://schemas.microsoft.com/office/drawing/2014/main" id="{D45F2B74-08F1-4645-AA9B-B226EF0B2819}"/>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6" name="Date Placeholder 3">
            <a:extLst>
              <a:ext uri="{FF2B5EF4-FFF2-40B4-BE49-F238E27FC236}">
                <a16:creationId xmlns:a16="http://schemas.microsoft.com/office/drawing/2014/main" id="{44B46CB5-AEB9-4DF8-99EF-ECE8C2388FCB}"/>
              </a:ext>
            </a:extLst>
          </p:cNvPr>
          <p:cNvSpPr>
            <a:spLocks noGrp="1"/>
          </p:cNvSpPr>
          <p:nvPr>
            <p:ph type="dt" sz="half" idx="4294967295"/>
          </p:nvPr>
        </p:nvSpPr>
        <p:spPr>
          <a:xfrm>
            <a:off x="9609931" y="6692939"/>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mj-lt"/>
                <a:ea typeface="+mn-ea"/>
                <a:cs typeface="+mn-cs"/>
              </a:rPr>
              <a:t>November 2023</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endParaRP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Physical activity</a:t>
            </a:r>
          </a:p>
        </p:txBody>
      </p:sp>
      <p:sp>
        <p:nvSpPr>
          <p:cNvPr id="31" name="TextBox 30">
            <a:extLst>
              <a:ext uri="{FF2B5EF4-FFF2-40B4-BE49-F238E27FC236}">
                <a16:creationId xmlns:a16="http://schemas.microsoft.com/office/drawing/2014/main" id="{9836A6F1-BE3A-4B8D-A187-7D95E64F3186}"/>
              </a:ext>
            </a:extLst>
          </p:cNvPr>
          <p:cNvSpPr txBox="1"/>
          <p:nvPr/>
        </p:nvSpPr>
        <p:spPr>
          <a:xfrm>
            <a:off x="695324" y="6317404"/>
            <a:ext cx="922106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Base: All respondents (answering); all those having been on a walk in the last 7 days (5,389); * LLTI/condition = Limiting long-term illness or health condition </a:t>
            </a:r>
          </a:p>
        </p:txBody>
      </p:sp>
      <p:sp>
        <p:nvSpPr>
          <p:cNvPr id="6" name="Rectangle: Rounded Corners 5">
            <a:extLst>
              <a:ext uri="{FF2B5EF4-FFF2-40B4-BE49-F238E27FC236}">
                <a16:creationId xmlns:a16="http://schemas.microsoft.com/office/drawing/2014/main" id="{988B09CA-0871-A2DC-4DE2-EBC48D8F83E4}"/>
              </a:ext>
            </a:extLst>
          </p:cNvPr>
          <p:cNvSpPr/>
          <p:nvPr/>
        </p:nvSpPr>
        <p:spPr>
          <a:xfrm>
            <a:off x="1334654" y="2320128"/>
            <a:ext cx="2008909" cy="22518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rPr>
              <a:t>34%</a:t>
            </a:r>
            <a:r>
              <a:rPr lang="en-GB" sz="4400" b="1">
                <a:solidFill>
                  <a:schemeClr val="tx1"/>
                </a:solidFill>
              </a:rPr>
              <a:t> </a:t>
            </a:r>
          </a:p>
          <a:p>
            <a:pPr algn="ctr"/>
            <a:r>
              <a:rPr lang="en-GB" sz="1600" b="1">
                <a:solidFill>
                  <a:schemeClr val="tx1"/>
                </a:solidFill>
              </a:rPr>
              <a:t>of residents have done a sports, fitness activity or dance in the last 7 days</a:t>
            </a:r>
          </a:p>
        </p:txBody>
      </p:sp>
      <p:sp>
        <p:nvSpPr>
          <p:cNvPr id="7" name="Rectangle: Rounded Corners 6">
            <a:extLst>
              <a:ext uri="{FF2B5EF4-FFF2-40B4-BE49-F238E27FC236}">
                <a16:creationId xmlns:a16="http://schemas.microsoft.com/office/drawing/2014/main" id="{8DA7E99C-B1F2-2ECD-FAC8-DCE0D4D8E3CE}"/>
              </a:ext>
            </a:extLst>
          </p:cNvPr>
          <p:cNvSpPr/>
          <p:nvPr/>
        </p:nvSpPr>
        <p:spPr>
          <a:xfrm>
            <a:off x="3868304" y="2320128"/>
            <a:ext cx="2008909" cy="22518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Of which:</a:t>
            </a:r>
          </a:p>
          <a:p>
            <a:pPr algn="ctr"/>
            <a:r>
              <a:rPr lang="en-GB" sz="1600" b="1">
                <a:solidFill>
                  <a:schemeClr val="tx1"/>
                </a:solidFill>
              </a:rPr>
              <a:t> </a:t>
            </a:r>
            <a:r>
              <a:rPr lang="en-GB" sz="2800" b="1">
                <a:solidFill>
                  <a:schemeClr val="tx1"/>
                </a:solidFill>
              </a:rPr>
              <a:t>56% </a:t>
            </a:r>
            <a:r>
              <a:rPr lang="en-GB" sz="1600" b="1">
                <a:solidFill>
                  <a:schemeClr val="tx1"/>
                </a:solidFill>
              </a:rPr>
              <a:t>have done this at least 3 days a week. </a:t>
            </a:r>
          </a:p>
        </p:txBody>
      </p:sp>
      <p:sp>
        <p:nvSpPr>
          <p:cNvPr id="8" name="Arrow: Pentagon 7">
            <a:extLst>
              <a:ext uri="{FF2B5EF4-FFF2-40B4-BE49-F238E27FC236}">
                <a16:creationId xmlns:a16="http://schemas.microsoft.com/office/drawing/2014/main" id="{B8AE0A16-DFC5-20C5-1B2B-25F372574F17}"/>
              </a:ext>
            </a:extLst>
          </p:cNvPr>
          <p:cNvSpPr/>
          <p:nvPr/>
        </p:nvSpPr>
        <p:spPr>
          <a:xfrm>
            <a:off x="3343563" y="3011055"/>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9C081026-63C3-331E-3B6B-209D1A1023E1}"/>
              </a:ext>
            </a:extLst>
          </p:cNvPr>
          <p:cNvSpPr/>
          <p:nvPr/>
        </p:nvSpPr>
        <p:spPr>
          <a:xfrm>
            <a:off x="6401954" y="2335553"/>
            <a:ext cx="2008909" cy="22518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rPr>
              <a:t>61% </a:t>
            </a:r>
          </a:p>
          <a:p>
            <a:pPr algn="ctr"/>
            <a:r>
              <a:rPr lang="en-GB" sz="1600" b="1">
                <a:solidFill>
                  <a:schemeClr val="tx1"/>
                </a:solidFill>
              </a:rPr>
              <a:t>spend 30-89 minutes per activity</a:t>
            </a:r>
          </a:p>
        </p:txBody>
      </p:sp>
      <p:sp>
        <p:nvSpPr>
          <p:cNvPr id="11" name="Arrow: Pentagon 10">
            <a:extLst>
              <a:ext uri="{FF2B5EF4-FFF2-40B4-BE49-F238E27FC236}">
                <a16:creationId xmlns:a16="http://schemas.microsoft.com/office/drawing/2014/main" id="{83CAC714-ED56-B1BE-64A3-BA7321997BA7}"/>
              </a:ext>
            </a:extLst>
          </p:cNvPr>
          <p:cNvSpPr/>
          <p:nvPr/>
        </p:nvSpPr>
        <p:spPr>
          <a:xfrm>
            <a:off x="5877213" y="3026480"/>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DD552831-029F-C8D3-C3D7-B34BA92338DD}"/>
              </a:ext>
            </a:extLst>
          </p:cNvPr>
          <p:cNvSpPr/>
          <p:nvPr/>
        </p:nvSpPr>
        <p:spPr>
          <a:xfrm>
            <a:off x="8935604" y="2303064"/>
            <a:ext cx="2008909" cy="22518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rPr>
              <a:t>94% </a:t>
            </a:r>
          </a:p>
          <a:p>
            <a:pPr algn="ctr"/>
            <a:r>
              <a:rPr lang="en-GB" sz="1600" b="1">
                <a:solidFill>
                  <a:schemeClr val="tx1"/>
                </a:solidFill>
              </a:rPr>
              <a:t>State the exert enough energy to be out of breadth</a:t>
            </a:r>
          </a:p>
        </p:txBody>
      </p:sp>
      <p:sp>
        <p:nvSpPr>
          <p:cNvPr id="13" name="Arrow: Pentagon 12">
            <a:extLst>
              <a:ext uri="{FF2B5EF4-FFF2-40B4-BE49-F238E27FC236}">
                <a16:creationId xmlns:a16="http://schemas.microsoft.com/office/drawing/2014/main" id="{A260C9BF-9850-750A-BBF1-DBE8CEA77F4C}"/>
              </a:ext>
            </a:extLst>
          </p:cNvPr>
          <p:cNvSpPr/>
          <p:nvPr/>
        </p:nvSpPr>
        <p:spPr>
          <a:xfrm>
            <a:off x="8410863" y="2993991"/>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8586D26-4354-525A-DE5E-A9DCFEF15BA1}"/>
              </a:ext>
            </a:extLst>
          </p:cNvPr>
          <p:cNvSpPr/>
          <p:nvPr/>
        </p:nvSpPr>
        <p:spPr>
          <a:xfrm>
            <a:off x="2019299" y="4978142"/>
            <a:ext cx="7897090" cy="812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Females, those ages 75+, residents with a LLTI/condition*, living in Basildon, Harlow Tendring, levelling up priority places and more deprived areas are less likely to have done a sport, fitness activity or dance in the last 7 days. Males are more likely to spend longer on these types of activities vs. females. </a:t>
            </a:r>
          </a:p>
        </p:txBody>
      </p:sp>
      <p:pic>
        <p:nvPicPr>
          <p:cNvPr id="2" name="Graphic 1" descr="Dance outline">
            <a:extLst>
              <a:ext uri="{FF2B5EF4-FFF2-40B4-BE49-F238E27FC236}">
                <a16:creationId xmlns:a16="http://schemas.microsoft.com/office/drawing/2014/main" id="{F7FE6615-CC1A-84E3-8566-A3589E683A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5324" y="1378559"/>
            <a:ext cx="914400" cy="914400"/>
          </a:xfrm>
          <a:prstGeom prst="rect">
            <a:avLst/>
          </a:prstGeom>
        </p:spPr>
      </p:pic>
    </p:spTree>
    <p:custDataLst>
      <p:tags r:id="rId1"/>
    </p:custDataLst>
    <p:extLst>
      <p:ext uri="{BB962C8B-B14F-4D97-AF65-F5344CB8AC3E}">
        <p14:creationId xmlns:p14="http://schemas.microsoft.com/office/powerpoint/2010/main" val="26313985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a:extLst>
              <a:ext uri="{FF2B5EF4-FFF2-40B4-BE49-F238E27FC236}">
                <a16:creationId xmlns:a16="http://schemas.microsoft.com/office/drawing/2014/main" id="{B9E1DEDF-1E10-5099-CDCA-437FE444C7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3070602"/>
              </p:ext>
            </p:extLst>
          </p:nvPr>
        </p:nvGraphicFramePr>
        <p:xfrm>
          <a:off x="6421969" y="1988920"/>
          <a:ext cx="4636704" cy="4036301"/>
        </p:xfrm>
        <a:graphic>
          <a:graphicData uri="http://schemas.openxmlformats.org/drawingml/2006/chart">
            <c:chart xmlns:c="http://schemas.openxmlformats.org/drawingml/2006/chart" xmlns:r="http://schemas.openxmlformats.org/officeDocument/2006/relationships" r:id="rId3"/>
          </a:graphicData>
        </a:graphic>
      </p:graphicFrame>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5324" y="278743"/>
            <a:ext cx="11280188" cy="991228"/>
          </a:xfrm>
        </p:spPr>
        <p:txBody>
          <a:bodyPr anchor="t" anchorCtr="0">
            <a:noAutofit/>
          </a:bodyPr>
          <a:lstStyle/>
          <a:p>
            <a:r>
              <a:rPr lang="en-GB" sz="1800" dirty="0">
                <a:solidFill>
                  <a:schemeClr val="accent4"/>
                </a:solidFill>
                <a:latin typeface="+mn-lt"/>
              </a:rPr>
              <a:t>There is a pattern between levels of physical activity, loneliness and life satisfaction. With ‘inactive’ residents more likely to feel higher levels of loneliness and have lower life satisfaction. </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Physical activity</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2023 – 6,064</a:t>
            </a: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5325" y="6611310"/>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0" name="Date Placeholder 3">
            <a:extLst>
              <a:ext uri="{FF2B5EF4-FFF2-40B4-BE49-F238E27FC236}">
                <a16:creationId xmlns:a16="http://schemas.microsoft.com/office/drawing/2014/main" id="{FD06F3D5-130A-41E9-A290-BDFC50D4D41C}"/>
              </a:ext>
              <a:ext uri="{C183D7F6-B498-43B3-948B-1728B52AA6E4}">
                <adec:decorative xmlns:adec="http://schemas.microsoft.com/office/drawing/2017/decorative" val="1"/>
              </a:ext>
            </a:extLst>
          </p:cNvPr>
          <p:cNvSpPr>
            <a:spLocks noGrp="1"/>
          </p:cNvSpPr>
          <p:nvPr>
            <p:ph type="dt" sz="half" idx="10"/>
          </p:nvPr>
        </p:nvSpPr>
        <p:spPr>
          <a:xfrm>
            <a:off x="8851984" y="66659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grpSp>
        <p:nvGrpSpPr>
          <p:cNvPr id="4" name="Group 3">
            <a:extLst>
              <a:ext uri="{FF2B5EF4-FFF2-40B4-BE49-F238E27FC236}">
                <a16:creationId xmlns:a16="http://schemas.microsoft.com/office/drawing/2014/main" id="{FC8EF364-D391-B1F2-E75C-650C953BD8C3}"/>
              </a:ext>
            </a:extLst>
          </p:cNvPr>
          <p:cNvGrpSpPr/>
          <p:nvPr/>
        </p:nvGrpSpPr>
        <p:grpSpPr>
          <a:xfrm>
            <a:off x="4878703" y="6461209"/>
            <a:ext cx="3003744" cy="400110"/>
            <a:chOff x="4878703" y="6461209"/>
            <a:chExt cx="3003744" cy="400110"/>
          </a:xfrm>
        </p:grpSpPr>
        <p:sp>
          <p:nvSpPr>
            <p:cNvPr id="6" name="TextBox 5">
              <a:extLst>
                <a:ext uri="{FF2B5EF4-FFF2-40B4-BE49-F238E27FC236}">
                  <a16:creationId xmlns:a16="http://schemas.microsoft.com/office/drawing/2014/main" id="{4034EED9-220F-97F5-6333-D1EE92758A64}"/>
                </a:ext>
                <a:ext uri="{C183D7F6-B498-43B3-948B-1728B52AA6E4}">
                  <adec:decorative xmlns:adec="http://schemas.microsoft.com/office/drawing/2017/decorative" val="1"/>
                </a:ext>
              </a:extLst>
            </p:cNvPr>
            <p:cNvSpPr txBox="1"/>
            <p:nvPr/>
          </p:nvSpPr>
          <p:spPr>
            <a:xfrm>
              <a:off x="5175526" y="6461209"/>
              <a:ext cx="27069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7" name="Arrow: Up 6">
              <a:extLst>
                <a:ext uri="{FF2B5EF4-FFF2-40B4-BE49-F238E27FC236}">
                  <a16:creationId xmlns:a16="http://schemas.microsoft.com/office/drawing/2014/main" id="{81F1A31B-65EE-2CFB-BCAE-5AA188094B21}"/>
                </a:ext>
                <a:ext uri="{C183D7F6-B498-43B3-948B-1728B52AA6E4}">
                  <adec:decorative xmlns:adec="http://schemas.microsoft.com/office/drawing/2017/decorative" val="1"/>
                </a:ext>
              </a:extLst>
            </p:cNvPr>
            <p:cNvSpPr/>
            <p:nvPr/>
          </p:nvSpPr>
          <p:spPr>
            <a:xfrm>
              <a:off x="4878703" y="655691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Arrow: Up 7">
              <a:extLst>
                <a:ext uri="{FF2B5EF4-FFF2-40B4-BE49-F238E27FC236}">
                  <a16:creationId xmlns:a16="http://schemas.microsoft.com/office/drawing/2014/main" id="{B4C85A27-F09D-6291-460E-8ADFB899EBA1}"/>
                </a:ext>
                <a:ext uri="{C183D7F6-B498-43B3-948B-1728B52AA6E4}">
                  <adec:decorative xmlns:adec="http://schemas.microsoft.com/office/drawing/2017/decorative" val="1"/>
                </a:ext>
              </a:extLst>
            </p:cNvPr>
            <p:cNvSpPr/>
            <p:nvPr/>
          </p:nvSpPr>
          <p:spPr>
            <a:xfrm flipV="1">
              <a:off x="5021249" y="656445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pSp>
      <p:sp>
        <p:nvSpPr>
          <p:cNvPr id="9" name="TextBox 8">
            <a:extLst>
              <a:ext uri="{FF2B5EF4-FFF2-40B4-BE49-F238E27FC236}">
                <a16:creationId xmlns:a16="http://schemas.microsoft.com/office/drawing/2014/main" id="{77DA516A-2627-C8AB-336C-986B259F1B93}"/>
              </a:ext>
            </a:extLst>
          </p:cNvPr>
          <p:cNvSpPr txBox="1"/>
          <p:nvPr/>
        </p:nvSpPr>
        <p:spPr>
          <a:xfrm>
            <a:off x="695324" y="1628970"/>
            <a:ext cx="9061417"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prstClr val="black"/>
                </a:solidFill>
                <a:effectLst/>
                <a:uLnTx/>
                <a:uFillTx/>
              </a:rPr>
              <a:t>Charts demonstrate the levels of loneliness and life satisfaction by levels of physical activity</a:t>
            </a:r>
          </a:p>
        </p:txBody>
      </p:sp>
      <p:grpSp>
        <p:nvGrpSpPr>
          <p:cNvPr id="13" name="Group 12">
            <a:extLst>
              <a:ext uri="{FF2B5EF4-FFF2-40B4-BE49-F238E27FC236}">
                <a16:creationId xmlns:a16="http://schemas.microsoft.com/office/drawing/2014/main" id="{CBC65510-ACD4-952E-0691-CA7B6D6154FB}"/>
              </a:ext>
            </a:extLst>
          </p:cNvPr>
          <p:cNvGrpSpPr/>
          <p:nvPr/>
        </p:nvGrpSpPr>
        <p:grpSpPr>
          <a:xfrm>
            <a:off x="611520" y="1988921"/>
            <a:ext cx="5768472" cy="4036301"/>
            <a:chOff x="6349137" y="1970201"/>
            <a:chExt cx="5768472" cy="4036301"/>
          </a:xfrm>
        </p:grpSpPr>
        <p:graphicFrame>
          <p:nvGraphicFramePr>
            <p:cNvPr id="15" name="Chart 14">
              <a:extLst>
                <a:ext uri="{FF2B5EF4-FFF2-40B4-BE49-F238E27FC236}">
                  <a16:creationId xmlns:a16="http://schemas.microsoft.com/office/drawing/2014/main" id="{1BAC94BE-D10A-AD9F-D7B2-10EB2845B1C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2718092"/>
                </p:ext>
              </p:extLst>
            </p:nvPr>
          </p:nvGraphicFramePr>
          <p:xfrm>
            <a:off x="6476477" y="1970201"/>
            <a:ext cx="4636704" cy="4036301"/>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B4AABDE9-10A1-AADF-3619-BED4CFA32593}"/>
                </a:ext>
              </a:extLst>
            </p:cNvPr>
            <p:cNvSpPr txBox="1"/>
            <p:nvPr/>
          </p:nvSpPr>
          <p:spPr>
            <a:xfrm>
              <a:off x="6349137" y="1970201"/>
              <a:ext cx="576847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dirty="0"/>
                <a:t>Levels of loneliness </a:t>
              </a:r>
              <a:r>
                <a:rPr kumimoji="0" lang="en-GB" sz="1400" b="1" u="none" strike="noStrike" kern="1200" cap="none" spc="0" normalizeH="0" baseline="0" noProof="0" dirty="0">
                  <a:ln>
                    <a:noFill/>
                  </a:ln>
                  <a:effectLst/>
                  <a:uLnTx/>
                  <a:uFillTx/>
                  <a:ea typeface="+mn-ea"/>
                  <a:cs typeface="+mn-cs"/>
                </a:rPr>
                <a:t>vs. </a:t>
              </a:r>
              <a:r>
                <a:rPr lang="en-GB" sz="1400" b="1" dirty="0"/>
                <a:t>Activity levels</a:t>
              </a:r>
              <a:endParaRPr kumimoji="0" lang="en-GB" sz="1400" b="1" u="none" strike="noStrike" kern="1200" cap="none" spc="0" normalizeH="0" baseline="0" noProof="0" dirty="0">
                <a:ln>
                  <a:noFill/>
                </a:ln>
                <a:effectLst/>
                <a:uLnTx/>
                <a:uFillTx/>
                <a:ea typeface="+mn-ea"/>
                <a:cs typeface="+mn-cs"/>
              </a:endParaRPr>
            </a:p>
          </p:txBody>
        </p:sp>
      </p:grpSp>
      <p:sp>
        <p:nvSpPr>
          <p:cNvPr id="18" name="TextBox 17">
            <a:extLst>
              <a:ext uri="{FF2B5EF4-FFF2-40B4-BE49-F238E27FC236}">
                <a16:creationId xmlns:a16="http://schemas.microsoft.com/office/drawing/2014/main" id="{60DD933A-F377-870C-46E9-A443668CCF4E}"/>
              </a:ext>
            </a:extLst>
          </p:cNvPr>
          <p:cNvSpPr txBox="1"/>
          <p:nvPr/>
        </p:nvSpPr>
        <p:spPr>
          <a:xfrm>
            <a:off x="562100" y="2316111"/>
            <a:ext cx="1728365" cy="824113"/>
          </a:xfrm>
          <a:prstGeom prst="rect">
            <a:avLst/>
          </a:prstGeom>
          <a:noFill/>
        </p:spPr>
        <p:txBody>
          <a:bodyPr wrap="square" lIns="0" tIns="0" rIns="0" bIns="0" rtlCol="0">
            <a:noAutofit/>
          </a:bodyPr>
          <a:lstStyle/>
          <a:p>
            <a:pPr algn="ctr">
              <a:spcAft>
                <a:spcPts val="1134"/>
              </a:spcAft>
            </a:pPr>
            <a:r>
              <a:rPr lang="en-GB" sz="1200" b="1" dirty="0">
                <a:solidFill>
                  <a:schemeClr val="accent1"/>
                </a:solidFill>
              </a:rPr>
              <a:t>Lower score = positive</a:t>
            </a:r>
          </a:p>
        </p:txBody>
      </p:sp>
      <p:sp>
        <p:nvSpPr>
          <p:cNvPr id="19" name="TextBox 18">
            <a:extLst>
              <a:ext uri="{FF2B5EF4-FFF2-40B4-BE49-F238E27FC236}">
                <a16:creationId xmlns:a16="http://schemas.microsoft.com/office/drawing/2014/main" id="{394CFF4C-F1AD-25CE-9A20-FF46A44F3963}"/>
              </a:ext>
            </a:extLst>
          </p:cNvPr>
          <p:cNvSpPr txBox="1"/>
          <p:nvPr/>
        </p:nvSpPr>
        <p:spPr>
          <a:xfrm>
            <a:off x="6677024" y="2433326"/>
            <a:ext cx="1893246" cy="665006"/>
          </a:xfrm>
          <a:prstGeom prst="rect">
            <a:avLst/>
          </a:prstGeom>
          <a:noFill/>
        </p:spPr>
        <p:txBody>
          <a:bodyPr wrap="square" lIns="0" tIns="0" rIns="0" bIns="0" rtlCol="0">
            <a:noAutofit/>
          </a:bodyPr>
          <a:lstStyle/>
          <a:p>
            <a:pPr algn="ctr">
              <a:spcAft>
                <a:spcPts val="1134"/>
              </a:spcAft>
            </a:pPr>
            <a:r>
              <a:rPr lang="en-GB" sz="1200" b="1" dirty="0"/>
              <a:t>Higher score = positive</a:t>
            </a:r>
          </a:p>
        </p:txBody>
      </p:sp>
      <p:sp>
        <p:nvSpPr>
          <p:cNvPr id="22" name="TextBox 21">
            <a:extLst>
              <a:ext uri="{FF2B5EF4-FFF2-40B4-BE49-F238E27FC236}">
                <a16:creationId xmlns:a16="http://schemas.microsoft.com/office/drawing/2014/main" id="{9C6B7FBB-41F4-1DEC-644B-131C323753F6}"/>
              </a:ext>
            </a:extLst>
          </p:cNvPr>
          <p:cNvSpPr txBox="1"/>
          <p:nvPr/>
        </p:nvSpPr>
        <p:spPr>
          <a:xfrm>
            <a:off x="6769987" y="2137670"/>
            <a:ext cx="576847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dirty="0">
                <a:solidFill>
                  <a:prstClr val="black"/>
                </a:solidFill>
              </a:rPr>
              <a:t>Life satisfaction </a:t>
            </a:r>
            <a:r>
              <a:rPr kumimoji="0" lang="en-GB" sz="1400" b="1" u="none" strike="noStrike" kern="1200" cap="none" spc="0" normalizeH="0" baseline="0" noProof="0" dirty="0">
                <a:ln>
                  <a:noFill/>
                </a:ln>
                <a:solidFill>
                  <a:prstClr val="black"/>
                </a:solidFill>
                <a:effectLst/>
                <a:uLnTx/>
                <a:uFillTx/>
                <a:ea typeface="+mn-ea"/>
                <a:cs typeface="+mn-cs"/>
              </a:rPr>
              <a:t>vs. </a:t>
            </a:r>
            <a:r>
              <a:rPr lang="en-GB" sz="1400" b="1" dirty="0">
                <a:solidFill>
                  <a:prstClr val="black"/>
                </a:solidFill>
              </a:rPr>
              <a:t>Activity levels</a:t>
            </a:r>
            <a:endParaRPr kumimoji="0" lang="en-GB" sz="1400" b="1"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640139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rPr>
              <a:t>Reporting conventions</a:t>
            </a:r>
          </a:p>
        </p:txBody>
      </p:sp>
      <p:sp>
        <p:nvSpPr>
          <p:cNvPr id="7" name="Content Placeholder 2">
            <a:extLst>
              <a:ext uri="{FF2B5EF4-FFF2-40B4-BE49-F238E27FC236}">
                <a16:creationId xmlns:a16="http://schemas.microsoft.com/office/drawing/2014/main" id="{EDDF8E7B-35DB-53D2-1095-235861C3E6AA}"/>
              </a:ext>
            </a:extLst>
          </p:cNvPr>
          <p:cNvSpPr>
            <a:spLocks noGrp="1"/>
          </p:cNvSpPr>
          <p:nvPr>
            <p:ph sz="half" idx="1"/>
          </p:nvPr>
        </p:nvSpPr>
        <p:spPr>
          <a:xfrm>
            <a:off x="545124" y="1854298"/>
            <a:ext cx="10984343" cy="4149725"/>
          </a:xfrm>
        </p:spPr>
        <p:txBody>
          <a:bodyP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prstClr val="black"/>
                </a:solidFill>
                <a:effectLst/>
                <a:uLnTx/>
                <a:uFillTx/>
                <a:ea typeface="+mn-ea"/>
                <a:cs typeface="+mn-cs"/>
              </a:rPr>
              <a:t>Percentages displayed on charts may not always add up to 100% due to rounding </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prstClr val="black"/>
                </a:solidFill>
                <a:effectLst/>
                <a:uLnTx/>
                <a:uFillTx/>
                <a:ea typeface="+mn-ea"/>
                <a:cs typeface="+mn-cs"/>
              </a:rPr>
              <a:t>Statistically significant results </a:t>
            </a:r>
            <a:r>
              <a:rPr kumimoji="0" lang="en-GB" sz="1800" b="0" i="0" u="none" strike="noStrike" kern="1200" cap="none" spc="0" normalizeH="0" baseline="0" noProof="0">
                <a:ln>
                  <a:noFill/>
                </a:ln>
                <a:solidFill>
                  <a:prstClr val="black"/>
                </a:solidFill>
                <a:effectLst/>
                <a:uLnTx/>
                <a:uFillTx/>
                <a:ea typeface="+mn-ea"/>
                <a:cs typeface="+mn-cs"/>
              </a:rPr>
              <a:t>are displayed throughout the report for key geographies and sub-groups. Unless otherwise specified, these are calculated against the Essex total at the 95% confidence level, with significantly higher results (versus the total) displayed using green boxes/upward arrows and significantly lower results displayed using red boxes/downward arrows.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Sub-group differences are shown for </a:t>
            </a:r>
            <a:r>
              <a:rPr kumimoji="0" lang="en-GB" sz="1800" b="1" i="0" u="none" strike="noStrike" kern="1200" cap="none" spc="0" normalizeH="0" baseline="0" noProof="0">
                <a:ln>
                  <a:noFill/>
                </a:ln>
                <a:solidFill>
                  <a:prstClr val="black"/>
                </a:solidFill>
                <a:effectLst/>
                <a:uLnTx/>
                <a:uFillTx/>
                <a:ea typeface="+mn-ea"/>
                <a:cs typeface="+mn-cs"/>
              </a:rPr>
              <a:t>levelling up priority places</a:t>
            </a:r>
            <a:r>
              <a:rPr kumimoji="0" lang="en-GB" sz="1800" b="0" i="0" u="none" strike="noStrike" kern="1200" cap="none" spc="0" normalizeH="0" baseline="0" noProof="0">
                <a:ln>
                  <a:noFill/>
                </a:ln>
                <a:solidFill>
                  <a:prstClr val="black"/>
                </a:solidFill>
                <a:effectLst/>
                <a:uLnTx/>
                <a:uFillTx/>
                <a:ea typeface="+mn-ea"/>
                <a:cs typeface="+mn-cs"/>
              </a:rPr>
              <a:t>. It should be noted that these include just the core areas shown within the annex (i.e. not including rural Braintree). Levelling up priority places have been identified within the data based on the geographies used by ECC’s Community Challenge Fund.</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Sub-group differences are also shown based on an area’s ranking on the </a:t>
            </a:r>
            <a:r>
              <a:rPr kumimoji="0" lang="en-GB" sz="1800" b="1" i="0" u="none" strike="noStrike" kern="1200" cap="none" spc="0" normalizeH="0" baseline="0" noProof="0">
                <a:ln>
                  <a:noFill/>
                </a:ln>
                <a:solidFill>
                  <a:prstClr val="black"/>
                </a:solidFill>
                <a:effectLst/>
                <a:uLnTx/>
                <a:uFillTx/>
                <a:ea typeface="+mn-ea"/>
                <a:cs typeface="+mn-cs"/>
              </a:rPr>
              <a:t>Index of Multiple Deprivation (IMD) 2019</a:t>
            </a:r>
            <a:r>
              <a:rPr kumimoji="0" lang="en-GB" sz="1800" b="0" i="0" u="none" strike="noStrike" kern="1200" cap="none" spc="0" normalizeH="0" baseline="0" noProof="0">
                <a:ln>
                  <a:noFill/>
                </a:ln>
                <a:solidFill>
                  <a:prstClr val="black"/>
                </a:solidFill>
                <a:effectLst/>
                <a:uLnTx/>
                <a:uFillTx/>
                <a:ea typeface="+mn-ea"/>
                <a:cs typeface="+mn-cs"/>
              </a:rPr>
              <a:t>. These are shown within the report as quintiles 1-5, where:</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Quintile 1 includes areas ranked within the 20% </a:t>
            </a:r>
            <a:r>
              <a:rPr kumimoji="0" lang="en-GB" sz="1800" b="0" i="0" u="sng" strike="noStrike" kern="1200" cap="none" spc="0" normalizeH="0" baseline="0" noProof="0">
                <a:ln>
                  <a:noFill/>
                </a:ln>
                <a:solidFill>
                  <a:prstClr val="black"/>
                </a:solidFill>
                <a:effectLst/>
                <a:uLnTx/>
                <a:uFillTx/>
                <a:ea typeface="+mn-ea"/>
                <a:cs typeface="+mn-cs"/>
              </a:rPr>
              <a:t>most deprived</a:t>
            </a:r>
            <a:r>
              <a:rPr kumimoji="0" lang="en-GB" sz="1800" b="0" i="0" u="none" strike="noStrike" kern="1200" cap="none" spc="0" normalizeH="0" baseline="0" noProof="0">
                <a:ln>
                  <a:noFill/>
                </a:ln>
                <a:solidFill>
                  <a:prstClr val="black"/>
                </a:solidFill>
                <a:effectLst/>
                <a:uLnTx/>
                <a:uFillTx/>
                <a:ea typeface="+mn-ea"/>
                <a:cs typeface="+mn-cs"/>
              </a:rPr>
              <a:t> nationally on the IMD</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Quintile 5 includes areas ranked within the 20% </a:t>
            </a:r>
            <a:r>
              <a:rPr kumimoji="0" lang="en-GB" sz="1800" b="0" i="0" u="sng" strike="noStrike" kern="1200" cap="none" spc="0" normalizeH="0" baseline="0" noProof="0">
                <a:ln>
                  <a:noFill/>
                </a:ln>
                <a:solidFill>
                  <a:prstClr val="black"/>
                </a:solidFill>
                <a:effectLst/>
                <a:uLnTx/>
                <a:uFillTx/>
                <a:ea typeface="+mn-ea"/>
                <a:cs typeface="+mn-cs"/>
              </a:rPr>
              <a:t>least deprived</a:t>
            </a:r>
            <a:r>
              <a:rPr kumimoji="0" lang="en-GB" sz="1800" b="0" i="0" u="none" strike="noStrike" kern="1200" cap="none" spc="0" normalizeH="0" baseline="0" noProof="0">
                <a:ln>
                  <a:noFill/>
                </a:ln>
                <a:solidFill>
                  <a:prstClr val="black"/>
                </a:solidFill>
                <a:effectLst/>
                <a:uLnTx/>
                <a:uFillTx/>
                <a:ea typeface="+mn-ea"/>
                <a:cs typeface="+mn-cs"/>
              </a:rPr>
              <a:t> nationally on the IMD  </a:t>
            </a:r>
          </a:p>
        </p:txBody>
      </p:sp>
    </p:spTree>
    <p:extLst>
      <p:ext uri="{BB962C8B-B14F-4D97-AF65-F5344CB8AC3E}">
        <p14:creationId xmlns:p14="http://schemas.microsoft.com/office/powerpoint/2010/main" val="14068807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2CF3111-E23C-4DCA-BFF0-DA53EDC1DE25}"/>
              </a:ext>
            </a:extLst>
          </p:cNvPr>
          <p:cNvSpPr txBox="1"/>
          <p:nvPr/>
        </p:nvSpPr>
        <p:spPr>
          <a:xfrm>
            <a:off x="655478" y="1107684"/>
            <a:ext cx="11037817"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During the last 7 days, how much time did you spend sitting down on an average weekday? When answering, please include time spent at work, at home, while doing coursework and during leisure time. This may include time spent sitting at a desk, visiting friends, reading, and sitting or lying down to watch television but not sleeping. </a:t>
            </a:r>
          </a:p>
        </p:txBody>
      </p:sp>
      <p:graphicFrame>
        <p:nvGraphicFramePr>
          <p:cNvPr id="18" name="Chart 17">
            <a:extLst>
              <a:ext uri="{FF2B5EF4-FFF2-40B4-BE49-F238E27FC236}">
                <a16:creationId xmlns:a16="http://schemas.microsoft.com/office/drawing/2014/main" id="{1D4327B1-41AF-43AB-8DF5-575EDE3D5F03}"/>
              </a:ext>
            </a:extLst>
          </p:cNvPr>
          <p:cNvGraphicFramePr/>
          <p:nvPr/>
        </p:nvGraphicFramePr>
        <p:xfrm>
          <a:off x="706436" y="1866837"/>
          <a:ext cx="6210606" cy="4439185"/>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tab pos="3851275" algn="l"/>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Physical inactivity</a:t>
            </a:r>
          </a:p>
        </p:txBody>
      </p:sp>
      <p:sp>
        <p:nvSpPr>
          <p:cNvPr id="14" name="Slide Number Placeholder 4">
            <a:extLst>
              <a:ext uri="{FF2B5EF4-FFF2-40B4-BE49-F238E27FC236}">
                <a16:creationId xmlns:a16="http://schemas.microsoft.com/office/drawing/2014/main" id="{B77BCA35-357D-44CE-B88B-2FBD1B4F1224}"/>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4294967295"/>
          </p:nvPr>
        </p:nvSpPr>
        <p:spPr>
          <a:xfrm>
            <a:off x="581025"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Produced by Essex County Council Policy Unit</a:t>
            </a:r>
          </a:p>
        </p:txBody>
      </p:sp>
      <p:sp>
        <p:nvSpPr>
          <p:cNvPr id="17" name="Date Placeholder 3">
            <a:extLst>
              <a:ext uri="{FF2B5EF4-FFF2-40B4-BE49-F238E27FC236}">
                <a16:creationId xmlns:a16="http://schemas.microsoft.com/office/drawing/2014/main" id="{0928DE55-4B08-48CC-9867-3B01AA2D594D}"/>
              </a:ext>
            </a:extLst>
          </p:cNvPr>
          <p:cNvSpPr>
            <a:spLocks noGrp="1"/>
          </p:cNvSpPr>
          <p:nvPr>
            <p:ph type="dt" sz="half" idx="4294967295"/>
          </p:nvPr>
        </p:nvSpPr>
        <p:spPr>
          <a:xfrm>
            <a:off x="9629192" y="6603313"/>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alibri"/>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323758"/>
            <a:ext cx="11485564" cy="1186951"/>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latin typeface="Calibri"/>
                <a:ea typeface="+mj-ea"/>
                <a:cs typeface="+mj-cs"/>
              </a:rPr>
              <a:t>Most Essex residents sit down between 3 to 7 hours on an average weekday (48%). Those living in Chelmsford and Harlow are significantly more likely to sit down for 12 hours or more.</a:t>
            </a:r>
          </a:p>
        </p:txBody>
      </p:sp>
      <p:sp>
        <p:nvSpPr>
          <p:cNvPr id="4" name="TextBox 3">
            <a:extLst>
              <a:ext uri="{FF2B5EF4-FFF2-40B4-BE49-F238E27FC236}">
                <a16:creationId xmlns:a16="http://schemas.microsoft.com/office/drawing/2014/main" id="{982800C1-A200-4606-7CB7-C8818A0BFBB6}"/>
              </a:ext>
              <a:ext uri="{C183D7F6-B498-43B3-948B-1728B52AA6E4}">
                <adec:decorative xmlns:adec="http://schemas.microsoft.com/office/drawing/2017/decorative" val="1"/>
              </a:ext>
            </a:extLst>
          </p:cNvPr>
          <p:cNvSpPr txBox="1"/>
          <p:nvPr/>
        </p:nvSpPr>
        <p:spPr>
          <a:xfrm>
            <a:off x="695325" y="6317404"/>
            <a:ext cx="554094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(answering) excluding those answering ‘prefer not to say’ (5,803)</a:t>
            </a:r>
          </a:p>
        </p:txBody>
      </p:sp>
      <p:graphicFrame>
        <p:nvGraphicFramePr>
          <p:cNvPr id="9" name="Chart 8">
            <a:extLst>
              <a:ext uri="{FF2B5EF4-FFF2-40B4-BE49-F238E27FC236}">
                <a16:creationId xmlns:a16="http://schemas.microsoft.com/office/drawing/2014/main" id="{509B8780-91D0-2DFD-0F00-4B307F4F803C}"/>
              </a:ext>
              <a:ext uri="{C183D7F6-B498-43B3-948B-1728B52AA6E4}">
                <adec:decorative xmlns:adec="http://schemas.microsoft.com/office/drawing/2017/decorative" val="1"/>
              </a:ext>
            </a:extLst>
          </p:cNvPr>
          <p:cNvGraphicFramePr/>
          <p:nvPr/>
        </p:nvGraphicFramePr>
        <p:xfrm>
          <a:off x="5563635" y="1903156"/>
          <a:ext cx="6452820" cy="4866754"/>
        </p:xfrm>
        <a:graphic>
          <a:graphicData uri="http://schemas.openxmlformats.org/drawingml/2006/chart">
            <c:chart xmlns:c="http://schemas.openxmlformats.org/drawingml/2006/chart" xmlns:r="http://schemas.openxmlformats.org/officeDocument/2006/relationships" r:id="rId5"/>
          </a:graphicData>
        </a:graphic>
      </p:graphicFrame>
      <p:cxnSp>
        <p:nvCxnSpPr>
          <p:cNvPr id="11" name="Straight Connector 10">
            <a:extLst>
              <a:ext uri="{FF2B5EF4-FFF2-40B4-BE49-F238E27FC236}">
                <a16:creationId xmlns:a16="http://schemas.microsoft.com/office/drawing/2014/main" id="{B35805EC-4F69-8BD8-27D6-A7FEA620DC7C}"/>
              </a:ext>
              <a:ext uri="{C183D7F6-B498-43B3-948B-1728B52AA6E4}">
                <adec:decorative xmlns:adec="http://schemas.microsoft.com/office/drawing/2017/decorative" val="1"/>
              </a:ext>
            </a:extLst>
          </p:cNvPr>
          <p:cNvCxnSpPr>
            <a:cxnSpLocks/>
          </p:cNvCxnSpPr>
          <p:nvPr/>
        </p:nvCxnSpPr>
        <p:spPr>
          <a:xfrm>
            <a:off x="6528987" y="5582743"/>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DD73E82-7ACE-F26C-1934-A04E168CC0B6}"/>
              </a:ext>
              <a:ext uri="{C183D7F6-B498-43B3-948B-1728B52AA6E4}">
                <adec:decorative xmlns:adec="http://schemas.microsoft.com/office/drawing/2017/decorative" val="1"/>
              </a:ext>
            </a:extLst>
          </p:cNvPr>
          <p:cNvCxnSpPr>
            <a:cxnSpLocks/>
          </p:cNvCxnSpPr>
          <p:nvPr/>
        </p:nvCxnSpPr>
        <p:spPr>
          <a:xfrm>
            <a:off x="6528987" y="515457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650B421-167D-4A4A-C5E3-FA6B0582847B}"/>
              </a:ext>
              <a:ext uri="{C183D7F6-B498-43B3-948B-1728B52AA6E4}">
                <adec:decorative xmlns:adec="http://schemas.microsoft.com/office/drawing/2017/decorative" val="1"/>
              </a:ext>
            </a:extLst>
          </p:cNvPr>
          <p:cNvSpPr txBox="1"/>
          <p:nvPr/>
        </p:nvSpPr>
        <p:spPr>
          <a:xfrm>
            <a:off x="8608541" y="1629309"/>
            <a:ext cx="319046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12 hours or more</a:t>
            </a:r>
          </a:p>
        </p:txBody>
      </p:sp>
      <p:cxnSp>
        <p:nvCxnSpPr>
          <p:cNvPr id="19" name="Straight Connector 18">
            <a:extLst>
              <a:ext uri="{FF2B5EF4-FFF2-40B4-BE49-F238E27FC236}">
                <a16:creationId xmlns:a16="http://schemas.microsoft.com/office/drawing/2014/main" id="{5F26E85C-FCC3-D6BA-1B0D-51D4DB3748E9}"/>
              </a:ext>
              <a:ext uri="{C183D7F6-B498-43B3-948B-1728B52AA6E4}">
                <adec:decorative xmlns:adec="http://schemas.microsoft.com/office/drawing/2017/decorative" val="1"/>
              </a:ext>
            </a:extLst>
          </p:cNvPr>
          <p:cNvCxnSpPr>
            <a:cxnSpLocks/>
          </p:cNvCxnSpPr>
          <p:nvPr/>
        </p:nvCxnSpPr>
        <p:spPr>
          <a:xfrm>
            <a:off x="6528987" y="4730230"/>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C4BCFAB-7281-1A3E-7D8B-64C8DDA82632}"/>
              </a:ext>
              <a:ext uri="{C183D7F6-B498-43B3-948B-1728B52AA6E4}">
                <adec:decorative xmlns:adec="http://schemas.microsoft.com/office/drawing/2017/decorative" val="1"/>
              </a:ext>
            </a:extLst>
          </p:cNvPr>
          <p:cNvSpPr/>
          <p:nvPr/>
        </p:nvSpPr>
        <p:spPr>
          <a:xfrm>
            <a:off x="10512190" y="3036087"/>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4E2FD07D-1623-C664-7CF0-47D0813F08F0}"/>
              </a:ext>
              <a:ext uri="{C183D7F6-B498-43B3-948B-1728B52AA6E4}">
                <adec:decorative xmlns:adec="http://schemas.microsoft.com/office/drawing/2017/decorative" val="1"/>
              </a:ext>
            </a:extLst>
          </p:cNvPr>
          <p:cNvSpPr/>
          <p:nvPr/>
        </p:nvSpPr>
        <p:spPr>
          <a:xfrm>
            <a:off x="9596537" y="2391617"/>
            <a:ext cx="252000"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E596F56F-C69B-E602-62C3-EA2714609A49}"/>
              </a:ext>
              <a:ext uri="{C183D7F6-B498-43B3-948B-1728B52AA6E4}">
                <adec:decorative xmlns:adec="http://schemas.microsoft.com/office/drawing/2017/decorative" val="1"/>
              </a:ext>
            </a:extLst>
          </p:cNvPr>
          <p:cNvSpPr/>
          <p:nvPr/>
        </p:nvSpPr>
        <p:spPr>
          <a:xfrm>
            <a:off x="9494414" y="2846148"/>
            <a:ext cx="288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03E18115-2235-EF45-EE17-80DD176F4C24}"/>
              </a:ext>
              <a:ext uri="{C183D7F6-B498-43B3-948B-1728B52AA6E4}">
                <adec:decorative xmlns:adec="http://schemas.microsoft.com/office/drawing/2017/decorative" val="1"/>
              </a:ext>
            </a:extLst>
          </p:cNvPr>
          <p:cNvSpPr/>
          <p:nvPr/>
        </p:nvSpPr>
        <p:spPr>
          <a:xfrm>
            <a:off x="9494414" y="2630957"/>
            <a:ext cx="288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D33866A2-BE6A-1476-187A-E3E714074543}"/>
              </a:ext>
              <a:ext uri="{C183D7F6-B498-43B3-948B-1728B52AA6E4}">
                <adec:decorative xmlns:adec="http://schemas.microsoft.com/office/drawing/2017/decorative" val="1"/>
              </a:ext>
            </a:extLst>
          </p:cNvPr>
          <p:cNvSpPr/>
          <p:nvPr/>
        </p:nvSpPr>
        <p:spPr>
          <a:xfrm>
            <a:off x="9494414" y="3875327"/>
            <a:ext cx="288000"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3B2B9AFE-24BE-493C-A550-0DAE0CC56560}"/>
              </a:ext>
              <a:ext uri="{C183D7F6-B498-43B3-948B-1728B52AA6E4}">
                <adec:decorative xmlns:adec="http://schemas.microsoft.com/office/drawing/2017/decorative" val="1"/>
              </a:ext>
            </a:extLst>
          </p:cNvPr>
          <p:cNvSpPr/>
          <p:nvPr/>
        </p:nvSpPr>
        <p:spPr>
          <a:xfrm>
            <a:off x="9629192" y="4523445"/>
            <a:ext cx="252000"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7A933634-041E-A020-3A6A-3DD4784CB5BE}"/>
              </a:ext>
              <a:ext uri="{C183D7F6-B498-43B3-948B-1728B52AA6E4}">
                <adec:decorative xmlns:adec="http://schemas.microsoft.com/office/drawing/2017/decorative" val="1"/>
              </a:ext>
            </a:extLst>
          </p:cNvPr>
          <p:cNvSpPr/>
          <p:nvPr/>
        </p:nvSpPr>
        <p:spPr>
          <a:xfrm>
            <a:off x="9721679" y="6258759"/>
            <a:ext cx="288000"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88183CD8-6BFF-970F-0E22-BCD153D39774}"/>
              </a:ext>
              <a:ext uri="{C183D7F6-B498-43B3-948B-1728B52AA6E4}">
                <adec:decorative xmlns:adec="http://schemas.microsoft.com/office/drawing/2017/decorative" val="1"/>
              </a:ext>
            </a:extLst>
          </p:cNvPr>
          <p:cNvSpPr/>
          <p:nvPr/>
        </p:nvSpPr>
        <p:spPr>
          <a:xfrm>
            <a:off x="10512190" y="3666964"/>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5292847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555600" y="2685803"/>
            <a:ext cx="5540400" cy="1310400"/>
          </a:xfrm>
        </p:spPr>
        <p:txBody>
          <a:bodyPr/>
          <a:lstStyle/>
          <a:p>
            <a:r>
              <a:rPr lang="en-GB" sz="6000"/>
              <a:t>Annex</a:t>
            </a:r>
            <a:endParaRPr lang="en-GB"/>
          </a:p>
        </p:txBody>
      </p:sp>
    </p:spTree>
    <p:custDataLst>
      <p:tags r:id="rId1"/>
    </p:custDataLst>
    <p:extLst>
      <p:ext uri="{BB962C8B-B14F-4D97-AF65-F5344CB8AC3E}">
        <p14:creationId xmlns:p14="http://schemas.microsoft.com/office/powerpoint/2010/main" val="38553340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6DCDDF6-64FF-4973-BB7C-C00994D3BFF7}"/>
              </a:ext>
            </a:extLst>
          </p:cNvPr>
          <p:cNvSpPr>
            <a:spLocks noGrp="1"/>
          </p:cNvSpPr>
          <p:nvPr>
            <p:ph type="title"/>
          </p:nvPr>
        </p:nvSpPr>
        <p:spPr/>
        <p:txBody>
          <a:bodyPr anchor="t" anchorCtr="0">
            <a:normAutofit/>
          </a:bodyPr>
          <a:lstStyle/>
          <a:p>
            <a:r>
              <a:rPr lang="en-GB" sz="2800">
                <a:solidFill>
                  <a:schemeClr val="accent4"/>
                </a:solidFill>
              </a:rPr>
              <a:t>Levelling up priority places</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294967295"/>
          </p:nvPr>
        </p:nvSpPr>
        <p:spPr>
          <a:xfrm>
            <a:off x="11417300" y="6589713"/>
            <a:ext cx="774700"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27" name="Footer Placeholder 5">
            <a:extLst>
              <a:ext uri="{FF2B5EF4-FFF2-40B4-BE49-F238E27FC236}">
                <a16:creationId xmlns:a16="http://schemas.microsoft.com/office/drawing/2014/main" id="{1BB76315-2CA9-40BC-8132-BE925E88A2C0}"/>
              </a:ext>
              <a:ext uri="{C183D7F6-B498-43B3-948B-1728B52AA6E4}">
                <adec:decorative xmlns:adec="http://schemas.microsoft.com/office/drawing/2017/decorative" val="1"/>
              </a:ext>
            </a:extLst>
          </p:cNvPr>
          <p:cNvSpPr>
            <a:spLocks noGrp="1"/>
          </p:cNvSpPr>
          <p:nvPr>
            <p:ph type="ftr" sz="quarter" idx="4294967295"/>
          </p:nvPr>
        </p:nvSpPr>
        <p:spPr>
          <a:xfrm>
            <a:off x="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sp>
        <p:nvSpPr>
          <p:cNvPr id="28" name="Date Placeholder 3">
            <a:extLst>
              <a:ext uri="{FF2B5EF4-FFF2-40B4-BE49-F238E27FC236}">
                <a16:creationId xmlns:a16="http://schemas.microsoft.com/office/drawing/2014/main" id="{8631900F-58DD-4A32-8B30-5027F8BB18C4}"/>
              </a:ext>
              <a:ext uri="{C183D7F6-B498-43B3-948B-1728B52AA6E4}">
                <adec:decorative xmlns:adec="http://schemas.microsoft.com/office/drawing/2017/decorative" val="1"/>
              </a:ext>
            </a:extLst>
          </p:cNvPr>
          <p:cNvSpPr>
            <a:spLocks noGrp="1"/>
          </p:cNvSpPr>
          <p:nvPr>
            <p:ph type="dt" sz="half" idx="4294967295"/>
          </p:nvPr>
        </p:nvSpPr>
        <p:spPr>
          <a:xfrm>
            <a:off x="9998075" y="6599238"/>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98FF0BCD-0BF0-4A05-BB37-02F8398AA3EA}"/>
              </a:ext>
            </a:extLst>
          </p:cNvPr>
          <p:cNvSpPr/>
          <p:nvPr/>
        </p:nvSpPr>
        <p:spPr>
          <a:xfrm>
            <a:off x="452436" y="1197096"/>
            <a:ext cx="11280188" cy="307777"/>
          </a:xfrm>
          <a:prstGeom prst="rect">
            <a:avLst/>
          </a:prstGeom>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mj-lt"/>
                <a:ea typeface="+mn-ea"/>
                <a:cs typeface="+mn-cs"/>
              </a:rPr>
              <a:t>The following areas have been identified as a focus for ECC’s work on levelling up:</a:t>
            </a:r>
          </a:p>
        </p:txBody>
      </p:sp>
      <p:graphicFrame>
        <p:nvGraphicFramePr>
          <p:cNvPr id="13" name="Table 2">
            <a:extLst>
              <a:ext uri="{FF2B5EF4-FFF2-40B4-BE49-F238E27FC236}">
                <a16:creationId xmlns:a16="http://schemas.microsoft.com/office/drawing/2014/main" id="{820F0F1A-E5D1-4109-AC23-2548AC3D9475}"/>
              </a:ext>
            </a:extLst>
          </p:cNvPr>
          <p:cNvGraphicFramePr>
            <a:graphicFrameLocks noGrp="1"/>
          </p:cNvGraphicFramePr>
          <p:nvPr/>
        </p:nvGraphicFramePr>
        <p:xfrm>
          <a:off x="924761" y="1650323"/>
          <a:ext cx="10893560" cy="4615072"/>
        </p:xfrm>
        <a:graphic>
          <a:graphicData uri="http://schemas.openxmlformats.org/drawingml/2006/table">
            <a:tbl>
              <a:tblPr bandRow="1">
                <a:tableStyleId>{5C22544A-7EE6-4342-B048-85BDC9FD1C3A}</a:tableStyleId>
              </a:tblPr>
              <a:tblGrid>
                <a:gridCol w="4312257">
                  <a:extLst>
                    <a:ext uri="{9D8B030D-6E8A-4147-A177-3AD203B41FA5}">
                      <a16:colId xmlns:a16="http://schemas.microsoft.com/office/drawing/2014/main" val="3079381365"/>
                    </a:ext>
                  </a:extLst>
                </a:gridCol>
                <a:gridCol w="6581303">
                  <a:extLst>
                    <a:ext uri="{9D8B030D-6E8A-4147-A177-3AD203B41FA5}">
                      <a16:colId xmlns:a16="http://schemas.microsoft.com/office/drawing/2014/main" val="2438697914"/>
                    </a:ext>
                  </a:extLst>
                </a:gridCol>
              </a:tblGrid>
              <a:tr h="896950">
                <a:tc>
                  <a:txBody>
                    <a:bodyPr/>
                    <a:lstStyle/>
                    <a:p>
                      <a:pPr>
                        <a:spcAft>
                          <a:spcPts val="300"/>
                        </a:spcAft>
                      </a:pPr>
                      <a:r>
                        <a:rPr lang="en-GB" sz="1100" b="1"/>
                        <a:t>Tendring District</a:t>
                      </a:r>
                    </a:p>
                    <a:p>
                      <a:pPr marL="363538" indent="-179388">
                        <a:spcAft>
                          <a:spcPts val="300"/>
                        </a:spcAft>
                        <a:buFont typeface="Arial" panose="020B0604020202020204" pitchFamily="34" charset="0"/>
                        <a:buChar char="•"/>
                      </a:pPr>
                      <a:r>
                        <a:rPr lang="en-GB" sz="1050"/>
                        <a:t>Clacton (including </a:t>
                      </a:r>
                      <a:r>
                        <a:rPr lang="en-GB" sz="1050" err="1"/>
                        <a:t>Jaywick</a:t>
                      </a:r>
                      <a:r>
                        <a:rPr lang="en-GB" sz="1050"/>
                        <a:t>, </a:t>
                      </a:r>
                      <a:r>
                        <a:rPr lang="en-GB" sz="1050" err="1"/>
                        <a:t>Seawick</a:t>
                      </a:r>
                      <a:r>
                        <a:rPr lang="en-GB" sz="1050"/>
                        <a:t>, St </a:t>
                      </a:r>
                      <a:r>
                        <a:rPr lang="en-GB" sz="1050" err="1"/>
                        <a:t>Osyth</a:t>
                      </a:r>
                      <a:r>
                        <a:rPr lang="en-GB" sz="1050"/>
                        <a:t> &amp; Point Clear)</a:t>
                      </a:r>
                    </a:p>
                    <a:p>
                      <a:pPr marL="363538" indent="-179388">
                        <a:spcAft>
                          <a:spcPts val="300"/>
                        </a:spcAft>
                        <a:buFont typeface="Arial" panose="020B0604020202020204" pitchFamily="34" charset="0"/>
                        <a:buChar char="•"/>
                      </a:pPr>
                      <a:r>
                        <a:rPr lang="en-GB" sz="1050"/>
                        <a:t>Walton-on-the-</a:t>
                      </a:r>
                      <a:r>
                        <a:rPr lang="en-GB" sz="1050" err="1"/>
                        <a:t>Naze</a:t>
                      </a:r>
                      <a:endParaRPr lang="en-GB" sz="1050"/>
                    </a:p>
                    <a:p>
                      <a:pPr marL="363538" indent="-179388">
                        <a:spcAft>
                          <a:spcPts val="300"/>
                        </a:spcAft>
                        <a:buFont typeface="Arial" panose="020B0604020202020204" pitchFamily="34" charset="0"/>
                        <a:buChar char="•"/>
                      </a:pPr>
                      <a:r>
                        <a:rPr lang="en-GB" sz="1050"/>
                        <a:t>Harwich and </a:t>
                      </a:r>
                      <a:r>
                        <a:rPr lang="en-GB" sz="1050" err="1"/>
                        <a:t>Dovercourt</a:t>
                      </a:r>
                      <a:endParaRPr lang="en-GB" sz="1050"/>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a:t>These are among the most deprived areas of Essex on any measure. Some communities within these places have been identified as ‘left behind’ – experiencing markedly worse outcomes over the last decade due, in part, to limited levels of community resilience. Confirmation of the Harwich freeport may provide a catalyst for growth and recovery in the Harwich and </a:t>
                      </a:r>
                      <a:r>
                        <a:rPr lang="en-GB" sz="1000" err="1"/>
                        <a:t>Dovercourt</a:t>
                      </a:r>
                      <a:r>
                        <a:rPr lang="en-GB" sz="1000"/>
                        <a:t> area.</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66353135"/>
                  </a:ext>
                </a:extLst>
              </a:tr>
              <a:tr h="447503">
                <a:tc>
                  <a:txBody>
                    <a:bodyPr/>
                    <a:lstStyle/>
                    <a:p>
                      <a:pPr>
                        <a:spcAft>
                          <a:spcPts val="300"/>
                        </a:spcAft>
                      </a:pPr>
                      <a:r>
                        <a:rPr lang="en-GB" sz="1100" b="1"/>
                        <a:t>Castle Point Borough</a:t>
                      </a:r>
                    </a:p>
                    <a:p>
                      <a:pPr marL="363538" indent="-179388">
                        <a:spcAft>
                          <a:spcPts val="300"/>
                        </a:spcAft>
                        <a:buFont typeface="Arial" panose="020B0604020202020204" pitchFamily="34" charset="0"/>
                        <a:buChar char="•"/>
                      </a:pPr>
                      <a:r>
                        <a:rPr lang="en-GB" sz="1050"/>
                        <a:t>Canvey Island</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a:t>The majority of Canvey neighbourhoods fall below the English average for deprivation, with some areas in the south and centre of the island lying in the bottom 10% of neighbourhoods nationally.</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17736444"/>
                  </a:ext>
                </a:extLst>
              </a:tr>
              <a:tr h="528275">
                <a:tc>
                  <a:txBody>
                    <a:bodyPr/>
                    <a:lstStyle/>
                    <a:p>
                      <a:pPr>
                        <a:spcAft>
                          <a:spcPts val="300"/>
                        </a:spcAft>
                      </a:pPr>
                      <a:r>
                        <a:rPr lang="en-GB" sz="1100" b="1"/>
                        <a:t>Basildon Borough</a:t>
                      </a:r>
                    </a:p>
                    <a:p>
                      <a:pPr marL="363538" indent="-179388">
                        <a:spcAft>
                          <a:spcPts val="300"/>
                        </a:spcAft>
                        <a:buFont typeface="Arial" panose="020B0604020202020204" pitchFamily="34" charset="0"/>
                        <a:buChar char="•"/>
                      </a:pPr>
                      <a:r>
                        <a:rPr lang="en-GB" sz="1050"/>
                        <a:t>Basildon (particularly Laindon, </a:t>
                      </a:r>
                      <a:r>
                        <a:rPr lang="en-GB" sz="1050" err="1"/>
                        <a:t>Fryerns</a:t>
                      </a:r>
                      <a:r>
                        <a:rPr lang="en-GB" sz="1050"/>
                        <a:t>, </a:t>
                      </a:r>
                      <a:r>
                        <a:rPr lang="en-GB" sz="1050" err="1"/>
                        <a:t>Vange</a:t>
                      </a:r>
                      <a:r>
                        <a:rPr lang="en-GB" sz="1050"/>
                        <a:t> and </a:t>
                      </a:r>
                      <a:r>
                        <a:rPr lang="en-GB" sz="1050" err="1"/>
                        <a:t>Pitsea</a:t>
                      </a:r>
                      <a:r>
                        <a:rPr lang="en-GB" sz="1050"/>
                        <a:t>)</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a:t>Almost all parts of Basildon town fall below the English average for deprivation, with some areas – particularly peripheral housing estates in areas such as </a:t>
                      </a:r>
                      <a:r>
                        <a:rPr lang="en-GB" sz="1000" err="1"/>
                        <a:t>Vange</a:t>
                      </a:r>
                      <a:r>
                        <a:rPr lang="en-GB" sz="1000"/>
                        <a:t> and </a:t>
                      </a:r>
                      <a:r>
                        <a:rPr lang="en-GB" sz="1000" err="1"/>
                        <a:t>Pitsea</a:t>
                      </a:r>
                      <a:r>
                        <a:rPr lang="en-GB" sz="1000"/>
                        <a:t> – experiencing both severe deprivation and a relative decline in outcomes over the past decade.</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43870407"/>
                  </a:ext>
                </a:extLst>
              </a:tr>
              <a:tr h="510980">
                <a:tc>
                  <a:txBody>
                    <a:bodyPr/>
                    <a:lstStyle/>
                    <a:p>
                      <a:pPr>
                        <a:spcAft>
                          <a:spcPts val="300"/>
                        </a:spcAft>
                      </a:pPr>
                      <a:r>
                        <a:rPr lang="en-GB" sz="1100" b="1"/>
                        <a:t>Colchester Borough</a:t>
                      </a:r>
                    </a:p>
                    <a:p>
                      <a:pPr marL="363538" indent="-179388">
                        <a:spcAft>
                          <a:spcPts val="300"/>
                        </a:spcAft>
                        <a:buFont typeface="Arial" panose="020B0604020202020204" pitchFamily="34" charset="0"/>
                        <a:buChar char="•"/>
                      </a:pPr>
                      <a:r>
                        <a:rPr lang="en-GB" sz="1050"/>
                        <a:t>Colchester town (particularly </a:t>
                      </a:r>
                      <a:r>
                        <a:rPr lang="en-GB" sz="1050" err="1"/>
                        <a:t>Greenstead</a:t>
                      </a:r>
                      <a:r>
                        <a:rPr lang="en-GB" sz="1050"/>
                        <a:t> and Hythe)</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a:t>Significant locations within the town of Colchester rank among the most deprived in England (notably </a:t>
                      </a:r>
                      <a:r>
                        <a:rPr lang="en-GB" sz="1000" err="1"/>
                        <a:t>Greenstead</a:t>
                      </a:r>
                      <a:r>
                        <a:rPr lang="en-GB" sz="1000"/>
                        <a:t> and Hythe areas), but large parts of the town may also be understood as ‘challenged’ – home to a large number of residents on relatively low incomes, hard-pressed working-families and others who are just about managing.</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91071539"/>
                  </a:ext>
                </a:extLst>
              </a:tr>
              <a:tr h="447503">
                <a:tc>
                  <a:txBody>
                    <a:bodyPr/>
                    <a:lstStyle/>
                    <a:p>
                      <a:pPr>
                        <a:spcAft>
                          <a:spcPts val="300"/>
                        </a:spcAft>
                      </a:pPr>
                      <a:r>
                        <a:rPr lang="en-GB" sz="1100" b="1"/>
                        <a:t>Harlow District</a:t>
                      </a:r>
                    </a:p>
                    <a:p>
                      <a:pPr marL="363538" indent="-179388">
                        <a:spcAft>
                          <a:spcPts val="300"/>
                        </a:spcAft>
                        <a:buFont typeface="Arial" panose="020B0604020202020204" pitchFamily="34" charset="0"/>
                        <a:buChar char="•"/>
                      </a:pPr>
                      <a:r>
                        <a:rPr lang="en-GB" sz="1050"/>
                        <a:t>Harlow Town</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a:t>Changes in Harlow over the past decade mean that the town no longer ranks among the most acutely deprived in Essex, but the town remains home to estates where residents face financial challenges, poor quality housing and poorer than average outcomes. The Garden Town development – as well as infrastructure development and regeneration schemes – provide a mechanism to secure better outcomes for new and existing communities.</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99540622"/>
                  </a:ext>
                </a:extLst>
              </a:tr>
              <a:tr h="447503">
                <a:tc>
                  <a:txBody>
                    <a:bodyPr/>
                    <a:lstStyle/>
                    <a:p>
                      <a:pPr>
                        <a:spcAft>
                          <a:spcPts val="300"/>
                        </a:spcAft>
                      </a:pPr>
                      <a:r>
                        <a:rPr lang="en-GB" sz="1100" b="1"/>
                        <a:t>Braintree District</a:t>
                      </a:r>
                    </a:p>
                    <a:p>
                      <a:pPr marL="363538" indent="-179388">
                        <a:spcAft>
                          <a:spcPts val="300"/>
                        </a:spcAft>
                        <a:buFont typeface="Arial" panose="020B0604020202020204" pitchFamily="34" charset="0"/>
                        <a:buChar char="•"/>
                      </a:pPr>
                      <a:r>
                        <a:rPr lang="en-GB" sz="1050"/>
                        <a:t>Rural areas in Braintree</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ts val="1400"/>
                        </a:lnSpc>
                      </a:pPr>
                      <a:r>
                        <a:rPr lang="en-GB" sz="1000"/>
                        <a:t>Rural Braintree is not a deprived area. However, it exemplifies the issues associated with largely rural areas – poor connectivity and relatively limited local economic opportunities – feeding into relative isolation and poor access to services. This is the dimension of the IMD in which Essex experiences the most widespread instances of relative deprivation. As a consequence, many areas of Essex experience these challenges and rural Braintree is included as an exemplification of this typology of place.</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28126378"/>
                  </a:ext>
                </a:extLst>
              </a:tr>
            </a:tbl>
          </a:graphicData>
        </a:graphic>
      </p:graphicFrame>
      <p:cxnSp>
        <p:nvCxnSpPr>
          <p:cNvPr id="22" name="Straight Arrow Connector 21">
            <a:extLst>
              <a:ext uri="{FF2B5EF4-FFF2-40B4-BE49-F238E27FC236}">
                <a16:creationId xmlns:a16="http://schemas.microsoft.com/office/drawing/2014/main" id="{CB1B4B99-6B57-4B5F-B441-F4290EE611EE}"/>
              </a:ext>
              <a:ext uri="{C183D7F6-B498-43B3-948B-1728B52AA6E4}">
                <adec:decorative xmlns:adec="http://schemas.microsoft.com/office/drawing/2017/decorative" val="1"/>
              </a:ext>
            </a:extLst>
          </p:cNvPr>
          <p:cNvCxnSpPr>
            <a:cxnSpLocks/>
          </p:cNvCxnSpPr>
          <p:nvPr/>
        </p:nvCxnSpPr>
        <p:spPr>
          <a:xfrm>
            <a:off x="666746" y="1680630"/>
            <a:ext cx="0" cy="3522201"/>
          </a:xfrm>
          <a:prstGeom prst="straightConnector1">
            <a:avLst/>
          </a:prstGeom>
          <a:noFill/>
          <a:ln w="57150" cap="flat" cmpd="sng" algn="ctr">
            <a:solidFill>
              <a:sysClr val="windowText" lastClr="000000"/>
            </a:solidFill>
            <a:prstDash val="solid"/>
            <a:miter lim="800000"/>
            <a:headEnd type="triangle"/>
            <a:tailEnd type="triangle"/>
          </a:ln>
          <a:effectLst/>
        </p:spPr>
      </p:cxnSp>
      <p:cxnSp>
        <p:nvCxnSpPr>
          <p:cNvPr id="23" name="Straight Arrow Connector 22">
            <a:extLst>
              <a:ext uri="{FF2B5EF4-FFF2-40B4-BE49-F238E27FC236}">
                <a16:creationId xmlns:a16="http://schemas.microsoft.com/office/drawing/2014/main" id="{E83D41C3-A00E-469B-8D80-06930977BD57}"/>
              </a:ext>
              <a:ext uri="{C183D7F6-B498-43B3-948B-1728B52AA6E4}">
                <adec:decorative xmlns:adec="http://schemas.microsoft.com/office/drawing/2017/decorative" val="1"/>
              </a:ext>
            </a:extLst>
          </p:cNvPr>
          <p:cNvCxnSpPr>
            <a:cxnSpLocks/>
          </p:cNvCxnSpPr>
          <p:nvPr/>
        </p:nvCxnSpPr>
        <p:spPr>
          <a:xfrm>
            <a:off x="666746" y="5224414"/>
            <a:ext cx="0" cy="1047378"/>
          </a:xfrm>
          <a:prstGeom prst="straightConnector1">
            <a:avLst/>
          </a:prstGeom>
          <a:noFill/>
          <a:ln w="57150" cap="flat" cmpd="sng" algn="ctr">
            <a:solidFill>
              <a:sysClr val="windowText" lastClr="000000"/>
            </a:solidFill>
            <a:prstDash val="solid"/>
            <a:miter lim="800000"/>
            <a:headEnd type="triangle"/>
            <a:tailEnd type="triangle"/>
          </a:ln>
          <a:effectLst/>
        </p:spPr>
      </p:cxnSp>
      <p:sp>
        <p:nvSpPr>
          <p:cNvPr id="24" name="TextBox 23">
            <a:extLst>
              <a:ext uri="{FF2B5EF4-FFF2-40B4-BE49-F238E27FC236}">
                <a16:creationId xmlns:a16="http://schemas.microsoft.com/office/drawing/2014/main" id="{FD166CAC-0EE6-4F0A-9703-F8C1DC6118EB}"/>
              </a:ext>
              <a:ext uri="{C183D7F6-B498-43B3-948B-1728B52AA6E4}">
                <adec:decorative xmlns:adec="http://schemas.microsoft.com/office/drawing/2017/decorative" val="1"/>
              </a:ext>
            </a:extLst>
          </p:cNvPr>
          <p:cNvSpPr txBox="1"/>
          <p:nvPr/>
        </p:nvSpPr>
        <p:spPr>
          <a:xfrm rot="16200000">
            <a:off x="-143912" y="3324821"/>
            <a:ext cx="1088221"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black"/>
                </a:solidFill>
                <a:effectLst/>
                <a:uLnTx/>
                <a:uFillTx/>
                <a:latin typeface="Arial" panose="020B0604020202020204"/>
                <a:ea typeface="+mn-ea"/>
                <a:cs typeface="+mn-cs"/>
              </a:rPr>
              <a:t>Core areas</a:t>
            </a:r>
          </a:p>
        </p:txBody>
      </p:sp>
      <p:sp>
        <p:nvSpPr>
          <p:cNvPr id="25" name="TextBox 24">
            <a:extLst>
              <a:ext uri="{FF2B5EF4-FFF2-40B4-BE49-F238E27FC236}">
                <a16:creationId xmlns:a16="http://schemas.microsoft.com/office/drawing/2014/main" id="{CD7336D6-3457-47AC-972B-272A019BCDB6}"/>
              </a:ext>
              <a:ext uri="{C183D7F6-B498-43B3-948B-1728B52AA6E4}">
                <adec:decorative xmlns:adec="http://schemas.microsoft.com/office/drawing/2017/decorative" val="1"/>
              </a:ext>
            </a:extLst>
          </p:cNvPr>
          <p:cNvSpPr txBox="1"/>
          <p:nvPr/>
        </p:nvSpPr>
        <p:spPr>
          <a:xfrm rot="16200000">
            <a:off x="-259894" y="5571255"/>
            <a:ext cx="1320183"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black"/>
                </a:solidFill>
                <a:effectLst/>
                <a:uLnTx/>
                <a:uFillTx/>
                <a:latin typeface="Arial" panose="020B0604020202020204"/>
                <a:ea typeface="+mn-ea"/>
                <a:cs typeface="+mn-cs"/>
              </a:rPr>
              <a:t>Experimental</a:t>
            </a:r>
          </a:p>
        </p:txBody>
      </p:sp>
    </p:spTree>
    <p:custDataLst>
      <p:tags r:id="rId1"/>
    </p:custDataLst>
    <p:extLst>
      <p:ext uri="{BB962C8B-B14F-4D97-AF65-F5344CB8AC3E}">
        <p14:creationId xmlns:p14="http://schemas.microsoft.com/office/powerpoint/2010/main" val="12799329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p:txBody>
          <a:bodyPr/>
          <a:lstStyle/>
          <a:p>
            <a:r>
              <a:rPr lang="en-US"/>
              <a:t>This information is issued by: Essex County Council </a:t>
            </a:r>
            <a:br>
              <a:rPr lang="en-US"/>
            </a:br>
            <a:endParaRPr lang="en-GB"/>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p:txBody>
          <a:bodyPr/>
          <a:lstStyle/>
          <a:p>
            <a:r>
              <a:rPr lang="en-US"/>
              <a:t>Contact us:</a:t>
            </a:r>
            <a:br>
              <a:rPr lang="en-US"/>
            </a:br>
            <a:r>
              <a:rPr lang="en-US"/>
              <a:t>research@essex.gov.uk</a:t>
            </a:r>
            <a:br>
              <a:rPr lang="en-US"/>
            </a:br>
            <a:endParaRPr lang="en-US"/>
          </a:p>
          <a:p>
            <a:r>
              <a:rPr lang="en-US"/>
              <a:t>Research &amp; Citizen Insight</a:t>
            </a:r>
            <a:br>
              <a:rPr lang="en-US"/>
            </a:br>
            <a:r>
              <a:rPr lang="en-US"/>
              <a:t>Essex County Council </a:t>
            </a:r>
            <a:br>
              <a:rPr lang="en-US"/>
            </a:br>
            <a:r>
              <a:rPr lang="en-US"/>
              <a:t>County Hall, Chelmsford </a:t>
            </a:r>
            <a:br>
              <a:rPr lang="en-US"/>
            </a:br>
            <a:r>
              <a:rPr lang="en-US"/>
              <a:t>Essex, CM1 1QH</a:t>
            </a:r>
          </a:p>
          <a:p>
            <a:endParaRPr lang="en-GB"/>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a:t>facebook.com/</a:t>
            </a:r>
            <a:r>
              <a:rPr lang="en-GB" err="1"/>
              <a:t>essexcountycouncil</a:t>
            </a:r>
            <a:endParaRPr lang="en-GB"/>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err="1"/>
              <a:t>Essex_CC</a:t>
            </a:r>
            <a:endParaRPr lang="en-GB"/>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a:t>The information contained in this document can be translated, and/or made available in alternative formats, on request.</a:t>
            </a:r>
          </a:p>
          <a:p>
            <a:r>
              <a:rPr lang="en-US"/>
              <a:t>Published November 2023</a:t>
            </a:r>
            <a:endParaRPr lang="en-GB"/>
          </a:p>
        </p:txBody>
      </p:sp>
      <p:pic>
        <p:nvPicPr>
          <p:cNvPr id="10" name="Graphic 9" descr="Twitter logo with hyperlink to ECC">
            <a:hlinkClick r:id="rId3"/>
            <a:extLst>
              <a:ext uri="{FF2B5EF4-FFF2-40B4-BE49-F238E27FC236}">
                <a16:creationId xmlns:a16="http://schemas.microsoft.com/office/drawing/2014/main" id="{1F238D15-DC5A-0DCF-5600-7338EF1225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4085126"/>
            <a:ext cx="180975" cy="180975"/>
          </a:xfrm>
          <a:prstGeom prst="rect">
            <a:avLst/>
          </a:prstGeom>
        </p:spPr>
      </p:pic>
      <p:sp>
        <p:nvSpPr>
          <p:cNvPr id="7" name="Rectangle 6" descr="Hyperlink to ECC on Twitter">
            <a:hlinkClick r:id="rId3"/>
            <a:extLst>
              <a:ext uri="{FF2B5EF4-FFF2-40B4-BE49-F238E27FC236}">
                <a16:creationId xmlns:a16="http://schemas.microsoft.com/office/drawing/2014/main" id="{7D780071-514E-1185-D10D-DD3059070567}"/>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Facebook logo with hyperlink to ECC">
            <a:hlinkClick r:id="rId6"/>
            <a:extLst>
              <a:ext uri="{FF2B5EF4-FFF2-40B4-BE49-F238E27FC236}">
                <a16:creationId xmlns:a16="http://schemas.microsoft.com/office/drawing/2014/main" id="{98648007-FCB4-59A4-6F64-A8913F5573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000" y="4384294"/>
            <a:ext cx="180975" cy="180975"/>
          </a:xfrm>
          <a:prstGeom prst="rect">
            <a:avLst/>
          </a:prstGeom>
        </p:spPr>
      </p:pic>
      <p:sp>
        <p:nvSpPr>
          <p:cNvPr id="8" name="Rectangle 7" descr="Hyperlink to ECC on Facebook">
            <a:hlinkClick r:id="rId6"/>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444680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540000" y="1494000"/>
            <a:ext cx="6946650" cy="1310400"/>
          </a:xfrm>
        </p:spPr>
        <p:txBody>
          <a:bodyPr/>
          <a:lstStyle/>
          <a:p>
            <a:r>
              <a:rPr lang="en-GB"/>
              <a:t>Community strength</a:t>
            </a:r>
          </a:p>
        </p:txBody>
      </p:sp>
      <p:sp>
        <p:nvSpPr>
          <p:cNvPr id="3" name="Text Placeholder 2">
            <a:extLst>
              <a:ext uri="{FF2B5EF4-FFF2-40B4-BE49-F238E27FC236}">
                <a16:creationId xmlns:a16="http://schemas.microsoft.com/office/drawing/2014/main" id="{2CAAFFD7-493F-0480-63AD-76F0888DEE89}"/>
              </a:ext>
            </a:extLst>
          </p:cNvPr>
          <p:cNvSpPr>
            <a:spLocks noGrp="1"/>
          </p:cNvSpPr>
          <p:nvPr>
            <p:ph type="body" idx="1"/>
          </p:nvPr>
        </p:nvSpPr>
        <p:spPr>
          <a:xfrm>
            <a:off x="539999" y="3430800"/>
            <a:ext cx="7432425" cy="1918800"/>
          </a:xfrm>
        </p:spPr>
        <p:txBody>
          <a:bodyPr/>
          <a:lstStyle/>
          <a:p>
            <a:r>
              <a:rPr lang="en-GB"/>
              <a:t>What do residents think about their local community?</a:t>
            </a:r>
          </a:p>
        </p:txBody>
      </p:sp>
    </p:spTree>
    <p:custDataLst>
      <p:tags r:id="rId1"/>
    </p:custDataLst>
    <p:extLst>
      <p:ext uri="{BB962C8B-B14F-4D97-AF65-F5344CB8AC3E}">
        <p14:creationId xmlns:p14="http://schemas.microsoft.com/office/powerpoint/2010/main" val="966371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descr="Respondents were asked how much they agreed or disagreed with a range of statements about their local community. They could answer on a five-point scale ranging from agree strongly to disagree strongly.">
            <a:extLst>
              <a:ext uri="{FF2B5EF4-FFF2-40B4-BE49-F238E27FC236}">
                <a16:creationId xmlns:a16="http://schemas.microsoft.com/office/drawing/2014/main" id="{2110AFB0-AB61-4FAE-ACD2-701D76A3453C}"/>
              </a:ext>
              <a:ext uri="{C183D7F6-B498-43B3-948B-1728B52AA6E4}">
                <adec:decorative xmlns:adec="http://schemas.microsoft.com/office/drawing/2017/decorative" val="0"/>
              </a:ext>
            </a:extLst>
          </p:cNvPr>
          <p:cNvSpPr txBox="1"/>
          <p:nvPr/>
        </p:nvSpPr>
        <p:spPr>
          <a:xfrm>
            <a:off x="696983" y="1390782"/>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How much do you agree or disagree with the following statements?</a:t>
            </a:r>
          </a:p>
        </p:txBody>
      </p:sp>
      <p:graphicFrame>
        <p:nvGraphicFramePr>
          <p:cNvPr id="12" name="Chart 11" descr="The chart shows that 79% agreed (strongly or slightly) that they chat to their neighbours at least once a month, 64% agreed they are proud to live in their local area and 59% that people in their neighbourhood can be trusted. 51% agreed that there is a strong sense of community in their local area, 48% that people in their neighbourhood pull together to improve things and 44% that they feel close to people in the area where they live.">
            <a:extLst>
              <a:ext uri="{FF2B5EF4-FFF2-40B4-BE49-F238E27FC236}">
                <a16:creationId xmlns:a16="http://schemas.microsoft.com/office/drawing/2014/main" id="{69C5CABB-4687-4438-8D82-AEF23F239C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24218728"/>
              </p:ext>
            </p:extLst>
          </p:nvPr>
        </p:nvGraphicFramePr>
        <p:xfrm>
          <a:off x="707570" y="2212844"/>
          <a:ext cx="8889338" cy="2874163"/>
        </p:xfrm>
        <a:graphic>
          <a:graphicData uri="http://schemas.openxmlformats.org/drawingml/2006/chart">
            <c:chart xmlns:c="http://schemas.openxmlformats.org/drawingml/2006/chart" xmlns:r="http://schemas.openxmlformats.org/officeDocument/2006/relationships" r:id="rId4"/>
          </a:graphicData>
        </a:graphic>
      </p:graphicFrame>
      <p:sp>
        <p:nvSpPr>
          <p:cNvPr id="19" name="Title 1">
            <a:extLst>
              <a:ext uri="{FF2B5EF4-FFF2-40B4-BE49-F238E27FC236}">
                <a16:creationId xmlns:a16="http://schemas.microsoft.com/office/drawing/2014/main" id="{8A94F828-0475-4C19-9874-3B73764C05B2}"/>
              </a:ext>
              <a:ext uri="{C183D7F6-B498-43B3-948B-1728B52AA6E4}">
                <adec:decorative xmlns:adec="http://schemas.microsoft.com/office/drawing/2017/decorative" val="0"/>
              </a:ext>
            </a:extLst>
          </p:cNvPr>
          <p:cNvSpPr txBox="1">
            <a:spLocks noGrp="1"/>
          </p:cNvSpPr>
          <p:nvPr>
            <p:ph type="title" idx="4294967295"/>
          </p:nvPr>
        </p:nvSpPr>
        <p:spPr>
          <a:xfrm>
            <a:off x="707570" y="215581"/>
            <a:ext cx="11272911" cy="1081198"/>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Despite 80% of Essex residents stating they chat to their neighbours at least once a month, community cohesion, trust and pride in local communities and neighbourhoods have declined since 2022. </a:t>
            </a:r>
          </a:p>
        </p:txBody>
      </p:sp>
      <p:sp>
        <p:nvSpPr>
          <p:cNvPr id="10" name="Rectangle 9">
            <a:extLst>
              <a:ext uri="{FF2B5EF4-FFF2-40B4-BE49-F238E27FC236}">
                <a16:creationId xmlns:a16="http://schemas.microsoft.com/office/drawing/2014/main" id="{0E52F10C-36D9-4815-85BB-27B69B70A80C}"/>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Perceptions of local area</a:t>
            </a:r>
          </a:p>
        </p:txBody>
      </p:sp>
      <p:sp>
        <p:nvSpPr>
          <p:cNvPr id="26" name="Date Placeholder 3">
            <a:extLst>
              <a:ext uri="{FF2B5EF4-FFF2-40B4-BE49-F238E27FC236}">
                <a16:creationId xmlns:a16="http://schemas.microsoft.com/office/drawing/2014/main" id="{1D5EDDE1-1AA0-4AFB-81B0-85A3D8DEBDEE}"/>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7" name="Slide Number Placeholder 4">
            <a:extLst>
              <a:ext uri="{FF2B5EF4-FFF2-40B4-BE49-F238E27FC236}">
                <a16:creationId xmlns:a16="http://schemas.microsoft.com/office/drawing/2014/main" id="{75D6DD6B-F2C3-4A01-86F4-1A6EF678F4DF}"/>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graphicFrame>
        <p:nvGraphicFramePr>
          <p:cNvPr id="3" name="Table 3">
            <a:extLst>
              <a:ext uri="{FF2B5EF4-FFF2-40B4-BE49-F238E27FC236}">
                <a16:creationId xmlns:a16="http://schemas.microsoft.com/office/drawing/2014/main" id="{413C790C-DC85-4C4C-8FF3-29D2B6E1E1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38109963"/>
              </p:ext>
            </p:extLst>
          </p:nvPr>
        </p:nvGraphicFramePr>
        <p:xfrm>
          <a:off x="9469794" y="1799076"/>
          <a:ext cx="1755228" cy="2817157"/>
        </p:xfrm>
        <a:graphic>
          <a:graphicData uri="http://schemas.openxmlformats.org/drawingml/2006/table">
            <a:tbl>
              <a:tblPr firstRow="1" bandRow="1">
                <a:tableStyleId>{5C22544A-7EE6-4342-B048-85BDC9FD1C3A}</a:tableStyleId>
              </a:tblPr>
              <a:tblGrid>
                <a:gridCol w="585076">
                  <a:extLst>
                    <a:ext uri="{9D8B030D-6E8A-4147-A177-3AD203B41FA5}">
                      <a16:colId xmlns:a16="http://schemas.microsoft.com/office/drawing/2014/main" val="2992682665"/>
                    </a:ext>
                  </a:extLst>
                </a:gridCol>
                <a:gridCol w="585076">
                  <a:extLst>
                    <a:ext uri="{9D8B030D-6E8A-4147-A177-3AD203B41FA5}">
                      <a16:colId xmlns:a16="http://schemas.microsoft.com/office/drawing/2014/main" val="2670686450"/>
                    </a:ext>
                  </a:extLst>
                </a:gridCol>
                <a:gridCol w="585076">
                  <a:extLst>
                    <a:ext uri="{9D8B030D-6E8A-4147-A177-3AD203B41FA5}">
                      <a16:colId xmlns:a16="http://schemas.microsoft.com/office/drawing/2014/main" val="363020042"/>
                    </a:ext>
                  </a:extLst>
                </a:gridCol>
              </a:tblGrid>
              <a:tr h="402451">
                <a:tc>
                  <a:txBody>
                    <a:bodyPr/>
                    <a:lstStyle/>
                    <a:p>
                      <a:pPr algn="ctr"/>
                      <a:r>
                        <a:rPr lang="en-GB" sz="1200" b="1">
                          <a:solidFill>
                            <a:schemeClr val="tx1"/>
                          </a:solidFill>
                          <a:latin typeface="+mn-lt"/>
                        </a:rPr>
                        <a:t>2023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chemeClr val="tx1">
                              <a:lumMod val="50000"/>
                              <a:lumOff val="50000"/>
                            </a:schemeClr>
                          </a:solidFill>
                          <a:latin typeface="+mn-lt"/>
                        </a:rPr>
                        <a:t>2022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chemeClr val="tx1">
                              <a:lumMod val="50000"/>
                              <a:lumOff val="50000"/>
                            </a:schemeClr>
                          </a:solidFill>
                          <a:latin typeface="+mn-lt"/>
                        </a:rPr>
                        <a:t>2020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8720752"/>
                  </a:ext>
                </a:extLst>
              </a:tr>
              <a:tr h="402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lumMod val="50000"/>
                              <a:lumOff val="50000"/>
                            </a:schemeClr>
                          </a:solidFill>
                          <a:effectLst/>
                          <a:uLnTx/>
                          <a:uFillTx/>
                          <a:latin typeface="+mn-lt"/>
                          <a:ea typeface="+mn-ea"/>
                          <a:cs typeface="+mn-cs"/>
                        </a:rPr>
                        <a:t>79%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lumMod val="50000"/>
                              <a:lumOff val="50000"/>
                            </a:schemeClr>
                          </a:solidFill>
                          <a:effectLst/>
                          <a:uLnTx/>
                          <a:uFillTx/>
                          <a:latin typeface="+mn-lt"/>
                          <a:ea typeface="+mn-ea"/>
                          <a:cs typeface="+mn-cs"/>
                        </a:rPr>
                        <a:t>74%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298886"/>
                  </a:ext>
                </a:extLst>
              </a:tr>
              <a:tr h="402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62%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lumMod val="50000"/>
                              <a:lumOff val="50000"/>
                            </a:schemeClr>
                          </a:solidFill>
                          <a:effectLst/>
                          <a:uLnTx/>
                          <a:uFillTx/>
                          <a:latin typeface="+mn-lt"/>
                          <a:ea typeface="+mn-ea"/>
                          <a:cs typeface="+mn-cs"/>
                        </a:rPr>
                        <a:t>64%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lumMod val="50000"/>
                              <a:lumOff val="50000"/>
                            </a:schemeClr>
                          </a:solidFill>
                          <a:effectLst/>
                          <a:uLnTx/>
                          <a:uFillTx/>
                          <a:latin typeface="+mn-lt"/>
                          <a:ea typeface="+mn-ea"/>
                          <a:cs typeface="+mn-cs"/>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666030"/>
                  </a:ext>
                </a:extLst>
              </a:tr>
              <a:tr h="402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56%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lumMod val="50000"/>
                              <a:lumOff val="50000"/>
                            </a:schemeClr>
                          </a:solidFill>
                          <a:effectLst/>
                          <a:uLnTx/>
                          <a:uFillTx/>
                          <a:latin typeface="+mn-lt"/>
                          <a:ea typeface="+mn-ea"/>
                          <a:cs typeface="+mn-cs"/>
                        </a:rPr>
                        <a:t>59%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lumMod val="50000"/>
                              <a:lumOff val="50000"/>
                            </a:schemeClr>
                          </a:solidFill>
                          <a:effectLst/>
                          <a:uLnTx/>
                          <a:uFillTx/>
                          <a:latin typeface="+mn-lt"/>
                          <a:ea typeface="+mn-ea"/>
                          <a:cs typeface="+mn-cs"/>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3978716"/>
                  </a:ext>
                </a:extLst>
              </a:tr>
              <a:tr h="402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lumMod val="50000"/>
                              <a:lumOff val="50000"/>
                            </a:schemeClr>
                          </a:solidFill>
                          <a:effectLst/>
                          <a:uLnTx/>
                          <a:uFillTx/>
                          <a:latin typeface="+mn-lt"/>
                          <a:ea typeface="+mn-ea"/>
                          <a:cs typeface="+mn-cs"/>
                        </a:rPr>
                        <a:t>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lumMod val="50000"/>
                              <a:lumOff val="50000"/>
                            </a:schemeClr>
                          </a:solidFill>
                          <a:effectLst/>
                          <a:uLnTx/>
                          <a:uFillTx/>
                          <a:latin typeface="+mn-lt"/>
                          <a:ea typeface="+mn-ea"/>
                          <a:cs typeface="+mn-cs"/>
                        </a:rPr>
                        <a:t>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6808737"/>
                  </a:ext>
                </a:extLst>
              </a:tr>
              <a:tr h="402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lumMod val="50000"/>
                              <a:lumOff val="50000"/>
                            </a:schemeClr>
                          </a:solidFill>
                          <a:effectLst/>
                          <a:uLnTx/>
                          <a:uFillTx/>
                          <a:latin typeface="+mn-lt"/>
                          <a:ea typeface="+mn-ea"/>
                          <a:cs typeface="+mn-cs"/>
                        </a:rPr>
                        <a:t>48%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lumMod val="50000"/>
                              <a:lumOff val="50000"/>
                            </a:schemeClr>
                          </a:solidFill>
                          <a:effectLst/>
                          <a:uLnTx/>
                          <a:uFillTx/>
                          <a:latin typeface="+mn-lt"/>
                          <a:ea typeface="+mn-ea"/>
                          <a:cs typeface="+mn-cs"/>
                        </a:rPr>
                        <a:t>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9799566"/>
                  </a:ext>
                </a:extLst>
              </a:tr>
              <a:tr h="402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lumMod val="50000"/>
                              <a:lumOff val="50000"/>
                            </a:schemeClr>
                          </a:solidFill>
                          <a:effectLst/>
                          <a:uLnTx/>
                          <a:uFillTx/>
                          <a:latin typeface="+mn-lt"/>
                          <a:ea typeface="+mn-ea"/>
                          <a:cs typeface="+mn-cs"/>
                        </a:rPr>
                        <a:t>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lumMod val="50000"/>
                              <a:lumOff val="50000"/>
                            </a:schemeClr>
                          </a:solidFill>
                          <a:effectLst/>
                          <a:uLnTx/>
                          <a:uFillTx/>
                          <a:latin typeface="+mn-lt"/>
                          <a:ea typeface="+mn-ea"/>
                          <a:cs typeface="+mn-cs"/>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1065215"/>
                  </a:ext>
                </a:extLst>
              </a:tr>
            </a:tbl>
          </a:graphicData>
        </a:graphic>
      </p:graphicFrame>
      <p:sp>
        <p:nvSpPr>
          <p:cNvPr id="24" name="TextBox 23">
            <a:extLst>
              <a:ext uri="{FF2B5EF4-FFF2-40B4-BE49-F238E27FC236}">
                <a16:creationId xmlns:a16="http://schemas.microsoft.com/office/drawing/2014/main" id="{8ABE3324-5F35-4040-9DE9-CEBCB65D525E}"/>
              </a:ext>
              <a:ext uri="{C183D7F6-B498-43B3-948B-1728B52AA6E4}">
                <adec:decorative xmlns:adec="http://schemas.microsoft.com/office/drawing/2017/decorative" val="1"/>
              </a:ext>
            </a:extLst>
          </p:cNvPr>
          <p:cNvSpPr txBox="1"/>
          <p:nvPr/>
        </p:nvSpPr>
        <p:spPr>
          <a:xfrm>
            <a:off x="695324" y="6317404"/>
            <a:ext cx="730567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(2023: 6,488 – 6,417</a:t>
            </a:r>
            <a:r>
              <a:rPr kumimoji="0" lang="en-GB" sz="1000" b="0" i="0" u="none" strike="noStrike" kern="1200" cap="none" spc="0" normalizeH="0" baseline="0" noProof="0">
                <a:ln>
                  <a:noFill/>
                </a:ln>
                <a:effectLst/>
                <a:uLnTx/>
                <a:uFillTx/>
                <a:ea typeface="+mn-ea"/>
                <a:cs typeface="+mn-cs"/>
              </a:rPr>
              <a:t> per statement; </a:t>
            </a:r>
            <a:r>
              <a:rPr kumimoji="0" lang="en-GB" sz="1000" b="0" i="0" u="none" strike="noStrike" kern="1200" cap="none" spc="0" normalizeH="0" baseline="0" noProof="0">
                <a:ln>
                  <a:noFill/>
                </a:ln>
                <a:solidFill>
                  <a:srgbClr val="000000"/>
                </a:solidFill>
                <a:effectLst/>
                <a:uLnTx/>
                <a:uFillTx/>
                <a:ea typeface="+mn-ea"/>
                <a:cs typeface="+mn-cs"/>
              </a:rPr>
              <a:t>2022: 5,812 - </a:t>
            </a:r>
            <a:r>
              <a:rPr kumimoji="0" lang="en-GB" sz="1000" b="0" i="0" u="none" strike="noStrike" kern="1200" cap="none" spc="0" normalizeH="0" baseline="0" noProof="0">
                <a:ln>
                  <a:noFill/>
                </a:ln>
                <a:effectLst/>
                <a:uLnTx/>
                <a:uFillTx/>
                <a:ea typeface="+mn-ea"/>
                <a:cs typeface="+mn-cs"/>
              </a:rPr>
              <a:t>5,893 per statement; </a:t>
            </a:r>
            <a:r>
              <a:rPr kumimoji="0" lang="en-GB" sz="1000" b="0" i="0" u="none" strike="noStrike" kern="1200" cap="none" spc="0" normalizeH="0" baseline="0" noProof="0">
                <a:ln>
                  <a:noFill/>
                </a:ln>
                <a:solidFill>
                  <a:srgbClr val="000000"/>
                </a:solidFill>
                <a:effectLst/>
                <a:uLnTx/>
                <a:uFillTx/>
                <a:ea typeface="+mn-ea"/>
                <a:cs typeface="+mn-cs"/>
              </a:rPr>
              <a:t>2020; 2,927-2,965 per statement)</a:t>
            </a:r>
          </a:p>
        </p:txBody>
      </p:sp>
      <p:sp>
        <p:nvSpPr>
          <p:cNvPr id="32" name="TextBox 31">
            <a:extLst>
              <a:ext uri="{FF2B5EF4-FFF2-40B4-BE49-F238E27FC236}">
                <a16:creationId xmlns:a16="http://schemas.microsoft.com/office/drawing/2014/main" id="{13F1B196-F03E-454B-B658-9EB724D1F222}"/>
              </a:ext>
              <a:ext uri="{C183D7F6-B498-43B3-948B-1728B52AA6E4}">
                <adec:decorative xmlns:adec="http://schemas.microsoft.com/office/drawing/2017/decorative" val="1"/>
              </a:ext>
            </a:extLst>
          </p:cNvPr>
          <p:cNvSpPr txBox="1"/>
          <p:nvPr/>
        </p:nvSpPr>
        <p:spPr>
          <a:xfrm>
            <a:off x="10012556" y="1375941"/>
            <a:ext cx="147300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rPr>
              <a:t>% </a:t>
            </a:r>
            <a:r>
              <a:rPr lang="en-GB" sz="1400" b="1" i="1"/>
              <a:t>agree</a:t>
            </a:r>
            <a:endParaRPr kumimoji="0" lang="en-GB" sz="1400" b="1" i="1" u="none" strike="noStrike" kern="1200" cap="none" spc="0" normalizeH="0" baseline="0" noProof="0">
              <a:ln>
                <a:noFill/>
              </a:ln>
              <a:effectLst/>
              <a:uLnTx/>
              <a:uFillTx/>
            </a:endParaRPr>
          </a:p>
        </p:txBody>
      </p:sp>
      <p:sp>
        <p:nvSpPr>
          <p:cNvPr id="17" name="Footer Placeholder 5">
            <a:extLst>
              <a:ext uri="{FF2B5EF4-FFF2-40B4-BE49-F238E27FC236}">
                <a16:creationId xmlns:a16="http://schemas.microsoft.com/office/drawing/2014/main" id="{4820C24D-6770-4EED-90E5-1FB094D154FC}"/>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3" name="Arrow: Up 12">
            <a:extLst>
              <a:ext uri="{FF2B5EF4-FFF2-40B4-BE49-F238E27FC236}">
                <a16:creationId xmlns:a16="http://schemas.microsoft.com/office/drawing/2014/main" id="{91D6FE81-1395-45CB-B3A6-CDC2EA0B908D}"/>
              </a:ext>
              <a:ext uri="{C183D7F6-B498-43B3-948B-1728B52AA6E4}">
                <adec:decorative xmlns:adec="http://schemas.microsoft.com/office/drawing/2017/decorative" val="1"/>
              </a:ext>
            </a:extLst>
          </p:cNvPr>
          <p:cNvSpPr/>
          <p:nvPr/>
        </p:nvSpPr>
        <p:spPr>
          <a:xfrm>
            <a:off x="9947009" y="2323902"/>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4" name="Arrow: Up 13">
            <a:extLst>
              <a:ext uri="{FF2B5EF4-FFF2-40B4-BE49-F238E27FC236}">
                <a16:creationId xmlns:a16="http://schemas.microsoft.com/office/drawing/2014/main" id="{1948958A-6286-4CFA-84BD-52E7FBBAD4B1}"/>
              </a:ext>
              <a:ext uri="{C183D7F6-B498-43B3-948B-1728B52AA6E4}">
                <adec:decorative xmlns:adec="http://schemas.microsoft.com/office/drawing/2017/decorative" val="1"/>
              </a:ext>
            </a:extLst>
          </p:cNvPr>
          <p:cNvSpPr/>
          <p:nvPr/>
        </p:nvSpPr>
        <p:spPr>
          <a:xfrm>
            <a:off x="10586034" y="390709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5" name="Arrow: Up 14">
            <a:extLst>
              <a:ext uri="{FF2B5EF4-FFF2-40B4-BE49-F238E27FC236}">
                <a16:creationId xmlns:a16="http://schemas.microsoft.com/office/drawing/2014/main" id="{8CE9F970-9285-43E9-9CEE-921C8DED42F2}"/>
              </a:ext>
              <a:ext uri="{C183D7F6-B498-43B3-948B-1728B52AA6E4}">
                <adec:decorative xmlns:adec="http://schemas.microsoft.com/office/drawing/2017/decorative" val="1"/>
              </a:ext>
            </a:extLst>
          </p:cNvPr>
          <p:cNvSpPr/>
          <p:nvPr/>
        </p:nvSpPr>
        <p:spPr>
          <a:xfrm flipV="1">
            <a:off x="9947009" y="3914451"/>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0" name="TextBox 19">
            <a:extLst>
              <a:ext uri="{FF2B5EF4-FFF2-40B4-BE49-F238E27FC236}">
                <a16:creationId xmlns:a16="http://schemas.microsoft.com/office/drawing/2014/main" id="{414052E8-1009-49F4-9DEA-092FD2A1C63F}"/>
              </a:ext>
              <a:ext uri="{C183D7F6-B498-43B3-948B-1728B52AA6E4}">
                <adec:decorative xmlns:adec="http://schemas.microsoft.com/office/drawing/2017/decorative" val="1"/>
              </a:ext>
            </a:extLst>
          </p:cNvPr>
          <p:cNvSpPr txBox="1"/>
          <p:nvPr/>
        </p:nvSpPr>
        <p:spPr>
          <a:xfrm>
            <a:off x="1088675" y="5952329"/>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21" name="Arrow: Up 20">
            <a:extLst>
              <a:ext uri="{FF2B5EF4-FFF2-40B4-BE49-F238E27FC236}">
                <a16:creationId xmlns:a16="http://schemas.microsoft.com/office/drawing/2014/main" id="{015ECA4A-E1EF-495C-986F-0943FDA0302F}"/>
              </a:ext>
              <a:ext uri="{C183D7F6-B498-43B3-948B-1728B52AA6E4}">
                <adec:decorative xmlns:adec="http://schemas.microsoft.com/office/drawing/2017/decorative" val="1"/>
              </a:ext>
            </a:extLst>
          </p:cNvPr>
          <p:cNvSpPr/>
          <p:nvPr/>
        </p:nvSpPr>
        <p:spPr>
          <a:xfrm>
            <a:off x="791852" y="604803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2" name="Arrow: Up 21">
            <a:extLst>
              <a:ext uri="{FF2B5EF4-FFF2-40B4-BE49-F238E27FC236}">
                <a16:creationId xmlns:a16="http://schemas.microsoft.com/office/drawing/2014/main" id="{4459507B-D951-402D-9288-0B188D646AA7}"/>
              </a:ext>
              <a:ext uri="{C183D7F6-B498-43B3-948B-1728B52AA6E4}">
                <adec:decorative xmlns:adec="http://schemas.microsoft.com/office/drawing/2017/decorative" val="1"/>
              </a:ext>
            </a:extLst>
          </p:cNvPr>
          <p:cNvSpPr/>
          <p:nvPr/>
        </p:nvSpPr>
        <p:spPr>
          <a:xfrm flipV="1">
            <a:off x="934398" y="605557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 name="Arrow: Up 1">
            <a:extLst>
              <a:ext uri="{FF2B5EF4-FFF2-40B4-BE49-F238E27FC236}">
                <a16:creationId xmlns:a16="http://schemas.microsoft.com/office/drawing/2014/main" id="{4BFE7F71-975F-976F-FA18-05B34CEE2F32}"/>
              </a:ext>
              <a:ext uri="{C183D7F6-B498-43B3-948B-1728B52AA6E4}">
                <adec:decorative xmlns:adec="http://schemas.microsoft.com/office/drawing/2017/decorative" val="1"/>
              </a:ext>
            </a:extLst>
          </p:cNvPr>
          <p:cNvSpPr/>
          <p:nvPr/>
        </p:nvSpPr>
        <p:spPr>
          <a:xfrm flipV="1">
            <a:off x="9948862" y="274728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 name="Arrow: Up 3">
            <a:extLst>
              <a:ext uri="{FF2B5EF4-FFF2-40B4-BE49-F238E27FC236}">
                <a16:creationId xmlns:a16="http://schemas.microsoft.com/office/drawing/2014/main" id="{B485968E-2FC5-E74C-D442-C7910B40E022}"/>
              </a:ext>
              <a:ext uri="{C183D7F6-B498-43B3-948B-1728B52AA6E4}">
                <adec:decorative xmlns:adec="http://schemas.microsoft.com/office/drawing/2017/decorative" val="1"/>
              </a:ext>
            </a:extLst>
          </p:cNvPr>
          <p:cNvSpPr/>
          <p:nvPr/>
        </p:nvSpPr>
        <p:spPr>
          <a:xfrm flipV="1">
            <a:off x="9947009" y="311917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 name="Arrow: Up 5">
            <a:extLst>
              <a:ext uri="{FF2B5EF4-FFF2-40B4-BE49-F238E27FC236}">
                <a16:creationId xmlns:a16="http://schemas.microsoft.com/office/drawing/2014/main" id="{87925AEB-C56F-553B-2A34-76428BC210A7}"/>
              </a:ext>
              <a:ext uri="{C183D7F6-B498-43B3-948B-1728B52AA6E4}">
                <adec:decorative xmlns:adec="http://schemas.microsoft.com/office/drawing/2017/decorative" val="1"/>
              </a:ext>
            </a:extLst>
          </p:cNvPr>
          <p:cNvSpPr/>
          <p:nvPr/>
        </p:nvSpPr>
        <p:spPr>
          <a:xfrm flipV="1">
            <a:off x="9947009" y="427952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5" name="TextBox 4">
            <a:extLst>
              <a:ext uri="{FF2B5EF4-FFF2-40B4-BE49-F238E27FC236}">
                <a16:creationId xmlns:a16="http://schemas.microsoft.com/office/drawing/2014/main" id="{E83A6773-5A0F-E030-F188-35D675375312}"/>
              </a:ext>
            </a:extLst>
          </p:cNvPr>
          <p:cNvSpPr txBox="1"/>
          <p:nvPr/>
        </p:nvSpPr>
        <p:spPr>
          <a:xfrm>
            <a:off x="4572000" y="5030002"/>
            <a:ext cx="7162800" cy="1025572"/>
          </a:xfrm>
          <a:prstGeom prst="rect">
            <a:avLst/>
          </a:prstGeom>
          <a:solidFill>
            <a:schemeClr val="bg1">
              <a:lumMod val="95000"/>
            </a:schemeClr>
          </a:solidFill>
          <a:ln>
            <a:noFill/>
          </a:ln>
        </p:spPr>
        <p:txBody>
          <a:bodyPr wrap="square" lIns="0" tIns="0" rIns="0" bIns="0" rtlCol="0" anchor="ctr">
            <a:noAutofit/>
          </a:bodyPr>
          <a:lstStyle/>
          <a:p>
            <a:pPr marL="285750" indent="-201613">
              <a:buFont typeface="Arial" panose="020B0604020202020204" pitchFamily="34" charset="0"/>
              <a:buChar char="•"/>
            </a:pPr>
            <a:r>
              <a:rPr lang="en-GB" sz="1400"/>
              <a:t>Residents in </a:t>
            </a:r>
            <a:r>
              <a:rPr lang="en-GB" sz="1400" b="1"/>
              <a:t>Maldon and Uttlesford </a:t>
            </a:r>
            <a:r>
              <a:rPr lang="en-GB" sz="1400"/>
              <a:t>– and to a slightly lesser extent Epping Forest and Rochford – report </a:t>
            </a:r>
            <a:r>
              <a:rPr lang="en-GB" sz="1400" b="1" u="sng"/>
              <a:t>greater levels of community cohesion, trust and pride</a:t>
            </a:r>
            <a:r>
              <a:rPr lang="en-GB" sz="1400" b="1"/>
              <a:t>.  </a:t>
            </a:r>
          </a:p>
          <a:p>
            <a:pPr marL="285750" indent="-201613">
              <a:buFont typeface="Arial" panose="020B0604020202020204" pitchFamily="34" charset="0"/>
              <a:buChar char="•"/>
            </a:pPr>
            <a:r>
              <a:rPr lang="en-GB" sz="1400" b="1"/>
              <a:t>Basildon and Harlow residents </a:t>
            </a:r>
            <a:r>
              <a:rPr lang="en-GB" sz="1400"/>
              <a:t>– and to a lesser extent those in Colchester – </a:t>
            </a:r>
            <a:r>
              <a:rPr lang="en-GB" sz="1400" b="1" u="sng"/>
              <a:t>are least positive towards their local communities.</a:t>
            </a:r>
          </a:p>
        </p:txBody>
      </p:sp>
    </p:spTree>
    <p:custDataLst>
      <p:tags r:id="rId1"/>
    </p:custDataLst>
    <p:extLst>
      <p:ext uri="{BB962C8B-B14F-4D97-AF65-F5344CB8AC3E}">
        <p14:creationId xmlns:p14="http://schemas.microsoft.com/office/powerpoint/2010/main" val="3452684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Perceptions of local area</a:t>
            </a:r>
          </a:p>
        </p:txBody>
      </p:sp>
      <p:graphicFrame>
        <p:nvGraphicFramePr>
          <p:cNvPr id="12" name="Chart 11">
            <a:extLst>
              <a:ext uri="{FF2B5EF4-FFF2-40B4-BE49-F238E27FC236}">
                <a16:creationId xmlns:a16="http://schemas.microsoft.com/office/drawing/2014/main" id="{69C5CABB-4687-4438-8D82-AEF23F239CBA}"/>
              </a:ext>
            </a:extLst>
          </p:cNvPr>
          <p:cNvGraphicFramePr/>
          <p:nvPr/>
        </p:nvGraphicFramePr>
        <p:xfrm>
          <a:off x="866776" y="1624428"/>
          <a:ext cx="11039405" cy="4166290"/>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a:extLst>
              <a:ext uri="{FF2B5EF4-FFF2-40B4-BE49-F238E27FC236}">
                <a16:creationId xmlns:a16="http://schemas.microsoft.com/office/drawing/2014/main" id="{2110AFB0-AB61-4FAE-ACD2-701D76A3453C}"/>
              </a:ext>
            </a:extLst>
          </p:cNvPr>
          <p:cNvSpPr txBox="1"/>
          <p:nvPr/>
        </p:nvSpPr>
        <p:spPr>
          <a:xfrm>
            <a:off x="752475" y="1091539"/>
            <a:ext cx="11037817"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ea typeface="+mn-ea"/>
                <a:cs typeface="+mn-cs"/>
              </a:rPr>
              <a:t>How much do you agree or disagree with the following statements?</a:t>
            </a:r>
          </a:p>
        </p:txBody>
      </p:sp>
      <p:sp>
        <p:nvSpPr>
          <p:cNvPr id="27" name="Slide Number Placeholder 4">
            <a:extLst>
              <a:ext uri="{FF2B5EF4-FFF2-40B4-BE49-F238E27FC236}">
                <a16:creationId xmlns:a16="http://schemas.microsoft.com/office/drawing/2014/main" id="{75D6DD6B-F2C3-4A01-86F4-1A6EF678F4DF}"/>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4" name="TextBox 23">
            <a:extLst>
              <a:ext uri="{FF2B5EF4-FFF2-40B4-BE49-F238E27FC236}">
                <a16:creationId xmlns:a16="http://schemas.microsoft.com/office/drawing/2014/main" id="{8ABE3324-5F35-4040-9DE9-CEBCB65D525E}"/>
              </a:ext>
            </a:extLst>
          </p:cNvPr>
          <p:cNvSpPr txBox="1"/>
          <p:nvPr/>
        </p:nvSpPr>
        <p:spPr>
          <a:xfrm>
            <a:off x="695325" y="6317404"/>
            <a:ext cx="8901436" cy="246221"/>
          </a:xfrm>
          <a:prstGeom prst="rect">
            <a:avLst/>
          </a:prstGeom>
          <a:noFill/>
        </p:spPr>
        <p:txBody>
          <a:bodyPr wrap="square" rtlCol="0">
            <a:spAutoFit/>
          </a:bodyPr>
          <a:lstStyle/>
          <a:p>
            <a:pPr>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2023 = 6,064</a:t>
            </a:r>
            <a:r>
              <a:rPr lang="en-GB" sz="1000">
                <a:solidFill>
                  <a:srgbClr val="000000"/>
                </a:solidFill>
              </a:rPr>
              <a:t>.</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32" name="TextBox 31">
            <a:extLst>
              <a:ext uri="{FF2B5EF4-FFF2-40B4-BE49-F238E27FC236}">
                <a16:creationId xmlns:a16="http://schemas.microsoft.com/office/drawing/2014/main" id="{13F1B196-F03E-454B-B658-9EB724D1F222}"/>
              </a:ext>
            </a:extLst>
          </p:cNvPr>
          <p:cNvSpPr txBox="1"/>
          <p:nvPr/>
        </p:nvSpPr>
        <p:spPr>
          <a:xfrm>
            <a:off x="10317284" y="1200400"/>
            <a:ext cx="147300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agree</a:t>
            </a:r>
          </a:p>
        </p:txBody>
      </p:sp>
      <p:sp>
        <p:nvSpPr>
          <p:cNvPr id="14" name="Footer Placeholder 5">
            <a:extLst>
              <a:ext uri="{FF2B5EF4-FFF2-40B4-BE49-F238E27FC236}">
                <a16:creationId xmlns:a16="http://schemas.microsoft.com/office/drawing/2014/main" id="{37B2A4E1-3063-4C55-A708-C5C68D7F927E}"/>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39" name="Title 1">
            <a:extLst>
              <a:ext uri="{FF2B5EF4-FFF2-40B4-BE49-F238E27FC236}">
                <a16:creationId xmlns:a16="http://schemas.microsoft.com/office/drawing/2014/main" id="{56103BBC-7355-43A2-9D7D-DA3A324B39E9}"/>
              </a:ext>
            </a:extLst>
          </p:cNvPr>
          <p:cNvSpPr txBox="1">
            <a:spLocks/>
          </p:cNvSpPr>
          <p:nvPr/>
        </p:nvSpPr>
        <p:spPr>
          <a:xfrm>
            <a:off x="706436" y="31366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The differences in community perceptions between urban and rural areas continues in 2023 vs. 2022. Though residents living in rural areas see a </a:t>
            </a:r>
            <a:r>
              <a:rPr lang="en-GB" sz="1800">
                <a:solidFill>
                  <a:schemeClr val="accent4"/>
                </a:solidFill>
              </a:rPr>
              <a:t>greater </a:t>
            </a:r>
            <a:r>
              <a:rPr kumimoji="0" lang="en-GB" sz="1800" b="1" i="0" u="none" strike="noStrike" kern="1200" cap="none" spc="0" normalizeH="0" baseline="0" noProof="0">
                <a:ln>
                  <a:noFill/>
                </a:ln>
                <a:solidFill>
                  <a:schemeClr val="accent4"/>
                </a:solidFill>
                <a:effectLst/>
                <a:uLnTx/>
                <a:uFillTx/>
                <a:ea typeface="+mj-ea"/>
                <a:cs typeface="+mj-cs"/>
              </a:rPr>
              <a:t>decline in pride, trust and community cohesion vs. urban areas.   </a:t>
            </a:r>
          </a:p>
        </p:txBody>
      </p:sp>
      <p:sp>
        <p:nvSpPr>
          <p:cNvPr id="30" name="Date Placeholder 3">
            <a:extLst>
              <a:ext uri="{FF2B5EF4-FFF2-40B4-BE49-F238E27FC236}">
                <a16:creationId xmlns:a16="http://schemas.microsoft.com/office/drawing/2014/main" id="{07FA61B2-631E-42BE-BBB3-86F2C084DC8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p>
        </p:txBody>
      </p:sp>
      <p:sp>
        <p:nvSpPr>
          <p:cNvPr id="26" name="TextBox 25">
            <a:extLst>
              <a:ext uri="{FF2B5EF4-FFF2-40B4-BE49-F238E27FC236}">
                <a16:creationId xmlns:a16="http://schemas.microsoft.com/office/drawing/2014/main" id="{C0792A61-9521-4951-B769-D3EB376C5B9D}"/>
              </a:ext>
            </a:extLst>
          </p:cNvPr>
          <p:cNvSpPr txBox="1"/>
          <p:nvPr/>
        </p:nvSpPr>
        <p:spPr>
          <a:xfrm>
            <a:off x="5347917" y="6457890"/>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the Essex total at the 95% confidence level </a:t>
            </a:r>
          </a:p>
        </p:txBody>
      </p:sp>
      <p:pic>
        <p:nvPicPr>
          <p:cNvPr id="35" name="Picture 34">
            <a:extLst>
              <a:ext uri="{FF2B5EF4-FFF2-40B4-BE49-F238E27FC236}">
                <a16:creationId xmlns:a16="http://schemas.microsoft.com/office/drawing/2014/main" id="{DD46CABE-9C73-426E-80C7-4C306AF4A6CA}"/>
              </a:ext>
            </a:extLst>
          </p:cNvPr>
          <p:cNvPicPr>
            <a:picLocks noChangeAspect="1"/>
          </p:cNvPicPr>
          <p:nvPr/>
        </p:nvPicPr>
        <p:blipFill>
          <a:blip r:embed="rId5"/>
          <a:stretch>
            <a:fillRect/>
          </a:stretch>
        </p:blipFill>
        <p:spPr>
          <a:xfrm>
            <a:off x="4947652" y="6563625"/>
            <a:ext cx="402371" cy="207282"/>
          </a:xfrm>
          <a:prstGeom prst="rect">
            <a:avLst/>
          </a:prstGeom>
        </p:spPr>
      </p:pic>
      <p:sp>
        <p:nvSpPr>
          <p:cNvPr id="2" name="TextBox 1">
            <a:extLst>
              <a:ext uri="{FF2B5EF4-FFF2-40B4-BE49-F238E27FC236}">
                <a16:creationId xmlns:a16="http://schemas.microsoft.com/office/drawing/2014/main" id="{E0B77FCA-1EEF-D1DB-ED61-D5F8770C53C7}"/>
              </a:ext>
            </a:extLst>
          </p:cNvPr>
          <p:cNvSpPr txBox="1"/>
          <p:nvPr/>
        </p:nvSpPr>
        <p:spPr>
          <a:xfrm>
            <a:off x="866776" y="5514974"/>
            <a:ext cx="10923516" cy="733131"/>
          </a:xfrm>
          <a:prstGeom prst="rect">
            <a:avLst/>
          </a:prstGeom>
          <a:solidFill>
            <a:schemeClr val="bg1">
              <a:lumMod val="95000"/>
            </a:schemeClr>
          </a:solidFill>
          <a:ln>
            <a:noFill/>
          </a:ln>
        </p:spPr>
        <p:txBody>
          <a:bodyPr wrap="square" lIns="0" tIns="0" rIns="0" bIns="0" rtlCol="0" anchor="ctr">
            <a:noAutofit/>
          </a:bodyPr>
          <a:lstStyle>
            <a:defPPr>
              <a:defRPr lang="en-US"/>
            </a:defPPr>
            <a:lvl1pPr marL="285750" indent="-285750">
              <a:buFont typeface="Arial" panose="020B0604020202020204" pitchFamily="34" charset="0"/>
              <a:buChar char="•"/>
              <a:defRPr sz="1400"/>
            </a:lvl1pPr>
          </a:lstStyle>
          <a:p>
            <a:r>
              <a:rPr lang="en-GB"/>
              <a:t>Community sentiment for IMD quintile areas and levelling up priority places are consistent vs. 2022. </a:t>
            </a:r>
          </a:p>
          <a:p>
            <a:r>
              <a:rPr lang="en-GB"/>
              <a:t>Residents in Essex’s more deprived neighbourhoods </a:t>
            </a:r>
            <a:r>
              <a:rPr lang="en-GB" b="1"/>
              <a:t>(IMD quintiles 1-2) and levelling up priority places</a:t>
            </a:r>
            <a:r>
              <a:rPr lang="en-GB"/>
              <a:t> report significantly </a:t>
            </a:r>
            <a:r>
              <a:rPr lang="en-GB" b="1"/>
              <a:t>lower levels of community cohesion, trust and pride.</a:t>
            </a:r>
          </a:p>
        </p:txBody>
      </p:sp>
      <p:graphicFrame>
        <p:nvGraphicFramePr>
          <p:cNvPr id="3" name="Table 3">
            <a:extLst>
              <a:ext uri="{FF2B5EF4-FFF2-40B4-BE49-F238E27FC236}">
                <a16:creationId xmlns:a16="http://schemas.microsoft.com/office/drawing/2014/main" id="{4256F852-17A8-E4DA-B294-574680C31AF0}"/>
              </a:ext>
            </a:extLst>
          </p:cNvPr>
          <p:cNvGraphicFramePr>
            <a:graphicFrameLocks noGrp="1"/>
          </p:cNvGraphicFramePr>
          <p:nvPr>
            <p:extLst>
              <p:ext uri="{D42A27DB-BD31-4B8C-83A1-F6EECF244321}">
                <p14:modId xmlns:p14="http://schemas.microsoft.com/office/powerpoint/2010/main" val="3350123785"/>
              </p:ext>
            </p:extLst>
          </p:nvPr>
        </p:nvGraphicFramePr>
        <p:xfrm>
          <a:off x="1400175" y="1690747"/>
          <a:ext cx="914400" cy="28313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58400105"/>
                    </a:ext>
                  </a:extLst>
                </a:gridCol>
                <a:gridCol w="457200">
                  <a:extLst>
                    <a:ext uri="{9D8B030D-6E8A-4147-A177-3AD203B41FA5}">
                      <a16:colId xmlns:a16="http://schemas.microsoft.com/office/drawing/2014/main" val="2090234591"/>
                    </a:ext>
                  </a:extLst>
                </a:gridCol>
              </a:tblGrid>
              <a:tr h="283130">
                <a:tc>
                  <a:txBody>
                    <a:bodyPr/>
                    <a:lstStyle/>
                    <a:p>
                      <a:pPr algn="ctr"/>
                      <a:r>
                        <a:rPr lang="en-GB" sz="1200">
                          <a:solidFill>
                            <a:schemeClr val="tx1"/>
                          </a:solidFill>
                        </a:rPr>
                        <a:t>+2%</a:t>
                      </a:r>
                    </a:p>
                  </a:txBody>
                  <a:tcPr anchor="ctr">
                    <a:solidFill>
                      <a:schemeClr val="accent6">
                        <a:lumMod val="20000"/>
                        <a:lumOff val="80000"/>
                      </a:schemeClr>
                    </a:solidFill>
                  </a:tcPr>
                </a:tc>
                <a:tc>
                  <a:txBody>
                    <a:bodyPr/>
                    <a:lstStyle/>
                    <a:p>
                      <a:pPr algn="ctr"/>
                      <a:r>
                        <a:rPr lang="en-GB" sz="1200">
                          <a:solidFill>
                            <a:schemeClr val="tx1"/>
                          </a:solidFill>
                        </a:rPr>
                        <a:t>-1%</a:t>
                      </a:r>
                    </a:p>
                  </a:txBody>
                  <a:tcPr anchor="ctr">
                    <a:solidFill>
                      <a:schemeClr val="accent6">
                        <a:lumMod val="20000"/>
                        <a:lumOff val="80000"/>
                      </a:schemeClr>
                    </a:solidFill>
                  </a:tcPr>
                </a:tc>
                <a:extLst>
                  <a:ext uri="{0D108BD9-81ED-4DB2-BD59-A6C34878D82A}">
                    <a16:rowId xmlns:a16="http://schemas.microsoft.com/office/drawing/2014/main" val="4167780560"/>
                  </a:ext>
                </a:extLst>
              </a:tr>
            </a:tbl>
          </a:graphicData>
        </a:graphic>
      </p:graphicFrame>
      <p:graphicFrame>
        <p:nvGraphicFramePr>
          <p:cNvPr id="4" name="Table 3">
            <a:extLst>
              <a:ext uri="{FF2B5EF4-FFF2-40B4-BE49-F238E27FC236}">
                <a16:creationId xmlns:a16="http://schemas.microsoft.com/office/drawing/2014/main" id="{526A2EB8-BF6B-EF08-F9F1-480751138C4C}"/>
              </a:ext>
            </a:extLst>
          </p:cNvPr>
          <p:cNvGraphicFramePr>
            <a:graphicFrameLocks noGrp="1"/>
          </p:cNvGraphicFramePr>
          <p:nvPr>
            <p:extLst>
              <p:ext uri="{D42A27DB-BD31-4B8C-83A1-F6EECF244321}">
                <p14:modId xmlns:p14="http://schemas.microsoft.com/office/powerpoint/2010/main" val="1445699640"/>
              </p:ext>
            </p:extLst>
          </p:nvPr>
        </p:nvGraphicFramePr>
        <p:xfrm>
          <a:off x="3152775" y="1690747"/>
          <a:ext cx="914400" cy="28313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58400105"/>
                    </a:ext>
                  </a:extLst>
                </a:gridCol>
                <a:gridCol w="457200">
                  <a:extLst>
                    <a:ext uri="{9D8B030D-6E8A-4147-A177-3AD203B41FA5}">
                      <a16:colId xmlns:a16="http://schemas.microsoft.com/office/drawing/2014/main" val="2090234591"/>
                    </a:ext>
                  </a:extLst>
                </a:gridCol>
              </a:tblGrid>
              <a:tr h="283130">
                <a:tc>
                  <a:txBody>
                    <a:bodyPr/>
                    <a:lstStyle/>
                    <a:p>
                      <a:pPr algn="ctr"/>
                      <a:r>
                        <a:rPr lang="en-GB" sz="1200">
                          <a:solidFill>
                            <a:schemeClr val="tx1"/>
                          </a:solidFill>
                        </a:rPr>
                        <a:t>-2%</a:t>
                      </a:r>
                    </a:p>
                  </a:txBody>
                  <a:tcPr anchor="ctr">
                    <a:solidFill>
                      <a:schemeClr val="accent6">
                        <a:lumMod val="20000"/>
                        <a:lumOff val="80000"/>
                      </a:schemeClr>
                    </a:solidFill>
                  </a:tcPr>
                </a:tc>
                <a:tc>
                  <a:txBody>
                    <a:bodyPr/>
                    <a:lstStyle/>
                    <a:p>
                      <a:pPr algn="ctr"/>
                      <a:r>
                        <a:rPr lang="en-GB" sz="1200">
                          <a:solidFill>
                            <a:schemeClr val="tx1"/>
                          </a:solidFill>
                        </a:rPr>
                        <a:t>-3%</a:t>
                      </a:r>
                    </a:p>
                  </a:txBody>
                  <a:tcPr anchor="ctr">
                    <a:solidFill>
                      <a:schemeClr val="accent6">
                        <a:lumMod val="20000"/>
                        <a:lumOff val="80000"/>
                      </a:schemeClr>
                    </a:solidFill>
                  </a:tcPr>
                </a:tc>
                <a:extLst>
                  <a:ext uri="{0D108BD9-81ED-4DB2-BD59-A6C34878D82A}">
                    <a16:rowId xmlns:a16="http://schemas.microsoft.com/office/drawing/2014/main" val="4167780560"/>
                  </a:ext>
                </a:extLst>
              </a:tr>
            </a:tbl>
          </a:graphicData>
        </a:graphic>
      </p:graphicFrame>
      <p:graphicFrame>
        <p:nvGraphicFramePr>
          <p:cNvPr id="5" name="Table 4">
            <a:extLst>
              <a:ext uri="{FF2B5EF4-FFF2-40B4-BE49-F238E27FC236}">
                <a16:creationId xmlns:a16="http://schemas.microsoft.com/office/drawing/2014/main" id="{5C5A513E-474C-E19D-4979-89471AD1AA4C}"/>
              </a:ext>
            </a:extLst>
          </p:cNvPr>
          <p:cNvGraphicFramePr>
            <a:graphicFrameLocks noGrp="1"/>
          </p:cNvGraphicFramePr>
          <p:nvPr>
            <p:extLst>
              <p:ext uri="{D42A27DB-BD31-4B8C-83A1-F6EECF244321}">
                <p14:modId xmlns:p14="http://schemas.microsoft.com/office/powerpoint/2010/main" val="3152176871"/>
              </p:ext>
            </p:extLst>
          </p:nvPr>
        </p:nvGraphicFramePr>
        <p:xfrm>
          <a:off x="4947652" y="1690747"/>
          <a:ext cx="914400" cy="28313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58400105"/>
                    </a:ext>
                  </a:extLst>
                </a:gridCol>
                <a:gridCol w="457200">
                  <a:extLst>
                    <a:ext uri="{9D8B030D-6E8A-4147-A177-3AD203B41FA5}">
                      <a16:colId xmlns:a16="http://schemas.microsoft.com/office/drawing/2014/main" val="2090234591"/>
                    </a:ext>
                  </a:extLst>
                </a:gridCol>
              </a:tblGrid>
              <a:tr h="283130">
                <a:tc>
                  <a:txBody>
                    <a:bodyPr/>
                    <a:lstStyle/>
                    <a:p>
                      <a:pPr algn="ctr"/>
                      <a:r>
                        <a:rPr lang="en-GB" sz="1200">
                          <a:solidFill>
                            <a:schemeClr val="tx1"/>
                          </a:solidFill>
                        </a:rPr>
                        <a:t>-3%</a:t>
                      </a:r>
                    </a:p>
                  </a:txBody>
                  <a:tcPr anchor="ctr">
                    <a:solidFill>
                      <a:schemeClr val="accent6">
                        <a:lumMod val="20000"/>
                        <a:lumOff val="80000"/>
                      </a:schemeClr>
                    </a:solidFill>
                  </a:tcPr>
                </a:tc>
                <a:tc>
                  <a:txBody>
                    <a:bodyPr/>
                    <a:lstStyle/>
                    <a:p>
                      <a:pPr algn="ctr"/>
                      <a:r>
                        <a:rPr lang="en-GB" sz="1200">
                          <a:solidFill>
                            <a:schemeClr val="tx1"/>
                          </a:solidFill>
                        </a:rPr>
                        <a:t>-5%</a:t>
                      </a:r>
                    </a:p>
                  </a:txBody>
                  <a:tcPr anchor="ctr">
                    <a:solidFill>
                      <a:schemeClr val="accent6">
                        <a:lumMod val="20000"/>
                        <a:lumOff val="80000"/>
                      </a:schemeClr>
                    </a:solidFill>
                  </a:tcPr>
                </a:tc>
                <a:extLst>
                  <a:ext uri="{0D108BD9-81ED-4DB2-BD59-A6C34878D82A}">
                    <a16:rowId xmlns:a16="http://schemas.microsoft.com/office/drawing/2014/main" val="4167780560"/>
                  </a:ext>
                </a:extLst>
              </a:tr>
            </a:tbl>
          </a:graphicData>
        </a:graphic>
      </p:graphicFrame>
      <p:graphicFrame>
        <p:nvGraphicFramePr>
          <p:cNvPr id="6" name="Table 5">
            <a:extLst>
              <a:ext uri="{FF2B5EF4-FFF2-40B4-BE49-F238E27FC236}">
                <a16:creationId xmlns:a16="http://schemas.microsoft.com/office/drawing/2014/main" id="{0F12198A-503C-FF07-91E1-BB4AFD579053}"/>
              </a:ext>
            </a:extLst>
          </p:cNvPr>
          <p:cNvGraphicFramePr>
            <a:graphicFrameLocks noGrp="1"/>
          </p:cNvGraphicFramePr>
          <p:nvPr>
            <p:extLst>
              <p:ext uri="{D42A27DB-BD31-4B8C-83A1-F6EECF244321}">
                <p14:modId xmlns:p14="http://schemas.microsoft.com/office/powerpoint/2010/main" val="2430482362"/>
              </p:ext>
            </p:extLst>
          </p:nvPr>
        </p:nvGraphicFramePr>
        <p:xfrm>
          <a:off x="6736872" y="1690747"/>
          <a:ext cx="914400" cy="28313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58400105"/>
                    </a:ext>
                  </a:extLst>
                </a:gridCol>
                <a:gridCol w="457200">
                  <a:extLst>
                    <a:ext uri="{9D8B030D-6E8A-4147-A177-3AD203B41FA5}">
                      <a16:colId xmlns:a16="http://schemas.microsoft.com/office/drawing/2014/main" val="2090234591"/>
                    </a:ext>
                  </a:extLst>
                </a:gridCol>
              </a:tblGrid>
              <a:tr h="283130">
                <a:tc>
                  <a:txBody>
                    <a:bodyPr/>
                    <a:lstStyle/>
                    <a:p>
                      <a:pPr algn="ctr"/>
                      <a:r>
                        <a:rPr lang="en-GB" sz="1200">
                          <a:solidFill>
                            <a:schemeClr val="tx1"/>
                          </a:solidFill>
                        </a:rPr>
                        <a:t>=</a:t>
                      </a:r>
                    </a:p>
                  </a:txBody>
                  <a:tcPr anchor="ctr">
                    <a:solidFill>
                      <a:schemeClr val="accent6">
                        <a:lumMod val="20000"/>
                        <a:lumOff val="80000"/>
                      </a:schemeClr>
                    </a:solidFill>
                  </a:tcPr>
                </a:tc>
                <a:tc>
                  <a:txBody>
                    <a:bodyPr/>
                    <a:lstStyle/>
                    <a:p>
                      <a:pPr algn="ctr"/>
                      <a:r>
                        <a:rPr lang="en-GB" sz="1200">
                          <a:solidFill>
                            <a:schemeClr val="tx1"/>
                          </a:solidFill>
                        </a:rPr>
                        <a:t>-5%</a:t>
                      </a:r>
                    </a:p>
                  </a:txBody>
                  <a:tcPr anchor="ctr">
                    <a:solidFill>
                      <a:schemeClr val="accent6">
                        <a:lumMod val="20000"/>
                        <a:lumOff val="80000"/>
                      </a:schemeClr>
                    </a:solidFill>
                  </a:tcPr>
                </a:tc>
                <a:extLst>
                  <a:ext uri="{0D108BD9-81ED-4DB2-BD59-A6C34878D82A}">
                    <a16:rowId xmlns:a16="http://schemas.microsoft.com/office/drawing/2014/main" val="4167780560"/>
                  </a:ext>
                </a:extLst>
              </a:tr>
            </a:tbl>
          </a:graphicData>
        </a:graphic>
      </p:graphicFrame>
      <p:graphicFrame>
        <p:nvGraphicFramePr>
          <p:cNvPr id="7" name="Table 6">
            <a:extLst>
              <a:ext uri="{FF2B5EF4-FFF2-40B4-BE49-F238E27FC236}">
                <a16:creationId xmlns:a16="http://schemas.microsoft.com/office/drawing/2014/main" id="{3B834B5D-E608-92BE-D662-9FD85CF48094}"/>
              </a:ext>
            </a:extLst>
          </p:cNvPr>
          <p:cNvGraphicFramePr>
            <a:graphicFrameLocks noGrp="1"/>
          </p:cNvGraphicFramePr>
          <p:nvPr>
            <p:extLst>
              <p:ext uri="{D42A27DB-BD31-4B8C-83A1-F6EECF244321}">
                <p14:modId xmlns:p14="http://schemas.microsoft.com/office/powerpoint/2010/main" val="1535865525"/>
              </p:ext>
            </p:extLst>
          </p:nvPr>
        </p:nvGraphicFramePr>
        <p:xfrm>
          <a:off x="8495129" y="1690747"/>
          <a:ext cx="914400" cy="28313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58400105"/>
                    </a:ext>
                  </a:extLst>
                </a:gridCol>
                <a:gridCol w="457200">
                  <a:extLst>
                    <a:ext uri="{9D8B030D-6E8A-4147-A177-3AD203B41FA5}">
                      <a16:colId xmlns:a16="http://schemas.microsoft.com/office/drawing/2014/main" val="2090234591"/>
                    </a:ext>
                  </a:extLst>
                </a:gridCol>
              </a:tblGrid>
              <a:tr h="283130">
                <a:tc>
                  <a:txBody>
                    <a:bodyPr/>
                    <a:lstStyle/>
                    <a:p>
                      <a:pPr algn="ctr"/>
                      <a:r>
                        <a:rPr lang="en-GB" sz="1200">
                          <a:solidFill>
                            <a:schemeClr val="tx1"/>
                          </a:solidFill>
                        </a:rPr>
                        <a:t>-4%</a:t>
                      </a:r>
                    </a:p>
                  </a:txBody>
                  <a:tcPr anchor="ctr">
                    <a:solidFill>
                      <a:schemeClr val="accent6">
                        <a:lumMod val="20000"/>
                        <a:lumOff val="80000"/>
                      </a:schemeClr>
                    </a:solidFill>
                  </a:tcPr>
                </a:tc>
                <a:tc>
                  <a:txBody>
                    <a:bodyPr/>
                    <a:lstStyle/>
                    <a:p>
                      <a:pPr algn="ctr"/>
                      <a:r>
                        <a:rPr lang="en-GB" sz="1200">
                          <a:solidFill>
                            <a:schemeClr val="tx1"/>
                          </a:solidFill>
                        </a:rPr>
                        <a:t>-5%</a:t>
                      </a:r>
                    </a:p>
                  </a:txBody>
                  <a:tcPr anchor="ctr">
                    <a:solidFill>
                      <a:schemeClr val="accent6">
                        <a:lumMod val="20000"/>
                        <a:lumOff val="80000"/>
                      </a:schemeClr>
                    </a:solidFill>
                  </a:tcPr>
                </a:tc>
                <a:extLst>
                  <a:ext uri="{0D108BD9-81ED-4DB2-BD59-A6C34878D82A}">
                    <a16:rowId xmlns:a16="http://schemas.microsoft.com/office/drawing/2014/main" val="4167780560"/>
                  </a:ext>
                </a:extLst>
              </a:tr>
            </a:tbl>
          </a:graphicData>
        </a:graphic>
      </p:graphicFrame>
      <p:graphicFrame>
        <p:nvGraphicFramePr>
          <p:cNvPr id="8" name="Table 7">
            <a:extLst>
              <a:ext uri="{FF2B5EF4-FFF2-40B4-BE49-F238E27FC236}">
                <a16:creationId xmlns:a16="http://schemas.microsoft.com/office/drawing/2014/main" id="{804BB9E8-7EC3-4067-6FCB-E74F8D1C6641}"/>
              </a:ext>
            </a:extLst>
          </p:cNvPr>
          <p:cNvGraphicFramePr>
            <a:graphicFrameLocks noGrp="1"/>
          </p:cNvGraphicFramePr>
          <p:nvPr>
            <p:extLst>
              <p:ext uri="{D42A27DB-BD31-4B8C-83A1-F6EECF244321}">
                <p14:modId xmlns:p14="http://schemas.microsoft.com/office/powerpoint/2010/main" val="753483203"/>
              </p:ext>
            </p:extLst>
          </p:nvPr>
        </p:nvGraphicFramePr>
        <p:xfrm>
          <a:off x="10317284" y="1690747"/>
          <a:ext cx="914400" cy="28313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58400105"/>
                    </a:ext>
                  </a:extLst>
                </a:gridCol>
                <a:gridCol w="457200">
                  <a:extLst>
                    <a:ext uri="{9D8B030D-6E8A-4147-A177-3AD203B41FA5}">
                      <a16:colId xmlns:a16="http://schemas.microsoft.com/office/drawing/2014/main" val="2090234591"/>
                    </a:ext>
                  </a:extLst>
                </a:gridCol>
              </a:tblGrid>
              <a:tr h="283130">
                <a:tc>
                  <a:txBody>
                    <a:bodyPr/>
                    <a:lstStyle/>
                    <a:p>
                      <a:pPr algn="ctr"/>
                      <a:r>
                        <a:rPr lang="en-GB" sz="1200">
                          <a:solidFill>
                            <a:schemeClr val="tx1"/>
                          </a:solidFill>
                        </a:rPr>
                        <a:t>+1%</a:t>
                      </a:r>
                    </a:p>
                  </a:txBody>
                  <a:tcPr anchor="ctr">
                    <a:solidFill>
                      <a:schemeClr val="accent6">
                        <a:lumMod val="20000"/>
                        <a:lumOff val="80000"/>
                      </a:schemeClr>
                    </a:solidFill>
                  </a:tcPr>
                </a:tc>
                <a:tc>
                  <a:txBody>
                    <a:bodyPr/>
                    <a:lstStyle/>
                    <a:p>
                      <a:pPr algn="ctr"/>
                      <a:r>
                        <a:rPr lang="en-GB" sz="1200">
                          <a:solidFill>
                            <a:schemeClr val="tx1"/>
                          </a:solidFill>
                        </a:rPr>
                        <a:t>-7%</a:t>
                      </a:r>
                    </a:p>
                  </a:txBody>
                  <a:tcPr anchor="ctr">
                    <a:solidFill>
                      <a:schemeClr val="accent6">
                        <a:lumMod val="20000"/>
                        <a:lumOff val="80000"/>
                      </a:schemeClr>
                    </a:solidFill>
                  </a:tcPr>
                </a:tc>
                <a:extLst>
                  <a:ext uri="{0D108BD9-81ED-4DB2-BD59-A6C34878D82A}">
                    <a16:rowId xmlns:a16="http://schemas.microsoft.com/office/drawing/2014/main" val="4167780560"/>
                  </a:ext>
                </a:extLst>
              </a:tr>
            </a:tbl>
          </a:graphicData>
        </a:graphic>
      </p:graphicFrame>
      <p:sp>
        <p:nvSpPr>
          <p:cNvPr id="11" name="TextBox 10">
            <a:extLst>
              <a:ext uri="{FF2B5EF4-FFF2-40B4-BE49-F238E27FC236}">
                <a16:creationId xmlns:a16="http://schemas.microsoft.com/office/drawing/2014/main" id="{742EE845-3B96-C0CD-9AA3-7A7F6493072C}"/>
              </a:ext>
            </a:extLst>
          </p:cNvPr>
          <p:cNvSpPr txBox="1"/>
          <p:nvPr/>
        </p:nvSpPr>
        <p:spPr>
          <a:xfrm>
            <a:off x="492420" y="1624428"/>
            <a:ext cx="843857" cy="365747"/>
          </a:xfrm>
          <a:prstGeom prst="rect">
            <a:avLst/>
          </a:prstGeom>
          <a:noFill/>
        </p:spPr>
        <p:txBody>
          <a:bodyPr wrap="square" lIns="0" tIns="0" rIns="0" bIns="0" rtlCol="0">
            <a:noAutofit/>
          </a:bodyPr>
          <a:lstStyle/>
          <a:p>
            <a:pPr algn="r">
              <a:spcAft>
                <a:spcPts val="1134"/>
              </a:spcAft>
            </a:pPr>
            <a:r>
              <a:rPr lang="en-GB" sz="1200" b="1"/>
              <a:t>% pt. change vs. 2022</a:t>
            </a:r>
          </a:p>
        </p:txBody>
      </p:sp>
    </p:spTree>
    <p:custDataLst>
      <p:tags r:id="rId1"/>
    </p:custDataLst>
    <p:extLst>
      <p:ext uri="{BB962C8B-B14F-4D97-AF65-F5344CB8AC3E}">
        <p14:creationId xmlns:p14="http://schemas.microsoft.com/office/powerpoint/2010/main" val="34430608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19.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2.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20.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35.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3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4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5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7.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8.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9.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heme/theme1.xml><?xml version="1.0" encoding="utf-8"?>
<a:theme xmlns:a="http://schemas.openxmlformats.org/drawingml/2006/main" name="Office Theme">
  <a:themeElements>
    <a:clrScheme name="Custom 1">
      <a:dk1>
        <a:srgbClr val="000000"/>
      </a:dk1>
      <a:lt1>
        <a:sysClr val="window" lastClr="FFFFFF"/>
      </a:lt1>
      <a:dk2>
        <a:srgbClr val="000000"/>
      </a:dk2>
      <a:lt2>
        <a:srgbClr val="FFFFFF"/>
      </a:lt2>
      <a:accent1>
        <a:srgbClr val="3A7D64"/>
      </a:accent1>
      <a:accent2>
        <a:srgbClr val="78C0A6"/>
      </a:accent2>
      <a:accent3>
        <a:srgbClr val="FF8EA9"/>
      </a:accent3>
      <a:accent4>
        <a:srgbClr val="E40037"/>
      </a:accent4>
      <a:accent5>
        <a:srgbClr val="7F7F7F"/>
      </a:accent5>
      <a:accent6>
        <a:srgbClr val="C8C8C3"/>
      </a:accent6>
      <a:hlink>
        <a:srgbClr val="FFC6D4"/>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2969dc08-5bf8-468b-85d5-dfc5dae37cf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B6DE17D1CC6840AD4483472E640AD5" ma:contentTypeVersion="20" ma:contentTypeDescription="Create a new document." ma:contentTypeScope="" ma:versionID="b6e59462e53ce6abd592d93e01d6e1ca">
  <xsd:schema xmlns:xsd="http://www.w3.org/2001/XMLSchema" xmlns:xs="http://www.w3.org/2001/XMLSchema" xmlns:p="http://schemas.microsoft.com/office/2006/metadata/properties" xmlns:ns1="http://schemas.microsoft.com/sharepoint/v3" xmlns:ns2="2969dc08-5bf8-468b-85d5-dfc5dae37cf0" xmlns:ns3="84ca0fae-7a23-4773-9d7c-60514ca6d38e" xmlns:ns4="6a461f78-e7a2-485a-8a47-5fc604b04102" targetNamespace="http://schemas.microsoft.com/office/2006/metadata/properties" ma:root="true" ma:fieldsID="e243fe937b5a4dce71d6b11c8b3b317f" ns1:_="" ns2:_="" ns3:_="" ns4:_="">
    <xsd:import namespace="http://schemas.microsoft.com/sharepoint/v3"/>
    <xsd:import namespace="2969dc08-5bf8-468b-85d5-dfc5dae37cf0"/>
    <xsd:import namespace="84ca0fae-7a23-4773-9d7c-60514ca6d38e"/>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69dc08-5bf8-468b-85d5-dfc5dae37c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ca0fae-7a23-4773-9d7c-60514ca6d3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1a36c12-696e-484f-8833-ae47fac970f2}" ma:internalName="TaxCatchAll" ma:showField="CatchAllData" ma:web="84ca0fae-7a23-4773-9d7c-60514ca6d3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15FF06-28E2-4F40-B326-D7596B0FA7F8}">
  <ds:schemaRefs>
    <ds:schemaRef ds:uri="http://schemas.microsoft.com/sharepoint/v3/contenttype/forms"/>
  </ds:schemaRefs>
</ds:datastoreItem>
</file>

<file path=customXml/itemProps2.xml><?xml version="1.0" encoding="utf-8"?>
<ds:datastoreItem xmlns:ds="http://schemas.openxmlformats.org/officeDocument/2006/customXml" ds:itemID="{B216C91F-B092-485F-89DA-CDD2EFE13FC0}">
  <ds:schemaRefs>
    <ds:schemaRef ds:uri="http://purl.org/dc/terms/"/>
    <ds:schemaRef ds:uri="http://purl.org/dc/elements/1.1/"/>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6a461f78-e7a2-485a-8a47-5fc604b04102"/>
    <ds:schemaRef ds:uri="http://www.w3.org/XML/1998/namespace"/>
    <ds:schemaRef ds:uri="84ca0fae-7a23-4773-9d7c-60514ca6d38e"/>
    <ds:schemaRef ds:uri="2969dc08-5bf8-468b-85d5-dfc5dae37cf0"/>
    <ds:schemaRef ds:uri="http://schemas.microsoft.com/sharepoint/v3"/>
  </ds:schemaRefs>
</ds:datastoreItem>
</file>

<file path=customXml/itemProps3.xml><?xml version="1.0" encoding="utf-8"?>
<ds:datastoreItem xmlns:ds="http://schemas.openxmlformats.org/officeDocument/2006/customXml" ds:itemID="{C9CA225B-50F3-42CA-BE79-795E6AF9285A}">
  <ds:schemaRefs>
    <ds:schemaRef ds:uri="2969dc08-5bf8-468b-85d5-dfc5dae37cf0"/>
    <ds:schemaRef ds:uri="6a461f78-e7a2-485a-8a47-5fc604b04102"/>
    <ds:schemaRef ds:uri="84ca0fae-7a23-4773-9d7c-60514ca6d3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ECC-Corporate-PowerPoint-template (2)</Template>
  <TotalTime>34</TotalTime>
  <Words>8882</Words>
  <Application>Microsoft Office PowerPoint</Application>
  <PresentationFormat>Widescreen</PresentationFormat>
  <Paragraphs>1199</Paragraphs>
  <Slides>63</Slides>
  <Notes>49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Calibri Light</vt:lpstr>
      <vt:lpstr>Office Theme</vt:lpstr>
      <vt:lpstr>Essex Resident Survey 2023: Community strength and wellbeing</vt:lpstr>
      <vt:lpstr>Purpose</vt:lpstr>
      <vt:lpstr>About the survey</vt:lpstr>
      <vt:lpstr>Survey themes</vt:lpstr>
      <vt:lpstr>Survey analysis</vt:lpstr>
      <vt:lpstr>Reporting conventions</vt:lpstr>
      <vt:lpstr>Community strength</vt:lpstr>
      <vt:lpstr>Despite 80% of Essex residents stating they chat to their neighbours at least once a month, community cohesion, trust and pride in local communities and neighbourhoods have declined since 2022. </vt:lpstr>
      <vt:lpstr>PowerPoint Presentation</vt:lpstr>
      <vt:lpstr>PowerPoint Presentation</vt:lpstr>
      <vt:lpstr>PowerPoint Presentation</vt:lpstr>
      <vt:lpstr>PowerPoint Presentation</vt:lpstr>
      <vt:lpstr>PowerPoint Presentation</vt:lpstr>
      <vt:lpstr>PowerPoint Presentation</vt:lpstr>
      <vt:lpstr>Local area</vt:lpstr>
      <vt:lpstr>A strong sense of community is one of the key drivers of local area satisfaction. This is demonstrated as those that feel a stronger sense of community are also most likely to feel satisfied with their local area…  </vt:lpstr>
      <vt:lpstr>PowerPoint Presentation</vt:lpstr>
      <vt:lpstr>PowerPoint Presentation</vt:lpstr>
      <vt:lpstr>PowerPoint Presentation</vt:lpstr>
      <vt:lpstr>PowerPoint Presentation</vt:lpstr>
      <vt:lpstr>PowerPoint Presentation</vt:lpstr>
      <vt:lpstr>Community involvement: </vt:lpstr>
      <vt:lpstr>Volunteering in Essex</vt:lpstr>
      <vt:lpstr>A third of Essex residents have been involved in formal volunteering within the last 12 months. Residents living in the least deprived areas, rural areas, Brentwood, Chelmsford and Uttlesford are most likely to formally volunteer.</vt:lpstr>
      <vt:lpstr>Despite having higher levels of formal volunteering vs. the latest national comparator, Essex has seen a significant decline in formal volunteering since 2022. </vt:lpstr>
      <vt:lpstr>PowerPoint Presentation</vt:lpstr>
      <vt:lpstr>PowerPoint Presentation</vt:lpstr>
      <vt:lpstr>PowerPoint Presentation</vt:lpstr>
      <vt:lpstr>PowerPoint Presentation</vt:lpstr>
      <vt:lpstr>PowerPoint Presentation</vt:lpstr>
      <vt:lpstr>Personal wellbeing</vt:lpstr>
      <vt:lpstr>Satisfaction with life nowadays sees the lowest mean score when compared with previous years and continues the downward trend seen since 2018.</vt:lpstr>
      <vt:lpstr>For measures of personal wellbeing, the 2023 Essex residents survey shows results that are in line with the 2022 survey.</vt:lpstr>
      <vt:lpstr>PowerPoint Presentation</vt:lpstr>
      <vt:lpstr>PowerPoint Presentation</vt:lpstr>
      <vt:lpstr>Encouragingly, Essex residents are significantly less likely to feel that they ‘often’ lack companionship and feel left out when compared with the 2022 survey. Yet, levels are still lower vs. 2020.  </vt:lpstr>
      <vt:lpstr>Using the 3-item loneliness score, it shows that Essex residents are becoming less lonely vs. the  2022 survey. Albeit overall levels of loneliness remain higher vs. 2020.  </vt:lpstr>
      <vt:lpstr>PowerPoint Presentation</vt:lpstr>
      <vt:lpstr>As expected, residents that state higher levels of loneliness are also most likely to report lower levels of life satisfaction  </vt:lpstr>
      <vt:lpstr>PowerPoint Presentation</vt:lpstr>
      <vt:lpstr>Financial wellbeing:  </vt:lpstr>
      <vt:lpstr>Perhaps unsurprisingly due to the recent cost-of-living crisis, there has been a significant increase in the proportion of Essex residents who say that their household is financially struggling compared to the 2022 survey.</vt:lpstr>
      <vt:lpstr>While residents in Basildon, Harlow, levelling up priority places and the most deprived areas are still most likely to be struggling financially, significant increases in financial difficulties vs. 2022 are focused in areas with previous lower levels of financial difficulties.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Physical activity:</vt:lpstr>
      <vt:lpstr>PowerPoint Presentation</vt:lpstr>
      <vt:lpstr>PowerPoint Presentation</vt:lpstr>
      <vt:lpstr>Males remain more active vs. females across all age cohorts, with the exception of 55-64 where females' activity levels reflects males. </vt:lpstr>
      <vt:lpstr>Walking is the most common form of activity, with 85% claiming they have done a continuous walk in the last 7 days. Walking is done fairly regularly for over 30 minutes, yet only 68% claim to walk to the point of being out of breath.</vt:lpstr>
      <vt:lpstr>While 40% of residents have access to a bicycle, only 8% of residents have cycled in the last 7 days. Though they are more likely to exert enough energy to be out of breath vs. walking. </vt:lpstr>
      <vt:lpstr>34% of residents have done a sport, fitness activity or dance in the last 7 days, 56% doing this at least 3 days of the week. Males are more likely to spend more time doing these activities vs. females.  </vt:lpstr>
      <vt:lpstr>There is a pattern between levels of physical activity, loneliness and life satisfaction. With ‘inactive’ residents more likely to feel higher levels of loneliness and have lower life satisfaction. </vt:lpstr>
      <vt:lpstr>PowerPoint Presentation</vt:lpstr>
      <vt:lpstr>Annex</vt:lpstr>
      <vt:lpstr>Levelling up priority places</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Chris Holmes - Commercial Research Analyst</dc:creator>
  <cp:lastModifiedBy>Emily Brodie - Intelligence Manager</cp:lastModifiedBy>
  <cp:revision>2</cp:revision>
  <dcterms:created xsi:type="dcterms:W3CDTF">2023-03-30T08:24:52Z</dcterms:created>
  <dcterms:modified xsi:type="dcterms:W3CDTF">2024-01-26T16:51:47Z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0x01010068B6DE17D1CC6840AD4483472E640AD5</vt:lpwstr>
  </property>
  <property fmtid="{D5CDD505-2E9C-101B-9397-08002B2CF9AE}" pid="3" name="MSIP_Label_39d8be9e-c8d9-4b9c-bd40-2c27cc7ea2e6_Enabled">
    <vt:lpwstr>true</vt:lpwstr>
  </property>
  <property fmtid="{D5CDD505-2E9C-101B-9397-08002B2CF9AE}" pid="4" name="MSIP_Label_39d8be9e-c8d9-4b9c-bd40-2c27cc7ea2e6_SetDate">
    <vt:lpwstr>2022-11-21T15:54:52Z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5715f456-9f2d-4555-ac61-58155fbe27be</vt:lpwstr>
  </property>
  <property fmtid="{D5CDD505-2E9C-101B-9397-08002B2CF9AE}" pid="9" name="MSIP_Label_39d8be9e-c8d9-4b9c-bd40-2c27cc7ea2e6_ContentBits">
    <vt:lpwstr>0</vt:lpwstr>
  </property>
  <property fmtid="{D5CDD505-2E9C-101B-9397-08002B2CF9AE}" pid="10" name="Content Subject">
    <vt:lpwstr/>
  </property>
  <property fmtid="{D5CDD505-2E9C-101B-9397-08002B2CF9AE}" pid="11" name="MediaServiceImageTags">
    <vt:lpwstr/>
  </property>
  <property fmtid="{D5CDD505-2E9C-101B-9397-08002B2CF9AE}" pid="12" name="_MarkAsFinal">
    <vt:bool>true</vt:bool>
  </property>
</Properties>
</file>