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tags/tag6.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2.xml" ContentType="application/vnd.openxmlformats-officedocument.presentationml.tags+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xml" ContentType="application/vnd.openxmlformats-officedocument.drawingml.chartshapes+xml"/>
  <Override PartName="/ppt/tags/tag15.xml" ContentType="application/vnd.openxmlformats-officedocument.presentationml.tags+xml"/>
  <Override PartName="/ppt/notesSlides/notesSlide1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3.xml" ContentType="application/vnd.openxmlformats-officedocument.themeOverride+xml"/>
  <Override PartName="/ppt/tags/tag16.xml" ContentType="application/vnd.openxmlformats-officedocument.presentationml.tags+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4.xml" ContentType="application/vnd.openxmlformats-officedocument.themeOverride+xml"/>
  <Override PartName="/ppt/tags/tag17.xml" ContentType="application/vnd.openxmlformats-officedocument.presentationml.tags+xml"/>
  <Override PartName="/ppt/notesSlides/notesSlide1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5.xml" ContentType="application/vnd.openxmlformats-officedocument.themeOverride+xml"/>
  <Override PartName="/ppt/tags/tag18.xml" ContentType="application/vnd.openxmlformats-officedocument.presentationml.tags+xml"/>
  <Override PartName="/ppt/notesSlides/notesSlide1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6.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7.xml" ContentType="application/vnd.openxmlformats-officedocument.themeOverride+xml"/>
  <Override PartName="/ppt/tags/tag19.xml" ContentType="application/vnd.openxmlformats-officedocument.presentationml.tags+xml"/>
  <Override PartName="/ppt/notesSlides/notesSlide1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4.xml" ContentType="application/vnd.openxmlformats-officedocument.drawingml.chartshapes+xml"/>
  <Override PartName="/ppt/tags/tag22.xml" ContentType="application/vnd.openxmlformats-officedocument.presentationml.tags+xml"/>
  <Override PartName="/ppt/notesSlides/notesSlide2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8.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9.xml" ContentType="application/vnd.openxmlformats-officedocument.themeOverride+xml"/>
  <Override PartName="/ppt/tags/tag23.xml" ContentType="application/vnd.openxmlformats-officedocument.presentationml.tags+xml"/>
  <Override PartName="/ppt/notesSlides/notesSlide2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0.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ags/tag24.xml" ContentType="application/vnd.openxmlformats-officedocument.presentationml.tags+xml"/>
  <Override PartName="/ppt/notesSlides/notesSlide2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5.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ags/tag27.xml" ContentType="application/vnd.openxmlformats-officedocument.presentationml.tags+xml"/>
  <Override PartName="/ppt/notesSlides/notesSlide2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6.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1.xml" ContentType="application/vnd.openxmlformats-officedocument.themeOverride+xml"/>
  <Override PartName="/ppt/tags/tag28.xml" ContentType="application/vnd.openxmlformats-officedocument.presentationml.tags+xml"/>
  <Override PartName="/ppt/notesSlides/notesSlide2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2.xml" ContentType="application/vnd.openxmlformats-officedocument.themeOverride+xml"/>
  <Override PartName="/ppt/tags/tag29.xml" ContentType="application/vnd.openxmlformats-officedocument.presentationml.tags+xml"/>
  <Override PartName="/ppt/notesSlides/notesSlide2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3.xml" ContentType="application/vnd.openxmlformats-officedocument.themeOverride+xml"/>
  <Override PartName="/ppt/tags/tag30.xml" ContentType="application/vnd.openxmlformats-officedocument.presentationml.tags+xml"/>
  <Override PartName="/ppt/notesSlides/notesSlide2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4.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5.xml" ContentType="application/vnd.openxmlformats-officedocument.themeOverride+xml"/>
  <Override PartName="/ppt/tags/tag31.xml" ContentType="application/vnd.openxmlformats-officedocument.presentationml.tags+xml"/>
  <Override PartName="/ppt/notesSlides/notesSlide29.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ags/tag3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8" r:id="rId5"/>
  </p:sldMasterIdLst>
  <p:notesMasterIdLst>
    <p:notesMasterId r:id="rId44"/>
  </p:notesMasterIdLst>
  <p:handoutMasterIdLst>
    <p:handoutMasterId r:id="rId45"/>
  </p:handoutMasterIdLst>
  <p:sldIdLst>
    <p:sldId id="256" r:id="rId6"/>
    <p:sldId id="3167" r:id="rId7"/>
    <p:sldId id="3168" r:id="rId8"/>
    <p:sldId id="3169" r:id="rId9"/>
    <p:sldId id="3170" r:id="rId10"/>
    <p:sldId id="3171" r:id="rId11"/>
    <p:sldId id="3046" r:id="rId12"/>
    <p:sldId id="2985" r:id="rId13"/>
    <p:sldId id="3220" r:id="rId14"/>
    <p:sldId id="3221" r:id="rId15"/>
    <p:sldId id="3222" r:id="rId16"/>
    <p:sldId id="3223" r:id="rId17"/>
    <p:sldId id="3148" r:id="rId18"/>
    <p:sldId id="3224" r:id="rId19"/>
    <p:sldId id="3191" r:id="rId20"/>
    <p:sldId id="3173" r:id="rId21"/>
    <p:sldId id="3174" r:id="rId22"/>
    <p:sldId id="3225" r:id="rId23"/>
    <p:sldId id="3216" r:id="rId24"/>
    <p:sldId id="3176" r:id="rId25"/>
    <p:sldId id="2832" r:id="rId26"/>
    <p:sldId id="2998" r:id="rId27"/>
    <p:sldId id="3149" r:id="rId28"/>
    <p:sldId id="3162" r:id="rId29"/>
    <p:sldId id="2965" r:id="rId30"/>
    <p:sldId id="3193" r:id="rId31"/>
    <p:sldId id="3150" r:id="rId32"/>
    <p:sldId id="3151" r:id="rId33"/>
    <p:sldId id="3152" r:id="rId34"/>
    <p:sldId id="3123" r:id="rId35"/>
    <p:sldId id="3195" r:id="rId36"/>
    <p:sldId id="3161" r:id="rId37"/>
    <p:sldId id="3156" r:id="rId38"/>
    <p:sldId id="3155" r:id="rId39"/>
    <p:sldId id="3157" r:id="rId40"/>
    <p:sldId id="3166" r:id="rId41"/>
    <p:sldId id="3159" r:id="rId42"/>
    <p:sldId id="27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3840" userDrawn="1">
          <p15:clr>
            <a:srgbClr val="A4A3A4"/>
          </p15:clr>
        </p15:guide>
        <p15:guide id="3" orient="horz" pos="3634" userDrawn="1">
          <p15:clr>
            <a:srgbClr val="A4A3A4"/>
          </p15:clr>
        </p15:guide>
        <p15:guide id="4" pos="6267" userDrawn="1">
          <p15:clr>
            <a:srgbClr val="A4A3A4"/>
          </p15:clr>
        </p15:guide>
        <p15:guide id="5" pos="438" userDrawn="1">
          <p15:clr>
            <a:srgbClr val="A4A3A4"/>
          </p15:clr>
        </p15:guide>
        <p15:guide id="6" pos="370" userDrawn="1">
          <p15:clr>
            <a:srgbClr val="A4A3A4"/>
          </p15:clr>
        </p15:guide>
        <p15:guide id="7" orient="horz" pos="210" userDrawn="1">
          <p15:clr>
            <a:srgbClr val="A4A3A4"/>
          </p15:clr>
        </p15:guide>
        <p15:guide id="8" orient="horz" pos="3453" userDrawn="1">
          <p15:clr>
            <a:srgbClr val="A4A3A4"/>
          </p15:clr>
        </p15:guide>
        <p15:guide id="9"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D8C1A941-ACC3-CEC8-7CF0-0F80E1F66955}" name="Daniel Morris" initials="DM" userId="S::daniel.morris@ors.org.uk::37c79260-ddc2-4730-8789-c44406186fb2" providerId="AD"/>
  <p188:author id="{5FC6C654-DDAF-EA27-614C-9E86DD3163BA}" name="Maresa Beazley - Senior Researcher" initials="MBSR" userId="S::Maresa.Beazley@essex.gov.uk::5f8a0d0f-7495-4475-8968-cf1e28e5c564" providerId="AD"/>
  <p188:author id="{E080D495-D178-4AD3-0CC7-5CFBB224B206}" name="Rob Southall-Edwards - Evaluation Researcher" initials="RR" userId="S::rob.southall-edwards@essex.gov.uk::5ed7e897-d9f5-4fa5-b013-aafb23e3d020" providerId="AD"/>
  <p188:author id="{DF95F6AB-9307-B646-1A3D-9B96BD913F51}" name="Chloe Aldridge - Junior Researcher" initials="CAJR" userId="S::Chloe.Aldridge@essex.gov.uk::b2c50bc6-4d03-4903-a054-a0bfe3e104a6"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147FAEEB-5483-E583-03A4-C3AC65800F1C}" name="Sean Marks - Senior Researcher" initials="SMSR" userId="S::Sean.Marks@essex.gov.uk::5b5504e5-eea6-43a5-accf-b5894fccd5ac" providerId="AD"/>
  <p188:author id="{BA6035EF-FE10-E3A7-5D83-C81F4E0DED62}" name="Alastair Gordon - Head of Profession Research and Citizen Insight" initials="AGHoPRaCI" userId="S::Alastair.Gordon@essex.gov.uk::25a2190b-df6d-4bf9-8b87-8d0bf2f94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ola De Pascali - Researcher" initials="PDP-R" lastIdx="2" clrIdx="0">
    <p:extLst>
      <p:ext uri="{19B8F6BF-5375-455C-9EA6-DF929625EA0E}">
        <p15:presenceInfo xmlns:p15="http://schemas.microsoft.com/office/powerpoint/2012/main" userId="S::Paola.DePascali@essex.gov.uk::02eb54ba-fabd-4d4e-86d3-3be2dc9d0ca9" providerId="AD"/>
      </p:ext>
    </p:extLst>
  </p:cmAuthor>
  <p:cmAuthor id="2" name="Maresa Beazley - Senior Researcher" initials="MB-SR" lastIdx="11" clrIdx="1">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A37"/>
    <a:srgbClr val="BDDEFF"/>
    <a:srgbClr val="004899"/>
    <a:srgbClr val="BFBFBF"/>
    <a:srgbClr val="7C7C7C"/>
    <a:srgbClr val="70B3FF"/>
    <a:srgbClr val="FF9900"/>
    <a:srgbClr val="9C9FAE"/>
    <a:srgbClr val="70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19EFF-C8CD-4C1B-A8D3-009656AA0474}" v="1" dt="2024-01-26T14:53:39.283"/>
    <p1510:client id="{A08F3CE3-FE8A-426A-9A41-38E4A3511629}" v="19" dt="2024-01-26T14:49:56.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50" autoAdjust="0"/>
    <p:restoredTop sz="88719" autoAdjust="0"/>
  </p:normalViewPr>
  <p:slideViewPr>
    <p:cSldViewPr snapToGrid="0">
      <p:cViewPr varScale="1">
        <p:scale>
          <a:sx n="110" d="100"/>
          <a:sy n="110" d="100"/>
        </p:scale>
        <p:origin x="1146" y="114"/>
      </p:cViewPr>
      <p:guideLst>
        <p:guide orient="horz" pos="867"/>
        <p:guide pos="3840"/>
        <p:guide orient="horz" pos="3634"/>
        <p:guide pos="6267"/>
        <p:guide pos="438"/>
        <p:guide pos="370"/>
        <p:guide orient="horz" pos="210"/>
        <p:guide orient="horz" pos="3453"/>
        <p:guide orient="horz" pos="383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odie - Intelligence Manager" userId="72612abd-c561-46f0-925a-0548d2cab26d" providerId="ADAL" clId="{56719EFF-C8CD-4C1B-A8D3-009656AA0474}"/>
    <pc:docChg chg="modSld">
      <pc:chgData name="Emily Brodie - Intelligence Manager" userId="72612abd-c561-46f0-925a-0548d2cab26d" providerId="ADAL" clId="{56719EFF-C8CD-4C1B-A8D3-009656AA0474}" dt="2024-01-26T14:53:12.530" v="16" actId="20577"/>
      <pc:docMkLst>
        <pc:docMk/>
      </pc:docMkLst>
      <pc:sldChg chg="modNotesTx">
        <pc:chgData name="Emily Brodie - Intelligence Manager" userId="72612abd-c561-46f0-925a-0548d2cab26d" providerId="ADAL" clId="{56719EFF-C8CD-4C1B-A8D3-009656AA0474}" dt="2024-01-26T14:52:42.173" v="5" actId="20577"/>
        <pc:sldMkLst>
          <pc:docMk/>
          <pc:sldMk cId="604796128" sldId="2832"/>
        </pc:sldMkLst>
      </pc:sldChg>
      <pc:sldChg chg="modNotesTx">
        <pc:chgData name="Emily Brodie - Intelligence Manager" userId="72612abd-c561-46f0-925a-0548d2cab26d" providerId="ADAL" clId="{56719EFF-C8CD-4C1B-A8D3-009656AA0474}" dt="2024-01-26T14:52:49.314" v="9" actId="20577"/>
        <pc:sldMkLst>
          <pc:docMk/>
          <pc:sldMk cId="3330472232" sldId="2965"/>
        </pc:sldMkLst>
      </pc:sldChg>
      <pc:sldChg chg="modNotesTx">
        <pc:chgData name="Emily Brodie - Intelligence Manager" userId="72612abd-c561-46f0-925a-0548d2cab26d" providerId="ADAL" clId="{56719EFF-C8CD-4C1B-A8D3-009656AA0474}" dt="2024-01-26T14:52:43.374" v="6" actId="20577"/>
        <pc:sldMkLst>
          <pc:docMk/>
          <pc:sldMk cId="1627562231" sldId="2998"/>
        </pc:sldMkLst>
      </pc:sldChg>
      <pc:sldChg chg="modNotesTx">
        <pc:chgData name="Emily Brodie - Intelligence Manager" userId="72612abd-c561-46f0-925a-0548d2cab26d" providerId="ADAL" clId="{56719EFF-C8CD-4C1B-A8D3-009656AA0474}" dt="2024-01-26T14:52:45.468" v="7" actId="20577"/>
        <pc:sldMkLst>
          <pc:docMk/>
          <pc:sldMk cId="2539501584" sldId="3149"/>
        </pc:sldMkLst>
      </pc:sldChg>
      <pc:sldChg chg="modNotesTx">
        <pc:chgData name="Emily Brodie - Intelligence Manager" userId="72612abd-c561-46f0-925a-0548d2cab26d" providerId="ADAL" clId="{56719EFF-C8CD-4C1B-A8D3-009656AA0474}" dt="2024-01-26T14:52:54.664" v="10" actId="20577"/>
        <pc:sldMkLst>
          <pc:docMk/>
          <pc:sldMk cId="2276185046" sldId="3150"/>
        </pc:sldMkLst>
      </pc:sldChg>
      <pc:sldChg chg="modNotesTx">
        <pc:chgData name="Emily Brodie - Intelligence Manager" userId="72612abd-c561-46f0-925a-0548d2cab26d" providerId="ADAL" clId="{56719EFF-C8CD-4C1B-A8D3-009656AA0474}" dt="2024-01-26T14:52:56.507" v="11" actId="20577"/>
        <pc:sldMkLst>
          <pc:docMk/>
          <pc:sldMk cId="803133031" sldId="3151"/>
        </pc:sldMkLst>
      </pc:sldChg>
      <pc:sldChg chg="modNotesTx">
        <pc:chgData name="Emily Brodie - Intelligence Manager" userId="72612abd-c561-46f0-925a-0548d2cab26d" providerId="ADAL" clId="{56719EFF-C8CD-4C1B-A8D3-009656AA0474}" dt="2024-01-26T14:52:58.639" v="12" actId="20577"/>
        <pc:sldMkLst>
          <pc:docMk/>
          <pc:sldMk cId="1226303012" sldId="3152"/>
        </pc:sldMkLst>
      </pc:sldChg>
      <pc:sldChg chg="modNotesTx">
        <pc:chgData name="Emily Brodie - Intelligence Manager" userId="72612abd-c561-46f0-925a-0548d2cab26d" providerId="ADAL" clId="{56719EFF-C8CD-4C1B-A8D3-009656AA0474}" dt="2024-01-26T14:53:10.235" v="15" actId="20577"/>
        <pc:sldMkLst>
          <pc:docMk/>
          <pc:sldMk cId="2174971040" sldId="3155"/>
        </pc:sldMkLst>
      </pc:sldChg>
      <pc:sldChg chg="modNotesTx">
        <pc:chgData name="Emily Brodie - Intelligence Manager" userId="72612abd-c561-46f0-925a-0548d2cab26d" providerId="ADAL" clId="{56719EFF-C8CD-4C1B-A8D3-009656AA0474}" dt="2024-01-26T14:53:03.519" v="13" actId="20577"/>
        <pc:sldMkLst>
          <pc:docMk/>
          <pc:sldMk cId="1040410581" sldId="3156"/>
        </pc:sldMkLst>
      </pc:sldChg>
      <pc:sldChg chg="modNotesTx">
        <pc:chgData name="Emily Brodie - Intelligence Manager" userId="72612abd-c561-46f0-925a-0548d2cab26d" providerId="ADAL" clId="{56719EFF-C8CD-4C1B-A8D3-009656AA0474}" dt="2024-01-26T14:52:46.734" v="8" actId="20577"/>
        <pc:sldMkLst>
          <pc:docMk/>
          <pc:sldMk cId="1804019593" sldId="3162"/>
        </pc:sldMkLst>
      </pc:sldChg>
      <pc:sldChg chg="modNotesTx">
        <pc:chgData name="Emily Brodie - Intelligence Manager" userId="72612abd-c561-46f0-925a-0548d2cab26d" providerId="ADAL" clId="{56719EFF-C8CD-4C1B-A8D3-009656AA0474}" dt="2024-01-26T14:53:12.530" v="16" actId="20577"/>
        <pc:sldMkLst>
          <pc:docMk/>
          <pc:sldMk cId="3221217714" sldId="3166"/>
        </pc:sldMkLst>
      </pc:sldChg>
      <pc:sldChg chg="modNotesTx">
        <pc:chgData name="Emily Brodie - Intelligence Manager" userId="72612abd-c561-46f0-925a-0548d2cab26d" providerId="ADAL" clId="{56719EFF-C8CD-4C1B-A8D3-009656AA0474}" dt="2024-01-26T14:52:24.652" v="2" actId="20577"/>
        <pc:sldMkLst>
          <pc:docMk/>
          <pc:sldMk cId="3960255522" sldId="3174"/>
        </pc:sldMkLst>
      </pc:sldChg>
      <pc:sldChg chg="modNotesTx">
        <pc:chgData name="Emily Brodie - Intelligence Manager" userId="72612abd-c561-46f0-925a-0548d2cab26d" providerId="ADAL" clId="{56719EFF-C8CD-4C1B-A8D3-009656AA0474}" dt="2024-01-26T14:52:40.080" v="4" actId="20577"/>
        <pc:sldMkLst>
          <pc:docMk/>
          <pc:sldMk cId="3016406703" sldId="3176"/>
        </pc:sldMkLst>
      </pc:sldChg>
      <pc:sldChg chg="modNotesTx">
        <pc:chgData name="Emily Brodie - Intelligence Manager" userId="72612abd-c561-46f0-925a-0548d2cab26d" providerId="ADAL" clId="{56719EFF-C8CD-4C1B-A8D3-009656AA0474}" dt="2024-01-26T14:52:18.179" v="0" actId="20577"/>
        <pc:sldMkLst>
          <pc:docMk/>
          <pc:sldMk cId="3313715693" sldId="3223"/>
        </pc:sldMkLst>
      </pc:sldChg>
      <pc:sldChg chg="modNotesTx">
        <pc:chgData name="Emily Brodie - Intelligence Manager" userId="72612abd-c561-46f0-925a-0548d2cab26d" providerId="ADAL" clId="{56719EFF-C8CD-4C1B-A8D3-009656AA0474}" dt="2024-01-26T14:52:29.997" v="3" actId="20577"/>
        <pc:sldMkLst>
          <pc:docMk/>
          <pc:sldMk cId="980394817" sldId="32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6.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830619791037094"/>
          <c:y val="1.8335835343228774E-2"/>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accent4"/>
              </a:solidFill>
              <a:ln>
                <a:solidFill>
                  <a:srgbClr val="FF0000"/>
                </a:solidFill>
              </a:ln>
              <a:effectLst/>
            </c:spPr>
            <c:extLst>
              <c:ext xmlns:c16="http://schemas.microsoft.com/office/drawing/2014/chart" uri="{C3380CC4-5D6E-409C-BE32-E72D297353CC}">
                <c16:uniqueId val="{00000001-6242-4FB1-AC35-CB85321E34A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0.16</c:v>
                </c:pt>
                <c:pt idx="1">
                  <c:v>0.22</c:v>
                </c:pt>
                <c:pt idx="2">
                  <c:v>0.16</c:v>
                </c:pt>
                <c:pt idx="3">
                  <c:v>0.05</c:v>
                </c:pt>
                <c:pt idx="4">
                  <c:v>0.19</c:v>
                </c:pt>
                <c:pt idx="5">
                  <c:v>0.09</c:v>
                </c:pt>
                <c:pt idx="6">
                  <c:v>0.17</c:v>
                </c:pt>
                <c:pt idx="7">
                  <c:v>0.14000000000000001</c:v>
                </c:pt>
                <c:pt idx="8">
                  <c:v>0.14000000000000001</c:v>
                </c:pt>
                <c:pt idx="9">
                  <c:v>0.19</c:v>
                </c:pt>
                <c:pt idx="10">
                  <c:v>0.13</c:v>
                </c:pt>
                <c:pt idx="11">
                  <c:v>0.21</c:v>
                </c:pt>
                <c:pt idx="12">
                  <c:v>0.11</c:v>
                </c:pt>
                <c:pt idx="13">
                  <c:v>0.13</c:v>
                </c:pt>
                <c:pt idx="14">
                  <c:v>0.17</c:v>
                </c:pt>
                <c:pt idx="15">
                  <c:v>0.21</c:v>
                </c:pt>
                <c:pt idx="16">
                  <c:v>0.14000000000000001</c:v>
                </c:pt>
                <c:pt idx="17">
                  <c:v>0.26</c:v>
                </c:pt>
                <c:pt idx="18">
                  <c:v>0.2</c:v>
                </c:pt>
                <c:pt idx="19">
                  <c:v>0.16</c:v>
                </c:pt>
                <c:pt idx="20">
                  <c:v>0.15</c:v>
                </c:pt>
                <c:pt idx="21">
                  <c:v>0.1</c:v>
                </c:pt>
              </c:numCache>
            </c:numRef>
          </c:val>
          <c:extLst>
            <c:ext xmlns:c16="http://schemas.microsoft.com/office/drawing/2014/chart" uri="{C3380CC4-5D6E-409C-BE32-E72D297353CC}">
              <c16:uniqueId val="{00000002-6242-4FB1-AC35-CB85321E34A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1"/>
        <c:axPos val="l"/>
        <c:numFmt formatCode="General" sourceLinked="1"/>
        <c:majorTickMark val="none"/>
        <c:minorTickMark val="none"/>
        <c:tickLblPos val="nextTo"/>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883522205826031"/>
          <c:y val="0.12544645019299713"/>
          <c:w val="0.62116477794173963"/>
          <c:h val="0.87455354980700295"/>
        </c:manualLayout>
      </c:layout>
      <c:barChart>
        <c:barDir val="bar"/>
        <c:grouping val="clustered"/>
        <c:varyColors val="0"/>
        <c:ser>
          <c:idx val="1"/>
          <c:order val="0"/>
          <c:tx>
            <c:strRef>
              <c:f>Sheet1!$C$1</c:f>
              <c:strCache>
                <c:ptCount val="1"/>
                <c:pt idx="0">
                  <c:v>Working</c:v>
                </c:pt>
              </c:strCache>
            </c:strRef>
          </c:tx>
          <c:spPr>
            <a:solidFill>
              <a:schemeClr val="accent1"/>
            </a:solidFill>
            <a:ln>
              <a:noFill/>
            </a:ln>
            <a:effectLst/>
          </c:spPr>
          <c:invertIfNegative val="0"/>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B6C-4502-9A0C-7FF681761585}"/>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B6C-4502-9A0C-7FF681761585}"/>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Sheet1!$C$2:$C$7</c:f>
              <c:numCache>
                <c:formatCode>0%</c:formatCode>
                <c:ptCount val="6"/>
                <c:pt idx="0">
                  <c:v>0.14562882811984929</c:v>
                </c:pt>
                <c:pt idx="1">
                  <c:v>0.19819212070872008</c:v>
                </c:pt>
                <c:pt idx="2">
                  <c:v>0.19348451532308658</c:v>
                </c:pt>
                <c:pt idx="3">
                  <c:v>0.17794650431241649</c:v>
                </c:pt>
                <c:pt idx="4">
                  <c:v>0.1778910599368515</c:v>
                </c:pt>
                <c:pt idx="5">
                  <c:v>0.10685697159907299</c:v>
                </c:pt>
              </c:numCache>
            </c:numRef>
          </c:val>
          <c:extLst>
            <c:ext xmlns:c16="http://schemas.microsoft.com/office/drawing/2014/chart" uri="{C3380CC4-5D6E-409C-BE32-E72D297353CC}">
              <c16:uniqueId val="{00000000-0B6C-4502-9A0C-7FF681761585}"/>
            </c:ext>
          </c:extLst>
        </c:ser>
        <c:ser>
          <c:idx val="2"/>
          <c:order val="1"/>
          <c:tx>
            <c:strRef>
              <c:f>Sheet1!$D$1</c:f>
              <c:strCache>
                <c:ptCount val="1"/>
                <c:pt idx="0">
                  <c:v>Not working</c:v>
                </c:pt>
              </c:strCache>
            </c:strRef>
          </c:tx>
          <c:spPr>
            <a:solidFill>
              <a:schemeClr val="accent3"/>
            </a:solidFill>
            <a:ln>
              <a:noFill/>
            </a:ln>
            <a:effectLst/>
          </c:spPr>
          <c:invertIfNegative val="0"/>
          <c:dLbls>
            <c:dLbl>
              <c:idx val="1"/>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B6C-4502-9A0C-7FF681761585}"/>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B6C-4502-9A0C-7FF68176158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Sheet1!$D$2:$D$7</c:f>
              <c:numCache>
                <c:formatCode>0%</c:formatCode>
                <c:ptCount val="6"/>
                <c:pt idx="0">
                  <c:v>0.1499603622101188</c:v>
                </c:pt>
                <c:pt idx="1">
                  <c:v>0.29923378978483461</c:v>
                </c:pt>
                <c:pt idx="2">
                  <c:v>0.21142305596065911</c:v>
                </c:pt>
                <c:pt idx="3">
                  <c:v>0.10065908850979771</c:v>
                </c:pt>
                <c:pt idx="4">
                  <c:v>0.13639367763974619</c:v>
                </c:pt>
                <c:pt idx="5">
                  <c:v>0.1023300258948434</c:v>
                </c:pt>
              </c:numCache>
            </c:numRef>
          </c:val>
          <c:extLst>
            <c:ext xmlns:c16="http://schemas.microsoft.com/office/drawing/2014/chart" uri="{C3380CC4-5D6E-409C-BE32-E72D297353CC}">
              <c16:uniqueId val="{00000001-0B6C-4502-9A0C-7FF681761585}"/>
            </c:ext>
          </c:extLst>
        </c:ser>
        <c:ser>
          <c:idx val="3"/>
          <c:order val="2"/>
          <c:tx>
            <c:strRef>
              <c:f>Sheet1!$E$1</c:f>
              <c:strCache>
                <c:ptCount val="1"/>
                <c:pt idx="0">
                  <c:v>Retired</c:v>
                </c:pt>
              </c:strCache>
            </c:strRef>
          </c:tx>
          <c:spPr>
            <a:solidFill>
              <a:schemeClr val="accent5"/>
            </a:solidFill>
            <a:ln>
              <a:noFill/>
            </a:ln>
            <a:effectLst/>
          </c:spPr>
          <c:invertIfNegative val="0"/>
          <c:dLbls>
            <c:dLbl>
              <c:idx val="1"/>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B6C-4502-9A0C-7FF681761585}"/>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B6C-4502-9A0C-7FF681761585}"/>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Sheet1!$E$2:$E$7</c:f>
              <c:numCache>
                <c:formatCode>0%</c:formatCode>
                <c:ptCount val="6"/>
                <c:pt idx="0">
                  <c:v>0.1089516244074349</c:v>
                </c:pt>
                <c:pt idx="1">
                  <c:v>0.33260683155673315</c:v>
                </c:pt>
                <c:pt idx="2">
                  <c:v>0.31656990712157979</c:v>
                </c:pt>
                <c:pt idx="3">
                  <c:v>0.12645275537989739</c:v>
                </c:pt>
                <c:pt idx="4">
                  <c:v>6.2355060277680827E-2</c:v>
                </c:pt>
                <c:pt idx="5">
                  <c:v>5.3063821256673312E-2</c:v>
                </c:pt>
              </c:numCache>
            </c:numRef>
          </c:val>
          <c:extLst>
            <c:ext xmlns:c16="http://schemas.microsoft.com/office/drawing/2014/chart" uri="{C3380CC4-5D6E-409C-BE32-E72D297353CC}">
              <c16:uniqueId val="{00000002-0B6C-4502-9A0C-7FF68176158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4"/>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883522205826031"/>
          <c:y val="0.12830733569337616"/>
          <c:w val="0.62116477794173963"/>
          <c:h val="0.87169266430662384"/>
        </c:manualLayout>
      </c:layout>
      <c:barChart>
        <c:barDir val="bar"/>
        <c:grouping val="clustered"/>
        <c:varyColors val="0"/>
        <c:ser>
          <c:idx val="1"/>
          <c:order val="0"/>
          <c:tx>
            <c:strRef>
              <c:f>Sheet1!$C$1</c:f>
              <c:strCache>
                <c:ptCount val="1"/>
                <c:pt idx="0">
                  <c:v>Active - at least 150 minutes</c:v>
                </c:pt>
              </c:strCache>
            </c:strRef>
          </c:tx>
          <c:spPr>
            <a:solidFill>
              <a:schemeClr val="accent1"/>
            </a:solidFill>
            <a:ln>
              <a:noFill/>
            </a:ln>
            <a:effectLst/>
          </c:spPr>
          <c:invertIfNegative val="0"/>
          <c:dLbls>
            <c:dLbl>
              <c:idx val="2"/>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FA8-4B8C-AF88-B42271F18F1D}"/>
                </c:ext>
              </c:extLst>
            </c:dLbl>
            <c:dLbl>
              <c:idx val="3"/>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FA8-4B8C-AF88-B42271F18F1D}"/>
                </c:ext>
              </c:extLst>
            </c:dLbl>
            <c:dLbl>
              <c:idx val="4"/>
              <c:layout>
                <c:manualLayout>
                  <c:x val="9.8154672525584509E-8"/>
                  <c:y val="2.8608855003791158E-3"/>
                </c:manualLayout>
              </c:layout>
              <c:spPr>
                <a:noFill/>
                <a:ln w="19050">
                  <a:solidFill>
                    <a:srgbClr val="FF0000"/>
                  </a:solid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8994684139245347E-2"/>
                      <c:h val="5.0380193661674386E-2"/>
                    </c:manualLayout>
                  </c15:layout>
                </c:ext>
                <c:ext xmlns:c16="http://schemas.microsoft.com/office/drawing/2014/chart" uri="{C3380CC4-5D6E-409C-BE32-E72D297353CC}">
                  <c16:uniqueId val="{0000000A-DFA8-4B8C-AF88-B42271F18F1D}"/>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FA8-4B8C-AF88-B42271F18F1D}"/>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Sheet1!$C$2:$C$7</c:f>
              <c:numCache>
                <c:formatCode>0%</c:formatCode>
                <c:ptCount val="6"/>
                <c:pt idx="0">
                  <c:v>0.15</c:v>
                </c:pt>
                <c:pt idx="1">
                  <c:v>0.26</c:v>
                </c:pt>
                <c:pt idx="2">
                  <c:v>0.24</c:v>
                </c:pt>
                <c:pt idx="3">
                  <c:v>0.16</c:v>
                </c:pt>
                <c:pt idx="4">
                  <c:v>0.13</c:v>
                </c:pt>
                <c:pt idx="5">
                  <c:v>0.06</c:v>
                </c:pt>
              </c:numCache>
            </c:numRef>
          </c:val>
          <c:extLst>
            <c:ext xmlns:c16="http://schemas.microsoft.com/office/drawing/2014/chart" uri="{C3380CC4-5D6E-409C-BE32-E72D297353CC}">
              <c16:uniqueId val="{00000002-DFA8-4B8C-AF88-B42271F18F1D}"/>
            </c:ext>
          </c:extLst>
        </c:ser>
        <c:ser>
          <c:idx val="2"/>
          <c:order val="1"/>
          <c:tx>
            <c:strRef>
              <c:f>Sheet1!$D$1</c:f>
              <c:strCache>
                <c:ptCount val="1"/>
                <c:pt idx="0">
                  <c:v>Fairly active - 30 to 149 minutes</c:v>
                </c:pt>
              </c:strCache>
            </c:strRef>
          </c:tx>
          <c:spPr>
            <a:solidFill>
              <a:schemeClr val="accent2"/>
            </a:solidFill>
            <a:ln>
              <a:noFill/>
            </a:ln>
            <a:effectLst/>
          </c:spPr>
          <c:invertIfNegative val="0"/>
          <c:dLbls>
            <c:dLbl>
              <c:idx val="1"/>
              <c:spPr>
                <a:noFill/>
                <a:ln w="19050">
                  <a:solidFill>
                    <a:srgbClr val="FFFFFF"/>
                  </a:solid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902216941064597E-2"/>
                      <c:h val="3.0353995159021308E-2"/>
                    </c:manualLayout>
                  </c15:layout>
                </c:ext>
                <c:ext xmlns:c16="http://schemas.microsoft.com/office/drawing/2014/chart" uri="{C3380CC4-5D6E-409C-BE32-E72D297353CC}">
                  <c16:uniqueId val="{00000003-DFA8-4B8C-AF88-B42271F18F1D}"/>
                </c:ext>
              </c:extLst>
            </c:dLbl>
            <c:dLbl>
              <c:idx val="3"/>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FA8-4B8C-AF88-B42271F18F1D}"/>
                </c:ext>
              </c:extLst>
            </c:dLbl>
            <c:dLbl>
              <c:idx val="4"/>
              <c:spPr>
                <a:noFill/>
                <a:ln w="19050">
                  <a:solidFill>
                    <a:srgbClr val="00B050"/>
                  </a:solid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008426774945665E-2"/>
                      <c:h val="4.7519308161295369E-2"/>
                    </c:manualLayout>
                  </c15:layout>
                </c:ext>
                <c:ext xmlns:c16="http://schemas.microsoft.com/office/drawing/2014/chart" uri="{C3380CC4-5D6E-409C-BE32-E72D297353CC}">
                  <c16:uniqueId val="{0000000C-DFA8-4B8C-AF88-B42271F18F1D}"/>
                </c:ext>
              </c:extLst>
            </c:dLbl>
            <c:dLbl>
              <c:idx val="5"/>
              <c:spPr>
                <a:noFill/>
                <a:ln w="19050">
                  <a:solidFill>
                    <a:srgbClr val="00B050"/>
                  </a:solid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1460327549994586E-2"/>
                      <c:h val="5.6101964662432405E-2"/>
                    </c:manualLayout>
                  </c15:layout>
                </c:ext>
                <c:ext xmlns:c16="http://schemas.microsoft.com/office/drawing/2014/chart" uri="{C3380CC4-5D6E-409C-BE32-E72D297353CC}">
                  <c16:uniqueId val="{0000000D-DFA8-4B8C-AF88-B42271F18F1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Sheet1!$D$2:$D$7</c:f>
              <c:numCache>
                <c:formatCode>0%</c:formatCode>
                <c:ptCount val="6"/>
                <c:pt idx="0">
                  <c:v>0.12</c:v>
                </c:pt>
                <c:pt idx="1">
                  <c:v>0.22</c:v>
                </c:pt>
                <c:pt idx="2">
                  <c:v>0.22</c:v>
                </c:pt>
                <c:pt idx="3">
                  <c:v>0.15</c:v>
                </c:pt>
                <c:pt idx="4">
                  <c:v>0.17</c:v>
                </c:pt>
                <c:pt idx="5">
                  <c:v>0.11</c:v>
                </c:pt>
              </c:numCache>
            </c:numRef>
          </c:val>
          <c:extLst>
            <c:ext xmlns:c16="http://schemas.microsoft.com/office/drawing/2014/chart" uri="{C3380CC4-5D6E-409C-BE32-E72D297353CC}">
              <c16:uniqueId val="{00000005-DFA8-4B8C-AF88-B42271F18F1D}"/>
            </c:ext>
          </c:extLst>
        </c:ser>
        <c:ser>
          <c:idx val="3"/>
          <c:order val="2"/>
          <c:tx>
            <c:strRef>
              <c:f>Sheet1!$E$1</c:f>
              <c:strCache>
                <c:ptCount val="1"/>
                <c:pt idx="0">
                  <c:v>Inactive - less than 30 minutes</c:v>
                </c:pt>
              </c:strCache>
            </c:strRef>
          </c:tx>
          <c:spPr>
            <a:solidFill>
              <a:schemeClr val="accent3"/>
            </a:solidFill>
            <a:ln>
              <a:noFill/>
            </a:ln>
            <a:effectLst/>
          </c:spPr>
          <c:invertIfNegative val="0"/>
          <c:dLbls>
            <c:dLbl>
              <c:idx val="2"/>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FA8-4B8C-AF88-B42271F18F1D}"/>
                </c:ext>
              </c:extLst>
            </c:dLbl>
            <c:dLbl>
              <c:idx val="3"/>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41E-48C2-BBA7-1D671E186F40}"/>
                </c:ext>
              </c:extLst>
            </c:dLbl>
            <c:dLbl>
              <c:idx val="4"/>
              <c:spPr>
                <a:noFill/>
                <a:ln w="19050">
                  <a:solidFill>
                    <a:srgbClr val="00B050"/>
                  </a:solid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487812821395222E-2"/>
                      <c:h val="5.0380193661674386E-2"/>
                    </c:manualLayout>
                  </c15:layout>
                </c:ext>
                <c:ext xmlns:c16="http://schemas.microsoft.com/office/drawing/2014/chart" uri="{C3380CC4-5D6E-409C-BE32-E72D297353CC}">
                  <c16:uniqueId val="{0000000E-DFA8-4B8C-AF88-B42271F18F1D}"/>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DFA8-4B8C-AF88-B42271F18F1D}"/>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Sheet1!$E$2:$E$7</c:f>
              <c:numCache>
                <c:formatCode>0%</c:formatCode>
                <c:ptCount val="6"/>
                <c:pt idx="0">
                  <c:v>0.08</c:v>
                </c:pt>
                <c:pt idx="1">
                  <c:v>0.15</c:v>
                </c:pt>
                <c:pt idx="2">
                  <c:v>0.23</c:v>
                </c:pt>
                <c:pt idx="3">
                  <c:v>0.13764110881905331</c:v>
                </c:pt>
                <c:pt idx="4">
                  <c:v>0.1757463023085169</c:v>
                </c:pt>
                <c:pt idx="5">
                  <c:v>0.22</c:v>
                </c:pt>
              </c:numCache>
            </c:numRef>
          </c:val>
          <c:extLst>
            <c:ext xmlns:c16="http://schemas.microsoft.com/office/drawing/2014/chart" uri="{C3380CC4-5D6E-409C-BE32-E72D297353CC}">
              <c16:uniqueId val="{00000008-DFA8-4B8C-AF88-B42271F18F1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4"/>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t"/>
      <c:layout>
        <c:manualLayout>
          <c:xMode val="edge"/>
          <c:yMode val="edge"/>
          <c:x val="0"/>
          <c:y val="1.7165313002274064E-2"/>
          <c:w val="0.96957735186938521"/>
          <c:h val="0.112798633082423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17022718239758E-3"/>
          <c:y val="0.1342627816904636"/>
          <c:w val="0.98110712780651743"/>
          <c:h val="0.7101236998925502"/>
        </c:manualLayout>
      </c:layout>
      <c:barChart>
        <c:barDir val="bar"/>
        <c:grouping val="clustered"/>
        <c:varyColors val="0"/>
        <c:ser>
          <c:idx val="0"/>
          <c:order val="0"/>
          <c:tx>
            <c:strRef>
              <c:f>Sheet1!$B$1</c:f>
              <c:strCache>
                <c:ptCount val="1"/>
                <c:pt idx="0">
                  <c:v>Column6</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C5B-4C6F-BE3F-DEE893F5F2C7}"/>
              </c:ext>
            </c:extLst>
          </c:dPt>
          <c:dPt>
            <c:idx val="1"/>
            <c:invertIfNegative val="0"/>
            <c:bubble3D val="0"/>
            <c:extLst>
              <c:ext xmlns:c16="http://schemas.microsoft.com/office/drawing/2014/chart" uri="{C3380CC4-5D6E-409C-BE32-E72D297353CC}">
                <c16:uniqueId val="{00000002-DC5B-4C6F-BE3F-DEE893F5F2C7}"/>
              </c:ext>
            </c:extLst>
          </c:dPt>
          <c:dLbls>
            <c:dLbl>
              <c:idx val="1"/>
              <c:numFmt formatCode="#,##0.0" sourceLinked="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C5B-4C6F-BE3F-DEE893F5F2C7}"/>
                </c:ext>
              </c:extLst>
            </c:dLbl>
            <c:dLbl>
              <c:idx val="3"/>
              <c:numFmt formatCode="#,##0.0" sourceLinked="0"/>
              <c:spPr>
                <a:noFill/>
                <a:ln w="19050">
                  <a:solidFill>
                    <a:schemeClr val="accent4"/>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C5B-4C6F-BE3F-DEE893F5F2C7}"/>
                </c:ext>
              </c:extLst>
            </c:dLbl>
            <c:numFmt formatCode="#,##0.0" sourceLinked="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Total </c:v>
                </c:pt>
                <c:pt idx="1">
                  <c:v>Active (at least 150 minutes)</c:v>
                </c:pt>
                <c:pt idx="2">
                  <c:v>Fairly active (30-149 minutes)</c:v>
                </c:pt>
                <c:pt idx="3">
                  <c:v>Inactive (less than 30 minutes)</c:v>
                </c:pt>
              </c:strCache>
            </c:strRef>
          </c:cat>
          <c:val>
            <c:numRef>
              <c:f>Sheet1!$B$2:$B$9</c:f>
              <c:numCache>
                <c:formatCode>General</c:formatCode>
                <c:ptCount val="4"/>
                <c:pt idx="0">
                  <c:v>6.729214432842487</c:v>
                </c:pt>
                <c:pt idx="1">
                  <c:v>6.9686728152626616</c:v>
                </c:pt>
                <c:pt idx="2">
                  <c:v>6.5589421337285074</c:v>
                </c:pt>
                <c:pt idx="3">
                  <c:v>5.7192435937101127</c:v>
                </c:pt>
              </c:numCache>
            </c:numRef>
          </c:val>
          <c:extLst>
            <c:ext xmlns:c16="http://schemas.microsoft.com/office/drawing/2014/chart" uri="{C3380CC4-5D6E-409C-BE32-E72D297353CC}">
              <c16:uniqueId val="{00000004-DC5B-4C6F-BE3F-DEE893F5F2C7}"/>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max val="8"/>
          <c:min val="0"/>
        </c:scaling>
        <c:delete val="1"/>
        <c:axPos val="t"/>
        <c:numFmt formatCode="General" sourceLinked="1"/>
        <c:majorTickMark val="out"/>
        <c:minorTickMark val="none"/>
        <c:tickLblPos val="nextTo"/>
        <c:crossAx val="93973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17022718239758E-3"/>
          <c:y val="0.1342627816904636"/>
          <c:w val="0.98110712780651743"/>
          <c:h val="0.7101236998925502"/>
        </c:manualLayout>
      </c:layout>
      <c:barChart>
        <c:barDir val="bar"/>
        <c:grouping val="clustered"/>
        <c:varyColors val="0"/>
        <c:ser>
          <c:idx val="0"/>
          <c:order val="0"/>
          <c:tx>
            <c:strRef>
              <c:f>Sheet1!$B$1</c:f>
              <c:strCache>
                <c:ptCount val="1"/>
                <c:pt idx="0">
                  <c:v>Column6</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ABE4-47EE-BB0F-35FEDD8643FF}"/>
              </c:ext>
            </c:extLst>
          </c:dPt>
          <c:dPt>
            <c:idx val="1"/>
            <c:invertIfNegative val="0"/>
            <c:bubble3D val="0"/>
            <c:extLst>
              <c:ext xmlns:c16="http://schemas.microsoft.com/office/drawing/2014/chart" uri="{C3380CC4-5D6E-409C-BE32-E72D297353CC}">
                <c16:uniqueId val="{00000000-ABE4-47EE-BB0F-35FEDD8643FF}"/>
              </c:ext>
            </c:extLst>
          </c:dPt>
          <c:dLbls>
            <c:dLbl>
              <c:idx val="3"/>
              <c:numFmt formatCode="#,##0.0" sourceLinked="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ABE4-47EE-BB0F-35FEDD8643FF}"/>
                </c:ext>
              </c:extLst>
            </c:dLbl>
            <c:numFmt formatCode="#,##0.0" sourceLinked="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Total </c:v>
                </c:pt>
                <c:pt idx="1">
                  <c:v>Active (at least 150 minutes)</c:v>
                </c:pt>
                <c:pt idx="2">
                  <c:v>Fairly active (30-149 minutes)</c:v>
                </c:pt>
                <c:pt idx="3">
                  <c:v>Inactive (less than 30 minutes)</c:v>
                </c:pt>
              </c:strCache>
            </c:strRef>
          </c:cat>
          <c:val>
            <c:numRef>
              <c:f>Sheet1!$B$2:$B$9</c:f>
              <c:numCache>
                <c:formatCode>General</c:formatCode>
                <c:ptCount val="4"/>
                <c:pt idx="0">
                  <c:v>4.294685081782422</c:v>
                </c:pt>
                <c:pt idx="1">
                  <c:v>4.230526454425358</c:v>
                </c:pt>
                <c:pt idx="2">
                  <c:v>4.3063704015266113</c:v>
                </c:pt>
                <c:pt idx="3">
                  <c:v>4.7536736294282136</c:v>
                </c:pt>
              </c:numCache>
            </c:numRef>
          </c:val>
          <c:extLst>
            <c:ext xmlns:c16="http://schemas.microsoft.com/office/drawing/2014/chart" uri="{C3380CC4-5D6E-409C-BE32-E72D297353CC}">
              <c16:uniqueId val="{00000001-ABE4-47EE-BB0F-35FEDD8643FF}"/>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max val="6"/>
          <c:min val="0"/>
        </c:scaling>
        <c:delete val="1"/>
        <c:axPos val="t"/>
        <c:numFmt formatCode="General" sourceLinked="1"/>
        <c:majorTickMark val="out"/>
        <c:minorTickMark val="none"/>
        <c:tickLblPos val="nextTo"/>
        <c:crossAx val="93973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Sheet1!$B$2:$B$4</c:f>
              <c:numCache>
                <c:formatCode>0%</c:formatCode>
                <c:ptCount val="3"/>
                <c:pt idx="0">
                  <c:v>0.85</c:v>
                </c:pt>
                <c:pt idx="1">
                  <c:v>0.08</c:v>
                </c:pt>
                <c:pt idx="2">
                  <c:v>0.34</c:v>
                </c:pt>
              </c:numCache>
            </c:numRef>
          </c:val>
          <c:extLst xmlns:c15="http://schemas.microsoft.com/office/drawing/2012/chart">
            <c:ext xmlns:c16="http://schemas.microsoft.com/office/drawing/2014/chart" uri="{C3380CC4-5D6E-409C-BE32-E72D297353CC}">
              <c16:uniqueId val="{00000002-8E48-4876-9A73-761B1E52C74D}"/>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EDA2-4539-BB27-867AB920C5C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Sheet1!$B$2:$B$9</c:f>
              <c:numCache>
                <c:formatCode>0%</c:formatCode>
                <c:ptCount val="8"/>
                <c:pt idx="0">
                  <c:v>0.49276442695354006</c:v>
                </c:pt>
                <c:pt idx="1">
                  <c:v>0.27964065449141962</c:v>
                </c:pt>
                <c:pt idx="2">
                  <c:v>4.5128042818168776E-2</c:v>
                </c:pt>
                <c:pt idx="3">
                  <c:v>3.2953623028303555E-2</c:v>
                </c:pt>
                <c:pt idx="4">
                  <c:v>1.869049785062606E-2</c:v>
                </c:pt>
                <c:pt idx="5">
                  <c:v>1.7810061156791591E-3</c:v>
                </c:pt>
                <c:pt idx="6">
                  <c:v>1.729320526816479E-3</c:v>
                </c:pt>
                <c:pt idx="7">
                  <c:v>0.1273124282154465</c:v>
                </c:pt>
              </c:numCache>
            </c:numRef>
          </c:val>
          <c:extLst xmlns:c15="http://schemas.microsoft.com/office/drawing/2012/chart">
            <c:ext xmlns:c16="http://schemas.microsoft.com/office/drawing/2014/chart" uri="{C3380CC4-5D6E-409C-BE32-E72D297353CC}">
              <c16:uniqueId val="{00000002-EDA2-4539-BB27-867AB920C5C2}"/>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Active - at least 150 minutes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E48-4876-9A73-761B1E52C7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Sheet1!$B$2:$B$4</c:f>
              <c:numCache>
                <c:formatCode>0%</c:formatCode>
                <c:ptCount val="3"/>
                <c:pt idx="0">
                  <c:v>0.98</c:v>
                </c:pt>
                <c:pt idx="1">
                  <c:v>0.11</c:v>
                </c:pt>
                <c:pt idx="2">
                  <c:v>0.45</c:v>
                </c:pt>
              </c:numCache>
            </c:numRef>
          </c:val>
          <c:extLst xmlns:c15="http://schemas.microsoft.com/office/drawing/2012/chart">
            <c:ext xmlns:c16="http://schemas.microsoft.com/office/drawing/2014/chart" uri="{C3380CC4-5D6E-409C-BE32-E72D297353CC}">
              <c16:uniqueId val="{00000002-8E48-4876-9A73-761B1E52C74D}"/>
            </c:ext>
          </c:extLst>
        </c:ser>
        <c:ser>
          <c:idx val="1"/>
          <c:order val="1"/>
          <c:tx>
            <c:strRef>
              <c:f>Sheet1!$C$1</c:f>
              <c:strCache>
                <c:ptCount val="1"/>
                <c:pt idx="0">
                  <c:v>Fairly active - 30 to 149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Sheet1!$C$2:$C$4</c:f>
              <c:numCache>
                <c:formatCode>0%</c:formatCode>
                <c:ptCount val="3"/>
                <c:pt idx="0">
                  <c:v>0.93</c:v>
                </c:pt>
                <c:pt idx="1">
                  <c:v>0.03</c:v>
                </c:pt>
                <c:pt idx="2">
                  <c:v>0.17</c:v>
                </c:pt>
              </c:numCache>
            </c:numRef>
          </c:val>
          <c:extLst>
            <c:ext xmlns:c16="http://schemas.microsoft.com/office/drawing/2014/chart" uri="{C3380CC4-5D6E-409C-BE32-E72D297353CC}">
              <c16:uniqueId val="{00000000-ECCE-4901-81D4-5938218F0727}"/>
            </c:ext>
          </c:extLst>
        </c:ser>
        <c:ser>
          <c:idx val="2"/>
          <c:order val="2"/>
          <c:tx>
            <c:strRef>
              <c:f>Sheet1!$D$1</c:f>
              <c:strCache>
                <c:ptCount val="1"/>
                <c:pt idx="0">
                  <c:v>Inactive - less than 30 minutes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Sheet1!$D$2:$D$4</c:f>
              <c:numCache>
                <c:formatCode>0%</c:formatCode>
                <c:ptCount val="3"/>
                <c:pt idx="0">
                  <c:v>7.0000000000000007E-2</c:v>
                </c:pt>
                <c:pt idx="1">
                  <c:v>0</c:v>
                </c:pt>
                <c:pt idx="2">
                  <c:v>0</c:v>
                </c:pt>
              </c:numCache>
            </c:numRef>
          </c:val>
          <c:extLst>
            <c:ext xmlns:c16="http://schemas.microsoft.com/office/drawing/2014/chart" uri="{C3380CC4-5D6E-409C-BE32-E72D297353CC}">
              <c16:uniqueId val="{00000001-ECCE-4901-81D4-5938218F0727}"/>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Active - at least 150 minutes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DA2-4539-BB27-867AB920C5C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Sheet1!$B$2:$B$9</c:f>
              <c:numCache>
                <c:formatCode>0%</c:formatCode>
                <c:ptCount val="8"/>
                <c:pt idx="0">
                  <c:v>0.5</c:v>
                </c:pt>
                <c:pt idx="1">
                  <c:v>0.38</c:v>
                </c:pt>
                <c:pt idx="2">
                  <c:v>0.06</c:v>
                </c:pt>
                <c:pt idx="3">
                  <c:v>0.04</c:v>
                </c:pt>
                <c:pt idx="4">
                  <c:v>6.0450258894434597E-3</c:v>
                </c:pt>
                <c:pt idx="5">
                  <c:v>0</c:v>
                </c:pt>
                <c:pt idx="6">
                  <c:v>0</c:v>
                </c:pt>
                <c:pt idx="7">
                  <c:v>0</c:v>
                </c:pt>
              </c:numCache>
            </c:numRef>
          </c:val>
          <c:extLst xmlns:c15="http://schemas.microsoft.com/office/drawing/2012/chart">
            <c:ext xmlns:c16="http://schemas.microsoft.com/office/drawing/2014/chart" uri="{C3380CC4-5D6E-409C-BE32-E72D297353CC}">
              <c16:uniqueId val="{00000002-EDA2-4539-BB27-867AB920C5C2}"/>
            </c:ext>
          </c:extLst>
        </c:ser>
        <c:ser>
          <c:idx val="1"/>
          <c:order val="1"/>
          <c:tx>
            <c:strRef>
              <c:f>Sheet1!$C$1</c:f>
              <c:strCache>
                <c:ptCount val="1"/>
                <c:pt idx="0">
                  <c:v>Fairly active - 30 to 149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Sheet1!$C$2:$C$9</c:f>
              <c:numCache>
                <c:formatCode>0%</c:formatCode>
                <c:ptCount val="8"/>
                <c:pt idx="0">
                  <c:v>0.8</c:v>
                </c:pt>
                <c:pt idx="1">
                  <c:v>0.1</c:v>
                </c:pt>
                <c:pt idx="2">
                  <c:v>0</c:v>
                </c:pt>
                <c:pt idx="3">
                  <c:v>0.02</c:v>
                </c:pt>
                <c:pt idx="4">
                  <c:v>0.06</c:v>
                </c:pt>
                <c:pt idx="5">
                  <c:v>0</c:v>
                </c:pt>
                <c:pt idx="6">
                  <c:v>0</c:v>
                </c:pt>
                <c:pt idx="7">
                  <c:v>0</c:v>
                </c:pt>
              </c:numCache>
            </c:numRef>
          </c:val>
          <c:extLst>
            <c:ext xmlns:c16="http://schemas.microsoft.com/office/drawing/2014/chart" uri="{C3380CC4-5D6E-409C-BE32-E72D297353CC}">
              <c16:uniqueId val="{00000000-080C-41D7-90DC-18A09A68A2FB}"/>
            </c:ext>
          </c:extLst>
        </c:ser>
        <c:ser>
          <c:idx val="2"/>
          <c:order val="2"/>
          <c:tx>
            <c:strRef>
              <c:f>Sheet1!$D$1</c:f>
              <c:strCache>
                <c:ptCount val="1"/>
                <c:pt idx="0">
                  <c:v>Inactive - less than 30 minutes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Sheet1!$D$2:$D$9</c:f>
              <c:numCache>
                <c:formatCode>0%</c:formatCode>
                <c:ptCount val="8"/>
                <c:pt idx="0">
                  <c:v>7.0000000000000007E-2</c:v>
                </c:pt>
                <c:pt idx="1">
                  <c:v>1.8848756862748369E-3</c:v>
                </c:pt>
                <c:pt idx="2">
                  <c:v>0</c:v>
                </c:pt>
                <c:pt idx="3">
                  <c:v>7.4433691138722389E-4</c:v>
                </c:pt>
                <c:pt idx="4">
                  <c:v>4.443640296393353E-3</c:v>
                </c:pt>
                <c:pt idx="5">
                  <c:v>0</c:v>
                </c:pt>
                <c:pt idx="6">
                  <c:v>0</c:v>
                </c:pt>
                <c:pt idx="7">
                  <c:v>0.93</c:v>
                </c:pt>
              </c:numCache>
            </c:numRef>
          </c:val>
          <c:extLst>
            <c:ext xmlns:c16="http://schemas.microsoft.com/office/drawing/2014/chart" uri="{C3380CC4-5D6E-409C-BE32-E72D297353CC}">
              <c16:uniqueId val="{00000001-080C-41D7-90DC-18A09A68A2FB}"/>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dLbl>
              <c:idx val="12"/>
              <c:layout>
                <c:manualLayout>
                  <c:x val="-8.3926252538586268E-17"/>
                  <c:y val="-3.2179915627808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C2-4EF8-89FF-3EF126CB0A4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Sheet1!$B$2:$B$27</c:f>
              <c:numCache>
                <c:formatCode>0%</c:formatCode>
                <c:ptCount val="15"/>
                <c:pt idx="0">
                  <c:v>0.84797276713097436</c:v>
                </c:pt>
                <c:pt idx="1">
                  <c:v>0.83148622828381169</c:v>
                </c:pt>
                <c:pt idx="2">
                  <c:v>0.86759724940901028</c:v>
                </c:pt>
                <c:pt idx="3">
                  <c:v>0.77919761174370594</c:v>
                </c:pt>
                <c:pt idx="4">
                  <c:v>0.907178567619495</c:v>
                </c:pt>
                <c:pt idx="5">
                  <c:v>0.86603068987360932</c:v>
                </c:pt>
                <c:pt idx="6">
                  <c:v>0.85305666304115457</c:v>
                </c:pt>
                <c:pt idx="7">
                  <c:v>0.87448557595490228</c:v>
                </c:pt>
                <c:pt idx="8">
                  <c:v>0.86893427142658919</c:v>
                </c:pt>
                <c:pt idx="9">
                  <c:v>0.71029231566867435</c:v>
                </c:pt>
                <c:pt idx="10">
                  <c:v>0.6795562847089478</c:v>
                </c:pt>
                <c:pt idx="11">
                  <c:v>0.90179901123761386</c:v>
                </c:pt>
                <c:pt idx="12">
                  <c:v>0.70692311788164308</c:v>
                </c:pt>
                <c:pt idx="13">
                  <c:v>0.9069657807627024</c:v>
                </c:pt>
              </c:numCache>
            </c:numRef>
          </c:val>
          <c:extLst xmlns:c15="http://schemas.microsoft.com/office/drawing/2012/chart">
            <c:ext xmlns:c16="http://schemas.microsoft.com/office/drawing/2014/chart" uri="{C3380CC4-5D6E-409C-BE32-E72D297353CC}">
              <c16:uniqueId val="{00000002-8E48-4876-9A73-761B1E52C74D}"/>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2CA-414A-8FB2-A63BC8C3FA9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Sheet1!$B$2:$B$23</c:f>
              <c:numCache>
                <c:formatCode>0%</c:formatCode>
                <c:ptCount val="22"/>
                <c:pt idx="0">
                  <c:v>0.84797276713097436</c:v>
                </c:pt>
                <c:pt idx="1">
                  <c:v>0.78989276264533259</c:v>
                </c:pt>
                <c:pt idx="2">
                  <c:v>0.84470286064687727</c:v>
                </c:pt>
                <c:pt idx="3">
                  <c:v>0.95891540403806697</c:v>
                </c:pt>
                <c:pt idx="4">
                  <c:v>0.83089823210575631</c:v>
                </c:pt>
                <c:pt idx="5">
                  <c:v>0.91340561012742938</c:v>
                </c:pt>
                <c:pt idx="6">
                  <c:v>0.83294466109902687</c:v>
                </c:pt>
                <c:pt idx="7">
                  <c:v>0.85036650829798688</c:v>
                </c:pt>
                <c:pt idx="8">
                  <c:v>0.86495799326965728</c:v>
                </c:pt>
                <c:pt idx="9">
                  <c:v>0.8179528640704542</c:v>
                </c:pt>
                <c:pt idx="10">
                  <c:v>0.86715448099068526</c:v>
                </c:pt>
                <c:pt idx="11">
                  <c:v>0.79649752237931448</c:v>
                </c:pt>
                <c:pt idx="12">
                  <c:v>0.91070141770489033</c:v>
                </c:pt>
                <c:pt idx="13">
                  <c:v>0.87170475862571584</c:v>
                </c:pt>
                <c:pt idx="14">
                  <c:v>0.83981286860895821</c:v>
                </c:pt>
                <c:pt idx="15">
                  <c:v>0.80722219818350593</c:v>
                </c:pt>
                <c:pt idx="16">
                  <c:v>0.86248459328949234</c:v>
                </c:pt>
                <c:pt idx="17">
                  <c:v>0.77485202335326975</c:v>
                </c:pt>
                <c:pt idx="18">
                  <c:v>0.80973409438740251</c:v>
                </c:pt>
                <c:pt idx="19">
                  <c:v>0.8379833883365102</c:v>
                </c:pt>
                <c:pt idx="20">
                  <c:v>0.85244718460086077</c:v>
                </c:pt>
                <c:pt idx="21">
                  <c:v>0.90371716580545525</c:v>
                </c:pt>
              </c:numCache>
            </c:numRef>
          </c:val>
          <c:extLst>
            <c:ext xmlns:c16="http://schemas.microsoft.com/office/drawing/2014/chart" uri="{C3380CC4-5D6E-409C-BE32-E72D297353CC}">
              <c16:uniqueId val="{00000002-D2CA-414A-8FB2-A63BC8C3FA9B}"/>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830619791037094"/>
          <c:y val="1.8335835343228774E-2"/>
          <c:w val="0.39092662305013942"/>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accent4"/>
              </a:solidFill>
              <a:ln>
                <a:solidFill>
                  <a:srgbClr val="FF0000"/>
                </a:solidFill>
              </a:ln>
              <a:effectLst/>
            </c:spPr>
            <c:extLst>
              <c:ext xmlns:c16="http://schemas.microsoft.com/office/drawing/2014/chart" uri="{C3380CC4-5D6E-409C-BE32-E72D297353CC}">
                <c16:uniqueId val="{00000001-B239-43D4-B32D-7C9C9210D1E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0.68</c:v>
                </c:pt>
                <c:pt idx="1">
                  <c:v>0.63</c:v>
                </c:pt>
                <c:pt idx="2">
                  <c:v>0.64</c:v>
                </c:pt>
                <c:pt idx="3">
                  <c:v>0.75</c:v>
                </c:pt>
                <c:pt idx="4">
                  <c:v>0.68</c:v>
                </c:pt>
                <c:pt idx="5">
                  <c:v>0.8</c:v>
                </c:pt>
                <c:pt idx="6">
                  <c:v>0.69</c:v>
                </c:pt>
                <c:pt idx="7">
                  <c:v>0.66</c:v>
                </c:pt>
                <c:pt idx="8">
                  <c:v>0.72</c:v>
                </c:pt>
                <c:pt idx="9">
                  <c:v>0.67</c:v>
                </c:pt>
                <c:pt idx="10">
                  <c:v>0.71</c:v>
                </c:pt>
                <c:pt idx="11">
                  <c:v>0.63</c:v>
                </c:pt>
                <c:pt idx="12">
                  <c:v>0.76</c:v>
                </c:pt>
                <c:pt idx="13">
                  <c:v>0.72</c:v>
                </c:pt>
                <c:pt idx="14">
                  <c:v>0.67</c:v>
                </c:pt>
                <c:pt idx="15">
                  <c:v>0.65</c:v>
                </c:pt>
                <c:pt idx="16">
                  <c:v>0.69</c:v>
                </c:pt>
                <c:pt idx="17">
                  <c:v>0.61</c:v>
                </c:pt>
                <c:pt idx="18">
                  <c:v>0.64</c:v>
                </c:pt>
                <c:pt idx="19">
                  <c:v>0.66</c:v>
                </c:pt>
                <c:pt idx="20">
                  <c:v>0.69</c:v>
                </c:pt>
                <c:pt idx="21">
                  <c:v>0.76</c:v>
                </c:pt>
              </c:numCache>
            </c:numRef>
          </c:val>
          <c:extLst>
            <c:ext xmlns:c16="http://schemas.microsoft.com/office/drawing/2014/chart" uri="{C3380CC4-5D6E-409C-BE32-E72D297353CC}">
              <c16:uniqueId val="{00000000-B239-43D4-B32D-7C9C9210D1E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6CA5-4C11-94E7-0AFAC74A5A8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Sheet1!$B$2:$B$23</c:f>
              <c:numCache>
                <c:formatCode>0%</c:formatCode>
                <c:ptCount val="22"/>
                <c:pt idx="0">
                  <c:v>0.86077502289502472</c:v>
                </c:pt>
                <c:pt idx="1">
                  <c:v>0.83281698578327079</c:v>
                </c:pt>
                <c:pt idx="2">
                  <c:v>0.86726049478610778</c:v>
                </c:pt>
                <c:pt idx="3">
                  <c:v>0.91819706575356053</c:v>
                </c:pt>
                <c:pt idx="4">
                  <c:v>0.84374018835273112</c:v>
                </c:pt>
                <c:pt idx="5">
                  <c:v>0.85788228171768921</c:v>
                </c:pt>
                <c:pt idx="6">
                  <c:v>0.8497111727950506</c:v>
                </c:pt>
                <c:pt idx="7">
                  <c:v>0.86484068932684632</c:v>
                </c:pt>
                <c:pt idx="8">
                  <c:v>0.86520543462858512</c:v>
                </c:pt>
                <c:pt idx="9">
                  <c:v>0.84418927681268463</c:v>
                </c:pt>
                <c:pt idx="10">
                  <c:v>0.86666579115315745</c:v>
                </c:pt>
                <c:pt idx="11">
                  <c:v>0.85607603949945377</c:v>
                </c:pt>
                <c:pt idx="12">
                  <c:v>0.86116640952520518</c:v>
                </c:pt>
                <c:pt idx="13">
                  <c:v>0.87738890358703303</c:v>
                </c:pt>
                <c:pt idx="14">
                  <c:v>0.84853127456340305</c:v>
                </c:pt>
                <c:pt idx="15">
                  <c:v>0.87</c:v>
                </c:pt>
                <c:pt idx="16">
                  <c:v>0.85460101175191494</c:v>
                </c:pt>
                <c:pt idx="17">
                  <c:v>0.88138881610463771</c:v>
                </c:pt>
                <c:pt idx="18">
                  <c:v>0.87122844755026041</c:v>
                </c:pt>
                <c:pt idx="19">
                  <c:v>0.84273401071348986</c:v>
                </c:pt>
                <c:pt idx="20">
                  <c:v>0.86246164351699095</c:v>
                </c:pt>
                <c:pt idx="21">
                  <c:v>0.85598777959292938</c:v>
                </c:pt>
              </c:numCache>
            </c:numRef>
          </c:val>
          <c:extLst>
            <c:ext xmlns:c16="http://schemas.microsoft.com/office/drawing/2014/chart" uri="{C3380CC4-5D6E-409C-BE32-E72D297353CC}">
              <c16:uniqueId val="{00000002-6CA5-4C11-94E7-0AFAC74A5A8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Essex</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 days</c:v>
                </c:pt>
                <c:pt idx="1">
                  <c:v>6 days</c:v>
                </c:pt>
                <c:pt idx="2">
                  <c:v>5 days</c:v>
                </c:pt>
                <c:pt idx="3">
                  <c:v>4 days</c:v>
                </c:pt>
                <c:pt idx="4">
                  <c:v>3 days</c:v>
                </c:pt>
                <c:pt idx="5">
                  <c:v>2 days</c:v>
                </c:pt>
                <c:pt idx="6">
                  <c:v>1 day</c:v>
                </c:pt>
              </c:strCache>
            </c:strRef>
          </c:cat>
          <c:val>
            <c:numRef>
              <c:f>Sheet1!$B$2:$B$8</c:f>
              <c:numCache>
                <c:formatCode>0%</c:formatCode>
                <c:ptCount val="7"/>
                <c:pt idx="0">
                  <c:v>0.39</c:v>
                </c:pt>
                <c:pt idx="1">
                  <c:v>0.08</c:v>
                </c:pt>
                <c:pt idx="2">
                  <c:v>0.15</c:v>
                </c:pt>
                <c:pt idx="3">
                  <c:v>0.1</c:v>
                </c:pt>
                <c:pt idx="4">
                  <c:v>0.14000000000000001</c:v>
                </c:pt>
                <c:pt idx="5">
                  <c:v>0.1</c:v>
                </c:pt>
                <c:pt idx="6">
                  <c:v>0.05</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Sheet1!$B$2:$B$26</c:f>
              <c:numCache>
                <c:formatCode>0%</c:formatCode>
                <c:ptCount val="14"/>
                <c:pt idx="0">
                  <c:v>0.86</c:v>
                </c:pt>
                <c:pt idx="1">
                  <c:v>0.86</c:v>
                </c:pt>
                <c:pt idx="2">
                  <c:v>0.86</c:v>
                </c:pt>
                <c:pt idx="3">
                  <c:v>0.78</c:v>
                </c:pt>
                <c:pt idx="4">
                  <c:v>0.87</c:v>
                </c:pt>
                <c:pt idx="5">
                  <c:v>0.86</c:v>
                </c:pt>
                <c:pt idx="6">
                  <c:v>0.89</c:v>
                </c:pt>
                <c:pt idx="7">
                  <c:v>0.86</c:v>
                </c:pt>
                <c:pt idx="8">
                  <c:v>0.85</c:v>
                </c:pt>
                <c:pt idx="9">
                  <c:v>0.83</c:v>
                </c:pt>
                <c:pt idx="10">
                  <c:v>0.81</c:v>
                </c:pt>
                <c:pt idx="11">
                  <c:v>0.87</c:v>
                </c:pt>
                <c:pt idx="12">
                  <c:v>0.83</c:v>
                </c:pt>
                <c:pt idx="13">
                  <c:v>0.87</c:v>
                </c:pt>
              </c:numCache>
            </c:numRef>
          </c:val>
          <c:extLst xmlns:c15="http://schemas.microsoft.com/office/drawing/2012/chart">
            <c:ext xmlns:c16="http://schemas.microsoft.com/office/drawing/2014/chart" uri="{C3380CC4-5D6E-409C-BE32-E72D297353CC}">
              <c16:uniqueId val="{00000002-8E48-4876-9A73-761B1E52C74D}"/>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At least 5 times per week</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dLbl>
              <c:idx val="0"/>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66CE-4EA6-BEFB-AA8879A90405}"/>
                </c:ext>
              </c:extLst>
            </c:dLbl>
            <c:dLbl>
              <c:idx val="1"/>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66CE-4EA6-BEFB-AA8879A90405}"/>
                </c:ext>
              </c:extLst>
            </c:dLbl>
            <c:dLbl>
              <c:idx val="2"/>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66CE-4EA6-BEFB-AA8879A90405}"/>
                </c:ext>
              </c:extLst>
            </c:dLbl>
            <c:dLbl>
              <c:idx val="3"/>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66CE-4EA6-BEFB-AA8879A90405}"/>
                </c:ext>
              </c:extLst>
            </c:dLbl>
            <c:dLbl>
              <c:idx val="4"/>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5-66CE-4EA6-BEFB-AA8879A90405}"/>
                </c:ext>
              </c:extLst>
            </c:dLbl>
            <c:dLbl>
              <c:idx val="5"/>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6-66CE-4EA6-BEFB-AA8879A90405}"/>
                </c:ext>
              </c:extLst>
            </c:dLbl>
            <c:dLbl>
              <c:idx val="6"/>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7-66CE-4EA6-BEFB-AA8879A9040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0.74483543841163591</c:v>
                </c:pt>
                <c:pt idx="1">
                  <c:v>0.55998134739027794</c:v>
                </c:pt>
                <c:pt idx="2">
                  <c:v>0.6297156672227372</c:v>
                </c:pt>
                <c:pt idx="3">
                  <c:v>0.66921923210783307</c:v>
                </c:pt>
                <c:pt idx="4">
                  <c:v>0.64791484222083251</c:v>
                </c:pt>
                <c:pt idx="5">
                  <c:v>0.58849452154055126</c:v>
                </c:pt>
                <c:pt idx="6">
                  <c:v>0.54272050936234395</c:v>
                </c:pt>
              </c:numCache>
            </c:numRef>
          </c:val>
          <c:smooth val="0"/>
          <c:extLst>
            <c:ext xmlns:c16="http://schemas.microsoft.com/office/drawing/2014/chart" uri="{C3380CC4-5D6E-409C-BE32-E72D297353CC}">
              <c16:uniqueId val="{00000003-3CCB-40F2-BBE6-37F31D0245C3}"/>
            </c:ext>
          </c:extLst>
        </c:ser>
        <c:ser>
          <c:idx val="1"/>
          <c:order val="1"/>
          <c:tx>
            <c:strRef>
              <c:f>Sheet1!$C$1</c:f>
              <c:strCache>
                <c:ptCount val="1"/>
                <c:pt idx="0">
                  <c:v>3-4 times per week</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Lbls>
            <c:dLbl>
              <c:idx val="0"/>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66CE-4EA6-BEFB-AA8879A90405}"/>
                </c:ext>
              </c:extLst>
            </c:dLbl>
            <c:dLbl>
              <c:idx val="1"/>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66CE-4EA6-BEFB-AA8879A90405}"/>
                </c:ext>
              </c:extLst>
            </c:dLbl>
            <c:dLbl>
              <c:idx val="4"/>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66CE-4EA6-BEFB-AA8879A90405}"/>
                </c:ext>
              </c:extLst>
            </c:dLbl>
            <c:dLbl>
              <c:idx val="6"/>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66CE-4EA6-BEFB-AA8879A9040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4.1212357224182136E-2</c:v>
                </c:pt>
                <c:pt idx="1">
                  <c:v>0.30991265064758061</c:v>
                </c:pt>
                <c:pt idx="2">
                  <c:v>0.2329143555815863</c:v>
                </c:pt>
                <c:pt idx="3">
                  <c:v>0.220207662279848</c:v>
                </c:pt>
                <c:pt idx="4">
                  <c:v>0.20985187419088733</c:v>
                </c:pt>
                <c:pt idx="5">
                  <c:v>0.25553377306690966</c:v>
                </c:pt>
                <c:pt idx="6">
                  <c:v>0.29250282592037941</c:v>
                </c:pt>
              </c:numCache>
            </c:numRef>
          </c:val>
          <c:smooth val="0"/>
          <c:extLst>
            <c:ext xmlns:c16="http://schemas.microsoft.com/office/drawing/2014/chart" uri="{C3380CC4-5D6E-409C-BE32-E72D297353CC}">
              <c16:uniqueId val="{00000007-3CCB-40F2-BBE6-37F31D0245C3}"/>
            </c:ext>
          </c:extLst>
        </c:ser>
        <c:ser>
          <c:idx val="2"/>
          <c:order val="2"/>
          <c:tx>
            <c:strRef>
              <c:f>Sheet1!$D$1</c:f>
              <c:strCache>
                <c:ptCount val="1"/>
                <c:pt idx="0">
                  <c:v>1-2 times per week</c:v>
                </c:pt>
              </c:strCache>
            </c:strRef>
          </c:tx>
          <c:spPr>
            <a:ln w="28575" cap="rnd">
              <a:solidFill>
                <a:srgbClr val="FF8EA9"/>
              </a:solidFill>
              <a:round/>
            </a:ln>
            <a:effectLst/>
          </c:spPr>
          <c:marker>
            <c:symbol val="star"/>
            <c:size val="5"/>
            <c:spPr>
              <a:solidFill>
                <a:srgbClr val="78C0A6"/>
              </a:solidFill>
              <a:ln w="38100">
                <a:solidFill>
                  <a:srgbClr val="78C0A6"/>
                </a:solidFill>
              </a:ln>
              <a:effectLst/>
            </c:spPr>
          </c:marker>
          <c:dLbls>
            <c:dLbl>
              <c:idx val="3"/>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C-66CE-4EA6-BEFB-AA8879A90405}"/>
                </c:ext>
              </c:extLst>
            </c:dLbl>
            <c:dLbl>
              <c:idx val="6"/>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D-66CE-4EA6-BEFB-AA8879A9040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Sheet1!$D$2:$D$8</c:f>
              <c:numCache>
                <c:formatCode>0%</c:formatCode>
                <c:ptCount val="7"/>
                <c:pt idx="0">
                  <c:v>0.21</c:v>
                </c:pt>
                <c:pt idx="1">
                  <c:v>0.13</c:v>
                </c:pt>
                <c:pt idx="2">
                  <c:v>0.14000000000000001</c:v>
                </c:pt>
                <c:pt idx="3">
                  <c:v>0.11</c:v>
                </c:pt>
                <c:pt idx="4">
                  <c:v>0.14000000000000001</c:v>
                </c:pt>
                <c:pt idx="5">
                  <c:v>0.15</c:v>
                </c:pt>
                <c:pt idx="6">
                  <c:v>0.16</c:v>
                </c:pt>
              </c:numCache>
            </c:numRef>
          </c:val>
          <c:smooth val="0"/>
          <c:extLst>
            <c:ext xmlns:c16="http://schemas.microsoft.com/office/drawing/2014/chart" uri="{C3380CC4-5D6E-409C-BE32-E72D297353CC}">
              <c16:uniqueId val="{00000000-66CE-4EA6-BEFB-AA8879A90405}"/>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11725889446549749"/>
          <c:y val="1.7600688875255927E-2"/>
          <c:w val="0.83274100509345672"/>
          <c:h val="0.112948147723829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Essex</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Sheet1!$B$2:$B$8</c:f>
              <c:numCache>
                <c:formatCode>0%</c:formatCode>
                <c:ptCount val="7"/>
                <c:pt idx="0">
                  <c:v>0.02</c:v>
                </c:pt>
                <c:pt idx="1">
                  <c:v>0.09</c:v>
                </c:pt>
                <c:pt idx="2">
                  <c:v>0.3</c:v>
                </c:pt>
                <c:pt idx="3">
                  <c:v>0.3</c:v>
                </c:pt>
                <c:pt idx="4">
                  <c:v>0.1</c:v>
                </c:pt>
                <c:pt idx="5">
                  <c:v>0.09</c:v>
                </c:pt>
                <c:pt idx="6">
                  <c:v>0.1</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&lt;60 minutes</c:v>
                </c:pt>
              </c:strCache>
            </c:strRef>
          </c:tx>
          <c:spPr>
            <a:ln w="28575" cap="rnd">
              <a:solidFill>
                <a:srgbClr val="FF8EA9"/>
              </a:solidFill>
              <a:round/>
            </a:ln>
            <a:effectLst/>
          </c:spPr>
          <c:marker>
            <c:symbol val="circle"/>
            <c:size val="5"/>
            <c:spPr>
              <a:solidFill>
                <a:srgbClr val="FF8EA9"/>
              </a:solidFill>
              <a:ln w="38100" cap="rnd">
                <a:solidFill>
                  <a:srgbClr val="FF8EA9"/>
                </a:solidFill>
              </a:ln>
              <a:effectLst/>
            </c:spPr>
          </c:marker>
          <c:dPt>
            <c:idx val="7"/>
            <c:marker>
              <c:symbol val="circle"/>
              <c:size val="5"/>
              <c:spPr>
                <a:solidFill>
                  <a:srgbClr val="FF8EA9"/>
                </a:solidFill>
                <a:ln w="38100" cap="rnd">
                  <a:solidFill>
                    <a:srgbClr val="FF8EA9"/>
                  </a:solidFill>
                </a:ln>
                <a:effectLst/>
              </c:spPr>
            </c:marker>
            <c:bubble3D val="0"/>
            <c:spPr>
              <a:ln w="28575" cap="rnd">
                <a:solidFill>
                  <a:srgbClr val="FF8EA9"/>
                </a:solidFill>
                <a:round/>
              </a:ln>
              <a:effectLst/>
            </c:spPr>
            <c:extLst>
              <c:ext xmlns:c16="http://schemas.microsoft.com/office/drawing/2014/chart" uri="{C3380CC4-5D6E-409C-BE32-E72D297353CC}">
                <c16:uniqueId val="{00000001-4FC2-444D-988C-E1754011EE39}"/>
              </c:ext>
            </c:extLst>
          </c:dPt>
          <c:dLbls>
            <c:dLbl>
              <c:idx val="6"/>
              <c:layout>
                <c:manualLayout>
                  <c:x val="-1.1195599077167039E-2"/>
                  <c:y val="-3.468779334481464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317306363882258E-2"/>
                      <c:h val="3.1241222753579261E-2"/>
                    </c:manualLayout>
                  </c15:layout>
                </c:ext>
                <c:ext xmlns:c16="http://schemas.microsoft.com/office/drawing/2014/chart" uri="{C3380CC4-5D6E-409C-BE32-E72D297353CC}">
                  <c16:uniqueId val="{00000002-1931-453E-BDCD-E9EB7750400D}"/>
                </c:ext>
              </c:extLst>
            </c:dLbl>
            <c:dLbl>
              <c:idx val="7"/>
              <c:layout>
                <c:manualLayout>
                  <c:x val="-3.0512123654149036E-2"/>
                  <c:y val="5.1848811468442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C2-444D-988C-E1754011EE3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Sheet1!$B$2:$B$9</c:f>
              <c:numCache>
                <c:formatCode>0%</c:formatCode>
                <c:ptCount val="8"/>
                <c:pt idx="1">
                  <c:v>0.37</c:v>
                </c:pt>
                <c:pt idx="2">
                  <c:v>0.45</c:v>
                </c:pt>
                <c:pt idx="3">
                  <c:v>0.35</c:v>
                </c:pt>
                <c:pt idx="4">
                  <c:v>0.36</c:v>
                </c:pt>
                <c:pt idx="5">
                  <c:v>0.36</c:v>
                </c:pt>
                <c:pt idx="6">
                  <c:v>0.47</c:v>
                </c:pt>
                <c:pt idx="7">
                  <c:v>0.38</c:v>
                </c:pt>
              </c:numCache>
            </c:numRef>
          </c:val>
          <c:smooth val="0"/>
          <c:extLst>
            <c:ext xmlns:c16="http://schemas.microsoft.com/office/drawing/2014/chart" uri="{C3380CC4-5D6E-409C-BE32-E72D297353CC}">
              <c16:uniqueId val="{00000000-CC66-49C6-B5B0-8B127C973C82}"/>
            </c:ext>
          </c:extLst>
        </c:ser>
        <c:ser>
          <c:idx val="1"/>
          <c:order val="1"/>
          <c:tx>
            <c:strRef>
              <c:f>Sheet1!$C$1</c:f>
              <c:strCache>
                <c:ptCount val="1"/>
                <c:pt idx="0">
                  <c:v>60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spPr>
              <a:ln w="28575" cap="rnd">
                <a:solidFill>
                  <a:srgbClr val="78C0A6"/>
                </a:solidFill>
                <a:round/>
              </a:ln>
              <a:effectLst/>
            </c:spPr>
            <c:extLst>
              <c:ext xmlns:c16="http://schemas.microsoft.com/office/drawing/2014/chart" uri="{C3380CC4-5D6E-409C-BE32-E72D297353CC}">
                <c16:uniqueId val="{00000003-4FC2-444D-988C-E1754011EE3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Sheet1!$C$2:$C$9</c:f>
              <c:numCache>
                <c:formatCode>0%</c:formatCode>
                <c:ptCount val="8"/>
                <c:pt idx="1">
                  <c:v>0.44</c:v>
                </c:pt>
                <c:pt idx="2">
                  <c:v>0.32</c:v>
                </c:pt>
                <c:pt idx="3">
                  <c:v>0.45</c:v>
                </c:pt>
                <c:pt idx="4">
                  <c:v>0.45</c:v>
                </c:pt>
                <c:pt idx="5">
                  <c:v>0.42</c:v>
                </c:pt>
                <c:pt idx="6">
                  <c:v>0.35</c:v>
                </c:pt>
                <c:pt idx="7">
                  <c:v>0.39</c:v>
                </c:pt>
              </c:numCache>
            </c:numRef>
          </c:val>
          <c:smooth val="0"/>
          <c:extLst>
            <c:ext xmlns:c16="http://schemas.microsoft.com/office/drawing/2014/chart" uri="{C3380CC4-5D6E-409C-BE32-E72D297353CC}">
              <c16:uniqueId val="{00000001-CC66-49C6-B5B0-8B127C973C82}"/>
            </c:ext>
          </c:extLst>
        </c:ser>
        <c:ser>
          <c:idx val="2"/>
          <c:order val="2"/>
          <c:tx>
            <c:strRef>
              <c:f>Sheet1!$D$1</c:f>
              <c:strCache>
                <c:ptCount val="1"/>
                <c:pt idx="0">
                  <c:v>150+ minutes</c:v>
                </c:pt>
              </c:strCache>
            </c:strRef>
          </c:tx>
          <c:spPr>
            <a:ln w="28575" cap="rnd">
              <a:solidFill>
                <a:srgbClr val="3A7D64"/>
              </a:solidFill>
              <a:round/>
            </a:ln>
            <a:effectLst/>
          </c:spPr>
          <c:marker>
            <c:symbol val="diamond"/>
            <c:size val="8"/>
            <c:spPr>
              <a:solidFill>
                <a:srgbClr val="3A7D64"/>
              </a:solidFill>
              <a:ln w="9525">
                <a:solidFill>
                  <a:srgbClr val="3A7D64"/>
                </a:solidFill>
              </a:ln>
              <a:effectLst/>
            </c:spPr>
          </c:marker>
          <c:dPt>
            <c:idx val="7"/>
            <c:marker>
              <c:symbol val="diamond"/>
              <c:size val="8"/>
              <c:spPr>
                <a:solidFill>
                  <a:srgbClr val="3A7D64"/>
                </a:solidFill>
                <a:ln w="9525">
                  <a:solidFill>
                    <a:srgbClr val="3A7D64"/>
                  </a:solidFill>
                </a:ln>
                <a:effectLst/>
              </c:spPr>
            </c:marker>
            <c:bubble3D val="0"/>
            <c:spPr>
              <a:ln w="28575" cap="rnd">
                <a:solidFill>
                  <a:srgbClr val="3A7D64"/>
                </a:solidFill>
                <a:round/>
              </a:ln>
              <a:effectLst/>
            </c:spPr>
            <c:extLst>
              <c:ext xmlns:c16="http://schemas.microsoft.com/office/drawing/2014/chart" uri="{C3380CC4-5D6E-409C-BE32-E72D297353CC}">
                <c16:uniqueId val="{00000005-4FC2-444D-988C-E1754011EE39}"/>
              </c:ext>
            </c:extLst>
          </c:dPt>
          <c:dLbls>
            <c:dLbl>
              <c:idx val="6"/>
              <c:layout>
                <c:manualLayout>
                  <c:x val="-1.8394933696409637E-2"/>
                  <c:y val="3.4629470852150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31-453E-BDCD-E9EB775040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Sheet1!$D$2:$D$9</c:f>
              <c:numCache>
                <c:formatCode>0%</c:formatCode>
                <c:ptCount val="8"/>
                <c:pt idx="1">
                  <c:v>0.18</c:v>
                </c:pt>
                <c:pt idx="2">
                  <c:v>0.24</c:v>
                </c:pt>
                <c:pt idx="3">
                  <c:v>0.28999999999999998</c:v>
                </c:pt>
                <c:pt idx="4">
                  <c:v>0.19</c:v>
                </c:pt>
                <c:pt idx="5">
                  <c:v>0.22</c:v>
                </c:pt>
                <c:pt idx="6">
                  <c:v>0.16</c:v>
                </c:pt>
                <c:pt idx="7">
                  <c:v>0.23</c:v>
                </c:pt>
              </c:numCache>
            </c:numRef>
          </c:val>
          <c:smooth val="0"/>
          <c:extLst>
            <c:ext xmlns:c16="http://schemas.microsoft.com/office/drawing/2014/chart" uri="{C3380CC4-5D6E-409C-BE32-E72D297353CC}">
              <c16:uniqueId val="{00000002-CC66-49C6-B5B0-8B127C973C82}"/>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&lt; 60 minutes</c:v>
                </c:pt>
              </c:strCache>
            </c:strRef>
          </c:tx>
          <c:spPr>
            <a:ln w="28575" cap="rnd">
              <a:solidFill>
                <a:srgbClr val="FF8EA9"/>
              </a:solidFill>
              <a:round/>
            </a:ln>
            <a:effectLst/>
          </c:spPr>
          <c:marker>
            <c:symbol val="circle"/>
            <c:size val="5"/>
            <c:spPr>
              <a:solidFill>
                <a:srgbClr val="FF8EA9"/>
              </a:solidFill>
              <a:ln w="38100" cap="rnd">
                <a:solidFill>
                  <a:srgbClr val="FF8EA9"/>
                </a:solidFill>
              </a:ln>
              <a:effectLst/>
            </c:spPr>
          </c:marker>
          <c:dPt>
            <c:idx val="7"/>
            <c:marker>
              <c:symbol val="circle"/>
              <c:size val="5"/>
              <c:spPr>
                <a:solidFill>
                  <a:srgbClr val="FF8EA9"/>
                </a:solidFill>
                <a:ln w="38100" cap="rnd">
                  <a:solidFill>
                    <a:srgbClr val="FF8EA9"/>
                  </a:solidFill>
                </a:ln>
                <a:effectLst/>
              </c:spPr>
            </c:marker>
            <c:bubble3D val="0"/>
            <c:spPr>
              <a:ln w="28575" cap="rnd">
                <a:solidFill>
                  <a:srgbClr val="FF8EA9"/>
                </a:solidFill>
                <a:round/>
              </a:ln>
              <a:effectLst/>
            </c:spPr>
            <c:extLst>
              <c:ext xmlns:c16="http://schemas.microsoft.com/office/drawing/2014/chart" uri="{C3380CC4-5D6E-409C-BE32-E72D297353CC}">
                <c16:uniqueId val="{00000001-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Sheet1!$B$2:$B$9</c:f>
              <c:numCache>
                <c:formatCode>0%</c:formatCode>
                <c:ptCount val="8"/>
                <c:pt idx="0">
                  <c:v>0.23</c:v>
                </c:pt>
                <c:pt idx="1">
                  <c:v>0.49</c:v>
                </c:pt>
                <c:pt idx="2">
                  <c:v>0.46</c:v>
                </c:pt>
                <c:pt idx="3">
                  <c:v>0.45</c:v>
                </c:pt>
                <c:pt idx="4">
                  <c:v>0.38</c:v>
                </c:pt>
                <c:pt idx="5">
                  <c:v>0.43</c:v>
                </c:pt>
                <c:pt idx="6">
                  <c:v>0.46</c:v>
                </c:pt>
                <c:pt idx="7">
                  <c:v>0.43</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60 to 119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spPr>
              <a:ln w="28575" cap="rnd">
                <a:solidFill>
                  <a:srgbClr val="78C0A6"/>
                </a:solidFill>
                <a:round/>
              </a:ln>
              <a:effectLst/>
            </c:spPr>
            <c:extLst>
              <c:ext xmlns:c16="http://schemas.microsoft.com/office/drawing/2014/chart" uri="{C3380CC4-5D6E-409C-BE32-E72D297353CC}">
                <c16:uniqueId val="{00000004-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Sheet1!$C$2:$C$9</c:f>
              <c:numCache>
                <c:formatCode>0%</c:formatCode>
                <c:ptCount val="8"/>
                <c:pt idx="0">
                  <c:v>0.51</c:v>
                </c:pt>
                <c:pt idx="1">
                  <c:v>0.41</c:v>
                </c:pt>
                <c:pt idx="2">
                  <c:v>0.36</c:v>
                </c:pt>
                <c:pt idx="3">
                  <c:v>0.45</c:v>
                </c:pt>
                <c:pt idx="4">
                  <c:v>0.39</c:v>
                </c:pt>
                <c:pt idx="5">
                  <c:v>0.43</c:v>
                </c:pt>
                <c:pt idx="6">
                  <c:v>0.41</c:v>
                </c:pt>
                <c:pt idx="7">
                  <c:v>0.42</c:v>
                </c:pt>
              </c:numCache>
            </c:numRef>
          </c:val>
          <c:smooth val="0"/>
          <c:extLst>
            <c:ext xmlns:c16="http://schemas.microsoft.com/office/drawing/2014/chart" uri="{C3380CC4-5D6E-409C-BE32-E72D297353CC}">
              <c16:uniqueId val="{00000001-F7F3-4669-9153-74990B35A221}"/>
            </c:ext>
          </c:extLst>
        </c:ser>
        <c:ser>
          <c:idx val="2"/>
          <c:order val="2"/>
          <c:tx>
            <c:strRef>
              <c:f>Sheet1!$D$1</c:f>
              <c:strCache>
                <c:ptCount val="1"/>
                <c:pt idx="0">
                  <c:v>120+ minutes</c:v>
                </c:pt>
              </c:strCache>
            </c:strRef>
          </c:tx>
          <c:spPr>
            <a:ln w="28575" cap="rnd">
              <a:solidFill>
                <a:srgbClr val="3A7D64"/>
              </a:solidFill>
              <a:round/>
            </a:ln>
            <a:effectLst/>
          </c:spPr>
          <c:marker>
            <c:symbol val="diamond"/>
            <c:size val="8"/>
            <c:spPr>
              <a:solidFill>
                <a:srgbClr val="3A7D64"/>
              </a:solidFill>
              <a:ln w="9525">
                <a:solidFill>
                  <a:srgbClr val="3A7D64"/>
                </a:solidFill>
              </a:ln>
              <a:effectLst/>
            </c:spPr>
          </c:marker>
          <c:dPt>
            <c:idx val="7"/>
            <c:marker>
              <c:symbol val="diamond"/>
              <c:size val="8"/>
              <c:spPr>
                <a:solidFill>
                  <a:srgbClr val="3A7D64"/>
                </a:solidFill>
                <a:ln w="9525">
                  <a:solidFill>
                    <a:srgbClr val="3A7D64"/>
                  </a:solidFill>
                </a:ln>
                <a:effectLst/>
              </c:spPr>
            </c:marker>
            <c:bubble3D val="0"/>
            <c:spPr>
              <a:ln w="28575" cap="rnd">
                <a:solidFill>
                  <a:srgbClr val="3A7D64"/>
                </a:solidFill>
                <a:round/>
              </a:ln>
              <a:effectLst/>
            </c:spPr>
            <c:extLst>
              <c:ext xmlns:c16="http://schemas.microsoft.com/office/drawing/2014/chart" uri="{C3380CC4-5D6E-409C-BE32-E72D297353CC}">
                <c16:uniqueId val="{00000007-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Sheet1!$D$2:$D$9</c:f>
              <c:numCache>
                <c:formatCode>0%</c:formatCode>
                <c:ptCount val="8"/>
                <c:pt idx="0">
                  <c:v>0.25</c:v>
                </c:pt>
                <c:pt idx="1">
                  <c:v>0.1</c:v>
                </c:pt>
                <c:pt idx="2">
                  <c:v>0.17</c:v>
                </c:pt>
                <c:pt idx="3">
                  <c:v>0.11</c:v>
                </c:pt>
                <c:pt idx="4">
                  <c:v>0.23</c:v>
                </c:pt>
                <c:pt idx="5">
                  <c:v>0.14000000000000001</c:v>
                </c:pt>
                <c:pt idx="6">
                  <c:v>0.13</c:v>
                </c:pt>
                <c:pt idx="7">
                  <c:v>0.15</c:v>
                </c:pt>
              </c:numCache>
            </c:numRef>
          </c:val>
          <c:smooth val="0"/>
          <c:extLst>
            <c:ext xmlns:c16="http://schemas.microsoft.com/office/drawing/2014/chart" uri="{C3380CC4-5D6E-409C-BE32-E72D297353CC}">
              <c16:uniqueId val="{00000000-2399-4D24-9AC4-95F4C799BBC7}"/>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67525091272115767"/>
          <c:y val="2.9334481458759876E-2"/>
          <c:w val="0.13474660750965026"/>
          <c:h val="0.711255386457540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671875507068268"/>
          <c:w val="0.98110712780651743"/>
          <c:h val="0.69727781062208372"/>
        </c:manualLayout>
      </c:layout>
      <c:barChart>
        <c:barDir val="col"/>
        <c:grouping val="stacked"/>
        <c:varyColors val="0"/>
        <c:ser>
          <c:idx val="0"/>
          <c:order val="0"/>
          <c:tx>
            <c:strRef>
              <c:f>Sheet1!$B$1</c:f>
              <c:strCache>
                <c:ptCount val="1"/>
                <c:pt idx="0">
                  <c:v>No</c:v>
                </c:pt>
              </c:strCache>
            </c:strRef>
          </c:tx>
          <c:spPr>
            <a:solidFill>
              <a:schemeClr val="bg1">
                <a:lumMod val="65000"/>
              </a:schemeClr>
            </a:solidFill>
            <a:ln>
              <a:noFill/>
            </a:ln>
            <a:effectLst/>
          </c:spPr>
          <c:invertIfNegative val="0"/>
          <c:dPt>
            <c:idx val="6"/>
            <c:invertIfNegative val="0"/>
            <c:bubble3D val="0"/>
            <c:extLst>
              <c:ext xmlns:c16="http://schemas.microsoft.com/office/drawing/2014/chart" uri="{C3380CC4-5D6E-409C-BE32-E72D297353CC}">
                <c16:uniqueId val="{00000001-3489-4006-8683-0BEB19BE2DD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18-24</c:v>
                </c:pt>
                <c:pt idx="1">
                  <c:v>25-34</c:v>
                </c:pt>
                <c:pt idx="2">
                  <c:v>35-44</c:v>
                </c:pt>
                <c:pt idx="3">
                  <c:v>45-54</c:v>
                </c:pt>
                <c:pt idx="4">
                  <c:v>55-64</c:v>
                </c:pt>
                <c:pt idx="5">
                  <c:v>65-74</c:v>
                </c:pt>
                <c:pt idx="6">
                  <c:v>75+</c:v>
                </c:pt>
                <c:pt idx="8">
                  <c:v>Female</c:v>
                </c:pt>
                <c:pt idx="9">
                  <c:v>Male</c:v>
                </c:pt>
                <c:pt idx="11">
                  <c:v>Essex TOTAL</c:v>
                </c:pt>
              </c:strCache>
            </c:strRef>
          </c:cat>
          <c:val>
            <c:numRef>
              <c:f>Sheet1!$B$2:$B$13</c:f>
              <c:numCache>
                <c:formatCode>0%</c:formatCode>
                <c:ptCount val="12"/>
                <c:pt idx="0">
                  <c:v>0.43</c:v>
                </c:pt>
                <c:pt idx="1">
                  <c:v>0.36</c:v>
                </c:pt>
                <c:pt idx="2">
                  <c:v>0.34</c:v>
                </c:pt>
                <c:pt idx="3">
                  <c:v>0.28000000000000003</c:v>
                </c:pt>
                <c:pt idx="4">
                  <c:v>0.3</c:v>
                </c:pt>
                <c:pt idx="5">
                  <c:v>0.28000000000000003</c:v>
                </c:pt>
                <c:pt idx="6">
                  <c:v>0.33</c:v>
                </c:pt>
                <c:pt idx="8">
                  <c:v>0.31</c:v>
                </c:pt>
                <c:pt idx="9">
                  <c:v>0.33</c:v>
                </c:pt>
                <c:pt idx="11">
                  <c:v>0.32</c:v>
                </c:pt>
              </c:numCache>
            </c:numRef>
          </c:val>
          <c:extLst>
            <c:ext xmlns:c16="http://schemas.microsoft.com/office/drawing/2014/chart" uri="{C3380CC4-5D6E-409C-BE32-E72D297353CC}">
              <c16:uniqueId val="{00000002-3489-4006-8683-0BEB19BE2DD1}"/>
            </c:ext>
          </c:extLst>
        </c:ser>
        <c:ser>
          <c:idx val="1"/>
          <c:order val="1"/>
          <c:tx>
            <c:strRef>
              <c:f>Sheet1!$C$1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18-24</c:v>
                </c:pt>
                <c:pt idx="1">
                  <c:v>25-34</c:v>
                </c:pt>
                <c:pt idx="2">
                  <c:v>35-44</c:v>
                </c:pt>
                <c:pt idx="3">
                  <c:v>45-54</c:v>
                </c:pt>
                <c:pt idx="4">
                  <c:v>55-64</c:v>
                </c:pt>
                <c:pt idx="5">
                  <c:v>65-74</c:v>
                </c:pt>
                <c:pt idx="6">
                  <c:v>75+</c:v>
                </c:pt>
                <c:pt idx="8">
                  <c:v>Female</c:v>
                </c:pt>
                <c:pt idx="9">
                  <c:v>Male</c:v>
                </c:pt>
                <c:pt idx="11">
                  <c:v>Essex TOTAL</c:v>
                </c:pt>
              </c:strCache>
            </c:strRef>
          </c:cat>
          <c:val>
            <c:numRef>
              <c:f>Sheet1!$C$2:$C$13</c:f>
              <c:numCache>
                <c:formatCode>0%</c:formatCode>
                <c:ptCount val="12"/>
                <c:pt idx="0">
                  <c:v>0.56999999999999995</c:v>
                </c:pt>
                <c:pt idx="1">
                  <c:v>0.64</c:v>
                </c:pt>
                <c:pt idx="2">
                  <c:v>0.66</c:v>
                </c:pt>
                <c:pt idx="3">
                  <c:v>0.72</c:v>
                </c:pt>
                <c:pt idx="4">
                  <c:v>0.7</c:v>
                </c:pt>
                <c:pt idx="5">
                  <c:v>0.72</c:v>
                </c:pt>
                <c:pt idx="6">
                  <c:v>0.67</c:v>
                </c:pt>
                <c:pt idx="8">
                  <c:v>0.69</c:v>
                </c:pt>
                <c:pt idx="9">
                  <c:v>0.67</c:v>
                </c:pt>
                <c:pt idx="11">
                  <c:v>0.68</c:v>
                </c:pt>
              </c:numCache>
            </c:numRef>
          </c:val>
          <c:extLst>
            <c:ext xmlns:c16="http://schemas.microsoft.com/office/drawing/2014/chart" uri="{C3380CC4-5D6E-409C-BE32-E72D297353CC}">
              <c16:uniqueId val="{00000000-E43A-4083-BA87-1249CB3CEF70}"/>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29249237289548413"/>
          <c:y val="1.4335481303907971E-2"/>
          <c:w val="0.4785327803412423"/>
          <c:h val="0.16212131259956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dLbl>
              <c:idx val="12"/>
              <c:layout>
                <c:manualLayout>
                  <c:x val="-8.3926252538586268E-17"/>
                  <c:y val="-3.2179915627808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BC-4CB4-849F-959AC42B2E4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Sheet1!$B$2:$B$27</c:f>
              <c:numCache>
                <c:formatCode>0%</c:formatCode>
                <c:ptCount val="15"/>
                <c:pt idx="0">
                  <c:v>8.026938908293095E-2</c:v>
                </c:pt>
                <c:pt idx="1">
                  <c:v>4.7408717054738064E-2</c:v>
                </c:pt>
                <c:pt idx="2">
                  <c:v>0.1206017776210133</c:v>
                </c:pt>
                <c:pt idx="3">
                  <c:v>5.8865038343170403E-2</c:v>
                </c:pt>
                <c:pt idx="4">
                  <c:v>6.6776333867139201E-2</c:v>
                </c:pt>
                <c:pt idx="5">
                  <c:v>0.1278294925993515</c:v>
                </c:pt>
                <c:pt idx="6">
                  <c:v>0.10267554051610479</c:v>
                </c:pt>
                <c:pt idx="7">
                  <c:v>9.1508609802726917E-2</c:v>
                </c:pt>
                <c:pt idx="8">
                  <c:v>6.2488399803589646E-2</c:v>
                </c:pt>
                <c:pt idx="9">
                  <c:v>3.6182478329423333E-2</c:v>
                </c:pt>
                <c:pt idx="10">
                  <c:v>4.6439407506016321E-2</c:v>
                </c:pt>
                <c:pt idx="11">
                  <c:v>9.5317865732572754E-2</c:v>
                </c:pt>
                <c:pt idx="12">
                  <c:v>4.8675452518810489E-2</c:v>
                </c:pt>
                <c:pt idx="13">
                  <c:v>0.1073582602272501</c:v>
                </c:pt>
              </c:numCache>
            </c:numRef>
          </c:val>
          <c:extLst xmlns:c15="http://schemas.microsoft.com/office/drawing/2012/chart">
            <c:ext xmlns:c16="http://schemas.microsoft.com/office/drawing/2014/chart" uri="{C3380CC4-5D6E-409C-BE32-E72D297353CC}">
              <c16:uniqueId val="{00000002-8E48-4876-9A73-761B1E52C74D}"/>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2CA-414A-8FB2-A63BC8C3FA9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Sheet1!$B$2:$B$23</c:f>
              <c:numCache>
                <c:formatCode>0%</c:formatCode>
                <c:ptCount val="22"/>
                <c:pt idx="0">
                  <c:v>8.026938908293095E-2</c:v>
                </c:pt>
                <c:pt idx="1">
                  <c:v>5.8798091193404706E-2</c:v>
                </c:pt>
                <c:pt idx="2">
                  <c:v>5.6573373088157061E-2</c:v>
                </c:pt>
                <c:pt idx="3">
                  <c:v>7.0206346361738919E-2</c:v>
                </c:pt>
                <c:pt idx="4">
                  <c:v>5.2005036271188312E-2</c:v>
                </c:pt>
                <c:pt idx="5">
                  <c:v>0.1134126194692789</c:v>
                </c:pt>
                <c:pt idx="6">
                  <c:v>0.10056142816269301</c:v>
                </c:pt>
                <c:pt idx="7">
                  <c:v>0.10313825500932071</c:v>
                </c:pt>
                <c:pt idx="8">
                  <c:v>8.5023324924508745E-2</c:v>
                </c:pt>
                <c:pt idx="9">
                  <c:v>5.7910905527657493E-2</c:v>
                </c:pt>
                <c:pt idx="10">
                  <c:v>8.6567182792952349E-2</c:v>
                </c:pt>
                <c:pt idx="11">
                  <c:v>7.185154478529325E-2</c:v>
                </c:pt>
                <c:pt idx="12">
                  <c:v>9.7034235771024893E-2</c:v>
                </c:pt>
                <c:pt idx="13">
                  <c:v>7.8282274261127216E-2</c:v>
                </c:pt>
                <c:pt idx="14">
                  <c:v>8.0972443304433123E-2</c:v>
                </c:pt>
                <c:pt idx="15">
                  <c:v>6.1423476295778635E-2</c:v>
                </c:pt>
                <c:pt idx="16">
                  <c:v>8.6996123513189527E-2</c:v>
                </c:pt>
                <c:pt idx="17">
                  <c:v>6.0096886002850666E-2</c:v>
                </c:pt>
                <c:pt idx="18">
                  <c:v>5.4190184093698815E-2</c:v>
                </c:pt>
                <c:pt idx="19">
                  <c:v>9.3100967573007065E-2</c:v>
                </c:pt>
                <c:pt idx="20">
                  <c:v>7.570345389780643E-2</c:v>
                </c:pt>
                <c:pt idx="21">
                  <c:v>9.7871163163641098E-2</c:v>
                </c:pt>
              </c:numCache>
            </c:numRef>
          </c:val>
          <c:extLst>
            <c:ext xmlns:c16="http://schemas.microsoft.com/office/drawing/2014/chart" uri="{C3380CC4-5D6E-409C-BE32-E72D297353CC}">
              <c16:uniqueId val="{00000002-D2CA-414A-8FB2-A63BC8C3FA9B}"/>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7134278819507567"/>
          <c:h val="0.84968188438799608"/>
        </c:manualLayout>
      </c:layout>
      <c:barChart>
        <c:barDir val="col"/>
        <c:grouping val="stacked"/>
        <c:varyColors val="0"/>
        <c:ser>
          <c:idx val="0"/>
          <c:order val="0"/>
          <c:tx>
            <c:strRef>
              <c:f>Sheet1!$A$2</c:f>
              <c:strCache>
                <c:ptCount val="1"/>
                <c:pt idx="0">
                  <c:v>Active - at least 150 minutes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England 21/22</c:v>
                </c:pt>
              </c:strCache>
            </c:strRef>
          </c:cat>
          <c:val>
            <c:numRef>
              <c:f>Sheet1!$B$2:$D$2</c:f>
              <c:numCache>
                <c:formatCode>0%</c:formatCode>
                <c:ptCount val="2"/>
                <c:pt idx="0">
                  <c:v>0.68</c:v>
                </c:pt>
                <c:pt idx="1">
                  <c:v>0.63100000000000001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Fairly active - 30 to 149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England 21/22</c:v>
                </c:pt>
              </c:strCache>
            </c:strRef>
          </c:cat>
          <c:val>
            <c:numRef>
              <c:f>Sheet1!$B$3:$D$3</c:f>
              <c:numCache>
                <c:formatCode>0%</c:formatCode>
                <c:ptCount val="2"/>
                <c:pt idx="0">
                  <c:v>0.16</c:v>
                </c:pt>
                <c:pt idx="1">
                  <c:v>0.111</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Inactive - less than 30 minutes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2"/>
                <c:pt idx="0">
                  <c:v>Essex 2023</c:v>
                </c:pt>
                <c:pt idx="1">
                  <c:v>England 21/22</c:v>
                </c:pt>
              </c:strCache>
            </c:strRef>
          </c:cat>
          <c:val>
            <c:numRef>
              <c:f>Sheet1!$B$4:$D$4</c:f>
              <c:numCache>
                <c:formatCode>0%</c:formatCode>
                <c:ptCount val="2"/>
                <c:pt idx="0">
                  <c:v>0.16</c:v>
                </c:pt>
                <c:pt idx="1">
                  <c:v>0.25800000000000001</c:v>
                </c:pt>
              </c:numCache>
            </c:numRef>
          </c:val>
          <c:extLst>
            <c:ext xmlns:c16="http://schemas.microsoft.com/office/drawing/2014/chart" uri="{C3380CC4-5D6E-409C-BE32-E72D297353CC}">
              <c16:uniqueId val="{0000000C-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legend>
      <c:legendPos val="l"/>
      <c:layout>
        <c:manualLayout>
          <c:xMode val="edge"/>
          <c:yMode val="edge"/>
          <c:x val="1.5311707789921761E-2"/>
          <c:y val="4.188990410091481E-2"/>
          <c:w val="0.27225381908554142"/>
          <c:h val="0.931062846660338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4199650246843554"/>
          <c:h val="0.94551708567855175"/>
        </c:manualLayout>
      </c:layout>
      <c:barChart>
        <c:barDir val="bar"/>
        <c:grouping val="clustered"/>
        <c:varyColors val="0"/>
        <c:ser>
          <c:idx val="0"/>
          <c:order val="0"/>
          <c:tx>
            <c:strRef>
              <c:f>Sheet1!$B$1</c:f>
              <c:strCache>
                <c:ptCount val="1"/>
                <c:pt idx="0">
                  <c:v>Essex</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7 days</c:v>
                </c:pt>
                <c:pt idx="1">
                  <c:v>6 days</c:v>
                </c:pt>
                <c:pt idx="2">
                  <c:v>5 days</c:v>
                </c:pt>
                <c:pt idx="3">
                  <c:v>4 days</c:v>
                </c:pt>
                <c:pt idx="4">
                  <c:v>3 days</c:v>
                </c:pt>
                <c:pt idx="5">
                  <c:v>2 days</c:v>
                </c:pt>
                <c:pt idx="6">
                  <c:v>1 day</c:v>
                </c:pt>
                <c:pt idx="7">
                  <c:v>0 day</c:v>
                </c:pt>
              </c:strCache>
            </c:strRef>
          </c:cat>
          <c:val>
            <c:numRef>
              <c:f>Sheet1!$B$2:$B$9</c:f>
              <c:numCache>
                <c:formatCode>0%</c:formatCode>
                <c:ptCount val="8"/>
                <c:pt idx="0">
                  <c:v>7.0000000000000007E-2</c:v>
                </c:pt>
                <c:pt idx="1">
                  <c:v>0.04</c:v>
                </c:pt>
                <c:pt idx="2">
                  <c:v>0.08</c:v>
                </c:pt>
                <c:pt idx="3">
                  <c:v>0.11</c:v>
                </c:pt>
                <c:pt idx="4">
                  <c:v>0.19</c:v>
                </c:pt>
                <c:pt idx="5">
                  <c:v>0.21</c:v>
                </c:pt>
                <c:pt idx="6">
                  <c:v>0.28000000000000003</c:v>
                </c:pt>
                <c:pt idx="7">
                  <c:v>0.03</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9.7757274951401782E-2"/>
          <c:w val="0.83808118602188508"/>
          <c:h val="0.78954888649080146"/>
        </c:manualLayout>
      </c:layout>
      <c:barChart>
        <c:barDir val="col"/>
        <c:grouping val="stacked"/>
        <c:varyColors val="0"/>
        <c:ser>
          <c:idx val="0"/>
          <c:order val="0"/>
          <c:tx>
            <c:strRef>
              <c:f>Sheet1!$B$1</c:f>
              <c:strCache>
                <c:ptCount val="1"/>
                <c:pt idx="0">
                  <c:v>5+ times per week</c:v>
                </c:pt>
              </c:strCache>
            </c:strRef>
          </c:tx>
          <c:spPr>
            <a:solidFill>
              <a:srgbClr val="3A7D64"/>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1E9-4FA4-97A6-EEFD18BFC049}"/>
                </c:ext>
              </c:extLst>
            </c:dLbl>
            <c:dLbl>
              <c:idx val="3"/>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C1E9-4FA4-97A6-EEFD18BFC049}"/>
                </c:ext>
              </c:extLst>
            </c:dLbl>
            <c:dLbl>
              <c:idx val="4"/>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C1E9-4FA4-97A6-EEFD18BFC049}"/>
                </c:ext>
              </c:extLst>
            </c:dLbl>
            <c:dLbl>
              <c:idx val="6"/>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C1E9-4FA4-97A6-EEFD18BFC049}"/>
                </c:ext>
              </c:extLst>
            </c:dLbl>
            <c:dLbl>
              <c:idx val="7"/>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F-C1E9-4FA4-97A6-EEFD18BFC049}"/>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Essex TOTAL</c:v>
                </c:pt>
                <c:pt idx="2">
                  <c:v>Female</c:v>
                </c:pt>
                <c:pt idx="3">
                  <c:v>Male</c:v>
                </c:pt>
                <c:pt idx="4">
                  <c:v>35-44</c:v>
                </c:pt>
                <c:pt idx="5">
                  <c:v>45-54</c:v>
                </c:pt>
                <c:pt idx="6">
                  <c:v>55-64</c:v>
                </c:pt>
                <c:pt idx="7">
                  <c:v>65-74</c:v>
                </c:pt>
              </c:strCache>
            </c:strRef>
          </c:cat>
          <c:val>
            <c:numRef>
              <c:f>Sheet1!$B$2:$B$11</c:f>
              <c:numCache>
                <c:formatCode>General</c:formatCode>
                <c:ptCount val="8"/>
                <c:pt idx="0" formatCode="0%">
                  <c:v>0.1824520570676057</c:v>
                </c:pt>
                <c:pt idx="2" formatCode="0%">
                  <c:v>0.11599501085614521</c:v>
                </c:pt>
                <c:pt idx="3" formatCode="0%">
                  <c:v>0.20608203427656138</c:v>
                </c:pt>
                <c:pt idx="4" formatCode="0%">
                  <c:v>0.2</c:v>
                </c:pt>
                <c:pt idx="5" formatCode="0%">
                  <c:v>0.06</c:v>
                </c:pt>
                <c:pt idx="6" formatCode="0%">
                  <c:v>0.17</c:v>
                </c:pt>
                <c:pt idx="7" formatCode="0%">
                  <c:v>0.36</c:v>
                </c:pt>
              </c:numCache>
            </c:numRef>
          </c:val>
          <c:extLst>
            <c:ext xmlns:c16="http://schemas.microsoft.com/office/drawing/2014/chart" uri="{C3380CC4-5D6E-409C-BE32-E72D297353CC}">
              <c16:uniqueId val="{00000000-F458-48D8-ABB5-45698A4110C1}"/>
            </c:ext>
          </c:extLst>
        </c:ser>
        <c:ser>
          <c:idx val="1"/>
          <c:order val="1"/>
          <c:tx>
            <c:strRef>
              <c:f>Sheet1!$C$1</c:f>
              <c:strCache>
                <c:ptCount val="1"/>
                <c:pt idx="0">
                  <c:v>3-4 times per week</c:v>
                </c:pt>
              </c:strCache>
            </c:strRef>
          </c:tx>
          <c:spPr>
            <a:solidFill>
              <a:srgbClr val="78C0A6"/>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C1E9-4FA4-97A6-EEFD18BFC049}"/>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C1E9-4FA4-97A6-EEFD18BFC049}"/>
                </c:ext>
              </c:extLst>
            </c:dLbl>
            <c:dLbl>
              <c:idx val="4"/>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C1E9-4FA4-97A6-EEFD18BFC049}"/>
                </c:ext>
              </c:extLst>
            </c:dLbl>
            <c:dLbl>
              <c:idx val="5"/>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C1E9-4FA4-97A6-EEFD18BFC049}"/>
                </c:ext>
              </c:extLst>
            </c:dLbl>
            <c:dLbl>
              <c:idx val="6"/>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C1E9-4FA4-97A6-EEFD18BFC049}"/>
                </c:ext>
              </c:extLst>
            </c:dLbl>
            <c:dLbl>
              <c:idx val="7"/>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C1E9-4FA4-97A6-EEFD18BFC049}"/>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8"/>
                <c:pt idx="0">
                  <c:v>Essex TOTAL</c:v>
                </c:pt>
                <c:pt idx="2">
                  <c:v>Female</c:v>
                </c:pt>
                <c:pt idx="3">
                  <c:v>Male</c:v>
                </c:pt>
                <c:pt idx="4">
                  <c:v>35-44</c:v>
                </c:pt>
                <c:pt idx="5">
                  <c:v>45-54</c:v>
                </c:pt>
                <c:pt idx="6">
                  <c:v>55-64</c:v>
                </c:pt>
                <c:pt idx="7">
                  <c:v>65-74</c:v>
                </c:pt>
              </c:strCache>
            </c:strRef>
          </c:cat>
          <c:val>
            <c:numRef>
              <c:f>Sheet1!$C$2:$C$11</c:f>
              <c:numCache>
                <c:formatCode>General</c:formatCode>
                <c:ptCount val="8"/>
                <c:pt idx="0" formatCode="0%">
                  <c:v>0.2973744835499309</c:v>
                </c:pt>
                <c:pt idx="2" formatCode="0%">
                  <c:v>0.19078722856746752</c:v>
                </c:pt>
                <c:pt idx="3" formatCode="0%">
                  <c:v>0.34969413913816888</c:v>
                </c:pt>
                <c:pt idx="4" formatCode="0%">
                  <c:v>0.25</c:v>
                </c:pt>
                <c:pt idx="5" formatCode="0%">
                  <c:v>0.28999999999999998</c:v>
                </c:pt>
                <c:pt idx="6" formatCode="0%">
                  <c:v>0.25</c:v>
                </c:pt>
                <c:pt idx="7" formatCode="0%">
                  <c:v>0.23</c:v>
                </c:pt>
              </c:numCache>
            </c:numRef>
          </c:val>
          <c:extLst>
            <c:ext xmlns:c16="http://schemas.microsoft.com/office/drawing/2014/chart" uri="{C3380CC4-5D6E-409C-BE32-E72D297353CC}">
              <c16:uniqueId val="{00000002-F458-48D8-ABB5-45698A4110C1}"/>
            </c:ext>
          </c:extLst>
        </c:ser>
        <c:ser>
          <c:idx val="2"/>
          <c:order val="2"/>
          <c:tx>
            <c:strRef>
              <c:f>Sheet1!$D$1</c:f>
              <c:strCache>
                <c:ptCount val="1"/>
                <c:pt idx="0">
                  <c:v>1-2 times per week</c:v>
                </c:pt>
              </c:strCache>
            </c:strRef>
          </c:tx>
          <c:spPr>
            <a:solidFill>
              <a:srgbClr val="FF8EA9"/>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C1E9-4FA4-97A6-EEFD18BFC049}"/>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C1E9-4FA4-97A6-EEFD18BFC049}"/>
                </c:ext>
              </c:extLst>
            </c:dLbl>
            <c:dLbl>
              <c:idx val="4"/>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C1E9-4FA4-97A6-EEFD18BFC049}"/>
                </c:ext>
              </c:extLst>
            </c:dLbl>
            <c:dLbl>
              <c:idx val="7"/>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C1E9-4FA4-97A6-EEFD18BFC049}"/>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Essex TOTAL</c:v>
                </c:pt>
                <c:pt idx="2">
                  <c:v>Female</c:v>
                </c:pt>
                <c:pt idx="3">
                  <c:v>Male</c:v>
                </c:pt>
                <c:pt idx="4">
                  <c:v>35-44</c:v>
                </c:pt>
                <c:pt idx="5">
                  <c:v>45-54</c:v>
                </c:pt>
                <c:pt idx="6">
                  <c:v>55-64</c:v>
                </c:pt>
                <c:pt idx="7">
                  <c:v>65-74</c:v>
                </c:pt>
              </c:strCache>
            </c:strRef>
          </c:cat>
          <c:val>
            <c:numRef>
              <c:f>Sheet1!$D$2:$D$11</c:f>
              <c:numCache>
                <c:formatCode>General</c:formatCode>
                <c:ptCount val="8"/>
                <c:pt idx="0" formatCode="0%">
                  <c:v>0.48685592928324517</c:v>
                </c:pt>
                <c:pt idx="2" formatCode="0%">
                  <c:v>0.65837915643410849</c:v>
                </c:pt>
                <c:pt idx="3" formatCode="0%">
                  <c:v>0.41754418637015644</c:v>
                </c:pt>
                <c:pt idx="4" formatCode="0%">
                  <c:v>0.51</c:v>
                </c:pt>
                <c:pt idx="5" formatCode="0%">
                  <c:v>0.64</c:v>
                </c:pt>
                <c:pt idx="6" formatCode="0%">
                  <c:v>0.56000000000000005</c:v>
                </c:pt>
                <c:pt idx="7" formatCode="0%">
                  <c:v>0.39</c:v>
                </c:pt>
              </c:numCache>
            </c:numRef>
          </c:val>
          <c:extLst>
            <c:ext xmlns:c16="http://schemas.microsoft.com/office/drawing/2014/chart" uri="{C3380CC4-5D6E-409C-BE32-E72D297353CC}">
              <c16:uniqueId val="{00000003-F458-48D8-ABB5-45698A4110C1}"/>
            </c:ext>
          </c:extLst>
        </c:ser>
        <c:dLbls>
          <c:showLegendKey val="0"/>
          <c:showVal val="0"/>
          <c:showCatName val="0"/>
          <c:showSerName val="0"/>
          <c:showPercent val="0"/>
          <c:showBubbleSize val="0"/>
        </c:dLbls>
        <c:gapWidth val="50"/>
        <c:overlap val="10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Essex</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Sheet1!$B$2:$B$8</c:f>
              <c:numCache>
                <c:formatCode>0%</c:formatCode>
                <c:ptCount val="7"/>
                <c:pt idx="0">
                  <c:v>7.0000000000000007E-2</c:v>
                </c:pt>
                <c:pt idx="1">
                  <c:v>7.0000000000000007E-2</c:v>
                </c:pt>
                <c:pt idx="2">
                  <c:v>0.38</c:v>
                </c:pt>
                <c:pt idx="3">
                  <c:v>0.2</c:v>
                </c:pt>
                <c:pt idx="4">
                  <c:v>0.1</c:v>
                </c:pt>
                <c:pt idx="5">
                  <c:v>0.08</c:v>
                </c:pt>
                <c:pt idx="6">
                  <c:v>0.1</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671875507068268"/>
          <c:w val="0.98110712780651743"/>
          <c:h val="0.69727781062208372"/>
        </c:manualLayout>
      </c:layout>
      <c:barChart>
        <c:barDir val="col"/>
        <c:grouping val="stacked"/>
        <c:varyColors val="0"/>
        <c:ser>
          <c:idx val="0"/>
          <c:order val="0"/>
          <c:tx>
            <c:strRef>
              <c:f>Sheet1!$B$1</c:f>
              <c:strCache>
                <c:ptCount val="1"/>
                <c:pt idx="0">
                  <c:v>No</c:v>
                </c:pt>
              </c:strCache>
            </c:strRef>
          </c:tx>
          <c:spPr>
            <a:solidFill>
              <a:schemeClr val="bg1">
                <a:lumMod val="65000"/>
              </a:schemeClr>
            </a:solidFill>
            <a:ln>
              <a:noFill/>
            </a:ln>
            <a:effectLst/>
          </c:spPr>
          <c:invertIfNegative val="0"/>
          <c:dLbls>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B7F-412B-8429-FA89E36A4A1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9"/>
                <c:pt idx="0">
                  <c:v>Essex TOTAL</c:v>
                </c:pt>
                <c:pt idx="2">
                  <c:v>35-44</c:v>
                </c:pt>
                <c:pt idx="3">
                  <c:v>45-54</c:v>
                </c:pt>
                <c:pt idx="4">
                  <c:v>55-64</c:v>
                </c:pt>
                <c:pt idx="5">
                  <c:v>65-74</c:v>
                </c:pt>
                <c:pt idx="7">
                  <c:v>Female</c:v>
                </c:pt>
                <c:pt idx="8">
                  <c:v>Male</c:v>
                </c:pt>
              </c:strCache>
            </c:strRef>
          </c:cat>
          <c:val>
            <c:numRef>
              <c:f>Sheet1!$B$2:$B$12</c:f>
              <c:numCache>
                <c:formatCode>General</c:formatCode>
                <c:ptCount val="9"/>
                <c:pt idx="0" formatCode="0%">
                  <c:v>0.09</c:v>
                </c:pt>
                <c:pt idx="2" formatCode="0%">
                  <c:v>0.13</c:v>
                </c:pt>
                <c:pt idx="3" formatCode="0%">
                  <c:v>0.04</c:v>
                </c:pt>
                <c:pt idx="4" formatCode="0%">
                  <c:v>0.08</c:v>
                </c:pt>
                <c:pt idx="5" formatCode="0%">
                  <c:v>0.1</c:v>
                </c:pt>
                <c:pt idx="7" formatCode="0%">
                  <c:v>0.14000000000000001</c:v>
                </c:pt>
                <c:pt idx="8" formatCode="0%">
                  <c:v>0.06</c:v>
                </c:pt>
              </c:numCache>
            </c:numRef>
          </c:val>
          <c:extLst>
            <c:ext xmlns:c16="http://schemas.microsoft.com/office/drawing/2014/chart" uri="{C3380CC4-5D6E-409C-BE32-E72D297353CC}">
              <c16:uniqueId val="{00000001-8B7F-412B-8429-FA89E36A4A1B}"/>
            </c:ext>
          </c:extLst>
        </c:ser>
        <c:ser>
          <c:idx val="1"/>
          <c:order val="1"/>
          <c:tx>
            <c:strRef>
              <c:f>Sheet1!$C$1</c:f>
              <c:strCache>
                <c:ptCount val="1"/>
                <c:pt idx="0">
                  <c:v>Yes</c:v>
                </c:pt>
              </c:strCache>
            </c:strRef>
          </c:tx>
          <c:spPr>
            <a:solidFill>
              <a:schemeClr val="accent4"/>
            </a:solidFill>
            <a:ln>
              <a:noFill/>
            </a:ln>
            <a:effectLst/>
          </c:spPr>
          <c:invertIfNegative val="0"/>
          <c:dLbls>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B7F-412B-8429-FA89E36A4A1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9"/>
                <c:pt idx="0">
                  <c:v>Essex TOTAL</c:v>
                </c:pt>
                <c:pt idx="2">
                  <c:v>35-44</c:v>
                </c:pt>
                <c:pt idx="3">
                  <c:v>45-54</c:v>
                </c:pt>
                <c:pt idx="4">
                  <c:v>55-64</c:v>
                </c:pt>
                <c:pt idx="5">
                  <c:v>65-74</c:v>
                </c:pt>
                <c:pt idx="7">
                  <c:v>Female</c:v>
                </c:pt>
                <c:pt idx="8">
                  <c:v>Male</c:v>
                </c:pt>
              </c:strCache>
            </c:strRef>
          </c:cat>
          <c:val>
            <c:numRef>
              <c:f>Sheet1!$C$2:$C$12</c:f>
              <c:numCache>
                <c:formatCode>General</c:formatCode>
                <c:ptCount val="9"/>
                <c:pt idx="0" formatCode="0%">
                  <c:v>0.90998070690434774</c:v>
                </c:pt>
                <c:pt idx="2" formatCode="0%">
                  <c:v>0.87</c:v>
                </c:pt>
                <c:pt idx="3" formatCode="0%">
                  <c:v>0.96</c:v>
                </c:pt>
                <c:pt idx="4" formatCode="0%">
                  <c:v>0.92</c:v>
                </c:pt>
                <c:pt idx="5" formatCode="0%">
                  <c:v>0.9</c:v>
                </c:pt>
                <c:pt idx="7" formatCode="0%">
                  <c:v>0.86</c:v>
                </c:pt>
                <c:pt idx="8" formatCode="0%">
                  <c:v>0.94</c:v>
                </c:pt>
              </c:numCache>
            </c:numRef>
          </c:val>
          <c:extLst>
            <c:ext xmlns:c16="http://schemas.microsoft.com/office/drawing/2014/chart" uri="{C3380CC4-5D6E-409C-BE32-E72D297353CC}">
              <c16:uniqueId val="{00000002-8B7F-412B-8429-FA89E36A4A1B}"/>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29249237289548413"/>
          <c:y val="1.4335481303907971E-2"/>
          <c:w val="0.4785327803412423"/>
          <c:h val="0.16212131259956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239-43D4-B32D-7C9C9210D1E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0.3962</c:v>
                </c:pt>
                <c:pt idx="1">
                  <c:v>0.30209999999999998</c:v>
                </c:pt>
                <c:pt idx="2">
                  <c:v>0.42520000000000002</c:v>
                </c:pt>
                <c:pt idx="3">
                  <c:v>0.33179999999999998</c:v>
                </c:pt>
                <c:pt idx="4">
                  <c:v>0.3538</c:v>
                </c:pt>
                <c:pt idx="5">
                  <c:v>0.50839999999999996</c:v>
                </c:pt>
                <c:pt idx="6">
                  <c:v>0.40849999999999997</c:v>
                </c:pt>
                <c:pt idx="7">
                  <c:v>0.3871</c:v>
                </c:pt>
                <c:pt idx="8">
                  <c:v>0.31909999999999999</c:v>
                </c:pt>
                <c:pt idx="9">
                  <c:v>0.42530000000000001</c:v>
                </c:pt>
                <c:pt idx="10">
                  <c:v>0.38650000000000001</c:v>
                </c:pt>
                <c:pt idx="11">
                  <c:v>0.4244</c:v>
                </c:pt>
                <c:pt idx="12">
                  <c:v>0.46920000000000001</c:v>
                </c:pt>
                <c:pt idx="13">
                  <c:v>0.4733</c:v>
                </c:pt>
                <c:pt idx="14">
                  <c:v>0.36930000000000002</c:v>
                </c:pt>
                <c:pt idx="15">
                  <c:v>0.33850000000000002</c:v>
                </c:pt>
                <c:pt idx="16">
                  <c:v>0.4163</c:v>
                </c:pt>
                <c:pt idx="17">
                  <c:v>0.29380000000000001</c:v>
                </c:pt>
                <c:pt idx="18">
                  <c:v>0.31680000000000003</c:v>
                </c:pt>
                <c:pt idx="19">
                  <c:v>0.39350000000000002</c:v>
                </c:pt>
                <c:pt idx="20">
                  <c:v>0.4284</c:v>
                </c:pt>
                <c:pt idx="21">
                  <c:v>0.45850000000000002</c:v>
                </c:pt>
              </c:numCache>
            </c:numRef>
          </c:val>
          <c:extLst>
            <c:ext xmlns:c16="http://schemas.microsoft.com/office/drawing/2014/chart" uri="{C3380CC4-5D6E-409C-BE32-E72D297353CC}">
              <c16:uniqueId val="{00000000-B239-43D4-B32D-7C9C9210D1E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4956073385939202"/>
          <c:y val="5.4483000546872225E-2"/>
          <c:w val="0.48152023847591213"/>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Own a bicycle yourself</c:v>
                </c:pt>
                <c:pt idx="1">
                  <c:v>Have regular use of a bicycle owned by someone else</c:v>
                </c:pt>
                <c:pt idx="2">
                  <c:v>Have no regular use of a bicycle</c:v>
                </c:pt>
                <c:pt idx="4">
                  <c:v>NET: Own/have use of a bicycle</c:v>
                </c:pt>
              </c:strCache>
            </c:strRef>
          </c:cat>
          <c:val>
            <c:numRef>
              <c:f>Sheet1!$B$2:$B$6</c:f>
              <c:numCache>
                <c:formatCode>0%</c:formatCode>
                <c:ptCount val="5"/>
                <c:pt idx="0">
                  <c:v>0.38550000000000001</c:v>
                </c:pt>
                <c:pt idx="1">
                  <c:v>1.06E-2</c:v>
                </c:pt>
                <c:pt idx="2">
                  <c:v>0.6038</c:v>
                </c:pt>
                <c:pt idx="4">
                  <c:v>0.3962</c:v>
                </c:pt>
              </c:numCache>
            </c:numRef>
          </c:val>
          <c:extLst>
            <c:ext xmlns:c16="http://schemas.microsoft.com/office/drawing/2014/chart" uri="{C3380CC4-5D6E-409C-BE32-E72D297353CC}">
              <c16:uniqueId val="{00000000-A535-4271-89D3-A0AA9D6E12C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30619791037094"/>
          <c:y val="9.173811398988127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E50-4B23-AA03-07CADC4E7F09}"/>
              </c:ext>
            </c:extLst>
          </c:dPt>
          <c:dLbls>
            <c:dLbl>
              <c:idx val="21"/>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9083315511667768E-2"/>
                      <c:h val="5.118988571673061E-2"/>
                    </c:manualLayout>
                  </c15:layout>
                </c:ext>
                <c:ext xmlns:c16="http://schemas.microsoft.com/office/drawing/2014/chart" uri="{C3380CC4-5D6E-409C-BE32-E72D297353CC}">
                  <c16:uniqueId val="{00000003-5E50-4B23-AA03-07CADC4E7F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0.34</c:v>
                </c:pt>
                <c:pt idx="1">
                  <c:v>0.27</c:v>
                </c:pt>
                <c:pt idx="2">
                  <c:v>0.32</c:v>
                </c:pt>
                <c:pt idx="3">
                  <c:v>0.38</c:v>
                </c:pt>
                <c:pt idx="4">
                  <c:v>0.34</c:v>
                </c:pt>
                <c:pt idx="5">
                  <c:v>0.4</c:v>
                </c:pt>
                <c:pt idx="6">
                  <c:v>0.38</c:v>
                </c:pt>
                <c:pt idx="7">
                  <c:v>0.43</c:v>
                </c:pt>
                <c:pt idx="8">
                  <c:v>0.23</c:v>
                </c:pt>
                <c:pt idx="9">
                  <c:v>0.3</c:v>
                </c:pt>
                <c:pt idx="10">
                  <c:v>0.37</c:v>
                </c:pt>
                <c:pt idx="11">
                  <c:v>0.28999999999999998</c:v>
                </c:pt>
                <c:pt idx="12">
                  <c:v>0.43</c:v>
                </c:pt>
                <c:pt idx="13">
                  <c:v>0.42</c:v>
                </c:pt>
                <c:pt idx="14">
                  <c:v>0.32</c:v>
                </c:pt>
                <c:pt idx="15">
                  <c:v>0.23498708260916762</c:v>
                </c:pt>
                <c:pt idx="16">
                  <c:v>0.38</c:v>
                </c:pt>
                <c:pt idx="17">
                  <c:v>0.16</c:v>
                </c:pt>
                <c:pt idx="18">
                  <c:v>0.28000000000000003</c:v>
                </c:pt>
                <c:pt idx="19">
                  <c:v>0.34</c:v>
                </c:pt>
                <c:pt idx="20">
                  <c:v>0.39</c:v>
                </c:pt>
                <c:pt idx="21">
                  <c:v>0.42</c:v>
                </c:pt>
              </c:numCache>
            </c:numRef>
          </c:val>
          <c:extLst>
            <c:ext xmlns:c16="http://schemas.microsoft.com/office/drawing/2014/chart" uri="{C3380CC4-5D6E-409C-BE32-E72D297353CC}">
              <c16:uniqueId val="{00000002-5E50-4B23-AA03-07CADC4E7F09}"/>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F6A-4BAC-BC07-40CF29C744F6}"/>
              </c:ext>
            </c:extLst>
          </c:dPt>
          <c:dLbls>
            <c:dLbl>
              <c:idx val="12"/>
              <c:layout>
                <c:manualLayout>
                  <c:x val="-8.3926252538586268E-17"/>
                  <c:y val="-3.2179915627808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6A-4BAC-BC07-40CF29C744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Sheet1!$B$2:$B$27</c:f>
              <c:numCache>
                <c:formatCode>0%</c:formatCode>
                <c:ptCount val="15"/>
                <c:pt idx="0">
                  <c:v>0.34449813703400317</c:v>
                </c:pt>
                <c:pt idx="1">
                  <c:v>0.33195472047377966</c:v>
                </c:pt>
                <c:pt idx="2">
                  <c:v>0.36641175738453191</c:v>
                </c:pt>
                <c:pt idx="3">
                  <c:v>0.4053012382582965</c:v>
                </c:pt>
                <c:pt idx="4">
                  <c:v>0.37856888858245263</c:v>
                </c:pt>
                <c:pt idx="5">
                  <c:v>0.4226759637480082</c:v>
                </c:pt>
                <c:pt idx="6">
                  <c:v>0.3459551505225919</c:v>
                </c:pt>
                <c:pt idx="7">
                  <c:v>0.3486683075375589</c:v>
                </c:pt>
                <c:pt idx="8">
                  <c:v>0.28269877021076839</c:v>
                </c:pt>
                <c:pt idx="9">
                  <c:v>0.23197769993734429</c:v>
                </c:pt>
                <c:pt idx="10">
                  <c:v>0.21419261395864841</c:v>
                </c:pt>
                <c:pt idx="11">
                  <c:v>0.38735282100952345</c:v>
                </c:pt>
                <c:pt idx="12">
                  <c:v>0.24292156992178232</c:v>
                </c:pt>
                <c:pt idx="13">
                  <c:v>0.40753237721615476</c:v>
                </c:pt>
              </c:numCache>
            </c:numRef>
          </c:val>
          <c:extLst xmlns:c15="http://schemas.microsoft.com/office/drawing/2012/chart">
            <c:ext xmlns:c16="http://schemas.microsoft.com/office/drawing/2014/chart" uri="{C3380CC4-5D6E-409C-BE32-E72D297353CC}">
              <c16:uniqueId val="{00000003-9F6A-4BAC-BC07-40CF29C744F6}"/>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6CA5-4C11-94E7-0AFAC74A5A8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0.56000000000000005</c:v>
                </c:pt>
                <c:pt idx="1">
                  <c:v>0.56000000000000005</c:v>
                </c:pt>
                <c:pt idx="2">
                  <c:v>0.59</c:v>
                </c:pt>
                <c:pt idx="3">
                  <c:v>0.43</c:v>
                </c:pt>
                <c:pt idx="4">
                  <c:v>0.56999999999999995</c:v>
                </c:pt>
                <c:pt idx="5">
                  <c:v>0.64</c:v>
                </c:pt>
                <c:pt idx="6">
                  <c:v>0.69</c:v>
                </c:pt>
                <c:pt idx="7">
                  <c:v>0.52</c:v>
                </c:pt>
                <c:pt idx="8">
                  <c:v>0.44</c:v>
                </c:pt>
                <c:pt idx="9">
                  <c:v>0.5</c:v>
                </c:pt>
                <c:pt idx="10">
                  <c:v>0.57999999999999996</c:v>
                </c:pt>
                <c:pt idx="11">
                  <c:v>0.52</c:v>
                </c:pt>
                <c:pt idx="12">
                  <c:v>0.45</c:v>
                </c:pt>
                <c:pt idx="13">
                  <c:v>0.55000000000000004</c:v>
                </c:pt>
                <c:pt idx="14">
                  <c:v>0.56999999999999995</c:v>
                </c:pt>
                <c:pt idx="15">
                  <c:v>0.51</c:v>
                </c:pt>
                <c:pt idx="16">
                  <c:v>0.57999999999999996</c:v>
                </c:pt>
                <c:pt idx="17">
                  <c:v>0.56999999999999995</c:v>
                </c:pt>
                <c:pt idx="18">
                  <c:v>0.51</c:v>
                </c:pt>
                <c:pt idx="19">
                  <c:v>0.56999999999999995</c:v>
                </c:pt>
                <c:pt idx="20">
                  <c:v>0.6</c:v>
                </c:pt>
                <c:pt idx="21">
                  <c:v>0.55000000000000004</c:v>
                </c:pt>
              </c:numCache>
            </c:numRef>
          </c:val>
          <c:extLst>
            <c:ext xmlns:c16="http://schemas.microsoft.com/office/drawing/2014/chart" uri="{C3380CC4-5D6E-409C-BE32-E72D297353CC}">
              <c16:uniqueId val="{00000002-6CA5-4C11-94E7-0AFAC74A5A8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Essex</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7 days</c:v>
                </c:pt>
                <c:pt idx="1">
                  <c:v>6 days</c:v>
                </c:pt>
                <c:pt idx="2">
                  <c:v>5 days</c:v>
                </c:pt>
                <c:pt idx="3">
                  <c:v>4 days</c:v>
                </c:pt>
                <c:pt idx="4">
                  <c:v>3 days</c:v>
                </c:pt>
                <c:pt idx="5">
                  <c:v>2 days</c:v>
                </c:pt>
                <c:pt idx="6">
                  <c:v>1 day</c:v>
                </c:pt>
                <c:pt idx="7">
                  <c:v>0 day</c:v>
                </c:pt>
              </c:strCache>
            </c:strRef>
          </c:cat>
          <c:val>
            <c:numRef>
              <c:f>Sheet1!$B$2:$B$9</c:f>
              <c:numCache>
                <c:formatCode>0%</c:formatCode>
                <c:ptCount val="8"/>
                <c:pt idx="0">
                  <c:v>0.06</c:v>
                </c:pt>
                <c:pt idx="1">
                  <c:v>0.03</c:v>
                </c:pt>
                <c:pt idx="2">
                  <c:v>0.09</c:v>
                </c:pt>
                <c:pt idx="3">
                  <c:v>0.14000000000000001</c:v>
                </c:pt>
                <c:pt idx="4">
                  <c:v>0.24</c:v>
                </c:pt>
                <c:pt idx="5">
                  <c:v>0.23</c:v>
                </c:pt>
                <c:pt idx="6">
                  <c:v>0.19</c:v>
                </c:pt>
                <c:pt idx="7">
                  <c:v>0.02</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solidFill>
            <a:ln>
              <a:solidFill>
                <a:schemeClr val="accent6"/>
              </a:solidFill>
            </a:ln>
            <a:effectLst/>
          </c:spPr>
          <c:invertIfNegative val="0"/>
          <c:dPt>
            <c:idx val="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CF03-4FD6-A201-511729D678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Sheet1!$B$2:$B$26</c:f>
              <c:numCache>
                <c:formatCode>0%</c:formatCode>
                <c:ptCount val="14"/>
                <c:pt idx="0">
                  <c:v>0.68</c:v>
                </c:pt>
                <c:pt idx="1">
                  <c:v>0.65</c:v>
                </c:pt>
                <c:pt idx="2">
                  <c:v>0.74</c:v>
                </c:pt>
                <c:pt idx="3">
                  <c:v>0.64</c:v>
                </c:pt>
                <c:pt idx="4">
                  <c:v>0.71</c:v>
                </c:pt>
                <c:pt idx="5">
                  <c:v>0.73</c:v>
                </c:pt>
                <c:pt idx="6">
                  <c:v>0.7</c:v>
                </c:pt>
                <c:pt idx="7">
                  <c:v>0.75</c:v>
                </c:pt>
                <c:pt idx="8">
                  <c:v>0.71</c:v>
                </c:pt>
                <c:pt idx="9">
                  <c:v>0.53</c:v>
                </c:pt>
                <c:pt idx="10">
                  <c:v>0.5</c:v>
                </c:pt>
                <c:pt idx="11">
                  <c:v>0.75</c:v>
                </c:pt>
                <c:pt idx="12">
                  <c:v>0.55000000000000004</c:v>
                </c:pt>
                <c:pt idx="13">
                  <c:v>0.75</c:v>
                </c:pt>
              </c:numCache>
            </c:numRef>
          </c:val>
          <c:extLst xmlns:c15="http://schemas.microsoft.com/office/drawing/2012/chart">
            <c:ext xmlns:c16="http://schemas.microsoft.com/office/drawing/2014/chart" uri="{C3380CC4-5D6E-409C-BE32-E72D297353CC}">
              <c16:uniqueId val="{00000002-CF03-4FD6-A201-511729D67838}"/>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C74-4D10-ACB9-C0F793C82100}"/>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C74-4D10-ACB9-C0F793C82100}"/>
                </c:ext>
              </c:extLst>
            </c:dLbl>
            <c:dLbl>
              <c:idx val="7"/>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5C74-4D10-ACB9-C0F793C82100}"/>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C74-4D10-ACB9-C0F793C82100}"/>
                </c:ext>
              </c:extLst>
            </c:dLbl>
            <c:dLbl>
              <c:idx val="9"/>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C74-4D10-ACB9-C0F793C82100}"/>
                </c:ext>
              </c:extLst>
            </c:dLbl>
            <c:dLbl>
              <c:idx val="1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5C74-4D10-ACB9-C0F793C82100}"/>
                </c:ext>
              </c:extLst>
            </c:dLbl>
            <c:dLbl>
              <c:idx val="12"/>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C74-4D10-ACB9-C0F793C821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3"/>
                <c:pt idx="0">
                  <c:v>ESSEX TOTAL</c:v>
                </c:pt>
                <c:pt idx="1">
                  <c:v>Female</c:v>
                </c:pt>
                <c:pt idx="2">
                  <c:v>Male</c:v>
                </c:pt>
                <c:pt idx="3">
                  <c:v>25-34</c:v>
                </c:pt>
                <c:pt idx="4">
                  <c:v>35-44</c:v>
                </c:pt>
                <c:pt idx="5">
                  <c:v>45-54</c:v>
                </c:pt>
                <c:pt idx="6">
                  <c:v>55-64</c:v>
                </c:pt>
                <c:pt idx="7">
                  <c:v>65-74</c:v>
                </c:pt>
                <c:pt idx="8">
                  <c:v>75+</c:v>
                </c:pt>
                <c:pt idx="9">
                  <c:v>LLTI/condition (all age)</c:v>
                </c:pt>
                <c:pt idx="10">
                  <c:v>No LLTI/condition (all age)</c:v>
                </c:pt>
                <c:pt idx="11">
                  <c:v>LLTI/condition (age 18-64)</c:v>
                </c:pt>
                <c:pt idx="12">
                  <c:v>No LLTI/condition (age 18-64)</c:v>
                </c:pt>
              </c:strCache>
            </c:strRef>
          </c:cat>
          <c:val>
            <c:numRef>
              <c:f>Sheet1!$B$2:$B$26</c:f>
              <c:numCache>
                <c:formatCode>0%</c:formatCode>
                <c:ptCount val="13"/>
                <c:pt idx="0">
                  <c:v>0.56000000000000005</c:v>
                </c:pt>
                <c:pt idx="1">
                  <c:v>0.51</c:v>
                </c:pt>
                <c:pt idx="2">
                  <c:v>0.62</c:v>
                </c:pt>
                <c:pt idx="3">
                  <c:v>0.62</c:v>
                </c:pt>
                <c:pt idx="4">
                  <c:v>0.56000000000000005</c:v>
                </c:pt>
                <c:pt idx="5">
                  <c:v>0.59</c:v>
                </c:pt>
                <c:pt idx="6">
                  <c:v>0.55000000000000004</c:v>
                </c:pt>
                <c:pt idx="7">
                  <c:v>0.47</c:v>
                </c:pt>
                <c:pt idx="8">
                  <c:v>0.45</c:v>
                </c:pt>
                <c:pt idx="9">
                  <c:v>0.49</c:v>
                </c:pt>
                <c:pt idx="10">
                  <c:v>0.56999999999999995</c:v>
                </c:pt>
                <c:pt idx="11">
                  <c:v>0.51</c:v>
                </c:pt>
                <c:pt idx="12">
                  <c:v>0.61</c:v>
                </c:pt>
              </c:numCache>
            </c:numRef>
          </c:val>
          <c:extLst xmlns:c15="http://schemas.microsoft.com/office/drawing/2012/chart">
            <c:ext xmlns:c16="http://schemas.microsoft.com/office/drawing/2014/chart" uri="{C3380CC4-5D6E-409C-BE32-E72D297353CC}">
              <c16:uniqueId val="{00000002-8E48-4876-9A73-761B1E52C74D}"/>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55355580477103E-2"/>
          <c:y val="0.14762589343129356"/>
          <c:w val="0.83808118602188508"/>
          <c:h val="0.65545889292128934"/>
        </c:manualLayout>
      </c:layout>
      <c:barChart>
        <c:barDir val="col"/>
        <c:grouping val="stacked"/>
        <c:varyColors val="0"/>
        <c:ser>
          <c:idx val="0"/>
          <c:order val="0"/>
          <c:tx>
            <c:strRef>
              <c:f>Sheet1!$B$1</c:f>
              <c:strCache>
                <c:ptCount val="1"/>
                <c:pt idx="0">
                  <c:v>At least 5 times a week</c:v>
                </c:pt>
              </c:strCache>
            </c:strRef>
          </c:tx>
          <c:spPr>
            <a:solidFill>
              <a:srgbClr val="3A7D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Essex TOTAL</c:v>
                </c:pt>
                <c:pt idx="1">
                  <c:v>25-34</c:v>
                </c:pt>
                <c:pt idx="2">
                  <c:v>35-44</c:v>
                </c:pt>
                <c:pt idx="3">
                  <c:v>45-54</c:v>
                </c:pt>
                <c:pt idx="4">
                  <c:v>55-64</c:v>
                </c:pt>
                <c:pt idx="5">
                  <c:v>65-74</c:v>
                </c:pt>
                <c:pt idx="6">
                  <c:v>75+</c:v>
                </c:pt>
              </c:strCache>
            </c:strRef>
          </c:cat>
          <c:val>
            <c:numRef>
              <c:f>Sheet1!$B$2:$B$9</c:f>
              <c:numCache>
                <c:formatCode>0%</c:formatCode>
                <c:ptCount val="7"/>
                <c:pt idx="0">
                  <c:v>0.1792968169018658</c:v>
                </c:pt>
                <c:pt idx="1">
                  <c:v>0.14122778958185539</c:v>
                </c:pt>
                <c:pt idx="2">
                  <c:v>0.22543855364539159</c:v>
                </c:pt>
                <c:pt idx="3">
                  <c:v>0.2066809141889151</c:v>
                </c:pt>
                <c:pt idx="4">
                  <c:v>0.15987756486736879</c:v>
                </c:pt>
                <c:pt idx="5">
                  <c:v>0.1228693805934334</c:v>
                </c:pt>
                <c:pt idx="6">
                  <c:v>0.21920205880671698</c:v>
                </c:pt>
              </c:numCache>
            </c:numRef>
          </c:val>
          <c:extLst>
            <c:ext xmlns:c16="http://schemas.microsoft.com/office/drawing/2014/chart" uri="{C3380CC4-5D6E-409C-BE32-E72D297353CC}">
              <c16:uniqueId val="{00000003-3CCB-40F2-BBE6-37F31D0245C3}"/>
            </c:ext>
          </c:extLst>
        </c:ser>
        <c:ser>
          <c:idx val="1"/>
          <c:order val="1"/>
          <c:tx>
            <c:strRef>
              <c:f>Sheet1!$C$1</c:f>
              <c:strCache>
                <c:ptCount val="1"/>
                <c:pt idx="0">
                  <c:v>3-4 times per week</c:v>
                </c:pt>
              </c:strCache>
            </c:strRef>
          </c:tx>
          <c:spPr>
            <a:solidFill>
              <a:srgbClr val="78C0A6"/>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34C4-4315-8D0A-2DD32E8CA5E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Essex TOTAL</c:v>
                </c:pt>
                <c:pt idx="1">
                  <c:v>25-34</c:v>
                </c:pt>
                <c:pt idx="2">
                  <c:v>35-44</c:v>
                </c:pt>
                <c:pt idx="3">
                  <c:v>45-54</c:v>
                </c:pt>
                <c:pt idx="4">
                  <c:v>55-64</c:v>
                </c:pt>
                <c:pt idx="5">
                  <c:v>65-74</c:v>
                </c:pt>
                <c:pt idx="6">
                  <c:v>75+</c:v>
                </c:pt>
              </c:strCache>
            </c:strRef>
          </c:cat>
          <c:val>
            <c:numRef>
              <c:f>Sheet1!$C$2:$C$9</c:f>
              <c:numCache>
                <c:formatCode>0%</c:formatCode>
                <c:ptCount val="7"/>
                <c:pt idx="0">
                  <c:v>0.38378839454777686</c:v>
                </c:pt>
                <c:pt idx="1">
                  <c:v>0.48350153238071525</c:v>
                </c:pt>
                <c:pt idx="2">
                  <c:v>0.32645373423643881</c:v>
                </c:pt>
                <c:pt idx="3">
                  <c:v>0.37758357660725267</c:v>
                </c:pt>
                <c:pt idx="4">
                  <c:v>0.39439252330570923</c:v>
                </c:pt>
                <c:pt idx="5">
                  <c:v>0.3467603658562084</c:v>
                </c:pt>
                <c:pt idx="6">
                  <c:v>0.22547535562734411</c:v>
                </c:pt>
              </c:numCache>
            </c:numRef>
          </c:val>
          <c:extLst>
            <c:ext xmlns:c16="http://schemas.microsoft.com/office/drawing/2014/chart" uri="{C3380CC4-5D6E-409C-BE32-E72D297353CC}">
              <c16:uniqueId val="{00000007-3CCB-40F2-BBE6-37F31D0245C3}"/>
            </c:ext>
          </c:extLst>
        </c:ser>
        <c:ser>
          <c:idx val="2"/>
          <c:order val="2"/>
          <c:tx>
            <c:strRef>
              <c:f>Sheet1!$D$1</c:f>
              <c:strCache>
                <c:ptCount val="1"/>
                <c:pt idx="0">
                  <c:v>1-2 times per week</c:v>
                </c:pt>
              </c:strCache>
            </c:strRef>
          </c:tx>
          <c:spPr>
            <a:solidFill>
              <a:srgbClr val="FF8E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Essex TOTAL</c:v>
                </c:pt>
                <c:pt idx="1">
                  <c:v>25-34</c:v>
                </c:pt>
                <c:pt idx="2">
                  <c:v>35-44</c:v>
                </c:pt>
                <c:pt idx="3">
                  <c:v>45-54</c:v>
                </c:pt>
                <c:pt idx="4">
                  <c:v>55-64</c:v>
                </c:pt>
                <c:pt idx="5">
                  <c:v>65-74</c:v>
                </c:pt>
                <c:pt idx="6">
                  <c:v>75+</c:v>
                </c:pt>
              </c:strCache>
            </c:strRef>
          </c:cat>
          <c:val>
            <c:numRef>
              <c:f>Sheet1!$D$2:$D$9</c:f>
              <c:numCache>
                <c:formatCode>0%</c:formatCode>
                <c:ptCount val="7"/>
                <c:pt idx="0">
                  <c:v>0.4175084572061033</c:v>
                </c:pt>
                <c:pt idx="1">
                  <c:v>0.38</c:v>
                </c:pt>
                <c:pt idx="2">
                  <c:v>0.42</c:v>
                </c:pt>
                <c:pt idx="3">
                  <c:v>0.41</c:v>
                </c:pt>
                <c:pt idx="4">
                  <c:v>0.42</c:v>
                </c:pt>
                <c:pt idx="5">
                  <c:v>0.51</c:v>
                </c:pt>
                <c:pt idx="6">
                  <c:v>0.49</c:v>
                </c:pt>
              </c:numCache>
            </c:numRef>
          </c:val>
          <c:extLst>
            <c:ext xmlns:c16="http://schemas.microsoft.com/office/drawing/2014/chart" uri="{C3380CC4-5D6E-409C-BE32-E72D297353CC}">
              <c16:uniqueId val="{00000000-34C4-4315-8D0A-2DD32E8CA5EE}"/>
            </c:ext>
          </c:extLst>
        </c:ser>
        <c:dLbls>
          <c:showLegendKey val="0"/>
          <c:showVal val="0"/>
          <c:showCatName val="0"/>
          <c:showSerName val="0"/>
          <c:showPercent val="0"/>
          <c:showBubbleSize val="0"/>
        </c:dLbls>
        <c:gapWidth val="50"/>
        <c:overlap val="10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Essex</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Sheet1!$B$2:$B$8</c:f>
              <c:numCache>
                <c:formatCode>0%</c:formatCode>
                <c:ptCount val="7"/>
                <c:pt idx="0">
                  <c:v>0.01</c:v>
                </c:pt>
                <c:pt idx="1">
                  <c:v>0.05</c:v>
                </c:pt>
                <c:pt idx="2">
                  <c:v>0.21</c:v>
                </c:pt>
                <c:pt idx="3">
                  <c:v>0.4</c:v>
                </c:pt>
                <c:pt idx="4">
                  <c:v>0.11</c:v>
                </c:pt>
                <c:pt idx="5">
                  <c:v>0.09</c:v>
                </c:pt>
                <c:pt idx="6">
                  <c:v>0.13</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&lt;60 minutes</c:v>
                </c:pt>
              </c:strCache>
            </c:strRef>
          </c:tx>
          <c:spPr>
            <a:ln w="28575" cap="rnd">
              <a:solidFill>
                <a:srgbClr val="FF8EA9"/>
              </a:solidFill>
              <a:round/>
            </a:ln>
            <a:effectLst/>
          </c:spPr>
          <c:marker>
            <c:symbol val="circle"/>
            <c:size val="5"/>
            <c:spPr>
              <a:solidFill>
                <a:srgbClr val="FF8EA9"/>
              </a:solidFill>
              <a:ln w="38100" cap="rnd">
                <a:solidFill>
                  <a:srgbClr val="FF8EA9"/>
                </a:solidFill>
              </a:ln>
              <a:effectLst/>
            </c:spPr>
          </c:marker>
          <c:dPt>
            <c:idx val="6"/>
            <c:marker>
              <c:symbol val="circle"/>
              <c:size val="5"/>
              <c:spPr>
                <a:solidFill>
                  <a:srgbClr val="FF8EA9"/>
                </a:solidFill>
                <a:ln w="38100" cap="rnd">
                  <a:solidFill>
                    <a:srgbClr val="FF8EA9"/>
                  </a:solidFill>
                </a:ln>
                <a:effectLst/>
              </c:spPr>
            </c:marker>
            <c:bubble3D val="0"/>
            <c:spPr>
              <a:ln w="28575" cap="rnd">
                <a:solidFill>
                  <a:srgbClr val="FF8EA9"/>
                </a:solidFill>
                <a:round/>
              </a:ln>
              <a:effectLst/>
            </c:spPr>
            <c:extLst>
              <c:ext xmlns:c16="http://schemas.microsoft.com/office/drawing/2014/chart" uri="{C3380CC4-5D6E-409C-BE32-E72D297353CC}">
                <c16:uniqueId val="{00000001-D304-4697-B443-9C905D9712A6}"/>
              </c:ext>
            </c:extLst>
          </c:dPt>
          <c:dLbls>
            <c:dLbl>
              <c:idx val="4"/>
              <c:layout>
                <c:manualLayout>
                  <c:x val="-3.0512123654149036E-2"/>
                  <c:y val="-3.718133975889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80-4D83-B053-A77907275482}"/>
                </c:ext>
              </c:extLst>
            </c:dLbl>
            <c:dLbl>
              <c:idx val="5"/>
              <c:layout>
                <c:manualLayout>
                  <c:x val="-1.9244150984242897E-2"/>
                  <c:y val="-2.69143867384122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317306363882258E-2"/>
                      <c:h val="3.1241222753579261E-2"/>
                    </c:manualLayout>
                  </c15:layout>
                </c:ext>
                <c:ext xmlns:c16="http://schemas.microsoft.com/office/drawing/2014/chart" uri="{C3380CC4-5D6E-409C-BE32-E72D297353CC}">
                  <c16:uniqueId val="{00000001-36DC-4341-86CD-84D17FAD5A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Sheet1!$B$2:$B$8</c:f>
              <c:numCache>
                <c:formatCode>0%</c:formatCode>
                <c:ptCount val="7"/>
                <c:pt idx="0">
                  <c:v>0.27</c:v>
                </c:pt>
                <c:pt idx="1">
                  <c:v>0.23</c:v>
                </c:pt>
                <c:pt idx="2">
                  <c:v>0.19</c:v>
                </c:pt>
                <c:pt idx="3">
                  <c:v>0.21</c:v>
                </c:pt>
                <c:pt idx="4">
                  <c:v>0.28999999999999998</c:v>
                </c:pt>
                <c:pt idx="5">
                  <c:v>0.32</c:v>
                </c:pt>
                <c:pt idx="6">
                  <c:v>0.24</c:v>
                </c:pt>
              </c:numCache>
            </c:numRef>
          </c:val>
          <c:smooth val="0"/>
          <c:extLst>
            <c:ext xmlns:c16="http://schemas.microsoft.com/office/drawing/2014/chart" uri="{C3380CC4-5D6E-409C-BE32-E72D297353CC}">
              <c16:uniqueId val="{00000000-CC66-49C6-B5B0-8B127C973C82}"/>
            </c:ext>
          </c:extLst>
        </c:ser>
        <c:ser>
          <c:idx val="1"/>
          <c:order val="1"/>
          <c:tx>
            <c:strRef>
              <c:f>Sheet1!$C$1</c:f>
              <c:strCache>
                <c:ptCount val="1"/>
                <c:pt idx="0">
                  <c:v>60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6"/>
            <c:marker>
              <c:symbol val="star"/>
              <c:size val="5"/>
              <c:spPr>
                <a:solidFill>
                  <a:srgbClr val="78C0A6"/>
                </a:solidFill>
                <a:ln w="38100">
                  <a:solidFill>
                    <a:srgbClr val="78C0A6"/>
                  </a:solidFill>
                </a:ln>
                <a:effectLst/>
              </c:spPr>
            </c:marker>
            <c:bubble3D val="0"/>
            <c:spPr>
              <a:ln w="28575" cap="rnd">
                <a:solidFill>
                  <a:srgbClr val="78C0A6"/>
                </a:solidFill>
                <a:round/>
              </a:ln>
              <a:effectLst/>
            </c:spPr>
            <c:extLst>
              <c:ext xmlns:c16="http://schemas.microsoft.com/office/drawing/2014/chart" uri="{C3380CC4-5D6E-409C-BE32-E72D297353CC}">
                <c16:uniqueId val="{00000003-D304-4697-B443-9C905D9712A6}"/>
              </c:ext>
            </c:extLst>
          </c:dPt>
          <c:dLbls>
            <c:dLbl>
              <c:idx val="4"/>
              <c:layout>
                <c:manualLayout>
                  <c:x val="-2.2463571747073238E-2"/>
                  <c:y val="2.2514330009682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80-4D83-B053-A779072754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Sheet1!$C$2:$C$8</c:f>
              <c:numCache>
                <c:formatCode>0%</c:formatCode>
                <c:ptCount val="7"/>
                <c:pt idx="0">
                  <c:v>0.67</c:v>
                </c:pt>
                <c:pt idx="1">
                  <c:v>0.49</c:v>
                </c:pt>
                <c:pt idx="2">
                  <c:v>0.56999999999999995</c:v>
                </c:pt>
                <c:pt idx="3">
                  <c:v>0.46</c:v>
                </c:pt>
                <c:pt idx="4">
                  <c:v>0.27</c:v>
                </c:pt>
                <c:pt idx="5">
                  <c:v>0.39</c:v>
                </c:pt>
                <c:pt idx="6">
                  <c:v>0.49</c:v>
                </c:pt>
              </c:numCache>
            </c:numRef>
          </c:val>
          <c:smooth val="0"/>
          <c:extLst>
            <c:ext xmlns:c16="http://schemas.microsoft.com/office/drawing/2014/chart" uri="{C3380CC4-5D6E-409C-BE32-E72D297353CC}">
              <c16:uniqueId val="{00000001-CC66-49C6-B5B0-8B127C973C82}"/>
            </c:ext>
          </c:extLst>
        </c:ser>
        <c:ser>
          <c:idx val="2"/>
          <c:order val="2"/>
          <c:tx>
            <c:strRef>
              <c:f>Sheet1!$D$1</c:f>
              <c:strCache>
                <c:ptCount val="1"/>
                <c:pt idx="0">
                  <c:v>150+ minutes</c:v>
                </c:pt>
              </c:strCache>
            </c:strRef>
          </c:tx>
          <c:spPr>
            <a:ln w="28575" cap="rnd">
              <a:solidFill>
                <a:srgbClr val="3A7D64"/>
              </a:solidFill>
              <a:round/>
            </a:ln>
            <a:effectLst/>
          </c:spPr>
          <c:marker>
            <c:symbol val="diamond"/>
            <c:size val="8"/>
            <c:spPr>
              <a:solidFill>
                <a:srgbClr val="3A7D64"/>
              </a:solidFill>
              <a:ln w="9525">
                <a:solidFill>
                  <a:srgbClr val="3A7D64"/>
                </a:solidFill>
              </a:ln>
              <a:effectLst/>
            </c:spPr>
          </c:marker>
          <c:dPt>
            <c:idx val="6"/>
            <c:marker>
              <c:symbol val="diamond"/>
              <c:size val="8"/>
              <c:spPr>
                <a:solidFill>
                  <a:srgbClr val="3A7D64"/>
                </a:solidFill>
                <a:ln w="9525">
                  <a:solidFill>
                    <a:srgbClr val="3A7D64"/>
                  </a:solidFill>
                </a:ln>
                <a:effectLst/>
              </c:spPr>
            </c:marker>
            <c:bubble3D val="0"/>
            <c:spPr>
              <a:ln w="28575" cap="rnd">
                <a:solidFill>
                  <a:srgbClr val="3A7D64"/>
                </a:solidFill>
                <a:round/>
              </a:ln>
              <a:effectLst/>
            </c:spPr>
            <c:extLst>
              <c:ext xmlns:c16="http://schemas.microsoft.com/office/drawing/2014/chart" uri="{C3380CC4-5D6E-409C-BE32-E72D297353CC}">
                <c16:uniqueId val="{00000005-D304-4697-B443-9C905D9712A6}"/>
              </c:ext>
            </c:extLst>
          </c:dPt>
          <c:dLbls>
            <c:dLbl>
              <c:idx val="5"/>
              <c:layout>
                <c:manualLayout>
                  <c:x val="-3.2882327129146238E-2"/>
                  <c:y val="4.1640411920794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DC-4341-86CD-84D17FAD5A3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Sheet1!$D$2:$D$8</c:f>
              <c:numCache>
                <c:formatCode>0%</c:formatCode>
                <c:ptCount val="7"/>
                <c:pt idx="0">
                  <c:v>0.06</c:v>
                </c:pt>
                <c:pt idx="1">
                  <c:v>0.28000000000000003</c:v>
                </c:pt>
                <c:pt idx="2">
                  <c:v>0.23</c:v>
                </c:pt>
                <c:pt idx="3">
                  <c:v>0.32</c:v>
                </c:pt>
                <c:pt idx="4">
                  <c:v>0.43</c:v>
                </c:pt>
                <c:pt idx="5">
                  <c:v>0.28999999999999998</c:v>
                </c:pt>
                <c:pt idx="6">
                  <c:v>0.27</c:v>
                </c:pt>
              </c:numCache>
            </c:numRef>
          </c:val>
          <c:smooth val="0"/>
          <c:extLst>
            <c:ext xmlns:c16="http://schemas.microsoft.com/office/drawing/2014/chart" uri="{C3380CC4-5D6E-409C-BE32-E72D297353CC}">
              <c16:uniqueId val="{00000002-CC66-49C6-B5B0-8B127C973C82}"/>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&lt; 60 minutes</c:v>
                </c:pt>
              </c:strCache>
            </c:strRef>
          </c:tx>
          <c:spPr>
            <a:ln w="28575" cap="rnd">
              <a:solidFill>
                <a:srgbClr val="FF8EA9"/>
              </a:solidFill>
              <a:round/>
            </a:ln>
            <a:effectLst/>
          </c:spPr>
          <c:marker>
            <c:symbol val="circle"/>
            <c:size val="5"/>
            <c:spPr>
              <a:solidFill>
                <a:srgbClr val="FF8EA9"/>
              </a:solidFill>
              <a:ln w="38100" cap="rnd">
                <a:solidFill>
                  <a:srgbClr val="FF8EA9"/>
                </a:solidFill>
              </a:ln>
              <a:effectLst/>
            </c:spPr>
          </c:marker>
          <c:dPt>
            <c:idx val="6"/>
            <c:marker>
              <c:symbol val="circle"/>
              <c:size val="5"/>
              <c:spPr>
                <a:solidFill>
                  <a:srgbClr val="FF8EA9"/>
                </a:solidFill>
                <a:ln w="38100" cap="rnd">
                  <a:solidFill>
                    <a:srgbClr val="FF8EA9"/>
                  </a:solidFill>
                </a:ln>
                <a:effectLst/>
              </c:spPr>
            </c:marker>
            <c:bubble3D val="0"/>
            <c:spPr>
              <a:ln w="28575" cap="rnd">
                <a:solidFill>
                  <a:srgbClr val="FF8EA9"/>
                </a:solidFill>
                <a:round/>
              </a:ln>
              <a:effectLst/>
            </c:spPr>
            <c:extLst>
              <c:ext xmlns:c16="http://schemas.microsoft.com/office/drawing/2014/chart" uri="{C3380CC4-5D6E-409C-BE32-E72D297353CC}">
                <c16:uniqueId val="{00000001-B620-4EE8-9C82-D26BB258934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Sheet1!$B$2:$B$8</c:f>
              <c:numCache>
                <c:formatCode>0%</c:formatCode>
                <c:ptCount val="7"/>
                <c:pt idx="0">
                  <c:v>0.41</c:v>
                </c:pt>
                <c:pt idx="1">
                  <c:v>0.28000000000000003</c:v>
                </c:pt>
                <c:pt idx="2">
                  <c:v>0.33</c:v>
                </c:pt>
                <c:pt idx="3">
                  <c:v>0.31</c:v>
                </c:pt>
                <c:pt idx="4">
                  <c:v>0.22</c:v>
                </c:pt>
                <c:pt idx="5">
                  <c:v>0.19</c:v>
                </c:pt>
                <c:pt idx="6">
                  <c:v>0.3</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60 to 119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6"/>
            <c:marker>
              <c:symbol val="star"/>
              <c:size val="5"/>
              <c:spPr>
                <a:solidFill>
                  <a:srgbClr val="78C0A6"/>
                </a:solidFill>
                <a:ln w="38100">
                  <a:solidFill>
                    <a:srgbClr val="78C0A6"/>
                  </a:solidFill>
                </a:ln>
                <a:effectLst/>
              </c:spPr>
            </c:marker>
            <c:bubble3D val="0"/>
            <c:spPr>
              <a:ln w="28575" cap="rnd">
                <a:solidFill>
                  <a:srgbClr val="78C0A6"/>
                </a:solidFill>
                <a:round/>
              </a:ln>
              <a:effectLst/>
            </c:spPr>
            <c:extLst>
              <c:ext xmlns:c16="http://schemas.microsoft.com/office/drawing/2014/chart" uri="{C3380CC4-5D6E-409C-BE32-E72D297353CC}">
                <c16:uniqueId val="{00000004-B620-4EE8-9C82-D26BB258934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Sheet1!$C$2:$C$8</c:f>
              <c:numCache>
                <c:formatCode>0%</c:formatCode>
                <c:ptCount val="7"/>
                <c:pt idx="0">
                  <c:v>0.47</c:v>
                </c:pt>
                <c:pt idx="1">
                  <c:v>0.56999999999999995</c:v>
                </c:pt>
                <c:pt idx="2">
                  <c:v>0.48</c:v>
                </c:pt>
                <c:pt idx="3">
                  <c:v>0.52</c:v>
                </c:pt>
                <c:pt idx="4">
                  <c:v>0.56999999999999995</c:v>
                </c:pt>
                <c:pt idx="5">
                  <c:v>0.59</c:v>
                </c:pt>
                <c:pt idx="6">
                  <c:v>0.53</c:v>
                </c:pt>
              </c:numCache>
            </c:numRef>
          </c:val>
          <c:smooth val="0"/>
          <c:extLst>
            <c:ext xmlns:c16="http://schemas.microsoft.com/office/drawing/2014/chart" uri="{C3380CC4-5D6E-409C-BE32-E72D297353CC}">
              <c16:uniqueId val="{00000001-F7F3-4669-9153-74990B35A221}"/>
            </c:ext>
          </c:extLst>
        </c:ser>
        <c:ser>
          <c:idx val="2"/>
          <c:order val="2"/>
          <c:tx>
            <c:strRef>
              <c:f>Sheet1!$D$1</c:f>
              <c:strCache>
                <c:ptCount val="1"/>
                <c:pt idx="0">
                  <c:v>120+ minutes</c:v>
                </c:pt>
              </c:strCache>
            </c:strRef>
          </c:tx>
          <c:spPr>
            <a:ln w="28575" cap="rnd">
              <a:solidFill>
                <a:srgbClr val="3A7D64"/>
              </a:solidFill>
              <a:round/>
            </a:ln>
            <a:effectLst/>
          </c:spPr>
          <c:marker>
            <c:symbol val="diamond"/>
            <c:size val="8"/>
            <c:spPr>
              <a:solidFill>
                <a:srgbClr val="3A7D64"/>
              </a:solidFill>
              <a:ln w="9525">
                <a:solidFill>
                  <a:srgbClr val="3A7D64"/>
                </a:solidFill>
              </a:ln>
              <a:effectLst/>
            </c:spPr>
          </c:marker>
          <c:dPt>
            <c:idx val="6"/>
            <c:marker>
              <c:symbol val="diamond"/>
              <c:size val="8"/>
              <c:spPr>
                <a:solidFill>
                  <a:srgbClr val="3A7D64"/>
                </a:solidFill>
                <a:ln w="9525">
                  <a:solidFill>
                    <a:srgbClr val="3A7D64"/>
                  </a:solidFill>
                </a:ln>
                <a:effectLst/>
              </c:spPr>
            </c:marker>
            <c:bubble3D val="0"/>
            <c:spPr>
              <a:ln w="28575" cap="rnd">
                <a:solidFill>
                  <a:srgbClr val="3A7D64"/>
                </a:solidFill>
                <a:round/>
              </a:ln>
              <a:effectLst/>
            </c:spPr>
            <c:extLst>
              <c:ext xmlns:c16="http://schemas.microsoft.com/office/drawing/2014/chart" uri="{C3380CC4-5D6E-409C-BE32-E72D297353CC}">
                <c16:uniqueId val="{00000007-B620-4EE8-9C82-D26BB258934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25-34</c:v>
                </c:pt>
                <c:pt idx="1">
                  <c:v>35-44</c:v>
                </c:pt>
                <c:pt idx="2">
                  <c:v>45-54</c:v>
                </c:pt>
                <c:pt idx="3">
                  <c:v>55-64</c:v>
                </c:pt>
                <c:pt idx="4">
                  <c:v>65-74</c:v>
                </c:pt>
                <c:pt idx="5">
                  <c:v>75+</c:v>
                </c:pt>
                <c:pt idx="6">
                  <c:v>TOTAL</c:v>
                </c:pt>
              </c:strCache>
            </c:strRef>
          </c:cat>
          <c:val>
            <c:numRef>
              <c:f>Sheet1!$D$2:$D$8</c:f>
              <c:numCache>
                <c:formatCode>0%</c:formatCode>
                <c:ptCount val="7"/>
                <c:pt idx="0">
                  <c:v>0.12</c:v>
                </c:pt>
                <c:pt idx="1">
                  <c:v>0.14000000000000001</c:v>
                </c:pt>
                <c:pt idx="2">
                  <c:v>0.19</c:v>
                </c:pt>
                <c:pt idx="3">
                  <c:v>0.18</c:v>
                </c:pt>
                <c:pt idx="4">
                  <c:v>0.2</c:v>
                </c:pt>
                <c:pt idx="5">
                  <c:v>0.21</c:v>
                </c:pt>
                <c:pt idx="6">
                  <c:v>0.18</c:v>
                </c:pt>
              </c:numCache>
            </c:numRef>
          </c:val>
          <c:smooth val="0"/>
          <c:extLst>
            <c:ext xmlns:c16="http://schemas.microsoft.com/office/drawing/2014/chart" uri="{C3380CC4-5D6E-409C-BE32-E72D297353CC}">
              <c16:uniqueId val="{00000000-2399-4D24-9AC4-95F4C799BBC7}"/>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67525091272115767"/>
          <c:y val="2.9334481458759876E-2"/>
          <c:w val="0.13474660750965026"/>
          <c:h val="0.711255386457540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671875507068268"/>
          <c:w val="0.98110712780651743"/>
          <c:h val="0.69727781062208372"/>
        </c:manualLayout>
      </c:layout>
      <c:barChart>
        <c:barDir val="col"/>
        <c:grouping val="stacked"/>
        <c:varyColors val="0"/>
        <c:ser>
          <c:idx val="0"/>
          <c:order val="0"/>
          <c:tx>
            <c:strRef>
              <c:f>Sheet1!$B$1</c:f>
              <c:strCache>
                <c:ptCount val="1"/>
                <c:pt idx="0">
                  <c:v>No</c:v>
                </c:pt>
              </c:strCache>
            </c:strRef>
          </c:tx>
          <c:spPr>
            <a:solidFill>
              <a:schemeClr val="bg1">
                <a:lumMod val="65000"/>
              </a:schemeClr>
            </a:solidFill>
            <a:ln>
              <a:noFill/>
            </a:ln>
            <a:effectLst/>
          </c:spPr>
          <c:invertIfNegative val="0"/>
          <c:dPt>
            <c:idx val="6"/>
            <c:invertIfNegative val="0"/>
            <c:bubble3D val="0"/>
            <c:extLst>
              <c:ext xmlns:c16="http://schemas.microsoft.com/office/drawing/2014/chart" uri="{C3380CC4-5D6E-409C-BE32-E72D297353CC}">
                <c16:uniqueId val="{00000001-3489-4006-8683-0BEB19BE2DD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Sheet1!$B$2:$B$11</c:f>
              <c:numCache>
                <c:formatCode>0%</c:formatCode>
                <c:ptCount val="10"/>
                <c:pt idx="0">
                  <c:v>0</c:v>
                </c:pt>
                <c:pt idx="1">
                  <c:v>0.01</c:v>
                </c:pt>
                <c:pt idx="2">
                  <c:v>0.06</c:v>
                </c:pt>
                <c:pt idx="3">
                  <c:v>0.04</c:v>
                </c:pt>
                <c:pt idx="4">
                  <c:v>0.11</c:v>
                </c:pt>
                <c:pt idx="5">
                  <c:v>0.09</c:v>
                </c:pt>
                <c:pt idx="6">
                  <c:v>0.2</c:v>
                </c:pt>
                <c:pt idx="8">
                  <c:v>0.09</c:v>
                </c:pt>
                <c:pt idx="9">
                  <c:v>0.05</c:v>
                </c:pt>
              </c:numCache>
            </c:numRef>
          </c:val>
          <c:extLst>
            <c:ext xmlns:c16="http://schemas.microsoft.com/office/drawing/2014/chart" uri="{C3380CC4-5D6E-409C-BE32-E72D297353CC}">
              <c16:uniqueId val="{00000002-3489-4006-8683-0BEB19BE2DD1}"/>
            </c:ext>
          </c:extLst>
        </c:ser>
        <c:ser>
          <c:idx val="1"/>
          <c:order val="1"/>
          <c:tx>
            <c:strRef>
              <c:f>Sheet1!$C$1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Sheet1!$C$2:$C$11</c:f>
              <c:numCache>
                <c:formatCode>0%</c:formatCode>
                <c:ptCount val="10"/>
                <c:pt idx="0">
                  <c:v>1</c:v>
                </c:pt>
                <c:pt idx="1">
                  <c:v>0.99</c:v>
                </c:pt>
                <c:pt idx="2">
                  <c:v>0.94</c:v>
                </c:pt>
                <c:pt idx="3">
                  <c:v>0.96</c:v>
                </c:pt>
                <c:pt idx="4">
                  <c:v>0.89</c:v>
                </c:pt>
                <c:pt idx="5">
                  <c:v>0.91</c:v>
                </c:pt>
                <c:pt idx="6">
                  <c:v>0.8</c:v>
                </c:pt>
                <c:pt idx="8">
                  <c:v>0.91</c:v>
                </c:pt>
                <c:pt idx="9">
                  <c:v>0.95</c:v>
                </c:pt>
              </c:numCache>
            </c:numRef>
          </c:val>
          <c:extLst>
            <c:ext xmlns:c16="http://schemas.microsoft.com/office/drawing/2014/chart" uri="{C3380CC4-5D6E-409C-BE32-E72D297353CC}">
              <c16:uniqueId val="{00000000-E43A-4083-BA87-1249CB3CEF70}"/>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29249237289548413"/>
          <c:y val="1.4335481303907971E-2"/>
          <c:w val="0.4785327803412423"/>
          <c:h val="0.16212131259956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dLbl>
              <c:idx val="0"/>
              <c:layout>
                <c:manualLayout>
                  <c:x val="-5.316015836083135E-2"/>
                  <c:y val="5.1071332219700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D9-46C6-9049-E5C217F96DD4}"/>
                </c:ext>
              </c:extLst>
            </c:dLbl>
            <c:dLbl>
              <c:idx val="1"/>
              <c:layout>
                <c:manualLayout>
                  <c:x val="-4.3961950009943664E-2"/>
                  <c:y val="-5.7715476780025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5B-4A9E-BAFB-A20FDBB46381}"/>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A9-4BD1-A735-8F23F02F8C09}"/>
                </c:ext>
              </c:extLst>
            </c:dLbl>
            <c:dLbl>
              <c:idx val="3"/>
              <c:layout>
                <c:manualLayout>
                  <c:x val="-2.2269337530479046E-2"/>
                  <c:y val="-5.4782028634149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D9-46C6-9049-E5C217F96DD4}"/>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D9-46C6-9049-E5C217F96DD4}"/>
                </c:ext>
              </c:extLst>
            </c:dLbl>
            <c:dLbl>
              <c:idx val="5"/>
              <c:layout>
                <c:manualLayout>
                  <c:x val="-1.9919696434874692E-2"/>
                  <c:y val="-4.3048236050645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D9-46C6-9049-E5C217F96DD4}"/>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A9-4BD1-A735-8F23F02F8C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0.64</c:v>
                </c:pt>
                <c:pt idx="1">
                  <c:v>0.71</c:v>
                </c:pt>
                <c:pt idx="2">
                  <c:v>0.73</c:v>
                </c:pt>
                <c:pt idx="3">
                  <c:v>0.7</c:v>
                </c:pt>
                <c:pt idx="4">
                  <c:v>0.75</c:v>
                </c:pt>
                <c:pt idx="5">
                  <c:v>0.71</c:v>
                </c:pt>
                <c:pt idx="6">
                  <c:v>0.53</c:v>
                </c:pt>
              </c:numCache>
            </c:numRef>
          </c:val>
          <c:smooth val="0"/>
          <c:extLst>
            <c:ext xmlns:c16="http://schemas.microsoft.com/office/drawing/2014/chart" uri="{C3380CC4-5D6E-409C-BE32-E72D297353CC}">
              <c16:uniqueId val="{00000004-DDD9-46C6-9049-E5C217F96DD4}"/>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Lbls>
            <c:dLbl>
              <c:idx val="0"/>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FC9-4051-8D99-D77B32EBF75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0.12</c:v>
                </c:pt>
                <c:pt idx="1">
                  <c:v>0.22</c:v>
                </c:pt>
                <c:pt idx="2">
                  <c:v>0.16</c:v>
                </c:pt>
                <c:pt idx="3">
                  <c:v>0.15</c:v>
                </c:pt>
                <c:pt idx="4">
                  <c:v>0.13</c:v>
                </c:pt>
                <c:pt idx="5">
                  <c:v>0.14000000000000001</c:v>
                </c:pt>
                <c:pt idx="6">
                  <c:v>0.17</c:v>
                </c:pt>
              </c:numCache>
            </c:numRef>
          </c:val>
          <c:smooth val="0"/>
          <c:extLst>
            <c:ext xmlns:c16="http://schemas.microsoft.com/office/drawing/2014/chart" uri="{C3380CC4-5D6E-409C-BE32-E72D297353CC}">
              <c16:uniqueId val="{00000008-DDD9-46C6-9049-E5C217F96DD4}"/>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Lbls>
            <c:dLbl>
              <c:idx val="0"/>
              <c:layout>
                <c:manualLayout>
                  <c:x val="-4.2802312481589611E-2"/>
                  <c:y val="-4.158151197770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8B-4724-8800-9ACACAA32B7A}"/>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D9-46C6-9049-E5C217F96D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Sheet1!$D$2:$D$8</c:f>
              <c:numCache>
                <c:formatCode>0%</c:formatCode>
                <c:ptCount val="7"/>
                <c:pt idx="0">
                  <c:v>0.23</c:v>
                </c:pt>
                <c:pt idx="1">
                  <c:v>7.0000000000000007E-2</c:v>
                </c:pt>
                <c:pt idx="2">
                  <c:v>0.11</c:v>
                </c:pt>
                <c:pt idx="3">
                  <c:v>0.15</c:v>
                </c:pt>
                <c:pt idx="4">
                  <c:v>0.12</c:v>
                </c:pt>
                <c:pt idx="5">
                  <c:v>0.15</c:v>
                </c:pt>
                <c:pt idx="6">
                  <c:v>0.3</c:v>
                </c:pt>
              </c:numCache>
            </c:numRef>
          </c:val>
          <c:smooth val="0"/>
          <c:extLst>
            <c:ext xmlns:c16="http://schemas.microsoft.com/office/drawing/2014/chart" uri="{C3380CC4-5D6E-409C-BE32-E72D297353CC}">
              <c16:uniqueId val="{0000000A-DDD9-46C6-9049-E5C217F96DD4}"/>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26339440696775973"/>
          <c:y val="0.26694378127471485"/>
          <c:w val="0.43069608189198727"/>
          <c:h val="0.149998290746749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Pt>
            <c:idx val="7"/>
            <c:marker>
              <c:symbol val="circle"/>
              <c:size val="5"/>
              <c:spPr>
                <a:solidFill>
                  <a:srgbClr val="3A7D64"/>
                </a:solidFill>
                <a:ln w="38100" cap="rnd">
                  <a:solidFill>
                    <a:srgbClr val="3A7D64"/>
                  </a:solidFill>
                </a:ln>
                <a:effectLst/>
              </c:spPr>
            </c:marker>
            <c:bubble3D val="0"/>
            <c:extLst>
              <c:ext xmlns:c16="http://schemas.microsoft.com/office/drawing/2014/chart" uri="{C3380CC4-5D6E-409C-BE32-E72D297353CC}">
                <c16:uniqueId val="{00000001-4FC2-444D-988C-E1754011EE39}"/>
              </c:ext>
            </c:extLst>
          </c:dPt>
          <c:dLbls>
            <c:dLbl>
              <c:idx val="6"/>
              <c:layout>
                <c:manualLayout>
                  <c:x val="-3.3731544416979439E-2"/>
                  <c:y val="3.864841030208510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317306363882258E-2"/>
                      <c:h val="3.1241222753579261E-2"/>
                    </c:manualLayout>
                  </c15:layout>
                </c:ext>
                <c:ext xmlns:c16="http://schemas.microsoft.com/office/drawing/2014/chart" uri="{C3380CC4-5D6E-409C-BE32-E72D297353CC}">
                  <c16:uniqueId val="{00000002-1931-453E-BDCD-E9EB775040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Sheet1!$B$2:$B$8</c:f>
              <c:numCache>
                <c:formatCode>0%</c:formatCode>
                <c:ptCount val="7"/>
                <c:pt idx="0">
                  <c:v>0.77</c:v>
                </c:pt>
                <c:pt idx="1">
                  <c:v>0.78</c:v>
                </c:pt>
                <c:pt idx="2">
                  <c:v>0.74</c:v>
                </c:pt>
                <c:pt idx="3">
                  <c:v>0.76</c:v>
                </c:pt>
                <c:pt idx="4">
                  <c:v>0.75</c:v>
                </c:pt>
                <c:pt idx="5">
                  <c:v>0.57999999999999996</c:v>
                </c:pt>
                <c:pt idx="6">
                  <c:v>0.74</c:v>
                </c:pt>
              </c:numCache>
            </c:numRef>
          </c:val>
          <c:smooth val="0"/>
          <c:extLst>
            <c:ext xmlns:c16="http://schemas.microsoft.com/office/drawing/2014/chart" uri="{C3380CC4-5D6E-409C-BE32-E72D297353CC}">
              <c16:uniqueId val="{00000000-CC66-49C6-B5B0-8B127C973C82}"/>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extLst>
              <c:ext xmlns:c16="http://schemas.microsoft.com/office/drawing/2014/chart" uri="{C3380CC4-5D6E-409C-BE32-E72D297353CC}">
                <c16:uniqueId val="{00000003-4FC2-444D-988C-E1754011EE39}"/>
              </c:ext>
            </c:extLst>
          </c:dPt>
          <c:dLbls>
            <c:dLbl>
              <c:idx val="2"/>
              <c:layout>
                <c:manualLayout>
                  <c:x val="-2.8902413272733865E-2"/>
                  <c:y val="3.1314674447310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6B-42F8-9F0C-09B1F7F290E5}"/>
                </c:ext>
              </c:extLst>
            </c:dLbl>
            <c:dLbl>
              <c:idx val="5"/>
              <c:layout>
                <c:manualLayout>
                  <c:x val="-3.0512123654149095E-2"/>
                  <c:y val="3.4248122593186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8A-4840-8DE0-FE87EB33FE4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Sheet1!$C$2:$C$8</c:f>
              <c:numCache>
                <c:formatCode>0%</c:formatCode>
                <c:ptCount val="7"/>
                <c:pt idx="0">
                  <c:v>0.12</c:v>
                </c:pt>
                <c:pt idx="1">
                  <c:v>0.14000000000000001</c:v>
                </c:pt>
                <c:pt idx="2">
                  <c:v>0.11</c:v>
                </c:pt>
                <c:pt idx="3">
                  <c:v>0.13</c:v>
                </c:pt>
                <c:pt idx="4">
                  <c:v>0.13</c:v>
                </c:pt>
                <c:pt idx="5">
                  <c:v>0.17</c:v>
                </c:pt>
                <c:pt idx="6">
                  <c:v>0.13</c:v>
                </c:pt>
              </c:numCache>
            </c:numRef>
          </c:val>
          <c:smooth val="0"/>
          <c:extLst>
            <c:ext xmlns:c16="http://schemas.microsoft.com/office/drawing/2014/chart" uri="{C3380CC4-5D6E-409C-BE32-E72D297353CC}">
              <c16:uniqueId val="{00000001-CC66-49C6-B5B0-8B127C973C82}"/>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Pt>
            <c:idx val="7"/>
            <c:marker>
              <c:symbol val="diamond"/>
              <c:size val="8"/>
              <c:spPr>
                <a:solidFill>
                  <a:srgbClr val="FF8EA9"/>
                </a:solidFill>
                <a:ln w="9525">
                  <a:solidFill>
                    <a:srgbClr val="FF8EA9"/>
                  </a:solidFill>
                </a:ln>
                <a:effectLst/>
              </c:spPr>
            </c:marker>
            <c:bubble3D val="0"/>
            <c:extLst>
              <c:ext xmlns:c16="http://schemas.microsoft.com/office/drawing/2014/chart" uri="{C3380CC4-5D6E-409C-BE32-E72D297353CC}">
                <c16:uniqueId val="{00000005-4FC2-444D-988C-E1754011EE39}"/>
              </c:ext>
            </c:extLst>
          </c:dPt>
          <c:dLbls>
            <c:dLbl>
              <c:idx val="2"/>
              <c:layout>
                <c:manualLayout>
                  <c:x val="-3.1272616747731005E-2"/>
                  <c:y val="-3.5773284648873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6B-42F8-9F0C-09B1F7F290E5}"/>
                </c:ext>
              </c:extLst>
            </c:dLbl>
            <c:dLbl>
              <c:idx val="5"/>
              <c:layout>
                <c:manualLayout>
                  <c:x val="-3.2882327129146238E-2"/>
                  <c:y val="-2.4039492065369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6B-42F8-9F0C-09B1F7F290E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Sheet1!$D$2:$D$8</c:f>
              <c:numCache>
                <c:formatCode>0%</c:formatCode>
                <c:ptCount val="7"/>
                <c:pt idx="0">
                  <c:v>0.11</c:v>
                </c:pt>
                <c:pt idx="1">
                  <c:v>7.0000000000000007E-2</c:v>
                </c:pt>
                <c:pt idx="2">
                  <c:v>0.15</c:v>
                </c:pt>
                <c:pt idx="3">
                  <c:v>0.11</c:v>
                </c:pt>
                <c:pt idx="4">
                  <c:v>0.12</c:v>
                </c:pt>
                <c:pt idx="5">
                  <c:v>0.24</c:v>
                </c:pt>
                <c:pt idx="6">
                  <c:v>0.13</c:v>
                </c:pt>
              </c:numCache>
            </c:numRef>
          </c:val>
          <c:smooth val="0"/>
          <c:extLst>
            <c:ext xmlns:c16="http://schemas.microsoft.com/office/drawing/2014/chart" uri="{C3380CC4-5D6E-409C-BE32-E72D297353CC}">
              <c16:uniqueId val="{00000002-CC66-49C6-B5B0-8B127C973C82}"/>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9"/>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Pt>
            <c:idx val="7"/>
            <c:marker>
              <c:symbol val="circle"/>
              <c:size val="5"/>
              <c:spPr>
                <a:solidFill>
                  <a:srgbClr val="3A7D64"/>
                </a:solidFill>
                <a:ln w="38100" cap="rnd">
                  <a:solidFill>
                    <a:srgbClr val="3A7D64"/>
                  </a:solidFill>
                </a:ln>
                <a:effectLst/>
              </c:spPr>
            </c:marker>
            <c:bubble3D val="0"/>
            <c:extLst>
              <c:ext xmlns:c16="http://schemas.microsoft.com/office/drawing/2014/chart" uri="{C3380CC4-5D6E-409C-BE32-E72D297353CC}">
                <c16:uniqueId val="{00000001-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Sheet1!$B$2:$B$8</c:f>
              <c:numCache>
                <c:formatCode>0%</c:formatCode>
                <c:ptCount val="7"/>
                <c:pt idx="0">
                  <c:v>0.63</c:v>
                </c:pt>
                <c:pt idx="1">
                  <c:v>0.68</c:v>
                </c:pt>
                <c:pt idx="2">
                  <c:v>0.65</c:v>
                </c:pt>
                <c:pt idx="3">
                  <c:v>0.75</c:v>
                </c:pt>
                <c:pt idx="4">
                  <c:v>0.67</c:v>
                </c:pt>
                <c:pt idx="5">
                  <c:v>0.49</c:v>
                </c:pt>
                <c:pt idx="6">
                  <c:v>0.65</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extLst>
              <c:ext xmlns:c16="http://schemas.microsoft.com/office/drawing/2014/chart" uri="{C3380CC4-5D6E-409C-BE32-E72D297353CC}">
                <c16:uniqueId val="{00000004-764E-4F54-93D2-7E6C321D650E}"/>
              </c:ext>
            </c:extLst>
          </c:dPt>
          <c:dLbls>
            <c:dLbl>
              <c:idx val="4"/>
              <c:layout>
                <c:manualLayout>
                  <c:x val="-3.6063158060371747E-2"/>
                  <c:y val="-5.9154268845729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4E-4F54-93D2-7E6C321D650E}"/>
                </c:ext>
              </c:extLst>
            </c:dLbl>
            <c:dLbl>
              <c:idx val="5"/>
              <c:layout>
                <c:manualLayout>
                  <c:x val="-3.4953964190659832E-2"/>
                  <c:y val="4.638601380351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1D-4373-BB9E-468D2D9E66F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Sheet1!$C$2:$C$8</c:f>
              <c:numCache>
                <c:formatCode>0%</c:formatCode>
                <c:ptCount val="7"/>
                <c:pt idx="0">
                  <c:v>0.27</c:v>
                </c:pt>
                <c:pt idx="1">
                  <c:v>0.17</c:v>
                </c:pt>
                <c:pt idx="2">
                  <c:v>0.19</c:v>
                </c:pt>
                <c:pt idx="3">
                  <c:v>0.13</c:v>
                </c:pt>
                <c:pt idx="4">
                  <c:v>0.15</c:v>
                </c:pt>
                <c:pt idx="5">
                  <c:v>0.16</c:v>
                </c:pt>
                <c:pt idx="6">
                  <c:v>0.19</c:v>
                </c:pt>
              </c:numCache>
            </c:numRef>
          </c:val>
          <c:smooth val="0"/>
          <c:extLst>
            <c:ext xmlns:c16="http://schemas.microsoft.com/office/drawing/2014/chart" uri="{C3380CC4-5D6E-409C-BE32-E72D297353CC}">
              <c16:uniqueId val="{00000001-F7F3-4669-9153-74990B35A221}"/>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Pt>
            <c:idx val="7"/>
            <c:marker>
              <c:symbol val="diamond"/>
              <c:size val="8"/>
              <c:spPr>
                <a:solidFill>
                  <a:srgbClr val="FF8EA9"/>
                </a:solidFill>
                <a:ln w="9525">
                  <a:solidFill>
                    <a:srgbClr val="FF8EA9"/>
                  </a:solidFill>
                </a:ln>
                <a:effectLst/>
              </c:spPr>
            </c:marker>
            <c:bubble3D val="0"/>
            <c:extLst>
              <c:ext xmlns:c16="http://schemas.microsoft.com/office/drawing/2014/chart" uri="{C3380CC4-5D6E-409C-BE32-E72D297353CC}">
                <c16:uniqueId val="{00000007-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18-34*</c:v>
                </c:pt>
                <c:pt idx="1">
                  <c:v>35-44</c:v>
                </c:pt>
                <c:pt idx="2">
                  <c:v>45-54</c:v>
                </c:pt>
                <c:pt idx="3">
                  <c:v>55-64</c:v>
                </c:pt>
                <c:pt idx="4">
                  <c:v>65-74</c:v>
                </c:pt>
                <c:pt idx="5">
                  <c:v>75+</c:v>
                </c:pt>
                <c:pt idx="6">
                  <c:v>TOTAL</c:v>
                </c:pt>
              </c:strCache>
            </c:strRef>
          </c:cat>
          <c:val>
            <c:numRef>
              <c:f>Sheet1!$D$2:$D$8</c:f>
              <c:numCache>
                <c:formatCode>0%</c:formatCode>
                <c:ptCount val="7"/>
                <c:pt idx="0">
                  <c:v>0.1</c:v>
                </c:pt>
                <c:pt idx="1">
                  <c:v>0.15</c:v>
                </c:pt>
                <c:pt idx="2">
                  <c:v>0.16</c:v>
                </c:pt>
                <c:pt idx="3">
                  <c:v>0.12</c:v>
                </c:pt>
                <c:pt idx="4">
                  <c:v>0.18</c:v>
                </c:pt>
                <c:pt idx="5">
                  <c:v>0.34</c:v>
                </c:pt>
                <c:pt idx="6">
                  <c:v>0.16</c:v>
                </c:pt>
              </c:numCache>
            </c:numRef>
          </c:val>
          <c:smooth val="0"/>
          <c:extLst>
            <c:ext xmlns:c16="http://schemas.microsoft.com/office/drawing/2014/chart" uri="{C3380CC4-5D6E-409C-BE32-E72D297353CC}">
              <c16:uniqueId val="{00000000-2399-4D24-9AC4-95F4C799BBC7}"/>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9"/>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67525091272115767"/>
          <c:y val="2.9334481458759876E-2"/>
          <c:w val="0.13231200450146591"/>
          <c:h val="0.779079493748544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302758539182812"/>
          <c:y val="5.1622088288728669E-2"/>
          <c:w val="0.51366194537999821"/>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Sheet1!$B$2:$B$7</c:f>
              <c:numCache>
                <c:formatCode>0%</c:formatCode>
                <c:ptCount val="6"/>
                <c:pt idx="0">
                  <c:v>0.1358</c:v>
                </c:pt>
                <c:pt idx="1">
                  <c:v>0.2457</c:v>
                </c:pt>
                <c:pt idx="2">
                  <c:v>0.2296</c:v>
                </c:pt>
                <c:pt idx="3">
                  <c:v>0.15690000000000001</c:v>
                </c:pt>
                <c:pt idx="4">
                  <c:v>0.1401</c:v>
                </c:pt>
                <c:pt idx="5">
                  <c:v>9.1800000000000007E-2</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5000000000000003"/>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B73-430D-811B-A782236E0E8C}"/>
              </c:ext>
            </c:extLst>
          </c:dPt>
          <c:dLbls>
            <c:dLbl>
              <c:idx val="4"/>
              <c:layout>
                <c:manualLayout>
                  <c:x val="1.9681317625472273E-3"/>
                  <c:y val="2.0547576472605451E-7"/>
                </c:manualLayout>
              </c:layout>
              <c:showLegendKey val="0"/>
              <c:showVal val="1"/>
              <c:showCatName val="0"/>
              <c:showSerName val="0"/>
              <c:showPercent val="0"/>
              <c:showBubbleSize val="0"/>
              <c:extLst>
                <c:ext xmlns:c15="http://schemas.microsoft.com/office/drawing/2012/chart" uri="{CE6537A1-D6FC-4f65-9D91-7224C49458BB}">
                  <c15:layout>
                    <c:manualLayout>
                      <c:w val="4.4631649418393815E-2"/>
                      <c:h val="4.6058214571765906E-2"/>
                    </c:manualLayout>
                  </c15:layout>
                </c:ext>
                <c:ext xmlns:c16="http://schemas.microsoft.com/office/drawing/2014/chart" uri="{C3380CC4-5D6E-409C-BE32-E72D297353CC}">
                  <c16:uniqueId val="{00000003-95F9-435C-A591-292234F6E380}"/>
                </c:ext>
              </c:extLst>
            </c:dLbl>
            <c:dLbl>
              <c:idx val="12"/>
              <c:showLegendKey val="0"/>
              <c:showVal val="1"/>
              <c:showCatName val="0"/>
              <c:showSerName val="0"/>
              <c:showPercent val="0"/>
              <c:showBubbleSize val="0"/>
              <c:extLst>
                <c:ext xmlns:c15="http://schemas.microsoft.com/office/drawing/2012/chart" uri="{CE6537A1-D6FC-4f65-9D91-7224C49458BB}">
                  <c15:layout>
                    <c:manualLayout>
                      <c:w val="4.4631649418393815E-2"/>
                      <c:h val="4.6058214571765906E-2"/>
                    </c:manualLayout>
                  </c15:layout>
                </c:ext>
                <c:ext xmlns:c16="http://schemas.microsoft.com/office/drawing/2014/chart" uri="{C3380CC4-5D6E-409C-BE32-E72D297353CC}">
                  <c16:uniqueId val="{00000002-95F9-435C-A591-292234F6E38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0.09</c:v>
                </c:pt>
                <c:pt idx="1">
                  <c:v>0.08</c:v>
                </c:pt>
                <c:pt idx="2">
                  <c:v>7.0000000000000007E-2</c:v>
                </c:pt>
                <c:pt idx="3">
                  <c:v>0.06</c:v>
                </c:pt>
                <c:pt idx="4">
                  <c:v>0.06</c:v>
                </c:pt>
                <c:pt idx="5">
                  <c:v>0.14000000000000001</c:v>
                </c:pt>
                <c:pt idx="6">
                  <c:v>0.1</c:v>
                </c:pt>
                <c:pt idx="7">
                  <c:v>0.1</c:v>
                </c:pt>
                <c:pt idx="8">
                  <c:v>0.14000000000000001</c:v>
                </c:pt>
                <c:pt idx="9">
                  <c:v>0.06</c:v>
                </c:pt>
                <c:pt idx="10">
                  <c:v>0.1</c:v>
                </c:pt>
                <c:pt idx="11">
                  <c:v>0.11</c:v>
                </c:pt>
                <c:pt idx="12">
                  <c:v>7.0000000000000007E-2</c:v>
                </c:pt>
                <c:pt idx="13">
                  <c:v>0.1</c:v>
                </c:pt>
                <c:pt idx="14">
                  <c:v>0.09</c:v>
                </c:pt>
                <c:pt idx="15">
                  <c:v>0.1</c:v>
                </c:pt>
                <c:pt idx="16">
                  <c:v>0.09</c:v>
                </c:pt>
                <c:pt idx="17">
                  <c:v>0.1</c:v>
                </c:pt>
                <c:pt idx="18">
                  <c:v>0.1</c:v>
                </c:pt>
                <c:pt idx="19">
                  <c:v>0.09</c:v>
                </c:pt>
                <c:pt idx="20">
                  <c:v>0.08</c:v>
                </c:pt>
                <c:pt idx="21">
                  <c:v>0.09</c:v>
                </c:pt>
              </c:numCache>
            </c:numRef>
          </c:val>
          <c:extLst>
            <c:ext xmlns:c16="http://schemas.microsoft.com/office/drawing/2014/chart" uri="{C3380CC4-5D6E-409C-BE32-E72D297353CC}">
              <c16:uniqueId val="{00000002-CB73-430D-811B-A782236E0E8C}"/>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25"/>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0.392</cdr:x>
      <cdr:y>0.53602</cdr:y>
    </cdr:from>
    <cdr:to>
      <cdr:x>0.4448</cdr:x>
      <cdr:y>0.57552</cdr:y>
    </cdr:to>
    <cdr:sp macro="" textlink="">
      <cdr:nvSpPr>
        <cdr:cNvPr id="2" name="Rectangle 1">
          <a:extLst xmlns:a="http://schemas.openxmlformats.org/drawingml/2006/main">
            <a:ext uri="{FF2B5EF4-FFF2-40B4-BE49-F238E27FC236}">
              <a16:creationId xmlns:a16="http://schemas.microsoft.com/office/drawing/2014/main" id="{EA6A7EA1-F0CA-4B43-8D76-10DB12CF789D}"/>
            </a:ext>
            <a:ext uri="{C183D7F6-B498-43B3-948B-1728B52AA6E4}">
              <adec:decorative xmlns:adec="http://schemas.microsoft.com/office/drawing/2017/decorative" val="1"/>
            </a:ext>
          </a:extLst>
        </cdr:cNvPr>
        <cdr:cNvSpPr/>
      </cdr:nvSpPr>
      <cdr:spPr>
        <a:xfrm xmlns:a="http://schemas.openxmlformats.org/drawingml/2006/main">
          <a:off x="2529533" y="2608658"/>
          <a:ext cx="340693" cy="192249"/>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0.7255</cdr:x>
      <cdr:y>0.6425</cdr:y>
    </cdr:from>
    <cdr:to>
      <cdr:x>0.78398</cdr:x>
      <cdr:y>0.6924</cdr:y>
    </cdr:to>
    <cdr:sp macro="" textlink="">
      <cdr:nvSpPr>
        <cdr:cNvPr id="3" name="Rectangle 2">
          <a:extLst xmlns:a="http://schemas.openxmlformats.org/drawingml/2006/main">
            <a:ext uri="{FF2B5EF4-FFF2-40B4-BE49-F238E27FC236}">
              <a16:creationId xmlns:a16="http://schemas.microsoft.com/office/drawing/2014/main" id="{215561CB-369B-6F86-3BFA-108B486EBD0C}"/>
            </a:ext>
            <a:ext uri="{C183D7F6-B498-43B3-948B-1728B52AA6E4}">
              <adec:decorative xmlns:adec="http://schemas.microsoft.com/office/drawing/2017/decorative" val="1"/>
            </a:ext>
          </a:extLst>
        </cdr:cNvPr>
        <cdr:cNvSpPr/>
      </cdr:nvSpPr>
      <cdr:spPr>
        <a:xfrm xmlns:a="http://schemas.openxmlformats.org/drawingml/2006/main">
          <a:off x="4025381" y="2535657"/>
          <a:ext cx="324473" cy="196933"/>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0.80767</cdr:x>
      <cdr:y>0.05649</cdr:y>
    </cdr:from>
    <cdr:to>
      <cdr:x>0.86755</cdr:x>
      <cdr:y>0.09468</cdr:y>
    </cdr:to>
    <cdr:sp macro="" textlink="">
      <cdr:nvSpPr>
        <cdr:cNvPr id="2" name="Rectangle 1">
          <a:extLst xmlns:a="http://schemas.openxmlformats.org/drawingml/2006/main">
            <a:ext uri="{FF2B5EF4-FFF2-40B4-BE49-F238E27FC236}">
              <a16:creationId xmlns:a16="http://schemas.microsoft.com/office/drawing/2014/main" id="{CBA9291A-C64E-421A-9525-434E5514FCAC}"/>
            </a:ext>
          </a:extLst>
        </cdr:cNvPr>
        <cdr:cNvSpPr/>
      </cdr:nvSpPr>
      <cdr:spPr>
        <a:xfrm xmlns:a="http://schemas.openxmlformats.org/drawingml/2006/main">
          <a:off x="5211778" y="274926"/>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0.80621</cdr:x>
      <cdr:y>0.49777</cdr:y>
    </cdr:from>
    <cdr:to>
      <cdr:x>0.86609</cdr:x>
      <cdr:y>0.53596</cdr:y>
    </cdr:to>
    <cdr:sp macro="" textlink="">
      <cdr:nvSpPr>
        <cdr:cNvPr id="6" name="Rectangle 5">
          <a:extLst xmlns:a="http://schemas.openxmlformats.org/drawingml/2006/main">
            <a:ext uri="{FF2B5EF4-FFF2-40B4-BE49-F238E27FC236}">
              <a16:creationId xmlns:a16="http://schemas.microsoft.com/office/drawing/2014/main" id="{6083C5BB-3CA7-E954-90DE-02B12EAF6201}"/>
            </a:ext>
          </a:extLst>
        </cdr:cNvPr>
        <cdr:cNvSpPr/>
      </cdr:nvSpPr>
      <cdr:spPr>
        <a:xfrm xmlns:a="http://schemas.openxmlformats.org/drawingml/2006/main">
          <a:off x="5202307" y="2422547"/>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0.80902</cdr:x>
      <cdr:y>0.67463</cdr:y>
    </cdr:from>
    <cdr:to>
      <cdr:x>0.8689</cdr:x>
      <cdr:y>0.71282</cdr:y>
    </cdr:to>
    <cdr:sp macro="" textlink="">
      <cdr:nvSpPr>
        <cdr:cNvPr id="7" name="Rectangle 6">
          <a:extLst xmlns:a="http://schemas.openxmlformats.org/drawingml/2006/main">
            <a:ext uri="{FF2B5EF4-FFF2-40B4-BE49-F238E27FC236}">
              <a16:creationId xmlns:a16="http://schemas.microsoft.com/office/drawing/2014/main" id="{060D8F12-39B6-91C6-0886-6763D5EAC6B4}"/>
            </a:ext>
          </a:extLst>
        </cdr:cNvPr>
        <cdr:cNvSpPr/>
      </cdr:nvSpPr>
      <cdr:spPr>
        <a:xfrm xmlns:a="http://schemas.openxmlformats.org/drawingml/2006/main">
          <a:off x="5220448" y="3283277"/>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0.79997</cdr:x>
      <cdr:y>0.75773</cdr:y>
    </cdr:from>
    <cdr:to>
      <cdr:x>0.85985</cdr:x>
      <cdr:y>0.79592</cdr:y>
    </cdr:to>
    <cdr:sp macro="" textlink="">
      <cdr:nvSpPr>
        <cdr:cNvPr id="8" name="Rectangle 7">
          <a:extLst xmlns:a="http://schemas.openxmlformats.org/drawingml/2006/main">
            <a:ext uri="{FF2B5EF4-FFF2-40B4-BE49-F238E27FC236}">
              <a16:creationId xmlns:a16="http://schemas.microsoft.com/office/drawing/2014/main" id="{580ADFC1-B7D4-9018-0083-ECC946A33966}"/>
            </a:ext>
          </a:extLst>
        </cdr:cNvPr>
        <cdr:cNvSpPr/>
      </cdr:nvSpPr>
      <cdr:spPr>
        <a:xfrm xmlns:a="http://schemas.openxmlformats.org/drawingml/2006/main">
          <a:off x="5162063" y="3687694"/>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0.87989</cdr:x>
      <cdr:y>0.143</cdr:y>
    </cdr:from>
    <cdr:to>
      <cdr:x>0.93977</cdr:x>
      <cdr:y>0.18119</cdr:y>
    </cdr:to>
    <cdr:sp macro="" textlink="">
      <cdr:nvSpPr>
        <cdr:cNvPr id="9" name="Rectangle 8">
          <a:extLst xmlns:a="http://schemas.openxmlformats.org/drawingml/2006/main">
            <a:ext uri="{FF2B5EF4-FFF2-40B4-BE49-F238E27FC236}">
              <a16:creationId xmlns:a16="http://schemas.microsoft.com/office/drawing/2014/main" id="{0A01A6ED-1E66-B1CA-5841-6930FA0D9DC1}"/>
            </a:ext>
          </a:extLst>
        </cdr:cNvPr>
        <cdr:cNvSpPr/>
      </cdr:nvSpPr>
      <cdr:spPr>
        <a:xfrm xmlns:a="http://schemas.openxmlformats.org/drawingml/2006/main">
          <a:off x="5677778" y="695923"/>
          <a:ext cx="386395" cy="185862"/>
        </a:xfrm>
        <a:prstGeom xmlns:a="http://schemas.openxmlformats.org/drawingml/2006/main" prst="rect">
          <a:avLst/>
        </a:prstGeom>
        <a:noFill xmlns:a="http://schemas.openxmlformats.org/drawingml/2006/main"/>
        <a:ln xmlns:a="http://schemas.openxmlformats.org/drawingml/2006/main" w="1905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0.85752</cdr:x>
      <cdr:y>0.54372</cdr:y>
    </cdr:from>
    <cdr:to>
      <cdr:x>0.9174</cdr:x>
      <cdr:y>0.58191</cdr:y>
    </cdr:to>
    <cdr:sp macro="" textlink="">
      <cdr:nvSpPr>
        <cdr:cNvPr id="10" name="Rectangle 9">
          <a:extLst xmlns:a="http://schemas.openxmlformats.org/drawingml/2006/main">
            <a:ext uri="{FF2B5EF4-FFF2-40B4-BE49-F238E27FC236}">
              <a16:creationId xmlns:a16="http://schemas.microsoft.com/office/drawing/2014/main" id="{DC13B911-92C4-32C8-B54C-13B7B24FD627}"/>
            </a:ext>
          </a:extLst>
        </cdr:cNvPr>
        <cdr:cNvSpPr/>
      </cdr:nvSpPr>
      <cdr:spPr>
        <a:xfrm xmlns:a="http://schemas.openxmlformats.org/drawingml/2006/main">
          <a:off x="5533445" y="2646152"/>
          <a:ext cx="386395" cy="185862"/>
        </a:xfrm>
        <a:prstGeom xmlns:a="http://schemas.openxmlformats.org/drawingml/2006/main" prst="rect">
          <a:avLst/>
        </a:prstGeom>
        <a:noFill xmlns:a="http://schemas.openxmlformats.org/drawingml/2006/main"/>
        <a:ln xmlns:a="http://schemas.openxmlformats.org/drawingml/2006/main" w="1905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0.83615</cdr:x>
      <cdr:y>0.71335</cdr:y>
    </cdr:from>
    <cdr:to>
      <cdr:x>0.89603</cdr:x>
      <cdr:y>0.75154</cdr:y>
    </cdr:to>
    <cdr:sp macro="" textlink="">
      <cdr:nvSpPr>
        <cdr:cNvPr id="11" name="Rectangle 10">
          <a:extLst xmlns:a="http://schemas.openxmlformats.org/drawingml/2006/main">
            <a:ext uri="{FF2B5EF4-FFF2-40B4-BE49-F238E27FC236}">
              <a16:creationId xmlns:a16="http://schemas.microsoft.com/office/drawing/2014/main" id="{3480CD19-9F8B-0F31-2E52-01BD6A147127}"/>
            </a:ext>
          </a:extLst>
        </cdr:cNvPr>
        <cdr:cNvSpPr/>
      </cdr:nvSpPr>
      <cdr:spPr>
        <a:xfrm xmlns:a="http://schemas.openxmlformats.org/drawingml/2006/main">
          <a:off x="5395505" y="3471705"/>
          <a:ext cx="386395" cy="185862"/>
        </a:xfrm>
        <a:prstGeom xmlns:a="http://schemas.openxmlformats.org/drawingml/2006/main" prst="rect">
          <a:avLst/>
        </a:prstGeom>
        <a:noFill xmlns:a="http://schemas.openxmlformats.org/drawingml/2006/main"/>
        <a:ln xmlns:a="http://schemas.openxmlformats.org/drawingml/2006/main" w="1905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0.81391</cdr:x>
      <cdr:y>0.80563</cdr:y>
    </cdr:from>
    <cdr:to>
      <cdr:x>0.87379</cdr:x>
      <cdr:y>0.84382</cdr:y>
    </cdr:to>
    <cdr:sp macro="" textlink="">
      <cdr:nvSpPr>
        <cdr:cNvPr id="12" name="Rectangle 11">
          <a:extLst xmlns:a="http://schemas.openxmlformats.org/drawingml/2006/main">
            <a:ext uri="{FF2B5EF4-FFF2-40B4-BE49-F238E27FC236}">
              <a16:creationId xmlns:a16="http://schemas.microsoft.com/office/drawing/2014/main" id="{7C1A69BA-41FE-2A42-59B0-15A7C1C76139}"/>
            </a:ext>
          </a:extLst>
        </cdr:cNvPr>
        <cdr:cNvSpPr/>
      </cdr:nvSpPr>
      <cdr:spPr>
        <a:xfrm xmlns:a="http://schemas.openxmlformats.org/drawingml/2006/main">
          <a:off x="5251998" y="3920783"/>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0.82404</cdr:x>
      <cdr:y>0.62967</cdr:y>
    </cdr:from>
    <cdr:to>
      <cdr:x>0.88392</cdr:x>
      <cdr:y>0.66786</cdr:y>
    </cdr:to>
    <cdr:sp macro="" textlink="">
      <cdr:nvSpPr>
        <cdr:cNvPr id="3" name="Rectangle 2">
          <a:extLst xmlns:a="http://schemas.openxmlformats.org/drawingml/2006/main">
            <a:ext uri="{FF2B5EF4-FFF2-40B4-BE49-F238E27FC236}">
              <a16:creationId xmlns:a16="http://schemas.microsoft.com/office/drawing/2014/main" id="{F6D43D03-8701-F7D4-43BB-6D82DCAE5A3B}"/>
            </a:ext>
          </a:extLst>
        </cdr:cNvPr>
        <cdr:cNvSpPr/>
      </cdr:nvSpPr>
      <cdr:spPr>
        <a:xfrm xmlns:a="http://schemas.openxmlformats.org/drawingml/2006/main">
          <a:off x="5317359" y="3064453"/>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0.84237</cdr:x>
      <cdr:y>0.58642</cdr:y>
    </cdr:from>
    <cdr:to>
      <cdr:x>0.90225</cdr:x>
      <cdr:y>0.62461</cdr:y>
    </cdr:to>
    <cdr:sp macro="" textlink="">
      <cdr:nvSpPr>
        <cdr:cNvPr id="4" name="Rectangle 3">
          <a:extLst xmlns:a="http://schemas.openxmlformats.org/drawingml/2006/main">
            <a:ext uri="{FF2B5EF4-FFF2-40B4-BE49-F238E27FC236}">
              <a16:creationId xmlns:a16="http://schemas.microsoft.com/office/drawing/2014/main" id="{5CB9EEAE-AC14-9009-6592-7BBA5CBD73FE}"/>
            </a:ext>
          </a:extLst>
        </cdr:cNvPr>
        <cdr:cNvSpPr/>
      </cdr:nvSpPr>
      <cdr:spPr>
        <a:xfrm xmlns:a="http://schemas.openxmlformats.org/drawingml/2006/main">
          <a:off x="5435692" y="2853954"/>
          <a:ext cx="386395" cy="185862"/>
        </a:xfrm>
        <a:prstGeom xmlns:a="http://schemas.openxmlformats.org/drawingml/2006/main" prst="rect">
          <a:avLst/>
        </a:prstGeom>
        <a:noFill xmlns:a="http://schemas.openxmlformats.org/drawingml/2006/main"/>
        <a:ln xmlns:a="http://schemas.openxmlformats.org/drawingml/2006/main" w="1905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0.72532</cdr:x>
      <cdr:y>0.05578</cdr:y>
    </cdr:from>
    <cdr:to>
      <cdr:x>0.7852</cdr:x>
      <cdr:y>0.09397</cdr:y>
    </cdr:to>
    <cdr:sp macro="" textlink="">
      <cdr:nvSpPr>
        <cdr:cNvPr id="2" name="Rectangle 1">
          <a:extLst xmlns:a="http://schemas.openxmlformats.org/drawingml/2006/main">
            <a:ext uri="{FF2B5EF4-FFF2-40B4-BE49-F238E27FC236}">
              <a16:creationId xmlns:a16="http://schemas.microsoft.com/office/drawing/2014/main" id="{CBA9291A-C64E-421A-9525-434E5514FCAC}"/>
            </a:ext>
          </a:extLst>
        </cdr:cNvPr>
        <cdr:cNvSpPr/>
      </cdr:nvSpPr>
      <cdr:spPr>
        <a:xfrm xmlns:a="http://schemas.openxmlformats.org/drawingml/2006/main">
          <a:off x="4680380" y="271463"/>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0.71689</cdr:x>
      <cdr:y>0.10017</cdr:y>
    </cdr:from>
    <cdr:to>
      <cdr:x>0.77677</cdr:x>
      <cdr:y>0.13836</cdr:y>
    </cdr:to>
    <cdr:sp macro="" textlink="">
      <cdr:nvSpPr>
        <cdr:cNvPr id="3" name="Rectangle 2">
          <a:extLst xmlns:a="http://schemas.openxmlformats.org/drawingml/2006/main">
            <a:ext uri="{FF2B5EF4-FFF2-40B4-BE49-F238E27FC236}">
              <a16:creationId xmlns:a16="http://schemas.microsoft.com/office/drawing/2014/main" id="{076FF600-3F05-094D-6EE4-4F1DEA5B982C}"/>
            </a:ext>
          </a:extLst>
        </cdr:cNvPr>
        <cdr:cNvSpPr/>
      </cdr:nvSpPr>
      <cdr:spPr>
        <a:xfrm xmlns:a="http://schemas.openxmlformats.org/drawingml/2006/main">
          <a:off x="4625966" y="487504"/>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0.69323</cdr:x>
      <cdr:y>0.19019</cdr:y>
    </cdr:from>
    <cdr:to>
      <cdr:x>0.75311</cdr:x>
      <cdr:y>0.22838</cdr:y>
    </cdr:to>
    <cdr:sp macro="" textlink="">
      <cdr:nvSpPr>
        <cdr:cNvPr id="4" name="Rectangle 3">
          <a:extLst xmlns:a="http://schemas.openxmlformats.org/drawingml/2006/main">
            <a:ext uri="{FF2B5EF4-FFF2-40B4-BE49-F238E27FC236}">
              <a16:creationId xmlns:a16="http://schemas.microsoft.com/office/drawing/2014/main" id="{15E8D72D-4984-8638-0B86-C6CA623B589E}"/>
            </a:ext>
          </a:extLst>
        </cdr:cNvPr>
        <cdr:cNvSpPr/>
      </cdr:nvSpPr>
      <cdr:spPr>
        <a:xfrm xmlns:a="http://schemas.openxmlformats.org/drawingml/2006/main">
          <a:off x="4473303" y="925608"/>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0.72532</cdr:x>
      <cdr:y>0.40758</cdr:y>
    </cdr:from>
    <cdr:to>
      <cdr:x>0.7852</cdr:x>
      <cdr:y>0.44577</cdr:y>
    </cdr:to>
    <cdr:sp macro="" textlink="">
      <cdr:nvSpPr>
        <cdr:cNvPr id="5" name="Rectangle 4">
          <a:extLst xmlns:a="http://schemas.openxmlformats.org/drawingml/2006/main">
            <a:ext uri="{FF2B5EF4-FFF2-40B4-BE49-F238E27FC236}">
              <a16:creationId xmlns:a16="http://schemas.microsoft.com/office/drawing/2014/main" id="{06EEB51E-5C54-77B8-F049-C26645E14742}"/>
            </a:ext>
          </a:extLst>
        </cdr:cNvPr>
        <cdr:cNvSpPr/>
      </cdr:nvSpPr>
      <cdr:spPr>
        <a:xfrm xmlns:a="http://schemas.openxmlformats.org/drawingml/2006/main">
          <a:off x="4680380" y="1983587"/>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0.73302</cdr:x>
      <cdr:y>0.67763</cdr:y>
    </cdr:from>
    <cdr:to>
      <cdr:x>0.7929</cdr:x>
      <cdr:y>0.71582</cdr:y>
    </cdr:to>
    <cdr:sp macro="" textlink="">
      <cdr:nvSpPr>
        <cdr:cNvPr id="6" name="Rectangle 5">
          <a:extLst xmlns:a="http://schemas.openxmlformats.org/drawingml/2006/main">
            <a:ext uri="{FF2B5EF4-FFF2-40B4-BE49-F238E27FC236}">
              <a16:creationId xmlns:a16="http://schemas.microsoft.com/office/drawing/2014/main" id="{6083C5BB-3CA7-E954-90DE-02B12EAF6201}"/>
            </a:ext>
          </a:extLst>
        </cdr:cNvPr>
        <cdr:cNvSpPr/>
      </cdr:nvSpPr>
      <cdr:spPr>
        <a:xfrm xmlns:a="http://schemas.openxmlformats.org/drawingml/2006/main">
          <a:off x="4730077" y="3297860"/>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0.72917</cdr:x>
      <cdr:y>0.76025</cdr:y>
    </cdr:from>
    <cdr:to>
      <cdr:x>0.78905</cdr:x>
      <cdr:y>0.79844</cdr:y>
    </cdr:to>
    <cdr:sp macro="" textlink="">
      <cdr:nvSpPr>
        <cdr:cNvPr id="7" name="Rectangle 6">
          <a:extLst xmlns:a="http://schemas.openxmlformats.org/drawingml/2006/main">
            <a:ext uri="{FF2B5EF4-FFF2-40B4-BE49-F238E27FC236}">
              <a16:creationId xmlns:a16="http://schemas.microsoft.com/office/drawing/2014/main" id="{060D8F12-39B6-91C6-0886-6763D5EAC6B4}"/>
            </a:ext>
          </a:extLst>
        </cdr:cNvPr>
        <cdr:cNvSpPr/>
      </cdr:nvSpPr>
      <cdr:spPr>
        <a:xfrm xmlns:a="http://schemas.openxmlformats.org/drawingml/2006/main">
          <a:off x="4705198" y="3699937"/>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0.70285</cdr:x>
      <cdr:y>0.80563</cdr:y>
    </cdr:from>
    <cdr:to>
      <cdr:x>0.76273</cdr:x>
      <cdr:y>0.84382</cdr:y>
    </cdr:to>
    <cdr:sp macro="" textlink="">
      <cdr:nvSpPr>
        <cdr:cNvPr id="8" name="Rectangle 7">
          <a:extLst xmlns:a="http://schemas.openxmlformats.org/drawingml/2006/main">
            <a:ext uri="{FF2B5EF4-FFF2-40B4-BE49-F238E27FC236}">
              <a16:creationId xmlns:a16="http://schemas.microsoft.com/office/drawing/2014/main" id="{580ADFC1-B7D4-9018-0083-ECC946A33966}"/>
            </a:ext>
          </a:extLst>
        </cdr:cNvPr>
        <cdr:cNvSpPr/>
      </cdr:nvSpPr>
      <cdr:spPr>
        <a:xfrm xmlns:a="http://schemas.openxmlformats.org/drawingml/2006/main">
          <a:off x="4535377" y="3920783"/>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0.93767</cdr:x>
      <cdr:y>0.23305</cdr:y>
    </cdr:from>
    <cdr:to>
      <cdr:x>0.99755</cdr:x>
      <cdr:y>0.27124</cdr:y>
    </cdr:to>
    <cdr:sp macro="" textlink="">
      <cdr:nvSpPr>
        <cdr:cNvPr id="9" name="Rectangle 8">
          <a:extLst xmlns:a="http://schemas.openxmlformats.org/drawingml/2006/main">
            <a:ext uri="{FF2B5EF4-FFF2-40B4-BE49-F238E27FC236}">
              <a16:creationId xmlns:a16="http://schemas.microsoft.com/office/drawing/2014/main" id="{0A01A6ED-1E66-B1CA-5841-6930FA0D9DC1}"/>
            </a:ext>
          </a:extLst>
        </cdr:cNvPr>
        <cdr:cNvSpPr/>
      </cdr:nvSpPr>
      <cdr:spPr>
        <a:xfrm xmlns:a="http://schemas.openxmlformats.org/drawingml/2006/main">
          <a:off x="6050591" y="1134191"/>
          <a:ext cx="386395" cy="185862"/>
        </a:xfrm>
        <a:prstGeom xmlns:a="http://schemas.openxmlformats.org/drawingml/2006/main" prst="rect">
          <a:avLst/>
        </a:prstGeom>
        <a:noFill xmlns:a="http://schemas.openxmlformats.org/drawingml/2006/main"/>
        <a:ln xmlns:a="http://schemas.openxmlformats.org/drawingml/2006/main" w="1905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0.58648</cdr:x>
      <cdr:y>0.37099</cdr:y>
    </cdr:from>
    <cdr:to>
      <cdr:x>0.64636</cdr:x>
      <cdr:y>0.40204</cdr:y>
    </cdr:to>
    <cdr:sp macro="" textlink="">
      <cdr:nvSpPr>
        <cdr:cNvPr id="2" name="Rectangle 1">
          <a:extLst xmlns:a="http://schemas.openxmlformats.org/drawingml/2006/main">
            <a:ext uri="{FF2B5EF4-FFF2-40B4-BE49-F238E27FC236}">
              <a16:creationId xmlns:a16="http://schemas.microsoft.com/office/drawing/2014/main" id="{CBA9291A-C64E-421A-9525-434E5514FCAC}"/>
            </a:ext>
          </a:extLst>
        </cdr:cNvPr>
        <cdr:cNvSpPr/>
      </cdr:nvSpPr>
      <cdr:spPr>
        <a:xfrm xmlns:a="http://schemas.openxmlformats.org/drawingml/2006/main">
          <a:off x="3784467" y="1638815"/>
          <a:ext cx="386395" cy="137159"/>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0.61764</cdr:x>
      <cdr:y>0.5</cdr:y>
    </cdr:from>
    <cdr:to>
      <cdr:x>0.67752</cdr:x>
      <cdr:y>0.53819</cdr:y>
    </cdr:to>
    <cdr:sp macro="" textlink="">
      <cdr:nvSpPr>
        <cdr:cNvPr id="4" name="Rectangle 3">
          <a:extLst xmlns:a="http://schemas.openxmlformats.org/drawingml/2006/main">
            <a:ext uri="{FF2B5EF4-FFF2-40B4-BE49-F238E27FC236}">
              <a16:creationId xmlns:a16="http://schemas.microsoft.com/office/drawing/2014/main" id="{4B9BA5EB-C943-4A57-B5D9-E35DDEAE208A}"/>
            </a:ext>
          </a:extLst>
        </cdr:cNvPr>
        <cdr:cNvSpPr/>
      </cdr:nvSpPr>
      <cdr:spPr>
        <a:xfrm xmlns:a="http://schemas.openxmlformats.org/drawingml/2006/main">
          <a:off x="3985494" y="2208678"/>
          <a:ext cx="386395" cy="168698"/>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0.60667</cdr:x>
      <cdr:y>0.05529</cdr:y>
    </cdr:from>
    <cdr:to>
      <cdr:x>0.66446</cdr:x>
      <cdr:y>0.09286</cdr:y>
    </cdr:to>
    <cdr:sp macro="" textlink="">
      <cdr:nvSpPr>
        <cdr:cNvPr id="5" name="Rectangle 4">
          <a:extLst xmlns:a="http://schemas.openxmlformats.org/drawingml/2006/main">
            <a:ext uri="{FF2B5EF4-FFF2-40B4-BE49-F238E27FC236}">
              <a16:creationId xmlns:a16="http://schemas.microsoft.com/office/drawing/2014/main" id="{4B9BA5EB-C943-4A57-B5D9-E35DDEAE208A}"/>
            </a:ext>
          </a:extLst>
        </cdr:cNvPr>
        <cdr:cNvSpPr/>
      </cdr:nvSpPr>
      <cdr:spPr>
        <a:xfrm xmlns:a="http://schemas.openxmlformats.org/drawingml/2006/main">
          <a:off x="3914736" y="244218"/>
          <a:ext cx="372909" cy="165960"/>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0.56617</cdr:x>
      <cdr:y>0.76564</cdr:y>
    </cdr:from>
    <cdr:to>
      <cdr:x>0.62605</cdr:x>
      <cdr:y>0.80383</cdr:y>
    </cdr:to>
    <cdr:sp macro="" textlink="">
      <cdr:nvSpPr>
        <cdr:cNvPr id="6" name="Rectangle 5">
          <a:extLst xmlns:a="http://schemas.openxmlformats.org/drawingml/2006/main">
            <a:ext uri="{FF2B5EF4-FFF2-40B4-BE49-F238E27FC236}">
              <a16:creationId xmlns:a16="http://schemas.microsoft.com/office/drawing/2014/main" id="{4B9BA5EB-C943-4A57-B5D9-E35DDEAE208A}"/>
            </a:ext>
          </a:extLst>
        </cdr:cNvPr>
        <cdr:cNvSpPr/>
      </cdr:nvSpPr>
      <cdr:spPr>
        <a:xfrm xmlns:a="http://schemas.openxmlformats.org/drawingml/2006/main">
          <a:off x="3653416" y="3382123"/>
          <a:ext cx="386395" cy="168698"/>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0.59004</cdr:x>
      <cdr:y>0.67145</cdr:y>
    </cdr:from>
    <cdr:to>
      <cdr:x>0.64992</cdr:x>
      <cdr:y>0.70964</cdr:y>
    </cdr:to>
    <cdr:sp macro="" textlink="">
      <cdr:nvSpPr>
        <cdr:cNvPr id="3" name="Rectangle 2">
          <a:extLst xmlns:a="http://schemas.openxmlformats.org/drawingml/2006/main">
            <a:ext uri="{FF2B5EF4-FFF2-40B4-BE49-F238E27FC236}">
              <a16:creationId xmlns:a16="http://schemas.microsoft.com/office/drawing/2014/main" id="{AEBF966C-ED58-3A3A-07F1-0BF2861BD462}"/>
            </a:ext>
          </a:extLst>
        </cdr:cNvPr>
        <cdr:cNvSpPr/>
      </cdr:nvSpPr>
      <cdr:spPr>
        <a:xfrm xmlns:a="http://schemas.openxmlformats.org/drawingml/2006/main">
          <a:off x="3807405" y="2966046"/>
          <a:ext cx="386395" cy="168699"/>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0.61558</cdr:x>
      <cdr:y>0.80785</cdr:y>
    </cdr:from>
    <cdr:to>
      <cdr:x>0.68043</cdr:x>
      <cdr:y>0.84786</cdr:y>
    </cdr:to>
    <cdr:sp macro="" textlink="">
      <cdr:nvSpPr>
        <cdr:cNvPr id="7" name="Rectangle 6">
          <a:extLst xmlns:a="http://schemas.openxmlformats.org/drawingml/2006/main">
            <a:ext uri="{FF2B5EF4-FFF2-40B4-BE49-F238E27FC236}">
              <a16:creationId xmlns:a16="http://schemas.microsoft.com/office/drawing/2014/main" id="{AEBF966C-ED58-3A3A-07F1-0BF2861BD462}"/>
            </a:ext>
          </a:extLst>
        </cdr:cNvPr>
        <cdr:cNvSpPr/>
      </cdr:nvSpPr>
      <cdr:spPr>
        <a:xfrm xmlns:a="http://schemas.openxmlformats.org/drawingml/2006/main">
          <a:off x="3972251" y="3568567"/>
          <a:ext cx="418429" cy="176745"/>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0.67507</cdr:x>
      <cdr:y>0.57476</cdr:y>
    </cdr:from>
    <cdr:to>
      <cdr:x>0.73502</cdr:x>
      <cdr:y>0.63042</cdr:y>
    </cdr:to>
    <cdr:sp macro="" textlink="">
      <cdr:nvSpPr>
        <cdr:cNvPr id="8" name="Rectangle 7">
          <a:extLst xmlns:a="http://schemas.openxmlformats.org/drawingml/2006/main">
            <a:ext uri="{FF2B5EF4-FFF2-40B4-BE49-F238E27FC236}">
              <a16:creationId xmlns:a16="http://schemas.microsoft.com/office/drawing/2014/main" id="{604E6FC3-716F-42AC-A319-C56EBF33339E}"/>
            </a:ext>
          </a:extLst>
        </cdr:cNvPr>
        <cdr:cNvSpPr/>
      </cdr:nvSpPr>
      <cdr:spPr>
        <a:xfrm xmlns:a="http://schemas.openxmlformats.org/drawingml/2006/main">
          <a:off x="4356095" y="2538910"/>
          <a:ext cx="386863" cy="245885"/>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0.69059</cdr:x>
      <cdr:y>0.53268</cdr:y>
    </cdr:from>
    <cdr:to>
      <cdr:x>0.73616</cdr:x>
      <cdr:y>0.57476</cdr:y>
    </cdr:to>
    <cdr:sp macro="" textlink="">
      <cdr:nvSpPr>
        <cdr:cNvPr id="9" name="Rectangle 8">
          <a:extLst xmlns:a="http://schemas.openxmlformats.org/drawingml/2006/main">
            <a:ext uri="{FF2B5EF4-FFF2-40B4-BE49-F238E27FC236}">
              <a16:creationId xmlns:a16="http://schemas.microsoft.com/office/drawing/2014/main" id="{604E6FC3-716F-42AC-A319-C56EBF33339E}"/>
            </a:ext>
          </a:extLst>
        </cdr:cNvPr>
        <cdr:cNvSpPr/>
      </cdr:nvSpPr>
      <cdr:spPr>
        <a:xfrm xmlns:a="http://schemas.openxmlformats.org/drawingml/2006/main">
          <a:off x="4456244" y="2353033"/>
          <a:ext cx="294050" cy="185878"/>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0.69059</cdr:x>
      <cdr:y>0.31925</cdr:y>
    </cdr:from>
    <cdr:to>
      <cdr:x>0.73616</cdr:x>
      <cdr:y>0.36133</cdr:y>
    </cdr:to>
    <cdr:sp macro="" textlink="">
      <cdr:nvSpPr>
        <cdr:cNvPr id="10" name="Rectangle 9">
          <a:extLst xmlns:a="http://schemas.openxmlformats.org/drawingml/2006/main">
            <a:ext uri="{FF2B5EF4-FFF2-40B4-BE49-F238E27FC236}">
              <a16:creationId xmlns:a16="http://schemas.microsoft.com/office/drawing/2014/main" id="{604E6FC3-716F-42AC-A319-C56EBF33339E}"/>
            </a:ext>
          </a:extLst>
        </cdr:cNvPr>
        <cdr:cNvSpPr/>
      </cdr:nvSpPr>
      <cdr:spPr>
        <a:xfrm xmlns:a="http://schemas.openxmlformats.org/drawingml/2006/main">
          <a:off x="4456244" y="1410262"/>
          <a:ext cx="294050" cy="185878"/>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0.669</cdr:x>
      <cdr:y>0.22758</cdr:y>
    </cdr:from>
    <cdr:to>
      <cdr:x>0.71456</cdr:x>
      <cdr:y>0.26966</cdr:y>
    </cdr:to>
    <cdr:sp macro="" textlink="">
      <cdr:nvSpPr>
        <cdr:cNvPr id="11" name="Rectangle 10">
          <a:extLst xmlns:a="http://schemas.openxmlformats.org/drawingml/2006/main">
            <a:ext uri="{FF2B5EF4-FFF2-40B4-BE49-F238E27FC236}">
              <a16:creationId xmlns:a16="http://schemas.microsoft.com/office/drawing/2014/main" id="{604E6FC3-716F-42AC-A319-C56EBF33339E}"/>
            </a:ext>
          </a:extLst>
        </cdr:cNvPr>
        <cdr:cNvSpPr/>
      </cdr:nvSpPr>
      <cdr:spPr>
        <a:xfrm xmlns:a="http://schemas.openxmlformats.org/drawingml/2006/main">
          <a:off x="4316907" y="1005313"/>
          <a:ext cx="294050" cy="185878"/>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0.67669</cdr:x>
      <cdr:y>0.93721</cdr:y>
    </cdr:from>
    <cdr:to>
      <cdr:x>0.73451</cdr:x>
      <cdr:y>0.97928</cdr:y>
    </cdr:to>
    <cdr:sp macro="" textlink="">
      <cdr:nvSpPr>
        <cdr:cNvPr id="12" name="Rectangle 11">
          <a:extLst xmlns:a="http://schemas.openxmlformats.org/drawingml/2006/main">
            <a:ext uri="{FF2B5EF4-FFF2-40B4-BE49-F238E27FC236}">
              <a16:creationId xmlns:a16="http://schemas.microsoft.com/office/drawing/2014/main" id="{5BD962E3-728B-F96D-C73B-25C2B194651C}"/>
            </a:ext>
          </a:extLst>
        </cdr:cNvPr>
        <cdr:cNvSpPr/>
      </cdr:nvSpPr>
      <cdr:spPr>
        <a:xfrm xmlns:a="http://schemas.openxmlformats.org/drawingml/2006/main">
          <a:off x="4366544" y="4139989"/>
          <a:ext cx="373095" cy="185850"/>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0.66067</cdr:x>
      <cdr:y>0.88023</cdr:y>
    </cdr:from>
    <cdr:to>
      <cdr:x>0.72063</cdr:x>
      <cdr:y>0.93589</cdr:y>
    </cdr:to>
    <cdr:sp macro="" textlink="">
      <cdr:nvSpPr>
        <cdr:cNvPr id="13" name="Rectangle 12">
          <a:extLst xmlns:a="http://schemas.openxmlformats.org/drawingml/2006/main">
            <a:ext uri="{FF2B5EF4-FFF2-40B4-BE49-F238E27FC236}">
              <a16:creationId xmlns:a16="http://schemas.microsoft.com/office/drawing/2014/main" id="{5BD962E3-728B-F96D-C73B-25C2B194651C}"/>
            </a:ext>
          </a:extLst>
        </cdr:cNvPr>
        <cdr:cNvSpPr/>
      </cdr:nvSpPr>
      <cdr:spPr>
        <a:xfrm xmlns:a="http://schemas.openxmlformats.org/drawingml/2006/main">
          <a:off x="4263203" y="3888276"/>
          <a:ext cx="386863" cy="245885"/>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0.6226</cdr:x>
      <cdr:y>0.62871</cdr:y>
    </cdr:from>
    <cdr:to>
      <cdr:x>0.68248</cdr:x>
      <cdr:y>0.6669</cdr:y>
    </cdr:to>
    <cdr:sp macro="" textlink="">
      <cdr:nvSpPr>
        <cdr:cNvPr id="14" name="Rectangle 13">
          <a:extLst xmlns:a="http://schemas.openxmlformats.org/drawingml/2006/main">
            <a:ext uri="{FF2B5EF4-FFF2-40B4-BE49-F238E27FC236}">
              <a16:creationId xmlns:a16="http://schemas.microsoft.com/office/drawing/2014/main" id="{97497B6C-8F9A-3AB4-EC5A-9F2DF85E4627}"/>
            </a:ext>
          </a:extLst>
        </cdr:cNvPr>
        <cdr:cNvSpPr/>
      </cdr:nvSpPr>
      <cdr:spPr>
        <a:xfrm xmlns:a="http://schemas.openxmlformats.org/drawingml/2006/main">
          <a:off x="4017533" y="2777243"/>
          <a:ext cx="386395" cy="168699"/>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0.66311</cdr:x>
      <cdr:y>0.71975</cdr:y>
    </cdr:from>
    <cdr:to>
      <cdr:x>0.72093</cdr:x>
      <cdr:y>0.76182</cdr:y>
    </cdr:to>
    <cdr:sp macro="" textlink="">
      <cdr:nvSpPr>
        <cdr:cNvPr id="15" name="Rectangle 14">
          <a:extLst xmlns:a="http://schemas.openxmlformats.org/drawingml/2006/main">
            <a:ext uri="{FF2B5EF4-FFF2-40B4-BE49-F238E27FC236}">
              <a16:creationId xmlns:a16="http://schemas.microsoft.com/office/drawing/2014/main" id="{9C181070-F5C5-291B-0DF8-DF96D8360C77}"/>
            </a:ext>
          </a:extLst>
        </cdr:cNvPr>
        <cdr:cNvSpPr/>
      </cdr:nvSpPr>
      <cdr:spPr>
        <a:xfrm xmlns:a="http://schemas.openxmlformats.org/drawingml/2006/main">
          <a:off x="4278956" y="3179392"/>
          <a:ext cx="373102" cy="185838"/>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0.6842</cdr:x>
      <cdr:y>0.36286</cdr:y>
    </cdr:from>
    <cdr:to>
      <cdr:x>0.73946</cdr:x>
      <cdr:y>0.40115</cdr:y>
    </cdr:to>
    <cdr:sp macro="" textlink="">
      <cdr:nvSpPr>
        <cdr:cNvPr id="2" name="Rectangle 1">
          <a:extLst xmlns:a="http://schemas.openxmlformats.org/drawingml/2006/main">
            <a:ext uri="{FF2B5EF4-FFF2-40B4-BE49-F238E27FC236}">
              <a16:creationId xmlns:a16="http://schemas.microsoft.com/office/drawing/2014/main" id="{CBA9291A-C64E-421A-9525-434E5514FCAC}"/>
            </a:ext>
          </a:extLst>
        </cdr:cNvPr>
        <cdr:cNvSpPr/>
      </cdr:nvSpPr>
      <cdr:spPr>
        <a:xfrm xmlns:a="http://schemas.openxmlformats.org/drawingml/2006/main">
          <a:off x="4415019" y="1765949"/>
          <a:ext cx="356579" cy="186355"/>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0.69473</cdr:x>
      <cdr:y>0.53584</cdr:y>
    </cdr:from>
    <cdr:to>
      <cdr:x>0.73946</cdr:x>
      <cdr:y>0.57531</cdr:y>
    </cdr:to>
    <cdr:sp macro="" textlink="">
      <cdr:nvSpPr>
        <cdr:cNvPr id="4" name="Rectangle 3">
          <a:extLst xmlns:a="http://schemas.openxmlformats.org/drawingml/2006/main">
            <a:ext uri="{FF2B5EF4-FFF2-40B4-BE49-F238E27FC236}">
              <a16:creationId xmlns:a16="http://schemas.microsoft.com/office/drawing/2014/main" id="{4B9BA5EB-C943-4A57-B5D9-E35DDEAE208A}"/>
            </a:ext>
          </a:extLst>
        </cdr:cNvPr>
        <cdr:cNvSpPr/>
      </cdr:nvSpPr>
      <cdr:spPr>
        <a:xfrm xmlns:a="http://schemas.openxmlformats.org/drawingml/2006/main">
          <a:off x="4482969" y="2607801"/>
          <a:ext cx="288630" cy="192078"/>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0.71069</cdr:x>
      <cdr:y>0.8015</cdr:y>
    </cdr:from>
    <cdr:to>
      <cdr:x>0.7661</cdr:x>
      <cdr:y>0.84543</cdr:y>
    </cdr:to>
    <cdr:sp macro="" textlink="">
      <cdr:nvSpPr>
        <cdr:cNvPr id="6" name="Rectangle 5">
          <a:extLst xmlns:a="http://schemas.openxmlformats.org/drawingml/2006/main">
            <a:ext uri="{FF2B5EF4-FFF2-40B4-BE49-F238E27FC236}">
              <a16:creationId xmlns:a16="http://schemas.microsoft.com/office/drawing/2014/main" id="{4B9BA5EB-C943-4A57-B5D9-E35DDEAE208A}"/>
            </a:ext>
          </a:extLst>
        </cdr:cNvPr>
        <cdr:cNvSpPr/>
      </cdr:nvSpPr>
      <cdr:spPr>
        <a:xfrm xmlns:a="http://schemas.openxmlformats.org/drawingml/2006/main">
          <a:off x="4585955" y="3900702"/>
          <a:ext cx="357537" cy="213777"/>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E871-4CA4-1A46-B413-F61B982F4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82C236-FB7E-514E-AAED-E2C189CC7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B9923-8C2E-2C40-9A12-702009AD13B0}" type="datetimeFigureOut">
              <a:rPr lang="en-GB" smtClean="0"/>
              <a:t>26/01/2024</a:t>
            </a:fld>
            <a:endParaRPr lang="en-GB"/>
          </a:p>
        </p:txBody>
      </p:sp>
      <p:sp>
        <p:nvSpPr>
          <p:cNvPr id="4" name="Footer Placeholder 3">
            <a:extLst>
              <a:ext uri="{FF2B5EF4-FFF2-40B4-BE49-F238E27FC236}">
                <a16:creationId xmlns:a16="http://schemas.microsoft.com/office/drawing/2014/main" id="{F9AA03D9-9C21-D44C-8163-5CBF0C1F1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AC10F5-817C-2047-AA53-D8CB217F1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8CF7A-1854-DA4A-82DA-43BC670DD6EC}" type="slidenum">
              <a:rPr lang="en-GB" smtClean="0"/>
              <a:t>‹#›</a:t>
            </a:fld>
            <a:endParaRPr lang="en-GB"/>
          </a:p>
        </p:txBody>
      </p:sp>
    </p:spTree>
    <p:extLst>
      <p:ext uri="{BB962C8B-B14F-4D97-AF65-F5344CB8AC3E}">
        <p14:creationId xmlns:p14="http://schemas.microsoft.com/office/powerpoint/2010/main" val="30973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A7429-E3F5-254C-A517-F5165C32BDC9}"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4313C-03CA-2F4F-99E8-EBD64150FFF1}" type="slidenum">
              <a:rPr lang="en-GB" smtClean="0"/>
              <a:t>‹#›</a:t>
            </a:fld>
            <a:endParaRPr lang="en-GB"/>
          </a:p>
        </p:txBody>
      </p:sp>
    </p:spTree>
    <p:extLst>
      <p:ext uri="{BB962C8B-B14F-4D97-AF65-F5344CB8AC3E}">
        <p14:creationId xmlns:p14="http://schemas.microsoft.com/office/powerpoint/2010/main" val="31276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2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98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38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43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904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39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28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64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11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711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83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826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17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133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565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66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049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041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359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707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56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74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99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87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22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68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5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08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386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191585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66C03B7-0B09-5949-933C-17B9D8DCDF96}"/>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Tree>
    <p:extLst>
      <p:ext uri="{BB962C8B-B14F-4D97-AF65-F5344CB8AC3E}">
        <p14:creationId xmlns:p14="http://schemas.microsoft.com/office/powerpoint/2010/main" val="104233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116817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38656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74732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9141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586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16502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981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760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81005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t>July 2022</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763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247832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845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20278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95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458684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33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57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36922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7432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73984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415454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49820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3A6534-9D7C-2F40-8592-346FB8B5D3B4}"/>
              </a:ext>
            </a:extLst>
          </p:cNvPr>
          <p:cNvSpPr>
            <a:spLocks noGrp="1"/>
          </p:cNvSpPr>
          <p:nvPr>
            <p:ph type="dt" sz="half" idx="12"/>
          </p:nvPr>
        </p:nvSpPr>
        <p:spPr/>
        <p:txBody>
          <a:bodyPr/>
          <a:lstStyle/>
          <a:p>
            <a:r>
              <a:rPr lang="en-US"/>
              <a:t>July 2022</a:t>
            </a:r>
            <a:endParaRPr lang="en-GB">
              <a:solidFill>
                <a:schemeClr val="tx1">
                  <a:lumMod val="50000"/>
                  <a:lumOff val="50000"/>
                </a:schemeClr>
              </a:solidFill>
            </a:endParaRPr>
          </a:p>
        </p:txBody>
      </p:sp>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47524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B91F9D89-947D-264F-BD12-C8DC8DC89B73}"/>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4647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1749E296-6859-2F4E-BA22-092A1BA0324C}"/>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41" name="Text Placeholder 24">
            <a:extLst>
              <a:ext uri="{FF2B5EF4-FFF2-40B4-BE49-F238E27FC236}">
                <a16:creationId xmlns:a16="http://schemas.microsoft.com/office/drawing/2014/main" id="{F0C9BC9A-FBD2-8447-B14B-34A67422E3FF}"/>
              </a:ext>
            </a:extLst>
          </p:cNvPr>
          <p:cNvSpPr>
            <a:spLocks noGrp="1"/>
          </p:cNvSpPr>
          <p:nvPr>
            <p:ph type="body" sz="quarter" idx="28"/>
          </p:nvPr>
        </p:nvSpPr>
        <p:spPr>
          <a:xfrm>
            <a:off x="7014240"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0078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8631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26/01/2024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9512747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5.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8.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9.xml"/><Relationship Id="rId5" Type="http://schemas.openxmlformats.org/officeDocument/2006/relationships/chart" Target="../charts/chart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1.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12.xm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13.xml"/><Relationship Id="rId5" Type="http://schemas.openxmlformats.org/officeDocument/2006/relationships/image" Target="../media/image43.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14.xml"/><Relationship Id="rId5" Type="http://schemas.openxmlformats.org/officeDocument/2006/relationships/chart" Target="../charts/chart19.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15.xml"/><Relationship Id="rId5" Type="http://schemas.openxmlformats.org/officeDocument/2006/relationships/chart" Target="../charts/chart21.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6.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7.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18.xml"/><Relationship Id="rId5" Type="http://schemas.openxmlformats.org/officeDocument/2006/relationships/chart" Target="../charts/chart26.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19.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20.xml"/><Relationship Id="rId5" Type="http://schemas.openxmlformats.org/officeDocument/2006/relationships/image" Target="../media/image45.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21.xml"/><Relationship Id="rId5" Type="http://schemas.openxmlformats.org/officeDocument/2006/relationships/chart" Target="../charts/chart29.xml"/><Relationship Id="rId4" Type="http://schemas.openxmlformats.org/officeDocument/2006/relationships/chart" Target="../charts/chart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22.xml"/><Relationship Id="rId5" Type="http://schemas.openxmlformats.org/officeDocument/2006/relationships/chart" Target="../charts/chart31.xml"/><Relationship Id="rId4" Type="http://schemas.openxmlformats.org/officeDocument/2006/relationships/chart" Target="../charts/chart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23.xml"/><Relationship Id="rId5" Type="http://schemas.openxmlformats.org/officeDocument/2006/relationships/chart" Target="../charts/chart33.xm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24.xml"/><Relationship Id="rId5" Type="http://schemas.openxmlformats.org/officeDocument/2006/relationships/chart" Target="../charts/chart35.xml"/><Relationship Id="rId4" Type="http://schemas.openxmlformats.org/officeDocument/2006/relationships/chart" Target="../charts/chart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tags" Target="../tags/tag25.xml"/><Relationship Id="rId5" Type="http://schemas.openxmlformats.org/officeDocument/2006/relationships/image" Target="../media/image47.sv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ags" Target="../tags/tag26.xml"/><Relationship Id="rId5" Type="http://schemas.openxmlformats.org/officeDocument/2006/relationships/chart" Target="../charts/chart37.xml"/><Relationship Id="rId4" Type="http://schemas.openxmlformats.org/officeDocument/2006/relationships/chart" Target="../charts/chart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tags" Target="../tags/tag27.xml"/><Relationship Id="rId5" Type="http://schemas.openxmlformats.org/officeDocument/2006/relationships/chart" Target="../charts/chart39.xml"/><Relationship Id="rId4" Type="http://schemas.openxmlformats.org/officeDocument/2006/relationships/chart" Target="../charts/chart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28.xml"/><Relationship Id="rId5" Type="http://schemas.openxmlformats.org/officeDocument/2006/relationships/chart" Target="../charts/chart41.xml"/><Relationship Id="rId4" Type="http://schemas.openxmlformats.org/officeDocument/2006/relationships/chart" Target="../charts/chart4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tags" Target="../tags/tag29.xml"/><Relationship Id="rId4" Type="http://schemas.openxmlformats.org/officeDocument/2006/relationships/chart" Target="../charts/chart4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tags" Target="../tags/tag30.xml"/><Relationship Id="rId5" Type="http://schemas.openxmlformats.org/officeDocument/2006/relationships/chart" Target="../charts/chart44.xml"/><Relationship Id="rId4" Type="http://schemas.openxmlformats.org/officeDocument/2006/relationships/chart" Target="../charts/chart4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tags" Target="../tags/tag31.xml"/><Relationship Id="rId4" Type="http://schemas.openxmlformats.org/officeDocument/2006/relationships/chart" Target="../charts/chart45.xml"/></Relationships>
</file>

<file path=ppt/slides/_rels/slide3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hyperlink" Target="https://twitter.com/Essex_CC" TargetMode="External"/><Relationship Id="rId7" Type="http://schemas.openxmlformats.org/officeDocument/2006/relationships/image" Target="../media/image50.png"/><Relationship Id="rId2" Type="http://schemas.openxmlformats.org/officeDocument/2006/relationships/slideLayout" Target="../slideLayouts/slideLayout24.xml"/><Relationship Id="rId1" Type="http://schemas.openxmlformats.org/officeDocument/2006/relationships/tags" Target="../tags/tag32.xml"/><Relationship Id="rId6" Type="http://schemas.openxmlformats.org/officeDocument/2006/relationships/hyperlink" Target="https://www.facebook.com/essexcountycouncil" TargetMode="External"/><Relationship Id="rId5" Type="http://schemas.openxmlformats.org/officeDocument/2006/relationships/image" Target="../media/image49.sv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pn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3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hyperlink" Target="https://evaluationframework.sportengland.org/media/1357/short-active-lives-survey-what-it-is-and-how-to-use-it-1.pdf"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0356600" cy="1620000"/>
          </a:xfrm>
        </p:spPr>
        <p:txBody>
          <a:bodyPr>
            <a:noAutofit/>
          </a:bodyPr>
          <a:lstStyle/>
          <a:p>
            <a:r>
              <a:rPr lang="en-GB" sz="5400">
                <a:latin typeface="Calibri" panose="020F0502020204030204" pitchFamily="34" charset="0"/>
                <a:cs typeface="Calibri" panose="020F0502020204030204" pitchFamily="34" charset="0"/>
              </a:rPr>
              <a:t>Essex Resident Survey 2023: </a:t>
            </a:r>
            <a:br>
              <a:rPr lang="en-GB" sz="5400">
                <a:latin typeface="Calibri" panose="020F0502020204030204" pitchFamily="34" charset="0"/>
                <a:cs typeface="Calibri" panose="020F0502020204030204" pitchFamily="34" charset="0"/>
              </a:rPr>
            </a:br>
            <a:r>
              <a:rPr lang="en-GB" sz="5400">
                <a:latin typeface="Calibri" panose="020F0502020204030204" pitchFamily="34" charset="0"/>
                <a:cs typeface="Calibri" panose="020F0502020204030204" pitchFamily="34" charset="0"/>
              </a:rPr>
              <a:t>Physical activity</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normAutofit/>
          </a:bodyPr>
          <a:lstStyle/>
          <a:p>
            <a:r>
              <a:rPr lang="en-GB" sz="3400"/>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prstGeom prst="rect">
            <a:avLst/>
          </a:prstGeom>
        </p:spPr>
        <p:txBody>
          <a:bodyPr vert="horz" lIns="0" tIns="0" rIns="0" bIns="0" rtlCol="0" anchor="t" anchorCtr="0"/>
          <a:lstStyle>
            <a:defPPr>
              <a:defRPr lang="en-US"/>
            </a:defPPr>
            <a:lvl1pPr marL="0" algn="l" defTabSz="914400" rtl="0" eaLnBrk="1" latinLnBrk="0" hangingPunct="1">
              <a:defRPr sz="200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November 2023</a:t>
            </a:r>
          </a:p>
        </p:txBody>
      </p:sp>
    </p:spTree>
    <p:custDataLst>
      <p:tags r:id="rId1"/>
    </p:custDataLst>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CD66C8-7718-F7A1-33CB-77490A3E4F4E}"/>
              </a:ext>
              <a:ext uri="{C183D7F6-B498-43B3-948B-1728B52AA6E4}">
                <adec:decorative xmlns:adec="http://schemas.microsoft.com/office/drawing/2017/decorative" val="1"/>
              </a:ext>
            </a:extLst>
          </p:cNvPr>
          <p:cNvCxnSpPr>
            <a:cxnSpLocks/>
          </p:cNvCxnSpPr>
          <p:nvPr/>
        </p:nvCxnSpPr>
        <p:spPr>
          <a:xfrm>
            <a:off x="4891673" y="2308613"/>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37359552-74CD-0629-77CD-184D1DA93E70}"/>
              </a:ext>
              <a:ext uri="{C183D7F6-B498-43B3-948B-1728B52AA6E4}">
                <adec:decorative xmlns:adec="http://schemas.microsoft.com/office/drawing/2017/decorative" val="1"/>
              </a:ext>
            </a:extLst>
          </p:cNvPr>
          <p:cNvGraphicFramePr/>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7E7D77D-6B12-A9ED-B270-29947335DD89}"/>
              </a:ext>
            </a:extLst>
          </p:cNvPr>
          <p:cNvSpPr txBox="1">
            <a:spLocks/>
          </p:cNvSpPr>
          <p:nvPr/>
        </p:nvSpPr>
        <p:spPr>
          <a:xfrm>
            <a:off x="696983" y="136035"/>
            <a:ext cx="11280188" cy="874080"/>
          </a:xfrm>
          <a:prstGeom prst="rect">
            <a:avLst/>
          </a:prstGeom>
        </p:spPr>
        <p:txBody>
          <a:bodyPr anchor="t" anchorCtr="0">
            <a:norm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Calibri"/>
                <a:ea typeface="+mj-ea"/>
                <a:cs typeface="+mj-cs"/>
              </a:rPr>
              <a:t>Females, those aged 75+ and those with a LLTI/conditions* are all significantly less ‘active’ than the overall Essex population. Activity levels also dip for the 18-24 cohort.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chemeClr val="accent4"/>
              </a:solidFill>
              <a:effectLst/>
              <a:uLnTx/>
              <a:uFillTx/>
              <a:latin typeface="Calibri"/>
              <a:ea typeface="+mj-ea"/>
              <a:cs typeface="+mj-cs"/>
            </a:endParaRPr>
          </a:p>
        </p:txBody>
      </p:sp>
      <p:sp>
        <p:nvSpPr>
          <p:cNvPr id="5" name="Rectangle 4">
            <a:extLst>
              <a:ext uri="{FF2B5EF4-FFF2-40B4-BE49-F238E27FC236}">
                <a16:creationId xmlns:a16="http://schemas.microsoft.com/office/drawing/2014/main" id="{44A2E252-21B5-BC51-DBDB-C537BAD4DC7E}"/>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activity</a:t>
            </a:r>
          </a:p>
        </p:txBody>
      </p:sp>
      <p:sp>
        <p:nvSpPr>
          <p:cNvPr id="6" name="TextBox 5">
            <a:extLst>
              <a:ext uri="{FF2B5EF4-FFF2-40B4-BE49-F238E27FC236}">
                <a16:creationId xmlns:a16="http://schemas.microsoft.com/office/drawing/2014/main" id="{68E2C778-85DD-057F-81F3-175AC19E0990}"/>
              </a:ext>
              <a:ext uri="{C183D7F6-B498-43B3-948B-1728B52AA6E4}">
                <adec:decorative xmlns:adec="http://schemas.microsoft.com/office/drawing/2017/decorative" val="1"/>
              </a:ext>
            </a:extLst>
          </p:cNvPr>
          <p:cNvSpPr txBox="1"/>
          <p:nvPr/>
        </p:nvSpPr>
        <p:spPr>
          <a:xfrm>
            <a:off x="695324" y="6317404"/>
            <a:ext cx="85789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Base: All respondents (answering) (6,064).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 LLTI/condition = Limiting long-term illness or health condition </a:t>
            </a:r>
          </a:p>
        </p:txBody>
      </p:sp>
      <p:sp>
        <p:nvSpPr>
          <p:cNvPr id="8" name="Rectangle 7">
            <a:extLst>
              <a:ext uri="{FF2B5EF4-FFF2-40B4-BE49-F238E27FC236}">
                <a16:creationId xmlns:a16="http://schemas.microsoft.com/office/drawing/2014/main" id="{215561CB-369B-6F86-3BFA-108B486EBD0C}"/>
              </a:ext>
              <a:ext uri="{C183D7F6-B498-43B3-948B-1728B52AA6E4}">
                <adec:decorative xmlns:adec="http://schemas.microsoft.com/office/drawing/2017/decorative" val="1"/>
              </a:ext>
            </a:extLst>
          </p:cNvPr>
          <p:cNvSpPr/>
          <p:nvPr/>
        </p:nvSpPr>
        <p:spPr>
          <a:xfrm>
            <a:off x="4876504" y="2564321"/>
            <a:ext cx="324446" cy="19692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95A5FCE-6502-72E8-F241-4431E8E1E302}"/>
              </a:ext>
              <a:ext uri="{C183D7F6-B498-43B3-948B-1728B52AA6E4}">
                <adec:decorative xmlns:adec="http://schemas.microsoft.com/office/drawing/2017/decorative" val="1"/>
              </a:ext>
            </a:extLst>
          </p:cNvPr>
          <p:cNvSpPr/>
          <p:nvPr/>
        </p:nvSpPr>
        <p:spPr>
          <a:xfrm>
            <a:off x="5100165" y="5348710"/>
            <a:ext cx="360000"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C722115-DF8B-9E9C-BD65-638FAD681C50}"/>
              </a:ext>
              <a:ext uri="{C183D7F6-B498-43B3-948B-1728B52AA6E4}">
                <adec:decorative xmlns:adec="http://schemas.microsoft.com/office/drawing/2017/decorative" val="1"/>
              </a:ext>
            </a:extLst>
          </p:cNvPr>
          <p:cNvSpPr/>
          <p:nvPr/>
        </p:nvSpPr>
        <p:spPr>
          <a:xfrm>
            <a:off x="4600635" y="5617150"/>
            <a:ext cx="328573" cy="1836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C78E0CBF-EB81-442C-C5B1-8EBAAB06BB87}"/>
              </a:ext>
              <a:ext uri="{C183D7F6-B498-43B3-948B-1728B52AA6E4}">
                <adec:decorative xmlns:adec="http://schemas.microsoft.com/office/drawing/2017/decorative" val="1"/>
              </a:ext>
            </a:extLst>
          </p:cNvPr>
          <p:cNvSpPr/>
          <p:nvPr/>
        </p:nvSpPr>
        <p:spPr>
          <a:xfrm>
            <a:off x="5086796" y="2832991"/>
            <a:ext cx="324446"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C6F7F25-16BE-CD0E-D86D-63BFAFF62858}"/>
              </a:ext>
              <a:ext uri="{C183D7F6-B498-43B3-948B-1728B52AA6E4}">
                <adec:decorative xmlns:adec="http://schemas.microsoft.com/office/drawing/2017/decorative" val="1"/>
              </a:ext>
            </a:extLst>
          </p:cNvPr>
          <p:cNvSpPr txBox="1"/>
          <p:nvPr/>
        </p:nvSpPr>
        <p:spPr>
          <a:xfrm>
            <a:off x="1947940" y="1923911"/>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lumMod val="50000"/>
                    <a:lumOff val="50000"/>
                  </a:srgbClr>
                </a:solidFill>
                <a:effectLst/>
                <a:uLnTx/>
                <a:uFillTx/>
                <a:latin typeface="Calibri"/>
                <a:ea typeface="+mn-ea"/>
                <a:cs typeface="+mn-cs"/>
              </a:rPr>
              <a:t>% ‘active’ (at least 150 minutes per week)</a:t>
            </a:r>
          </a:p>
        </p:txBody>
      </p:sp>
      <p:graphicFrame>
        <p:nvGraphicFramePr>
          <p:cNvPr id="18" name="Chart 17">
            <a:extLst>
              <a:ext uri="{FF2B5EF4-FFF2-40B4-BE49-F238E27FC236}">
                <a16:creationId xmlns:a16="http://schemas.microsoft.com/office/drawing/2014/main" id="{D7D7E2C8-4404-3DF3-75D8-7577C98BDB12}"/>
              </a:ext>
              <a:ext uri="{C183D7F6-B498-43B3-948B-1728B52AA6E4}">
                <adec:decorative xmlns:adec="http://schemas.microsoft.com/office/drawing/2017/decorative" val="1"/>
              </a:ext>
            </a:extLst>
          </p:cNvPr>
          <p:cNvGraphicFramePr/>
          <p:nvPr/>
        </p:nvGraphicFramePr>
        <p:xfrm>
          <a:off x="6430944" y="2283212"/>
          <a:ext cx="5475849" cy="4329376"/>
        </p:xfrm>
        <a:graphic>
          <a:graphicData uri="http://schemas.openxmlformats.org/drawingml/2006/chart">
            <c:chart xmlns:c="http://schemas.openxmlformats.org/drawingml/2006/chart" xmlns:r="http://schemas.openxmlformats.org/officeDocument/2006/relationships" r:id="rId5"/>
          </a:graphicData>
        </a:graphic>
      </p:graphicFrame>
      <p:cxnSp>
        <p:nvCxnSpPr>
          <p:cNvPr id="19" name="Straight Connector 18">
            <a:extLst>
              <a:ext uri="{FF2B5EF4-FFF2-40B4-BE49-F238E27FC236}">
                <a16:creationId xmlns:a16="http://schemas.microsoft.com/office/drawing/2014/main" id="{4D3EE2D2-FD6F-2537-5D72-DD23D61D7815}"/>
              </a:ext>
              <a:ext uri="{C183D7F6-B498-43B3-948B-1728B52AA6E4}">
                <adec:decorative xmlns:adec="http://schemas.microsoft.com/office/drawing/2017/decorative" val="1"/>
              </a:ext>
            </a:extLst>
          </p:cNvPr>
          <p:cNvCxnSpPr>
            <a:cxnSpLocks/>
          </p:cNvCxnSpPr>
          <p:nvPr/>
        </p:nvCxnSpPr>
        <p:spPr>
          <a:xfrm>
            <a:off x="788461" y="307986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7F684E-3507-6667-8775-B76437E321DF}"/>
              </a:ext>
              <a:ext uri="{C183D7F6-B498-43B3-948B-1728B52AA6E4}">
                <adec:decorative xmlns:adec="http://schemas.microsoft.com/office/drawing/2017/decorative" val="1"/>
              </a:ext>
            </a:extLst>
          </p:cNvPr>
          <p:cNvCxnSpPr>
            <a:cxnSpLocks/>
          </p:cNvCxnSpPr>
          <p:nvPr/>
        </p:nvCxnSpPr>
        <p:spPr>
          <a:xfrm>
            <a:off x="788461" y="5010965"/>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56CF8B-E09F-9A1D-ECC0-401235CAF623}"/>
              </a:ext>
              <a:ext uri="{C183D7F6-B498-43B3-948B-1728B52AA6E4}">
                <adec:decorative xmlns:adec="http://schemas.microsoft.com/office/drawing/2017/decorative" val="1"/>
              </a:ext>
            </a:extLst>
          </p:cNvPr>
          <p:cNvCxnSpPr>
            <a:cxnSpLocks/>
          </p:cNvCxnSpPr>
          <p:nvPr/>
        </p:nvCxnSpPr>
        <p:spPr>
          <a:xfrm>
            <a:off x="796924" y="55598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Slide Number Placeholder 4">
            <a:extLst>
              <a:ext uri="{FF2B5EF4-FFF2-40B4-BE49-F238E27FC236}">
                <a16:creationId xmlns:a16="http://schemas.microsoft.com/office/drawing/2014/main" id="{9F722EE3-8AE9-B38C-EDF4-9503F3CC53BD}"/>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3" name="Footer Placeholder 5">
            <a:extLst>
              <a:ext uri="{FF2B5EF4-FFF2-40B4-BE49-F238E27FC236}">
                <a16:creationId xmlns:a16="http://schemas.microsoft.com/office/drawing/2014/main" id="{15054A08-C11D-D258-060E-63A17388E64C}"/>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4" name="Date Placeholder 3">
            <a:extLst>
              <a:ext uri="{FF2B5EF4-FFF2-40B4-BE49-F238E27FC236}">
                <a16:creationId xmlns:a16="http://schemas.microsoft.com/office/drawing/2014/main" id="{FB0B7CCB-107C-B6CA-62B1-655371B13040}"/>
              </a:ext>
              <a:ext uri="{C183D7F6-B498-43B3-948B-1728B52AA6E4}">
                <adec:decorative xmlns:adec="http://schemas.microsoft.com/office/drawing/2017/decorative" val="1"/>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DB9332F5-CD96-2BB8-FDA3-95933A2CF859}"/>
              </a:ext>
              <a:ext uri="{C183D7F6-B498-43B3-948B-1728B52AA6E4}">
                <adec:decorative xmlns:adec="http://schemas.microsoft.com/office/drawing/2017/decorative" val="1"/>
              </a:ext>
            </a:extLst>
          </p:cNvPr>
          <p:cNvSpPr/>
          <p:nvPr/>
        </p:nvSpPr>
        <p:spPr>
          <a:xfrm>
            <a:off x="5040266" y="3682014"/>
            <a:ext cx="324446"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79A68663-64D7-4D0B-B79B-E76EE6FFA221}"/>
              </a:ext>
              <a:ext uri="{C183D7F6-B498-43B3-948B-1728B52AA6E4}">
                <adec:decorative xmlns:adec="http://schemas.microsoft.com/office/drawing/2017/decorative" val="1"/>
              </a:ext>
            </a:extLst>
          </p:cNvPr>
          <p:cNvSpPr/>
          <p:nvPr/>
        </p:nvSpPr>
        <p:spPr>
          <a:xfrm>
            <a:off x="5012757" y="4544290"/>
            <a:ext cx="324446"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B7919627-6FA8-5C52-4BAB-C481DCF0CB1A}"/>
              </a:ext>
              <a:ext uri="{C183D7F6-B498-43B3-948B-1728B52AA6E4}">
                <adec:decorative xmlns:adec="http://schemas.microsoft.com/office/drawing/2017/decorative" val="1"/>
              </a:ext>
            </a:extLst>
          </p:cNvPr>
          <p:cNvSpPr/>
          <p:nvPr/>
        </p:nvSpPr>
        <p:spPr>
          <a:xfrm>
            <a:off x="5089611" y="4228102"/>
            <a:ext cx="324446"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D4969C98-DFFF-AF7F-3F64-0E1DC92F6D54}"/>
              </a:ext>
              <a:ext uri="{C183D7F6-B498-43B3-948B-1728B52AA6E4}">
                <adec:decorative xmlns:adec="http://schemas.microsoft.com/office/drawing/2017/decorative" val="1"/>
              </a:ext>
            </a:extLst>
          </p:cNvPr>
          <p:cNvSpPr/>
          <p:nvPr/>
        </p:nvSpPr>
        <p:spPr>
          <a:xfrm>
            <a:off x="4485331" y="5059761"/>
            <a:ext cx="324446" cy="19692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6B2816AC-49C7-E76D-D6FC-5A06D3758C9A}"/>
              </a:ext>
            </a:extLst>
          </p:cNvPr>
          <p:cNvSpPr txBox="1"/>
          <p:nvPr/>
        </p:nvSpPr>
        <p:spPr>
          <a:xfrm>
            <a:off x="650765" y="1375096"/>
            <a:ext cx="65003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prstClr val="black"/>
                </a:solidFill>
                <a:effectLst/>
                <a:uLnTx/>
                <a:uFillTx/>
                <a:latin typeface="Calibri"/>
                <a:ea typeface="+mn-ea"/>
                <a:cs typeface="+mn-cs"/>
              </a:rPr>
              <a:t>Levels of physical activity (</a:t>
            </a:r>
            <a:r>
              <a:rPr lang="en-GB" sz="1600" b="1">
                <a:solidFill>
                  <a:prstClr val="black"/>
                </a:solidFill>
                <a:latin typeface="Calibri"/>
              </a:rPr>
              <a:t>c</a:t>
            </a:r>
            <a:r>
              <a:rPr kumimoji="0" lang="en-GB" sz="1600" b="1" u="none" strike="noStrike" kern="1200" cap="none" spc="0" normalizeH="0" baseline="0" noProof="0" err="1">
                <a:ln>
                  <a:noFill/>
                </a:ln>
                <a:solidFill>
                  <a:prstClr val="black"/>
                </a:solidFill>
                <a:effectLst/>
                <a:uLnTx/>
                <a:uFillTx/>
                <a:latin typeface="Calibri"/>
                <a:ea typeface="+mn-ea"/>
                <a:cs typeface="+mn-cs"/>
              </a:rPr>
              <a:t>ombined</a:t>
            </a:r>
            <a:r>
              <a:rPr kumimoji="0" lang="en-GB" sz="1600" b="1" u="none" strike="noStrike" kern="1200" cap="none" spc="0" normalizeH="0" baseline="0" noProof="0">
                <a:ln>
                  <a:noFill/>
                </a:ln>
                <a:solidFill>
                  <a:prstClr val="black"/>
                </a:solidFill>
                <a:effectLst/>
                <a:uLnTx/>
                <a:uFillTx/>
                <a:latin typeface="Calibri"/>
                <a:ea typeface="+mn-ea"/>
                <a:cs typeface="+mn-cs"/>
              </a:rPr>
              <a:t> scores)</a:t>
            </a:r>
          </a:p>
        </p:txBody>
      </p:sp>
      <p:sp>
        <p:nvSpPr>
          <p:cNvPr id="12" name="Rectangle 11">
            <a:extLst>
              <a:ext uri="{FF2B5EF4-FFF2-40B4-BE49-F238E27FC236}">
                <a16:creationId xmlns:a16="http://schemas.microsoft.com/office/drawing/2014/main" id="{5A8AB5E3-8274-5A0E-865B-24110B04CA1F}"/>
              </a:ext>
              <a:ext uri="{C183D7F6-B498-43B3-948B-1728B52AA6E4}">
                <adec:decorative xmlns:adec="http://schemas.microsoft.com/office/drawing/2017/decorative" val="1"/>
              </a:ext>
            </a:extLst>
          </p:cNvPr>
          <p:cNvSpPr/>
          <p:nvPr/>
        </p:nvSpPr>
        <p:spPr>
          <a:xfrm>
            <a:off x="5090536" y="5913864"/>
            <a:ext cx="360000" cy="185878"/>
          </a:xfrm>
          <a:prstGeom prst="rect">
            <a:avLst/>
          </a:prstGeom>
          <a:noFill/>
          <a:ln w="19050">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ECABEB46-86A3-A515-1B80-D706D7D55C2B}"/>
              </a:ext>
            </a:extLst>
          </p:cNvPr>
          <p:cNvGrpSpPr/>
          <p:nvPr/>
        </p:nvGrpSpPr>
        <p:grpSpPr>
          <a:xfrm>
            <a:off x="4268862" y="6396719"/>
            <a:ext cx="3003744" cy="400110"/>
            <a:chOff x="4878703" y="6461209"/>
            <a:chExt cx="3003744" cy="400110"/>
          </a:xfrm>
        </p:grpSpPr>
        <p:sp>
          <p:nvSpPr>
            <p:cNvPr id="32" name="TextBox 31">
              <a:extLst>
                <a:ext uri="{FF2B5EF4-FFF2-40B4-BE49-F238E27FC236}">
                  <a16:creationId xmlns:a16="http://schemas.microsoft.com/office/drawing/2014/main" id="{F6A2ECDA-AE01-A7F6-41A3-58C57F8ACF42}"/>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33" name="Arrow: Up 32">
              <a:extLst>
                <a:ext uri="{FF2B5EF4-FFF2-40B4-BE49-F238E27FC236}">
                  <a16:creationId xmlns:a16="http://schemas.microsoft.com/office/drawing/2014/main" id="{D53AD958-BA3E-BB38-E0CF-26D454D35F88}"/>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Arrow: Up 33">
              <a:extLst>
                <a:ext uri="{FF2B5EF4-FFF2-40B4-BE49-F238E27FC236}">
                  <a16:creationId xmlns:a16="http://schemas.microsoft.com/office/drawing/2014/main" id="{772B208A-0B5C-2EC1-0DCC-4BAA2D031AF3}"/>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Tree>
    <p:custDataLst>
      <p:tags r:id="rId1"/>
    </p:custDataLst>
    <p:extLst>
      <p:ext uri="{BB962C8B-B14F-4D97-AF65-F5344CB8AC3E}">
        <p14:creationId xmlns:p14="http://schemas.microsoft.com/office/powerpoint/2010/main" val="125175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953776-FDB4-424A-8AC1-90AE8F51D580}"/>
              </a:ext>
            </a:extLst>
          </p:cNvPr>
          <p:cNvSpPr/>
          <p:nvPr/>
        </p:nvSpPr>
        <p:spPr>
          <a:xfrm>
            <a:off x="10742925" y="2153860"/>
            <a:ext cx="528277" cy="362046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4120F31-3365-4418-A777-5171BD645E6C}"/>
              </a:ext>
            </a:extLst>
          </p:cNvPr>
          <p:cNvGraphicFramePr/>
          <p:nvPr/>
        </p:nvGraphicFramePr>
        <p:xfrm>
          <a:off x="6319473" y="2119207"/>
          <a:ext cx="7889618"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709A2AE-E31E-4721-8A55-800D725B5EAD}"/>
              </a:ext>
            </a:extLst>
          </p:cNvPr>
          <p:cNvSpPr/>
          <p:nvPr/>
        </p:nvSpPr>
        <p:spPr>
          <a:xfrm>
            <a:off x="4524958" y="2477131"/>
            <a:ext cx="528277" cy="332991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9E8A37E-D217-4E14-B01E-9A0215FE0C9E}"/>
              </a:ext>
            </a:extLst>
          </p:cNvPr>
          <p:cNvGraphicFramePr/>
          <p:nvPr/>
        </p:nvGraphicFramePr>
        <p:xfrm>
          <a:off x="686788" y="2150057"/>
          <a:ext cx="6887030" cy="429166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mj-lt"/>
                <a:ea typeface="+mn-ea"/>
                <a:cs typeface="+mn-cs"/>
              </a:rPr>
              <a:t>Physical activity</a:t>
            </a: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113651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t>
            </a:r>
            <a:r>
              <a:rPr lang="en-GB" sz="1000" dirty="0">
                <a:solidFill>
                  <a:srgbClr val="000000"/>
                </a:solidFill>
                <a:latin typeface="Arial" panose="020B0604020202020204"/>
              </a:rPr>
              <a:t>6,064</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 Female residents (3,296); Male residents (2,482). * Note: Due to low base sizes, data has been grouped to 18-34. </a:t>
            </a:r>
            <a:endParaRPr kumimoji="0" lang="en-GB" sz="1000" b="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F6D963B-F88F-43BF-9EA7-82E080BE6DC8}"/>
              </a:ext>
            </a:extLst>
          </p:cNvPr>
          <p:cNvSpPr txBox="1"/>
          <p:nvPr/>
        </p:nvSpPr>
        <p:spPr>
          <a:xfrm>
            <a:off x="2307367" y="1854676"/>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mj-lt"/>
                <a:ea typeface="+mn-ea"/>
                <a:cs typeface="+mn-cs"/>
              </a:rPr>
              <a:t>FEMALE</a:t>
            </a:r>
          </a:p>
        </p:txBody>
      </p:sp>
      <p:sp>
        <p:nvSpPr>
          <p:cNvPr id="15" name="TextBox 14">
            <a:extLst>
              <a:ext uri="{FF2B5EF4-FFF2-40B4-BE49-F238E27FC236}">
                <a16:creationId xmlns:a16="http://schemas.microsoft.com/office/drawing/2014/main" id="{5454054E-C3F0-48C4-90C9-DED3B8EB4DAB}"/>
              </a:ext>
            </a:extLst>
          </p:cNvPr>
          <p:cNvSpPr txBox="1"/>
          <p:nvPr/>
        </p:nvSpPr>
        <p:spPr>
          <a:xfrm>
            <a:off x="8086690" y="1854674"/>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mj-lt"/>
                <a:ea typeface="+mn-ea"/>
                <a:cs typeface="+mn-cs"/>
              </a:rPr>
              <a:t>MALE</a:t>
            </a:r>
          </a:p>
        </p:txBody>
      </p:sp>
      <p:sp>
        <p:nvSpPr>
          <p:cNvPr id="18" name="Title 1">
            <a:extLst>
              <a:ext uri="{FF2B5EF4-FFF2-40B4-BE49-F238E27FC236}">
                <a16:creationId xmlns:a16="http://schemas.microsoft.com/office/drawing/2014/main" id="{23F97A55-D6AF-4C3E-BFAB-B26B7F51BD70}"/>
              </a:ext>
            </a:extLst>
          </p:cNvPr>
          <p:cNvSpPr>
            <a:spLocks noGrp="1"/>
          </p:cNvSpPr>
          <p:nvPr>
            <p:ph type="title"/>
          </p:nvPr>
        </p:nvSpPr>
        <p:spPr>
          <a:xfrm>
            <a:off x="619860" y="329579"/>
            <a:ext cx="11399226" cy="1065091"/>
          </a:xfrm>
        </p:spPr>
        <p:txBody>
          <a:bodyPr anchor="t" anchorCtr="0">
            <a:normAutofit/>
          </a:bodyPr>
          <a:lstStyle/>
          <a:p>
            <a:r>
              <a:rPr lang="en-GB" sz="1800" dirty="0">
                <a:solidFill>
                  <a:schemeClr val="accent4"/>
                </a:solidFill>
              </a:rPr>
              <a:t>Males remain more active vs. females across all age cohorts, with the exception of 55-64 where females' activity levels reflects males. </a:t>
            </a:r>
          </a:p>
        </p:txBody>
      </p:sp>
      <p:sp>
        <p:nvSpPr>
          <p:cNvPr id="13" name="Slide Number Placeholder 4">
            <a:extLst>
              <a:ext uri="{FF2B5EF4-FFF2-40B4-BE49-F238E27FC236}">
                <a16:creationId xmlns:a16="http://schemas.microsoft.com/office/drawing/2014/main" id="{1437A6C1-562D-45D8-B601-D2866D093957}"/>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6" name="Footer Placeholder 5">
            <a:extLst>
              <a:ext uri="{FF2B5EF4-FFF2-40B4-BE49-F238E27FC236}">
                <a16:creationId xmlns:a16="http://schemas.microsoft.com/office/drawing/2014/main" id="{AE5CBB40-C6AF-485B-ADC9-5F217CCCE0A3}"/>
              </a:ext>
            </a:extLst>
          </p:cNvPr>
          <p:cNvSpPr>
            <a:spLocks noGrp="1"/>
          </p:cNvSpPr>
          <p:nvPr>
            <p:ph type="ftr" sz="quarter" idx="4294967295"/>
          </p:nvPr>
        </p:nvSpPr>
        <p:spPr>
          <a:xfrm>
            <a:off x="5715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7" name="Date Placeholder 3">
            <a:extLst>
              <a:ext uri="{FF2B5EF4-FFF2-40B4-BE49-F238E27FC236}">
                <a16:creationId xmlns:a16="http://schemas.microsoft.com/office/drawing/2014/main" id="{F3859B59-52EC-40EC-9591-C278A708C69F}"/>
              </a:ext>
            </a:extLst>
          </p:cNvPr>
          <p:cNvSpPr>
            <a:spLocks noGrp="1"/>
          </p:cNvSpPr>
          <p:nvPr>
            <p:ph type="dt" sz="half" idx="4294967295"/>
          </p:nvPr>
        </p:nvSpPr>
        <p:spPr>
          <a:xfrm>
            <a:off x="9607550"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November 2023</a:t>
            </a:r>
          </a:p>
        </p:txBody>
      </p:sp>
      <p:sp>
        <p:nvSpPr>
          <p:cNvPr id="3" name="TextBox 2"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3C276A45-0114-E06B-0F20-AE36E51D2C13}"/>
              </a:ext>
            </a:extLst>
          </p:cNvPr>
          <p:cNvSpPr txBox="1"/>
          <p:nvPr/>
        </p:nvSpPr>
        <p:spPr>
          <a:xfrm>
            <a:off x="650765" y="1375096"/>
            <a:ext cx="65003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prstClr val="black"/>
                </a:solidFill>
                <a:effectLst/>
                <a:uLnTx/>
                <a:uFillTx/>
                <a:latin typeface="Calibri"/>
                <a:ea typeface="+mn-ea"/>
                <a:cs typeface="+mn-cs"/>
              </a:rPr>
              <a:t>Levels of physical activity (</a:t>
            </a:r>
            <a:r>
              <a:rPr lang="en-GB" sz="1600" b="1">
                <a:solidFill>
                  <a:prstClr val="black"/>
                </a:solidFill>
                <a:latin typeface="Calibri"/>
              </a:rPr>
              <a:t>c</a:t>
            </a:r>
            <a:r>
              <a:rPr kumimoji="0" lang="en-GB" sz="1600" b="1" u="none" strike="noStrike" kern="1200" cap="none" spc="0" normalizeH="0" baseline="0" noProof="0" err="1">
                <a:ln>
                  <a:noFill/>
                </a:ln>
                <a:solidFill>
                  <a:prstClr val="black"/>
                </a:solidFill>
                <a:effectLst/>
                <a:uLnTx/>
                <a:uFillTx/>
                <a:latin typeface="Calibri"/>
                <a:ea typeface="+mn-ea"/>
                <a:cs typeface="+mn-cs"/>
              </a:rPr>
              <a:t>ombined</a:t>
            </a:r>
            <a:r>
              <a:rPr kumimoji="0" lang="en-GB" sz="1600" b="1" u="none" strike="noStrike" kern="1200" cap="none" spc="0" normalizeH="0" baseline="0" noProof="0">
                <a:ln>
                  <a:noFill/>
                </a:ln>
                <a:solidFill>
                  <a:prstClr val="black"/>
                </a:solidFill>
                <a:effectLst/>
                <a:uLnTx/>
                <a:uFillTx/>
                <a:latin typeface="Calibri"/>
                <a:ea typeface="+mn-ea"/>
                <a:cs typeface="+mn-cs"/>
              </a:rPr>
              <a:t> scores)</a:t>
            </a:r>
          </a:p>
        </p:txBody>
      </p:sp>
    </p:spTree>
    <p:custDataLst>
      <p:tags r:id="rId1"/>
    </p:custDataLst>
    <p:extLst>
      <p:ext uri="{BB962C8B-B14F-4D97-AF65-F5344CB8AC3E}">
        <p14:creationId xmlns:p14="http://schemas.microsoft.com/office/powerpoint/2010/main" val="125109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3636846-AD09-45EF-B7F4-F5F1BA79F7D7}"/>
              </a:ext>
            </a:extLst>
          </p:cNvPr>
          <p:cNvGraphicFramePr>
            <a:graphicFrameLocks noGrp="1"/>
          </p:cNvGraphicFramePr>
          <p:nvPr/>
        </p:nvGraphicFramePr>
        <p:xfrm>
          <a:off x="761708" y="1407403"/>
          <a:ext cx="11114328" cy="4567349"/>
        </p:xfrm>
        <a:graphic>
          <a:graphicData uri="http://schemas.openxmlformats.org/drawingml/2006/table">
            <a:tbl>
              <a:tblPr>
                <a:tableStyleId>{2D5ABB26-0587-4C30-8999-92F81FD0307C}</a:tableStyleId>
              </a:tblPr>
              <a:tblGrid>
                <a:gridCol w="1333232">
                  <a:extLst>
                    <a:ext uri="{9D8B030D-6E8A-4147-A177-3AD203B41FA5}">
                      <a16:colId xmlns:a16="http://schemas.microsoft.com/office/drawing/2014/main" val="2641468421"/>
                    </a:ext>
                  </a:extLst>
                </a:gridCol>
                <a:gridCol w="647521">
                  <a:extLst>
                    <a:ext uri="{9D8B030D-6E8A-4147-A177-3AD203B41FA5}">
                      <a16:colId xmlns:a16="http://schemas.microsoft.com/office/drawing/2014/main" val="3039307725"/>
                    </a:ext>
                  </a:extLst>
                </a:gridCol>
                <a:gridCol w="1251290">
                  <a:extLst>
                    <a:ext uri="{9D8B030D-6E8A-4147-A177-3AD203B41FA5}">
                      <a16:colId xmlns:a16="http://schemas.microsoft.com/office/drawing/2014/main" val="2604126439"/>
                    </a:ext>
                  </a:extLst>
                </a:gridCol>
                <a:gridCol w="1155037">
                  <a:extLst>
                    <a:ext uri="{9D8B030D-6E8A-4147-A177-3AD203B41FA5}">
                      <a16:colId xmlns:a16="http://schemas.microsoft.com/office/drawing/2014/main" val="2806535329"/>
                    </a:ext>
                  </a:extLst>
                </a:gridCol>
                <a:gridCol w="692174">
                  <a:extLst>
                    <a:ext uri="{9D8B030D-6E8A-4147-A177-3AD203B41FA5}">
                      <a16:colId xmlns:a16="http://schemas.microsoft.com/office/drawing/2014/main" val="4233290945"/>
                    </a:ext>
                  </a:extLst>
                </a:gridCol>
                <a:gridCol w="858417">
                  <a:extLst>
                    <a:ext uri="{9D8B030D-6E8A-4147-A177-3AD203B41FA5}">
                      <a16:colId xmlns:a16="http://schemas.microsoft.com/office/drawing/2014/main" val="1444793937"/>
                    </a:ext>
                  </a:extLst>
                </a:gridCol>
                <a:gridCol w="793102">
                  <a:extLst>
                    <a:ext uri="{9D8B030D-6E8A-4147-A177-3AD203B41FA5}">
                      <a16:colId xmlns:a16="http://schemas.microsoft.com/office/drawing/2014/main" val="2843857308"/>
                    </a:ext>
                  </a:extLst>
                </a:gridCol>
                <a:gridCol w="1017036">
                  <a:extLst>
                    <a:ext uri="{9D8B030D-6E8A-4147-A177-3AD203B41FA5}">
                      <a16:colId xmlns:a16="http://schemas.microsoft.com/office/drawing/2014/main" val="2843370012"/>
                    </a:ext>
                  </a:extLst>
                </a:gridCol>
                <a:gridCol w="1705685">
                  <a:extLst>
                    <a:ext uri="{9D8B030D-6E8A-4147-A177-3AD203B41FA5}">
                      <a16:colId xmlns:a16="http://schemas.microsoft.com/office/drawing/2014/main" val="2840456967"/>
                    </a:ext>
                  </a:extLst>
                </a:gridCol>
                <a:gridCol w="1660834">
                  <a:extLst>
                    <a:ext uri="{9D8B030D-6E8A-4147-A177-3AD203B41FA5}">
                      <a16:colId xmlns:a16="http://schemas.microsoft.com/office/drawing/2014/main" val="3973360850"/>
                    </a:ext>
                  </a:extLst>
                </a:gridCol>
              </a:tblGrid>
              <a:tr h="405280">
                <a:tc rowSpan="2">
                  <a:txBody>
                    <a:bodyPr/>
                    <a:lstStyle/>
                    <a:p>
                      <a:pPr algn="l" fontAlgn="b"/>
                      <a:r>
                        <a:rPr lang="en-GB" sz="1200" b="1" u="none" strike="noStrike">
                          <a:solidFill>
                            <a:schemeClr val="bg1"/>
                          </a:solidFill>
                          <a:effectLst/>
                          <a:latin typeface="+mj-lt"/>
                        </a:rPr>
                        <a:t>Profile</a:t>
                      </a:r>
                      <a:endParaRPr lang="en-GB" sz="1200" b="1" i="0" u="none" strike="noStrike">
                        <a:solidFill>
                          <a:schemeClr val="bg1"/>
                        </a:solidFill>
                        <a:effectLst/>
                        <a:latin typeface="+mj-lt"/>
                        <a:cs typeface="Arial" panose="020B0604020202020204" pitchFamily="34" charset="0"/>
                      </a:endParaRP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n-GB" sz="1200" b="1" u="none" strike="noStrike">
                          <a:solidFill>
                            <a:schemeClr val="bg1"/>
                          </a:solidFill>
                          <a:effectLst/>
                          <a:latin typeface="+mj-lt"/>
                        </a:rPr>
                        <a:t>Essex </a:t>
                      </a:r>
                    </a:p>
                    <a:p>
                      <a:pPr algn="ctr" fontAlgn="ctr"/>
                      <a:r>
                        <a:rPr lang="en-GB" sz="1200" b="1" u="none" strike="noStrike">
                          <a:solidFill>
                            <a:schemeClr val="bg1"/>
                          </a:solidFill>
                          <a:effectLst/>
                          <a:latin typeface="+mj-lt"/>
                        </a:rPr>
                        <a:t>total</a:t>
                      </a:r>
                      <a:endParaRPr lang="en-GB" sz="1200" b="1" i="0" u="none" strike="noStrike">
                        <a:solidFill>
                          <a:schemeClr val="bg1"/>
                        </a:solidFill>
                        <a:effectLst/>
                        <a:latin typeface="+mj-lt"/>
                        <a:cs typeface="Arial" panose="020B060402020202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bg1"/>
                          </a:solidFill>
                          <a:effectLst/>
                          <a:uLnTx/>
                          <a:uFillTx/>
                          <a:latin typeface="+mj-lt"/>
                        </a:rPr>
                        <a:t>The following groups are more likely to report being active/inactive</a:t>
                      </a:r>
                      <a:endParaRPr kumimoji="0" lang="en-GB" sz="1200" b="1" i="0" u="none" strike="noStrike" kern="1200" cap="none" spc="0" normalizeH="0" baseline="0" noProof="0">
                        <a:ln>
                          <a:noFill/>
                        </a:ln>
                        <a:solidFill>
                          <a:schemeClr val="bg1"/>
                        </a:solidFill>
                        <a:effectLst/>
                        <a:uLnTx/>
                        <a:uFillTx/>
                        <a:latin typeface="+mj-lt"/>
                        <a:ea typeface="+mn-ea"/>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164493271"/>
                  </a:ext>
                </a:extLst>
              </a:tr>
              <a:tr h="358686">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100" b="1" i="0" u="none" strike="noStrike">
                          <a:solidFill>
                            <a:srgbClr val="004899"/>
                          </a:solidFill>
                          <a:effectLst/>
                          <a:latin typeface="Arial" panose="020B0604020202020204" pitchFamily="34" charset="0"/>
                          <a:cs typeface="Arial" panose="020B0604020202020204" pitchFamily="34" charset="0"/>
                        </a:rPr>
                        <a:t>Profile</a:t>
                      </a:r>
                    </a:p>
                  </a:txBody>
                  <a:tcPr marL="72000" marR="72000" marT="720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4899"/>
                          </a:solidFill>
                          <a:effectLst/>
                          <a:latin typeface="Arial" panose="020B0604020202020204" pitchFamily="34" charset="0"/>
                          <a:cs typeface="Arial" panose="020B0604020202020204" pitchFamily="34" charset="0"/>
                        </a:rPr>
                        <a:t>Essex </a:t>
                      </a:r>
                    </a:p>
                    <a:p>
                      <a:pPr algn="ctr" fontAlgn="ctr"/>
                      <a:r>
                        <a:rPr lang="en-GB" sz="1100" b="1" u="none" strike="noStrike">
                          <a:solidFill>
                            <a:srgbClr val="004899"/>
                          </a:solidFill>
                          <a:effectLst/>
                          <a:latin typeface="Arial" panose="020B0604020202020204" pitchFamily="34" charset="0"/>
                          <a:cs typeface="Arial" panose="020B0604020202020204" pitchFamily="34" charset="0"/>
                        </a:rPr>
                        <a:t>total</a:t>
                      </a: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Those living in…</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Those who are…</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u="none" strike="noStrike">
                          <a:solidFill>
                            <a:schemeClr val="bg1"/>
                          </a:solidFill>
                          <a:effectLst/>
                          <a:latin typeface="+mj-lt"/>
                        </a:rPr>
                        <a:t>Those with…</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566764357"/>
                  </a:ext>
                </a:extLst>
              </a:tr>
              <a:tr h="130384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u="none" strike="noStrike">
                          <a:solidFill>
                            <a:srgbClr val="000000"/>
                          </a:solidFill>
                          <a:effectLst/>
                          <a:latin typeface="+mj-lt"/>
                        </a:rPr>
                        <a:t>Inactive</a:t>
                      </a:r>
                      <a:br>
                        <a:rPr lang="en-GB" sz="1200" b="1" u="none" strike="noStrike">
                          <a:solidFill>
                            <a:srgbClr val="000000"/>
                          </a:solidFill>
                          <a:effectLst/>
                          <a:latin typeface="+mj-lt"/>
                        </a:rPr>
                      </a:br>
                      <a:br>
                        <a:rPr lang="en-GB" sz="1200" b="1" u="none" strike="noStrike">
                          <a:solidFill>
                            <a:srgbClr val="000000"/>
                          </a:solidFill>
                          <a:effectLst/>
                          <a:latin typeface="+mj-lt"/>
                        </a:rPr>
                      </a:br>
                      <a:r>
                        <a:rPr lang="en-GB" sz="1200">
                          <a:latin typeface="+mj-lt"/>
                        </a:rPr>
                        <a:t>Less than 30 mins per week</a:t>
                      </a:r>
                      <a:endParaRPr lang="en-GB" sz="1200" b="1" i="0" u="none" strike="noStrike">
                        <a:solidFill>
                          <a:srgbClr val="000000"/>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dirty="0">
                          <a:solidFill>
                            <a:srgbClr val="000000"/>
                          </a:solidFill>
                          <a:effectLst/>
                          <a:latin typeface="+mj-lt"/>
                        </a:rPr>
                        <a:t>16%</a:t>
                      </a:r>
                      <a:endParaRPr lang="en-GB" sz="1200" b="1" i="0" u="none" strike="noStrike" dirty="0">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rgbClr val="000000"/>
                          </a:solidFill>
                          <a:effectLst/>
                          <a:uLnTx/>
                          <a:uFillTx/>
                          <a:latin typeface="+mj-lt"/>
                        </a:rPr>
                        <a:t>Districts: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Basildon (22%)</a:t>
                      </a:r>
                      <a:br>
                        <a:rPr kumimoji="0" lang="en-GB" sz="1200" b="0" u="none" strike="noStrike" kern="1200" cap="none" spc="0" normalizeH="0" baseline="0" noProof="0" dirty="0">
                          <a:ln>
                            <a:noFill/>
                          </a:ln>
                          <a:solidFill>
                            <a:srgbClr val="000000"/>
                          </a:solidFill>
                          <a:effectLst/>
                          <a:uLnTx/>
                          <a:uFillTx/>
                          <a:latin typeface="+mj-lt"/>
                        </a:rPr>
                      </a:br>
                      <a:r>
                        <a:rPr kumimoji="0" lang="en-GB" sz="1200" b="0" u="none" strike="noStrike" kern="1200" cap="none" spc="0" normalizeH="0" baseline="0" noProof="0" dirty="0">
                          <a:ln>
                            <a:noFill/>
                          </a:ln>
                          <a:solidFill>
                            <a:srgbClr val="000000"/>
                          </a:solidFill>
                          <a:effectLst/>
                          <a:uLnTx/>
                          <a:uFillTx/>
                          <a:latin typeface="+mj-lt"/>
                        </a:rPr>
                        <a:t> Tendring (21%)</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More deprived areas: IMD quintiles 1 (26%) and 2 (20%)</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Urban areas (17%)</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Social rented housing (26%)</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Aged 75+ (30%)</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In a non-working household (27%)</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Finding it quite/very difficult financially (21%) or just about getting by (19%)</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A limiting long-term condition or illness (32%, rising to 56% for whom this impacts ‘a lot’)</a:t>
                      </a:r>
                      <a:endParaRPr kumimoji="0" lang="en-GB" sz="1200" b="0" i="0" u="none" strike="noStrike" kern="1200" cap="none" spc="0" normalizeH="0" baseline="0" noProof="0" dirty="0">
                        <a:ln>
                          <a:noFill/>
                        </a:ln>
                        <a:solidFill>
                          <a:srgbClr val="000000"/>
                        </a:solidFill>
                        <a:effectLst/>
                        <a:highlight>
                          <a:srgbClr val="FFFF00"/>
                        </a:highligh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601920"/>
                  </a:ext>
                </a:extLst>
              </a:tr>
              <a:tr h="11379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GB" sz="1200" b="1" u="none" strike="noStrike">
                          <a:solidFill>
                            <a:srgbClr val="000000"/>
                          </a:solidFill>
                          <a:effectLst/>
                          <a:latin typeface="+mj-lt"/>
                        </a:rPr>
                        <a:t>Fairly active</a:t>
                      </a:r>
                    </a:p>
                    <a:p>
                      <a:pPr algn="l" fontAlgn="t"/>
                      <a:endParaRPr lang="en-GB" sz="1200" b="1" u="none" strike="noStrike">
                        <a:solidFill>
                          <a:srgbClr val="000000"/>
                        </a:solidFill>
                        <a:effectLst/>
                        <a:latin typeface="+mj-lt"/>
                      </a:endParaRPr>
                    </a:p>
                    <a:p>
                      <a:pPr algn="l" fontAlgn="t"/>
                      <a:r>
                        <a:rPr lang="en-GB" sz="1200">
                          <a:latin typeface="+mj-lt"/>
                        </a:rPr>
                        <a:t>30-149 mins </a:t>
                      </a:r>
                    </a:p>
                    <a:p>
                      <a:pPr algn="l" fontAlgn="t"/>
                      <a:r>
                        <a:rPr lang="en-GB" sz="1200">
                          <a:latin typeface="+mj-lt"/>
                        </a:rPr>
                        <a:t>(0.5 - 2.5 hours)</a:t>
                      </a:r>
                      <a:endParaRPr lang="en-GB" sz="1200" b="1" i="0" u="none" strike="noStrike">
                        <a:solidFill>
                          <a:srgbClr val="000000"/>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u="none" strike="noStrike" dirty="0">
                          <a:solidFill>
                            <a:srgbClr val="000000"/>
                          </a:solidFill>
                          <a:effectLst/>
                          <a:latin typeface="+mj-lt"/>
                        </a:rPr>
                        <a:t>16%</a:t>
                      </a:r>
                      <a:endParaRPr lang="en-GB" sz="1200" b="1" i="0" u="none" strike="noStrike" dirty="0">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rgbClr val="000000"/>
                          </a:solidFill>
                          <a:effectLst/>
                          <a:uLnTx/>
                          <a:uFillTx/>
                          <a:latin typeface="Calibri" panose="020F0502020204030204"/>
                          <a:ea typeface="+mn-ea"/>
                          <a:cs typeface="+mn-cs"/>
                        </a:rPr>
                        <a:t>Districts:</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Epping Forest (21%)</a:t>
                      </a:r>
                      <a:br>
                        <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br>
                      <a:r>
                        <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Braintree (20%)</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Brentwood (20%)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n-lt"/>
                          <a:ea typeface="+mn-ea"/>
                          <a:cs typeface="+mn-cs"/>
                        </a:rPr>
                        <a:t>Private rented housing (21%)</a:t>
                      </a:r>
                      <a:endPar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Female (19%)</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Aged 25-34 (22%)</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Single parent household living with dependent child(ren) (23%)</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u="none" strike="noStrike" kern="1200" cap="none" spc="0" normalizeH="0" baseline="0" noProof="0" dirty="0">
                        <a:ln>
                          <a:noFill/>
                        </a:ln>
                        <a:solidFill>
                          <a:srgbClr val="000000"/>
                        </a:solidFill>
                        <a:effectLst/>
                        <a:uLnTx/>
                        <a:uFillTx/>
                        <a:latin typeface="+mj-l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1288662"/>
                  </a:ext>
                </a:extLst>
              </a:tr>
              <a:tr h="10798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GB" sz="1200" b="1" u="none" strike="noStrike">
                          <a:solidFill>
                            <a:srgbClr val="000000"/>
                          </a:solidFill>
                          <a:effectLst/>
                          <a:latin typeface="+mj-lt"/>
                        </a:rPr>
                        <a:t>Active</a:t>
                      </a:r>
                    </a:p>
                    <a:p>
                      <a:pPr algn="l" fontAlgn="t"/>
                      <a:endParaRPr lang="en-GB" sz="1200" b="1" u="none" strike="noStrike">
                        <a:solidFill>
                          <a:srgbClr val="000000"/>
                        </a:solidFill>
                        <a:effectLst/>
                        <a:latin typeface="+mj-lt"/>
                      </a:endParaRPr>
                    </a:p>
                    <a:p>
                      <a:pPr algn="l" fontAlgn="t"/>
                      <a:r>
                        <a:rPr lang="en-GB" sz="1200">
                          <a:latin typeface="+mj-lt"/>
                        </a:rPr>
                        <a:t>At least 150 mins</a:t>
                      </a:r>
                    </a:p>
                    <a:p>
                      <a:pPr algn="l" fontAlgn="t"/>
                      <a:r>
                        <a:rPr lang="en-GB" sz="1200">
                          <a:latin typeface="+mj-lt"/>
                        </a:rPr>
                        <a:t>(2.5 hours or more)</a:t>
                      </a:r>
                      <a:endParaRPr lang="en-GB" sz="1200" b="1" i="0" u="none" strike="noStrike">
                        <a:solidFill>
                          <a:srgbClr val="000000"/>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u="none" strike="noStrike" dirty="0">
                          <a:solidFill>
                            <a:srgbClr val="000000"/>
                          </a:solidFill>
                          <a:effectLst/>
                          <a:latin typeface="+mj-lt"/>
                        </a:rPr>
                        <a:t>68%</a:t>
                      </a:r>
                      <a:endParaRPr lang="en-GB" sz="1200" b="1" i="0" u="none" strike="noStrike" dirty="0">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rgbClr val="000000"/>
                          </a:solidFill>
                          <a:effectLst/>
                          <a:uLnTx/>
                          <a:uFillTx/>
                          <a:latin typeface="Calibri" panose="020F0502020204030204"/>
                          <a:ea typeface="+mn-ea"/>
                          <a:cs typeface="+mn-cs"/>
                        </a:rPr>
                        <a:t>Districts:</a:t>
                      </a:r>
                      <a:endParaRPr kumimoji="0" lang="en-GB" sz="1200" b="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Chelmsford (80%)</a:t>
                      </a:r>
                      <a:br>
                        <a:rPr kumimoji="0" lang="en-GB" sz="1200" b="0" u="none" strike="noStrike" kern="1200" cap="none" spc="0" normalizeH="0" baseline="0" noProof="0" dirty="0">
                          <a:ln>
                            <a:noFill/>
                          </a:ln>
                          <a:solidFill>
                            <a:srgbClr val="000000"/>
                          </a:solidFill>
                          <a:effectLst/>
                          <a:uLnTx/>
                          <a:uFillTx/>
                          <a:latin typeface="+mj-lt"/>
                        </a:rPr>
                      </a:br>
                      <a:r>
                        <a:rPr kumimoji="0" lang="en-GB" sz="1200" b="0" u="none" strike="noStrike" kern="1200" cap="none" spc="0" normalizeH="0" baseline="0" noProof="0" dirty="0">
                          <a:ln>
                            <a:noFill/>
                          </a:ln>
                          <a:solidFill>
                            <a:srgbClr val="000000"/>
                          </a:solidFill>
                          <a:effectLst/>
                          <a:uLnTx/>
                          <a:uFillTx/>
                          <a:latin typeface="+mj-lt"/>
                        </a:rPr>
                        <a:t>Uttlesford (76%)</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Brentwood (75%)</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Less deprived areas: IMD quintile 5 (76%)</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n-lt"/>
                          <a:ea typeface="+mn-ea"/>
                          <a:cs typeface="+mn-cs"/>
                        </a:rPr>
                        <a:t>Rural areas (72%)</a:t>
                      </a:r>
                      <a:endPar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Owner-occupied housing (73%)</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Male (74%)</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Aged 55-64 (75%),</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Aged 35–44 (73%) and </a:t>
                      </a:r>
                      <a:r>
                        <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Aged 65-74 (71%)</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In a working household (72%)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Financially comfortable (76%) or Doing alright (72%)</a:t>
                      </a: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a:ln>
                            <a:noFill/>
                          </a:ln>
                          <a:solidFill>
                            <a:srgbClr val="000000"/>
                          </a:solidFill>
                          <a:effectLst/>
                          <a:uLnTx/>
                          <a:uFillTx/>
                          <a:latin typeface="+mj-lt"/>
                        </a:rPr>
                        <a:t>No long-term limiting health condition (75%)</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Two Parents living with dependent child(ren)in household (72%)</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91984"/>
                  </a:ext>
                </a:extLst>
              </a:tr>
            </a:tbl>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17" name="TextBox 16">
            <a:extLst>
              <a:ext uri="{FF2B5EF4-FFF2-40B4-BE49-F238E27FC236}">
                <a16:creationId xmlns:a16="http://schemas.microsoft.com/office/drawing/2014/main" id="{D7EF770C-F1B2-4824-BE7E-3117ACDCA08A}"/>
              </a:ext>
            </a:extLst>
          </p:cNvPr>
          <p:cNvSpPr txBox="1"/>
          <p:nvPr/>
        </p:nvSpPr>
        <p:spPr>
          <a:xfrm>
            <a:off x="609600" y="880913"/>
            <a:ext cx="1066511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The % in brackets shows the % of that group in each physical activity category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(e.g. </a:t>
            </a:r>
            <a:r>
              <a:rPr lang="en-GB" sz="1300" i="1" dirty="0">
                <a:solidFill>
                  <a:prstClr val="black"/>
                </a:solidFill>
                <a:latin typeface="+mj-lt"/>
              </a:rPr>
              <a:t>28</a:t>
            </a:r>
            <a:r>
              <a:rPr kumimoji="0" lang="en-GB" sz="1300" b="0" i="1" u="none" strike="noStrike" kern="1200" cap="none" spc="0" normalizeH="0" baseline="0" noProof="0" dirty="0">
                <a:ln>
                  <a:noFill/>
                </a:ln>
                <a:solidFill>
                  <a:prstClr val="black"/>
                </a:solidFill>
                <a:effectLst/>
                <a:uLnTx/>
                <a:uFillTx/>
                <a:latin typeface="+mj-lt"/>
                <a:ea typeface="+mn-ea"/>
                <a:cs typeface="+mn-cs"/>
              </a:rPr>
              <a:t>% of residents in </a:t>
            </a:r>
            <a:r>
              <a:rPr lang="en-GB" sz="1300" i="1" dirty="0">
                <a:solidFill>
                  <a:prstClr val="black"/>
                </a:solidFill>
                <a:latin typeface="+mj-lt"/>
              </a:rPr>
              <a:t>Tendring</a:t>
            </a:r>
            <a:r>
              <a:rPr kumimoji="0" lang="en-GB" sz="1300" b="0" i="1" u="none" strike="noStrike" kern="1200" cap="none" spc="0" normalizeH="0" baseline="0" noProof="0" dirty="0">
                <a:ln>
                  <a:noFill/>
                </a:ln>
                <a:solidFill>
                  <a:prstClr val="black"/>
                </a:solidFill>
                <a:effectLst/>
                <a:uLnTx/>
                <a:uFillTx/>
                <a:latin typeface="+mj-lt"/>
                <a:ea typeface="+mn-ea"/>
                <a:cs typeface="+mn-cs"/>
              </a:rPr>
              <a:t> are ‘inactive’) </a:t>
            </a:r>
          </a:p>
        </p:txBody>
      </p:sp>
      <p:sp>
        <p:nvSpPr>
          <p:cNvPr id="14" name="TextBox 13">
            <a:extLst>
              <a:ext uri="{FF2B5EF4-FFF2-40B4-BE49-F238E27FC236}">
                <a16:creationId xmlns:a16="http://schemas.microsoft.com/office/drawing/2014/main" id="{F60038BF-9E8E-46CC-9C9F-B56A227F707C}"/>
              </a:ext>
            </a:extLst>
          </p:cNvPr>
          <p:cNvSpPr txBox="1"/>
          <p:nvPr/>
        </p:nvSpPr>
        <p:spPr>
          <a:xfrm>
            <a:off x="761708" y="6390988"/>
            <a:ext cx="71032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t>
            </a:r>
            <a:r>
              <a:rPr lang="en-GB" sz="1000" dirty="0">
                <a:solidFill>
                  <a:srgbClr val="000000"/>
                </a:solidFill>
                <a:latin typeface="Arial" panose="020B0604020202020204"/>
              </a:rPr>
              <a:t>6,064</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 </a:t>
            </a:r>
            <a:r>
              <a:rPr lang="en-GB" sz="1000" dirty="0">
                <a:solidFill>
                  <a:srgbClr val="000000"/>
                </a:solidFill>
                <a:latin typeface="Arial" panose="020B0604020202020204"/>
              </a:rPr>
              <a:t>NOTE *</a:t>
            </a:r>
            <a:r>
              <a:rPr kumimoji="0" lang="en-GB" sz="1000" b="0" u="none" strike="noStrike" kern="1200" cap="none" spc="0" normalizeH="0" baseline="0" noProof="0" dirty="0">
                <a:ln>
                  <a:noFill/>
                </a:ln>
                <a:solidFill>
                  <a:srgbClr val="000000"/>
                </a:solidFill>
                <a:effectLst/>
                <a:uLnTx/>
                <a:uFillTx/>
                <a:latin typeface="Arial" panose="020B0604020202020204"/>
                <a:ea typeface="+mn-ea"/>
                <a:cs typeface="+mn-cs"/>
              </a:rPr>
              <a:t>Base size low for 18-24 cohort (n=54). </a:t>
            </a: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74E80C6D-46A6-450D-AF7F-8A5594634AD0}"/>
              </a:ext>
            </a:extLst>
          </p:cNvPr>
          <p:cNvSpPr>
            <a:spLocks noGrp="1"/>
          </p:cNvSpPr>
          <p:nvPr>
            <p:ph type="title"/>
          </p:nvPr>
        </p:nvSpPr>
        <p:spPr>
          <a:xfrm>
            <a:off x="545123" y="517524"/>
            <a:ext cx="11330913" cy="1065091"/>
          </a:xfrm>
        </p:spPr>
        <p:txBody>
          <a:bodyPr anchor="t" anchorCtr="0">
            <a:normAutofit/>
          </a:bodyPr>
          <a:lstStyle/>
          <a:p>
            <a:r>
              <a:rPr lang="en-GB" sz="1800">
                <a:solidFill>
                  <a:schemeClr val="accent4"/>
                </a:solidFill>
              </a:rPr>
              <a:t>The table below summarises the resident groups who are more likely to be active and inactive</a:t>
            </a:r>
          </a:p>
        </p:txBody>
      </p:sp>
      <p:sp>
        <p:nvSpPr>
          <p:cNvPr id="13" name="Slide Number Placeholder 4">
            <a:extLst>
              <a:ext uri="{FF2B5EF4-FFF2-40B4-BE49-F238E27FC236}">
                <a16:creationId xmlns:a16="http://schemas.microsoft.com/office/drawing/2014/main" id="{16DCB0EC-10D9-4D28-A826-CE1B809956FE}"/>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5" name="Footer Placeholder 5">
            <a:extLst>
              <a:ext uri="{FF2B5EF4-FFF2-40B4-BE49-F238E27FC236}">
                <a16:creationId xmlns:a16="http://schemas.microsoft.com/office/drawing/2014/main" id="{F8814B72-9734-4C78-9AF6-B1E3789B58F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6" name="Date Placeholder 3">
            <a:extLst>
              <a:ext uri="{FF2B5EF4-FFF2-40B4-BE49-F238E27FC236}">
                <a16:creationId xmlns:a16="http://schemas.microsoft.com/office/drawing/2014/main" id="{3B313A71-3CE4-4793-B920-A9E50238CAFA}"/>
              </a:ext>
            </a:extLst>
          </p:cNvPr>
          <p:cNvSpPr>
            <a:spLocks noGrp="1"/>
          </p:cNvSpPr>
          <p:nvPr>
            <p:ph type="dt" sz="half" idx="4294967295"/>
          </p:nvPr>
        </p:nvSpPr>
        <p:spPr>
          <a:xfrm>
            <a:off x="959802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331371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55478" y="1107684"/>
            <a:ext cx="1103781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During the last 7 days, how much time did you spend sitting down on an average weekday? When answering, please include time spent at work, at home, while doing coursework and during leisure time. This may include time spent sitting at a desk, visiting friends, reading, and sitting or lying down to watch television but not sleeping. </a:t>
            </a:r>
          </a:p>
        </p:txBody>
      </p:sp>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706436" y="1866837"/>
          <a:ext cx="6210606" cy="443918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tab pos="3851275" algn="l"/>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inactivity</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4294967295"/>
          </p:nvPr>
        </p:nvSpPr>
        <p:spPr>
          <a:xfrm>
            <a:off x="5810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4294967295"/>
          </p:nvPr>
        </p:nvSpPr>
        <p:spPr>
          <a:xfrm>
            <a:off x="9629192" y="66033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September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323758"/>
            <a:ext cx="11485564" cy="11869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Calibri"/>
                <a:ea typeface="+mj-ea"/>
                <a:cs typeface="+mj-cs"/>
              </a:rPr>
              <a:t>Most Essex residents sit down between 3 to 7 hours on an average weekday (48%). Those living in Chelmsford and Harlow are significantly more likely to sit down for 12 hours or more.</a:t>
            </a: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5" y="6317404"/>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excluding those answering ‘prefer not to say’ (5,803)</a:t>
            </a:r>
          </a:p>
        </p:txBody>
      </p:sp>
      <p:graphicFrame>
        <p:nvGraphicFramePr>
          <p:cNvPr id="9" name="Chart 8">
            <a:extLst>
              <a:ext uri="{FF2B5EF4-FFF2-40B4-BE49-F238E27FC236}">
                <a16:creationId xmlns:a16="http://schemas.microsoft.com/office/drawing/2014/main" id="{509B8780-91D0-2DFD-0F00-4B307F4F803C}"/>
              </a:ext>
              <a:ext uri="{C183D7F6-B498-43B3-948B-1728B52AA6E4}">
                <adec:decorative xmlns:adec="http://schemas.microsoft.com/office/drawing/2017/decorative" val="1"/>
              </a:ext>
            </a:extLst>
          </p:cNvPr>
          <p:cNvGraphicFramePr/>
          <p:nvPr/>
        </p:nvGraphicFramePr>
        <p:xfrm>
          <a:off x="5563635" y="1903156"/>
          <a:ext cx="6452820" cy="4866754"/>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a:extLst>
              <a:ext uri="{FF2B5EF4-FFF2-40B4-BE49-F238E27FC236}">
                <a16:creationId xmlns:a16="http://schemas.microsoft.com/office/drawing/2014/main" id="{B35805EC-4F69-8BD8-27D6-A7FEA620DC7C}"/>
              </a:ext>
              <a:ext uri="{C183D7F6-B498-43B3-948B-1728B52AA6E4}">
                <adec:decorative xmlns:adec="http://schemas.microsoft.com/office/drawing/2017/decorative" val="1"/>
              </a:ext>
            </a:extLst>
          </p:cNvPr>
          <p:cNvCxnSpPr>
            <a:cxnSpLocks/>
          </p:cNvCxnSpPr>
          <p:nvPr/>
        </p:nvCxnSpPr>
        <p:spPr>
          <a:xfrm>
            <a:off x="6528987" y="558274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D73E82-7ACE-F26C-1934-A04E168CC0B6}"/>
              </a:ext>
              <a:ext uri="{C183D7F6-B498-43B3-948B-1728B52AA6E4}">
                <adec:decorative xmlns:adec="http://schemas.microsoft.com/office/drawing/2017/decorative" val="1"/>
              </a:ext>
            </a:extLst>
          </p:cNvPr>
          <p:cNvCxnSpPr>
            <a:cxnSpLocks/>
          </p:cNvCxnSpPr>
          <p:nvPr/>
        </p:nvCxnSpPr>
        <p:spPr>
          <a:xfrm>
            <a:off x="6528987" y="515457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650B421-167D-4A4A-C5E3-FA6B0582847B}"/>
              </a:ext>
              <a:ext uri="{C183D7F6-B498-43B3-948B-1728B52AA6E4}">
                <adec:decorative xmlns:adec="http://schemas.microsoft.com/office/drawing/2017/decorative" val="1"/>
              </a:ext>
            </a:extLst>
          </p:cNvPr>
          <p:cNvSpPr txBox="1"/>
          <p:nvPr/>
        </p:nvSpPr>
        <p:spPr>
          <a:xfrm>
            <a:off x="8608541" y="1629309"/>
            <a:ext cx="31904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12 hours or more</a:t>
            </a:r>
          </a:p>
        </p:txBody>
      </p:sp>
      <p:cxnSp>
        <p:nvCxnSpPr>
          <p:cNvPr id="19" name="Straight Connector 18">
            <a:extLst>
              <a:ext uri="{FF2B5EF4-FFF2-40B4-BE49-F238E27FC236}">
                <a16:creationId xmlns:a16="http://schemas.microsoft.com/office/drawing/2014/main" id="{5F26E85C-FCC3-D6BA-1B0D-51D4DB3748E9}"/>
              </a:ext>
              <a:ext uri="{C183D7F6-B498-43B3-948B-1728B52AA6E4}">
                <adec:decorative xmlns:adec="http://schemas.microsoft.com/office/drawing/2017/decorative" val="1"/>
              </a:ext>
            </a:extLst>
          </p:cNvPr>
          <p:cNvCxnSpPr>
            <a:cxnSpLocks/>
          </p:cNvCxnSpPr>
          <p:nvPr/>
        </p:nvCxnSpPr>
        <p:spPr>
          <a:xfrm>
            <a:off x="6528987" y="4730230"/>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C4BCFAB-7281-1A3E-7D8B-64C8DDA82632}"/>
              </a:ext>
              <a:ext uri="{C183D7F6-B498-43B3-948B-1728B52AA6E4}">
                <adec:decorative xmlns:adec="http://schemas.microsoft.com/office/drawing/2017/decorative" val="1"/>
              </a:ext>
            </a:extLst>
          </p:cNvPr>
          <p:cNvSpPr/>
          <p:nvPr/>
        </p:nvSpPr>
        <p:spPr>
          <a:xfrm>
            <a:off x="10512190" y="3036087"/>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4E2FD07D-1623-C664-7CF0-47D0813F08F0}"/>
              </a:ext>
              <a:ext uri="{C183D7F6-B498-43B3-948B-1728B52AA6E4}">
                <adec:decorative xmlns:adec="http://schemas.microsoft.com/office/drawing/2017/decorative" val="1"/>
              </a:ext>
            </a:extLst>
          </p:cNvPr>
          <p:cNvSpPr/>
          <p:nvPr/>
        </p:nvSpPr>
        <p:spPr>
          <a:xfrm>
            <a:off x="9596537" y="2391617"/>
            <a:ext cx="252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E596F56F-C69B-E602-62C3-EA2714609A49}"/>
              </a:ext>
              <a:ext uri="{C183D7F6-B498-43B3-948B-1728B52AA6E4}">
                <adec:decorative xmlns:adec="http://schemas.microsoft.com/office/drawing/2017/decorative" val="1"/>
              </a:ext>
            </a:extLst>
          </p:cNvPr>
          <p:cNvSpPr/>
          <p:nvPr/>
        </p:nvSpPr>
        <p:spPr>
          <a:xfrm>
            <a:off x="9494414" y="2846148"/>
            <a:ext cx="288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03E18115-2235-EF45-EE17-80DD176F4C24}"/>
              </a:ext>
              <a:ext uri="{C183D7F6-B498-43B3-948B-1728B52AA6E4}">
                <adec:decorative xmlns:adec="http://schemas.microsoft.com/office/drawing/2017/decorative" val="1"/>
              </a:ext>
            </a:extLst>
          </p:cNvPr>
          <p:cNvSpPr/>
          <p:nvPr/>
        </p:nvSpPr>
        <p:spPr>
          <a:xfrm>
            <a:off x="9494414" y="2630957"/>
            <a:ext cx="288000" cy="18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D33866A2-BE6A-1476-187A-E3E714074543}"/>
              </a:ext>
              <a:ext uri="{C183D7F6-B498-43B3-948B-1728B52AA6E4}">
                <adec:decorative xmlns:adec="http://schemas.microsoft.com/office/drawing/2017/decorative" val="1"/>
              </a:ext>
            </a:extLst>
          </p:cNvPr>
          <p:cNvSpPr/>
          <p:nvPr/>
        </p:nvSpPr>
        <p:spPr>
          <a:xfrm>
            <a:off x="9494414" y="3875327"/>
            <a:ext cx="288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3B2B9AFE-24BE-493C-A550-0DAE0CC56560}"/>
              </a:ext>
              <a:ext uri="{C183D7F6-B498-43B3-948B-1728B52AA6E4}">
                <adec:decorative xmlns:adec="http://schemas.microsoft.com/office/drawing/2017/decorative" val="1"/>
              </a:ext>
            </a:extLst>
          </p:cNvPr>
          <p:cNvSpPr/>
          <p:nvPr/>
        </p:nvSpPr>
        <p:spPr>
          <a:xfrm>
            <a:off x="9629192" y="4523445"/>
            <a:ext cx="252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7A933634-041E-A020-3A6A-3DD4784CB5BE}"/>
              </a:ext>
              <a:ext uri="{C183D7F6-B498-43B3-948B-1728B52AA6E4}">
                <adec:decorative xmlns:adec="http://schemas.microsoft.com/office/drawing/2017/decorative" val="1"/>
              </a:ext>
            </a:extLst>
          </p:cNvPr>
          <p:cNvSpPr/>
          <p:nvPr/>
        </p:nvSpPr>
        <p:spPr>
          <a:xfrm>
            <a:off x="9721679" y="6258759"/>
            <a:ext cx="288000"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88183CD8-6BFF-970F-0E22-BCD153D39774}"/>
              </a:ext>
              <a:ext uri="{C183D7F6-B498-43B3-948B-1728B52AA6E4}">
                <adec:decorative xmlns:adec="http://schemas.microsoft.com/office/drawing/2017/decorative" val="1"/>
              </a:ext>
            </a:extLst>
          </p:cNvPr>
          <p:cNvSpPr/>
          <p:nvPr/>
        </p:nvSpPr>
        <p:spPr>
          <a:xfrm>
            <a:off x="10512190" y="3666964"/>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2928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55478" y="1107684"/>
            <a:ext cx="1103781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During the last 7 days, how much time did you spend sitting down on an average weekday? When answering, please include time spent at work, at home, while doing coursework and during leisure time. This may include time spent sitting at a desk, visiting friends, reading, and sitting or lying down to watch television but not sleeping. </a:t>
            </a:r>
          </a:p>
        </p:txBody>
      </p:sp>
      <p:graphicFrame>
        <p:nvGraphicFramePr>
          <p:cNvPr id="18" name="Chart 17">
            <a:extLst>
              <a:ext uri="{FF2B5EF4-FFF2-40B4-BE49-F238E27FC236}">
                <a16:creationId xmlns:a16="http://schemas.microsoft.com/office/drawing/2014/main" id="{1D4327B1-41AF-43AB-8DF5-575EDE3D5F03}"/>
              </a:ext>
            </a:extLst>
          </p:cNvPr>
          <p:cNvGraphicFramePr/>
          <p:nvPr/>
        </p:nvGraphicFramePr>
        <p:xfrm>
          <a:off x="706435" y="1866837"/>
          <a:ext cx="5094001" cy="443918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tab pos="3851275" algn="l"/>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inactivity</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4294967295"/>
          </p:nvPr>
        </p:nvSpPr>
        <p:spPr>
          <a:xfrm>
            <a:off x="5810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4294967295"/>
          </p:nvPr>
        </p:nvSpPr>
        <p:spPr>
          <a:xfrm>
            <a:off x="9629192" y="66033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280829"/>
            <a:ext cx="11485564" cy="11869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Calibri"/>
                <a:ea typeface="+mj-ea"/>
                <a:cs typeface="+mj-cs"/>
              </a:rPr>
              <a:t>Unsurprisingly, there is a pattern between residents that are working </a:t>
            </a:r>
            <a:r>
              <a:rPr lang="en-GB" sz="1800">
                <a:solidFill>
                  <a:schemeClr val="accent4"/>
                </a:solidFill>
                <a:latin typeface="Calibri"/>
              </a:rPr>
              <a:t>(full or part time), and those claiming to be less active and the likelihood to spend time more sitting down vs. other residents </a:t>
            </a:r>
            <a:endParaRPr kumimoji="0" lang="en-GB" sz="1800" b="1" i="0" u="none" strike="noStrike" kern="1200" cap="none" spc="0" normalizeH="0" baseline="0" noProof="0">
              <a:ln>
                <a:noFill/>
              </a:ln>
              <a:solidFill>
                <a:schemeClr val="accent4"/>
              </a:solidFill>
              <a:effectLst/>
              <a:uLnTx/>
              <a:uFillTx/>
              <a:latin typeface="Calibri"/>
              <a:ea typeface="+mj-ea"/>
              <a:cs typeface="+mj-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4" y="6317404"/>
            <a:ext cx="1133042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Base: All residents (answering) excluding those answering ‘prefer not to say’ (5,803); Working (2,730), Not working (481), Retired (2,366); Active (3,848); Fairly Active (871); Inactive (808)</a:t>
            </a:r>
          </a:p>
        </p:txBody>
      </p:sp>
      <p:graphicFrame>
        <p:nvGraphicFramePr>
          <p:cNvPr id="2" name="Chart 1">
            <a:extLst>
              <a:ext uri="{FF2B5EF4-FFF2-40B4-BE49-F238E27FC236}">
                <a16:creationId xmlns:a16="http://schemas.microsoft.com/office/drawing/2014/main" id="{FD48E529-3B5A-FE1A-C38D-5CD31493676C}"/>
              </a:ext>
            </a:extLst>
          </p:cNvPr>
          <p:cNvGraphicFramePr/>
          <p:nvPr/>
        </p:nvGraphicFramePr>
        <p:xfrm>
          <a:off x="6054435" y="1846348"/>
          <a:ext cx="5094001" cy="4439185"/>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32E4FC3E-6D28-3871-ECB6-CAB384524D6F}"/>
              </a:ext>
            </a:extLst>
          </p:cNvPr>
          <p:cNvGrpSpPr/>
          <p:nvPr/>
        </p:nvGrpSpPr>
        <p:grpSpPr>
          <a:xfrm>
            <a:off x="3499352" y="6471520"/>
            <a:ext cx="3003744" cy="400110"/>
            <a:chOff x="4878703" y="6461209"/>
            <a:chExt cx="3003744" cy="400110"/>
          </a:xfrm>
        </p:grpSpPr>
        <p:sp>
          <p:nvSpPr>
            <p:cNvPr id="5" name="TextBox 4">
              <a:extLst>
                <a:ext uri="{FF2B5EF4-FFF2-40B4-BE49-F238E27FC236}">
                  <a16:creationId xmlns:a16="http://schemas.microsoft.com/office/drawing/2014/main" id="{A83DB32B-FA91-36CB-9FEA-A3CF534ED79A}"/>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B9A952B5-10F2-470C-B808-F2316732332C}"/>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114428E0-CC27-228A-037D-10674947DF94}"/>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Tree>
    <p:custDataLst>
      <p:tags r:id="rId1"/>
    </p:custDataLst>
    <p:extLst>
      <p:ext uri="{BB962C8B-B14F-4D97-AF65-F5344CB8AC3E}">
        <p14:creationId xmlns:p14="http://schemas.microsoft.com/office/powerpoint/2010/main" val="9947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B9E1DEDF-1E10-5099-CDCA-437FE444C742}"/>
              </a:ext>
              <a:ext uri="{C183D7F6-B498-43B3-948B-1728B52AA6E4}">
                <adec:decorative xmlns:adec="http://schemas.microsoft.com/office/drawing/2017/decorative" val="1"/>
              </a:ext>
            </a:extLst>
          </p:cNvPr>
          <p:cNvGraphicFramePr/>
          <p:nvPr/>
        </p:nvGraphicFramePr>
        <p:xfrm>
          <a:off x="6421969" y="1988920"/>
          <a:ext cx="4636704" cy="4036301"/>
        </p:xfrm>
        <a:graphic>
          <a:graphicData uri="http://schemas.openxmlformats.org/drawingml/2006/chart">
            <c:chart xmlns:c="http://schemas.openxmlformats.org/drawingml/2006/chart" xmlns:r="http://schemas.openxmlformats.org/officeDocument/2006/relationships" r:id="rId3"/>
          </a:graphicData>
        </a:graphic>
      </p:graphicFrame>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5324" y="278743"/>
            <a:ext cx="11280188" cy="991228"/>
          </a:xfrm>
        </p:spPr>
        <p:txBody>
          <a:bodyPr anchor="t" anchorCtr="0">
            <a:noAutofit/>
          </a:bodyPr>
          <a:lstStyle/>
          <a:p>
            <a:r>
              <a:rPr lang="en-GB" sz="1800" dirty="0">
                <a:solidFill>
                  <a:schemeClr val="accent4"/>
                </a:solidFill>
                <a:latin typeface="+mn-lt"/>
              </a:rPr>
              <a:t>There is a pattern between levels of physical activity, loneliness and life satisfaction. With ‘inactive’ residents more likely to feel higher levels of loneliness and have lower life satisfaction.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6,064</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5325" y="6611310"/>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pSp>
        <p:nvGrpSpPr>
          <p:cNvPr id="4" name="Group 3">
            <a:extLst>
              <a:ext uri="{FF2B5EF4-FFF2-40B4-BE49-F238E27FC236}">
                <a16:creationId xmlns:a16="http://schemas.microsoft.com/office/drawing/2014/main" id="{FC8EF364-D391-B1F2-E75C-650C953BD8C3}"/>
              </a:ext>
            </a:extLst>
          </p:cNvPr>
          <p:cNvGrpSpPr/>
          <p:nvPr/>
        </p:nvGrpSpPr>
        <p:grpSpPr>
          <a:xfrm>
            <a:off x="4878703" y="6461209"/>
            <a:ext cx="3003744" cy="400110"/>
            <a:chOff x="4878703" y="6461209"/>
            <a:chExt cx="3003744" cy="400110"/>
          </a:xfrm>
        </p:grpSpPr>
        <p:sp>
          <p:nvSpPr>
            <p:cNvPr id="6" name="TextBox 5">
              <a:extLst>
                <a:ext uri="{FF2B5EF4-FFF2-40B4-BE49-F238E27FC236}">
                  <a16:creationId xmlns:a16="http://schemas.microsoft.com/office/drawing/2014/main" id="{4034EED9-220F-97F5-6333-D1EE92758A64}"/>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7" name="Arrow: Up 6">
              <a:extLst>
                <a:ext uri="{FF2B5EF4-FFF2-40B4-BE49-F238E27FC236}">
                  <a16:creationId xmlns:a16="http://schemas.microsoft.com/office/drawing/2014/main" id="{81F1A31B-65EE-2CFB-BCAE-5AA188094B21}"/>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B4C85A27-F09D-6291-460E-8ADFB899EBA1}"/>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9" name="TextBox 8">
            <a:extLst>
              <a:ext uri="{FF2B5EF4-FFF2-40B4-BE49-F238E27FC236}">
                <a16:creationId xmlns:a16="http://schemas.microsoft.com/office/drawing/2014/main" id="{77DA516A-2627-C8AB-336C-986B259F1B93}"/>
              </a:ext>
            </a:extLst>
          </p:cNvPr>
          <p:cNvSpPr txBox="1"/>
          <p:nvPr/>
        </p:nvSpPr>
        <p:spPr>
          <a:xfrm>
            <a:off x="695324" y="1628970"/>
            <a:ext cx="90614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rPr>
              <a:t>Charts demonstrate the levels of loneliness and life satisfaction by levels of physical activity</a:t>
            </a:r>
          </a:p>
        </p:txBody>
      </p:sp>
      <p:grpSp>
        <p:nvGrpSpPr>
          <p:cNvPr id="13" name="Group 12">
            <a:extLst>
              <a:ext uri="{FF2B5EF4-FFF2-40B4-BE49-F238E27FC236}">
                <a16:creationId xmlns:a16="http://schemas.microsoft.com/office/drawing/2014/main" id="{CBC65510-ACD4-952E-0691-CA7B6D6154FB}"/>
              </a:ext>
            </a:extLst>
          </p:cNvPr>
          <p:cNvGrpSpPr/>
          <p:nvPr/>
        </p:nvGrpSpPr>
        <p:grpSpPr>
          <a:xfrm>
            <a:off x="611520" y="1988921"/>
            <a:ext cx="5768472" cy="4036301"/>
            <a:chOff x="6349137" y="1970201"/>
            <a:chExt cx="5768472" cy="4036301"/>
          </a:xfrm>
        </p:grpSpPr>
        <p:graphicFrame>
          <p:nvGraphicFramePr>
            <p:cNvPr id="15" name="Chart 14">
              <a:extLst>
                <a:ext uri="{FF2B5EF4-FFF2-40B4-BE49-F238E27FC236}">
                  <a16:creationId xmlns:a16="http://schemas.microsoft.com/office/drawing/2014/main" id="{1BAC94BE-D10A-AD9F-D7B2-10EB2845B1C9}"/>
                </a:ext>
                <a:ext uri="{C183D7F6-B498-43B3-948B-1728B52AA6E4}">
                  <adec:decorative xmlns:adec="http://schemas.microsoft.com/office/drawing/2017/decorative" val="1"/>
                </a:ext>
              </a:extLst>
            </p:cNvPr>
            <p:cNvGraphicFramePr/>
            <p:nvPr/>
          </p:nvGraphicFramePr>
          <p:xfrm>
            <a:off x="6476477" y="1970201"/>
            <a:ext cx="4636704" cy="403630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B4AABDE9-10A1-AADF-3619-BED4CFA32593}"/>
                </a:ext>
              </a:extLst>
            </p:cNvPr>
            <p:cNvSpPr txBox="1"/>
            <p:nvPr/>
          </p:nvSpPr>
          <p:spPr>
            <a:xfrm>
              <a:off x="6349137" y="1970201"/>
              <a:ext cx="57684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t>Levels of loneliness </a:t>
              </a:r>
              <a:r>
                <a:rPr kumimoji="0" lang="en-GB" sz="1400" b="1" u="none" strike="noStrike" kern="1200" cap="none" spc="0" normalizeH="0" baseline="0" noProof="0" dirty="0">
                  <a:ln>
                    <a:noFill/>
                  </a:ln>
                  <a:effectLst/>
                  <a:uLnTx/>
                  <a:uFillTx/>
                  <a:ea typeface="+mn-ea"/>
                  <a:cs typeface="+mn-cs"/>
                </a:rPr>
                <a:t>vs. </a:t>
              </a:r>
              <a:r>
                <a:rPr lang="en-GB" sz="1400" b="1" dirty="0"/>
                <a:t>Activity levels</a:t>
              </a:r>
              <a:endParaRPr kumimoji="0" lang="en-GB" sz="1400" b="1" u="none" strike="noStrike" kern="1200" cap="none" spc="0" normalizeH="0" baseline="0" noProof="0" dirty="0">
                <a:ln>
                  <a:noFill/>
                </a:ln>
                <a:effectLst/>
                <a:uLnTx/>
                <a:uFillTx/>
                <a:ea typeface="+mn-ea"/>
                <a:cs typeface="+mn-cs"/>
              </a:endParaRPr>
            </a:p>
          </p:txBody>
        </p:sp>
      </p:grpSp>
      <p:sp>
        <p:nvSpPr>
          <p:cNvPr id="18" name="TextBox 17">
            <a:extLst>
              <a:ext uri="{FF2B5EF4-FFF2-40B4-BE49-F238E27FC236}">
                <a16:creationId xmlns:a16="http://schemas.microsoft.com/office/drawing/2014/main" id="{60DD933A-F377-870C-46E9-A443668CCF4E}"/>
              </a:ext>
            </a:extLst>
          </p:cNvPr>
          <p:cNvSpPr txBox="1"/>
          <p:nvPr/>
        </p:nvSpPr>
        <p:spPr>
          <a:xfrm>
            <a:off x="562100" y="2316111"/>
            <a:ext cx="1728365" cy="824113"/>
          </a:xfrm>
          <a:prstGeom prst="rect">
            <a:avLst/>
          </a:prstGeom>
          <a:noFill/>
        </p:spPr>
        <p:txBody>
          <a:bodyPr wrap="square" lIns="0" tIns="0" rIns="0" bIns="0" rtlCol="0">
            <a:noAutofit/>
          </a:bodyPr>
          <a:lstStyle/>
          <a:p>
            <a:pPr algn="ctr">
              <a:spcAft>
                <a:spcPts val="1134"/>
              </a:spcAft>
            </a:pPr>
            <a:r>
              <a:rPr lang="en-GB" sz="1200" b="1" dirty="0">
                <a:solidFill>
                  <a:schemeClr val="accent1"/>
                </a:solidFill>
              </a:rPr>
              <a:t>Lower score = positive</a:t>
            </a:r>
          </a:p>
        </p:txBody>
      </p:sp>
      <p:sp>
        <p:nvSpPr>
          <p:cNvPr id="19" name="TextBox 18">
            <a:extLst>
              <a:ext uri="{FF2B5EF4-FFF2-40B4-BE49-F238E27FC236}">
                <a16:creationId xmlns:a16="http://schemas.microsoft.com/office/drawing/2014/main" id="{394CFF4C-F1AD-25CE-9A20-FF46A44F3963}"/>
              </a:ext>
            </a:extLst>
          </p:cNvPr>
          <p:cNvSpPr txBox="1"/>
          <p:nvPr/>
        </p:nvSpPr>
        <p:spPr>
          <a:xfrm>
            <a:off x="6677024" y="2433326"/>
            <a:ext cx="1893246" cy="665006"/>
          </a:xfrm>
          <a:prstGeom prst="rect">
            <a:avLst/>
          </a:prstGeom>
          <a:noFill/>
        </p:spPr>
        <p:txBody>
          <a:bodyPr wrap="square" lIns="0" tIns="0" rIns="0" bIns="0" rtlCol="0">
            <a:noAutofit/>
          </a:bodyPr>
          <a:lstStyle/>
          <a:p>
            <a:pPr algn="ctr">
              <a:spcAft>
                <a:spcPts val="1134"/>
              </a:spcAft>
            </a:pPr>
            <a:r>
              <a:rPr lang="en-GB" sz="1200" b="1" dirty="0"/>
              <a:t>Higher score = positive</a:t>
            </a:r>
          </a:p>
        </p:txBody>
      </p:sp>
      <p:sp>
        <p:nvSpPr>
          <p:cNvPr id="22" name="TextBox 21">
            <a:extLst>
              <a:ext uri="{FF2B5EF4-FFF2-40B4-BE49-F238E27FC236}">
                <a16:creationId xmlns:a16="http://schemas.microsoft.com/office/drawing/2014/main" id="{9C6B7FBB-41F4-1DEC-644B-131C323753F6}"/>
              </a:ext>
            </a:extLst>
          </p:cNvPr>
          <p:cNvSpPr txBox="1"/>
          <p:nvPr/>
        </p:nvSpPr>
        <p:spPr>
          <a:xfrm>
            <a:off x="6769987" y="2137670"/>
            <a:ext cx="57684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prstClr val="black"/>
                </a:solidFill>
              </a:rPr>
              <a:t>Life satisfaction </a:t>
            </a:r>
            <a:r>
              <a:rPr kumimoji="0" lang="en-GB" sz="1400" b="1" u="none" strike="noStrike" kern="1200" cap="none" spc="0" normalizeH="0" baseline="0" noProof="0" dirty="0">
                <a:ln>
                  <a:noFill/>
                </a:ln>
                <a:solidFill>
                  <a:prstClr val="black"/>
                </a:solidFill>
                <a:effectLst/>
                <a:uLnTx/>
                <a:uFillTx/>
                <a:ea typeface="+mn-ea"/>
                <a:cs typeface="+mn-cs"/>
              </a:rPr>
              <a:t>vs. </a:t>
            </a:r>
            <a:r>
              <a:rPr lang="en-GB" sz="1400" b="1" dirty="0">
                <a:solidFill>
                  <a:prstClr val="black"/>
                </a:solidFill>
              </a:rPr>
              <a:t>Activity levels</a:t>
            </a:r>
            <a:endParaRPr kumimoji="0" lang="en-GB" sz="1400" b="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4013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What activities are Essex Residents doing?</a:t>
            </a:r>
          </a:p>
        </p:txBody>
      </p:sp>
    </p:spTree>
    <p:custDataLst>
      <p:tags r:id="rId1"/>
    </p:custDataLst>
    <p:extLst>
      <p:ext uri="{BB962C8B-B14F-4D97-AF65-F5344CB8AC3E}">
        <p14:creationId xmlns:p14="http://schemas.microsoft.com/office/powerpoint/2010/main" val="185023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3626792375"/>
              </p:ext>
            </p:extLst>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a:solidFill>
                  <a:schemeClr val="accent4"/>
                </a:solidFill>
              </a:rPr>
              <a:t>Walking is the most popular form of activity for residents, with nearly half of residents stating this is the only form of physical activity they took part in over the last 7 days.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40" name="TextBox 39">
            <a:extLst>
              <a:ext uri="{FF2B5EF4-FFF2-40B4-BE49-F238E27FC236}">
                <a16:creationId xmlns:a16="http://schemas.microsoft.com/office/drawing/2014/main" id="{371E0862-AA16-4445-B0E4-A99507926A92}"/>
              </a:ext>
            </a:extLst>
          </p:cNvPr>
          <p:cNvSpPr txBox="1"/>
          <p:nvPr/>
        </p:nvSpPr>
        <p:spPr>
          <a:xfrm>
            <a:off x="2179782" y="1933959"/>
            <a:ext cx="4157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In the past 7 days have you done a…</a:t>
            </a:r>
            <a:endParaRPr kumimoji="0" lang="en-GB" sz="1400" b="1" i="1" strike="noStrike" kern="1200" cap="none" spc="0" normalizeH="0" baseline="0" noProof="0">
              <a:ln>
                <a:noFill/>
              </a:ln>
              <a:effectLst/>
              <a:uLnTx/>
              <a:uFillTx/>
              <a:latin typeface="+mj-lt"/>
            </a:endParaRP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Walking (</a:t>
            </a:r>
            <a:r>
              <a:rPr lang="en-GB" sz="1000">
                <a:solidFill>
                  <a:srgbClr val="000000"/>
                </a:solidFill>
                <a:latin typeface="Arial" panose="020B0604020202020204"/>
              </a:rPr>
              <a:t>6,468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Cycling (6,427), sport, fitness activity or dance (6,304). </a:t>
            </a:r>
          </a:p>
        </p:txBody>
      </p:sp>
      <p:graphicFrame>
        <p:nvGraphicFramePr>
          <p:cNvPr id="2" name="Chart 1">
            <a:extLst>
              <a:ext uri="{FF2B5EF4-FFF2-40B4-BE49-F238E27FC236}">
                <a16:creationId xmlns:a16="http://schemas.microsoft.com/office/drawing/2014/main" id="{189DE3A3-95B8-5C00-12F0-D542A62F31D0}"/>
              </a:ext>
            </a:extLst>
          </p:cNvPr>
          <p:cNvGraphicFramePr/>
          <p:nvPr>
            <p:extLst>
              <p:ext uri="{D42A27DB-BD31-4B8C-83A1-F6EECF244321}">
                <p14:modId xmlns:p14="http://schemas.microsoft.com/office/powerpoint/2010/main" val="392496927"/>
              </p:ext>
            </p:extLst>
          </p:nvPr>
        </p:nvGraphicFramePr>
        <p:xfrm>
          <a:off x="5815881" y="2249591"/>
          <a:ext cx="5548458" cy="394656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3AA35C78-08E3-14E6-1BE1-DE341D556649}"/>
              </a:ext>
            </a:extLst>
          </p:cNvPr>
          <p:cNvSpPr txBox="1"/>
          <p:nvPr/>
        </p:nvSpPr>
        <p:spPr>
          <a:xfrm>
            <a:off x="6767049" y="1937844"/>
            <a:ext cx="485925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u="sng">
                <a:latin typeface="+mj-lt"/>
              </a:rPr>
              <a:t>What type </a:t>
            </a:r>
            <a:r>
              <a:rPr lang="en-GB" sz="1400" b="1" i="1">
                <a:latin typeface="+mj-lt"/>
              </a:rPr>
              <a:t>of activities have residents done in the last 7 days…</a:t>
            </a:r>
            <a:endParaRPr kumimoji="0" lang="en-GB" sz="1400" b="1" i="1" u="none" strike="noStrike" kern="1200" cap="none" spc="0" normalizeH="0" baseline="0" noProof="0">
              <a:ln>
                <a:noFill/>
              </a:ln>
              <a:effectLst/>
              <a:uLnTx/>
              <a:uFillTx/>
              <a:latin typeface="+mj-lt"/>
            </a:endParaRPr>
          </a:p>
        </p:txBody>
      </p:sp>
    </p:spTree>
    <p:custDataLst>
      <p:tags r:id="rId1"/>
    </p:custDataLst>
    <p:extLst>
      <p:ext uri="{BB962C8B-B14F-4D97-AF65-F5344CB8AC3E}">
        <p14:creationId xmlns:p14="http://schemas.microsoft.com/office/powerpoint/2010/main" val="396025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a:solidFill>
                  <a:schemeClr val="accent4"/>
                </a:solidFill>
              </a:rPr>
              <a:t>The more ‘active’ residents are most likely to participate in multiple different activities. Whereas walking is the primary form of activity for residents defined as ‘fairly active’ or ‘inactive’.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November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graphicFrame>
        <p:nvGraphicFramePr>
          <p:cNvPr id="2" name="Chart 1">
            <a:extLst>
              <a:ext uri="{FF2B5EF4-FFF2-40B4-BE49-F238E27FC236}">
                <a16:creationId xmlns:a16="http://schemas.microsoft.com/office/drawing/2014/main" id="{189DE3A3-95B8-5C00-12F0-D542A62F31D0}"/>
              </a:ext>
            </a:extLst>
          </p:cNvPr>
          <p:cNvGraphicFramePr/>
          <p:nvPr/>
        </p:nvGraphicFramePr>
        <p:xfrm>
          <a:off x="5815881" y="2249591"/>
          <a:ext cx="5548458" cy="394656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3AA35C78-08E3-14E6-1BE1-DE341D556649}"/>
              </a:ext>
            </a:extLst>
          </p:cNvPr>
          <p:cNvSpPr txBox="1"/>
          <p:nvPr/>
        </p:nvSpPr>
        <p:spPr>
          <a:xfrm>
            <a:off x="6767049" y="1937844"/>
            <a:ext cx="485925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u="sng" dirty="0">
                <a:latin typeface="+mj-lt"/>
              </a:rPr>
              <a:t>What type </a:t>
            </a:r>
            <a:r>
              <a:rPr lang="en-GB" sz="1400" b="1" i="1" dirty="0">
                <a:latin typeface="+mj-lt"/>
              </a:rPr>
              <a:t>of activities have residents done in the last 7 days…</a:t>
            </a:r>
            <a:endParaRPr kumimoji="0" lang="en-GB" sz="1400" b="1" i="1" u="none" strike="noStrike" kern="1200" cap="none" spc="0" normalizeH="0" baseline="0" noProof="0" dirty="0">
              <a:ln>
                <a:noFill/>
              </a:ln>
              <a:effectLst/>
              <a:uLnTx/>
              <a:uFillTx/>
              <a:latin typeface="+mj-lt"/>
            </a:endParaRPr>
          </a:p>
        </p:txBody>
      </p:sp>
      <p:sp>
        <p:nvSpPr>
          <p:cNvPr id="4" name="TextBox 3">
            <a:extLst>
              <a:ext uri="{FF2B5EF4-FFF2-40B4-BE49-F238E27FC236}">
                <a16:creationId xmlns:a16="http://schemas.microsoft.com/office/drawing/2014/main" id="{CE37AAC2-CA96-DF9D-855B-658F66BA2175}"/>
              </a:ext>
            </a:extLst>
          </p:cNvPr>
          <p:cNvSpPr txBox="1"/>
          <p:nvPr/>
        </p:nvSpPr>
        <p:spPr>
          <a:xfrm>
            <a:off x="2179782" y="1933959"/>
            <a:ext cx="4157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In the past 7 days have you done a…</a:t>
            </a:r>
            <a:endParaRPr kumimoji="0" lang="en-GB" sz="1400" b="1" i="1" strike="noStrike" kern="1200" cap="none" spc="0" normalizeH="0" baseline="0" noProof="0">
              <a:ln>
                <a:noFill/>
              </a:ln>
              <a:effectLst/>
              <a:uLnTx/>
              <a:uFillTx/>
              <a:latin typeface="+mj-lt"/>
            </a:endParaRPr>
          </a:p>
        </p:txBody>
      </p:sp>
      <p:sp>
        <p:nvSpPr>
          <p:cNvPr id="5" name="TextBox 4">
            <a:extLst>
              <a:ext uri="{FF2B5EF4-FFF2-40B4-BE49-F238E27FC236}">
                <a16:creationId xmlns:a16="http://schemas.microsoft.com/office/drawing/2014/main" id="{8189096A-917C-0CDD-7513-1EF02B261A7C}"/>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Walking (</a:t>
            </a:r>
            <a:r>
              <a:rPr lang="en-GB" sz="1000">
                <a:solidFill>
                  <a:srgbClr val="000000"/>
                </a:solidFill>
                <a:latin typeface="Arial" panose="020B0604020202020204"/>
              </a:rPr>
              <a:t>6,468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Cycling (6,427), sport, fitness activity or dance (6,304). </a:t>
            </a:r>
          </a:p>
        </p:txBody>
      </p:sp>
    </p:spTree>
    <p:custDataLst>
      <p:tags r:id="rId1"/>
    </p:custDataLst>
    <p:extLst>
      <p:ext uri="{BB962C8B-B14F-4D97-AF65-F5344CB8AC3E}">
        <p14:creationId xmlns:p14="http://schemas.microsoft.com/office/powerpoint/2010/main" val="98039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dirty="0">
                <a:solidFill>
                  <a:schemeClr val="accent4"/>
                </a:solidFill>
              </a:rPr>
              <a:t>Walking is the most common and regular form of physical activity for residents, though effort could be considered more ‘moderate’</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November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mj-lt"/>
                <a:ea typeface="+mn-ea"/>
                <a:cs typeface="+mn-cs"/>
              </a:rPr>
              <a:t>Walking</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57483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all those having been on a walk in the last 7 days (5,389); * LLTI/condition = Limiting long-term illness or health condition </a:t>
            </a:r>
          </a:p>
        </p:txBody>
      </p:sp>
      <p:pic>
        <p:nvPicPr>
          <p:cNvPr id="5" name="Graphic 4" descr="Shoe footprints outline">
            <a:extLst>
              <a:ext uri="{FF2B5EF4-FFF2-40B4-BE49-F238E27FC236}">
                <a16:creationId xmlns:a16="http://schemas.microsoft.com/office/drawing/2014/main" id="{E8F71FC8-65B9-7110-C802-B819E5F85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 y="1141793"/>
            <a:ext cx="914400" cy="914400"/>
          </a:xfrm>
          <a:prstGeom prst="rect">
            <a:avLst/>
          </a:prstGeom>
        </p:spPr>
      </p:pic>
      <p:sp>
        <p:nvSpPr>
          <p:cNvPr id="6" name="Rectangle: Rounded Corners 5">
            <a:extLst>
              <a:ext uri="{FF2B5EF4-FFF2-40B4-BE49-F238E27FC236}">
                <a16:creationId xmlns:a16="http://schemas.microsoft.com/office/drawing/2014/main" id="{988B09CA-0871-A2DC-4DE2-EBC48D8F83E4}"/>
              </a:ext>
            </a:extLst>
          </p:cNvPr>
          <p:cNvSpPr/>
          <p:nvPr/>
        </p:nvSpPr>
        <p:spPr>
          <a:xfrm>
            <a:off x="1334654" y="2320128"/>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85% </a:t>
            </a:r>
          </a:p>
          <a:p>
            <a:pPr algn="ctr"/>
            <a:r>
              <a:rPr lang="en-GB" sz="1600" b="1" dirty="0"/>
              <a:t>of residents have done a continuous, 10 minute+ walk in the last 7 days</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3868304" y="2320128"/>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Of which </a:t>
            </a:r>
            <a:r>
              <a:rPr lang="en-GB" sz="2800" b="1" dirty="0"/>
              <a:t>86% </a:t>
            </a:r>
            <a:r>
              <a:rPr lang="en-GB" sz="1600" b="1" dirty="0"/>
              <a:t>have done this at least 3 times a week</a:t>
            </a:r>
          </a:p>
        </p:txBody>
      </p:sp>
      <p:sp>
        <p:nvSpPr>
          <p:cNvPr id="8" name="Arrow: Pentagon 7">
            <a:extLst>
              <a:ext uri="{FF2B5EF4-FFF2-40B4-BE49-F238E27FC236}">
                <a16:creationId xmlns:a16="http://schemas.microsoft.com/office/drawing/2014/main" id="{B8AE0A16-DFC5-20C5-1B2B-25F372574F17}"/>
              </a:ext>
            </a:extLst>
          </p:cNvPr>
          <p:cNvSpPr/>
          <p:nvPr/>
        </p:nvSpPr>
        <p:spPr>
          <a:xfrm>
            <a:off x="3343563"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401954" y="2335553"/>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60% </a:t>
            </a:r>
          </a:p>
          <a:p>
            <a:pPr algn="ctr"/>
            <a:r>
              <a:rPr lang="en-GB" sz="1600" b="1" dirty="0"/>
              <a:t>spend 30-89 minutes walking each day </a:t>
            </a:r>
          </a:p>
        </p:txBody>
      </p:sp>
      <p:sp>
        <p:nvSpPr>
          <p:cNvPr id="11" name="Arrow: Pentagon 10">
            <a:extLst>
              <a:ext uri="{FF2B5EF4-FFF2-40B4-BE49-F238E27FC236}">
                <a16:creationId xmlns:a16="http://schemas.microsoft.com/office/drawing/2014/main" id="{83CAC714-ED56-B1BE-64A3-BA7321997BA7}"/>
              </a:ext>
            </a:extLst>
          </p:cNvPr>
          <p:cNvSpPr/>
          <p:nvPr/>
        </p:nvSpPr>
        <p:spPr>
          <a:xfrm>
            <a:off x="5877213"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935604" y="2303064"/>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68% </a:t>
            </a:r>
          </a:p>
          <a:p>
            <a:pPr algn="ctr"/>
            <a:r>
              <a:rPr lang="en-GB" sz="1600" b="1" dirty="0"/>
              <a:t>State the exert enough energy when walking to be out of breath</a:t>
            </a:r>
          </a:p>
        </p:txBody>
      </p:sp>
      <p:sp>
        <p:nvSpPr>
          <p:cNvPr id="13" name="Arrow: Pentagon 12">
            <a:extLst>
              <a:ext uri="{FF2B5EF4-FFF2-40B4-BE49-F238E27FC236}">
                <a16:creationId xmlns:a16="http://schemas.microsoft.com/office/drawing/2014/main" id="{A260C9BF-9850-750A-BBF1-DBE8CEA77F4C}"/>
              </a:ext>
            </a:extLst>
          </p:cNvPr>
          <p:cNvSpPr/>
          <p:nvPr/>
        </p:nvSpPr>
        <p:spPr>
          <a:xfrm>
            <a:off x="8410863"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5570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2023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physical activity.</a:t>
            </a:r>
            <a:endParaRPr lang="en-GB">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1395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469158735"/>
              </p:ext>
            </p:extLst>
          </p:nvPr>
        </p:nvGraphicFramePr>
        <p:xfrm>
          <a:off x="542371" y="2271761"/>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42371" y="358542"/>
            <a:ext cx="11265876" cy="1065091"/>
          </a:xfrm>
        </p:spPr>
        <p:txBody>
          <a:bodyPr anchor="t" anchorCtr="0">
            <a:normAutofit/>
          </a:bodyPr>
          <a:lstStyle/>
          <a:p>
            <a:r>
              <a:rPr lang="en-GB" sz="1800">
                <a:solidFill>
                  <a:schemeClr val="accent4"/>
                </a:solidFill>
                <a:ea typeface="Calibri"/>
                <a:cs typeface="Calibri"/>
              </a:rPr>
              <a:t>While 85% of residents have been for a continuous walk in the past 7 days, females, older residents (75+), those with a LLTI/condition* or living in the most deprived areas (IMD quintile 1-2) are less likely to have been for a walk.</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286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704100"/>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5515866" y="2241736"/>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a:solidFill>
                  <a:srgbClr val="FFFFFF"/>
                </a:solidFill>
                <a:latin typeface="Arial" panose="020B0604020202020204"/>
              </a:rPr>
              <a:t>Walking</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371E0862-AA16-4445-B0E4-A99507926A92}"/>
              </a:ext>
            </a:extLst>
          </p:cNvPr>
          <p:cNvSpPr txBox="1"/>
          <p:nvPr/>
        </p:nvSpPr>
        <p:spPr>
          <a:xfrm>
            <a:off x="3389006" y="1924501"/>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07053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3541" y="481502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870381" y="54006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a:t>
            </a:r>
            <a:r>
              <a:rPr lang="en-GB" sz="1000">
                <a:solidFill>
                  <a:srgbClr val="000000"/>
                </a:solidFill>
                <a:latin typeface="+mj-lt"/>
              </a:rPr>
              <a:t>6,427</a:t>
            </a:r>
            <a:r>
              <a:rPr kumimoji="0" lang="en-GB" sz="1000" b="0" i="0" u="none" strike="noStrike" kern="1200" cap="none" spc="0" normalizeH="0" baseline="0" noProof="0">
                <a:ln>
                  <a:noFill/>
                </a:ln>
                <a:solidFill>
                  <a:srgbClr val="000000"/>
                </a:solidFill>
                <a:effectLst/>
                <a:uLnTx/>
                <a:uFillTx/>
                <a:latin typeface="+mj-lt"/>
                <a:ea typeface="+mn-ea"/>
                <a:cs typeface="+mn-cs"/>
              </a:rPr>
              <a:t>) </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LLTI/condition = Limiting long-term illness or health condition </a:t>
            </a:r>
            <a:endParaRPr kumimoji="0" lang="en-GB" sz="1000" b="0" i="0" u="none" strike="noStrike" kern="1200" cap="none" spc="0" normalizeH="0" baseline="0" noProof="0">
              <a:ln>
                <a:noFill/>
              </a:ln>
              <a:solidFill>
                <a:srgbClr val="000000"/>
              </a:solidFill>
              <a:effectLst/>
              <a:uLnTx/>
              <a:uFillTx/>
              <a:latin typeface="+mj-lt"/>
              <a:ea typeface="+mn-ea"/>
              <a:cs typeface="+mn-cs"/>
            </a:endParaRPr>
          </a:p>
        </p:txBody>
      </p:sp>
      <p:sp>
        <p:nvSpPr>
          <p:cNvPr id="34" name="TextBox 33">
            <a:extLst>
              <a:ext uri="{FF2B5EF4-FFF2-40B4-BE49-F238E27FC236}">
                <a16:creationId xmlns:a16="http://schemas.microsoft.com/office/drawing/2014/main" id="{C4877D80-1518-42CD-9E9D-7F66CE9872E5}"/>
              </a:ext>
            </a:extLst>
          </p:cNvPr>
          <p:cNvSpPr txBox="1"/>
          <p:nvPr/>
        </p:nvSpPr>
        <p:spPr>
          <a:xfrm>
            <a:off x="696983" y="1390782"/>
            <a:ext cx="9622674" cy="296876"/>
          </a:xfrm>
          <a:prstGeom prst="rect">
            <a:avLst/>
          </a:prstGeom>
          <a:noFill/>
        </p:spPr>
        <p:txBody>
          <a:bodyPr wrap="square" rtlCol="0">
            <a:spAutoFit/>
          </a:bodyPr>
          <a:lstStyle/>
          <a:p>
            <a:pPr>
              <a:lnSpc>
                <a:spcPct val="107000"/>
              </a:lnSpc>
              <a:spcAft>
                <a:spcPts val="800"/>
              </a:spcAft>
            </a:pPr>
            <a:r>
              <a:rPr lang="en-GB" sz="1300" i="1">
                <a:solidFill>
                  <a:prstClr val="black"/>
                </a:solidFill>
                <a:latin typeface="+mj-lt"/>
              </a:rPr>
              <a:t>In the past 7 days, have you done a continuous walk lasting at least 10 minutes? </a:t>
            </a:r>
          </a:p>
        </p:txBody>
      </p:sp>
      <p:graphicFrame>
        <p:nvGraphicFramePr>
          <p:cNvPr id="3" name="Chart 2">
            <a:extLst>
              <a:ext uri="{FF2B5EF4-FFF2-40B4-BE49-F238E27FC236}">
                <a16:creationId xmlns:a16="http://schemas.microsoft.com/office/drawing/2014/main" id="{DBFABD1F-3FFD-176C-9101-55E0B5FFC8DC}"/>
              </a:ext>
            </a:extLst>
          </p:cNvPr>
          <p:cNvGraphicFramePr/>
          <p:nvPr>
            <p:extLst>
              <p:ext uri="{D42A27DB-BD31-4B8C-83A1-F6EECF244321}">
                <p14:modId xmlns:p14="http://schemas.microsoft.com/office/powerpoint/2010/main" val="679447817"/>
              </p:ext>
            </p:extLst>
          </p:nvPr>
        </p:nvGraphicFramePr>
        <p:xfrm>
          <a:off x="5453361" y="1696871"/>
          <a:ext cx="6452820" cy="4866754"/>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Connector 3">
            <a:extLst>
              <a:ext uri="{FF2B5EF4-FFF2-40B4-BE49-F238E27FC236}">
                <a16:creationId xmlns:a16="http://schemas.microsoft.com/office/drawing/2014/main" id="{2D9CC055-3357-A9C6-8F31-45303B318A3E}"/>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50324D-1F2B-1CA5-7954-07E74E3E6F6C}"/>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0805A2-5B90-F8C3-C9BB-8986AE00CB0D}"/>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4DA6E94-FD42-9823-C34B-1DDD7636CEFA}"/>
              </a:ext>
            </a:extLst>
          </p:cNvPr>
          <p:cNvCxnSpPr>
            <a:cxnSpLocks/>
          </p:cNvCxnSpPr>
          <p:nvPr/>
        </p:nvCxnSpPr>
        <p:spPr>
          <a:xfrm>
            <a:off x="10794446" y="1782618"/>
            <a:ext cx="0" cy="467360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3D821D2-A135-15D5-9433-FEB713FA44AD}"/>
              </a:ext>
            </a:extLst>
          </p:cNvPr>
          <p:cNvSpPr/>
          <p:nvPr/>
        </p:nvSpPr>
        <p:spPr>
          <a:xfrm>
            <a:off x="10986806" y="2831062"/>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36C6697-E688-FE42-D153-5D70472655DF}"/>
              </a:ext>
            </a:extLst>
          </p:cNvPr>
          <p:cNvSpPr/>
          <p:nvPr/>
        </p:nvSpPr>
        <p:spPr>
          <a:xfrm>
            <a:off x="10963918" y="6254652"/>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DB005EA-6E4F-0BFD-8B20-D7F676A4F6F4}"/>
              </a:ext>
            </a:extLst>
          </p:cNvPr>
          <p:cNvSpPr/>
          <p:nvPr/>
        </p:nvSpPr>
        <p:spPr>
          <a:xfrm>
            <a:off x="5466403" y="2578656"/>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3439EB2-77C6-6061-16B9-FAA480F62B8D}"/>
              </a:ext>
            </a:extLst>
          </p:cNvPr>
          <p:cNvSpPr/>
          <p:nvPr/>
        </p:nvSpPr>
        <p:spPr>
          <a:xfrm>
            <a:off x="5605520" y="4134386"/>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57200"/>
            <a:endParaRPr lang="en-GB">
              <a:solidFill>
                <a:prstClr val="white"/>
              </a:solidFill>
              <a:latin typeface="Calibri" panose="020F0502020204030204"/>
            </a:endParaRPr>
          </a:p>
        </p:txBody>
      </p:sp>
      <p:sp>
        <p:nvSpPr>
          <p:cNvPr id="18" name="Rectangle 17">
            <a:extLst>
              <a:ext uri="{FF2B5EF4-FFF2-40B4-BE49-F238E27FC236}">
                <a16:creationId xmlns:a16="http://schemas.microsoft.com/office/drawing/2014/main" id="{77C0D0BF-E426-C505-2FFD-CCEB078492A8}"/>
              </a:ext>
            </a:extLst>
          </p:cNvPr>
          <p:cNvSpPr/>
          <p:nvPr/>
        </p:nvSpPr>
        <p:spPr>
          <a:xfrm>
            <a:off x="5145055" y="4648021"/>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E26051A-863E-9612-ECCB-210373923DB0}"/>
              </a:ext>
            </a:extLst>
          </p:cNvPr>
          <p:cNvSpPr/>
          <p:nvPr/>
        </p:nvSpPr>
        <p:spPr>
          <a:xfrm>
            <a:off x="5584484" y="2843353"/>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5563B60-78E4-7A9E-226A-94E735ADA461}"/>
              </a:ext>
            </a:extLst>
          </p:cNvPr>
          <p:cNvSpPr/>
          <p:nvPr/>
        </p:nvSpPr>
        <p:spPr>
          <a:xfrm>
            <a:off x="5704434" y="3373265"/>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BB28A7C-ADFE-B157-376D-5544AD4DFB2F}"/>
              </a:ext>
            </a:extLst>
          </p:cNvPr>
          <p:cNvSpPr/>
          <p:nvPr/>
        </p:nvSpPr>
        <p:spPr>
          <a:xfrm>
            <a:off x="5669832" y="5168576"/>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D1BA792-C45F-DB20-8CD7-D52DE98066C0}"/>
              </a:ext>
            </a:extLst>
          </p:cNvPr>
          <p:cNvSpPr/>
          <p:nvPr/>
        </p:nvSpPr>
        <p:spPr>
          <a:xfrm>
            <a:off x="5067804" y="4901320"/>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28DE511-AAA9-385C-610E-0DB045D4AE83}"/>
              </a:ext>
            </a:extLst>
          </p:cNvPr>
          <p:cNvSpPr txBox="1"/>
          <p:nvPr/>
        </p:nvSpPr>
        <p:spPr>
          <a:xfrm>
            <a:off x="8942604" y="1390782"/>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sp>
        <p:nvSpPr>
          <p:cNvPr id="25" name="TextBox 24">
            <a:extLst>
              <a:ext uri="{FF2B5EF4-FFF2-40B4-BE49-F238E27FC236}">
                <a16:creationId xmlns:a16="http://schemas.microsoft.com/office/drawing/2014/main" id="{6845256A-A95B-BC2E-2ED7-B4E62396CE5D}"/>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26" name="Arrow: Up 25">
            <a:extLst>
              <a:ext uri="{FF2B5EF4-FFF2-40B4-BE49-F238E27FC236}">
                <a16:creationId xmlns:a16="http://schemas.microsoft.com/office/drawing/2014/main" id="{E62D6096-628A-6886-690D-C9928606237E}"/>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D1550C38-DFE3-0C74-0F6B-FD7A089149E2}"/>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 name="Rectangle 1">
            <a:extLst>
              <a:ext uri="{FF2B5EF4-FFF2-40B4-BE49-F238E27FC236}">
                <a16:creationId xmlns:a16="http://schemas.microsoft.com/office/drawing/2014/main" id="{303EEA7A-21CE-7CAC-0A44-0E6B0773FB57}"/>
              </a:ext>
            </a:extLst>
          </p:cNvPr>
          <p:cNvSpPr/>
          <p:nvPr/>
        </p:nvSpPr>
        <p:spPr>
          <a:xfrm>
            <a:off x="5591668" y="4406858"/>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57200"/>
            <a:endParaRPr lang="en-GB">
              <a:solidFill>
                <a:prstClr val="white"/>
              </a:solidFill>
              <a:latin typeface="Calibri" panose="020F0502020204030204"/>
            </a:endParaRPr>
          </a:p>
        </p:txBody>
      </p:sp>
      <p:sp>
        <p:nvSpPr>
          <p:cNvPr id="8" name="Rectangle 7">
            <a:extLst>
              <a:ext uri="{FF2B5EF4-FFF2-40B4-BE49-F238E27FC236}">
                <a16:creationId xmlns:a16="http://schemas.microsoft.com/office/drawing/2014/main" id="{8CF8F2D2-3AB6-9834-DFB5-6478C06BC6B7}"/>
              </a:ext>
            </a:extLst>
          </p:cNvPr>
          <p:cNvSpPr/>
          <p:nvPr/>
        </p:nvSpPr>
        <p:spPr>
          <a:xfrm>
            <a:off x="5127840" y="5432408"/>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983B065-2C14-011B-CD82-3766B603A051}"/>
              </a:ext>
            </a:extLst>
          </p:cNvPr>
          <p:cNvSpPr/>
          <p:nvPr/>
        </p:nvSpPr>
        <p:spPr>
          <a:xfrm>
            <a:off x="5683686" y="5690427"/>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1640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B35432F6-724D-407D-B2B1-21A63644EFF3}"/>
              </a:ext>
            </a:extLst>
          </p:cNvPr>
          <p:cNvGraphicFramePr/>
          <p:nvPr>
            <p:extLst>
              <p:ext uri="{D42A27DB-BD31-4B8C-83A1-F6EECF244321}">
                <p14:modId xmlns:p14="http://schemas.microsoft.com/office/powerpoint/2010/main" val="3058600927"/>
              </p:ext>
            </p:extLst>
          </p:nvPr>
        </p:nvGraphicFramePr>
        <p:xfrm>
          <a:off x="5453361" y="1696871"/>
          <a:ext cx="6452820" cy="4866754"/>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29627568-F7D4-4769-86F2-42B9B119A2B0}"/>
              </a:ext>
            </a:extLst>
          </p:cNvPr>
          <p:cNvCxnSpPr>
            <a:cxnSpLocks/>
          </p:cNvCxnSpPr>
          <p:nvPr/>
        </p:nvCxnSpPr>
        <p:spPr>
          <a:xfrm flipH="1">
            <a:off x="11030716"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60971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on how many days did you do a walk lasting at least ten minutes?</a:t>
            </a:r>
            <a:endParaRPr kumimoji="0" lang="en-GB" sz="1300" b="0" i="1" u="none" strike="noStrike" kern="1200" cap="none" spc="0" normalizeH="0" baseline="0" noProof="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mj-lt"/>
                <a:ea typeface="+mn-ea"/>
                <a:cs typeface="+mn-cs"/>
              </a:rPr>
              <a:t>Walking for at least 10 minutes</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296683843"/>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Walking</a:t>
            </a:r>
          </a:p>
        </p:txBody>
      </p:sp>
      <p:sp>
        <p:nvSpPr>
          <p:cNvPr id="16" name="TextBox 15">
            <a:extLst>
              <a:ext uri="{FF2B5EF4-FFF2-40B4-BE49-F238E27FC236}">
                <a16:creationId xmlns:a16="http://schemas.microsoft.com/office/drawing/2014/main" id="{4EC4DE6F-DC01-4AB1-99D6-DB5E6729ED3C}"/>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residents excluding those who have not been for a walk in the last 7 days (5,389)</a:t>
            </a:r>
          </a:p>
        </p:txBody>
      </p:sp>
      <p:cxnSp>
        <p:nvCxnSpPr>
          <p:cNvPr id="19" name="Straight Connector 18">
            <a:extLst>
              <a:ext uri="{FF2B5EF4-FFF2-40B4-BE49-F238E27FC236}">
                <a16:creationId xmlns:a16="http://schemas.microsoft.com/office/drawing/2014/main" id="{42E2816D-309D-4378-8210-53DF80FD9EDA}"/>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A1B40D-ED1D-4BFF-9569-DE4DBFEC5503}"/>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51BCC19-D85F-41D0-9836-2169CC4B79B6}"/>
              </a:ext>
            </a:extLst>
          </p:cNvPr>
          <p:cNvSpPr txBox="1"/>
          <p:nvPr/>
        </p:nvSpPr>
        <p:spPr>
          <a:xfrm>
            <a:off x="7483053" y="1281489"/>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2"/>
                </a:solidFill>
                <a:effectLst/>
                <a:uLnTx/>
                <a:uFillTx/>
                <a:latin typeface="+mj-lt"/>
                <a:ea typeface="+mn-ea"/>
                <a:cs typeface="+mn-cs"/>
              </a:rPr>
              <a:t>% at least 3 times a week</a:t>
            </a:r>
          </a:p>
        </p:txBody>
      </p:sp>
      <p:cxnSp>
        <p:nvCxnSpPr>
          <p:cNvPr id="23" name="Straight Connector 22">
            <a:extLst>
              <a:ext uri="{FF2B5EF4-FFF2-40B4-BE49-F238E27FC236}">
                <a16:creationId xmlns:a16="http://schemas.microsoft.com/office/drawing/2014/main" id="{D693CCFF-7674-4FDA-915F-011CAFAD4527}"/>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04E6FC3-716F-42AC-A319-C56EBF33339E}"/>
              </a:ext>
            </a:extLst>
          </p:cNvPr>
          <p:cNvSpPr/>
          <p:nvPr/>
        </p:nvSpPr>
        <p:spPr>
          <a:xfrm>
            <a:off x="11214732" y="242000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600539" y="332798"/>
            <a:ext cx="11218251" cy="1065091"/>
          </a:xfrm>
        </p:spPr>
        <p:txBody>
          <a:bodyPr anchor="t" anchorCtr="0">
            <a:normAutofit/>
          </a:bodyPr>
          <a:lstStyle/>
          <a:p>
            <a:r>
              <a:rPr lang="en-GB" sz="1800">
                <a:solidFill>
                  <a:schemeClr val="accent4"/>
                </a:solidFill>
              </a:rPr>
              <a:t>Of those who have walked for 10 minutes in the last 7 days, 86% report walking at least three times a week, whilst 5% do so less than once a week. Brentwood has the highest proportion of residents who walk more regularly…</a:t>
            </a:r>
          </a:p>
        </p:txBody>
      </p:sp>
      <p:sp>
        <p:nvSpPr>
          <p:cNvPr id="37" name="Slide Number Placeholder 4">
            <a:extLst>
              <a:ext uri="{FF2B5EF4-FFF2-40B4-BE49-F238E27FC236}">
                <a16:creationId xmlns:a16="http://schemas.microsoft.com/office/drawing/2014/main" id="{6CC1BBB5-0B21-4047-8D6A-1E62C5206A4E}"/>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9" name="Date Placeholder 3">
            <a:extLst>
              <a:ext uri="{FF2B5EF4-FFF2-40B4-BE49-F238E27FC236}">
                <a16:creationId xmlns:a16="http://schemas.microsoft.com/office/drawing/2014/main" id="{C89FBBF2-147E-4DDB-89E5-B09A59459267}"/>
              </a:ext>
            </a:extLst>
          </p:cNvPr>
          <p:cNvSpPr>
            <a:spLocks noGrp="1"/>
          </p:cNvSpPr>
          <p:nvPr>
            <p:ph type="dt" sz="half" idx="4294967295"/>
          </p:nvPr>
        </p:nvSpPr>
        <p:spPr>
          <a:xfrm>
            <a:off x="9607550"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sp>
        <p:nvSpPr>
          <p:cNvPr id="2" name="Rectangle 1">
            <a:extLst>
              <a:ext uri="{FF2B5EF4-FFF2-40B4-BE49-F238E27FC236}">
                <a16:creationId xmlns:a16="http://schemas.microsoft.com/office/drawing/2014/main" id="{512EA5E9-F3FF-086E-B05C-5B36E3196C06}"/>
              </a:ext>
            </a:extLst>
          </p:cNvPr>
          <p:cNvSpPr/>
          <p:nvPr/>
        </p:nvSpPr>
        <p:spPr>
          <a:xfrm>
            <a:off x="10973254" y="5803516"/>
            <a:ext cx="386371" cy="1922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B376CE9-7155-D851-84C8-6FE2F560261A}"/>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4" name="Arrow: Up 3">
            <a:extLst>
              <a:ext uri="{FF2B5EF4-FFF2-40B4-BE49-F238E27FC236}">
                <a16:creationId xmlns:a16="http://schemas.microsoft.com/office/drawing/2014/main" id="{096D97B4-092A-3A2C-564F-AF454AB507E7}"/>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26510A2B-942D-DB6A-6B0A-A0C6DA103A42}"/>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Rectangle 5">
            <a:extLst>
              <a:ext uri="{FF2B5EF4-FFF2-40B4-BE49-F238E27FC236}">
                <a16:creationId xmlns:a16="http://schemas.microsoft.com/office/drawing/2014/main" id="{8916EC3D-D44B-D707-F27A-7F4E04B270BC}"/>
              </a:ext>
            </a:extLst>
          </p:cNvPr>
          <p:cNvSpPr/>
          <p:nvPr/>
        </p:nvSpPr>
        <p:spPr>
          <a:xfrm>
            <a:off x="11111714" y="453431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0479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2075330398"/>
              </p:ext>
            </p:extLst>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a:solidFill>
                  <a:schemeClr val="accent4"/>
                </a:solidFill>
              </a:rPr>
              <a:t>…This is consistent across age groups. Yet, those aged 18-24 and 45-64 are most likely to walk more regularly (at least 5 times per week). Residents with a LLTI condition* are less likely to walk at least 3 times per week.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5330338" y="2308613"/>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Walking</a:t>
            </a:r>
          </a:p>
        </p:txBody>
      </p:sp>
      <p:sp>
        <p:nvSpPr>
          <p:cNvPr id="28" name="Rectangle 27">
            <a:extLst>
              <a:ext uri="{FF2B5EF4-FFF2-40B4-BE49-F238E27FC236}">
                <a16:creationId xmlns:a16="http://schemas.microsoft.com/office/drawing/2014/main" id="{0D5290A2-740D-475E-B77A-D3870D0164D9}"/>
              </a:ext>
            </a:extLst>
          </p:cNvPr>
          <p:cNvSpPr/>
          <p:nvPr/>
        </p:nvSpPr>
        <p:spPr>
          <a:xfrm>
            <a:off x="5151837" y="3119240"/>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42418F1-5615-4DF7-A7FB-46910DA9A44C}"/>
              </a:ext>
            </a:extLst>
          </p:cNvPr>
          <p:cNvSpPr/>
          <p:nvPr/>
        </p:nvSpPr>
        <p:spPr>
          <a:xfrm>
            <a:off x="5228608" y="5059996"/>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371E0862-AA16-4445-B0E4-A99507926A92}"/>
              </a:ext>
            </a:extLst>
          </p:cNvPr>
          <p:cNvSpPr txBox="1"/>
          <p:nvPr/>
        </p:nvSpPr>
        <p:spPr>
          <a:xfrm>
            <a:off x="3115733" y="1933959"/>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at least 3 times a week</a:t>
            </a:r>
            <a:endParaRPr kumimoji="0" lang="en-GB" sz="1400" b="1" i="1" u="none" strike="noStrike" kern="1200" cap="none" spc="0" normalizeH="0" baseline="0" noProof="0">
              <a:ln>
                <a:noFill/>
              </a:ln>
              <a:effectLst/>
              <a:uLnTx/>
              <a:uFillTx/>
              <a:latin typeface="+mj-lt"/>
            </a:endParaRPr>
          </a:p>
        </p:txBody>
      </p:sp>
      <p:graphicFrame>
        <p:nvGraphicFramePr>
          <p:cNvPr id="55" name="Chart 54">
            <a:extLst>
              <a:ext uri="{FF2B5EF4-FFF2-40B4-BE49-F238E27FC236}">
                <a16:creationId xmlns:a16="http://schemas.microsoft.com/office/drawing/2014/main" id="{019E5541-8AC9-4453-9868-C282DFCC89BC}"/>
              </a:ext>
            </a:extLst>
          </p:cNvPr>
          <p:cNvGraphicFramePr/>
          <p:nvPr>
            <p:extLst>
              <p:ext uri="{D42A27DB-BD31-4B8C-83A1-F6EECF244321}">
                <p14:modId xmlns:p14="http://schemas.microsoft.com/office/powerpoint/2010/main" val="99656615"/>
              </p:ext>
            </p:extLst>
          </p:nvPr>
        </p:nvGraphicFramePr>
        <p:xfrm>
          <a:off x="6527892" y="2225373"/>
          <a:ext cx="5475849" cy="4329376"/>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07053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8461" y="501097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796924" y="55598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103322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(excluding those who have not been for a walk in the last 7 days ) (5,389). * LLTI/condition = Limiting long-term illness or health condition </a:t>
            </a:r>
          </a:p>
        </p:txBody>
      </p:sp>
      <p:sp>
        <p:nvSpPr>
          <p:cNvPr id="34" name="TextBox 33">
            <a:extLst>
              <a:ext uri="{FF2B5EF4-FFF2-40B4-BE49-F238E27FC236}">
                <a16:creationId xmlns:a16="http://schemas.microsoft.com/office/drawing/2014/main" id="{C4877D80-1518-42CD-9E9D-7F66CE9872E5}"/>
              </a:ext>
            </a:extLst>
          </p:cNvPr>
          <p:cNvSpPr txBox="1"/>
          <p:nvPr/>
        </p:nvSpPr>
        <p:spPr>
          <a:xfrm>
            <a:off x="696983" y="1390782"/>
            <a:ext cx="962267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rPr>
              <a:t>In the </a:t>
            </a:r>
            <a:r>
              <a:rPr lang="en-GB" sz="1300" i="1">
                <a:solidFill>
                  <a:prstClr val="black"/>
                </a:solidFill>
                <a:latin typeface="+mj-lt"/>
              </a:rPr>
              <a:t>past 7 days, on how many days did you do a walk lasting at least ten minutes</a:t>
            </a:r>
            <a:r>
              <a:rPr kumimoji="0" lang="en-GB" sz="1300" b="0" i="1" u="none" strike="noStrike" kern="1200" cap="none" spc="0" normalizeH="0" baseline="0" noProof="0">
                <a:ln>
                  <a:noFill/>
                </a:ln>
                <a:solidFill>
                  <a:prstClr val="black"/>
                </a:solidFill>
                <a:effectLst/>
                <a:uLnTx/>
                <a:uFillTx/>
                <a:latin typeface="+mj-lt"/>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mj-lt"/>
              </a:rPr>
              <a:t>Walking for 10 minutes or more - either for travel or leisure</a:t>
            </a:r>
          </a:p>
        </p:txBody>
      </p:sp>
      <p:sp>
        <p:nvSpPr>
          <p:cNvPr id="2" name="TextBox 1">
            <a:extLst>
              <a:ext uri="{FF2B5EF4-FFF2-40B4-BE49-F238E27FC236}">
                <a16:creationId xmlns:a16="http://schemas.microsoft.com/office/drawing/2014/main" id="{9FD1833F-8ADF-6B0F-B66E-6F1C3135C5BD}"/>
              </a:ext>
              <a:ext uri="{C183D7F6-B498-43B3-948B-1728B52AA6E4}">
                <adec:decorative xmlns:adec="http://schemas.microsoft.com/office/drawing/2017/decorative" val="1"/>
              </a:ext>
            </a:extLst>
          </p:cNvPr>
          <p:cNvSpPr txBox="1"/>
          <p:nvPr/>
        </p:nvSpPr>
        <p:spPr>
          <a:xfrm>
            <a:off x="3767890" y="6488707"/>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3" name="Arrow: Up 2">
            <a:extLst>
              <a:ext uri="{FF2B5EF4-FFF2-40B4-BE49-F238E27FC236}">
                <a16:creationId xmlns:a16="http://schemas.microsoft.com/office/drawing/2014/main" id="{2378D6F9-F734-559E-2F12-1D828C1EF2C6}"/>
              </a:ext>
              <a:ext uri="{C183D7F6-B498-43B3-948B-1728B52AA6E4}">
                <adec:decorative xmlns:adec="http://schemas.microsoft.com/office/drawing/2017/decorative" val="1"/>
              </a:ext>
            </a:extLst>
          </p:cNvPr>
          <p:cNvSpPr/>
          <p:nvPr/>
        </p:nvSpPr>
        <p:spPr>
          <a:xfrm>
            <a:off x="3471067" y="65844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Arrow: Up 3">
            <a:extLst>
              <a:ext uri="{FF2B5EF4-FFF2-40B4-BE49-F238E27FC236}">
                <a16:creationId xmlns:a16="http://schemas.microsoft.com/office/drawing/2014/main" id="{82A74798-7F20-E0A0-FDF5-0039180BF608}"/>
              </a:ext>
              <a:ext uri="{C183D7F6-B498-43B3-948B-1728B52AA6E4}">
                <adec:decorative xmlns:adec="http://schemas.microsoft.com/office/drawing/2017/decorative" val="1"/>
              </a:ext>
            </a:extLst>
          </p:cNvPr>
          <p:cNvSpPr/>
          <p:nvPr/>
        </p:nvSpPr>
        <p:spPr>
          <a:xfrm flipV="1">
            <a:off x="3613613" y="65919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162756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609718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walking on each day that you did the activity?</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4225255678"/>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Walking</a:t>
            </a:r>
          </a:p>
        </p:txBody>
      </p:sp>
      <p:sp>
        <p:nvSpPr>
          <p:cNvPr id="16" name="TextBox 15">
            <a:extLst>
              <a:ext uri="{FF2B5EF4-FFF2-40B4-BE49-F238E27FC236}">
                <a16:creationId xmlns:a16="http://schemas.microsoft.com/office/drawing/2014/main" id="{4EC4DE6F-DC01-4AB1-99D6-DB5E6729ED3C}"/>
              </a:ext>
            </a:extLst>
          </p:cNvPr>
          <p:cNvSpPr txBox="1"/>
          <p:nvPr/>
        </p:nvSpPr>
        <p:spPr>
          <a:xfrm>
            <a:off x="695324" y="6317404"/>
            <a:ext cx="7345739"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t>
            </a:r>
            <a:r>
              <a:rPr lang="en-GB" sz="1000">
                <a:solidFill>
                  <a:srgbClr val="000000"/>
                </a:solidFill>
                <a:latin typeface="Arial" panose="020B0604020202020204"/>
              </a:rPr>
              <a:t>5,075)</a:t>
            </a:r>
            <a:endParaRPr lang="en-GB" sz="1000" b="0" i="0" u="none" strike="noStrike" kern="1200" cap="none" spc="0" normalizeH="0" baseline="0" noProof="0">
              <a:ln>
                <a:noFill/>
              </a:ln>
              <a:solidFill>
                <a:srgbClr val="000000"/>
              </a:solidFill>
              <a:effectLst/>
              <a:uLnTx/>
              <a:uFillTx/>
              <a:latin typeface="Arial" panose="020B0604020202020204"/>
              <a:cs typeface="Arial"/>
            </a:endParaRPr>
          </a:p>
        </p:txBody>
      </p: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587375" y="347176"/>
            <a:ext cx="11002443" cy="1065091"/>
          </a:xfrm>
        </p:spPr>
        <p:txBody>
          <a:bodyPr anchor="t" anchorCtr="0">
            <a:normAutofit/>
          </a:bodyPr>
          <a:lstStyle/>
          <a:p>
            <a:r>
              <a:rPr lang="en-GB" sz="1800">
                <a:solidFill>
                  <a:schemeClr val="accent4"/>
                </a:solidFill>
              </a:rPr>
              <a:t>60% of residents state they walk for at least 30 –– 89 minutes when they do go walking. Those living in Chelmsford and Colchester are most likely to walk for longer periods of time (+90 minutes).</a:t>
            </a:r>
          </a:p>
        </p:txBody>
      </p:sp>
      <p:sp>
        <p:nvSpPr>
          <p:cNvPr id="37" name="Slide Number Placeholder 4">
            <a:extLst>
              <a:ext uri="{FF2B5EF4-FFF2-40B4-BE49-F238E27FC236}">
                <a16:creationId xmlns:a16="http://schemas.microsoft.com/office/drawing/2014/main" id="{6CC1BBB5-0B21-4047-8D6A-1E62C5206A4E}"/>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191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9" name="Date Placeholder 3">
            <a:extLst>
              <a:ext uri="{FF2B5EF4-FFF2-40B4-BE49-F238E27FC236}">
                <a16:creationId xmlns:a16="http://schemas.microsoft.com/office/drawing/2014/main" id="{C89FBBF2-147E-4DDB-89E5-B09A59459267}"/>
              </a:ext>
            </a:extLst>
          </p:cNvPr>
          <p:cNvSpPr>
            <a:spLocks noGrp="1"/>
          </p:cNvSpPr>
          <p:nvPr>
            <p:ph type="dt" sz="half" idx="4294967295"/>
          </p:nvPr>
        </p:nvSpPr>
        <p:spPr>
          <a:xfrm>
            <a:off x="9607550"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graphicFrame>
        <p:nvGraphicFramePr>
          <p:cNvPr id="2" name="Table 2">
            <a:extLst>
              <a:ext uri="{FF2B5EF4-FFF2-40B4-BE49-F238E27FC236}">
                <a16:creationId xmlns:a16="http://schemas.microsoft.com/office/drawing/2014/main" id="{AC3B28BF-542A-868E-A3E5-4C5EBF9C1110}"/>
              </a:ext>
            </a:extLst>
          </p:cNvPr>
          <p:cNvGraphicFramePr>
            <a:graphicFrameLocks noGrp="1"/>
          </p:cNvGraphicFramePr>
          <p:nvPr>
            <p:extLst>
              <p:ext uri="{D42A27DB-BD31-4B8C-83A1-F6EECF244321}">
                <p14:modId xmlns:p14="http://schemas.microsoft.com/office/powerpoint/2010/main" val="681950769"/>
              </p:ext>
            </p:extLst>
          </p:nvPr>
        </p:nvGraphicFramePr>
        <p:xfrm>
          <a:off x="6096000" y="2037355"/>
          <a:ext cx="5451567" cy="4041298"/>
        </p:xfrm>
        <a:graphic>
          <a:graphicData uri="http://schemas.openxmlformats.org/drawingml/2006/table">
            <a:tbl>
              <a:tblPr firstRow="1" bandRow="1">
                <a:tableStyleId>{912C8C85-51F0-491E-9774-3900AFEF0FD7}</a:tableStyleId>
              </a:tblPr>
              <a:tblGrid>
                <a:gridCol w="1817189">
                  <a:extLst>
                    <a:ext uri="{9D8B030D-6E8A-4147-A177-3AD203B41FA5}">
                      <a16:colId xmlns:a16="http://schemas.microsoft.com/office/drawing/2014/main" val="1415164298"/>
                    </a:ext>
                  </a:extLst>
                </a:gridCol>
                <a:gridCol w="1817189">
                  <a:extLst>
                    <a:ext uri="{9D8B030D-6E8A-4147-A177-3AD203B41FA5}">
                      <a16:colId xmlns:a16="http://schemas.microsoft.com/office/drawing/2014/main" val="438428588"/>
                    </a:ext>
                  </a:extLst>
                </a:gridCol>
                <a:gridCol w="1817189">
                  <a:extLst>
                    <a:ext uri="{9D8B030D-6E8A-4147-A177-3AD203B41FA5}">
                      <a16:colId xmlns:a16="http://schemas.microsoft.com/office/drawing/2014/main" val="2687718665"/>
                    </a:ext>
                  </a:extLst>
                </a:gridCol>
              </a:tblGrid>
              <a:tr h="1269347">
                <a:tc>
                  <a:txBody>
                    <a:bodyPr/>
                    <a:lstStyle/>
                    <a:p>
                      <a:r>
                        <a:rPr lang="en-GB" sz="1400"/>
                        <a:t>Response option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r>
                        <a:rPr lang="en-GB" sz="1400"/>
                        <a:t>Highest percentage of respondents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Lowest percentage of respondents</a:t>
                      </a:r>
                    </a:p>
                    <a:p>
                      <a:endParaRPr lang="en-GB" sz="14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956519529"/>
                  </a:ext>
                </a:extLst>
              </a:tr>
              <a:tr h="395993">
                <a:tc>
                  <a:txBody>
                    <a:bodyPr/>
                    <a:lstStyle/>
                    <a:p>
                      <a:r>
                        <a:rPr lang="en-GB" sz="1400" i="1"/>
                        <a:t>&lt;15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Harlow 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201207633"/>
                  </a:ext>
                </a:extLst>
              </a:tr>
              <a:tr h="395993">
                <a:tc>
                  <a:txBody>
                    <a:bodyPr/>
                    <a:lstStyle/>
                    <a:p>
                      <a:r>
                        <a:rPr lang="en-GB" sz="1400" i="1"/>
                        <a:t>15 – 29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Epping forest 13%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46517004"/>
                  </a:ext>
                </a:extLst>
              </a:tr>
              <a:tr h="395993">
                <a:tc>
                  <a:txBody>
                    <a:bodyPr/>
                    <a:lstStyle/>
                    <a:p>
                      <a:r>
                        <a:rPr lang="en-GB" sz="1400" i="1"/>
                        <a:t>30 – 59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39%</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Harlow 24%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86859114"/>
                  </a:ext>
                </a:extLst>
              </a:tr>
              <a:tr h="395993">
                <a:tc>
                  <a:txBody>
                    <a:bodyPr/>
                    <a:lstStyle/>
                    <a:p>
                      <a:r>
                        <a:rPr lang="en-GB" sz="1400" i="1"/>
                        <a:t>60 - 89 minutes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36%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Braintree 24%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38897970"/>
                  </a:ext>
                </a:extLst>
              </a:tr>
              <a:tr h="395993">
                <a:tc>
                  <a:txBody>
                    <a:bodyPr/>
                    <a:lstStyle/>
                    <a:p>
                      <a:r>
                        <a:rPr lang="en-GB" sz="1400" i="1"/>
                        <a:t>90 – 119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14%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949096"/>
                  </a:ext>
                </a:extLst>
              </a:tr>
              <a:tr h="395993">
                <a:tc>
                  <a:txBody>
                    <a:bodyPr/>
                    <a:lstStyle/>
                    <a:p>
                      <a:r>
                        <a:rPr lang="en-GB" sz="1400" i="1"/>
                        <a:t>120 – 149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17%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77184064"/>
                  </a:ext>
                </a:extLst>
              </a:tr>
              <a:tr h="395993">
                <a:tc>
                  <a:txBody>
                    <a:bodyPr/>
                    <a:lstStyle/>
                    <a:p>
                      <a:r>
                        <a:rPr lang="en-GB" sz="1400" i="1"/>
                        <a:t>150+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Colchester 15%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28394133"/>
                  </a:ext>
                </a:extLst>
              </a:tr>
            </a:tbl>
          </a:graphicData>
        </a:graphic>
      </p:graphicFrame>
    </p:spTree>
    <p:custDataLst>
      <p:tags r:id="rId1"/>
    </p:custDataLst>
    <p:extLst>
      <p:ext uri="{BB962C8B-B14F-4D97-AF65-F5344CB8AC3E}">
        <p14:creationId xmlns:p14="http://schemas.microsoft.com/office/powerpoint/2010/main" val="253950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953776-FDB4-424A-8AC1-90AE8F51D580}"/>
              </a:ext>
            </a:extLst>
          </p:cNvPr>
          <p:cNvSpPr/>
          <p:nvPr/>
        </p:nvSpPr>
        <p:spPr>
          <a:xfrm>
            <a:off x="10789106" y="2477131"/>
            <a:ext cx="528277" cy="362046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4120F31-3365-4418-A777-5171BD645E6C}"/>
              </a:ext>
            </a:extLst>
          </p:cNvPr>
          <p:cNvGraphicFramePr/>
          <p:nvPr>
            <p:extLst>
              <p:ext uri="{D42A27DB-BD31-4B8C-83A1-F6EECF244321}">
                <p14:modId xmlns:p14="http://schemas.microsoft.com/office/powerpoint/2010/main" val="1934038165"/>
              </p:ext>
            </p:extLst>
          </p:nvPr>
        </p:nvGraphicFramePr>
        <p:xfrm>
          <a:off x="6319473" y="2081491"/>
          <a:ext cx="7889618"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709A2AE-E31E-4721-8A55-800D725B5EAD}"/>
              </a:ext>
            </a:extLst>
          </p:cNvPr>
          <p:cNvSpPr/>
          <p:nvPr/>
        </p:nvSpPr>
        <p:spPr>
          <a:xfrm>
            <a:off x="4609801" y="2477131"/>
            <a:ext cx="528277" cy="3084887"/>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9E8A37E-D217-4E14-B01E-9A0215FE0C9E}"/>
              </a:ext>
            </a:extLst>
          </p:cNvPr>
          <p:cNvGraphicFramePr/>
          <p:nvPr>
            <p:extLst>
              <p:ext uri="{D42A27DB-BD31-4B8C-83A1-F6EECF244321}">
                <p14:modId xmlns:p14="http://schemas.microsoft.com/office/powerpoint/2010/main" val="3709533719"/>
              </p:ext>
            </p:extLst>
          </p:nvPr>
        </p:nvGraphicFramePr>
        <p:xfrm>
          <a:off x="686789" y="2045616"/>
          <a:ext cx="6863542" cy="432937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chemeClr val="bg1"/>
                </a:solidFill>
                <a:latin typeface="+mj-lt"/>
              </a:rPr>
              <a:t>Walking</a:t>
            </a:r>
            <a:endParaRPr kumimoji="0" lang="en-GB" sz="2000" b="1" i="0" u="none" strike="noStrike" kern="1200" cap="none" spc="0" normalizeH="0" baseline="0" noProof="0">
              <a:ln>
                <a:noFill/>
              </a:ln>
              <a:solidFill>
                <a:schemeClr val="bg1"/>
              </a:solidFill>
              <a:effectLst/>
              <a:uLnTx/>
              <a:uFillTx/>
              <a:latin typeface="+mj-lt"/>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11365131" cy="246221"/>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(4</a:t>
            </a:r>
            <a:r>
              <a:rPr lang="en-GB" sz="1000">
                <a:solidFill>
                  <a:srgbClr val="000000"/>
                </a:solidFill>
                <a:latin typeface="+mj-lt"/>
              </a:rPr>
              <a:t>,875</a:t>
            </a:r>
            <a:r>
              <a:rPr kumimoji="0" lang="en-GB" sz="1000" b="0" i="0" u="none" strike="noStrike" kern="1200" cap="none" spc="0" normalizeH="0" baseline="0" noProof="0">
                <a:ln>
                  <a:noFill/>
                </a:ln>
                <a:solidFill>
                  <a:srgbClr val="000000"/>
                </a:solidFill>
                <a:effectLst/>
                <a:uLnTx/>
                <a:uFillTx/>
                <a:latin typeface="+mj-lt"/>
                <a:ea typeface="+mn-ea"/>
                <a:cs typeface="+mn-cs"/>
              </a:rPr>
              <a:t>); Female residents </a:t>
            </a:r>
            <a:r>
              <a:rPr lang="en-GB" sz="1000">
                <a:solidFill>
                  <a:srgbClr val="000000"/>
                </a:solidFill>
                <a:latin typeface="+mj-lt"/>
              </a:rPr>
              <a:t>(2,754);</a:t>
            </a:r>
            <a:r>
              <a:rPr kumimoji="0" lang="en-GB" sz="1000" b="0" i="0" u="none" strike="noStrike" kern="1200" cap="none" spc="0" normalizeH="0" baseline="0" noProof="0">
                <a:ln>
                  <a:noFill/>
                </a:ln>
                <a:solidFill>
                  <a:srgbClr val="000000"/>
                </a:solidFill>
                <a:effectLst/>
                <a:uLnTx/>
                <a:uFillTx/>
                <a:latin typeface="+mj-lt"/>
                <a:ea typeface="+mn-ea"/>
                <a:cs typeface="+mn-cs"/>
              </a:rPr>
              <a:t> Male residents (2,121).</a:t>
            </a:r>
            <a:r>
              <a:rPr lang="en-GB" sz="1000">
                <a:solidFill>
                  <a:srgbClr val="000000"/>
                </a:solidFill>
                <a:latin typeface="+mj-lt"/>
              </a:rPr>
              <a:t> </a:t>
            </a:r>
            <a:r>
              <a:rPr kumimoji="0" lang="en-GB" sz="1000" b="0" i="0" u="none" strike="noStrike" kern="1200" cap="none" spc="0" normalizeH="0" baseline="0" noProof="0">
                <a:ln>
                  <a:noFill/>
                </a:ln>
                <a:solidFill>
                  <a:srgbClr val="000000"/>
                </a:solidFill>
                <a:effectLst/>
                <a:uLnTx/>
                <a:uFillTx/>
                <a:latin typeface="+mj-lt"/>
                <a:ea typeface="+mn-ea"/>
                <a:cs typeface="+mn-cs"/>
              </a:rPr>
              <a:t> * Note: Low base size of </a:t>
            </a:r>
            <a:r>
              <a:rPr lang="en-GB" sz="1000">
                <a:solidFill>
                  <a:srgbClr val="000000"/>
                </a:solidFill>
                <a:latin typeface="+mj-lt"/>
              </a:rPr>
              <a:t>38</a:t>
            </a:r>
            <a:r>
              <a:rPr kumimoji="0" lang="en-GB" sz="1000" b="0" i="0" u="none" strike="noStrike" kern="1200" cap="none" spc="0" normalizeH="0" baseline="0" noProof="0">
                <a:ln>
                  <a:noFill/>
                </a:ln>
                <a:solidFill>
                  <a:srgbClr val="000000"/>
                </a:solidFill>
                <a:effectLst/>
                <a:uLnTx/>
                <a:uFillTx/>
                <a:latin typeface="+mj-lt"/>
                <a:ea typeface="+mn-ea"/>
                <a:cs typeface="+mn-cs"/>
              </a:rPr>
              <a:t> for females.</a:t>
            </a:r>
            <a:r>
              <a:rPr lang="en-GB" sz="1000">
                <a:solidFill>
                  <a:srgbClr val="000000"/>
                </a:solidFill>
                <a:latin typeface="+mj-lt"/>
              </a:rPr>
              <a:t> </a:t>
            </a:r>
            <a:r>
              <a:rPr kumimoji="0" lang="en-GB" sz="1000" b="0" i="0" u="none" strike="noStrike" kern="1200" cap="none" spc="0" normalizeH="0" baseline="0" noProof="0">
                <a:ln>
                  <a:noFill/>
                </a:ln>
                <a:solidFill>
                  <a:srgbClr val="000000"/>
                </a:solidFill>
                <a:effectLst/>
                <a:uLnTx/>
                <a:uFillTx/>
                <a:latin typeface="+mj-lt"/>
                <a:ea typeface="+mn-ea"/>
                <a:cs typeface="+mn-cs"/>
              </a:rPr>
              <a:t> </a:t>
            </a:r>
            <a:r>
              <a:rPr kumimoji="0" lang="en-GB" sz="1000" b="0" u="none" strike="noStrike" kern="1200" cap="none" spc="0" normalizeH="0" baseline="0" noProof="0">
                <a:ln>
                  <a:noFill/>
                </a:ln>
                <a:solidFill>
                  <a:srgbClr val="000000"/>
                </a:solidFill>
                <a:effectLst/>
                <a:uLnTx/>
                <a:uFillTx/>
                <a:latin typeface="+mj-lt"/>
                <a:ea typeface="+mn-ea"/>
                <a:cs typeface="+mn-cs"/>
              </a:rPr>
              <a:t>Base size too low to show data for 18-24 males.</a:t>
            </a:r>
            <a:r>
              <a:rPr lang="en-GB" sz="1000">
                <a:solidFill>
                  <a:srgbClr val="000000"/>
                </a:solidFill>
                <a:latin typeface="+mj-lt"/>
              </a:rPr>
              <a:t> </a:t>
            </a:r>
            <a:endParaRPr kumimoji="0" lang="en-GB" sz="1000" b="0" u="none" strike="noStrike" kern="1200" cap="none" spc="0" normalizeH="0" baseline="0" noProof="0">
              <a:ln>
                <a:noFill/>
              </a:ln>
              <a:solidFill>
                <a:srgbClr val="000000"/>
              </a:solidFill>
              <a:effectLst/>
              <a:uLnTx/>
              <a:uFillTx/>
              <a:latin typeface="+mj-lt"/>
              <a:ea typeface="+mn-ea"/>
              <a:cs typeface="+mn-cs"/>
            </a:endParaRPr>
          </a:p>
        </p:txBody>
      </p:sp>
      <p:sp>
        <p:nvSpPr>
          <p:cNvPr id="25" name="TextBox 24">
            <a:extLst>
              <a:ext uri="{FF2B5EF4-FFF2-40B4-BE49-F238E27FC236}">
                <a16:creationId xmlns:a16="http://schemas.microsoft.com/office/drawing/2014/main" id="{CFFFFC35-6834-49FD-B50B-D19900AB7C71}"/>
              </a:ext>
            </a:extLst>
          </p:cNvPr>
          <p:cNvSpPr txBox="1"/>
          <p:nvPr/>
        </p:nvSpPr>
        <p:spPr>
          <a:xfrm>
            <a:off x="695324" y="151984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walking on each day that you did the activity? - Grouped</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sp>
        <p:nvSpPr>
          <p:cNvPr id="2" name="TextBox 1">
            <a:extLst>
              <a:ext uri="{FF2B5EF4-FFF2-40B4-BE49-F238E27FC236}">
                <a16:creationId xmlns:a16="http://schemas.microsoft.com/office/drawing/2014/main" id="{6F6D963B-F88F-43BF-9EA7-82E080BE6DC8}"/>
              </a:ext>
            </a:extLst>
          </p:cNvPr>
          <p:cNvSpPr txBox="1"/>
          <p:nvPr/>
        </p:nvSpPr>
        <p:spPr>
          <a:xfrm>
            <a:off x="2307367" y="1854676"/>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FEMALE</a:t>
            </a:r>
          </a:p>
        </p:txBody>
      </p:sp>
      <p:sp>
        <p:nvSpPr>
          <p:cNvPr id="15" name="TextBox 14">
            <a:extLst>
              <a:ext uri="{FF2B5EF4-FFF2-40B4-BE49-F238E27FC236}">
                <a16:creationId xmlns:a16="http://schemas.microsoft.com/office/drawing/2014/main" id="{5454054E-C3F0-48C4-90C9-DED3B8EB4DAB}"/>
              </a:ext>
            </a:extLst>
          </p:cNvPr>
          <p:cNvSpPr txBox="1"/>
          <p:nvPr/>
        </p:nvSpPr>
        <p:spPr>
          <a:xfrm>
            <a:off x="8086690" y="1854674"/>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MALE</a:t>
            </a:r>
          </a:p>
        </p:txBody>
      </p:sp>
      <p:sp>
        <p:nvSpPr>
          <p:cNvPr id="18" name="Title 1">
            <a:extLst>
              <a:ext uri="{FF2B5EF4-FFF2-40B4-BE49-F238E27FC236}">
                <a16:creationId xmlns:a16="http://schemas.microsoft.com/office/drawing/2014/main" id="{23F97A55-D6AF-4C3E-BFAB-B26B7F51BD70}"/>
              </a:ext>
            </a:extLst>
          </p:cNvPr>
          <p:cNvSpPr>
            <a:spLocks noGrp="1"/>
          </p:cNvSpPr>
          <p:nvPr>
            <p:ph type="title"/>
          </p:nvPr>
        </p:nvSpPr>
        <p:spPr>
          <a:xfrm>
            <a:off x="587375" y="342708"/>
            <a:ext cx="11418276" cy="1065091"/>
          </a:xfrm>
        </p:spPr>
        <p:txBody>
          <a:bodyPr anchor="t" anchorCtr="0">
            <a:normAutofit/>
          </a:bodyPr>
          <a:lstStyle/>
          <a:p>
            <a:r>
              <a:rPr lang="en-GB" sz="1800">
                <a:solidFill>
                  <a:schemeClr val="accent4"/>
                </a:solidFill>
              </a:rPr>
              <a:t>Males are more likely to spend more time walking than females. This varies across the age groups but the largest differences in time spent walking is seen between 25-54 years old, where females spend less time on long walks. </a:t>
            </a:r>
          </a:p>
        </p:txBody>
      </p:sp>
      <p:sp>
        <p:nvSpPr>
          <p:cNvPr id="13" name="Slide Number Placeholder 4">
            <a:extLst>
              <a:ext uri="{FF2B5EF4-FFF2-40B4-BE49-F238E27FC236}">
                <a16:creationId xmlns:a16="http://schemas.microsoft.com/office/drawing/2014/main" id="{1437A6C1-562D-45D8-B601-D2866D093957}"/>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6" name="Footer Placeholder 5">
            <a:extLst>
              <a:ext uri="{FF2B5EF4-FFF2-40B4-BE49-F238E27FC236}">
                <a16:creationId xmlns:a16="http://schemas.microsoft.com/office/drawing/2014/main" id="{AE5CBB40-C6AF-485B-ADC9-5F217CCCE0A3}"/>
              </a:ext>
            </a:extLst>
          </p:cNvPr>
          <p:cNvSpPr>
            <a:spLocks noGrp="1"/>
          </p:cNvSpPr>
          <p:nvPr>
            <p:ph type="ftr" sz="quarter" idx="4294967295"/>
          </p:nvPr>
        </p:nvSpPr>
        <p:spPr>
          <a:xfrm>
            <a:off x="6191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7" name="Date Placeholder 3">
            <a:extLst>
              <a:ext uri="{FF2B5EF4-FFF2-40B4-BE49-F238E27FC236}">
                <a16:creationId xmlns:a16="http://schemas.microsoft.com/office/drawing/2014/main" id="{F3859B59-52EC-40EC-9591-C278A708C69F}"/>
              </a:ext>
            </a:extLst>
          </p:cNvPr>
          <p:cNvSpPr>
            <a:spLocks noGrp="1"/>
          </p:cNvSpPr>
          <p:nvPr>
            <p:ph type="dt" sz="half" idx="4294967295"/>
          </p:nvPr>
        </p:nvSpPr>
        <p:spPr>
          <a:xfrm>
            <a:off x="961707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spTree>
    <p:custDataLst>
      <p:tags r:id="rId1"/>
    </p:custDataLst>
    <p:extLst>
      <p:ext uri="{BB962C8B-B14F-4D97-AF65-F5344CB8AC3E}">
        <p14:creationId xmlns:p14="http://schemas.microsoft.com/office/powerpoint/2010/main" val="180401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a:extLst>
              <a:ext uri="{FF2B5EF4-FFF2-40B4-BE49-F238E27FC236}">
                <a16:creationId xmlns:a16="http://schemas.microsoft.com/office/drawing/2014/main" id="{BFBCADAC-8FD7-47A9-9D83-C47E9CF6812C}"/>
              </a:ext>
              <a:ext uri="{C183D7F6-B498-43B3-948B-1728B52AA6E4}">
                <adec:decorative xmlns:adec="http://schemas.microsoft.com/office/drawing/2017/decorative" val="0"/>
              </a:ext>
            </a:extLst>
          </p:cNvPr>
          <p:cNvSpPr>
            <a:spLocks noGrp="1"/>
          </p:cNvSpPr>
          <p:nvPr>
            <p:ph type="title"/>
          </p:nvPr>
        </p:nvSpPr>
        <p:spPr>
          <a:xfrm>
            <a:off x="587375" y="348561"/>
            <a:ext cx="11265876" cy="1065091"/>
          </a:xfrm>
        </p:spPr>
        <p:txBody>
          <a:bodyPr anchor="t" anchorCtr="0">
            <a:normAutofit/>
          </a:bodyPr>
          <a:lstStyle/>
          <a:p>
            <a:r>
              <a:rPr lang="en-GB" sz="1800">
                <a:solidFill>
                  <a:schemeClr val="accent4"/>
                </a:solidFill>
              </a:rPr>
              <a:t>68% of respondents reported that their breathing rate was usually raised during the walking they do within a weekly walking activity. Residents aged 45+ are more likely to exert more energy when walking.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0" name="Footer Placeholder 5">
            <a:extLst>
              <a:ext uri="{FF2B5EF4-FFF2-40B4-BE49-F238E27FC236}">
                <a16:creationId xmlns:a16="http://schemas.microsoft.com/office/drawing/2014/main" id="{5D1606A8-2EBE-48ED-B369-6B069C3D0620}"/>
              </a:ext>
              <a:ext uri="{C183D7F6-B498-43B3-948B-1728B52AA6E4}">
                <adec:decorative xmlns:adec="http://schemas.microsoft.com/office/drawing/2017/decorative" val="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D245EE1A-E490-4B2F-BFDA-3F8D55CD2BA5}"/>
              </a:ext>
              <a:ext uri="{C183D7F6-B498-43B3-948B-1728B52AA6E4}">
                <adec:decorative xmlns:adec="http://schemas.microsoft.com/office/drawing/2017/decorative" val="1"/>
              </a:ext>
            </a:extLst>
          </p:cNvPr>
          <p:cNvSpPr>
            <a:spLocks noGrp="1"/>
          </p:cNvSpPr>
          <p:nvPr>
            <p:ph type="dt" sz="half" idx="4294967295"/>
          </p:nvPr>
        </p:nvSpPr>
        <p:spPr>
          <a:xfrm>
            <a:off x="9998075" y="6413500"/>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Walking</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residents (answering) (5,356</a:t>
            </a:r>
            <a:r>
              <a:rPr lang="en-GB" sz="1000">
                <a:solidFill>
                  <a:srgbClr val="000000"/>
                </a:solidFill>
                <a:latin typeface="+mj-lt"/>
              </a:rPr>
              <a:t>;</a:t>
            </a:r>
            <a:r>
              <a:rPr kumimoji="0" lang="en-GB" sz="1000" b="0" i="0" u="none" strike="noStrike" kern="1200" cap="none" spc="0" normalizeH="0" baseline="0" noProof="0">
                <a:ln>
                  <a:noFill/>
                </a:ln>
                <a:solidFill>
                  <a:srgbClr val="000000"/>
                </a:solidFill>
                <a:effectLst/>
                <a:uLnTx/>
                <a:uFillTx/>
                <a:latin typeface="+mj-lt"/>
                <a:ea typeface="+mn-ea"/>
                <a:cs typeface="+mn-cs"/>
              </a:rPr>
              <a:t> Female: </a:t>
            </a:r>
            <a:r>
              <a:rPr lang="en-GB" sz="1000">
                <a:solidFill>
                  <a:srgbClr val="000000"/>
                </a:solidFill>
                <a:latin typeface="+mj-lt"/>
              </a:rPr>
              <a:t>2,924</a:t>
            </a:r>
            <a:r>
              <a:rPr kumimoji="0" lang="en-GB" sz="1000" b="0" i="0" u="none" strike="noStrike" kern="1200" cap="none" spc="0" normalizeH="0" baseline="0" noProof="0">
                <a:ln>
                  <a:noFill/>
                </a:ln>
                <a:solidFill>
                  <a:srgbClr val="000000"/>
                </a:solidFill>
                <a:effectLst/>
                <a:uLnTx/>
                <a:uFillTx/>
                <a:latin typeface="+mj-lt"/>
                <a:ea typeface="+mn-ea"/>
                <a:cs typeface="+mn-cs"/>
              </a:rPr>
              <a:t>; Male: 2,219)</a:t>
            </a:r>
            <a:endParaRPr kumimoji="0" lang="en-GB" sz="1000" b="0" i="0" u="none" strike="noStrike" kern="1200" cap="none" spc="0" normalizeH="0" baseline="0" noProof="0">
              <a:ln>
                <a:noFill/>
              </a:ln>
              <a:solidFill>
                <a:srgbClr val="000000"/>
              </a:solidFill>
              <a:effectLst/>
              <a:highlight>
                <a:srgbClr val="FFFF00"/>
              </a:highlight>
              <a:uLnTx/>
              <a:uFillTx/>
              <a:latin typeface="+mj-lt"/>
              <a:ea typeface="+mn-ea"/>
              <a:cs typeface="+mn-cs"/>
            </a:endParaRPr>
          </a:p>
        </p:txBody>
      </p:sp>
      <p:graphicFrame>
        <p:nvGraphicFramePr>
          <p:cNvPr id="29" name="Chart 28">
            <a:extLst>
              <a:ext uri="{FF2B5EF4-FFF2-40B4-BE49-F238E27FC236}">
                <a16:creationId xmlns:a16="http://schemas.microsoft.com/office/drawing/2014/main" id="{0DE66E2E-C9C4-4908-ACC6-A15941C85F9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7483374"/>
              </p:ext>
            </p:extLst>
          </p:nvPr>
        </p:nvGraphicFramePr>
        <p:xfrm>
          <a:off x="609600" y="1893456"/>
          <a:ext cx="5837382" cy="411304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EA5B08FA-038B-4413-9A14-65095F9E4F97}"/>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Was the effort you put into walking usually enough to raise your breathing rate?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3" name="Table 2">
            <a:extLst>
              <a:ext uri="{FF2B5EF4-FFF2-40B4-BE49-F238E27FC236}">
                <a16:creationId xmlns:a16="http://schemas.microsoft.com/office/drawing/2014/main" id="{E559F187-A632-AE04-6011-23AF9715243A}"/>
              </a:ext>
            </a:extLst>
          </p:cNvPr>
          <p:cNvGraphicFramePr>
            <a:graphicFrameLocks noGrp="1"/>
          </p:cNvGraphicFramePr>
          <p:nvPr>
            <p:extLst>
              <p:ext uri="{D42A27DB-BD31-4B8C-83A1-F6EECF244321}">
                <p14:modId xmlns:p14="http://schemas.microsoft.com/office/powerpoint/2010/main" val="2674158986"/>
              </p:ext>
            </p:extLst>
          </p:nvPr>
        </p:nvGraphicFramePr>
        <p:xfrm>
          <a:off x="6832363" y="1997066"/>
          <a:ext cx="4769376" cy="3852673"/>
        </p:xfrm>
        <a:graphic>
          <a:graphicData uri="http://schemas.openxmlformats.org/drawingml/2006/table">
            <a:tbl>
              <a:tblPr firstRow="1" bandRow="1">
                <a:tableStyleId>{912C8C85-51F0-491E-9774-3900AFEF0FD7}</a:tableStyleId>
              </a:tblPr>
              <a:tblGrid>
                <a:gridCol w="1589792">
                  <a:extLst>
                    <a:ext uri="{9D8B030D-6E8A-4147-A177-3AD203B41FA5}">
                      <a16:colId xmlns:a16="http://schemas.microsoft.com/office/drawing/2014/main" val="1415164298"/>
                    </a:ext>
                  </a:extLst>
                </a:gridCol>
                <a:gridCol w="1589792">
                  <a:extLst>
                    <a:ext uri="{9D8B030D-6E8A-4147-A177-3AD203B41FA5}">
                      <a16:colId xmlns:a16="http://schemas.microsoft.com/office/drawing/2014/main" val="438428588"/>
                    </a:ext>
                  </a:extLst>
                </a:gridCol>
                <a:gridCol w="1589792">
                  <a:extLst>
                    <a:ext uri="{9D8B030D-6E8A-4147-A177-3AD203B41FA5}">
                      <a16:colId xmlns:a16="http://schemas.microsoft.com/office/drawing/2014/main" val="2687718665"/>
                    </a:ext>
                  </a:extLst>
                </a:gridCol>
              </a:tblGrid>
              <a:tr h="1187146">
                <a:tc>
                  <a:txBody>
                    <a:bodyPr/>
                    <a:lstStyle/>
                    <a:p>
                      <a:r>
                        <a:rPr lang="en-GB" sz="1400"/>
                        <a:t>Response option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r>
                        <a:rPr lang="en-GB" sz="1400"/>
                        <a:t>Highest percentage of respondents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Lowest percentage of respondents</a:t>
                      </a:r>
                    </a:p>
                    <a:p>
                      <a:endParaRPr lang="en-GB" sz="14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956519529"/>
                  </a:ext>
                </a:extLst>
              </a:tr>
              <a:tr h="370349">
                <a:tc>
                  <a:txBody>
                    <a:bodyPr/>
                    <a:lstStyle/>
                    <a:p>
                      <a:r>
                        <a:rPr lang="en-GB" sz="1400" i="1"/>
                        <a:t>District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Uttlesford 74%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61%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201207633"/>
                  </a:ext>
                </a:extLst>
              </a:tr>
              <a:tr h="370349">
                <a:tc>
                  <a:txBody>
                    <a:bodyPr/>
                    <a:lstStyle/>
                    <a:p>
                      <a:r>
                        <a:rPr lang="en-GB" sz="1400" i="1"/>
                        <a:t>IMD quintile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5 – Least deprived 71%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3 -  65%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46517004"/>
                  </a:ext>
                </a:extLst>
              </a:tr>
              <a:tr h="370349">
                <a:tc>
                  <a:txBody>
                    <a:bodyPr/>
                    <a:lstStyle/>
                    <a:p>
                      <a:r>
                        <a:rPr lang="en-GB" sz="1400" i="1"/>
                        <a:t>Levelling up focus area</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Rural Braintree 73%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Clacton 58%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86859114"/>
                  </a:ext>
                </a:extLst>
              </a:tr>
              <a:tr h="370349">
                <a:tc>
                  <a:txBody>
                    <a:bodyPr/>
                    <a:lstStyle/>
                    <a:p>
                      <a:r>
                        <a:rPr lang="en-GB" sz="1400" i="1"/>
                        <a:t>Urban/Rural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Urban 69%</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Rural 66%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38897970"/>
                  </a:ext>
                </a:extLst>
              </a:tr>
              <a:tr h="370349">
                <a:tc>
                  <a:txBody>
                    <a:bodyPr/>
                    <a:lstStyle/>
                    <a:p>
                      <a:r>
                        <a:rPr lang="en-GB" sz="1400" i="1"/>
                        <a:t>Caring responsibilities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Active help and support 72%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None 64%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949096"/>
                  </a:ext>
                </a:extLst>
              </a:tr>
              <a:tr h="370349">
                <a:tc>
                  <a:txBody>
                    <a:bodyPr/>
                    <a:lstStyle/>
                    <a:p>
                      <a:r>
                        <a:rPr lang="en-GB" sz="1400" i="1"/>
                        <a:t>Life satisfaction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Very high 72%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Medium 63%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77184064"/>
                  </a:ext>
                </a:extLst>
              </a:tr>
            </a:tbl>
          </a:graphicData>
        </a:graphic>
      </p:graphicFrame>
      <p:sp>
        <p:nvSpPr>
          <p:cNvPr id="4" name="TextBox 3">
            <a:extLst>
              <a:ext uri="{FF2B5EF4-FFF2-40B4-BE49-F238E27FC236}">
                <a16:creationId xmlns:a16="http://schemas.microsoft.com/office/drawing/2014/main" id="{42BEA188-CE99-9BC0-DAE0-DD4A3F359CE0}"/>
              </a:ext>
              <a:ext uri="{C183D7F6-B498-43B3-948B-1728B52AA6E4}">
                <adec:decorative xmlns:adec="http://schemas.microsoft.com/office/drawing/2017/decorative" val="1"/>
              </a:ext>
            </a:extLst>
          </p:cNvPr>
          <p:cNvSpPr txBox="1"/>
          <p:nvPr/>
        </p:nvSpPr>
        <p:spPr>
          <a:xfrm>
            <a:off x="6177363" y="6246516"/>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t>
            </a:r>
            <a:r>
              <a:rPr lang="en-GB" sz="1000">
                <a:solidFill>
                  <a:srgbClr val="000000"/>
                </a:solidFill>
                <a:latin typeface="+mj-lt"/>
              </a:rPr>
              <a:t>Answered YES to raised breathing rate during walking activity</a:t>
            </a:r>
            <a:endParaRPr kumimoji="0" lang="en-GB" sz="1000" b="0" i="0" u="none" strike="noStrike" kern="1200" cap="none" spc="0" normalizeH="0" baseline="0" noProof="0">
              <a:ln>
                <a:noFill/>
              </a:ln>
              <a:solidFill>
                <a:srgbClr val="000000"/>
              </a:solidFill>
              <a:effectLst/>
              <a:highlight>
                <a:srgbClr val="FFFF00"/>
              </a:highlight>
              <a:uLnTx/>
              <a:uFillTx/>
              <a:latin typeface="+mj-lt"/>
              <a:ea typeface="+mn-ea"/>
              <a:cs typeface="+mn-cs"/>
            </a:endParaRPr>
          </a:p>
        </p:txBody>
      </p:sp>
      <p:cxnSp>
        <p:nvCxnSpPr>
          <p:cNvPr id="7" name="Straight Connector 6">
            <a:extLst>
              <a:ext uri="{FF2B5EF4-FFF2-40B4-BE49-F238E27FC236}">
                <a16:creationId xmlns:a16="http://schemas.microsoft.com/office/drawing/2014/main" id="{F3F448CA-BF7D-54BA-565D-261F5158CC5F}"/>
              </a:ext>
            </a:extLst>
          </p:cNvPr>
          <p:cNvCxnSpPr/>
          <p:nvPr/>
        </p:nvCxnSpPr>
        <p:spPr>
          <a:xfrm flipV="1">
            <a:off x="4082473" y="2632364"/>
            <a:ext cx="0" cy="261389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339AA6-97C8-A258-376B-F9936B4ECE8F}"/>
              </a:ext>
            </a:extLst>
          </p:cNvPr>
          <p:cNvCxnSpPr/>
          <p:nvPr/>
        </p:nvCxnSpPr>
        <p:spPr>
          <a:xfrm flipV="1">
            <a:off x="5509491" y="2632364"/>
            <a:ext cx="0" cy="261389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047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51058E7-6207-9B54-C414-3A75AFB956B8}"/>
              </a:ext>
            </a:extLst>
          </p:cNvPr>
          <p:cNvSpPr/>
          <p:nvPr/>
        </p:nvSpPr>
        <p:spPr>
          <a:xfrm>
            <a:off x="2802344"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Pentagon 12">
            <a:extLst>
              <a:ext uri="{FF2B5EF4-FFF2-40B4-BE49-F238E27FC236}">
                <a16:creationId xmlns:a16="http://schemas.microsoft.com/office/drawing/2014/main" id="{A260C9BF-9850-750A-BBF1-DBE8CEA77F4C}"/>
              </a:ext>
            </a:extLst>
          </p:cNvPr>
          <p:cNvSpPr/>
          <p:nvPr/>
        </p:nvSpPr>
        <p:spPr>
          <a:xfrm>
            <a:off x="9017854"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83CAC714-ED56-B1BE-64A3-BA7321997BA7}"/>
              </a:ext>
            </a:extLst>
          </p:cNvPr>
          <p:cNvSpPr/>
          <p:nvPr/>
        </p:nvSpPr>
        <p:spPr>
          <a:xfrm>
            <a:off x="6927546"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Pentagon 7">
            <a:extLst>
              <a:ext uri="{FF2B5EF4-FFF2-40B4-BE49-F238E27FC236}">
                <a16:creationId xmlns:a16="http://schemas.microsoft.com/office/drawing/2014/main" id="{B8AE0A16-DFC5-20C5-1B2B-25F372574F17}"/>
              </a:ext>
            </a:extLst>
          </p:cNvPr>
          <p:cNvSpPr/>
          <p:nvPr/>
        </p:nvSpPr>
        <p:spPr>
          <a:xfrm>
            <a:off x="4864946"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dirty="0">
                <a:solidFill>
                  <a:schemeClr val="accent4"/>
                </a:solidFill>
              </a:rPr>
              <a:t>While 40% of residents have access to a bicycle, only 8% of residents have cycled in the last 7 days. Though they are more likely to exert enough energy to be out of breath vs. walking.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November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mj-lt"/>
                <a:ea typeface="+mn-ea"/>
                <a:cs typeface="+mn-cs"/>
              </a:rPr>
              <a:t>Cycling</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2891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all those having been on a walk in the last 7 days (5,389); * LLTI/condition = Limiting long-term illness or health condition </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3327085" y="2320127"/>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8% </a:t>
            </a:r>
          </a:p>
          <a:p>
            <a:pPr algn="ctr"/>
            <a:r>
              <a:rPr lang="en-GB" sz="1600" b="1" dirty="0"/>
              <a:t>of residents have done a cycle ride in the last 7 days</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5389689" y="2320127"/>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Of which:</a:t>
            </a:r>
          </a:p>
          <a:p>
            <a:pPr algn="ctr"/>
            <a:r>
              <a:rPr lang="en-GB" sz="1600" b="1" dirty="0"/>
              <a:t> </a:t>
            </a:r>
            <a:r>
              <a:rPr lang="en-GB" sz="2800" b="1" dirty="0"/>
              <a:t>49% </a:t>
            </a:r>
            <a:r>
              <a:rPr lang="en-GB" sz="1600" b="1" dirty="0"/>
              <a:t>have done this at least 1-2 times a week. </a:t>
            </a:r>
          </a:p>
          <a:p>
            <a:pPr algn="ctr"/>
            <a:r>
              <a:rPr lang="en-GB" sz="2800" b="1" dirty="0"/>
              <a:t>30% </a:t>
            </a:r>
            <a:r>
              <a:rPr lang="en-GB" sz="1600" b="1" dirty="0"/>
              <a:t>3-4 times </a:t>
            </a:r>
          </a:p>
          <a:p>
            <a:pPr algn="ctr"/>
            <a:r>
              <a:rPr lang="en-GB" sz="2800" b="1" dirty="0"/>
              <a:t>18% </a:t>
            </a:r>
            <a:r>
              <a:rPr lang="en-GB" sz="1600" b="1" dirty="0"/>
              <a:t>5+ times</a:t>
            </a:r>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7443050" y="2335552"/>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58% </a:t>
            </a:r>
          </a:p>
          <a:p>
            <a:pPr algn="ctr"/>
            <a:r>
              <a:rPr lang="en-GB" sz="1600" b="1" dirty="0"/>
              <a:t>spend 30-89 minutes cycling per time</a:t>
            </a:r>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9542595" y="2303063"/>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91% </a:t>
            </a:r>
          </a:p>
          <a:p>
            <a:pPr algn="ctr"/>
            <a:r>
              <a:rPr lang="en-GB" sz="1600" b="1" dirty="0"/>
              <a:t>State the exert enough energy when cycling to be out of breath</a:t>
            </a:r>
          </a:p>
        </p:txBody>
      </p:sp>
      <p:pic>
        <p:nvPicPr>
          <p:cNvPr id="3" name="Graphic 2" descr="Cycling outline">
            <a:extLst>
              <a:ext uri="{FF2B5EF4-FFF2-40B4-BE49-F238E27FC236}">
                <a16:creationId xmlns:a16="http://schemas.microsoft.com/office/drawing/2014/main" id="{F1938579-CBEE-CBC5-E952-729D789144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667" y="1217760"/>
            <a:ext cx="914400" cy="914400"/>
          </a:xfrm>
          <a:prstGeom prst="rect">
            <a:avLst/>
          </a:prstGeom>
        </p:spPr>
      </p:pic>
      <p:sp>
        <p:nvSpPr>
          <p:cNvPr id="15" name="Rectangle: Rounded Corners 14">
            <a:extLst>
              <a:ext uri="{FF2B5EF4-FFF2-40B4-BE49-F238E27FC236}">
                <a16:creationId xmlns:a16="http://schemas.microsoft.com/office/drawing/2014/main" id="{C052ED79-FB1E-D300-BA34-659D1DC5A9F6}"/>
              </a:ext>
            </a:extLst>
          </p:cNvPr>
          <p:cNvSpPr/>
          <p:nvPr/>
        </p:nvSpPr>
        <p:spPr>
          <a:xfrm>
            <a:off x="1236783" y="2335552"/>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40% </a:t>
            </a:r>
          </a:p>
          <a:p>
            <a:pPr algn="ctr"/>
            <a:r>
              <a:rPr lang="en-GB" sz="1600" b="1" dirty="0"/>
              <a:t>Own/have use of a bicycle</a:t>
            </a:r>
          </a:p>
        </p:txBody>
      </p:sp>
    </p:spTree>
    <p:custDataLst>
      <p:tags r:id="rId1"/>
    </p:custDataLst>
    <p:extLst>
      <p:ext uri="{BB962C8B-B14F-4D97-AF65-F5344CB8AC3E}">
        <p14:creationId xmlns:p14="http://schemas.microsoft.com/office/powerpoint/2010/main" val="324855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2855147441"/>
              </p:ext>
            </p:extLst>
          </p:nvPr>
        </p:nvGraphicFramePr>
        <p:xfrm>
          <a:off x="542371" y="2271761"/>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42371" y="358542"/>
            <a:ext cx="11265876" cy="1065091"/>
          </a:xfrm>
        </p:spPr>
        <p:txBody>
          <a:bodyPr anchor="t" anchorCtr="0">
            <a:normAutofit/>
          </a:bodyPr>
          <a:lstStyle/>
          <a:p>
            <a:r>
              <a:rPr lang="en-GB" sz="1800">
                <a:solidFill>
                  <a:schemeClr val="accent4"/>
                </a:solidFill>
                <a:ea typeface="Calibri"/>
                <a:cs typeface="Calibri"/>
              </a:rPr>
              <a:t>Only 8% of residents have been for a cycle ride in the last 7 days. Males, those aged between 35-54 and living in Chelmsford, Colchester or less deprived areas are more likely to cycle than other residents.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286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704100"/>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4776959" y="2241736"/>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a:solidFill>
                  <a:srgbClr val="FFFFFF"/>
                </a:solidFill>
                <a:latin typeface="Arial" panose="020B0604020202020204"/>
              </a:rPr>
              <a:t>Cycling</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371E0862-AA16-4445-B0E4-A99507926A92}"/>
              </a:ext>
            </a:extLst>
          </p:cNvPr>
          <p:cNvSpPr txBox="1"/>
          <p:nvPr/>
        </p:nvSpPr>
        <p:spPr>
          <a:xfrm>
            <a:off x="3389006" y="1924501"/>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07053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3541" y="481502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870381" y="54006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a:t>
            </a:r>
            <a:r>
              <a:rPr lang="en-GB" sz="1000">
                <a:solidFill>
                  <a:srgbClr val="000000"/>
                </a:solidFill>
                <a:latin typeface="+mj-lt"/>
              </a:rPr>
              <a:t>6,427</a:t>
            </a:r>
            <a:r>
              <a:rPr kumimoji="0" lang="en-GB" sz="1000" b="0" i="0" u="none" strike="noStrike" kern="1200" cap="none" spc="0" normalizeH="0" baseline="0" noProof="0">
                <a:ln>
                  <a:noFill/>
                </a:ln>
                <a:solidFill>
                  <a:srgbClr val="000000"/>
                </a:solidFill>
                <a:effectLst/>
                <a:uLnTx/>
                <a:uFillTx/>
                <a:latin typeface="+mj-lt"/>
                <a:ea typeface="+mn-ea"/>
                <a:cs typeface="+mn-cs"/>
              </a:rPr>
              <a:t>); </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LLTI/condition = Limiting long-term illness or health condition </a:t>
            </a:r>
            <a:endParaRPr kumimoji="0" lang="en-GB" sz="1000" b="0" i="0" u="none" strike="noStrike" kern="1200" cap="none" spc="0" normalizeH="0" baseline="0" noProof="0">
              <a:ln>
                <a:noFill/>
              </a:ln>
              <a:solidFill>
                <a:srgbClr val="000000"/>
              </a:solidFill>
              <a:effectLst/>
              <a:uLnTx/>
              <a:uFillTx/>
              <a:latin typeface="+mj-lt"/>
              <a:ea typeface="+mn-ea"/>
              <a:cs typeface="+mn-cs"/>
            </a:endParaRPr>
          </a:p>
        </p:txBody>
      </p:sp>
      <p:sp>
        <p:nvSpPr>
          <p:cNvPr id="34" name="TextBox 33">
            <a:extLst>
              <a:ext uri="{FF2B5EF4-FFF2-40B4-BE49-F238E27FC236}">
                <a16:creationId xmlns:a16="http://schemas.microsoft.com/office/drawing/2014/main" id="{C4877D80-1518-42CD-9E9D-7F66CE9872E5}"/>
              </a:ext>
            </a:extLst>
          </p:cNvPr>
          <p:cNvSpPr txBox="1"/>
          <p:nvPr/>
        </p:nvSpPr>
        <p:spPr>
          <a:xfrm>
            <a:off x="696983" y="1390782"/>
            <a:ext cx="962267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have you done a cycle ride?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3" name="Chart 2">
            <a:extLst>
              <a:ext uri="{FF2B5EF4-FFF2-40B4-BE49-F238E27FC236}">
                <a16:creationId xmlns:a16="http://schemas.microsoft.com/office/drawing/2014/main" id="{DBFABD1F-3FFD-176C-9101-55E0B5FFC8DC}"/>
              </a:ext>
            </a:extLst>
          </p:cNvPr>
          <p:cNvGraphicFramePr/>
          <p:nvPr>
            <p:extLst>
              <p:ext uri="{D42A27DB-BD31-4B8C-83A1-F6EECF244321}">
                <p14:modId xmlns:p14="http://schemas.microsoft.com/office/powerpoint/2010/main" val="1050233117"/>
              </p:ext>
            </p:extLst>
          </p:nvPr>
        </p:nvGraphicFramePr>
        <p:xfrm>
          <a:off x="5453361" y="1696871"/>
          <a:ext cx="6452820" cy="4866754"/>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Connector 3">
            <a:extLst>
              <a:ext uri="{FF2B5EF4-FFF2-40B4-BE49-F238E27FC236}">
                <a16:creationId xmlns:a16="http://schemas.microsoft.com/office/drawing/2014/main" id="{2D9CC055-3357-A9C6-8F31-45303B318A3E}"/>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50324D-1F2B-1CA5-7954-07E74E3E6F6C}"/>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0805A2-5B90-F8C3-C9BB-8986AE00CB0D}"/>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4DA6E94-FD42-9823-C34B-1DDD7636CEFA}"/>
              </a:ext>
            </a:extLst>
          </p:cNvPr>
          <p:cNvCxnSpPr>
            <a:cxnSpLocks/>
          </p:cNvCxnSpPr>
          <p:nvPr/>
        </p:nvCxnSpPr>
        <p:spPr>
          <a:xfrm>
            <a:off x="10665139" y="1782618"/>
            <a:ext cx="0" cy="467360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3D821D2-A135-15D5-9433-FEB713FA44AD}"/>
              </a:ext>
            </a:extLst>
          </p:cNvPr>
          <p:cNvSpPr/>
          <p:nvPr/>
        </p:nvSpPr>
        <p:spPr>
          <a:xfrm>
            <a:off x="11222515" y="3047687"/>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36C6697-E688-FE42-D153-5D70472655DF}"/>
              </a:ext>
            </a:extLst>
          </p:cNvPr>
          <p:cNvSpPr/>
          <p:nvPr/>
        </p:nvSpPr>
        <p:spPr>
          <a:xfrm>
            <a:off x="11158571" y="6261417"/>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DB005EA-6E4F-0BFD-8B20-D7F676A4F6F4}"/>
              </a:ext>
            </a:extLst>
          </p:cNvPr>
          <p:cNvSpPr/>
          <p:nvPr/>
        </p:nvSpPr>
        <p:spPr>
          <a:xfrm>
            <a:off x="4136367" y="2578656"/>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3439EB2-77C6-6061-16B9-FAA480F62B8D}"/>
              </a:ext>
            </a:extLst>
          </p:cNvPr>
          <p:cNvSpPr/>
          <p:nvPr/>
        </p:nvSpPr>
        <p:spPr>
          <a:xfrm>
            <a:off x="4395390" y="4385185"/>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7C0D0BF-E426-C505-2FFD-CCEB078492A8}"/>
              </a:ext>
            </a:extLst>
          </p:cNvPr>
          <p:cNvSpPr/>
          <p:nvPr/>
        </p:nvSpPr>
        <p:spPr>
          <a:xfrm>
            <a:off x="3898152" y="4648021"/>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E26051A-863E-9612-ECCB-210373923DB0}"/>
              </a:ext>
            </a:extLst>
          </p:cNvPr>
          <p:cNvSpPr/>
          <p:nvPr/>
        </p:nvSpPr>
        <p:spPr>
          <a:xfrm>
            <a:off x="5593720" y="2861825"/>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5563B60-78E4-7A9E-226A-94E735ADA461}"/>
              </a:ext>
            </a:extLst>
          </p:cNvPr>
          <p:cNvSpPr/>
          <p:nvPr/>
        </p:nvSpPr>
        <p:spPr>
          <a:xfrm>
            <a:off x="5703549" y="3624452"/>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924AB51-B320-CA74-FF49-3ADE3F122126}"/>
              </a:ext>
            </a:extLst>
          </p:cNvPr>
          <p:cNvSpPr/>
          <p:nvPr/>
        </p:nvSpPr>
        <p:spPr>
          <a:xfrm>
            <a:off x="5219742" y="3885097"/>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BB28A7C-ADFE-B157-376D-5544AD4DFB2F}"/>
              </a:ext>
            </a:extLst>
          </p:cNvPr>
          <p:cNvSpPr/>
          <p:nvPr/>
        </p:nvSpPr>
        <p:spPr>
          <a:xfrm>
            <a:off x="5087938" y="5168576"/>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D1BA792-C45F-DB20-8CD7-D52DE98066C0}"/>
              </a:ext>
            </a:extLst>
          </p:cNvPr>
          <p:cNvSpPr/>
          <p:nvPr/>
        </p:nvSpPr>
        <p:spPr>
          <a:xfrm>
            <a:off x="4097988" y="4901320"/>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28DE511-AAA9-385C-610E-0DB045D4AE83}"/>
              </a:ext>
            </a:extLst>
          </p:cNvPr>
          <p:cNvSpPr txBox="1"/>
          <p:nvPr/>
        </p:nvSpPr>
        <p:spPr>
          <a:xfrm>
            <a:off x="8942604" y="1390782"/>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sp>
        <p:nvSpPr>
          <p:cNvPr id="25" name="TextBox 24">
            <a:extLst>
              <a:ext uri="{FF2B5EF4-FFF2-40B4-BE49-F238E27FC236}">
                <a16:creationId xmlns:a16="http://schemas.microsoft.com/office/drawing/2014/main" id="{6845256A-A95B-BC2E-2ED7-B4E62396CE5D}"/>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26" name="Arrow: Up 25">
            <a:extLst>
              <a:ext uri="{FF2B5EF4-FFF2-40B4-BE49-F238E27FC236}">
                <a16:creationId xmlns:a16="http://schemas.microsoft.com/office/drawing/2014/main" id="{E62D6096-628A-6886-690D-C9928606237E}"/>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D1550C38-DFE3-0C74-0F6B-FD7A089149E2}"/>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8" name="Rectangle 27">
            <a:extLst>
              <a:ext uri="{FF2B5EF4-FFF2-40B4-BE49-F238E27FC236}">
                <a16:creationId xmlns:a16="http://schemas.microsoft.com/office/drawing/2014/main" id="{F47B3D29-8181-2100-BABC-8FA0FC4C42CD}"/>
              </a:ext>
            </a:extLst>
          </p:cNvPr>
          <p:cNvSpPr/>
          <p:nvPr/>
        </p:nvSpPr>
        <p:spPr>
          <a:xfrm>
            <a:off x="4145643" y="5440102"/>
            <a:ext cx="386395" cy="185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E69D3BB-0F05-BD06-FEC6-B82D413F6A94}"/>
              </a:ext>
            </a:extLst>
          </p:cNvPr>
          <p:cNvSpPr/>
          <p:nvPr/>
        </p:nvSpPr>
        <p:spPr>
          <a:xfrm>
            <a:off x="5317154" y="5679662"/>
            <a:ext cx="386395" cy="18586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76185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992B71-2D89-8805-C37B-EB4BF309455A}"/>
              </a:ext>
            </a:extLst>
          </p:cNvPr>
          <p:cNvSpPr txBox="1">
            <a:spLocks/>
          </p:cNvSpPr>
          <p:nvPr/>
        </p:nvSpPr>
        <p:spPr>
          <a:xfrm>
            <a:off x="542371" y="358542"/>
            <a:ext cx="11265876" cy="1065091"/>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1800">
                <a:solidFill>
                  <a:schemeClr val="accent4"/>
                </a:solidFill>
                <a:ea typeface="Calibri"/>
                <a:cs typeface="Calibri"/>
              </a:rPr>
              <a:t>While for the most part residents’ that cycle do so between once and twice a week, males are also most likely to go cycling more frequently vs. females. </a:t>
            </a:r>
          </a:p>
        </p:txBody>
      </p:sp>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609718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on how many days did you do a cycling ride?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5384655"/>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Cycling</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16" name="TextBox 15">
            <a:extLst>
              <a:ext uri="{FF2B5EF4-FFF2-40B4-BE49-F238E27FC236}">
                <a16:creationId xmlns:a16="http://schemas.microsoft.com/office/drawing/2014/main" id="{4EC4DE6F-DC01-4AB1-99D6-DB5E6729ED3C}"/>
              </a:ext>
            </a:extLst>
          </p:cNvPr>
          <p:cNvSpPr txBox="1"/>
          <p:nvPr/>
        </p:nvSpPr>
        <p:spPr>
          <a:xfrm>
            <a:off x="693143" y="6259401"/>
            <a:ext cx="105198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respondents who answered yes to In the past 7 days, have you done a cycle ride (answering) (n=500). Note that base sizes are too low for analysis amongst 18-34s and 75+</a:t>
            </a:r>
          </a:p>
        </p:txBody>
      </p:sp>
      <p:sp>
        <p:nvSpPr>
          <p:cNvPr id="37" name="Slide Number Placeholder 4">
            <a:extLst>
              <a:ext uri="{FF2B5EF4-FFF2-40B4-BE49-F238E27FC236}">
                <a16:creationId xmlns:a16="http://schemas.microsoft.com/office/drawing/2014/main" id="{6CC1BBB5-0B21-4047-8D6A-1E62C5206A4E}"/>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191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9" name="Date Placeholder 3">
            <a:extLst>
              <a:ext uri="{FF2B5EF4-FFF2-40B4-BE49-F238E27FC236}">
                <a16:creationId xmlns:a16="http://schemas.microsoft.com/office/drawing/2014/main" id="{C89FBBF2-147E-4DDB-89E5-B09A59459267}"/>
              </a:ext>
            </a:extLst>
          </p:cNvPr>
          <p:cNvSpPr>
            <a:spLocks noGrp="1"/>
          </p:cNvSpPr>
          <p:nvPr>
            <p:ph type="dt" sz="half" idx="4294967295"/>
          </p:nvPr>
        </p:nvSpPr>
        <p:spPr>
          <a:xfrm>
            <a:off x="961707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graphicFrame>
        <p:nvGraphicFramePr>
          <p:cNvPr id="2" name="Chart 1">
            <a:extLst>
              <a:ext uri="{FF2B5EF4-FFF2-40B4-BE49-F238E27FC236}">
                <a16:creationId xmlns:a16="http://schemas.microsoft.com/office/drawing/2014/main" id="{80EF4EAF-93D2-96A0-83C7-5359FA7BB053}"/>
              </a:ext>
            </a:extLst>
          </p:cNvPr>
          <p:cNvGraphicFramePr/>
          <p:nvPr>
            <p:extLst>
              <p:ext uri="{D42A27DB-BD31-4B8C-83A1-F6EECF244321}">
                <p14:modId xmlns:p14="http://schemas.microsoft.com/office/powerpoint/2010/main" val="190996541"/>
              </p:ext>
            </p:extLst>
          </p:nvPr>
        </p:nvGraphicFramePr>
        <p:xfrm>
          <a:off x="5514110" y="1898960"/>
          <a:ext cx="6392072" cy="432937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42B6545F-98D5-EB6C-96B2-17915E9A4979}"/>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7" name="Arrow: Up 6">
            <a:extLst>
              <a:ext uri="{FF2B5EF4-FFF2-40B4-BE49-F238E27FC236}">
                <a16:creationId xmlns:a16="http://schemas.microsoft.com/office/drawing/2014/main" id="{8CD7DA42-7151-BFF9-58C5-631009C0C00B}"/>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080F4BA7-9E3A-F263-54AA-7398ADD48647}"/>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80313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608316009"/>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469072"/>
            <a:ext cx="447581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cycling on each day that you did the activity?</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Cycling</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16" name="TextBox 15">
            <a:extLst>
              <a:ext uri="{FF2B5EF4-FFF2-40B4-BE49-F238E27FC236}">
                <a16:creationId xmlns:a16="http://schemas.microsoft.com/office/drawing/2014/main" id="{4EC4DE6F-DC01-4AB1-99D6-DB5E6729ED3C}"/>
              </a:ext>
            </a:extLst>
          </p:cNvPr>
          <p:cNvSpPr txBox="1"/>
          <p:nvPr/>
        </p:nvSpPr>
        <p:spPr>
          <a:xfrm>
            <a:off x="695324" y="6317404"/>
            <a:ext cx="112395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respondents who answered yes to In the past 7 days, have you done a cycle ride (answering) (n=</a:t>
            </a:r>
            <a:r>
              <a:rPr lang="en-GB" sz="1000">
                <a:solidFill>
                  <a:srgbClr val="000000"/>
                </a:solidFill>
                <a:latin typeface="+mj-lt"/>
              </a:rPr>
              <a:t>496</a:t>
            </a:r>
            <a:r>
              <a:rPr kumimoji="0" lang="en-GB" sz="1000" b="0" i="0" u="none" strike="noStrike" kern="1200" cap="none" spc="0" normalizeH="0" baseline="0" noProof="0">
                <a:ln>
                  <a:noFill/>
                </a:ln>
                <a:solidFill>
                  <a:srgbClr val="000000"/>
                </a:solidFill>
                <a:effectLst/>
                <a:uLnTx/>
                <a:uFillTx/>
                <a:latin typeface="+mj-lt"/>
                <a:ea typeface="+mn-ea"/>
                <a:cs typeface="+mn-cs"/>
              </a:rPr>
              <a:t>). Note that base sizes are too low for analysis amongst 18-34s and 75+</a:t>
            </a:r>
          </a:p>
        </p:txBody>
      </p: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545123" y="517524"/>
            <a:ext cx="11389701" cy="634507"/>
          </a:xfrm>
        </p:spPr>
        <p:txBody>
          <a:bodyPr anchor="t" anchorCtr="0">
            <a:normAutofit/>
          </a:bodyPr>
          <a:lstStyle/>
          <a:p>
            <a:r>
              <a:rPr lang="en-GB" sz="1800">
                <a:solidFill>
                  <a:schemeClr val="accent4"/>
                </a:solidFill>
              </a:rPr>
              <a:t>Most residents that cycle would do so for at least 30 – 89 minutes (58%), which is a similar length of time residents would spend walking. For the most part, cyclists exert enough energy to raise breathing rate. </a:t>
            </a:r>
          </a:p>
        </p:txBody>
      </p:sp>
      <p:sp>
        <p:nvSpPr>
          <p:cNvPr id="37" name="Slide Number Placeholder 4">
            <a:extLst>
              <a:ext uri="{FF2B5EF4-FFF2-40B4-BE49-F238E27FC236}">
                <a16:creationId xmlns:a16="http://schemas.microsoft.com/office/drawing/2014/main" id="{6CC1BBB5-0B21-4047-8D6A-1E62C5206A4E}"/>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9" name="Date Placeholder 3">
            <a:extLst>
              <a:ext uri="{FF2B5EF4-FFF2-40B4-BE49-F238E27FC236}">
                <a16:creationId xmlns:a16="http://schemas.microsoft.com/office/drawing/2014/main" id="{C89FBBF2-147E-4DDB-89E5-B09A59459267}"/>
              </a:ext>
            </a:extLst>
          </p:cNvPr>
          <p:cNvSpPr>
            <a:spLocks noGrp="1"/>
          </p:cNvSpPr>
          <p:nvPr>
            <p:ph type="dt" sz="half" idx="4294967295"/>
          </p:nvPr>
        </p:nvSpPr>
        <p:spPr>
          <a:xfrm>
            <a:off x="961707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sp>
        <p:nvSpPr>
          <p:cNvPr id="3" name="Rectangle 2">
            <a:extLst>
              <a:ext uri="{FF2B5EF4-FFF2-40B4-BE49-F238E27FC236}">
                <a16:creationId xmlns:a16="http://schemas.microsoft.com/office/drawing/2014/main" id="{93B5F8D3-4ABF-9FCB-C3D9-96FBF18D9F05}"/>
              </a:ext>
            </a:extLst>
          </p:cNvPr>
          <p:cNvSpPr/>
          <p:nvPr/>
        </p:nvSpPr>
        <p:spPr>
          <a:xfrm>
            <a:off x="895927" y="3398150"/>
            <a:ext cx="5024582" cy="1053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3E36B2D-7041-8684-40D6-754B01E1DE97}"/>
              </a:ext>
            </a:extLst>
          </p:cNvPr>
          <p:cNvSpPr txBox="1"/>
          <p:nvPr/>
        </p:nvSpPr>
        <p:spPr>
          <a:xfrm>
            <a:off x="4581236" y="3611418"/>
            <a:ext cx="1183118" cy="757382"/>
          </a:xfrm>
          <a:prstGeom prst="rect">
            <a:avLst/>
          </a:prstGeom>
          <a:noFill/>
        </p:spPr>
        <p:txBody>
          <a:bodyPr wrap="square" lIns="0" tIns="0" rIns="0" bIns="0" rtlCol="0">
            <a:noAutofit/>
          </a:bodyPr>
          <a:lstStyle/>
          <a:p>
            <a:pPr algn="ctr">
              <a:spcAft>
                <a:spcPts val="1134"/>
              </a:spcAft>
            </a:pPr>
            <a:r>
              <a:rPr lang="en-GB" sz="1400" b="1"/>
              <a:t>60% would </a:t>
            </a:r>
            <a:r>
              <a:rPr lang="en-GB" sz="1400" b="1" u="sng"/>
              <a:t>walk</a:t>
            </a:r>
            <a:r>
              <a:rPr lang="en-GB" sz="1400" b="1"/>
              <a:t> for 30-89 minutes</a:t>
            </a:r>
          </a:p>
        </p:txBody>
      </p:sp>
      <p:sp>
        <p:nvSpPr>
          <p:cNvPr id="6" name="TextBox 5">
            <a:extLst>
              <a:ext uri="{FF2B5EF4-FFF2-40B4-BE49-F238E27FC236}">
                <a16:creationId xmlns:a16="http://schemas.microsoft.com/office/drawing/2014/main" id="{6CAFBD4B-A963-9677-1986-96DE8DFA4633}"/>
              </a:ext>
              <a:ext uri="{C183D7F6-B498-43B3-948B-1728B52AA6E4}">
                <adec:decorative xmlns:adec="http://schemas.microsoft.com/office/drawing/2017/decorative" val="1"/>
              </a:ext>
            </a:extLst>
          </p:cNvPr>
          <p:cNvSpPr txBox="1"/>
          <p:nvPr/>
        </p:nvSpPr>
        <p:spPr>
          <a:xfrm>
            <a:off x="6437746" y="1422906"/>
            <a:ext cx="6643140"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Was the effort you put into cycling usually enough to raise your breathing rate?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7" name="Chart 6">
            <a:extLst>
              <a:ext uri="{FF2B5EF4-FFF2-40B4-BE49-F238E27FC236}">
                <a16:creationId xmlns:a16="http://schemas.microsoft.com/office/drawing/2014/main" id="{34D76E86-FDE7-1447-DFBD-DA8266A09B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5773316"/>
              </p:ext>
            </p:extLst>
          </p:nvPr>
        </p:nvGraphicFramePr>
        <p:xfrm>
          <a:off x="6582064" y="2345187"/>
          <a:ext cx="5398510" cy="354365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F62035F-C30A-ED13-C021-105611230DF5}"/>
              </a:ext>
              <a:ext uri="{C183D7F6-B498-43B3-948B-1728B52AA6E4}">
                <adec:decorative xmlns:adec="http://schemas.microsoft.com/office/drawing/2017/decorative" val="1"/>
              </a:ext>
            </a:extLst>
          </p:cNvPr>
          <p:cNvSpPr txBox="1"/>
          <p:nvPr/>
        </p:nvSpPr>
        <p:spPr>
          <a:xfrm>
            <a:off x="9532126" y="2032749"/>
            <a:ext cx="31306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a:t>
            </a:r>
            <a:r>
              <a:rPr lang="en-GB" sz="1400" b="1" i="1">
                <a:latin typeface="+mj-lt"/>
              </a:rPr>
              <a:t>Yes</a:t>
            </a:r>
            <a:r>
              <a:rPr kumimoji="0" lang="en-GB" sz="1400" b="1" i="1" u="none" strike="noStrike" kern="1200" cap="none" spc="0" normalizeH="0" baseline="0" noProof="0">
                <a:ln>
                  <a:noFill/>
                </a:ln>
                <a:effectLst/>
                <a:uLnTx/>
                <a:uFillTx/>
                <a:latin typeface="+mj-lt"/>
                <a:ea typeface="+mn-ea"/>
                <a:cs typeface="+mn-cs"/>
              </a:rPr>
              <a:t> / </a:t>
            </a:r>
            <a:r>
              <a:rPr lang="en-GB" sz="1400" b="1" i="1">
                <a:latin typeface="+mj-lt"/>
              </a:rPr>
              <a:t>No</a:t>
            </a:r>
            <a:endParaRPr kumimoji="0" lang="en-GB" sz="1400" b="1" i="1" u="none" strike="noStrike" kern="1200" cap="none" spc="0" normalizeH="0" baseline="0" noProof="0">
              <a:ln>
                <a:noFill/>
              </a:ln>
              <a:effectLst/>
              <a:uLnTx/>
              <a:uFillTx/>
              <a:latin typeface="+mj-lt"/>
              <a:ea typeface="+mn-ea"/>
              <a:cs typeface="+mn-cs"/>
            </a:endParaRPr>
          </a:p>
        </p:txBody>
      </p:sp>
      <p:sp>
        <p:nvSpPr>
          <p:cNvPr id="9" name="TextBox 8">
            <a:extLst>
              <a:ext uri="{FF2B5EF4-FFF2-40B4-BE49-F238E27FC236}">
                <a16:creationId xmlns:a16="http://schemas.microsoft.com/office/drawing/2014/main" id="{5E925342-11D9-52D3-6862-02F1CB22022A}"/>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11" name="Arrow: Up 10">
            <a:extLst>
              <a:ext uri="{FF2B5EF4-FFF2-40B4-BE49-F238E27FC236}">
                <a16:creationId xmlns:a16="http://schemas.microsoft.com/office/drawing/2014/main" id="{F23DFF59-961E-183A-714F-BB81F7AFF6E9}"/>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65904419-A7FF-6D6D-7E11-CF0483C173A3}"/>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A541CDF0-7DBA-A6F6-B16E-2D3AE016405D}"/>
              </a:ext>
              <a:ext uri="{C183D7F6-B498-43B3-948B-1728B52AA6E4}">
                <adec:decorative xmlns:adec="http://schemas.microsoft.com/office/drawing/2017/decorative" val="1"/>
              </a:ext>
            </a:extLst>
          </p:cNvPr>
          <p:cNvSpPr/>
          <p:nvPr/>
        </p:nvSpPr>
        <p:spPr>
          <a:xfrm>
            <a:off x="8775557" y="403856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Arrow: Up 13">
            <a:extLst>
              <a:ext uri="{FF2B5EF4-FFF2-40B4-BE49-F238E27FC236}">
                <a16:creationId xmlns:a16="http://schemas.microsoft.com/office/drawing/2014/main" id="{9CC154AD-4C41-D649-7392-94982BAD6FB6}"/>
              </a:ext>
              <a:ext uri="{C183D7F6-B498-43B3-948B-1728B52AA6E4}">
                <adec:decorative xmlns:adec="http://schemas.microsoft.com/office/drawing/2017/decorative" val="1"/>
              </a:ext>
            </a:extLst>
          </p:cNvPr>
          <p:cNvSpPr/>
          <p:nvPr/>
        </p:nvSpPr>
        <p:spPr>
          <a:xfrm>
            <a:off x="11125153" y="495758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Arrow: Up 14">
            <a:extLst>
              <a:ext uri="{FF2B5EF4-FFF2-40B4-BE49-F238E27FC236}">
                <a16:creationId xmlns:a16="http://schemas.microsoft.com/office/drawing/2014/main" id="{5B122A6D-F167-067B-CF08-1719B9D960E0}"/>
              </a:ext>
              <a:ext uri="{C183D7F6-B498-43B3-948B-1728B52AA6E4}">
                <adec:decorative xmlns:adec="http://schemas.microsoft.com/office/drawing/2017/decorative" val="1"/>
              </a:ext>
            </a:extLst>
          </p:cNvPr>
          <p:cNvSpPr/>
          <p:nvPr/>
        </p:nvSpPr>
        <p:spPr>
          <a:xfrm>
            <a:off x="11738309" y="403856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Arrow: Up 16">
            <a:extLst>
              <a:ext uri="{FF2B5EF4-FFF2-40B4-BE49-F238E27FC236}">
                <a16:creationId xmlns:a16="http://schemas.microsoft.com/office/drawing/2014/main" id="{BC05FB12-3AF7-3CE6-824B-45643BF30018}"/>
              </a:ext>
              <a:ext uri="{C183D7F6-B498-43B3-948B-1728B52AA6E4}">
                <adec:decorative xmlns:adec="http://schemas.microsoft.com/office/drawing/2017/decorative" val="1"/>
              </a:ext>
            </a:extLst>
          </p:cNvPr>
          <p:cNvSpPr/>
          <p:nvPr/>
        </p:nvSpPr>
        <p:spPr>
          <a:xfrm flipV="1">
            <a:off x="8773380" y="5058476"/>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Arrow: Up 18">
            <a:extLst>
              <a:ext uri="{FF2B5EF4-FFF2-40B4-BE49-F238E27FC236}">
                <a16:creationId xmlns:a16="http://schemas.microsoft.com/office/drawing/2014/main" id="{1A06CCBE-FD49-C707-4021-7CD646DE7801}"/>
              </a:ext>
              <a:ext uri="{C183D7F6-B498-43B3-948B-1728B52AA6E4}">
                <adec:decorative xmlns:adec="http://schemas.microsoft.com/office/drawing/2017/decorative" val="1"/>
              </a:ext>
            </a:extLst>
          </p:cNvPr>
          <p:cNvSpPr/>
          <p:nvPr/>
        </p:nvSpPr>
        <p:spPr>
          <a:xfrm flipV="1">
            <a:off x="11128035" y="3993799"/>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Arrow: Up 19">
            <a:extLst>
              <a:ext uri="{FF2B5EF4-FFF2-40B4-BE49-F238E27FC236}">
                <a16:creationId xmlns:a16="http://schemas.microsoft.com/office/drawing/2014/main" id="{8A176D0B-1C03-8FEF-6C06-C1C10CFE2767}"/>
              </a:ext>
              <a:ext uri="{C183D7F6-B498-43B3-948B-1728B52AA6E4}">
                <adec:decorative xmlns:adec="http://schemas.microsoft.com/office/drawing/2017/decorative" val="1"/>
              </a:ext>
            </a:extLst>
          </p:cNvPr>
          <p:cNvSpPr/>
          <p:nvPr/>
        </p:nvSpPr>
        <p:spPr>
          <a:xfrm flipV="1">
            <a:off x="11682891" y="5058476"/>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122630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2023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May 2023. 31,800 households received an invite to participate in the survey, which could be completed online or via a paper questionnaire. A total of 6,576 residents aged 18+ responded to the 2023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2248249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9804484"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1B10787E-2158-4909-84E5-A1ADD2A3B64F}"/>
              </a:ext>
              <a:ext uri="{C183D7F6-B498-43B3-948B-1728B52AA6E4}">
                <adec:decorative xmlns:adec="http://schemas.microsoft.com/office/drawing/2017/decorative" val="1"/>
              </a:ext>
            </a:extLst>
          </p:cNvPr>
          <p:cNvGraphicFramePr/>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descr="Respondents were asked &quot;Overall, about how often over the last 12 months have you given unpaid help to any group(s), club(s) or organisation(s)?&quot;&#10;">
            <a:extLst>
              <a:ext uri="{FF2B5EF4-FFF2-40B4-BE49-F238E27FC236}">
                <a16:creationId xmlns:a16="http://schemas.microsoft.com/office/drawing/2014/main" id="{BA433F81-85D4-4936-BF50-F3FFDA8E5E4B}"/>
              </a:ext>
            </a:extLst>
          </p:cNvPr>
          <p:cNvSpPr txBox="1"/>
          <p:nvPr/>
        </p:nvSpPr>
        <p:spPr>
          <a:xfrm>
            <a:off x="695325" y="1387987"/>
            <a:ext cx="48683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Excluding exercise bikes, do you...? </a:t>
            </a:r>
          </a:p>
        </p:txBody>
      </p:sp>
      <p:sp>
        <p:nvSpPr>
          <p:cNvPr id="44" name="Title 1">
            <a:extLst>
              <a:ext uri="{FF2B5EF4-FFF2-40B4-BE49-F238E27FC236}">
                <a16:creationId xmlns:a16="http://schemas.microsoft.com/office/drawing/2014/main" id="{B3AD733F-64D6-4E57-A9C2-E411F5303B6C}"/>
              </a:ext>
            </a:extLst>
          </p:cNvPr>
          <p:cNvSpPr txBox="1">
            <a:spLocks noGrp="1"/>
          </p:cNvSpPr>
          <p:nvPr>
            <p:ph type="title"/>
          </p:nvPr>
        </p:nvSpPr>
        <p:spPr>
          <a:xfrm>
            <a:off x="545123" y="517524"/>
            <a:ext cx="11361057"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r>
              <a:rPr lang="en-GB" sz="1800">
                <a:solidFill>
                  <a:schemeClr val="accent4"/>
                </a:solidFill>
              </a:rPr>
              <a:t>40% </a:t>
            </a:r>
            <a:r>
              <a:rPr kumimoji="0" lang="en-GB" sz="1800" b="1" i="0" u="none" strike="noStrike" kern="1200" cap="none" spc="0" normalizeH="0" baseline="0" noProof="0">
                <a:ln>
                  <a:noFill/>
                </a:ln>
                <a:solidFill>
                  <a:schemeClr val="accent4"/>
                </a:solidFill>
                <a:effectLst/>
                <a:uLnTx/>
                <a:uFillTx/>
                <a:ea typeface="+mj-ea"/>
                <a:cs typeface="+mj-cs"/>
              </a:rPr>
              <a:t>of Essex residents own or have access to a bicycle. A strong pattern is seen across areas,</a:t>
            </a:r>
            <a:r>
              <a:rPr lang="en-GB" sz="1800">
                <a:solidFill>
                  <a:schemeClr val="accent4"/>
                </a:solidFill>
              </a:rPr>
              <a:t> with those in the most deprived areas significantly less</a:t>
            </a:r>
            <a:r>
              <a:rPr kumimoji="0" lang="en-GB" sz="1800" b="1" i="0" u="none" strike="noStrike" kern="1200" cap="none" spc="0" normalizeH="0" baseline="0" noProof="0">
                <a:ln>
                  <a:noFill/>
                </a:ln>
                <a:solidFill>
                  <a:schemeClr val="accent4"/>
                </a:solidFill>
                <a:effectLst/>
                <a:uLnTx/>
                <a:uFillTx/>
                <a:ea typeface="+mj-ea"/>
                <a:cs typeface="+mj-cs"/>
              </a:rPr>
              <a:t> likely to own or have access to a bicycle vs. those living in less deprived areas. </a:t>
            </a:r>
          </a:p>
        </p:txBody>
      </p:sp>
      <p:sp>
        <p:nvSpPr>
          <p:cNvPr id="4" name="Date Placeholder 3">
            <a:extLst>
              <a:ext uri="{FF2B5EF4-FFF2-40B4-BE49-F238E27FC236}">
                <a16:creationId xmlns:a16="http://schemas.microsoft.com/office/drawing/2014/main" id="{41515BB2-2E35-3947-A891-2AD3CE131E0A}"/>
              </a:ext>
              <a:ext uri="{C183D7F6-B498-43B3-948B-1728B52AA6E4}">
                <adec:decorative xmlns:adec="http://schemas.microsoft.com/office/drawing/2017/decorative" val="1"/>
              </a:ext>
            </a:extLst>
          </p:cNvPr>
          <p:cNvSpPr>
            <a:spLocks noGrp="1"/>
          </p:cNvSpPr>
          <p:nvPr>
            <p:ph type="dt" sz="half" idx="4294967295"/>
          </p:nvPr>
        </p:nvSpPr>
        <p:spPr>
          <a:xfrm>
            <a:off x="961707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September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3" name="Footer Placeholder 5">
            <a:extLst>
              <a:ext uri="{FF2B5EF4-FFF2-40B4-BE49-F238E27FC236}">
                <a16:creationId xmlns:a16="http://schemas.microsoft.com/office/drawing/2014/main" id="{5E2D8E04-0B90-C351-4914-14BFFFC601C2}"/>
              </a:ext>
              <a:ext uri="{C183D7F6-B498-43B3-948B-1728B52AA6E4}">
                <adec:decorative xmlns:adec="http://schemas.microsoft.com/office/drawing/2017/decorative" val="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Cycling</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08541" y="1374782"/>
            <a:ext cx="31904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own/have use of a bicycle</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EB4FC23E-B6B8-4292-B4C0-E0FE2BE0E70B}"/>
              </a:ext>
              <a:ext uri="{C183D7F6-B498-43B3-948B-1728B52AA6E4}">
                <adec:decorative xmlns:adec="http://schemas.microsoft.com/office/drawing/2017/decorative" val="1"/>
              </a:ext>
            </a:extLst>
          </p:cNvPr>
          <p:cNvGraphicFramePr/>
          <p:nvPr/>
        </p:nvGraphicFramePr>
        <p:xfrm>
          <a:off x="611618" y="2080351"/>
          <a:ext cx="5591710" cy="3070187"/>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33D7654E-9CE1-CC94-D9BF-A69E9D06BE71}"/>
              </a:ext>
              <a:ext uri="{C183D7F6-B498-43B3-948B-1728B52AA6E4}">
                <adec:decorative xmlns:adec="http://schemas.microsoft.com/office/drawing/2017/decorative" val="1"/>
              </a:ext>
            </a:extLst>
          </p:cNvPr>
          <p:cNvSpPr txBox="1"/>
          <p:nvPr/>
        </p:nvSpPr>
        <p:spPr>
          <a:xfrm>
            <a:off x="695325" y="6343563"/>
            <a:ext cx="5949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respondents (answering) (6,055)</a:t>
            </a:r>
          </a:p>
        </p:txBody>
      </p:sp>
      <p:sp>
        <p:nvSpPr>
          <p:cNvPr id="3" name="Rectangle 2">
            <a:extLst>
              <a:ext uri="{FF2B5EF4-FFF2-40B4-BE49-F238E27FC236}">
                <a16:creationId xmlns:a16="http://schemas.microsoft.com/office/drawing/2014/main" id="{D70D222D-0BBC-F982-B17D-1B3EE82D5793}"/>
              </a:ext>
              <a:ext uri="{C183D7F6-B498-43B3-948B-1728B52AA6E4}">
                <adec:decorative xmlns:adec="http://schemas.microsoft.com/office/drawing/2017/decorative" val="1"/>
              </a:ext>
            </a:extLst>
          </p:cNvPr>
          <p:cNvSpPr/>
          <p:nvPr/>
        </p:nvSpPr>
        <p:spPr>
          <a:xfrm>
            <a:off x="9598122" y="1975074"/>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B84DFA1-493C-555F-7A20-85C478012091}"/>
              </a:ext>
              <a:ext uri="{C183D7F6-B498-43B3-948B-1728B52AA6E4}">
                <adec:decorative xmlns:adec="http://schemas.microsoft.com/office/drawing/2017/decorative" val="1"/>
              </a:ext>
            </a:extLst>
          </p:cNvPr>
          <p:cNvSpPr/>
          <p:nvPr/>
        </p:nvSpPr>
        <p:spPr>
          <a:xfrm>
            <a:off x="9684096" y="2404917"/>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D825A542-B4D8-9550-5110-937F4326A2D6}"/>
              </a:ext>
              <a:ext uri="{C183D7F6-B498-43B3-948B-1728B52AA6E4}">
                <adec:decorative xmlns:adec="http://schemas.microsoft.com/office/drawing/2017/decorative" val="1"/>
              </a:ext>
            </a:extLst>
          </p:cNvPr>
          <p:cNvSpPr/>
          <p:nvPr/>
        </p:nvSpPr>
        <p:spPr>
          <a:xfrm>
            <a:off x="9746617" y="2615934"/>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507E9E1-27A5-38D3-B35E-5B8912140919}"/>
              </a:ext>
              <a:ext uri="{C183D7F6-B498-43B3-948B-1728B52AA6E4}">
                <adec:decorative xmlns:adec="http://schemas.microsoft.com/office/drawing/2017/decorative" val="1"/>
              </a:ext>
            </a:extLst>
          </p:cNvPr>
          <p:cNvSpPr/>
          <p:nvPr/>
        </p:nvSpPr>
        <p:spPr>
          <a:xfrm>
            <a:off x="9652834" y="3475627"/>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E2B48A3-6355-632C-09B4-3323EC5F5FC0}"/>
              </a:ext>
              <a:ext uri="{C183D7F6-B498-43B3-948B-1728B52AA6E4}">
                <adec:decorative xmlns:adec="http://schemas.microsoft.com/office/drawing/2017/decorative" val="1"/>
              </a:ext>
            </a:extLst>
          </p:cNvPr>
          <p:cNvSpPr/>
          <p:nvPr/>
        </p:nvSpPr>
        <p:spPr>
          <a:xfrm>
            <a:off x="10184845" y="2829884"/>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9E4DB516-A6CF-38BC-CD4A-BB26AC86668B}"/>
              </a:ext>
              <a:ext uri="{C183D7F6-B498-43B3-948B-1728B52AA6E4}">
                <adec:decorative xmlns:adec="http://schemas.microsoft.com/office/drawing/2017/decorative" val="1"/>
              </a:ext>
            </a:extLst>
          </p:cNvPr>
          <p:cNvSpPr/>
          <p:nvPr/>
        </p:nvSpPr>
        <p:spPr>
          <a:xfrm>
            <a:off x="10083242" y="4322615"/>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4A25783-FA4B-56B2-7A4C-2FFC7E9C7FBB}"/>
              </a:ext>
              <a:ext uri="{C183D7F6-B498-43B3-948B-1728B52AA6E4}">
                <adec:decorative xmlns:adec="http://schemas.microsoft.com/office/drawing/2017/decorative" val="1"/>
              </a:ext>
            </a:extLst>
          </p:cNvPr>
          <p:cNvSpPr/>
          <p:nvPr/>
        </p:nvSpPr>
        <p:spPr>
          <a:xfrm>
            <a:off x="10098876" y="4541448"/>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E6203F2C-6A5F-4E68-E597-651BC6E77E23}"/>
              </a:ext>
              <a:ext uri="{C183D7F6-B498-43B3-948B-1728B52AA6E4}">
                <adec:decorative xmlns:adec="http://schemas.microsoft.com/office/drawing/2017/decorative" val="1"/>
              </a:ext>
            </a:extLst>
          </p:cNvPr>
          <p:cNvSpPr/>
          <p:nvPr/>
        </p:nvSpPr>
        <p:spPr>
          <a:xfrm>
            <a:off x="9934750" y="5182313"/>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E1570A1-CFE5-F6BE-4B2A-58E1BF07E5CA}"/>
              </a:ext>
              <a:ext uri="{C183D7F6-B498-43B3-948B-1728B52AA6E4}">
                <adec:decorative xmlns:adec="http://schemas.microsoft.com/office/drawing/2017/decorative" val="1"/>
              </a:ext>
            </a:extLst>
          </p:cNvPr>
          <p:cNvSpPr/>
          <p:nvPr/>
        </p:nvSpPr>
        <p:spPr>
          <a:xfrm>
            <a:off x="9973831" y="6042004"/>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90E854A3-48F7-A55A-5101-81A7BC32CBBF}"/>
              </a:ext>
              <a:ext uri="{C183D7F6-B498-43B3-948B-1728B52AA6E4}">
                <adec:decorative xmlns:adec="http://schemas.microsoft.com/office/drawing/2017/decorative" val="1"/>
              </a:ext>
            </a:extLst>
          </p:cNvPr>
          <p:cNvSpPr/>
          <p:nvPr/>
        </p:nvSpPr>
        <p:spPr>
          <a:xfrm>
            <a:off x="10051985" y="6253022"/>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FF071C2-F7A7-C66F-1489-2CB91BE62D2C}"/>
              </a:ext>
              <a:ext uri="{C183D7F6-B498-43B3-948B-1728B52AA6E4}">
                <adec:decorative xmlns:adec="http://schemas.microsoft.com/office/drawing/2017/decorative" val="1"/>
              </a:ext>
            </a:extLst>
          </p:cNvPr>
          <p:cNvSpPr/>
          <p:nvPr/>
        </p:nvSpPr>
        <p:spPr>
          <a:xfrm>
            <a:off x="9773967" y="4753437"/>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3878FAFB-D44E-3ABA-9D6D-CDD66E2FF1A9}"/>
              </a:ext>
              <a:ext uri="{C183D7F6-B498-43B3-948B-1728B52AA6E4}">
                <adec:decorative xmlns:adec="http://schemas.microsoft.com/office/drawing/2017/decorative" val="1"/>
              </a:ext>
            </a:extLst>
          </p:cNvPr>
          <p:cNvSpPr/>
          <p:nvPr/>
        </p:nvSpPr>
        <p:spPr>
          <a:xfrm>
            <a:off x="9703631" y="4980088"/>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CCC76473-83F8-E940-0D44-D8371E46D30C}"/>
              </a:ext>
              <a:ext uri="{C183D7F6-B498-43B3-948B-1728B52AA6E4}">
                <adec:decorative xmlns:adec="http://schemas.microsoft.com/office/drawing/2017/decorative" val="1"/>
              </a:ext>
            </a:extLst>
          </p:cNvPr>
          <p:cNvSpPr/>
          <p:nvPr/>
        </p:nvSpPr>
        <p:spPr>
          <a:xfrm>
            <a:off x="9570771" y="5394309"/>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3840CD9A-38A9-614A-EE7E-A40DC89487C2}"/>
              </a:ext>
              <a:ext uri="{C183D7F6-B498-43B3-948B-1728B52AA6E4}">
                <adec:decorative xmlns:adec="http://schemas.microsoft.com/office/drawing/2017/decorative" val="1"/>
              </a:ext>
            </a:extLst>
          </p:cNvPr>
          <p:cNvSpPr/>
          <p:nvPr/>
        </p:nvSpPr>
        <p:spPr>
          <a:xfrm>
            <a:off x="9648925" y="5613136"/>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237782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1800" dirty="0">
                <a:solidFill>
                  <a:schemeClr val="accent4"/>
                </a:solidFill>
              </a:rPr>
              <a:t>34% of residents have done a sport, fitness activity or dance in the last 7 days, and are likely to do this more regularly vs. cycling, but at similar levels of exertion.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9293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November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mj-lt"/>
              </a:rPr>
              <a:t>Sport, fitness activity or dance</a:t>
            </a:r>
            <a:endParaRPr kumimoji="0" lang="en-GB" sz="2000" b="1" i="0" u="none" strike="noStrike" kern="1200" cap="none" spc="0" normalizeH="0" baseline="0" noProof="0" dirty="0">
              <a:ln>
                <a:noFill/>
              </a:ln>
              <a:solidFill>
                <a:srgbClr val="FFFFFF"/>
              </a:solidFill>
              <a:effectLst/>
              <a:uLnTx/>
              <a:uFillTx/>
              <a:latin typeface="+mj-lt"/>
              <a:ea typeface="+mn-ea"/>
              <a:cs typeface="+mn-cs"/>
            </a:endParaRP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1875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all those having been on a walk in the last 7 days (5,389); * LLTI/condition = Limiting long-term illness or health condition </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1334654" y="2320128"/>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34%</a:t>
            </a:r>
            <a:r>
              <a:rPr lang="en-GB" sz="4400" b="1" dirty="0">
                <a:solidFill>
                  <a:schemeClr val="tx1"/>
                </a:solidFill>
              </a:rPr>
              <a:t> </a:t>
            </a:r>
          </a:p>
          <a:p>
            <a:pPr algn="ctr"/>
            <a:r>
              <a:rPr lang="en-GB" sz="1600" b="1" dirty="0">
                <a:solidFill>
                  <a:schemeClr val="tx1"/>
                </a:solidFill>
              </a:rPr>
              <a:t>of residents have done a sports, fitness activity or dance in the last 7 days</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3868304" y="2320128"/>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Of which:</a:t>
            </a:r>
          </a:p>
          <a:p>
            <a:pPr algn="ctr"/>
            <a:r>
              <a:rPr lang="en-GB" sz="1600" b="1" dirty="0">
                <a:solidFill>
                  <a:schemeClr val="tx1"/>
                </a:solidFill>
              </a:rPr>
              <a:t> </a:t>
            </a:r>
            <a:r>
              <a:rPr lang="en-GB" sz="2800" b="1" dirty="0">
                <a:solidFill>
                  <a:schemeClr val="tx1"/>
                </a:solidFill>
              </a:rPr>
              <a:t>56% </a:t>
            </a:r>
            <a:r>
              <a:rPr lang="en-GB" sz="1600" b="1" dirty="0">
                <a:solidFill>
                  <a:schemeClr val="tx1"/>
                </a:solidFill>
              </a:rPr>
              <a:t>have done this at least 3 days a week. </a:t>
            </a:r>
          </a:p>
        </p:txBody>
      </p:sp>
      <p:sp>
        <p:nvSpPr>
          <p:cNvPr id="8" name="Arrow: Pentagon 7">
            <a:extLst>
              <a:ext uri="{FF2B5EF4-FFF2-40B4-BE49-F238E27FC236}">
                <a16:creationId xmlns:a16="http://schemas.microsoft.com/office/drawing/2014/main" id="{B8AE0A16-DFC5-20C5-1B2B-25F372574F17}"/>
              </a:ext>
            </a:extLst>
          </p:cNvPr>
          <p:cNvSpPr/>
          <p:nvPr/>
        </p:nvSpPr>
        <p:spPr>
          <a:xfrm>
            <a:off x="3343563"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401954" y="2335553"/>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61% </a:t>
            </a:r>
          </a:p>
          <a:p>
            <a:pPr algn="ctr"/>
            <a:r>
              <a:rPr lang="en-GB" sz="1600" b="1" dirty="0">
                <a:solidFill>
                  <a:schemeClr val="tx1"/>
                </a:solidFill>
              </a:rPr>
              <a:t>spend 30-89 minutes per activity</a:t>
            </a:r>
          </a:p>
        </p:txBody>
      </p:sp>
      <p:sp>
        <p:nvSpPr>
          <p:cNvPr id="11" name="Arrow: Pentagon 10">
            <a:extLst>
              <a:ext uri="{FF2B5EF4-FFF2-40B4-BE49-F238E27FC236}">
                <a16:creationId xmlns:a16="http://schemas.microsoft.com/office/drawing/2014/main" id="{83CAC714-ED56-B1BE-64A3-BA7321997BA7}"/>
              </a:ext>
            </a:extLst>
          </p:cNvPr>
          <p:cNvSpPr/>
          <p:nvPr/>
        </p:nvSpPr>
        <p:spPr>
          <a:xfrm>
            <a:off x="5877213"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935604" y="2303064"/>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94% </a:t>
            </a:r>
          </a:p>
          <a:p>
            <a:pPr algn="ctr"/>
            <a:r>
              <a:rPr lang="en-GB" sz="1600" b="1" dirty="0">
                <a:solidFill>
                  <a:schemeClr val="tx1"/>
                </a:solidFill>
              </a:rPr>
              <a:t>State the exert enough energy to be out of breadth</a:t>
            </a:r>
          </a:p>
        </p:txBody>
      </p:sp>
      <p:sp>
        <p:nvSpPr>
          <p:cNvPr id="13" name="Arrow: Pentagon 12">
            <a:extLst>
              <a:ext uri="{FF2B5EF4-FFF2-40B4-BE49-F238E27FC236}">
                <a16:creationId xmlns:a16="http://schemas.microsoft.com/office/drawing/2014/main" id="{A260C9BF-9850-750A-BBF1-DBE8CEA77F4C}"/>
              </a:ext>
            </a:extLst>
          </p:cNvPr>
          <p:cNvSpPr/>
          <p:nvPr/>
        </p:nvSpPr>
        <p:spPr>
          <a:xfrm>
            <a:off x="8410863"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Dance outline">
            <a:extLst>
              <a:ext uri="{FF2B5EF4-FFF2-40B4-BE49-F238E27FC236}">
                <a16:creationId xmlns:a16="http://schemas.microsoft.com/office/drawing/2014/main" id="{F7FE6615-CC1A-84E3-8566-A3589E683A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324" y="1378559"/>
            <a:ext cx="914400" cy="914400"/>
          </a:xfrm>
          <a:prstGeom prst="rect">
            <a:avLst/>
          </a:prstGeom>
        </p:spPr>
      </p:pic>
    </p:spTree>
    <p:custDataLst>
      <p:tags r:id="rId1"/>
    </p:custDataLst>
    <p:extLst>
      <p:ext uri="{BB962C8B-B14F-4D97-AF65-F5344CB8AC3E}">
        <p14:creationId xmlns:p14="http://schemas.microsoft.com/office/powerpoint/2010/main" val="2631398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a:extLst>
              <a:ext uri="{FF2B5EF4-FFF2-40B4-BE49-F238E27FC236}">
                <a16:creationId xmlns:a16="http://schemas.microsoft.com/office/drawing/2014/main" id="{BFBCADAC-8FD7-47A9-9D83-C47E9CF6812C}"/>
              </a:ext>
              <a:ext uri="{C183D7F6-B498-43B3-948B-1728B52AA6E4}">
                <adec:decorative xmlns:adec="http://schemas.microsoft.com/office/drawing/2017/decorative" val="0"/>
              </a:ext>
            </a:extLst>
          </p:cNvPr>
          <p:cNvSpPr>
            <a:spLocks noGrp="1"/>
          </p:cNvSpPr>
          <p:nvPr>
            <p:ph type="title"/>
          </p:nvPr>
        </p:nvSpPr>
        <p:spPr>
          <a:xfrm>
            <a:off x="545124" y="517524"/>
            <a:ext cx="11113476" cy="1065091"/>
          </a:xfrm>
        </p:spPr>
        <p:txBody>
          <a:bodyPr anchor="t" anchorCtr="0">
            <a:normAutofit/>
          </a:bodyPr>
          <a:lstStyle/>
          <a:p>
            <a:r>
              <a:rPr lang="en-GB" sz="1800">
                <a:solidFill>
                  <a:schemeClr val="accent4"/>
                </a:solidFill>
              </a:rPr>
              <a:t>34% of residents had participated in a sport, fitness or dance activity in the past 7 days. Those living in the more deprived areas (IMQ quintile 1-2), Basildon, Harlow and Tendring are less likely to participate.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0" name="Footer Placeholder 5">
            <a:extLst>
              <a:ext uri="{FF2B5EF4-FFF2-40B4-BE49-F238E27FC236}">
                <a16:creationId xmlns:a16="http://schemas.microsoft.com/office/drawing/2014/main" id="{5D1606A8-2EBE-48ED-B369-6B069C3D0620}"/>
              </a:ext>
              <a:ext uri="{C183D7F6-B498-43B3-948B-1728B52AA6E4}">
                <adec:decorative xmlns:adec="http://schemas.microsoft.com/office/drawing/2017/decorative" val="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D245EE1A-E490-4B2F-BFDA-3F8D55CD2BA5}"/>
              </a:ext>
              <a:ext uri="{C183D7F6-B498-43B3-948B-1728B52AA6E4}">
                <adec:decorative xmlns:adec="http://schemas.microsoft.com/office/drawing/2017/decorative" val="1"/>
              </a:ext>
            </a:extLst>
          </p:cNvPr>
          <p:cNvSpPr>
            <a:spLocks noGrp="1"/>
          </p:cNvSpPr>
          <p:nvPr>
            <p:ph type="dt" sz="half" idx="4294967295"/>
          </p:nvPr>
        </p:nvSpPr>
        <p:spPr>
          <a:xfrm>
            <a:off x="9609931"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residents (answering) (6,304); </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LLTI/condition = Limiting long-term illness or health condition </a:t>
            </a:r>
            <a:endParaRPr kumimoji="0" lang="en-GB" sz="1000" b="0" i="0" u="none" strike="noStrike" kern="1200" cap="none" spc="0" normalizeH="0" baseline="0" noProof="0">
              <a:ln>
                <a:noFill/>
              </a:ln>
              <a:solidFill>
                <a:srgbClr val="000000"/>
              </a:solidFill>
              <a:effectLst/>
              <a:highlight>
                <a:srgbClr val="FFFF00"/>
              </a:highlight>
              <a:uLnTx/>
              <a:uFillTx/>
              <a:latin typeface="+mj-lt"/>
              <a:ea typeface="+mn-ea"/>
              <a:cs typeface="+mn-cs"/>
            </a:endParaRPr>
          </a:p>
        </p:txBody>
      </p:sp>
      <p:sp>
        <p:nvSpPr>
          <p:cNvPr id="22" name="TextBox 21">
            <a:extLst>
              <a:ext uri="{FF2B5EF4-FFF2-40B4-BE49-F238E27FC236}">
                <a16:creationId xmlns:a16="http://schemas.microsoft.com/office/drawing/2014/main" id="{EA5B08FA-038B-4413-9A14-65095F9E4F97}"/>
              </a:ext>
              <a:ext uri="{C183D7F6-B498-43B3-948B-1728B52AA6E4}">
                <adec:decorative xmlns:adec="http://schemas.microsoft.com/office/drawing/2017/decorative" val="1"/>
              </a:ext>
            </a:extLst>
          </p:cNvPr>
          <p:cNvSpPr txBox="1"/>
          <p:nvPr/>
        </p:nvSpPr>
        <p:spPr>
          <a:xfrm>
            <a:off x="695325" y="1281369"/>
            <a:ext cx="657717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past 7 days, have you done sport, fitness activity (such as gym or fitness classes), or dance?</a:t>
            </a:r>
          </a:p>
        </p:txBody>
      </p:sp>
      <p:graphicFrame>
        <p:nvGraphicFramePr>
          <p:cNvPr id="6" name="Chart 5">
            <a:extLst>
              <a:ext uri="{FF2B5EF4-FFF2-40B4-BE49-F238E27FC236}">
                <a16:creationId xmlns:a16="http://schemas.microsoft.com/office/drawing/2014/main" id="{26414036-41AC-93F4-F74F-8D24DCDCE676}"/>
              </a:ext>
            </a:extLst>
          </p:cNvPr>
          <p:cNvGraphicFramePr/>
          <p:nvPr>
            <p:extLst>
              <p:ext uri="{D42A27DB-BD31-4B8C-83A1-F6EECF244321}">
                <p14:modId xmlns:p14="http://schemas.microsoft.com/office/powerpoint/2010/main" val="1215442556"/>
              </p:ext>
            </p:extLst>
          </p:nvPr>
        </p:nvGraphicFramePr>
        <p:xfrm>
          <a:off x="5524351" y="1680283"/>
          <a:ext cx="6452820" cy="441735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2226A9E-96F1-F78E-8E6D-D6FFCEC3B000}"/>
              </a:ext>
            </a:extLst>
          </p:cNvPr>
          <p:cNvSpPr txBox="1"/>
          <p:nvPr/>
        </p:nvSpPr>
        <p:spPr>
          <a:xfrm>
            <a:off x="7107538" y="1299961"/>
            <a:ext cx="438913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solidFill>
                  <a:schemeClr val="tx2"/>
                </a:solidFill>
                <a:effectLst/>
                <a:uLnTx/>
                <a:uFillTx/>
                <a:latin typeface="+mj-lt"/>
                <a:ea typeface="+mn-ea"/>
                <a:cs typeface="+mn-cs"/>
              </a:rPr>
              <a:t>% </a:t>
            </a:r>
            <a:r>
              <a:rPr lang="en-GB" sz="1600" b="1" i="1">
                <a:solidFill>
                  <a:schemeClr val="tx2"/>
                </a:solidFill>
                <a:latin typeface="+mj-lt"/>
              </a:rPr>
              <a:t>yes</a:t>
            </a:r>
            <a:endParaRPr kumimoji="0" lang="en-GB" sz="1600" b="1" i="1" u="none" strike="noStrike" kern="1200" cap="none" spc="0" normalizeH="0" baseline="0" noProof="0">
              <a:ln>
                <a:noFill/>
              </a:ln>
              <a:solidFill>
                <a:schemeClr val="tx2"/>
              </a:solidFill>
              <a:effectLst/>
              <a:uLnTx/>
              <a:uFillTx/>
              <a:latin typeface="+mj-lt"/>
              <a:ea typeface="+mn-ea"/>
              <a:cs typeface="+mn-cs"/>
            </a:endParaRPr>
          </a:p>
        </p:txBody>
      </p:sp>
      <p:cxnSp>
        <p:nvCxnSpPr>
          <p:cNvPr id="9" name="Straight Connector 8">
            <a:extLst>
              <a:ext uri="{FF2B5EF4-FFF2-40B4-BE49-F238E27FC236}">
                <a16:creationId xmlns:a16="http://schemas.microsoft.com/office/drawing/2014/main" id="{FD35C55C-826E-46C7-A6EA-19B358DB21C6}"/>
              </a:ext>
            </a:extLst>
          </p:cNvPr>
          <p:cNvCxnSpPr>
            <a:cxnSpLocks/>
          </p:cNvCxnSpPr>
          <p:nvPr/>
        </p:nvCxnSpPr>
        <p:spPr>
          <a:xfrm>
            <a:off x="6686550" y="4263250"/>
            <a:ext cx="4886325" cy="0"/>
          </a:xfrm>
          <a:prstGeom prst="line">
            <a:avLst/>
          </a:prstGeom>
          <a:ln>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84B160D-FB8D-93D9-04BC-E14C459B3F26}"/>
              </a:ext>
            </a:extLst>
          </p:cNvPr>
          <p:cNvCxnSpPr>
            <a:cxnSpLocks/>
          </p:cNvCxnSpPr>
          <p:nvPr/>
        </p:nvCxnSpPr>
        <p:spPr>
          <a:xfrm>
            <a:off x="6686550" y="4653775"/>
            <a:ext cx="4886325" cy="0"/>
          </a:xfrm>
          <a:prstGeom prst="line">
            <a:avLst/>
          </a:prstGeom>
          <a:ln>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34EEF-B00A-A617-6AFC-3736C94501D1}"/>
              </a:ext>
            </a:extLst>
          </p:cNvPr>
          <p:cNvCxnSpPr>
            <a:cxnSpLocks/>
          </p:cNvCxnSpPr>
          <p:nvPr/>
        </p:nvCxnSpPr>
        <p:spPr>
          <a:xfrm>
            <a:off x="6686550" y="5044300"/>
            <a:ext cx="4886325" cy="0"/>
          </a:xfrm>
          <a:prstGeom prst="line">
            <a:avLst/>
          </a:prstGeom>
          <a:ln>
            <a:solidFill>
              <a:srgbClr val="BDDEFF"/>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5C75C272-A485-D840-7151-F403251D6C21}"/>
              </a:ext>
            </a:extLst>
          </p:cNvPr>
          <p:cNvGraphicFramePr/>
          <p:nvPr>
            <p:extLst>
              <p:ext uri="{D42A27DB-BD31-4B8C-83A1-F6EECF244321}">
                <p14:modId xmlns:p14="http://schemas.microsoft.com/office/powerpoint/2010/main" val="4187275885"/>
              </p:ext>
            </p:extLst>
          </p:nvPr>
        </p:nvGraphicFramePr>
        <p:xfrm>
          <a:off x="542371" y="2271761"/>
          <a:ext cx="5548458" cy="394656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641FB625-7EF8-B60D-1885-47EB53A10D78}"/>
              </a:ext>
            </a:extLst>
          </p:cNvPr>
          <p:cNvSpPr txBox="1"/>
          <p:nvPr/>
        </p:nvSpPr>
        <p:spPr>
          <a:xfrm>
            <a:off x="3389006" y="1924501"/>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cxnSp>
        <p:nvCxnSpPr>
          <p:cNvPr id="14" name="Straight Connector 13">
            <a:extLst>
              <a:ext uri="{FF2B5EF4-FFF2-40B4-BE49-F238E27FC236}">
                <a16:creationId xmlns:a16="http://schemas.microsoft.com/office/drawing/2014/main" id="{3D821FF1-FC4B-832C-C8F6-992A504F1EAF}"/>
              </a:ext>
            </a:extLst>
          </p:cNvPr>
          <p:cNvCxnSpPr>
            <a:cxnSpLocks/>
          </p:cNvCxnSpPr>
          <p:nvPr/>
        </p:nvCxnSpPr>
        <p:spPr>
          <a:xfrm>
            <a:off x="788461" y="307053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55A856-CEE8-E48F-C70C-061A20573EC8}"/>
              </a:ext>
            </a:extLst>
          </p:cNvPr>
          <p:cNvCxnSpPr>
            <a:cxnSpLocks/>
          </p:cNvCxnSpPr>
          <p:nvPr/>
        </p:nvCxnSpPr>
        <p:spPr>
          <a:xfrm>
            <a:off x="783541" y="481502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1E8984-D6D5-0F07-1162-97A5147818A6}"/>
              </a:ext>
            </a:extLst>
          </p:cNvPr>
          <p:cNvCxnSpPr>
            <a:cxnSpLocks/>
          </p:cNvCxnSpPr>
          <p:nvPr/>
        </p:nvCxnSpPr>
        <p:spPr>
          <a:xfrm>
            <a:off x="870381" y="54006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D5E7AF-F304-1BCE-5904-BDB70CC0FA71}"/>
              </a:ext>
            </a:extLst>
          </p:cNvPr>
          <p:cNvCxnSpPr>
            <a:cxnSpLocks/>
          </p:cNvCxnSpPr>
          <p:nvPr/>
        </p:nvCxnSpPr>
        <p:spPr>
          <a:xfrm>
            <a:off x="4148886" y="2241736"/>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ABCB95-7511-704B-8983-39D76EFCCB40}"/>
              </a:ext>
            </a:extLst>
          </p:cNvPr>
          <p:cNvCxnSpPr>
            <a:cxnSpLocks/>
          </p:cNvCxnSpPr>
          <p:nvPr/>
        </p:nvCxnSpPr>
        <p:spPr>
          <a:xfrm flipH="1">
            <a:off x="9609931" y="1773812"/>
            <a:ext cx="15611" cy="425357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8B29D3D-9E54-3079-9E38-B1ADC2B1B2DB}"/>
              </a:ext>
            </a:extLst>
          </p:cNvPr>
          <p:cNvSpPr/>
          <p:nvPr/>
        </p:nvSpPr>
        <p:spPr>
          <a:xfrm>
            <a:off x="4156074" y="2587706"/>
            <a:ext cx="372909" cy="16596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22BBA59-1EB3-F909-719F-63D57F626E3E}"/>
              </a:ext>
            </a:extLst>
          </p:cNvPr>
          <p:cNvSpPr/>
          <p:nvPr/>
        </p:nvSpPr>
        <p:spPr>
          <a:xfrm>
            <a:off x="4262294" y="2850942"/>
            <a:ext cx="372909" cy="16596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9FF111C-8EAE-61B0-0B77-A94D7A5D3208}"/>
              </a:ext>
            </a:extLst>
          </p:cNvPr>
          <p:cNvSpPr/>
          <p:nvPr/>
        </p:nvSpPr>
        <p:spPr>
          <a:xfrm>
            <a:off x="4396222" y="3622173"/>
            <a:ext cx="372909" cy="16596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209935E-30B6-F205-5C0C-7D4676DAD24D}"/>
              </a:ext>
            </a:extLst>
          </p:cNvPr>
          <p:cNvSpPr/>
          <p:nvPr/>
        </p:nvSpPr>
        <p:spPr>
          <a:xfrm>
            <a:off x="4317715" y="5178496"/>
            <a:ext cx="372909" cy="16596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4A9015B-3494-C78D-E869-6B8101C8784F}"/>
              </a:ext>
            </a:extLst>
          </p:cNvPr>
          <p:cNvSpPr/>
          <p:nvPr/>
        </p:nvSpPr>
        <p:spPr>
          <a:xfrm>
            <a:off x="3993147" y="4392194"/>
            <a:ext cx="372909" cy="16596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C563E39-D0B6-6DD2-2F88-DB134EA06FD6}"/>
              </a:ext>
            </a:extLst>
          </p:cNvPr>
          <p:cNvSpPr/>
          <p:nvPr/>
        </p:nvSpPr>
        <p:spPr>
          <a:xfrm>
            <a:off x="3886932" y="4664666"/>
            <a:ext cx="372909" cy="16596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B934DC8-6FD9-F798-736F-918F8C9366CB}"/>
              </a:ext>
            </a:extLst>
          </p:cNvPr>
          <p:cNvSpPr/>
          <p:nvPr/>
        </p:nvSpPr>
        <p:spPr>
          <a:xfrm>
            <a:off x="3845370" y="4918666"/>
            <a:ext cx="372909" cy="16596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CCCD1D1-9547-BC89-EC9C-147A2C35EF4B}"/>
              </a:ext>
              <a:ext uri="{C183D7F6-B498-43B3-948B-1728B52AA6E4}">
                <adec:decorative xmlns:adec="http://schemas.microsoft.com/office/drawing/2017/decorative" val="1"/>
              </a:ext>
            </a:extLst>
          </p:cNvPr>
          <p:cNvSpPr txBox="1"/>
          <p:nvPr/>
        </p:nvSpPr>
        <p:spPr>
          <a:xfrm>
            <a:off x="3767890" y="6488707"/>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31" name="Arrow: Up 30">
            <a:extLst>
              <a:ext uri="{FF2B5EF4-FFF2-40B4-BE49-F238E27FC236}">
                <a16:creationId xmlns:a16="http://schemas.microsoft.com/office/drawing/2014/main" id="{49A7619E-21AF-41FF-C6E8-B205FB8A27C8}"/>
              </a:ext>
              <a:ext uri="{C183D7F6-B498-43B3-948B-1728B52AA6E4}">
                <adec:decorative xmlns:adec="http://schemas.microsoft.com/office/drawing/2017/decorative" val="1"/>
              </a:ext>
            </a:extLst>
          </p:cNvPr>
          <p:cNvSpPr/>
          <p:nvPr/>
        </p:nvSpPr>
        <p:spPr>
          <a:xfrm>
            <a:off x="3471067" y="65844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Arrow: Up 31">
            <a:extLst>
              <a:ext uri="{FF2B5EF4-FFF2-40B4-BE49-F238E27FC236}">
                <a16:creationId xmlns:a16="http://schemas.microsoft.com/office/drawing/2014/main" id="{98961076-B55A-63FE-06DA-0538D64E66BA}"/>
              </a:ext>
              <a:ext uri="{C183D7F6-B498-43B3-948B-1728B52AA6E4}">
                <adec:decorative xmlns:adec="http://schemas.microsoft.com/office/drawing/2017/decorative" val="1"/>
              </a:ext>
            </a:extLst>
          </p:cNvPr>
          <p:cNvSpPr/>
          <p:nvPr/>
        </p:nvSpPr>
        <p:spPr>
          <a:xfrm flipV="1">
            <a:off x="3613613" y="65919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Rectangle 32">
            <a:extLst>
              <a:ext uri="{FF2B5EF4-FFF2-40B4-BE49-F238E27FC236}">
                <a16:creationId xmlns:a16="http://schemas.microsoft.com/office/drawing/2014/main" id="{B2B784D7-6EFB-7446-8A4F-40508891B64F}"/>
              </a:ext>
            </a:extLst>
          </p:cNvPr>
          <p:cNvSpPr/>
          <p:nvPr/>
        </p:nvSpPr>
        <p:spPr>
          <a:xfrm>
            <a:off x="3944806" y="5448093"/>
            <a:ext cx="372909" cy="16596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E3B3598-2456-B136-3D58-F7125F120C8E}"/>
              </a:ext>
            </a:extLst>
          </p:cNvPr>
          <p:cNvSpPr/>
          <p:nvPr/>
        </p:nvSpPr>
        <p:spPr>
          <a:xfrm>
            <a:off x="4401782" y="5707923"/>
            <a:ext cx="372909" cy="16596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3206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9627568-F7D4-4769-86F2-42B9B119A2B0}"/>
              </a:ext>
            </a:extLst>
          </p:cNvPr>
          <p:cNvCxnSpPr>
            <a:cxnSpLocks/>
          </p:cNvCxnSpPr>
          <p:nvPr/>
        </p:nvCxnSpPr>
        <p:spPr>
          <a:xfrm flipH="1">
            <a:off x="10306085" y="1694657"/>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B35432F6-724D-407D-B2B1-21A63644EFF3}"/>
              </a:ext>
            </a:extLst>
          </p:cNvPr>
          <p:cNvGraphicFramePr/>
          <p:nvPr>
            <p:extLst>
              <p:ext uri="{D42A27DB-BD31-4B8C-83A1-F6EECF244321}">
                <p14:modId xmlns:p14="http://schemas.microsoft.com/office/powerpoint/2010/main" val="3815358439"/>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60971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on how many days did you do a sport, fitness activity (such as gym or fitness classes), or dance</a:t>
            </a:r>
            <a:r>
              <a:rPr kumimoji="0" lang="en-GB" sz="1300" b="0" i="1" u="none" strike="noStrike" kern="1200" cap="none" spc="0" normalizeH="0" baseline="0" noProof="0">
                <a:ln>
                  <a:noFill/>
                </a:ln>
                <a:solidFill>
                  <a:prstClr val="black"/>
                </a:solidFill>
                <a:effectLst/>
                <a:uLnTx/>
                <a:uFillTx/>
                <a:latin typeface="+mj-lt"/>
                <a:ea typeface="+mn-ea"/>
                <a:cs typeface="+mn-cs"/>
              </a:rPr>
              <a:t>?</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3257836982"/>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16" name="TextBox 15">
            <a:extLst>
              <a:ext uri="{FF2B5EF4-FFF2-40B4-BE49-F238E27FC236}">
                <a16:creationId xmlns:a16="http://schemas.microsoft.com/office/drawing/2014/main" id="{4EC4DE6F-DC01-4AB1-99D6-DB5E6729ED3C}"/>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respondents who answered yes to In the past 7 days, have you done sport, fitness activity or dance  (</a:t>
            </a:r>
            <a:r>
              <a:rPr lang="en-GB" sz="1000">
                <a:solidFill>
                  <a:srgbClr val="000000"/>
                </a:solidFill>
                <a:latin typeface="+mj-lt"/>
              </a:rPr>
              <a:t>2,092</a:t>
            </a:r>
            <a:r>
              <a:rPr kumimoji="0" lang="en-GB" sz="1000" b="0" i="0" u="none" strike="noStrike" kern="1200" cap="none" spc="0" normalizeH="0" baseline="0" noProof="0">
                <a:ln>
                  <a:noFill/>
                </a:ln>
                <a:solidFill>
                  <a:srgbClr val="000000"/>
                </a:solidFill>
                <a:effectLst/>
                <a:uLnTx/>
                <a:uFillTx/>
                <a:latin typeface="+mj-lt"/>
                <a:ea typeface="+mn-ea"/>
                <a:cs typeface="+mn-cs"/>
              </a:rPr>
              <a:t>)</a:t>
            </a:r>
          </a:p>
        </p:txBody>
      </p:sp>
      <p:cxnSp>
        <p:nvCxnSpPr>
          <p:cNvPr id="19" name="Straight Connector 18">
            <a:extLst>
              <a:ext uri="{FF2B5EF4-FFF2-40B4-BE49-F238E27FC236}">
                <a16:creationId xmlns:a16="http://schemas.microsoft.com/office/drawing/2014/main" id="{42E2816D-309D-4378-8210-53DF80FD9EDA}"/>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A1B40D-ED1D-4BFF-9569-DE4DBFEC5503}"/>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51BCC19-D85F-41D0-9836-2169CC4B79B6}"/>
              </a:ext>
            </a:extLst>
          </p:cNvPr>
          <p:cNvSpPr txBox="1"/>
          <p:nvPr/>
        </p:nvSpPr>
        <p:spPr>
          <a:xfrm>
            <a:off x="7483053" y="1281489"/>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2"/>
                </a:solidFill>
                <a:effectLst/>
                <a:uLnTx/>
                <a:uFillTx/>
                <a:latin typeface="+mj-lt"/>
                <a:ea typeface="+mn-ea"/>
                <a:cs typeface="+mn-cs"/>
              </a:rPr>
              <a:t>% at least </a:t>
            </a:r>
            <a:r>
              <a:rPr lang="en-GB" sz="1400" b="1" i="1">
                <a:solidFill>
                  <a:schemeClr val="tx2"/>
                </a:solidFill>
                <a:latin typeface="+mj-lt"/>
              </a:rPr>
              <a:t>3</a:t>
            </a:r>
            <a:r>
              <a:rPr kumimoji="0" lang="en-GB" sz="1400" b="1" i="1" u="none" strike="noStrike" kern="1200" cap="none" spc="0" normalizeH="0" baseline="0" noProof="0">
                <a:ln>
                  <a:noFill/>
                </a:ln>
                <a:solidFill>
                  <a:schemeClr val="tx2"/>
                </a:solidFill>
                <a:effectLst/>
                <a:uLnTx/>
                <a:uFillTx/>
                <a:latin typeface="+mj-lt"/>
                <a:ea typeface="+mn-ea"/>
                <a:cs typeface="+mn-cs"/>
              </a:rPr>
              <a:t> days a week</a:t>
            </a:r>
          </a:p>
        </p:txBody>
      </p:sp>
      <p:cxnSp>
        <p:nvCxnSpPr>
          <p:cNvPr id="23" name="Straight Connector 22">
            <a:extLst>
              <a:ext uri="{FF2B5EF4-FFF2-40B4-BE49-F238E27FC236}">
                <a16:creationId xmlns:a16="http://schemas.microsoft.com/office/drawing/2014/main" id="{D693CCFF-7674-4FDA-915F-011CAFAD4527}"/>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D7E4B24-9984-4ECF-A270-D01A779C6253}"/>
              </a:ext>
            </a:extLst>
          </p:cNvPr>
          <p:cNvSpPr/>
          <p:nvPr/>
        </p:nvSpPr>
        <p:spPr>
          <a:xfrm>
            <a:off x="10517833" y="2807238"/>
            <a:ext cx="328411" cy="18587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BA9291A-C64E-421A-9525-434E5514FCAC}"/>
              </a:ext>
            </a:extLst>
          </p:cNvPr>
          <p:cNvSpPr/>
          <p:nvPr/>
        </p:nvSpPr>
        <p:spPr>
          <a:xfrm>
            <a:off x="9948862" y="2429691"/>
            <a:ext cx="386371" cy="1567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04E6FC3-716F-42AC-A319-C56EBF33339E}"/>
              </a:ext>
            </a:extLst>
          </p:cNvPr>
          <p:cNvSpPr/>
          <p:nvPr/>
        </p:nvSpPr>
        <p:spPr>
          <a:xfrm>
            <a:off x="10699219" y="3018445"/>
            <a:ext cx="294050" cy="185878"/>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545123" y="517525"/>
            <a:ext cx="11142051" cy="571136"/>
          </a:xfrm>
        </p:spPr>
        <p:txBody>
          <a:bodyPr anchor="t" anchorCtr="0">
            <a:normAutofit/>
          </a:bodyPr>
          <a:lstStyle/>
          <a:p>
            <a:r>
              <a:rPr lang="en-GB" sz="1800">
                <a:solidFill>
                  <a:schemeClr val="accent4"/>
                </a:solidFill>
              </a:rPr>
              <a:t>56% of Essex residents who reported they undertook sport, fitness activity or dance did so at least 3 days of the week. Whilst 19% do so only once a week.</a:t>
            </a:r>
          </a:p>
        </p:txBody>
      </p:sp>
      <p:sp>
        <p:nvSpPr>
          <p:cNvPr id="37" name="Slide Number Placeholder 4">
            <a:extLst>
              <a:ext uri="{FF2B5EF4-FFF2-40B4-BE49-F238E27FC236}">
                <a16:creationId xmlns:a16="http://schemas.microsoft.com/office/drawing/2014/main" id="{6CC1BBB5-0B21-4047-8D6A-1E62C5206A4E}"/>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0007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9" name="Date Placeholder 3">
            <a:extLst>
              <a:ext uri="{FF2B5EF4-FFF2-40B4-BE49-F238E27FC236}">
                <a16:creationId xmlns:a16="http://schemas.microsoft.com/office/drawing/2014/main" id="{C89FBBF2-147E-4DDB-89E5-B09A59459267}"/>
              </a:ext>
            </a:extLst>
          </p:cNvPr>
          <p:cNvSpPr>
            <a:spLocks noGrp="1"/>
          </p:cNvSpPr>
          <p:nvPr>
            <p:ph type="dt" sz="half" idx="4294967295"/>
          </p:nvPr>
        </p:nvSpPr>
        <p:spPr>
          <a:xfrm>
            <a:off x="9609931"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sp>
        <p:nvSpPr>
          <p:cNvPr id="2" name="TextBox 1">
            <a:extLst>
              <a:ext uri="{FF2B5EF4-FFF2-40B4-BE49-F238E27FC236}">
                <a16:creationId xmlns:a16="http://schemas.microsoft.com/office/drawing/2014/main" id="{18C79351-576F-F024-6ACF-304DEDCDBC8E}"/>
              </a:ext>
              <a:ext uri="{C183D7F6-B498-43B3-948B-1728B52AA6E4}">
                <adec:decorative xmlns:adec="http://schemas.microsoft.com/office/drawing/2017/decorative" val="1"/>
              </a:ext>
            </a:extLst>
          </p:cNvPr>
          <p:cNvSpPr txBox="1"/>
          <p:nvPr/>
        </p:nvSpPr>
        <p:spPr>
          <a:xfrm>
            <a:off x="3767890" y="6488707"/>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3" name="Arrow: Up 2">
            <a:extLst>
              <a:ext uri="{FF2B5EF4-FFF2-40B4-BE49-F238E27FC236}">
                <a16:creationId xmlns:a16="http://schemas.microsoft.com/office/drawing/2014/main" id="{DCC08019-F900-76C4-523E-6D0969C4E86E}"/>
              </a:ext>
              <a:ext uri="{C183D7F6-B498-43B3-948B-1728B52AA6E4}">
                <adec:decorative xmlns:adec="http://schemas.microsoft.com/office/drawing/2017/decorative" val="1"/>
              </a:ext>
            </a:extLst>
          </p:cNvPr>
          <p:cNvSpPr/>
          <p:nvPr/>
        </p:nvSpPr>
        <p:spPr>
          <a:xfrm>
            <a:off x="3471067" y="65844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Arrow: Up 3">
            <a:extLst>
              <a:ext uri="{FF2B5EF4-FFF2-40B4-BE49-F238E27FC236}">
                <a16:creationId xmlns:a16="http://schemas.microsoft.com/office/drawing/2014/main" id="{316BFDB6-68A2-B08F-A0A9-6E333B346264}"/>
              </a:ext>
              <a:ext uri="{C183D7F6-B498-43B3-948B-1728B52AA6E4}">
                <adec:decorative xmlns:adec="http://schemas.microsoft.com/office/drawing/2017/decorative" val="1"/>
              </a:ext>
            </a:extLst>
          </p:cNvPr>
          <p:cNvSpPr/>
          <p:nvPr/>
        </p:nvSpPr>
        <p:spPr>
          <a:xfrm flipV="1">
            <a:off x="3613613" y="65919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104041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4608557" y="2241736"/>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659782536"/>
              </p:ext>
            </p:extLst>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45123" y="517524"/>
            <a:ext cx="11458617" cy="1065091"/>
          </a:xfrm>
        </p:spPr>
        <p:txBody>
          <a:bodyPr anchor="t" anchorCtr="0">
            <a:normAutofit/>
          </a:bodyPr>
          <a:lstStyle/>
          <a:p>
            <a:r>
              <a:rPr lang="en-GB" sz="1800">
                <a:solidFill>
                  <a:schemeClr val="accent4"/>
                </a:solidFill>
              </a:rPr>
              <a:t>In the past 7 days, male residents are more likely vs. females to have taken part in a sport, fitness activity or dance at least 3 times a week. As age rises, residents are less likely to take part in sport / fitness activities as frequently. </a:t>
            </a:r>
          </a:p>
        </p:txBody>
      </p:sp>
      <p:sp>
        <p:nvSpPr>
          <p:cNvPr id="32" name="Slide Number Placeholder 4">
            <a:extLst>
              <a:ext uri="{FF2B5EF4-FFF2-40B4-BE49-F238E27FC236}">
                <a16:creationId xmlns:a16="http://schemas.microsoft.com/office/drawing/2014/main" id="{10564A58-D947-4AAA-8E08-CE6DDA3BCF4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95324" y="6604488"/>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44B46CB5-AEB9-4DF8-99EF-ECE8C2388FCB}"/>
              </a:ext>
            </a:extLst>
          </p:cNvPr>
          <p:cNvSpPr>
            <a:spLocks noGrp="1"/>
          </p:cNvSpPr>
          <p:nvPr>
            <p:ph type="dt" sz="half" idx="4294967295"/>
          </p:nvPr>
        </p:nvSpPr>
        <p:spPr>
          <a:xfrm>
            <a:off x="9609931" y="6688681"/>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40" name="TextBox 39">
            <a:extLst>
              <a:ext uri="{FF2B5EF4-FFF2-40B4-BE49-F238E27FC236}">
                <a16:creationId xmlns:a16="http://schemas.microsoft.com/office/drawing/2014/main" id="{371E0862-AA16-4445-B0E4-A99507926A92}"/>
              </a:ext>
            </a:extLst>
          </p:cNvPr>
          <p:cNvSpPr txBox="1"/>
          <p:nvPr/>
        </p:nvSpPr>
        <p:spPr>
          <a:xfrm>
            <a:off x="3115733" y="1933959"/>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solidFill>
                  <a:schemeClr val="tx2"/>
                </a:solidFill>
                <a:latin typeface="+mj-lt"/>
              </a:rPr>
              <a:t>% at least 3 times a week</a:t>
            </a:r>
            <a:endParaRPr kumimoji="0" lang="en-GB" sz="1400" b="1" i="1" u="none" strike="noStrike" kern="1200" cap="none" spc="0" normalizeH="0" baseline="0" noProof="0">
              <a:ln>
                <a:noFill/>
              </a:ln>
              <a:solidFill>
                <a:schemeClr val="tx2"/>
              </a:solidFill>
              <a:effectLst/>
              <a:uLnTx/>
              <a:uFillTx/>
              <a:latin typeface="+mj-lt"/>
              <a:ea typeface="+mn-ea"/>
              <a:cs typeface="+mn-cs"/>
            </a:endParaRPr>
          </a:p>
        </p:txBody>
      </p:sp>
      <p:graphicFrame>
        <p:nvGraphicFramePr>
          <p:cNvPr id="55" name="Chart 54">
            <a:extLst>
              <a:ext uri="{FF2B5EF4-FFF2-40B4-BE49-F238E27FC236}">
                <a16:creationId xmlns:a16="http://schemas.microsoft.com/office/drawing/2014/main" id="{019E5541-8AC9-4453-9868-C282DFCC89BC}"/>
              </a:ext>
            </a:extLst>
          </p:cNvPr>
          <p:cNvGraphicFramePr/>
          <p:nvPr>
            <p:extLst>
              <p:ext uri="{D42A27DB-BD31-4B8C-83A1-F6EECF244321}">
                <p14:modId xmlns:p14="http://schemas.microsoft.com/office/powerpoint/2010/main" val="377191859"/>
              </p:ext>
            </p:extLst>
          </p:nvPr>
        </p:nvGraphicFramePr>
        <p:xfrm>
          <a:off x="6527892" y="2225373"/>
          <a:ext cx="5475849" cy="4329376"/>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125947"/>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8461" y="491861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796924" y="551363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6A6F1-BE3A-4B8D-A187-7D95E64F3186}"/>
              </a:ext>
            </a:extLst>
          </p:cNvPr>
          <p:cNvSpPr txBox="1"/>
          <p:nvPr/>
        </p:nvSpPr>
        <p:spPr>
          <a:xfrm>
            <a:off x="695324" y="6280202"/>
            <a:ext cx="103322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respondents who answered yes to In the past 7 days, have you done sport, fitness activity or dance  (</a:t>
            </a:r>
            <a:r>
              <a:rPr lang="en-GB" sz="1000">
                <a:solidFill>
                  <a:srgbClr val="000000"/>
                </a:solidFill>
                <a:latin typeface="+mj-lt"/>
              </a:rPr>
              <a:t>2,092</a:t>
            </a:r>
            <a:r>
              <a:rPr kumimoji="0" lang="en-GB" sz="1000" b="0" i="0" u="none" strike="noStrike" kern="1200" cap="none" spc="0" normalizeH="0" baseline="0" noProof="0">
                <a:ln>
                  <a:noFill/>
                </a:ln>
                <a:solidFill>
                  <a:srgbClr val="000000"/>
                </a:solidFill>
                <a:effectLst/>
                <a:uLnTx/>
                <a:uFillTx/>
                <a:latin typeface="+mj-lt"/>
                <a:ea typeface="+mn-ea"/>
                <a:cs typeface="+mn-cs"/>
              </a:rPr>
              <a:t>);  Note that base size for 18-24s is too low for analysis; </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LLTI/condition = Limiting long-term illness or health condition </a:t>
            </a:r>
            <a:endParaRPr kumimoji="0" lang="en-GB" sz="1000" b="0" i="0" u="none" strike="noStrike" kern="1200" cap="none" spc="0" normalizeH="0" baseline="0" noProof="0">
              <a:ln>
                <a:noFill/>
              </a:ln>
              <a:solidFill>
                <a:srgbClr val="000000"/>
              </a:solidFill>
              <a:effectLst/>
              <a:uLnTx/>
              <a:uFillTx/>
              <a:latin typeface="+mj-lt"/>
              <a:ea typeface="+mn-ea"/>
              <a:cs typeface="+mn-cs"/>
            </a:endParaRPr>
          </a:p>
        </p:txBody>
      </p:sp>
      <p:sp>
        <p:nvSpPr>
          <p:cNvPr id="34" name="TextBox 33">
            <a:extLst>
              <a:ext uri="{FF2B5EF4-FFF2-40B4-BE49-F238E27FC236}">
                <a16:creationId xmlns:a16="http://schemas.microsoft.com/office/drawing/2014/main" id="{C4877D80-1518-42CD-9E9D-7F66CE9872E5}"/>
              </a:ext>
            </a:extLst>
          </p:cNvPr>
          <p:cNvSpPr txBox="1"/>
          <p:nvPr/>
        </p:nvSpPr>
        <p:spPr>
          <a:xfrm>
            <a:off x="695324" y="1546696"/>
            <a:ext cx="962267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on how many days did you do a sport, fitness activity (such as gym or fitness classes), or dance</a:t>
            </a:r>
            <a:r>
              <a:rPr kumimoji="0" lang="en-GB" sz="1300" b="0" i="1" u="none" strike="noStrike" kern="1200" cap="none" spc="0" normalizeH="0" baseline="0" noProof="0">
                <a:ln>
                  <a:noFill/>
                </a:ln>
                <a:solidFill>
                  <a:prstClr val="black"/>
                </a:solidFill>
                <a:effectLst/>
                <a:uLnTx/>
                <a:uFillTx/>
                <a:latin typeface="+mj-lt"/>
                <a:ea typeface="+mn-ea"/>
                <a:cs typeface="+mn-cs"/>
              </a:rPr>
              <a:t>?</a:t>
            </a:r>
          </a:p>
        </p:txBody>
      </p:sp>
      <p:sp>
        <p:nvSpPr>
          <p:cNvPr id="2" name="TextBox 1">
            <a:extLst>
              <a:ext uri="{FF2B5EF4-FFF2-40B4-BE49-F238E27FC236}">
                <a16:creationId xmlns:a16="http://schemas.microsoft.com/office/drawing/2014/main" id="{35D12240-1875-2B4F-C9CF-74E7E46483F3}"/>
              </a:ext>
              <a:ext uri="{C183D7F6-B498-43B3-948B-1728B52AA6E4}">
                <adec:decorative xmlns:adec="http://schemas.microsoft.com/office/drawing/2017/decorative" val="1"/>
              </a:ext>
            </a:extLst>
          </p:cNvPr>
          <p:cNvSpPr txBox="1"/>
          <p:nvPr/>
        </p:nvSpPr>
        <p:spPr>
          <a:xfrm>
            <a:off x="3767890" y="6488707"/>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3" name="Arrow: Up 2">
            <a:extLst>
              <a:ext uri="{FF2B5EF4-FFF2-40B4-BE49-F238E27FC236}">
                <a16:creationId xmlns:a16="http://schemas.microsoft.com/office/drawing/2014/main" id="{B64AC00D-5A1A-CC40-E302-1C7C1BBD3014}"/>
              </a:ext>
              <a:ext uri="{C183D7F6-B498-43B3-948B-1728B52AA6E4}">
                <adec:decorative xmlns:adec="http://schemas.microsoft.com/office/drawing/2017/decorative" val="1"/>
              </a:ext>
            </a:extLst>
          </p:cNvPr>
          <p:cNvSpPr/>
          <p:nvPr/>
        </p:nvSpPr>
        <p:spPr>
          <a:xfrm>
            <a:off x="3471067" y="65844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Arrow: Up 3">
            <a:extLst>
              <a:ext uri="{FF2B5EF4-FFF2-40B4-BE49-F238E27FC236}">
                <a16:creationId xmlns:a16="http://schemas.microsoft.com/office/drawing/2014/main" id="{EB79876E-EA0F-E760-0B41-F3864DB4428B}"/>
              </a:ext>
              <a:ext uri="{C183D7F6-B498-43B3-948B-1728B52AA6E4}">
                <adec:decorative xmlns:adec="http://schemas.microsoft.com/office/drawing/2017/decorative" val="1"/>
              </a:ext>
            </a:extLst>
          </p:cNvPr>
          <p:cNvSpPr/>
          <p:nvPr/>
        </p:nvSpPr>
        <p:spPr>
          <a:xfrm flipV="1">
            <a:off x="3613613" y="65919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40CE47E7-32D1-5D1E-FECA-619FD0A69A6E}"/>
              </a:ext>
              <a:ext uri="{C183D7F6-B498-43B3-948B-1728B52AA6E4}">
                <adec:decorative xmlns:adec="http://schemas.microsoft.com/office/drawing/2017/decorative" val="1"/>
              </a:ext>
            </a:extLst>
          </p:cNvPr>
          <p:cNvSpPr/>
          <p:nvPr/>
        </p:nvSpPr>
        <p:spPr>
          <a:xfrm>
            <a:off x="8176994" y="4492375"/>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F557FBFF-6F2D-83B4-2134-330B2EC8253E}"/>
              </a:ext>
              <a:ext uri="{C183D7F6-B498-43B3-948B-1728B52AA6E4}">
                <adec:decorative xmlns:adec="http://schemas.microsoft.com/office/drawing/2017/decorative" val="1"/>
              </a:ext>
            </a:extLst>
          </p:cNvPr>
          <p:cNvSpPr/>
          <p:nvPr/>
        </p:nvSpPr>
        <p:spPr>
          <a:xfrm>
            <a:off x="8874340" y="5240319"/>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8F3FAB91-B133-D54B-560A-CD30880904C4}"/>
              </a:ext>
              <a:ext uri="{C183D7F6-B498-43B3-948B-1728B52AA6E4}">
                <adec:decorative xmlns:adec="http://schemas.microsoft.com/office/drawing/2017/decorative" val="1"/>
              </a:ext>
            </a:extLst>
          </p:cNvPr>
          <p:cNvSpPr/>
          <p:nvPr/>
        </p:nvSpPr>
        <p:spPr>
          <a:xfrm>
            <a:off x="10827831" y="3545446"/>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6CE65688-7A23-D14D-A660-B4D5C7406589}"/>
              </a:ext>
              <a:ext uri="{C183D7F6-B498-43B3-948B-1728B52AA6E4}">
                <adec:decorative xmlns:adec="http://schemas.microsoft.com/office/drawing/2017/decorative" val="1"/>
              </a:ext>
            </a:extLst>
          </p:cNvPr>
          <p:cNvSpPr/>
          <p:nvPr/>
        </p:nvSpPr>
        <p:spPr>
          <a:xfrm>
            <a:off x="11487425" y="3646337"/>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Arrow: Up 8">
            <a:extLst>
              <a:ext uri="{FF2B5EF4-FFF2-40B4-BE49-F238E27FC236}">
                <a16:creationId xmlns:a16="http://schemas.microsoft.com/office/drawing/2014/main" id="{6C39A591-BED8-C615-144F-DBDA828536D6}"/>
              </a:ext>
              <a:ext uri="{C183D7F6-B498-43B3-948B-1728B52AA6E4}">
                <adec:decorative xmlns:adec="http://schemas.microsoft.com/office/drawing/2017/decorative" val="1"/>
              </a:ext>
            </a:extLst>
          </p:cNvPr>
          <p:cNvSpPr/>
          <p:nvPr/>
        </p:nvSpPr>
        <p:spPr>
          <a:xfrm flipV="1">
            <a:off x="8855868" y="4518593"/>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185A21C5-B0EC-A6D3-CB6D-5DA0ADB15915}"/>
              </a:ext>
              <a:ext uri="{C183D7F6-B498-43B3-948B-1728B52AA6E4}">
                <adec:decorative xmlns:adec="http://schemas.microsoft.com/office/drawing/2017/decorative" val="1"/>
              </a:ext>
            </a:extLst>
          </p:cNvPr>
          <p:cNvSpPr/>
          <p:nvPr/>
        </p:nvSpPr>
        <p:spPr>
          <a:xfrm flipV="1">
            <a:off x="11487425" y="4619485"/>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08B33D03-5107-788C-5BFA-AC9160CE2FBC}"/>
              </a:ext>
              <a:ext uri="{C183D7F6-B498-43B3-948B-1728B52AA6E4}">
                <adec:decorative xmlns:adec="http://schemas.microsoft.com/office/drawing/2017/decorative" val="1"/>
              </a:ext>
            </a:extLst>
          </p:cNvPr>
          <p:cNvSpPr/>
          <p:nvPr/>
        </p:nvSpPr>
        <p:spPr>
          <a:xfrm flipV="1">
            <a:off x="10815523" y="5407004"/>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174971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60971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doing sport, fitness activities, or dance on each day that you did the activity?</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3934535601"/>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16" name="TextBox 15">
            <a:extLst>
              <a:ext uri="{FF2B5EF4-FFF2-40B4-BE49-F238E27FC236}">
                <a16:creationId xmlns:a16="http://schemas.microsoft.com/office/drawing/2014/main" id="{4EC4DE6F-DC01-4AB1-99D6-DB5E6729ED3C}"/>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a:t>
            </a:r>
            <a:r>
              <a:rPr lang="en-GB" sz="1000">
                <a:solidFill>
                  <a:srgbClr val="000000"/>
                </a:solidFill>
                <a:latin typeface="+mj-lt"/>
              </a:rPr>
              <a:t>2,025</a:t>
            </a:r>
            <a:r>
              <a:rPr kumimoji="0" lang="en-GB" sz="1000" b="0" i="0" u="none" strike="noStrike" kern="1200" cap="none" spc="0" normalizeH="0" baseline="0" noProof="0">
                <a:ln>
                  <a:noFill/>
                </a:ln>
                <a:solidFill>
                  <a:srgbClr val="000000"/>
                </a:solidFill>
                <a:effectLst/>
                <a:uLnTx/>
                <a:uFillTx/>
                <a:latin typeface="+mj-lt"/>
                <a:ea typeface="+mn-ea"/>
                <a:cs typeface="+mn-cs"/>
              </a:rPr>
              <a:t>)</a:t>
            </a:r>
          </a:p>
        </p:txBody>
      </p: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545123" y="517524"/>
            <a:ext cx="11002443" cy="1065091"/>
          </a:xfrm>
        </p:spPr>
        <p:txBody>
          <a:bodyPr anchor="t" anchorCtr="0">
            <a:normAutofit/>
          </a:bodyPr>
          <a:lstStyle/>
          <a:p>
            <a:r>
              <a:rPr lang="en-GB" sz="1800">
                <a:solidFill>
                  <a:schemeClr val="accent4"/>
                </a:solidFill>
              </a:rPr>
              <a:t>Similar to cycling and walking, those that do participate in sports, fitness activities or dance do so for between 30 and 89 minutes. </a:t>
            </a:r>
          </a:p>
        </p:txBody>
      </p:sp>
      <p:sp>
        <p:nvSpPr>
          <p:cNvPr id="37" name="Slide Number Placeholder 4">
            <a:extLst>
              <a:ext uri="{FF2B5EF4-FFF2-40B4-BE49-F238E27FC236}">
                <a16:creationId xmlns:a16="http://schemas.microsoft.com/office/drawing/2014/main" id="{6CC1BBB5-0B21-4047-8D6A-1E62C5206A4E}"/>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5715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9" name="Date Placeholder 3">
            <a:extLst>
              <a:ext uri="{FF2B5EF4-FFF2-40B4-BE49-F238E27FC236}">
                <a16:creationId xmlns:a16="http://schemas.microsoft.com/office/drawing/2014/main" id="{C89FBBF2-147E-4DDB-89E5-B09A59459267}"/>
              </a:ext>
            </a:extLst>
          </p:cNvPr>
          <p:cNvSpPr>
            <a:spLocks noGrp="1"/>
          </p:cNvSpPr>
          <p:nvPr>
            <p:ph type="dt" sz="half" idx="4294967295"/>
          </p:nvPr>
        </p:nvSpPr>
        <p:spPr>
          <a:xfrm>
            <a:off x="9607550"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graphicFrame>
        <p:nvGraphicFramePr>
          <p:cNvPr id="2" name="Table 2">
            <a:extLst>
              <a:ext uri="{FF2B5EF4-FFF2-40B4-BE49-F238E27FC236}">
                <a16:creationId xmlns:a16="http://schemas.microsoft.com/office/drawing/2014/main" id="{AC3B28BF-542A-868E-A3E5-4C5EBF9C1110}"/>
              </a:ext>
            </a:extLst>
          </p:cNvPr>
          <p:cNvGraphicFramePr>
            <a:graphicFrameLocks noGrp="1"/>
          </p:cNvGraphicFramePr>
          <p:nvPr>
            <p:extLst>
              <p:ext uri="{D42A27DB-BD31-4B8C-83A1-F6EECF244321}">
                <p14:modId xmlns:p14="http://schemas.microsoft.com/office/powerpoint/2010/main" val="2489386829"/>
              </p:ext>
            </p:extLst>
          </p:nvPr>
        </p:nvGraphicFramePr>
        <p:xfrm>
          <a:off x="6096000" y="2037355"/>
          <a:ext cx="5451567" cy="4041298"/>
        </p:xfrm>
        <a:graphic>
          <a:graphicData uri="http://schemas.openxmlformats.org/drawingml/2006/table">
            <a:tbl>
              <a:tblPr firstRow="1" bandRow="1">
                <a:tableStyleId>{912C8C85-51F0-491E-9774-3900AFEF0FD7}</a:tableStyleId>
              </a:tblPr>
              <a:tblGrid>
                <a:gridCol w="1817189">
                  <a:extLst>
                    <a:ext uri="{9D8B030D-6E8A-4147-A177-3AD203B41FA5}">
                      <a16:colId xmlns:a16="http://schemas.microsoft.com/office/drawing/2014/main" val="1415164298"/>
                    </a:ext>
                  </a:extLst>
                </a:gridCol>
                <a:gridCol w="1817189">
                  <a:extLst>
                    <a:ext uri="{9D8B030D-6E8A-4147-A177-3AD203B41FA5}">
                      <a16:colId xmlns:a16="http://schemas.microsoft.com/office/drawing/2014/main" val="438428588"/>
                    </a:ext>
                  </a:extLst>
                </a:gridCol>
                <a:gridCol w="1817189">
                  <a:extLst>
                    <a:ext uri="{9D8B030D-6E8A-4147-A177-3AD203B41FA5}">
                      <a16:colId xmlns:a16="http://schemas.microsoft.com/office/drawing/2014/main" val="2687718665"/>
                    </a:ext>
                  </a:extLst>
                </a:gridCol>
              </a:tblGrid>
              <a:tr h="1269347">
                <a:tc>
                  <a:txBody>
                    <a:bodyPr/>
                    <a:lstStyle/>
                    <a:p>
                      <a:r>
                        <a:rPr lang="en-GB" sz="1400"/>
                        <a:t>Response option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r>
                        <a:rPr lang="en-GB" sz="1400"/>
                        <a:t>Highest percentage of respondents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Lowest percentage of respondents</a:t>
                      </a:r>
                    </a:p>
                    <a:p>
                      <a:endParaRPr lang="en-GB" sz="14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956519529"/>
                  </a:ext>
                </a:extLst>
              </a:tr>
              <a:tr h="395993">
                <a:tc>
                  <a:txBody>
                    <a:bodyPr/>
                    <a:lstStyle/>
                    <a:p>
                      <a:r>
                        <a:rPr lang="en-GB" sz="1400" i="1"/>
                        <a:t>&lt;15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Basildon 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Epping forest 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201207633"/>
                  </a:ext>
                </a:extLst>
              </a:tr>
              <a:tr h="395993">
                <a:tc>
                  <a:txBody>
                    <a:bodyPr/>
                    <a:lstStyle/>
                    <a:p>
                      <a:r>
                        <a:rPr lang="en-GB" sz="1400" i="1"/>
                        <a:t>15 – 29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Braintree 11%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46517004"/>
                  </a:ext>
                </a:extLst>
              </a:tr>
              <a:tr h="395993">
                <a:tc>
                  <a:txBody>
                    <a:bodyPr/>
                    <a:lstStyle/>
                    <a:p>
                      <a:r>
                        <a:rPr lang="en-GB" sz="1400" i="1"/>
                        <a:t>30 – 59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27%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Castle Point 17%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86859114"/>
                  </a:ext>
                </a:extLst>
              </a:tr>
              <a:tr h="395993">
                <a:tc>
                  <a:txBody>
                    <a:bodyPr/>
                    <a:lstStyle/>
                    <a:p>
                      <a:r>
                        <a:rPr lang="en-GB" sz="1400" i="1"/>
                        <a:t>60 - 89 minutes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51%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27%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38897970"/>
                  </a:ext>
                </a:extLst>
              </a:tr>
              <a:tr h="395993">
                <a:tc>
                  <a:txBody>
                    <a:bodyPr/>
                    <a:lstStyle/>
                    <a:p>
                      <a:r>
                        <a:rPr lang="en-GB" sz="1400" i="1"/>
                        <a:t>90 – 119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Castle point 17%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949096"/>
                  </a:ext>
                </a:extLst>
              </a:tr>
              <a:tr h="395993">
                <a:tc>
                  <a:txBody>
                    <a:bodyPr/>
                    <a:lstStyle/>
                    <a:p>
                      <a:r>
                        <a:rPr lang="en-GB" sz="1400" i="1"/>
                        <a:t>120 – 149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Maldon 19%</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77184064"/>
                  </a:ext>
                </a:extLst>
              </a:tr>
              <a:tr h="395993">
                <a:tc>
                  <a:txBody>
                    <a:bodyPr/>
                    <a:lstStyle/>
                    <a:p>
                      <a:r>
                        <a:rPr lang="en-GB" sz="1400" i="1"/>
                        <a:t>150+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17%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28394133"/>
                  </a:ext>
                </a:extLst>
              </a:tr>
            </a:tbl>
          </a:graphicData>
        </a:graphic>
      </p:graphicFrame>
      <p:sp>
        <p:nvSpPr>
          <p:cNvPr id="4" name="Rectangle 3">
            <a:extLst>
              <a:ext uri="{FF2B5EF4-FFF2-40B4-BE49-F238E27FC236}">
                <a16:creationId xmlns:a16="http://schemas.microsoft.com/office/drawing/2014/main" id="{16F68DD8-8729-190C-AB67-001FDFB6381A}"/>
              </a:ext>
            </a:extLst>
          </p:cNvPr>
          <p:cNvSpPr/>
          <p:nvPr/>
        </p:nvSpPr>
        <p:spPr>
          <a:xfrm>
            <a:off x="571499" y="3398150"/>
            <a:ext cx="5349009" cy="1053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88EB64E-A242-E380-F8F8-4CFCFE2C8194}"/>
              </a:ext>
            </a:extLst>
          </p:cNvPr>
          <p:cNvSpPr txBox="1"/>
          <p:nvPr/>
        </p:nvSpPr>
        <p:spPr>
          <a:xfrm>
            <a:off x="4359564" y="3611418"/>
            <a:ext cx="1404790" cy="757382"/>
          </a:xfrm>
          <a:prstGeom prst="rect">
            <a:avLst/>
          </a:prstGeom>
          <a:noFill/>
        </p:spPr>
        <p:txBody>
          <a:bodyPr wrap="square" lIns="0" tIns="0" rIns="0" bIns="0" rtlCol="0">
            <a:noAutofit/>
          </a:bodyPr>
          <a:lstStyle/>
          <a:p>
            <a:pPr algn="ctr">
              <a:spcAft>
                <a:spcPts val="1134"/>
              </a:spcAft>
            </a:pPr>
            <a:r>
              <a:rPr lang="en-GB" sz="1400" b="1"/>
              <a:t>60% would </a:t>
            </a:r>
            <a:r>
              <a:rPr lang="en-GB" sz="1400" b="1" u="sng"/>
              <a:t>walk</a:t>
            </a:r>
            <a:r>
              <a:rPr lang="en-GB" sz="1400" b="1"/>
              <a:t> for 30-89 minutes</a:t>
            </a:r>
          </a:p>
          <a:p>
            <a:pPr algn="ctr">
              <a:spcAft>
                <a:spcPts val="1134"/>
              </a:spcAft>
            </a:pPr>
            <a:r>
              <a:rPr lang="en-GB" sz="1400" b="1"/>
              <a:t>58% would </a:t>
            </a:r>
            <a:r>
              <a:rPr lang="en-GB" sz="1400" b="1" u="sng"/>
              <a:t>cycle</a:t>
            </a:r>
          </a:p>
        </p:txBody>
      </p:sp>
    </p:spTree>
    <p:custDataLst>
      <p:tags r:id="rId1"/>
    </p:custDataLst>
    <p:extLst>
      <p:ext uri="{BB962C8B-B14F-4D97-AF65-F5344CB8AC3E}">
        <p14:creationId xmlns:p14="http://schemas.microsoft.com/office/powerpoint/2010/main" val="2783734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953776-FDB4-424A-8AC1-90AE8F51D580}"/>
              </a:ext>
            </a:extLst>
          </p:cNvPr>
          <p:cNvSpPr/>
          <p:nvPr/>
        </p:nvSpPr>
        <p:spPr>
          <a:xfrm>
            <a:off x="10645920" y="2400072"/>
            <a:ext cx="528277" cy="362046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4120F31-3365-4418-A777-5171BD645E6C}"/>
              </a:ext>
            </a:extLst>
          </p:cNvPr>
          <p:cNvGraphicFramePr/>
          <p:nvPr>
            <p:extLst>
              <p:ext uri="{D42A27DB-BD31-4B8C-83A1-F6EECF244321}">
                <p14:modId xmlns:p14="http://schemas.microsoft.com/office/powerpoint/2010/main" val="2902321123"/>
              </p:ext>
            </p:extLst>
          </p:nvPr>
        </p:nvGraphicFramePr>
        <p:xfrm>
          <a:off x="6339890" y="2078942"/>
          <a:ext cx="7889618"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709A2AE-E31E-4721-8A55-800D725B5EAD}"/>
              </a:ext>
            </a:extLst>
          </p:cNvPr>
          <p:cNvSpPr/>
          <p:nvPr/>
        </p:nvSpPr>
        <p:spPr>
          <a:xfrm>
            <a:off x="4484959" y="2443818"/>
            <a:ext cx="528277" cy="3084887"/>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9E8A37E-D217-4E14-B01E-9A0215FE0C9E}"/>
              </a:ext>
            </a:extLst>
          </p:cNvPr>
          <p:cNvGraphicFramePr/>
          <p:nvPr>
            <p:extLst>
              <p:ext uri="{D42A27DB-BD31-4B8C-83A1-F6EECF244321}">
                <p14:modId xmlns:p14="http://schemas.microsoft.com/office/powerpoint/2010/main" val="1421767812"/>
              </p:ext>
            </p:extLst>
          </p:nvPr>
        </p:nvGraphicFramePr>
        <p:xfrm>
          <a:off x="686789" y="2045616"/>
          <a:ext cx="6863542" cy="432937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113651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(1,957); Female residents (</a:t>
            </a:r>
            <a:r>
              <a:rPr lang="en-GB" sz="1000">
                <a:solidFill>
                  <a:srgbClr val="000000"/>
                </a:solidFill>
                <a:latin typeface="+mj-lt"/>
              </a:rPr>
              <a:t>1,126</a:t>
            </a:r>
            <a:r>
              <a:rPr kumimoji="0" lang="en-GB" sz="1000" b="0" i="0" u="none" strike="noStrike" kern="1200" cap="none" spc="0" normalizeH="0" baseline="0" noProof="0">
                <a:ln>
                  <a:noFill/>
                </a:ln>
                <a:solidFill>
                  <a:srgbClr val="000000"/>
                </a:solidFill>
                <a:effectLst/>
                <a:uLnTx/>
                <a:uFillTx/>
                <a:latin typeface="+mj-lt"/>
                <a:ea typeface="+mn-ea"/>
                <a:cs typeface="+mn-cs"/>
              </a:rPr>
              <a:t>); Male residents (</a:t>
            </a:r>
            <a:r>
              <a:rPr lang="en-GB" sz="1000">
                <a:solidFill>
                  <a:srgbClr val="000000"/>
                </a:solidFill>
                <a:latin typeface="+mj-lt"/>
              </a:rPr>
              <a:t>831</a:t>
            </a:r>
            <a:r>
              <a:rPr kumimoji="0" lang="en-GB" sz="1000" b="0" i="0" u="none" strike="noStrike" kern="1200" cap="none" spc="0" normalizeH="0" baseline="0" noProof="0">
                <a:ln>
                  <a:noFill/>
                </a:ln>
                <a:solidFill>
                  <a:srgbClr val="000000"/>
                </a:solidFill>
                <a:effectLst/>
                <a:uLnTx/>
                <a:uFillTx/>
                <a:latin typeface="+mj-lt"/>
                <a:ea typeface="+mn-ea"/>
                <a:cs typeface="+mn-cs"/>
              </a:rPr>
              <a:t>).  * </a:t>
            </a:r>
            <a:r>
              <a:rPr kumimoji="0" lang="en-GB" sz="1000" b="0" u="none" strike="noStrike" kern="1200" cap="none" spc="0" normalizeH="0" baseline="0" noProof="0">
                <a:ln>
                  <a:noFill/>
                </a:ln>
                <a:solidFill>
                  <a:srgbClr val="000000"/>
                </a:solidFill>
                <a:effectLst/>
                <a:uLnTx/>
                <a:uFillTx/>
                <a:latin typeface="+mj-lt"/>
                <a:ea typeface="+mn-ea"/>
                <a:cs typeface="+mn-cs"/>
              </a:rPr>
              <a:t>Base size too low to show data for 18-24 </a:t>
            </a:r>
            <a:r>
              <a:rPr lang="en-GB" sz="1000" err="1">
                <a:solidFill>
                  <a:srgbClr val="000000"/>
                </a:solidFill>
                <a:latin typeface="+mj-lt"/>
              </a:rPr>
              <a:t>fe</a:t>
            </a:r>
            <a:r>
              <a:rPr kumimoji="0" lang="en-GB" sz="1000" b="0" u="none" strike="noStrike" kern="1200" cap="none" spc="0" normalizeH="0" baseline="0" noProof="0">
                <a:ln>
                  <a:noFill/>
                </a:ln>
                <a:solidFill>
                  <a:srgbClr val="000000"/>
                </a:solidFill>
                <a:effectLst/>
                <a:uLnTx/>
                <a:uFillTx/>
                <a:latin typeface="+mj-lt"/>
                <a:ea typeface="+mn-ea"/>
                <a:cs typeface="+mn-cs"/>
              </a:rPr>
              <a:t>males and 18-24</a:t>
            </a:r>
            <a:r>
              <a:rPr lang="en-GB" sz="1000">
                <a:solidFill>
                  <a:srgbClr val="000000"/>
                </a:solidFill>
                <a:latin typeface="+mj-lt"/>
              </a:rPr>
              <a:t> </a:t>
            </a:r>
            <a:r>
              <a:rPr kumimoji="0" lang="en-GB" sz="1000" b="0" u="none" strike="noStrike" kern="1200" cap="none" spc="0" normalizeH="0" baseline="0" noProof="0">
                <a:ln>
                  <a:noFill/>
                </a:ln>
                <a:solidFill>
                  <a:srgbClr val="000000"/>
                </a:solidFill>
                <a:effectLst/>
                <a:uLnTx/>
                <a:uFillTx/>
                <a:latin typeface="+mj-lt"/>
                <a:ea typeface="+mn-ea"/>
                <a:cs typeface="+mn-cs"/>
              </a:rPr>
              <a:t>males. </a:t>
            </a:r>
          </a:p>
        </p:txBody>
      </p:sp>
      <p:sp>
        <p:nvSpPr>
          <p:cNvPr id="25" name="TextBox 24">
            <a:extLst>
              <a:ext uri="{FF2B5EF4-FFF2-40B4-BE49-F238E27FC236}">
                <a16:creationId xmlns:a16="http://schemas.microsoft.com/office/drawing/2014/main" id="{CFFFFC35-6834-49FD-B50B-D19900AB7C71}"/>
              </a:ext>
            </a:extLst>
          </p:cNvPr>
          <p:cNvSpPr txBox="1"/>
          <p:nvPr/>
        </p:nvSpPr>
        <p:spPr>
          <a:xfrm>
            <a:off x="695324" y="1519847"/>
            <a:ext cx="7889618"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doing sport, fitness activities, or dance on each day that you did the activity? - Grouped</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sp>
        <p:nvSpPr>
          <p:cNvPr id="2" name="TextBox 1">
            <a:extLst>
              <a:ext uri="{FF2B5EF4-FFF2-40B4-BE49-F238E27FC236}">
                <a16:creationId xmlns:a16="http://schemas.microsoft.com/office/drawing/2014/main" id="{6F6D963B-F88F-43BF-9EA7-82E080BE6DC8}"/>
              </a:ext>
            </a:extLst>
          </p:cNvPr>
          <p:cNvSpPr txBox="1"/>
          <p:nvPr/>
        </p:nvSpPr>
        <p:spPr>
          <a:xfrm>
            <a:off x="2307367" y="1854676"/>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FEMALE</a:t>
            </a:r>
          </a:p>
        </p:txBody>
      </p:sp>
      <p:sp>
        <p:nvSpPr>
          <p:cNvPr id="15" name="TextBox 14">
            <a:extLst>
              <a:ext uri="{FF2B5EF4-FFF2-40B4-BE49-F238E27FC236}">
                <a16:creationId xmlns:a16="http://schemas.microsoft.com/office/drawing/2014/main" id="{5454054E-C3F0-48C4-90C9-DED3B8EB4DAB}"/>
              </a:ext>
            </a:extLst>
          </p:cNvPr>
          <p:cNvSpPr txBox="1"/>
          <p:nvPr/>
        </p:nvSpPr>
        <p:spPr>
          <a:xfrm>
            <a:off x="8086690" y="1854674"/>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MALE</a:t>
            </a:r>
          </a:p>
        </p:txBody>
      </p:sp>
      <p:sp>
        <p:nvSpPr>
          <p:cNvPr id="18" name="Title 1">
            <a:extLst>
              <a:ext uri="{FF2B5EF4-FFF2-40B4-BE49-F238E27FC236}">
                <a16:creationId xmlns:a16="http://schemas.microsoft.com/office/drawing/2014/main" id="{23F97A55-D6AF-4C3E-BFAB-B26B7F51BD70}"/>
              </a:ext>
            </a:extLst>
          </p:cNvPr>
          <p:cNvSpPr>
            <a:spLocks noGrp="1"/>
          </p:cNvSpPr>
          <p:nvPr>
            <p:ph type="title"/>
          </p:nvPr>
        </p:nvSpPr>
        <p:spPr>
          <a:xfrm>
            <a:off x="545124" y="517524"/>
            <a:ext cx="11303976" cy="1065091"/>
          </a:xfrm>
        </p:spPr>
        <p:txBody>
          <a:bodyPr anchor="t" anchorCtr="0">
            <a:normAutofit/>
          </a:bodyPr>
          <a:lstStyle/>
          <a:p>
            <a:r>
              <a:rPr lang="en-GB" sz="1800">
                <a:solidFill>
                  <a:schemeClr val="accent4"/>
                </a:solidFill>
              </a:rPr>
              <a:t>Different age-related patterns in sport, fitness activity or dance are seen by gender, with time spent participating increasing with age. Overall, males are more likely to spend longer participating in activities than females. </a:t>
            </a:r>
          </a:p>
        </p:txBody>
      </p:sp>
      <p:sp>
        <p:nvSpPr>
          <p:cNvPr id="13" name="Slide Number Placeholder 4">
            <a:extLst>
              <a:ext uri="{FF2B5EF4-FFF2-40B4-BE49-F238E27FC236}">
                <a16:creationId xmlns:a16="http://schemas.microsoft.com/office/drawing/2014/main" id="{1437A6C1-562D-45D8-B601-D2866D093957}"/>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6" name="Footer Placeholder 5">
            <a:extLst>
              <a:ext uri="{FF2B5EF4-FFF2-40B4-BE49-F238E27FC236}">
                <a16:creationId xmlns:a16="http://schemas.microsoft.com/office/drawing/2014/main" id="{AE5CBB40-C6AF-485B-ADC9-5F217CCCE0A3}"/>
              </a:ext>
            </a:extLst>
          </p:cNvPr>
          <p:cNvSpPr>
            <a:spLocks noGrp="1"/>
          </p:cNvSpPr>
          <p:nvPr>
            <p:ph type="ftr" sz="quarter" idx="4294967295"/>
          </p:nvPr>
        </p:nvSpPr>
        <p:spPr>
          <a:xfrm>
            <a:off x="5905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7" name="Date Placeholder 3">
            <a:extLst>
              <a:ext uri="{FF2B5EF4-FFF2-40B4-BE49-F238E27FC236}">
                <a16:creationId xmlns:a16="http://schemas.microsoft.com/office/drawing/2014/main" id="{F3859B59-52EC-40EC-9591-C278A708C69F}"/>
              </a:ext>
            </a:extLst>
          </p:cNvPr>
          <p:cNvSpPr>
            <a:spLocks noGrp="1"/>
          </p:cNvSpPr>
          <p:nvPr>
            <p:ph type="dt" sz="half" idx="4294967295"/>
          </p:nvPr>
        </p:nvSpPr>
        <p:spPr>
          <a:xfrm>
            <a:off x="9607550"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p>
        </p:txBody>
      </p:sp>
    </p:spTree>
    <p:custDataLst>
      <p:tags r:id="rId1"/>
    </p:custDataLst>
    <p:extLst>
      <p:ext uri="{BB962C8B-B14F-4D97-AF65-F5344CB8AC3E}">
        <p14:creationId xmlns:p14="http://schemas.microsoft.com/office/powerpoint/2010/main" val="3221217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a:extLst>
              <a:ext uri="{FF2B5EF4-FFF2-40B4-BE49-F238E27FC236}">
                <a16:creationId xmlns:a16="http://schemas.microsoft.com/office/drawing/2014/main" id="{BFBCADAC-8FD7-47A9-9D83-C47E9CF6812C}"/>
              </a:ext>
              <a:ext uri="{C183D7F6-B498-43B3-948B-1728B52AA6E4}">
                <adec:decorative xmlns:adec="http://schemas.microsoft.com/office/drawing/2017/decorative" val="0"/>
              </a:ext>
            </a:extLst>
          </p:cNvPr>
          <p:cNvSpPr>
            <a:spLocks noGrp="1"/>
          </p:cNvSpPr>
          <p:nvPr>
            <p:ph type="title"/>
          </p:nvPr>
        </p:nvSpPr>
        <p:spPr>
          <a:xfrm>
            <a:off x="545123" y="517524"/>
            <a:ext cx="11237301" cy="1065091"/>
          </a:xfrm>
        </p:spPr>
        <p:txBody>
          <a:bodyPr anchor="t" anchorCtr="0">
            <a:normAutofit/>
          </a:bodyPr>
          <a:lstStyle/>
          <a:p>
            <a:r>
              <a:rPr lang="en-GB" sz="1800">
                <a:solidFill>
                  <a:schemeClr val="accent4"/>
                </a:solidFill>
              </a:rPr>
              <a:t>Sport, fitness activities or dance activities are successful at raising the breathing rate across resident groups.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0" name="Footer Placeholder 5">
            <a:extLst>
              <a:ext uri="{FF2B5EF4-FFF2-40B4-BE49-F238E27FC236}">
                <a16:creationId xmlns:a16="http://schemas.microsoft.com/office/drawing/2014/main" id="{5D1606A8-2EBE-48ED-B369-6B069C3D0620}"/>
              </a:ext>
              <a:ext uri="{C183D7F6-B498-43B3-948B-1728B52AA6E4}">
                <adec:decorative xmlns:adec="http://schemas.microsoft.com/office/drawing/2017/decorative" val="1"/>
              </a:ext>
            </a:extLst>
          </p:cNvPr>
          <p:cNvSpPr>
            <a:spLocks noGrp="1"/>
          </p:cNvSpPr>
          <p:nvPr>
            <p:ph type="ftr" sz="quarter" idx="4294967295"/>
          </p:nvPr>
        </p:nvSpPr>
        <p:spPr>
          <a:xfrm>
            <a:off x="5905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6" name="Date Placeholder 3">
            <a:extLst>
              <a:ext uri="{FF2B5EF4-FFF2-40B4-BE49-F238E27FC236}">
                <a16:creationId xmlns:a16="http://schemas.microsoft.com/office/drawing/2014/main" id="{D245EE1A-E490-4B2F-BFDA-3F8D55CD2BA5}"/>
              </a:ext>
              <a:ext uri="{C183D7F6-B498-43B3-948B-1728B52AA6E4}">
                <adec:decorative xmlns:adec="http://schemas.microsoft.com/office/drawing/2017/decorative" val="1"/>
              </a:ext>
            </a:extLst>
          </p:cNvPr>
          <p:cNvSpPr>
            <a:spLocks noGrp="1"/>
          </p:cNvSpPr>
          <p:nvPr>
            <p:ph type="dt" sz="half" idx="4294967295"/>
          </p:nvPr>
        </p:nvSpPr>
        <p:spPr>
          <a:xfrm>
            <a:off x="9588499" y="6589712"/>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mj-lt"/>
                <a:ea typeface="+mn-ea"/>
                <a:cs typeface="+mn-cs"/>
              </a:rPr>
              <a:t>September 2023</a:t>
            </a:r>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Breathing rate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residents (answering) (</a:t>
            </a:r>
            <a:r>
              <a:rPr lang="en-GB" sz="1000">
                <a:solidFill>
                  <a:srgbClr val="000000"/>
                </a:solidFill>
                <a:latin typeface="+mj-lt"/>
              </a:rPr>
              <a:t>2,029;</a:t>
            </a:r>
            <a:r>
              <a:rPr kumimoji="0" lang="en-GB" sz="1000" b="0" i="0" u="none" strike="noStrike" kern="1200" cap="none" spc="0" normalizeH="0" baseline="0" noProof="0">
                <a:ln>
                  <a:noFill/>
                </a:ln>
                <a:solidFill>
                  <a:srgbClr val="000000"/>
                </a:solidFill>
                <a:effectLst/>
                <a:uLnTx/>
                <a:uFillTx/>
                <a:latin typeface="+mj-lt"/>
                <a:ea typeface="+mn-ea"/>
                <a:cs typeface="+mn-cs"/>
              </a:rPr>
              <a:t> Female: 1,142; Male: </a:t>
            </a:r>
            <a:r>
              <a:rPr lang="en-GB" sz="1000">
                <a:solidFill>
                  <a:srgbClr val="000000"/>
                </a:solidFill>
                <a:latin typeface="+mj-lt"/>
              </a:rPr>
              <a:t>817</a:t>
            </a:r>
            <a:r>
              <a:rPr kumimoji="0" lang="en-GB" sz="1000" b="0" i="0" u="none" strike="noStrike" kern="1200" cap="none" spc="0" normalizeH="0" baseline="0" noProof="0">
                <a:ln>
                  <a:noFill/>
                </a:ln>
                <a:solidFill>
                  <a:srgbClr val="000000"/>
                </a:solidFill>
                <a:effectLst/>
                <a:uLnTx/>
                <a:uFillTx/>
                <a:latin typeface="+mj-lt"/>
                <a:ea typeface="+mn-ea"/>
                <a:cs typeface="+mn-cs"/>
              </a:rPr>
              <a:t>)</a:t>
            </a:r>
            <a:endParaRPr kumimoji="0" lang="en-GB" sz="1000" b="0" i="0" u="none" strike="noStrike" kern="1200" cap="none" spc="0" normalizeH="0" baseline="0" noProof="0">
              <a:ln>
                <a:noFill/>
              </a:ln>
              <a:solidFill>
                <a:srgbClr val="000000"/>
              </a:solidFill>
              <a:effectLst/>
              <a:highlight>
                <a:srgbClr val="FFFF00"/>
              </a:highlight>
              <a:uLnTx/>
              <a:uFillTx/>
              <a:latin typeface="+mj-lt"/>
              <a:ea typeface="+mn-ea"/>
              <a:cs typeface="+mn-cs"/>
            </a:endParaRPr>
          </a:p>
        </p:txBody>
      </p:sp>
      <p:graphicFrame>
        <p:nvGraphicFramePr>
          <p:cNvPr id="29" name="Chart 28">
            <a:extLst>
              <a:ext uri="{FF2B5EF4-FFF2-40B4-BE49-F238E27FC236}">
                <a16:creationId xmlns:a16="http://schemas.microsoft.com/office/drawing/2014/main" id="{0DE66E2E-C9C4-4908-ACC6-A15941C85F9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641928"/>
              </p:ext>
            </p:extLst>
          </p:nvPr>
        </p:nvGraphicFramePr>
        <p:xfrm>
          <a:off x="697490" y="2462848"/>
          <a:ext cx="5398510" cy="3543655"/>
        </p:xfrm>
        <a:graphic>
          <a:graphicData uri="http://schemas.openxmlformats.org/drawingml/2006/chart">
            <c:chart xmlns:c="http://schemas.openxmlformats.org/drawingml/2006/chart" xmlns:r="http://schemas.openxmlformats.org/officeDocument/2006/relationships" r:id="rId4"/>
          </a:graphicData>
        </a:graphic>
      </p:graphicFrame>
      <p:sp>
        <p:nvSpPr>
          <p:cNvPr id="81" name="TextBox 80">
            <a:extLst>
              <a:ext uri="{FF2B5EF4-FFF2-40B4-BE49-F238E27FC236}">
                <a16:creationId xmlns:a16="http://schemas.microsoft.com/office/drawing/2014/main" id="{F9DCA48A-5333-431F-9385-358890FB0F3C}"/>
              </a:ext>
              <a:ext uri="{C183D7F6-B498-43B3-948B-1728B52AA6E4}">
                <adec:decorative xmlns:adec="http://schemas.microsoft.com/office/drawing/2017/decorative" val="1"/>
              </a:ext>
            </a:extLst>
          </p:cNvPr>
          <p:cNvSpPr txBox="1"/>
          <p:nvPr/>
        </p:nvSpPr>
        <p:spPr>
          <a:xfrm>
            <a:off x="3647552" y="2150410"/>
            <a:ext cx="31306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a:t>
            </a:r>
            <a:r>
              <a:rPr lang="en-GB" sz="1400" b="1" i="1">
                <a:latin typeface="+mj-lt"/>
              </a:rPr>
              <a:t>Yes</a:t>
            </a:r>
            <a:r>
              <a:rPr kumimoji="0" lang="en-GB" sz="1400" b="1" i="1" u="none" strike="noStrike" kern="1200" cap="none" spc="0" normalizeH="0" baseline="0" noProof="0">
                <a:ln>
                  <a:noFill/>
                </a:ln>
                <a:effectLst/>
                <a:uLnTx/>
                <a:uFillTx/>
                <a:latin typeface="+mj-lt"/>
                <a:ea typeface="+mn-ea"/>
                <a:cs typeface="+mn-cs"/>
              </a:rPr>
              <a:t> / </a:t>
            </a:r>
            <a:r>
              <a:rPr lang="en-GB" sz="1400" b="1" i="1">
                <a:latin typeface="+mj-lt"/>
              </a:rPr>
              <a:t>No</a:t>
            </a:r>
            <a:endParaRPr kumimoji="0" lang="en-GB" sz="1400" b="1" i="1" u="none" strike="noStrike" kern="1200" cap="none" spc="0" normalizeH="0" baseline="0" noProof="0">
              <a:ln>
                <a:noFill/>
              </a:ln>
              <a:effectLst/>
              <a:uLnTx/>
              <a:uFillTx/>
              <a:latin typeface="+mj-lt"/>
              <a:ea typeface="+mn-ea"/>
              <a:cs typeface="+mn-cs"/>
            </a:endParaRPr>
          </a:p>
        </p:txBody>
      </p:sp>
      <p:sp>
        <p:nvSpPr>
          <p:cNvPr id="22" name="TextBox 21">
            <a:extLst>
              <a:ext uri="{FF2B5EF4-FFF2-40B4-BE49-F238E27FC236}">
                <a16:creationId xmlns:a16="http://schemas.microsoft.com/office/drawing/2014/main" id="{EA5B08FA-038B-4413-9A14-65095F9E4F97}"/>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Was the effort you put into doing sport, fitness activities, or dance usually enough to raise your breathing rate?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3" name="Table 2">
            <a:extLst>
              <a:ext uri="{FF2B5EF4-FFF2-40B4-BE49-F238E27FC236}">
                <a16:creationId xmlns:a16="http://schemas.microsoft.com/office/drawing/2014/main" id="{E559F187-A632-AE04-6011-23AF9715243A}"/>
              </a:ext>
            </a:extLst>
          </p:cNvPr>
          <p:cNvGraphicFramePr>
            <a:graphicFrameLocks noGrp="1"/>
          </p:cNvGraphicFramePr>
          <p:nvPr>
            <p:extLst>
              <p:ext uri="{D42A27DB-BD31-4B8C-83A1-F6EECF244321}">
                <p14:modId xmlns:p14="http://schemas.microsoft.com/office/powerpoint/2010/main" val="2954848778"/>
              </p:ext>
            </p:extLst>
          </p:nvPr>
        </p:nvGraphicFramePr>
        <p:xfrm>
          <a:off x="6832363" y="1997066"/>
          <a:ext cx="4769376" cy="4000484"/>
        </p:xfrm>
        <a:graphic>
          <a:graphicData uri="http://schemas.openxmlformats.org/drawingml/2006/table">
            <a:tbl>
              <a:tblPr firstRow="1" bandRow="1">
                <a:tableStyleId>{912C8C85-51F0-491E-9774-3900AFEF0FD7}</a:tableStyleId>
              </a:tblPr>
              <a:tblGrid>
                <a:gridCol w="1589792">
                  <a:extLst>
                    <a:ext uri="{9D8B030D-6E8A-4147-A177-3AD203B41FA5}">
                      <a16:colId xmlns:a16="http://schemas.microsoft.com/office/drawing/2014/main" val="1415164298"/>
                    </a:ext>
                  </a:extLst>
                </a:gridCol>
                <a:gridCol w="1589792">
                  <a:extLst>
                    <a:ext uri="{9D8B030D-6E8A-4147-A177-3AD203B41FA5}">
                      <a16:colId xmlns:a16="http://schemas.microsoft.com/office/drawing/2014/main" val="438428588"/>
                    </a:ext>
                  </a:extLst>
                </a:gridCol>
                <a:gridCol w="1589792">
                  <a:extLst>
                    <a:ext uri="{9D8B030D-6E8A-4147-A177-3AD203B41FA5}">
                      <a16:colId xmlns:a16="http://schemas.microsoft.com/office/drawing/2014/main" val="2687718665"/>
                    </a:ext>
                  </a:extLst>
                </a:gridCol>
              </a:tblGrid>
              <a:tr h="1187146">
                <a:tc>
                  <a:txBody>
                    <a:bodyPr/>
                    <a:lstStyle/>
                    <a:p>
                      <a:r>
                        <a:rPr lang="en-GB" sz="1400"/>
                        <a:t>Response option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r>
                        <a:rPr lang="en-GB" sz="1400"/>
                        <a:t>Highest percentage of respondents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Lowest percentage of respondents</a:t>
                      </a:r>
                    </a:p>
                    <a:p>
                      <a:endParaRPr lang="en-GB" sz="14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956519529"/>
                  </a:ext>
                </a:extLst>
              </a:tr>
              <a:tr h="370349">
                <a:tc>
                  <a:txBody>
                    <a:bodyPr/>
                    <a:lstStyle/>
                    <a:p>
                      <a:r>
                        <a:rPr lang="en-GB" sz="1400" i="1"/>
                        <a:t>District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Uttlesford 97%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Maldon 89%</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201207633"/>
                  </a:ext>
                </a:extLst>
              </a:tr>
              <a:tr h="370349">
                <a:tc>
                  <a:txBody>
                    <a:bodyPr/>
                    <a:lstStyle/>
                    <a:p>
                      <a:r>
                        <a:rPr lang="en-GB" sz="1400" i="1"/>
                        <a:t>IMD quintile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5 – Least deprived 95%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2 -  89%</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46517004"/>
                  </a:ext>
                </a:extLst>
              </a:tr>
              <a:tr h="370349">
                <a:tc>
                  <a:txBody>
                    <a:bodyPr/>
                    <a:lstStyle/>
                    <a:p>
                      <a:r>
                        <a:rPr lang="en-GB" sz="1400" i="1"/>
                        <a:t>Working status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Working 95%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Not working 88%</a:t>
                      </a:r>
                    </a:p>
                    <a:p>
                      <a:r>
                        <a:rPr lang="en-GB" sz="1400" i="1"/>
                        <a:t>Retired 88%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86859114"/>
                  </a:ext>
                </a:extLst>
              </a:tr>
              <a:tr h="370349">
                <a:tc>
                  <a:txBody>
                    <a:bodyPr/>
                    <a:lstStyle/>
                    <a:p>
                      <a:r>
                        <a:rPr lang="en-GB" sz="1400" i="1"/>
                        <a:t>Urban/Rural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Urban 94%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Rural 91%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38897970"/>
                  </a:ext>
                </a:extLst>
              </a:tr>
              <a:tr h="370349">
                <a:tc>
                  <a:txBody>
                    <a:bodyPr/>
                    <a:lstStyle/>
                    <a:p>
                      <a:r>
                        <a:rPr lang="en-GB" sz="1400" i="1"/>
                        <a:t>Caring responsibilities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Active help and support 93%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Personal care and home mobility 86%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949096"/>
                  </a:ext>
                </a:extLst>
              </a:tr>
              <a:tr h="370349">
                <a:tc>
                  <a:txBody>
                    <a:bodyPr/>
                    <a:lstStyle/>
                    <a:p>
                      <a:r>
                        <a:rPr lang="en-GB" sz="1400" i="1"/>
                        <a:t>Household income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£75,000+ 98%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Less than £25,000 88%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77184064"/>
                  </a:ext>
                </a:extLst>
              </a:tr>
            </a:tbl>
          </a:graphicData>
        </a:graphic>
      </p:graphicFrame>
      <p:sp>
        <p:nvSpPr>
          <p:cNvPr id="4" name="TextBox 3">
            <a:extLst>
              <a:ext uri="{FF2B5EF4-FFF2-40B4-BE49-F238E27FC236}">
                <a16:creationId xmlns:a16="http://schemas.microsoft.com/office/drawing/2014/main" id="{42BEA188-CE99-9BC0-DAE0-DD4A3F359CE0}"/>
              </a:ext>
              <a:ext uri="{C183D7F6-B498-43B3-948B-1728B52AA6E4}">
                <adec:decorative xmlns:adec="http://schemas.microsoft.com/office/drawing/2017/decorative" val="1"/>
              </a:ext>
            </a:extLst>
          </p:cNvPr>
          <p:cNvSpPr txBox="1"/>
          <p:nvPr/>
        </p:nvSpPr>
        <p:spPr>
          <a:xfrm>
            <a:off x="6096000" y="624944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t>
            </a:r>
            <a:r>
              <a:rPr lang="en-GB" sz="1000">
                <a:solidFill>
                  <a:srgbClr val="000000"/>
                </a:solidFill>
                <a:latin typeface="+mj-lt"/>
              </a:rPr>
              <a:t>Answered YES to raised breathing rate during sport, fitness activities or dance</a:t>
            </a:r>
            <a:endParaRPr kumimoji="0" lang="en-GB" sz="1000" b="0" i="0" u="none" strike="noStrike" kern="1200" cap="none" spc="0" normalizeH="0" baseline="0" noProof="0">
              <a:ln>
                <a:noFill/>
              </a:ln>
              <a:solidFill>
                <a:srgbClr val="000000"/>
              </a:solidFill>
              <a:effectLst/>
              <a:highlight>
                <a:srgbClr val="FFFF00"/>
              </a:highlight>
              <a:uLnTx/>
              <a:uFillTx/>
              <a:latin typeface="+mj-lt"/>
              <a:ea typeface="+mn-ea"/>
              <a:cs typeface="+mn-cs"/>
            </a:endParaRPr>
          </a:p>
        </p:txBody>
      </p:sp>
    </p:spTree>
    <p:custDataLst>
      <p:tags r:id="rId1"/>
    </p:custDataLst>
    <p:extLst>
      <p:ext uri="{BB962C8B-B14F-4D97-AF65-F5344CB8AC3E}">
        <p14:creationId xmlns:p14="http://schemas.microsoft.com/office/powerpoint/2010/main" val="1251307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October 2023</a:t>
            </a:r>
            <a:endParaRPr lang="en-GB"/>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446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Perceptions </a:t>
            </a:r>
            <a:br>
              <a:rPr lang="en-GB" sz="1500" b="1">
                <a:solidFill>
                  <a:schemeClr val="bg1">
                    <a:lumMod val="75000"/>
                  </a:schemeClr>
                </a:solidFill>
              </a:rPr>
            </a:br>
            <a:r>
              <a:rPr lang="en-GB" sz="1500" b="1">
                <a:solidFill>
                  <a:schemeClr val="bg1">
                    <a:lumMod val="75000"/>
                  </a:schemeClr>
                </a:solidFill>
              </a:rPr>
              <a:t>of ECC</a:t>
            </a:r>
            <a:endParaRPr lang="en-GB" sz="1500">
              <a:solidFill>
                <a:schemeClr val="bg1">
                  <a:lumMod val="75000"/>
                </a:schemeClr>
              </a:solidFill>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Local </a:t>
            </a:r>
            <a:br>
              <a:rPr lang="en-GB" sz="1500" b="1">
                <a:solidFill>
                  <a:schemeClr val="bg1">
                    <a:lumMod val="75000"/>
                  </a:schemeClr>
                </a:solidFill>
              </a:rPr>
            </a:br>
            <a:r>
              <a:rPr lang="en-GB" sz="1500" b="1">
                <a:solidFill>
                  <a:schemeClr val="bg1">
                    <a:lumMod val="75000"/>
                  </a:schemeClr>
                </a:solidFill>
              </a:rPr>
              <a:t>area</a:t>
            </a:r>
            <a:endParaRPr lang="en-GB" sz="1500">
              <a:solidFill>
                <a:schemeClr val="bg1">
                  <a:lumMod val="75000"/>
                </a:schemeClr>
              </a:solidFill>
            </a:endParaRPr>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5371" y="4803919"/>
            <a:ext cx="669053" cy="669053"/>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318424" y="487546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Local public </a:t>
            </a:r>
            <a:br>
              <a:rPr lang="en-GB" sz="1500" b="1">
                <a:solidFill>
                  <a:schemeClr val="bg1">
                    <a:lumMod val="75000"/>
                  </a:schemeClr>
                </a:solidFill>
              </a:rPr>
            </a:br>
            <a:r>
              <a:rPr lang="en-GB" sz="1500" b="1">
                <a:solidFill>
                  <a:schemeClr val="bg1">
                    <a:lumMod val="75000"/>
                  </a:schemeClr>
                </a:solidFill>
              </a:rPr>
              <a:t>services</a:t>
            </a:r>
            <a:endParaRPr lang="en-GB" sz="1500">
              <a:solidFill>
                <a:schemeClr val="bg1">
                  <a:lumMod val="75000"/>
                </a:schemeClr>
              </a:solidFill>
            </a:endParaRPr>
          </a:p>
        </p:txBody>
      </p:sp>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Climate </a:t>
            </a:r>
            <a:br>
              <a:rPr lang="en-GB" sz="1500" b="1">
                <a:solidFill>
                  <a:schemeClr val="bg1">
                    <a:lumMod val="75000"/>
                  </a:schemeClr>
                </a:solidFill>
              </a:rPr>
            </a:br>
            <a:r>
              <a:rPr lang="en-GB" sz="1500" b="1">
                <a:solidFill>
                  <a:schemeClr val="bg1">
                    <a:lumMod val="75000"/>
                  </a:schemeClr>
                </a:solidFill>
              </a:rPr>
              <a:t>change</a:t>
            </a:r>
            <a:endParaRPr lang="en-GB" sz="1500">
              <a:solidFill>
                <a:schemeClr val="bg1">
                  <a:lumMod val="75000"/>
                </a:schemeClr>
              </a:solidFill>
            </a:endParaRPr>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67189"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Food </a:t>
            </a:r>
            <a:br>
              <a:rPr lang="en-GB" sz="1500" b="1">
                <a:solidFill>
                  <a:schemeClr val="bg1">
                    <a:lumMod val="75000"/>
                  </a:schemeClr>
                </a:solidFill>
              </a:rPr>
            </a:br>
            <a:r>
              <a:rPr lang="en-GB" sz="1500" b="1">
                <a:solidFill>
                  <a:schemeClr val="bg1">
                    <a:lumMod val="75000"/>
                  </a:schemeClr>
                </a:solidFill>
              </a:rPr>
              <a:t>waste</a:t>
            </a:r>
            <a:endParaRPr lang="en-GB" sz="1500">
              <a:solidFill>
                <a:schemeClr val="bg1">
                  <a:lumMod val="75000"/>
                </a:schemeClr>
              </a:solidFill>
            </a:endParaRPr>
          </a:p>
        </p:txBody>
      </p:sp>
      <p:pic>
        <p:nvPicPr>
          <p:cNvPr id="14" name="Graphic 13" descr="Wireless router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26612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4232624" y="487177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Internet </a:t>
            </a:r>
            <a:br>
              <a:rPr lang="en-GB" sz="1500" b="1">
                <a:solidFill>
                  <a:schemeClr val="bg1">
                    <a:lumMod val="75000"/>
                  </a:schemeClr>
                </a:solidFill>
              </a:rPr>
            </a:br>
            <a:r>
              <a:rPr lang="en-GB" sz="1500" b="1">
                <a:solidFill>
                  <a:schemeClr val="bg1">
                    <a:lumMod val="75000"/>
                  </a:schemeClr>
                </a:solidFill>
              </a:rPr>
              <a:t>usage</a:t>
            </a:r>
            <a:endParaRPr lang="en-GB" sz="1500">
              <a:solidFill>
                <a:schemeClr val="bg1">
                  <a:lumMod val="75000"/>
                </a:schemeClr>
              </a:solidFill>
            </a:endParaRPr>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t>Physical </a:t>
            </a:r>
            <a:br>
              <a:rPr lang="en-GB" sz="1500" b="1"/>
            </a:br>
            <a:r>
              <a:rPr lang="en-GB" sz="1500" b="1"/>
              <a:t>activity</a:t>
            </a:r>
            <a:endParaRPr lang="en-GB" sz="1500"/>
          </a:p>
        </p:txBody>
      </p:sp>
      <p:pic>
        <p:nvPicPr>
          <p:cNvPr id="7" name="Graphic 6" descr="Books icon">
            <a:extLst>
              <a:ext uri="{FF2B5EF4-FFF2-40B4-BE49-F238E27FC236}">
                <a16:creationId xmlns:a16="http://schemas.microsoft.com/office/drawing/2014/main" id="{2E54AE34-C803-32B5-08F1-40C7C9F9B3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36861" y="3294208"/>
            <a:ext cx="526531" cy="637769"/>
          </a:xfrm>
          <a:prstGeom prst="rect">
            <a:avLst/>
          </a:prstGeom>
        </p:spPr>
      </p:pic>
      <p:sp>
        <p:nvSpPr>
          <p:cNvPr id="9" name="TextBox 8">
            <a:extLst>
              <a:ext uri="{FF2B5EF4-FFF2-40B4-BE49-F238E27FC236}">
                <a16:creationId xmlns:a16="http://schemas.microsoft.com/office/drawing/2014/main" id="{E1C19C73-097A-4383-3CBE-BE536F7EC4F1}"/>
              </a:ext>
            </a:extLst>
          </p:cNvPr>
          <p:cNvSpPr txBox="1"/>
          <p:nvPr/>
        </p:nvSpPr>
        <p:spPr>
          <a:xfrm>
            <a:off x="6915285" y="344555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Helping out </a:t>
            </a:r>
            <a:br>
              <a:rPr lang="en-GB" sz="1500" b="1">
                <a:solidFill>
                  <a:schemeClr val="bg1">
                    <a:lumMod val="75000"/>
                  </a:schemeClr>
                </a:solidFill>
              </a:rPr>
            </a:br>
            <a:r>
              <a:rPr lang="en-GB" sz="1500" b="1">
                <a:solidFill>
                  <a:schemeClr val="bg1">
                    <a:lumMod val="75000"/>
                  </a:schemeClr>
                </a:solidFill>
              </a:rPr>
              <a:t>(volunteering)</a:t>
            </a:r>
            <a:endParaRPr lang="en-GB" sz="1500">
              <a:solidFill>
                <a:schemeClr val="bg1">
                  <a:lumMod val="75000"/>
                </a:schemeClr>
              </a:solidFill>
            </a:endParaRPr>
          </a:p>
        </p:txBody>
      </p:sp>
      <p:pic>
        <p:nvPicPr>
          <p:cNvPr id="11" name="Graphic 10" descr="Care outline">
            <a:extLst>
              <a:ext uri="{FF2B5EF4-FFF2-40B4-BE49-F238E27FC236}">
                <a16:creationId xmlns:a16="http://schemas.microsoft.com/office/drawing/2014/main" id="{CC5C619D-D54B-EBFB-CB82-A907F42844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065599" y="4770924"/>
            <a:ext cx="669054" cy="669054"/>
          </a:xfrm>
          <a:prstGeom prst="rect">
            <a:avLst/>
          </a:prstGeom>
        </p:spPr>
      </p:pic>
      <p:sp>
        <p:nvSpPr>
          <p:cNvPr id="13" name="TextBox 12">
            <a:extLst>
              <a:ext uri="{FF2B5EF4-FFF2-40B4-BE49-F238E27FC236}">
                <a16:creationId xmlns:a16="http://schemas.microsoft.com/office/drawing/2014/main" id="{83C7D9DA-98A4-5D09-A86F-9E5E56907B6B}"/>
              </a:ext>
            </a:extLst>
          </p:cNvPr>
          <p:cNvSpPr txBox="1"/>
          <p:nvPr/>
        </p:nvSpPr>
        <p:spPr>
          <a:xfrm>
            <a:off x="6915285" y="4868472"/>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Caring </a:t>
            </a:r>
            <a:br>
              <a:rPr lang="en-GB" sz="1500" b="1">
                <a:solidFill>
                  <a:schemeClr val="bg1">
                    <a:lumMod val="75000"/>
                  </a:schemeClr>
                </a:solidFill>
              </a:rPr>
            </a:br>
            <a:r>
              <a:rPr lang="en-GB" sz="1500" b="1">
                <a:solidFill>
                  <a:schemeClr val="bg1">
                    <a:lumMod val="75000"/>
                  </a:schemeClr>
                </a:solidFill>
              </a:rPr>
              <a:t>responsibilities </a:t>
            </a:r>
            <a:endParaRPr lang="en-GB" sz="1500">
              <a:solidFill>
                <a:schemeClr val="bg1">
                  <a:lumMod val="75000"/>
                </a:schemeClr>
              </a:solidFill>
            </a:endParaRPr>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Wellbeing </a:t>
            </a:r>
            <a:endParaRPr lang="en-GB" sz="1500">
              <a:solidFill>
                <a:schemeClr val="bg1">
                  <a:lumMod val="75000"/>
                </a:schemeClr>
              </a:solidFill>
            </a:endParaRPr>
          </a:p>
        </p:txBody>
      </p:sp>
      <p:pic>
        <p:nvPicPr>
          <p:cNvPr id="23" name="Graphic 22" descr="Folder Search outline">
            <a:extLst>
              <a:ext uri="{FF2B5EF4-FFF2-40B4-BE49-F238E27FC236}">
                <a16:creationId xmlns:a16="http://schemas.microsoft.com/office/drawing/2014/main" id="{8FC2A560-7765-EB34-F0A9-145E2C840D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8863015"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9829485" y="344555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Attitudes towards </a:t>
            </a:r>
            <a:br>
              <a:rPr lang="en-GB" sz="1500" b="1">
                <a:solidFill>
                  <a:schemeClr val="bg1">
                    <a:lumMod val="75000"/>
                  </a:schemeClr>
                </a:solidFill>
              </a:rPr>
            </a:br>
            <a:r>
              <a:rPr lang="en-GB" sz="1500" b="1">
                <a:solidFill>
                  <a:schemeClr val="bg1">
                    <a:lumMod val="75000"/>
                  </a:schemeClr>
                </a:solidFill>
              </a:rPr>
              <a:t>data sharing</a:t>
            </a:r>
            <a:endParaRPr lang="en-GB" sz="1500">
              <a:solidFill>
                <a:schemeClr val="bg1">
                  <a:lumMod val="75000"/>
                </a:schemeClr>
              </a:solidFill>
            </a:endParaRPr>
          </a:p>
        </p:txBody>
      </p:sp>
      <p:sp>
        <p:nvSpPr>
          <p:cNvPr id="26" name="TextBox 25">
            <a:extLst>
              <a:ext uri="{FF2B5EF4-FFF2-40B4-BE49-F238E27FC236}">
                <a16:creationId xmlns:a16="http://schemas.microsoft.com/office/drawing/2014/main" id="{AC6704A4-21EC-3394-A9CD-5825436BFA85}"/>
              </a:ext>
            </a:extLst>
          </p:cNvPr>
          <p:cNvSpPr txBox="1"/>
          <p:nvPr/>
        </p:nvSpPr>
        <p:spPr>
          <a:xfrm>
            <a:off x="9829485" y="486478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About people and </a:t>
            </a:r>
            <a:br>
              <a:rPr lang="en-GB" sz="1500" b="1">
                <a:solidFill>
                  <a:schemeClr val="bg1">
                    <a:lumMod val="75000"/>
                  </a:schemeClr>
                </a:solidFill>
              </a:rPr>
            </a:br>
            <a:r>
              <a:rPr lang="en-GB" sz="1500" b="1">
                <a:solidFill>
                  <a:schemeClr val="bg1">
                    <a:lumMod val="75000"/>
                  </a:schemeClr>
                </a:solidFill>
              </a:rPr>
              <a:t>their household</a:t>
            </a:r>
            <a:endParaRPr lang="en-GB" sz="1500">
              <a:solidFill>
                <a:schemeClr val="bg1">
                  <a:lumMod val="75000"/>
                </a:schemeClr>
              </a:solidFill>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63369" y="4744921"/>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266141" y="1799445"/>
            <a:ext cx="669026" cy="854866"/>
          </a:xfrm>
          <a:prstGeom prst="rect">
            <a:avLst/>
          </a:prstGeom>
        </p:spPr>
      </p:pic>
      <p:sp>
        <p:nvSpPr>
          <p:cNvPr id="10" name="Rectangle 9">
            <a:extLst>
              <a:ext uri="{FF2B5EF4-FFF2-40B4-BE49-F238E27FC236}">
                <a16:creationId xmlns:a16="http://schemas.microsoft.com/office/drawing/2014/main" id="{49D38D8D-B3D6-785B-C6BE-BC0925430CCC}"/>
              </a:ext>
            </a:extLst>
          </p:cNvPr>
          <p:cNvSpPr/>
          <p:nvPr/>
        </p:nvSpPr>
        <p:spPr>
          <a:xfrm>
            <a:off x="5779287" y="1582616"/>
            <a:ext cx="2476500" cy="120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570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30889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347753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a:solidFill>
                  <a:schemeClr val="accent4"/>
                </a:solidFill>
              </a:rPr>
              <a:t>Data note</a:t>
            </a:r>
          </a:p>
        </p:txBody>
      </p:sp>
      <p:sp>
        <p:nvSpPr>
          <p:cNvPr id="5" name="Slide Number Placeholder 4">
            <a:extLst>
              <a:ext uri="{FF2B5EF4-FFF2-40B4-BE49-F238E27FC236}">
                <a16:creationId xmlns:a16="http://schemas.microsoft.com/office/drawing/2014/main" id="{C223AA8F-1C24-9449-A3CE-D82B19AA0ADB}"/>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1" name="Footer Placeholder 5">
            <a:extLst>
              <a:ext uri="{FF2B5EF4-FFF2-40B4-BE49-F238E27FC236}">
                <a16:creationId xmlns:a16="http://schemas.microsoft.com/office/drawing/2014/main" id="{D64FC535-7475-49F3-BD6F-77E5C67FD6E4}"/>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4" name="Date Placeholder 3">
            <a:extLst>
              <a:ext uri="{FF2B5EF4-FFF2-40B4-BE49-F238E27FC236}">
                <a16:creationId xmlns:a16="http://schemas.microsoft.com/office/drawing/2014/main" id="{0DF7F2AA-FAAE-4EC8-B8E1-5DBA3A6DD1D3}"/>
              </a:ext>
            </a:extLst>
          </p:cNvPr>
          <p:cNvSpPr>
            <a:spLocks noGrp="1"/>
          </p:cNvSpPr>
          <p:nvPr>
            <p:ph type="dt" sz="half" idx="4294967295"/>
          </p:nvPr>
        </p:nvSpPr>
        <p:spPr>
          <a:xfrm>
            <a:off x="965517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September 2023</a:t>
            </a:r>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2B6A2516-9207-4A8A-A206-1EF99581F902}"/>
              </a:ext>
            </a:extLst>
          </p:cNvPr>
          <p:cNvSpPr/>
          <p:nvPr/>
        </p:nvSpPr>
        <p:spPr>
          <a:xfrm>
            <a:off x="452436" y="1332895"/>
            <a:ext cx="11280188" cy="4462760"/>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mj-lt"/>
                <a:ea typeface="+mn-ea"/>
                <a:cs typeface="+mn-cs"/>
              </a:rPr>
              <a:t>Findings are presented in this section for questions which explored physical activity levels across a range of sporting activities:</a:t>
            </a:r>
          </a:p>
          <a:p>
            <a:pPr marL="742950" lvl="1" indent="-285750" defTabSz="457200">
              <a:spcBef>
                <a:spcPts val="600"/>
              </a:spcBef>
              <a:buFont typeface="Arial" panose="020B0604020202020204" pitchFamily="34" charset="0"/>
              <a:buChar char="•"/>
              <a:defRPr/>
            </a:pPr>
            <a:r>
              <a:rPr lang="en-GB" sz="1600">
                <a:solidFill>
                  <a:prstClr val="black"/>
                </a:solidFill>
                <a:latin typeface="+mj-lt"/>
              </a:rPr>
              <a:t>W</a:t>
            </a:r>
            <a:r>
              <a:rPr kumimoji="0" lang="en-GB" sz="1600" b="0" i="0" u="none" strike="noStrike" kern="1200" cap="none" spc="0" normalizeH="0" baseline="0" noProof="0" err="1">
                <a:ln>
                  <a:noFill/>
                </a:ln>
                <a:solidFill>
                  <a:prstClr val="black"/>
                </a:solidFill>
                <a:effectLst/>
                <a:uLnTx/>
                <a:uFillTx/>
                <a:latin typeface="+mj-lt"/>
                <a:ea typeface="+mn-ea"/>
                <a:cs typeface="+mn-cs"/>
              </a:rPr>
              <a:t>alking</a:t>
            </a:r>
            <a:endParaRPr lang="en-GB" sz="1600">
              <a:solidFill>
                <a:prstClr val="black"/>
              </a:solidFill>
              <a:latin typeface="+mj-lt"/>
            </a:endParaRPr>
          </a:p>
          <a:p>
            <a:pPr marL="742950" lvl="1" indent="-285750" defTabSz="457200">
              <a:spcBef>
                <a:spcPts val="600"/>
              </a:spcBef>
              <a:buFont typeface="Arial" panose="020B0604020202020204" pitchFamily="34" charset="0"/>
              <a:buChar char="•"/>
              <a:defRPr/>
            </a:pPr>
            <a:r>
              <a:rPr kumimoji="0" lang="en-GB" sz="1600" b="0" i="0" u="none" strike="noStrike" kern="1200" cap="none" spc="0" normalizeH="0" baseline="0" noProof="0">
                <a:ln>
                  <a:noFill/>
                </a:ln>
                <a:solidFill>
                  <a:prstClr val="black"/>
                </a:solidFill>
                <a:effectLst/>
                <a:uLnTx/>
                <a:uFillTx/>
                <a:latin typeface="+mj-lt"/>
                <a:ea typeface="+mn-ea"/>
                <a:cs typeface="+mn-cs"/>
              </a:rPr>
              <a:t>Cycling</a:t>
            </a:r>
          </a:p>
          <a:p>
            <a:pPr marL="742950" lvl="1" indent="-285750" defTabSz="457200">
              <a:spcBef>
                <a:spcPts val="600"/>
              </a:spcBef>
              <a:buFont typeface="Arial" panose="020B0604020202020204" pitchFamily="34" charset="0"/>
              <a:buChar char="•"/>
              <a:defRPr/>
            </a:pPr>
            <a:r>
              <a:rPr lang="en-GB" sz="1600">
                <a:solidFill>
                  <a:prstClr val="black"/>
                </a:solidFill>
                <a:latin typeface="+mj-lt"/>
              </a:rPr>
              <a:t>S</a:t>
            </a:r>
            <a:r>
              <a:rPr kumimoji="0" lang="en-GB" sz="1600" b="0" i="0" u="none" strike="noStrike" kern="1200" cap="none" spc="0" normalizeH="0" baseline="0" noProof="0">
                <a:ln>
                  <a:noFill/>
                </a:ln>
                <a:solidFill>
                  <a:prstClr val="black"/>
                </a:solidFill>
                <a:effectLst/>
                <a:uLnTx/>
                <a:uFillTx/>
                <a:latin typeface="+mj-lt"/>
                <a:ea typeface="+mn-ea"/>
                <a:cs typeface="+mn-cs"/>
              </a:rPr>
              <a:t>port, fitness activities or dance.</a:t>
            </a:r>
          </a:p>
          <a:p>
            <a:pPr lvl="1" defTabSz="457200">
              <a:spcBef>
                <a:spcPts val="600"/>
              </a:spcBef>
              <a:defRPr/>
            </a:pPr>
            <a:endParaRPr lang="en-GB" sz="1600" noProof="0">
              <a:solidFill>
                <a:prstClr val="black"/>
              </a:solidFill>
              <a:latin typeface="+mj-lt"/>
            </a:endParaRPr>
          </a:p>
          <a:p>
            <a:pPr marL="285750" lvl="1" indent="-285750" defTabSz="457200">
              <a:spcBef>
                <a:spcPts val="600"/>
              </a:spcBef>
              <a:buFont typeface="Arial" panose="020B0604020202020204" pitchFamily="34" charset="0"/>
              <a:buChar char="•"/>
              <a:defRPr/>
            </a:pPr>
            <a:r>
              <a:rPr kumimoji="0" lang="en-GB" sz="1600" b="0" i="0" u="none" strike="noStrike" kern="1200" cap="none" spc="0" normalizeH="0" baseline="0">
                <a:ln>
                  <a:noFill/>
                </a:ln>
                <a:solidFill>
                  <a:prstClr val="black"/>
                </a:solidFill>
                <a:effectLst/>
                <a:uLnTx/>
                <a:uFillTx/>
                <a:latin typeface="+mj-lt"/>
                <a:ea typeface="+mn-ea"/>
                <a:cs typeface="+mn-cs"/>
              </a:rPr>
              <a:t>This allows for the overarching analysis of three levels of activity:</a:t>
            </a:r>
          </a:p>
          <a:p>
            <a:pPr marL="742950" lvl="2" indent="-285750" defTabSz="457200">
              <a:spcBef>
                <a:spcPts val="600"/>
              </a:spcBef>
              <a:buFont typeface="Arial" panose="020B0604020202020204" pitchFamily="34" charset="0"/>
              <a:buChar char="•"/>
              <a:defRPr/>
            </a:pPr>
            <a:r>
              <a:rPr lang="en-GB" sz="1600" noProof="0">
                <a:solidFill>
                  <a:prstClr val="black"/>
                </a:solidFill>
                <a:latin typeface="+mj-lt"/>
              </a:rPr>
              <a:t>Active (at least 150 minutes a week)</a:t>
            </a:r>
          </a:p>
          <a:p>
            <a:pPr marL="742950" lvl="2" indent="-285750" defTabSz="457200">
              <a:spcBef>
                <a:spcPts val="600"/>
              </a:spcBef>
              <a:buFont typeface="Arial" panose="020B0604020202020204" pitchFamily="34" charset="0"/>
              <a:buChar char="•"/>
              <a:defRPr/>
            </a:pPr>
            <a:r>
              <a:rPr kumimoji="0" lang="en-GB" sz="1600" b="0" i="0" u="none" strike="noStrike" kern="1200" cap="none" spc="0" normalizeH="0" baseline="0">
                <a:ln>
                  <a:noFill/>
                </a:ln>
                <a:solidFill>
                  <a:prstClr val="black"/>
                </a:solidFill>
                <a:effectLst/>
                <a:uLnTx/>
                <a:uFillTx/>
                <a:latin typeface="+mj-lt"/>
                <a:ea typeface="+mn-ea"/>
                <a:cs typeface="+mn-cs"/>
              </a:rPr>
              <a:t>Fairly active (an average of 30-149 minutes a week)</a:t>
            </a:r>
          </a:p>
          <a:p>
            <a:pPr marL="742950" lvl="2" indent="-285750" defTabSz="457200">
              <a:spcBef>
                <a:spcPts val="600"/>
              </a:spcBef>
              <a:buFont typeface="Arial" panose="020B0604020202020204" pitchFamily="34" charset="0"/>
              <a:buChar char="•"/>
              <a:defRPr/>
            </a:pPr>
            <a:r>
              <a:rPr lang="en-GB" sz="1600" noProof="0">
                <a:solidFill>
                  <a:prstClr val="black"/>
                </a:solidFill>
                <a:latin typeface="+mj-lt"/>
              </a:rPr>
              <a:t>Inactive (fewer than 30 minutes a week)</a:t>
            </a:r>
          </a:p>
          <a:p>
            <a:pPr marL="457200" lvl="2" defTabSz="457200">
              <a:spcBef>
                <a:spcPts val="600"/>
              </a:spcBef>
              <a:defRPr/>
            </a:pPr>
            <a:endParaRPr kumimoji="0" lang="en-GB" sz="1600" b="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600">
                <a:solidFill>
                  <a:prstClr val="black"/>
                </a:solidFill>
                <a:latin typeface="+mj-lt"/>
              </a:rPr>
              <a:t>For the 2023 residents survey, the SALS (Short Active Lives Survey), questions and physical activity definitions have been used. Please refer to this guide for more information: </a:t>
            </a:r>
            <a:r>
              <a:rPr lang="en-GB" sz="1600">
                <a:solidFill>
                  <a:srgbClr val="4179AA"/>
                </a:solidFill>
                <a:hlinkClick r:id="rId4">
                  <a:extLst>
                    <a:ext uri="{A12FA001-AC4F-418D-AE19-62706E023703}">
                      <ahyp:hlinkClr xmlns:ahyp="http://schemas.microsoft.com/office/drawing/2018/hyperlinkcolor" val="tx"/>
                    </a:ext>
                  </a:extLst>
                </a:hlinkClick>
              </a:rPr>
              <a:t>short-active-lives-survey-what-it-is-and-how-to-use-it-1.pdf (sportengland.org)</a:t>
            </a:r>
            <a:endParaRPr kumimoji="0" lang="en-GB" sz="1600" b="0" i="0" u="none" strike="noStrike" kern="1200" cap="none" spc="0" normalizeH="0" baseline="0" noProof="0">
              <a:ln>
                <a:noFill/>
              </a:ln>
              <a:solidFill>
                <a:srgbClr val="4179AA"/>
              </a:solidFill>
              <a:effectLst/>
              <a:uLnTx/>
              <a:uFillTx/>
              <a:latin typeface="+mj-lt"/>
              <a:ea typeface="+mn-ea"/>
              <a:cs typeface="+mn-cs"/>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600">
                <a:solidFill>
                  <a:prstClr val="black"/>
                </a:solidFill>
                <a:latin typeface="+mj-lt"/>
              </a:rPr>
              <a:t>Due to differences in question wording vs. 2022, direct comparisons to previous years data should be avoided. </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211328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How active are Essex residents? </a:t>
            </a:r>
          </a:p>
        </p:txBody>
      </p:sp>
    </p:spTree>
    <p:custDataLst>
      <p:tags r:id="rId1"/>
    </p:custDataLst>
    <p:extLst>
      <p:ext uri="{BB962C8B-B14F-4D97-AF65-F5344CB8AC3E}">
        <p14:creationId xmlns:p14="http://schemas.microsoft.com/office/powerpoint/2010/main" val="273681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3948962-802A-33C6-62C2-F55BFBC4C700}"/>
              </a:ext>
              <a:ext uri="{C183D7F6-B498-43B3-948B-1728B52AA6E4}">
                <adec:decorative xmlns:adec="http://schemas.microsoft.com/office/drawing/2017/decorative" val="1"/>
              </a:ext>
            </a:extLst>
          </p:cNvPr>
          <p:cNvCxnSpPr>
            <a:cxnSpLocks/>
          </p:cNvCxnSpPr>
          <p:nvPr/>
        </p:nvCxnSpPr>
        <p:spPr>
          <a:xfrm flipH="1">
            <a:off x="10764457" y="1791494"/>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9290053"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Chart 8" descr="For example, while 40% of Essex residents overall said they do at least 150 minutes of moderate-intensity activity and were therefore classified as 'active', residents in Harlow district were significantly less likely to be with 29% considered 'active'. In contrast, 49% of residents in Chelmsford and Uttlesford districts did at least 150 minutes activity per week, as did 46% of residents in Brentwood and Maldon, significantly above the Essex average. By deprivation, 24% of those in IMD quintile 1 and 35% in quintile 2 were 'active' (both below the Essex average of 40%), while 44% of residents in both IMD quintile 4 and 5 were 'active'.   ">
            <a:extLst>
              <a:ext uri="{FF2B5EF4-FFF2-40B4-BE49-F238E27FC236}">
                <a16:creationId xmlns:a16="http://schemas.microsoft.com/office/drawing/2014/main" id="{1A87C691-FF32-1A32-E2BA-EE0F1FC3B852}"/>
              </a:ext>
              <a:ext uri="{C183D7F6-B498-43B3-948B-1728B52AA6E4}">
                <adec:decorative xmlns:adec="http://schemas.microsoft.com/office/drawing/2017/decorative" val="0"/>
              </a:ext>
            </a:extLst>
          </p:cNvPr>
          <p:cNvGraphicFramePr/>
          <p:nvPr/>
        </p:nvGraphicFramePr>
        <p:xfrm>
          <a:off x="7171669" y="1709397"/>
          <a:ext cx="6452820" cy="4866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descr="For example, while 40% of Essex residents overall said they do at least 150 minutes of moderate-intensity activity and were therefore classified as 'active', residents in Harlow district were significantly less likely to be with 29% considered 'active'. In contrast, 49% of residents in Chelmsford and Uttlesford districts did at least 150 minutes activity per week, as did 46% of residents in Brentwood and Maldon, significantly above the Essex average. By deprivation, 24% of those in IMD quintile 1 and 35% in quintile 2 were 'active' (both below the Essex average of 40%), while 44% of residents in both IMD quintile 4 and 5 were 'active'.   ">
            <a:extLst>
              <a:ext uri="{FF2B5EF4-FFF2-40B4-BE49-F238E27FC236}">
                <a16:creationId xmlns:a16="http://schemas.microsoft.com/office/drawing/2014/main" id="{1B10787E-2158-4909-84E5-A1ADD2A3B64F}"/>
              </a:ext>
              <a:ext uri="{C183D7F6-B498-43B3-948B-1728B52AA6E4}">
                <adec:decorative xmlns:adec="http://schemas.microsoft.com/office/drawing/2017/decorative" val="0"/>
              </a:ext>
            </a:extLst>
          </p:cNvPr>
          <p:cNvGraphicFramePr/>
          <p:nvPr/>
        </p:nvGraphicFramePr>
        <p:xfrm>
          <a:off x="1252784" y="1695764"/>
          <a:ext cx="11031579" cy="4855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50766" y="1608222"/>
          <a:ext cx="4000110" cy="4278143"/>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BA433F81-85D4-4936-BF50-F3FFDA8E5E4B}"/>
              </a:ext>
            </a:extLst>
          </p:cNvPr>
          <p:cNvSpPr txBox="1"/>
          <p:nvPr/>
        </p:nvSpPr>
        <p:spPr>
          <a:xfrm>
            <a:off x="650765" y="1375096"/>
            <a:ext cx="65003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prstClr val="black"/>
                </a:solidFill>
                <a:effectLst/>
                <a:uLnTx/>
                <a:uFillTx/>
                <a:latin typeface="Calibri"/>
                <a:ea typeface="+mn-ea"/>
                <a:cs typeface="+mn-cs"/>
              </a:rPr>
              <a:t>Levels of physical activity a week (</a:t>
            </a:r>
            <a:r>
              <a:rPr lang="en-GB" sz="1600" b="1" dirty="0">
                <a:solidFill>
                  <a:prstClr val="black"/>
                </a:solidFill>
                <a:latin typeface="Calibri"/>
              </a:rPr>
              <a:t>c</a:t>
            </a:r>
            <a:r>
              <a:rPr kumimoji="0" lang="en-GB" sz="1600" b="1" u="none" strike="noStrike" kern="1200" cap="none" spc="0" normalizeH="0" baseline="0" noProof="0" dirty="0" err="1">
                <a:ln>
                  <a:noFill/>
                </a:ln>
                <a:solidFill>
                  <a:prstClr val="black"/>
                </a:solidFill>
                <a:effectLst/>
                <a:uLnTx/>
                <a:uFillTx/>
                <a:latin typeface="Calibri"/>
                <a:ea typeface="+mn-ea"/>
                <a:cs typeface="+mn-cs"/>
              </a:rPr>
              <a:t>ombined</a:t>
            </a:r>
            <a:r>
              <a:rPr kumimoji="0" lang="en-GB" sz="1600" b="1" u="none" strike="noStrike" kern="1200" cap="none" spc="0" normalizeH="0" baseline="0" noProof="0" dirty="0">
                <a:ln>
                  <a:noFill/>
                </a:ln>
                <a:solidFill>
                  <a:prstClr val="black"/>
                </a:solidFill>
                <a:effectLst/>
                <a:uLnTx/>
                <a:uFillTx/>
                <a:latin typeface="Calibri"/>
                <a:ea typeface="+mn-ea"/>
                <a:cs typeface="+mn-cs"/>
              </a:rPr>
              <a:t> scores)</a:t>
            </a: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5726545" y="5375351"/>
            <a:ext cx="6179636"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5726545" y="4947186"/>
            <a:ext cx="6179636"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activity</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7026763" y="1155174"/>
            <a:ext cx="21860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a:ea typeface="+mn-ea"/>
                <a:cs typeface="+mn-cs"/>
              </a:rPr>
              <a:t>% ‘active’ (at least 150 minutes per week)</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5726545" y="4522838"/>
            <a:ext cx="6179636"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D618A7E-E6CA-4090-80C2-01E4FC862791}"/>
              </a:ext>
              <a:ext uri="{C183D7F6-B498-43B3-948B-1728B52AA6E4}">
                <adec:decorative xmlns:adec="http://schemas.microsoft.com/office/drawing/2017/decorative" val="1"/>
              </a:ext>
            </a:extLst>
          </p:cNvPr>
          <p:cNvSpPr/>
          <p:nvPr/>
        </p:nvSpPr>
        <p:spPr>
          <a:xfrm>
            <a:off x="9632614" y="2436341"/>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F1808AA4-357A-47C7-B611-CD3090F8A56E}"/>
              </a:ext>
              <a:ext uri="{C183D7F6-B498-43B3-948B-1728B52AA6E4}">
                <adec:decorative xmlns:adec="http://schemas.microsoft.com/office/drawing/2017/decorative" val="1"/>
              </a:ext>
            </a:extLst>
          </p:cNvPr>
          <p:cNvSpPr/>
          <p:nvPr/>
        </p:nvSpPr>
        <p:spPr>
          <a:xfrm>
            <a:off x="9154599" y="4095450"/>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EA6A7EA1-F0CA-4B43-8D76-10DB12CF789D}"/>
              </a:ext>
              <a:ext uri="{C183D7F6-B498-43B3-948B-1728B52AA6E4}">
                <adec:decorative xmlns:adec="http://schemas.microsoft.com/office/drawing/2017/decorative" val="1"/>
              </a:ext>
            </a:extLst>
          </p:cNvPr>
          <p:cNvSpPr/>
          <p:nvPr/>
        </p:nvSpPr>
        <p:spPr>
          <a:xfrm>
            <a:off x="9828540" y="2851265"/>
            <a:ext cx="340693"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3CE8A680-E591-4226-AF7C-1487F4A1F867}"/>
              </a:ext>
              <a:ext uri="{C183D7F6-B498-43B3-948B-1728B52AA6E4}">
                <adec:decorative xmlns:adec="http://schemas.microsoft.com/office/drawing/2017/decorative" val="1"/>
              </a:ext>
            </a:extLst>
          </p:cNvPr>
          <p:cNvSpPr/>
          <p:nvPr/>
        </p:nvSpPr>
        <p:spPr>
          <a:xfrm>
            <a:off x="9260137" y="4955163"/>
            <a:ext cx="313872" cy="1710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49563C38-AC7B-4247-B5CE-4846C313BB88}"/>
              </a:ext>
              <a:ext uri="{C183D7F6-B498-43B3-948B-1728B52AA6E4}">
                <adec:decorative xmlns:adec="http://schemas.microsoft.com/office/drawing/2017/decorative" val="1"/>
              </a:ext>
            </a:extLst>
          </p:cNvPr>
          <p:cNvSpPr/>
          <p:nvPr/>
        </p:nvSpPr>
        <p:spPr>
          <a:xfrm>
            <a:off x="9105716" y="5361777"/>
            <a:ext cx="313872" cy="15608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648D3BBC-2414-4278-8E0C-CB70040FEFF6}"/>
              </a:ext>
              <a:ext uri="{C183D7F6-B498-43B3-948B-1728B52AA6E4}">
                <adec:decorative xmlns:adec="http://schemas.microsoft.com/office/drawing/2017/decorative" val="1"/>
              </a:ext>
            </a:extLst>
          </p:cNvPr>
          <p:cNvSpPr/>
          <p:nvPr/>
        </p:nvSpPr>
        <p:spPr>
          <a:xfrm>
            <a:off x="9218395" y="5580331"/>
            <a:ext cx="333840" cy="16528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E6F40F98-33A7-45AA-9193-DCAF05AD898F}"/>
              </a:ext>
              <a:ext uri="{C183D7F6-B498-43B3-948B-1728B52AA6E4}">
                <adec:decorative xmlns:adec="http://schemas.microsoft.com/office/drawing/2017/decorative" val="1"/>
              </a:ext>
            </a:extLst>
          </p:cNvPr>
          <p:cNvSpPr/>
          <p:nvPr/>
        </p:nvSpPr>
        <p:spPr>
          <a:xfrm>
            <a:off x="9409643" y="5155722"/>
            <a:ext cx="313872"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E6F40F98-33A7-45AA-9193-DCAF05AD898F}"/>
              </a:ext>
              <a:ext uri="{C183D7F6-B498-43B3-948B-1728B52AA6E4}">
                <adec:decorative xmlns:adec="http://schemas.microsoft.com/office/drawing/2017/decorative" val="1"/>
              </a:ext>
            </a:extLst>
          </p:cNvPr>
          <p:cNvSpPr/>
          <p:nvPr/>
        </p:nvSpPr>
        <p:spPr>
          <a:xfrm>
            <a:off x="9682986" y="6174594"/>
            <a:ext cx="32313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Slide Number Placeholder 4">
            <a:extLst>
              <a:ext uri="{FF2B5EF4-FFF2-40B4-BE49-F238E27FC236}">
                <a16:creationId xmlns:a16="http://schemas.microsoft.com/office/drawing/2014/main" id="{30CFD81E-68CA-4AAD-8E03-C6180898E05D}"/>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36" name="Footer Placeholder 5">
            <a:extLst>
              <a:ext uri="{FF2B5EF4-FFF2-40B4-BE49-F238E27FC236}">
                <a16:creationId xmlns:a16="http://schemas.microsoft.com/office/drawing/2014/main" id="{E12D2E8C-A731-4D4E-A5A7-5793D9211673}"/>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39" name="Date Placeholder 3">
            <a:extLst>
              <a:ext uri="{FF2B5EF4-FFF2-40B4-BE49-F238E27FC236}">
                <a16:creationId xmlns:a16="http://schemas.microsoft.com/office/drawing/2014/main" id="{4E693CB5-C373-4C28-A172-AC8455D0F23B}"/>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5" name="Title 1">
            <a:extLst>
              <a:ext uri="{FF2B5EF4-FFF2-40B4-BE49-F238E27FC236}">
                <a16:creationId xmlns:a16="http://schemas.microsoft.com/office/drawing/2014/main" id="{26897778-8D13-F342-35C7-CC31C446E1C7}"/>
              </a:ext>
            </a:extLst>
          </p:cNvPr>
          <p:cNvSpPr txBox="1">
            <a:spLocks/>
          </p:cNvSpPr>
          <p:nvPr/>
        </p:nvSpPr>
        <p:spPr>
          <a:xfrm>
            <a:off x="706436" y="22529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800" dirty="0">
                <a:latin typeface="Calibri"/>
              </a:rPr>
              <a:t>68</a:t>
            </a:r>
            <a:r>
              <a:rPr kumimoji="0" lang="en-GB" sz="1800" b="1" i="0" u="none" strike="noStrike" kern="1200" cap="none" spc="0" normalizeH="0" baseline="0" noProof="0" dirty="0">
                <a:ln>
                  <a:noFill/>
                </a:ln>
                <a:solidFill>
                  <a:srgbClr val="E40037"/>
                </a:solidFill>
                <a:effectLst/>
                <a:uLnTx/>
                <a:uFillTx/>
                <a:latin typeface="Calibri"/>
                <a:ea typeface="+mj-ea"/>
                <a:cs typeface="+mj-cs"/>
              </a:rPr>
              <a:t>% of Essex residents are ‘active’ and do at least 150 minutes of at least moderate-intensity activity a week, this is </a:t>
            </a:r>
            <a:r>
              <a:rPr lang="en-GB" sz="1800" dirty="0">
                <a:latin typeface="Calibri"/>
              </a:rPr>
              <a:t>higher</a:t>
            </a:r>
            <a:r>
              <a:rPr kumimoji="0" lang="en-GB" sz="1800" b="1" i="0" u="none" strike="noStrike" kern="1200" cap="none" spc="0" normalizeH="0" baseline="0" noProof="0" dirty="0">
                <a:ln>
                  <a:noFill/>
                </a:ln>
                <a:solidFill>
                  <a:srgbClr val="E40037"/>
                </a:solidFill>
                <a:effectLst/>
                <a:uLnTx/>
                <a:uFillTx/>
                <a:latin typeface="Calibri"/>
                <a:ea typeface="+mj-ea"/>
                <a:cs typeface="+mj-cs"/>
              </a:rPr>
              <a:t> than the latest national figures. </a:t>
            </a:r>
            <a:r>
              <a:rPr lang="en-GB" sz="1800" dirty="0">
                <a:latin typeface="Calibri"/>
              </a:rPr>
              <a:t>L</a:t>
            </a:r>
            <a:r>
              <a:rPr kumimoji="0" lang="en-GB" sz="1800" b="1" i="0" u="none" strike="noStrike" kern="1200" cap="none" spc="0" normalizeH="0" baseline="0" noProof="0" dirty="0" err="1">
                <a:ln>
                  <a:noFill/>
                </a:ln>
                <a:solidFill>
                  <a:srgbClr val="E40037"/>
                </a:solidFill>
                <a:effectLst/>
                <a:uLnTx/>
                <a:uFillTx/>
                <a:latin typeface="Calibri"/>
                <a:ea typeface="+mj-ea"/>
                <a:cs typeface="+mj-cs"/>
              </a:rPr>
              <a:t>evels</a:t>
            </a:r>
            <a:r>
              <a:rPr kumimoji="0" lang="en-GB" sz="1800" b="1" i="0" u="none" strike="noStrike" kern="1200" cap="none" spc="0" normalizeH="0" baseline="0" noProof="0" dirty="0">
                <a:ln>
                  <a:noFill/>
                </a:ln>
                <a:solidFill>
                  <a:srgbClr val="E40037"/>
                </a:solidFill>
                <a:effectLst/>
                <a:uLnTx/>
                <a:uFillTx/>
                <a:latin typeface="Calibri"/>
                <a:ea typeface="+mj-ea"/>
                <a:cs typeface="+mj-cs"/>
              </a:rPr>
              <a:t> of ‘inactivity’ are also lower at </a:t>
            </a:r>
            <a:r>
              <a:rPr lang="en-GB" sz="1800" dirty="0">
                <a:latin typeface="Calibri"/>
              </a:rPr>
              <a:t>16</a:t>
            </a:r>
            <a:r>
              <a:rPr kumimoji="0" lang="en-GB" sz="1800" b="1" i="0" u="none" strike="noStrike" kern="1200" cap="none" spc="0" normalizeH="0" baseline="0" noProof="0" dirty="0">
                <a:ln>
                  <a:noFill/>
                </a:ln>
                <a:solidFill>
                  <a:srgbClr val="E40037"/>
                </a:solidFill>
                <a:effectLst/>
                <a:uLnTx/>
                <a:uFillTx/>
                <a:latin typeface="Calibri"/>
                <a:ea typeface="+mj-ea"/>
                <a:cs typeface="+mj-cs"/>
              </a:rPr>
              <a:t>%. </a:t>
            </a:r>
          </a:p>
        </p:txBody>
      </p:sp>
      <p:sp>
        <p:nvSpPr>
          <p:cNvPr id="4" name="TextBox 3">
            <a:extLst>
              <a:ext uri="{FF2B5EF4-FFF2-40B4-BE49-F238E27FC236}">
                <a16:creationId xmlns:a16="http://schemas.microsoft.com/office/drawing/2014/main" id="{5AA792CD-A68A-BA8F-63C6-51FAAEB72AD8}"/>
              </a:ext>
              <a:ext uri="{C183D7F6-B498-43B3-948B-1728B52AA6E4}">
                <adec:decorative xmlns:adec="http://schemas.microsoft.com/office/drawing/2017/decorative" val="1"/>
              </a:ext>
            </a:extLst>
          </p:cNvPr>
          <p:cNvSpPr txBox="1"/>
          <p:nvPr/>
        </p:nvSpPr>
        <p:spPr>
          <a:xfrm>
            <a:off x="682192" y="6067556"/>
            <a:ext cx="399328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a:ea typeface="+mn-ea"/>
                <a:cs typeface="+mn-cs"/>
              </a:rPr>
              <a:t>Base: All residents (answering) excluding those answering ‘prefer not to say’: 2023 = 6,064.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a:ea typeface="+mn-ea"/>
                <a:cs typeface="+mn-cs"/>
              </a:rPr>
              <a:t>Benchmark: Active Lives Survey November 2021 to November 2022 (198,911) </a:t>
            </a:r>
          </a:p>
        </p:txBody>
      </p:sp>
      <p:sp>
        <p:nvSpPr>
          <p:cNvPr id="11" name="Rectangle 10">
            <a:extLst>
              <a:ext uri="{FF2B5EF4-FFF2-40B4-BE49-F238E27FC236}">
                <a16:creationId xmlns:a16="http://schemas.microsoft.com/office/drawing/2014/main" id="{7604E4B8-5876-9D2C-A9D6-BB2C85400320}"/>
              </a:ext>
              <a:ext uri="{C183D7F6-B498-43B3-948B-1728B52AA6E4}">
                <adec:decorative xmlns:adec="http://schemas.microsoft.com/office/drawing/2017/decorative" val="1"/>
              </a:ext>
            </a:extLst>
          </p:cNvPr>
          <p:cNvSpPr/>
          <p:nvPr/>
        </p:nvSpPr>
        <p:spPr>
          <a:xfrm>
            <a:off x="9154599" y="2210130"/>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93547896-AD83-9A59-5E10-CDED8AC6608E}"/>
              </a:ext>
            </a:extLst>
          </p:cNvPr>
          <p:cNvGrpSpPr/>
          <p:nvPr/>
        </p:nvGrpSpPr>
        <p:grpSpPr>
          <a:xfrm>
            <a:off x="4878703" y="6461209"/>
            <a:ext cx="3003744" cy="400110"/>
            <a:chOff x="4878703" y="6461209"/>
            <a:chExt cx="3003744" cy="400110"/>
          </a:xfrm>
        </p:grpSpPr>
        <p:sp>
          <p:nvSpPr>
            <p:cNvPr id="3" name="TextBox 2">
              <a:extLst>
                <a:ext uri="{FF2B5EF4-FFF2-40B4-BE49-F238E27FC236}">
                  <a16:creationId xmlns:a16="http://schemas.microsoft.com/office/drawing/2014/main" id="{6DA05CC6-7102-1BD6-A495-3FDE4C7C269C}"/>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6" name="Arrow: Up 5">
              <a:extLst>
                <a:ext uri="{FF2B5EF4-FFF2-40B4-BE49-F238E27FC236}">
                  <a16:creationId xmlns:a16="http://schemas.microsoft.com/office/drawing/2014/main" id="{C5893A09-761A-6088-D896-8FB6B2E1374A}"/>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36BEAB56-E49E-02F4-3782-6C1B766FA3BC}"/>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17" name="TextBox 16">
            <a:extLst>
              <a:ext uri="{FF2B5EF4-FFF2-40B4-BE49-F238E27FC236}">
                <a16:creationId xmlns:a16="http://schemas.microsoft.com/office/drawing/2014/main" id="{D70AA380-267D-8D7C-53F8-56FDABE5DABF}"/>
              </a:ext>
              <a:ext uri="{C183D7F6-B498-43B3-948B-1728B52AA6E4}">
                <adec:decorative xmlns:adec="http://schemas.microsoft.com/office/drawing/2017/decorative" val="1"/>
              </a:ext>
            </a:extLst>
          </p:cNvPr>
          <p:cNvSpPr txBox="1"/>
          <p:nvPr/>
        </p:nvSpPr>
        <p:spPr>
          <a:xfrm>
            <a:off x="9918212" y="1155174"/>
            <a:ext cx="21860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‘inactive’ (less than 30 minutes per week)</a:t>
            </a:r>
          </a:p>
        </p:txBody>
      </p:sp>
      <p:sp>
        <p:nvSpPr>
          <p:cNvPr id="12" name="Rectangle 11">
            <a:extLst>
              <a:ext uri="{FF2B5EF4-FFF2-40B4-BE49-F238E27FC236}">
                <a16:creationId xmlns:a16="http://schemas.microsoft.com/office/drawing/2014/main" id="{91113E14-F9CC-6D8B-6C99-9F95939E12DD}"/>
              </a:ext>
              <a:ext uri="{C183D7F6-B498-43B3-948B-1728B52AA6E4}">
                <adec:decorative xmlns:adec="http://schemas.microsoft.com/office/drawing/2017/decorative" val="1"/>
              </a:ext>
            </a:extLst>
          </p:cNvPr>
          <p:cNvSpPr/>
          <p:nvPr/>
        </p:nvSpPr>
        <p:spPr>
          <a:xfrm>
            <a:off x="11011237" y="2020258"/>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F9153760-FB87-251F-0C22-D829F9DF8407}"/>
              </a:ext>
              <a:ext uri="{C183D7F6-B498-43B3-948B-1728B52AA6E4}">
                <adec:decorative xmlns:adec="http://schemas.microsoft.com/office/drawing/2017/decorative" val="1"/>
              </a:ext>
            </a:extLst>
          </p:cNvPr>
          <p:cNvSpPr/>
          <p:nvPr/>
        </p:nvSpPr>
        <p:spPr>
          <a:xfrm>
            <a:off x="10469288" y="2430089"/>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6C3044D7-FAD3-0437-E615-77DD4A4874CD}"/>
              </a:ext>
              <a:ext uri="{C183D7F6-B498-43B3-948B-1728B52AA6E4}">
                <adec:decorative xmlns:adec="http://schemas.microsoft.com/office/drawing/2017/decorative" val="1"/>
              </a:ext>
            </a:extLst>
          </p:cNvPr>
          <p:cNvSpPr/>
          <p:nvPr/>
        </p:nvSpPr>
        <p:spPr>
          <a:xfrm>
            <a:off x="10586890" y="2857514"/>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D98F1E47-4FB3-132E-D200-04E11C885F8C}"/>
              </a:ext>
              <a:ext uri="{C183D7F6-B498-43B3-948B-1728B52AA6E4}">
                <adec:decorative xmlns:adec="http://schemas.microsoft.com/office/drawing/2017/decorative" val="1"/>
              </a:ext>
            </a:extLst>
          </p:cNvPr>
          <p:cNvSpPr/>
          <p:nvPr/>
        </p:nvSpPr>
        <p:spPr>
          <a:xfrm>
            <a:off x="10978391" y="4116507"/>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F0DBC82D-8586-55A7-1A61-ABCA8161546C}"/>
              </a:ext>
              <a:ext uri="{C183D7F6-B498-43B3-948B-1728B52AA6E4}">
                <adec:decorative xmlns:adec="http://schemas.microsoft.com/office/drawing/2017/decorative" val="1"/>
              </a:ext>
            </a:extLst>
          </p:cNvPr>
          <p:cNvSpPr/>
          <p:nvPr/>
        </p:nvSpPr>
        <p:spPr>
          <a:xfrm>
            <a:off x="10683923" y="4330674"/>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7ECECA9C-07D1-A1C8-827A-A309FBC529DA}"/>
              </a:ext>
              <a:ext uri="{C183D7F6-B498-43B3-948B-1728B52AA6E4}">
                <adec:decorative xmlns:adec="http://schemas.microsoft.com/office/drawing/2017/decorative" val="1"/>
              </a:ext>
            </a:extLst>
          </p:cNvPr>
          <p:cNvSpPr/>
          <p:nvPr/>
        </p:nvSpPr>
        <p:spPr>
          <a:xfrm>
            <a:off x="10792937" y="5155722"/>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9438DEE7-8282-D461-D457-4EF95FDEB85A}"/>
              </a:ext>
              <a:ext uri="{C183D7F6-B498-43B3-948B-1728B52AA6E4}">
                <adec:decorative xmlns:adec="http://schemas.microsoft.com/office/drawing/2017/decorative" val="1"/>
              </a:ext>
            </a:extLst>
          </p:cNvPr>
          <p:cNvSpPr/>
          <p:nvPr/>
        </p:nvSpPr>
        <p:spPr>
          <a:xfrm>
            <a:off x="10913963" y="4967942"/>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47B1DFE6-722F-EC88-370B-2692503F44E7}"/>
              </a:ext>
              <a:ext uri="{C183D7F6-B498-43B3-948B-1728B52AA6E4}">
                <adec:decorative xmlns:adec="http://schemas.microsoft.com/office/drawing/2017/decorative" val="1"/>
              </a:ext>
            </a:extLst>
          </p:cNvPr>
          <p:cNvSpPr/>
          <p:nvPr/>
        </p:nvSpPr>
        <p:spPr>
          <a:xfrm>
            <a:off x="11120559" y="5371534"/>
            <a:ext cx="280746" cy="206681"/>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529A30CC-3699-A64C-EFEE-4FF6965E1FD8}"/>
              </a:ext>
              <a:ext uri="{C183D7F6-B498-43B3-948B-1728B52AA6E4}">
                <adec:decorative xmlns:adec="http://schemas.microsoft.com/office/drawing/2017/decorative" val="1"/>
              </a:ext>
            </a:extLst>
          </p:cNvPr>
          <p:cNvSpPr/>
          <p:nvPr/>
        </p:nvSpPr>
        <p:spPr>
          <a:xfrm>
            <a:off x="10955264" y="5582034"/>
            <a:ext cx="330589" cy="213004"/>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47F488A3-BA3F-293D-5741-D4645C9E0F25}"/>
              </a:ext>
              <a:ext uri="{C183D7F6-B498-43B3-948B-1728B52AA6E4}">
                <adec:decorative xmlns:adec="http://schemas.microsoft.com/office/drawing/2017/decorative" val="1"/>
              </a:ext>
            </a:extLst>
          </p:cNvPr>
          <p:cNvSpPr/>
          <p:nvPr/>
        </p:nvSpPr>
        <p:spPr>
          <a:xfrm>
            <a:off x="10636869" y="6216341"/>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6714BE02-690A-AFF1-5E75-DB55CCC822A3}"/>
              </a:ext>
              <a:ext uri="{C183D7F6-B498-43B3-948B-1728B52AA6E4}">
                <adec:decorative xmlns:adec="http://schemas.microsoft.com/office/drawing/2017/decorative" val="1"/>
              </a:ext>
            </a:extLst>
          </p:cNvPr>
          <p:cNvSpPr/>
          <p:nvPr/>
        </p:nvSpPr>
        <p:spPr>
          <a:xfrm>
            <a:off x="10869578" y="4748490"/>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678C8185-5C72-B50F-0806-C49E1ECE4A4D}"/>
              </a:ext>
              <a:ext uri="{C183D7F6-B498-43B3-948B-1728B52AA6E4}">
                <adec:decorative xmlns:adec="http://schemas.microsoft.com/office/drawing/2017/decorative" val="1"/>
              </a:ext>
            </a:extLst>
          </p:cNvPr>
          <p:cNvSpPr/>
          <p:nvPr/>
        </p:nvSpPr>
        <p:spPr>
          <a:xfrm>
            <a:off x="10745732" y="4539127"/>
            <a:ext cx="308842" cy="181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7F6B6A04-39FC-C588-E854-FB5391566745}"/>
              </a:ext>
              <a:ext uri="{C183D7F6-B498-43B3-948B-1728B52AA6E4}">
                <adec:decorative xmlns:adec="http://schemas.microsoft.com/office/drawing/2017/decorative" val="1"/>
              </a:ext>
            </a:extLst>
          </p:cNvPr>
          <p:cNvSpPr/>
          <p:nvPr/>
        </p:nvSpPr>
        <p:spPr>
          <a:xfrm>
            <a:off x="9163464" y="1999062"/>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AAB4963A-F93C-A920-9BA8-28BD077614A3}"/>
              </a:ext>
              <a:ext uri="{C183D7F6-B498-43B3-948B-1728B52AA6E4}">
                <adec:decorative xmlns:adec="http://schemas.microsoft.com/office/drawing/2017/decorative" val="1"/>
              </a:ext>
            </a:extLst>
          </p:cNvPr>
          <p:cNvSpPr/>
          <p:nvPr/>
        </p:nvSpPr>
        <p:spPr>
          <a:xfrm>
            <a:off x="9281895" y="5773144"/>
            <a:ext cx="313872" cy="15608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D48085F0-CA58-2270-15F9-E0E263755888}"/>
              </a:ext>
              <a:ext uri="{C183D7F6-B498-43B3-948B-1728B52AA6E4}">
                <adec:decorative xmlns:adec="http://schemas.microsoft.com/office/drawing/2017/decorative" val="1"/>
              </a:ext>
            </a:extLst>
          </p:cNvPr>
          <p:cNvSpPr/>
          <p:nvPr/>
        </p:nvSpPr>
        <p:spPr>
          <a:xfrm>
            <a:off x="9295578" y="4718841"/>
            <a:ext cx="313872" cy="1710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78367470-24C2-5029-0889-757BEB736405}"/>
              </a:ext>
              <a:ext uri="{C183D7F6-B498-43B3-948B-1728B52AA6E4}">
                <adec:decorative xmlns:adec="http://schemas.microsoft.com/office/drawing/2017/decorative" val="1"/>
              </a:ext>
            </a:extLst>
          </p:cNvPr>
          <p:cNvSpPr/>
          <p:nvPr/>
        </p:nvSpPr>
        <p:spPr>
          <a:xfrm>
            <a:off x="9497925" y="4512786"/>
            <a:ext cx="313872"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62394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3_Office Theme">
  <a:themeElements>
    <a:clrScheme name="ECC">
      <a:dk1>
        <a:srgbClr val="000000"/>
      </a:dk1>
      <a:lt1>
        <a:srgbClr val="FFFFFF"/>
      </a:lt1>
      <a:dk2>
        <a:srgbClr val="192A66"/>
      </a:dk2>
      <a:lt2>
        <a:srgbClr val="D5EBF0"/>
      </a:lt2>
      <a:accent1>
        <a:srgbClr val="004899"/>
      </a:accent1>
      <a:accent2>
        <a:srgbClr val="00A8D6"/>
      </a:accent2>
      <a:accent3>
        <a:srgbClr val="682458"/>
      </a:accent3>
      <a:accent4>
        <a:srgbClr val="E30037"/>
      </a:accent4>
      <a:accent5>
        <a:srgbClr val="934D98"/>
      </a:accent5>
      <a:accent6>
        <a:srgbClr val="007E30"/>
      </a:accent6>
      <a:hlink>
        <a:srgbClr val="65B22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DDD281-1D6B-4F79-A0EC-7B5E908B7D13}">
  <ds:schemaRefs>
    <ds:schemaRef ds:uri="http://schemas.microsoft.com/sharepoint/v3/contenttype/forms"/>
  </ds:schemaRefs>
</ds:datastoreItem>
</file>

<file path=customXml/itemProps2.xml><?xml version="1.0" encoding="utf-8"?>
<ds:datastoreItem xmlns:ds="http://schemas.openxmlformats.org/officeDocument/2006/customXml" ds:itemID="{DA7C64DD-54FD-4069-A494-D08561E22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9dc08-5bf8-468b-85d5-dfc5dae37cf0"/>
    <ds:schemaRef ds:uri="84ca0fae-7a23-4773-9d7c-60514ca6d38e"/>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DAB382-D7E8-4C15-9526-DC7C15F6E117}">
  <ds:schemaRefs>
    <ds:schemaRef ds:uri="http://purl.org/dc/dcmitype/"/>
    <ds:schemaRef ds:uri="http://purl.org/dc/elements/1.1/"/>
    <ds:schemaRef ds:uri="6a461f78-e7a2-485a-8a47-5fc604b04102"/>
    <ds:schemaRef ds:uri="http://schemas.microsoft.com/office/2006/metadata/properties"/>
    <ds:schemaRef ds:uri="2969dc08-5bf8-468b-85d5-dfc5dae37cf0"/>
    <ds:schemaRef ds:uri="http://schemas.microsoft.com/sharepoint/v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84ca0fae-7a23-4773-9d7c-60514ca6d3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4820</Words>
  <Application>Microsoft Office PowerPoint</Application>
  <PresentationFormat>Widescreen</PresentationFormat>
  <Paragraphs>618</Paragraphs>
  <Slides>38</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Calibri Light</vt:lpstr>
      <vt:lpstr>3_Office Theme</vt:lpstr>
      <vt:lpstr>2_Office Theme</vt:lpstr>
      <vt:lpstr>Essex Resident Survey 2023:  Physical activity</vt:lpstr>
      <vt:lpstr>Purpose</vt:lpstr>
      <vt:lpstr>About the survey</vt:lpstr>
      <vt:lpstr>Survey themes</vt:lpstr>
      <vt:lpstr>Survey analysis</vt:lpstr>
      <vt:lpstr>Reporting conventions</vt:lpstr>
      <vt:lpstr>Data note</vt:lpstr>
      <vt:lpstr>How active are Essex residents? </vt:lpstr>
      <vt:lpstr>PowerPoint Presentation</vt:lpstr>
      <vt:lpstr>PowerPoint Presentation</vt:lpstr>
      <vt:lpstr>Males remain more active vs. females across all age cohorts, with the exception of 55-64 where females' activity levels reflects males. </vt:lpstr>
      <vt:lpstr>The table below summarises the resident groups who are more likely to be active and inactive</vt:lpstr>
      <vt:lpstr>PowerPoint Presentation</vt:lpstr>
      <vt:lpstr>PowerPoint Presentation</vt:lpstr>
      <vt:lpstr>There is a pattern between levels of physical activity, loneliness and life satisfaction. With ‘inactive’ residents more likely to feel higher levels of loneliness and have lower life satisfaction. </vt:lpstr>
      <vt:lpstr>What activities are Essex Residents doing?</vt:lpstr>
      <vt:lpstr>Walking is the most popular form of activity for residents, with nearly half of residents stating this is the only form of physical activity they took part in over the last 7 days. </vt:lpstr>
      <vt:lpstr>The more ‘active’ residents are most likely to participate in multiple different activities. Whereas walking is the primary form of activity for residents defined as ‘fairly active’ or ‘inactive’. </vt:lpstr>
      <vt:lpstr>Walking is the most common and regular form of physical activity for residents, though effort could be considered more ‘moderate’</vt:lpstr>
      <vt:lpstr>While 85% of residents have been for a continuous walk in the past 7 days, females, older residents (75+), those with a LLTI/condition* or living in the most deprived areas (IMD quintile 1-2) are less likely to have been for a walk.</vt:lpstr>
      <vt:lpstr>Of those who have walked for 10 minutes in the last 7 days, 86% report walking at least three times a week, whilst 5% do so less than once a week. Brentwood has the highest proportion of residents who walk more regularly…</vt:lpstr>
      <vt:lpstr>…This is consistent across age groups. Yet, those aged 18-24 and 45-64 are most likely to walk more regularly (at least 5 times per week). Residents with a LLTI condition* are less likely to walk at least 3 times per week. </vt:lpstr>
      <vt:lpstr>60% of residents state they walk for at least 30 –– 89 minutes when they do go walking. Those living in Chelmsford and Colchester are most likely to walk for longer periods of time (+90 minutes).</vt:lpstr>
      <vt:lpstr>Males are more likely to spend more time walking than females. This varies across the age groups but the largest differences in time spent walking is seen between 25-54 years old, where females spend less time on long walks. </vt:lpstr>
      <vt:lpstr>68% of respondents reported that their breathing rate was usually raised during the walking they do within a weekly walking activity. Residents aged 45+ are more likely to exert more energy when walking. </vt:lpstr>
      <vt:lpstr>While 40% of residents have access to a bicycle, only 8% of residents have cycled in the last 7 days. Though they are more likely to exert enough energy to be out of breath vs. walking. </vt:lpstr>
      <vt:lpstr>Only 8% of residents have been for a cycle ride in the last 7 days. Males, those aged between 35-54 and living in Chelmsford, Colchester or less deprived areas are more likely to cycle than other residents. </vt:lpstr>
      <vt:lpstr>PowerPoint Presentation</vt:lpstr>
      <vt:lpstr>Most residents that cycle would do so for at least 30 – 89 minutes (58%), which is a similar length of time residents would spend walking. For the most part, cyclists exert enough energy to raise breathing rate. </vt:lpstr>
      <vt:lpstr>40% of Essex residents own or have access to a bicycle. A strong pattern is seen across areas, with those in the most deprived areas significantly less likely to own or have access to a bicycle vs. those living in less deprived areas. </vt:lpstr>
      <vt:lpstr>34% of residents have done a sport, fitness activity or dance in the last 7 days, and are likely to do this more regularly vs. cycling, but at similar levels of exertion. </vt:lpstr>
      <vt:lpstr>34% of residents had participated in a sport, fitness or dance activity in the past 7 days. Those living in the more deprived areas (IMQ quintile 1-2), Basildon, Harlow and Tendring are less likely to participate. </vt:lpstr>
      <vt:lpstr>56% of Essex residents who reported they undertook sport, fitness activity or dance did so at least 3 days of the week. Whilst 19% do so only once a week.</vt:lpstr>
      <vt:lpstr>In the past 7 days, male residents are more likely vs. females to have taken part in a sport, fitness activity or dance at least 3 times a week. As age rises, residents are less likely to take part in sport / fitness activities as frequently. </vt:lpstr>
      <vt:lpstr>Similar to cycling and walking, those that do participate in sports, fitness activities or dance do so for between 30 and 89 minutes. </vt:lpstr>
      <vt:lpstr>Different age-related patterns in sport, fitness activity or dance are seen by gender, with time spent participating increasing with age. Overall, males are more likely to spend longer participating in activities than females. </vt:lpstr>
      <vt:lpstr>Sport, fitness activities or dance activities are successful at raising the breathing rate across resident groups. </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Alsford - Designer</dc:creator>
  <cp:lastModifiedBy>Emily Brodie - Intelligence Manager</cp:lastModifiedBy>
  <cp:revision>2</cp:revision>
  <dcterms:created xsi:type="dcterms:W3CDTF">2020-08-14T10:26:09Z</dcterms:created>
  <dcterms:modified xsi:type="dcterms:W3CDTF">2024-01-26T14:53:41Z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2020-09-29T22:29:04Z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5b44cc6d-6294-43bb-bd94-00001d2bed77</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y fmtid="{D5CDD505-2E9C-101B-9397-08002B2CF9AE}" pid="10" name="MediaServiceImageTags">
    <vt:lpwstr/>
  </property>
  <property fmtid="{D5CDD505-2E9C-101B-9397-08002B2CF9AE}" pid="11" name="_MarkAsFinal">
    <vt:bool>true</vt:bool>
  </property>
</Properties>
</file>