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4"/>
  </p:notesMasterIdLst>
  <p:handoutMasterIdLst>
    <p:handoutMasterId r:id="rId55"/>
  </p:handoutMasterIdLst>
  <p:sldIdLst>
    <p:sldId id="256" r:id="rId5"/>
    <p:sldId id="302" r:id="rId6"/>
    <p:sldId id="271" r:id="rId7"/>
    <p:sldId id="275" r:id="rId8"/>
    <p:sldId id="303" r:id="rId9"/>
    <p:sldId id="274" r:id="rId10"/>
    <p:sldId id="299" r:id="rId11"/>
    <p:sldId id="260" r:id="rId12"/>
    <p:sldId id="280" r:id="rId13"/>
    <p:sldId id="282" r:id="rId14"/>
    <p:sldId id="259" r:id="rId15"/>
    <p:sldId id="276" r:id="rId16"/>
    <p:sldId id="277" r:id="rId17"/>
    <p:sldId id="278" r:id="rId18"/>
    <p:sldId id="304" r:id="rId19"/>
    <p:sldId id="283" r:id="rId20"/>
    <p:sldId id="281" r:id="rId21"/>
    <p:sldId id="301" r:id="rId22"/>
    <p:sldId id="285" r:id="rId23"/>
    <p:sldId id="287" r:id="rId24"/>
    <p:sldId id="288" r:id="rId25"/>
    <p:sldId id="290" r:id="rId26"/>
    <p:sldId id="305" r:id="rId27"/>
    <p:sldId id="291" r:id="rId28"/>
    <p:sldId id="293" r:id="rId29"/>
    <p:sldId id="323" r:id="rId30"/>
    <p:sldId id="325" r:id="rId31"/>
    <p:sldId id="324" r:id="rId32"/>
    <p:sldId id="326" r:id="rId33"/>
    <p:sldId id="327" r:id="rId34"/>
    <p:sldId id="328" r:id="rId35"/>
    <p:sldId id="330" r:id="rId36"/>
    <p:sldId id="331" r:id="rId37"/>
    <p:sldId id="329" r:id="rId38"/>
    <p:sldId id="298" r:id="rId39"/>
    <p:sldId id="264" r:id="rId40"/>
    <p:sldId id="319" r:id="rId41"/>
    <p:sldId id="320" r:id="rId42"/>
    <p:sldId id="321" r:id="rId43"/>
    <p:sldId id="322" r:id="rId44"/>
    <p:sldId id="312" r:id="rId45"/>
    <p:sldId id="292" r:id="rId46"/>
    <p:sldId id="300" r:id="rId47"/>
    <p:sldId id="313" r:id="rId48"/>
    <p:sldId id="314" r:id="rId49"/>
    <p:sldId id="315" r:id="rId50"/>
    <p:sldId id="316" r:id="rId51"/>
    <p:sldId id="317"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061"/>
    <a:srgbClr val="C00000"/>
    <a:srgbClr val="00007E"/>
    <a:srgbClr val="FE320C"/>
    <a:srgbClr val="540054"/>
    <a:srgbClr val="CC9900"/>
    <a:srgbClr val="420042"/>
    <a:srgbClr val="6600CC"/>
    <a:srgbClr val="66006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8" autoAdjust="0"/>
    <p:restoredTop sz="69257" autoAdjust="0"/>
  </p:normalViewPr>
  <p:slideViewPr>
    <p:cSldViewPr snapToGrid="0" showGuides="1">
      <p:cViewPr varScale="1">
        <p:scale>
          <a:sx n="80" d="100"/>
          <a:sy n="80" d="100"/>
        </p:scale>
        <p:origin x="-1626" y="-84"/>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isslx111.essex.ac.uk\mghulo\Experiment\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sslx111.essex.ac.uk\mghulo\Experiment\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sslx111.essex.ac.uk\mghulo\Experimen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GB" sz="1600"/>
              <a:t>Average Contribution to Coffee Shop and Wine Bar</a:t>
            </a:r>
          </a:p>
        </c:rich>
      </c:tx>
      <c:layout/>
      <c:overlay val="0"/>
    </c:title>
    <c:autoTitleDeleted val="0"/>
    <c:plotArea>
      <c:layout/>
      <c:barChart>
        <c:barDir val="col"/>
        <c:grouping val="clustered"/>
        <c:varyColors val="1"/>
        <c:ser>
          <c:idx val="0"/>
          <c:order val="0"/>
          <c:invertIfNegative val="0"/>
          <c:errBars>
            <c:errBarType val="both"/>
            <c:errValType val="cust"/>
            <c:noEndCap val="0"/>
            <c:plus>
              <c:numRef>
                <c:f>Sheet1!$F$4:$F$5</c:f>
                <c:numCache>
                  <c:formatCode>General</c:formatCode>
                  <c:ptCount val="2"/>
                  <c:pt idx="0">
                    <c:v>0.57446000000000019</c:v>
                  </c:pt>
                  <c:pt idx="1">
                    <c:v>0.56381999999999977</c:v>
                  </c:pt>
                </c:numCache>
              </c:numRef>
            </c:plus>
            <c:minus>
              <c:numRef>
                <c:f>Sheet1!$F$4:$F$5</c:f>
                <c:numCache>
                  <c:formatCode>General</c:formatCode>
                  <c:ptCount val="2"/>
                  <c:pt idx="0">
                    <c:v>0.57446000000000019</c:v>
                  </c:pt>
                  <c:pt idx="1">
                    <c:v>0.56381999999999977</c:v>
                  </c:pt>
                </c:numCache>
              </c:numRef>
            </c:minus>
          </c:errBars>
          <c:cat>
            <c:strRef>
              <c:f>Sheet1!$A$4:$A$5</c:f>
              <c:strCache>
                <c:ptCount val="2"/>
                <c:pt idx="0">
                  <c:v>Commercial</c:v>
                </c:pt>
                <c:pt idx="1">
                  <c:v>Social</c:v>
                </c:pt>
              </c:strCache>
            </c:strRef>
          </c:cat>
          <c:val>
            <c:numRef>
              <c:f>Sheet1!$B$4:$B$5</c:f>
              <c:numCache>
                <c:formatCode>General</c:formatCode>
                <c:ptCount val="2"/>
                <c:pt idx="0">
                  <c:v>10.83977</c:v>
                </c:pt>
                <c:pt idx="1">
                  <c:v>12.43164</c:v>
                </c:pt>
              </c:numCache>
            </c:numRef>
          </c:val>
        </c:ser>
        <c:dLbls>
          <c:showLegendKey val="0"/>
          <c:showVal val="0"/>
          <c:showCatName val="0"/>
          <c:showSerName val="0"/>
          <c:showPercent val="0"/>
          <c:showBubbleSize val="0"/>
        </c:dLbls>
        <c:gapWidth val="150"/>
        <c:axId val="102979840"/>
        <c:axId val="103423360"/>
      </c:barChart>
      <c:catAx>
        <c:axId val="102979840"/>
        <c:scaling>
          <c:orientation val="minMax"/>
        </c:scaling>
        <c:delete val="0"/>
        <c:axPos val="b"/>
        <c:title>
          <c:tx>
            <c:rich>
              <a:bodyPr/>
              <a:lstStyle/>
              <a:p>
                <a:pPr>
                  <a:defRPr sz="1200"/>
                </a:pPr>
                <a:r>
                  <a:rPr lang="en-GB" sz="1200"/>
                  <a:t>Experimental Variable Displayed</a:t>
                </a:r>
              </a:p>
            </c:rich>
          </c:tx>
          <c:layout>
            <c:manualLayout>
              <c:xMode val="edge"/>
              <c:yMode val="edge"/>
              <c:x val="0.36803919206423819"/>
              <c:y val="0.92675146573101697"/>
            </c:manualLayout>
          </c:layout>
          <c:overlay val="0"/>
        </c:title>
        <c:majorTickMark val="out"/>
        <c:minorTickMark val="none"/>
        <c:tickLblPos val="nextTo"/>
        <c:txPr>
          <a:bodyPr/>
          <a:lstStyle/>
          <a:p>
            <a:pPr>
              <a:defRPr sz="1200"/>
            </a:pPr>
            <a:endParaRPr lang="en-US"/>
          </a:p>
        </c:txPr>
        <c:crossAx val="103423360"/>
        <c:crosses val="autoZero"/>
        <c:auto val="1"/>
        <c:lblAlgn val="ctr"/>
        <c:lblOffset val="100"/>
        <c:noMultiLvlLbl val="0"/>
      </c:catAx>
      <c:valAx>
        <c:axId val="103423360"/>
        <c:scaling>
          <c:orientation val="minMax"/>
        </c:scaling>
        <c:delete val="0"/>
        <c:axPos val="l"/>
        <c:majorGridlines/>
        <c:title>
          <c:tx>
            <c:rich>
              <a:bodyPr rot="-5400000" vert="horz"/>
              <a:lstStyle/>
              <a:p>
                <a:pPr>
                  <a:defRPr sz="1200"/>
                </a:pPr>
                <a:r>
                  <a:rPr lang="en-GB" sz="1200"/>
                  <a:t>British GBP</a:t>
                </a:r>
              </a:p>
            </c:rich>
          </c:tx>
          <c:layout/>
          <c:overlay val="0"/>
        </c:title>
        <c:numFmt formatCode="General" sourceLinked="1"/>
        <c:majorTickMark val="out"/>
        <c:minorTickMark val="none"/>
        <c:tickLblPos val="nextTo"/>
        <c:crossAx val="102979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GB" sz="1600"/>
              <a:t>Average Contribution to Coffee Shop and Wine Bar</a:t>
            </a:r>
          </a:p>
        </c:rich>
      </c:tx>
      <c:layout/>
      <c:overlay val="0"/>
    </c:title>
    <c:autoTitleDeleted val="0"/>
    <c:plotArea>
      <c:layout/>
      <c:barChart>
        <c:barDir val="col"/>
        <c:grouping val="clustered"/>
        <c:varyColors val="1"/>
        <c:ser>
          <c:idx val="0"/>
          <c:order val="0"/>
          <c:invertIfNegative val="0"/>
          <c:errBars>
            <c:errBarType val="both"/>
            <c:errValType val="cust"/>
            <c:noEndCap val="0"/>
            <c:plus>
              <c:numRef>
                <c:f>Sheet1!$F$17:$F$18</c:f>
                <c:numCache>
                  <c:formatCode>General</c:formatCode>
                  <c:ptCount val="2"/>
                  <c:pt idx="0">
                    <c:v>0.56542999999999921</c:v>
                  </c:pt>
                  <c:pt idx="1">
                    <c:v>0.57611999999999952</c:v>
                  </c:pt>
                </c:numCache>
              </c:numRef>
            </c:plus>
            <c:minus>
              <c:numRef>
                <c:f>Sheet1!$F$17:$F$18</c:f>
                <c:numCache>
                  <c:formatCode>General</c:formatCode>
                  <c:ptCount val="2"/>
                  <c:pt idx="0">
                    <c:v>0.56542999999999921</c:v>
                  </c:pt>
                  <c:pt idx="1">
                    <c:v>0.57611999999999952</c:v>
                  </c:pt>
                </c:numCache>
              </c:numRef>
            </c:minus>
          </c:errBars>
          <c:cat>
            <c:strRef>
              <c:f>Sheet1!$A$17:$A$18</c:f>
              <c:strCache>
                <c:ptCount val="2"/>
                <c:pt idx="0">
                  <c:v>Small Progress</c:v>
                </c:pt>
                <c:pt idx="1">
                  <c:v>Large Progress</c:v>
                </c:pt>
              </c:strCache>
            </c:strRef>
          </c:cat>
          <c:val>
            <c:numRef>
              <c:f>Sheet1!$B$17:$B$18</c:f>
              <c:numCache>
                <c:formatCode>General</c:formatCode>
                <c:ptCount val="2"/>
                <c:pt idx="0">
                  <c:v>11.0093</c:v>
                </c:pt>
                <c:pt idx="1">
                  <c:v>12.269159999999999</c:v>
                </c:pt>
              </c:numCache>
            </c:numRef>
          </c:val>
        </c:ser>
        <c:dLbls>
          <c:showLegendKey val="0"/>
          <c:showVal val="0"/>
          <c:showCatName val="0"/>
          <c:showSerName val="0"/>
          <c:showPercent val="0"/>
          <c:showBubbleSize val="0"/>
        </c:dLbls>
        <c:gapWidth val="150"/>
        <c:axId val="111401984"/>
        <c:axId val="111409024"/>
      </c:barChart>
      <c:catAx>
        <c:axId val="111401984"/>
        <c:scaling>
          <c:orientation val="minMax"/>
        </c:scaling>
        <c:delete val="0"/>
        <c:axPos val="b"/>
        <c:title>
          <c:tx>
            <c:rich>
              <a:bodyPr/>
              <a:lstStyle/>
              <a:p>
                <a:pPr>
                  <a:defRPr sz="1200"/>
                </a:pPr>
                <a:r>
                  <a:rPr lang="en-GB" sz="1200"/>
                  <a:t>Experimental Variable Displayed</a:t>
                </a:r>
              </a:p>
            </c:rich>
          </c:tx>
          <c:layout>
            <c:manualLayout>
              <c:xMode val="edge"/>
              <c:yMode val="edge"/>
              <c:x val="0.37001937490958176"/>
              <c:y val="0.91506147548950112"/>
            </c:manualLayout>
          </c:layout>
          <c:overlay val="0"/>
        </c:title>
        <c:majorTickMark val="out"/>
        <c:minorTickMark val="none"/>
        <c:tickLblPos val="nextTo"/>
        <c:txPr>
          <a:bodyPr/>
          <a:lstStyle/>
          <a:p>
            <a:pPr>
              <a:defRPr sz="1200"/>
            </a:pPr>
            <a:endParaRPr lang="en-US"/>
          </a:p>
        </c:txPr>
        <c:crossAx val="111409024"/>
        <c:crosses val="autoZero"/>
        <c:auto val="1"/>
        <c:lblAlgn val="ctr"/>
        <c:lblOffset val="100"/>
        <c:noMultiLvlLbl val="0"/>
      </c:catAx>
      <c:valAx>
        <c:axId val="111409024"/>
        <c:scaling>
          <c:orientation val="minMax"/>
        </c:scaling>
        <c:delete val="0"/>
        <c:axPos val="l"/>
        <c:majorGridlines/>
        <c:title>
          <c:tx>
            <c:rich>
              <a:bodyPr rot="-5400000" vert="horz"/>
              <a:lstStyle/>
              <a:p>
                <a:pPr>
                  <a:defRPr sz="1200"/>
                </a:pPr>
                <a:r>
                  <a:rPr lang="en-GB" sz="1200"/>
                  <a:t>British GBP</a:t>
                </a:r>
              </a:p>
            </c:rich>
          </c:tx>
          <c:layout/>
          <c:overlay val="0"/>
        </c:title>
        <c:numFmt formatCode="General" sourceLinked="1"/>
        <c:majorTickMark val="out"/>
        <c:minorTickMark val="none"/>
        <c:tickLblPos val="nextTo"/>
        <c:crossAx val="111401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GB" sz="1600"/>
              <a:t>Average Contribution to Coffee Shop and Wine Bar</a:t>
            </a:r>
          </a:p>
        </c:rich>
      </c:tx>
      <c:layout/>
      <c:overlay val="0"/>
    </c:title>
    <c:autoTitleDeleted val="0"/>
    <c:plotArea>
      <c:layout/>
      <c:barChart>
        <c:barDir val="col"/>
        <c:grouping val="clustered"/>
        <c:varyColors val="1"/>
        <c:ser>
          <c:idx val="0"/>
          <c:order val="0"/>
          <c:invertIfNegative val="0"/>
          <c:errBars>
            <c:errBarType val="both"/>
            <c:errValType val="cust"/>
            <c:noEndCap val="0"/>
            <c:plus>
              <c:numRef>
                <c:f>Sheet1!$F$26:$F$30</c:f>
                <c:numCache>
                  <c:formatCode>General</c:formatCode>
                  <c:ptCount val="5"/>
                  <c:pt idx="0">
                    <c:v>0.88261499999999948</c:v>
                  </c:pt>
                  <c:pt idx="1">
                    <c:v>0.90818999999999939</c:v>
                  </c:pt>
                  <c:pt idx="2">
                    <c:v>0.92497999999999969</c:v>
                  </c:pt>
                  <c:pt idx="3">
                    <c:v>0.88893000000000022</c:v>
                  </c:pt>
                  <c:pt idx="4">
                    <c:v>0.9041099999999993</c:v>
                  </c:pt>
                </c:numCache>
              </c:numRef>
            </c:plus>
            <c:minus>
              <c:numRef>
                <c:f>Sheet1!$F$26:$F$30</c:f>
                <c:numCache>
                  <c:formatCode>General</c:formatCode>
                  <c:ptCount val="5"/>
                  <c:pt idx="0">
                    <c:v>0.88261499999999948</c:v>
                  </c:pt>
                  <c:pt idx="1">
                    <c:v>0.90818999999999939</c:v>
                  </c:pt>
                  <c:pt idx="2">
                    <c:v>0.92497999999999969</c:v>
                  </c:pt>
                  <c:pt idx="3">
                    <c:v>0.88893000000000022</c:v>
                  </c:pt>
                  <c:pt idx="4">
                    <c:v>0.9041099999999993</c:v>
                  </c:pt>
                </c:numCache>
              </c:numRef>
            </c:minus>
          </c:errBars>
          <c:cat>
            <c:strRef>
              <c:f>Sheet1!$A$26:$A$30</c:f>
              <c:strCache>
                <c:ptCount val="5"/>
                <c:pt idx="0">
                  <c:v>No Matchfund</c:v>
                </c:pt>
                <c:pt idx="1">
                  <c:v>Private Matchfund 25%</c:v>
                </c:pt>
                <c:pt idx="2">
                  <c:v>Private Matchfund 50%</c:v>
                </c:pt>
                <c:pt idx="3">
                  <c:v>Public Matchfund 25%</c:v>
                </c:pt>
                <c:pt idx="4">
                  <c:v>Public Matchfund 50%</c:v>
                </c:pt>
              </c:strCache>
            </c:strRef>
          </c:cat>
          <c:val>
            <c:numRef>
              <c:f>Sheet1!$B$26:$B$30</c:f>
              <c:numCache>
                <c:formatCode>General</c:formatCode>
                <c:ptCount val="5"/>
                <c:pt idx="0">
                  <c:v>10.78537</c:v>
                </c:pt>
                <c:pt idx="1">
                  <c:v>11.00976</c:v>
                </c:pt>
                <c:pt idx="2">
                  <c:v>11.514559999999999</c:v>
                </c:pt>
                <c:pt idx="3">
                  <c:v>12.900980000000001</c:v>
                </c:pt>
                <c:pt idx="4">
                  <c:v>11.97073</c:v>
                </c:pt>
              </c:numCache>
            </c:numRef>
          </c:val>
        </c:ser>
        <c:dLbls>
          <c:showLegendKey val="0"/>
          <c:showVal val="0"/>
          <c:showCatName val="0"/>
          <c:showSerName val="0"/>
          <c:showPercent val="0"/>
          <c:showBubbleSize val="0"/>
        </c:dLbls>
        <c:gapWidth val="150"/>
        <c:overlap val="-59"/>
        <c:axId val="147988864"/>
        <c:axId val="147991552"/>
      </c:barChart>
      <c:catAx>
        <c:axId val="147988864"/>
        <c:scaling>
          <c:orientation val="minMax"/>
        </c:scaling>
        <c:delete val="0"/>
        <c:axPos val="b"/>
        <c:title>
          <c:tx>
            <c:rich>
              <a:bodyPr/>
              <a:lstStyle/>
              <a:p>
                <a:pPr>
                  <a:defRPr sz="1200"/>
                </a:pPr>
                <a:r>
                  <a:rPr lang="en-GB" sz="1200"/>
                  <a:t>Experimental Variable Displayed</a:t>
                </a:r>
              </a:p>
            </c:rich>
          </c:tx>
          <c:layout>
            <c:manualLayout>
              <c:xMode val="edge"/>
              <c:yMode val="edge"/>
              <c:x val="0.37285194103611496"/>
              <c:y val="0.93126966400390332"/>
            </c:manualLayout>
          </c:layout>
          <c:overlay val="0"/>
        </c:title>
        <c:majorTickMark val="out"/>
        <c:minorTickMark val="none"/>
        <c:tickLblPos val="nextTo"/>
        <c:txPr>
          <a:bodyPr/>
          <a:lstStyle/>
          <a:p>
            <a:pPr>
              <a:defRPr sz="1200"/>
            </a:pPr>
            <a:endParaRPr lang="en-US"/>
          </a:p>
        </c:txPr>
        <c:crossAx val="147991552"/>
        <c:crosses val="autoZero"/>
        <c:auto val="1"/>
        <c:lblAlgn val="ctr"/>
        <c:lblOffset val="100"/>
        <c:noMultiLvlLbl val="0"/>
      </c:catAx>
      <c:valAx>
        <c:axId val="147991552"/>
        <c:scaling>
          <c:orientation val="minMax"/>
        </c:scaling>
        <c:delete val="0"/>
        <c:axPos val="l"/>
        <c:majorGridlines/>
        <c:title>
          <c:tx>
            <c:rich>
              <a:bodyPr rot="-5400000" vert="horz"/>
              <a:lstStyle/>
              <a:p>
                <a:pPr>
                  <a:defRPr sz="1200"/>
                </a:pPr>
                <a:r>
                  <a:rPr lang="en-GB" sz="1200"/>
                  <a:t>British GBP</a:t>
                </a:r>
              </a:p>
            </c:rich>
          </c:tx>
          <c:layout/>
          <c:overlay val="0"/>
        </c:title>
        <c:numFmt formatCode="General" sourceLinked="1"/>
        <c:majorTickMark val="out"/>
        <c:minorTickMark val="none"/>
        <c:tickLblPos val="nextTo"/>
        <c:crossAx val="147988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9-04-30T17:29:46.551" idx="1">
    <p:pos x="10" y="10"/>
    <p:text>source of non trading income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A6887-421E-4453-A34A-C97A4B38E4AE}" type="doc">
      <dgm:prSet loTypeId="urn:microsoft.com/office/officeart/2009/3/layout/HorizontalOrganizationChart" loCatId="hierarchy" qsTypeId="urn:microsoft.com/office/officeart/2005/8/quickstyle/simple4" qsCatId="simple" csTypeId="urn:microsoft.com/office/officeart/2005/8/colors/accent1_1" csCatId="accent1" phldr="1"/>
      <dgm:spPr/>
      <dgm:t>
        <a:bodyPr/>
        <a:lstStyle/>
        <a:p>
          <a:endParaRPr lang="en-GB"/>
        </a:p>
      </dgm:t>
    </dgm:pt>
    <dgm:pt modelId="{058D12D9-370A-4260-BEBE-34962F80FF29}">
      <dgm:prSet phldrT="[Text]" custT="1"/>
      <dgm:spPr/>
      <dgm:t>
        <a:bodyPr/>
        <a:lstStyle/>
        <a:p>
          <a:pPr algn="ctr"/>
          <a:r>
            <a:rPr lang="en-GB" sz="2000" b="1" i="0" dirty="0">
              <a:solidFill>
                <a:schemeClr val="tx1">
                  <a:lumMod val="75000"/>
                  <a:lumOff val="25000"/>
                </a:schemeClr>
              </a:solidFill>
            </a:rPr>
            <a:t>HAVING A CLEAR SOCIAL PURPOSE</a:t>
          </a:r>
        </a:p>
      </dgm:t>
    </dgm:pt>
    <dgm:pt modelId="{B080F998-DAB3-49D4-AA50-FDCDF0E12B2A}" type="parTrans" cxnId="{DE27DB24-349B-4B19-8C1B-38D63019551C}">
      <dgm:prSet/>
      <dgm:spPr/>
      <dgm:t>
        <a:bodyPr/>
        <a:lstStyle/>
        <a:p>
          <a:pPr algn="ctr"/>
          <a:endParaRPr lang="en-GB" sz="1050" b="1" i="0" dirty="0">
            <a:solidFill>
              <a:schemeClr val="tx1">
                <a:lumMod val="75000"/>
                <a:lumOff val="25000"/>
              </a:schemeClr>
            </a:solidFill>
          </a:endParaRPr>
        </a:p>
      </dgm:t>
    </dgm:pt>
    <dgm:pt modelId="{495DED8C-1164-4AE5-B874-8B18B4F9D770}" type="sibTrans" cxnId="{DE27DB24-349B-4B19-8C1B-38D63019551C}">
      <dgm:prSet/>
      <dgm:spPr/>
      <dgm:t>
        <a:bodyPr/>
        <a:lstStyle/>
        <a:p>
          <a:pPr algn="ctr"/>
          <a:endParaRPr lang="en-GB" sz="1050" b="1" i="0" dirty="0">
            <a:solidFill>
              <a:schemeClr val="tx1">
                <a:lumMod val="75000"/>
                <a:lumOff val="25000"/>
              </a:schemeClr>
            </a:solidFill>
          </a:endParaRPr>
        </a:p>
      </dgm:t>
    </dgm:pt>
    <dgm:pt modelId="{39C0DC30-B9F5-4722-93A7-C3D2D5DA25E2}">
      <dgm:prSet phldrT="[Text]" custT="1"/>
      <dgm:spPr/>
      <dgm:t>
        <a:bodyPr/>
        <a:lstStyle/>
        <a:p>
          <a:pPr algn="ctr"/>
          <a:r>
            <a:rPr lang="en-GB" sz="1800" b="1" i="0" dirty="0">
              <a:solidFill>
                <a:schemeClr val="tx1">
                  <a:lumMod val="75000"/>
                  <a:lumOff val="25000"/>
                </a:schemeClr>
              </a:solidFill>
            </a:rPr>
            <a:t>GENERATING A SIGNIFICANT PROPORTION OF THEIR INCOME FROM TRADING</a:t>
          </a:r>
        </a:p>
      </dgm:t>
    </dgm:pt>
    <dgm:pt modelId="{3F1FC144-88F3-41D8-A3C4-3C38E0CCFE22}" type="parTrans" cxnId="{F195816D-21FA-4556-8A58-CFF2F20B6B45}">
      <dgm:prSet/>
      <dgm:spPr/>
      <dgm:t>
        <a:bodyPr/>
        <a:lstStyle/>
        <a:p>
          <a:pPr algn="ctr"/>
          <a:endParaRPr lang="en-GB" sz="1050" b="1" i="0" dirty="0">
            <a:solidFill>
              <a:schemeClr val="tx1">
                <a:lumMod val="75000"/>
                <a:lumOff val="25000"/>
              </a:schemeClr>
            </a:solidFill>
          </a:endParaRPr>
        </a:p>
      </dgm:t>
    </dgm:pt>
    <dgm:pt modelId="{E14ECC37-9B56-4EC1-A9D1-3AD6AAE4FC31}" type="sibTrans" cxnId="{F195816D-21FA-4556-8A58-CFF2F20B6B45}">
      <dgm:prSet/>
      <dgm:spPr/>
      <dgm:t>
        <a:bodyPr/>
        <a:lstStyle/>
        <a:p>
          <a:pPr algn="ctr"/>
          <a:endParaRPr lang="en-GB" sz="1050" b="1" i="0" dirty="0">
            <a:solidFill>
              <a:schemeClr val="tx1">
                <a:lumMod val="75000"/>
                <a:lumOff val="25000"/>
              </a:schemeClr>
            </a:solidFill>
          </a:endParaRPr>
        </a:p>
      </dgm:t>
    </dgm:pt>
    <dgm:pt modelId="{2B8060CF-52AD-4FAE-AE81-F101D7CCF0BE}">
      <dgm:prSet phldrT="[Text]" custT="1"/>
      <dgm:spPr/>
      <dgm:t>
        <a:bodyPr/>
        <a:lstStyle/>
        <a:p>
          <a:pPr algn="ctr"/>
          <a:r>
            <a:rPr lang="en-GB" sz="1800" b="1" i="0" dirty="0">
              <a:solidFill>
                <a:schemeClr val="tx1">
                  <a:lumMod val="75000"/>
                  <a:lumOff val="25000"/>
                </a:schemeClr>
              </a:solidFill>
            </a:rPr>
            <a:t>REINVESTING THE MAJORITY OF THEIR PROFITS IN THEIR SOCIAL MISSION</a:t>
          </a:r>
        </a:p>
      </dgm:t>
    </dgm:pt>
    <dgm:pt modelId="{D2EFEBB3-A727-4B76-A3FA-2FDECA0A89ED}" type="parTrans" cxnId="{8BB5580F-43E3-44C1-9919-31EE33E113A9}">
      <dgm:prSet/>
      <dgm:spPr/>
      <dgm:t>
        <a:bodyPr/>
        <a:lstStyle/>
        <a:p>
          <a:pPr algn="ctr"/>
          <a:endParaRPr lang="en-GB" sz="1050" b="1" i="0" dirty="0">
            <a:solidFill>
              <a:schemeClr val="tx1">
                <a:lumMod val="75000"/>
                <a:lumOff val="25000"/>
              </a:schemeClr>
            </a:solidFill>
          </a:endParaRPr>
        </a:p>
      </dgm:t>
    </dgm:pt>
    <dgm:pt modelId="{64C8D791-6DCE-4D87-8440-2AEC7E4F28AC}" type="sibTrans" cxnId="{8BB5580F-43E3-44C1-9919-31EE33E113A9}">
      <dgm:prSet/>
      <dgm:spPr/>
      <dgm:t>
        <a:bodyPr/>
        <a:lstStyle/>
        <a:p>
          <a:pPr algn="ctr"/>
          <a:endParaRPr lang="en-GB" sz="1050" b="1" i="0" dirty="0">
            <a:solidFill>
              <a:schemeClr val="tx1">
                <a:lumMod val="75000"/>
                <a:lumOff val="25000"/>
              </a:schemeClr>
            </a:solidFill>
          </a:endParaRPr>
        </a:p>
      </dgm:t>
    </dgm:pt>
    <dgm:pt modelId="{14243CEF-5066-442A-AA4C-7452073718A1}">
      <dgm:prSet phldrT="[Text]" custT="1"/>
      <dgm:spPr/>
      <dgm:t>
        <a:bodyPr/>
        <a:lstStyle/>
        <a:p>
          <a:pPr algn="ctr"/>
          <a:r>
            <a:rPr lang="en-GB" sz="1800" b="1" i="0" dirty="0">
              <a:solidFill>
                <a:schemeClr val="tx1">
                  <a:lumMod val="75000"/>
                  <a:lumOff val="25000"/>
                </a:schemeClr>
              </a:solidFill>
            </a:rPr>
            <a:t>VARYING BUSINESS MODELS UNITED BY:</a:t>
          </a:r>
        </a:p>
      </dgm:t>
    </dgm:pt>
    <dgm:pt modelId="{F9607398-F9BA-4558-912D-C2B4F24DE1F4}" type="parTrans" cxnId="{40DA510A-D9A5-4264-93A3-829D88E0C1E9}">
      <dgm:prSet/>
      <dgm:spPr/>
      <dgm:t>
        <a:bodyPr/>
        <a:lstStyle/>
        <a:p>
          <a:pPr algn="ctr"/>
          <a:endParaRPr lang="en-GB" sz="1050" b="1" i="0" dirty="0">
            <a:solidFill>
              <a:schemeClr val="tx1">
                <a:lumMod val="75000"/>
                <a:lumOff val="25000"/>
              </a:schemeClr>
            </a:solidFill>
          </a:endParaRPr>
        </a:p>
      </dgm:t>
    </dgm:pt>
    <dgm:pt modelId="{8E219367-5B8C-409B-ADD8-AA17B1FC1134}" type="sibTrans" cxnId="{40DA510A-D9A5-4264-93A3-829D88E0C1E9}">
      <dgm:prSet/>
      <dgm:spPr/>
      <dgm:t>
        <a:bodyPr/>
        <a:lstStyle/>
        <a:p>
          <a:pPr algn="ctr"/>
          <a:endParaRPr lang="en-GB" sz="1050" b="1" i="0" dirty="0">
            <a:solidFill>
              <a:schemeClr val="tx1">
                <a:lumMod val="75000"/>
                <a:lumOff val="25000"/>
              </a:schemeClr>
            </a:solidFill>
          </a:endParaRPr>
        </a:p>
      </dgm:t>
    </dgm:pt>
    <dgm:pt modelId="{8D496BA5-8EB2-4A99-966D-A16185F5344A}" type="pres">
      <dgm:prSet presAssocID="{4EAA6887-421E-4453-A34A-C97A4B38E4AE}" presName="hierChild1" presStyleCnt="0">
        <dgm:presLayoutVars>
          <dgm:orgChart val="1"/>
          <dgm:chPref val="1"/>
          <dgm:dir/>
          <dgm:animOne val="branch"/>
          <dgm:animLvl val="lvl"/>
          <dgm:resizeHandles/>
        </dgm:presLayoutVars>
      </dgm:prSet>
      <dgm:spPr/>
      <dgm:t>
        <a:bodyPr/>
        <a:lstStyle/>
        <a:p>
          <a:endParaRPr lang="en-GB"/>
        </a:p>
      </dgm:t>
    </dgm:pt>
    <dgm:pt modelId="{68AD4296-B5FF-4907-9927-D74EB128D30A}" type="pres">
      <dgm:prSet presAssocID="{14243CEF-5066-442A-AA4C-7452073718A1}" presName="hierRoot1" presStyleCnt="0">
        <dgm:presLayoutVars>
          <dgm:hierBranch val="init"/>
        </dgm:presLayoutVars>
      </dgm:prSet>
      <dgm:spPr/>
    </dgm:pt>
    <dgm:pt modelId="{3BE34862-0C27-4B2F-961E-A3250BDE9722}" type="pres">
      <dgm:prSet presAssocID="{14243CEF-5066-442A-AA4C-7452073718A1}" presName="rootComposite1" presStyleCnt="0"/>
      <dgm:spPr/>
    </dgm:pt>
    <dgm:pt modelId="{EA0F3675-27CC-4330-B0F4-34BEC32089E1}" type="pres">
      <dgm:prSet presAssocID="{14243CEF-5066-442A-AA4C-7452073718A1}" presName="rootText1" presStyleLbl="node0" presStyleIdx="0" presStyleCnt="1">
        <dgm:presLayoutVars>
          <dgm:chPref val="3"/>
        </dgm:presLayoutVars>
      </dgm:prSet>
      <dgm:spPr/>
      <dgm:t>
        <a:bodyPr/>
        <a:lstStyle/>
        <a:p>
          <a:endParaRPr lang="en-GB"/>
        </a:p>
      </dgm:t>
    </dgm:pt>
    <dgm:pt modelId="{C32E85DF-9394-40A7-A453-1203293C138C}" type="pres">
      <dgm:prSet presAssocID="{14243CEF-5066-442A-AA4C-7452073718A1}" presName="rootConnector1" presStyleLbl="node1" presStyleIdx="0" presStyleCnt="0"/>
      <dgm:spPr/>
      <dgm:t>
        <a:bodyPr/>
        <a:lstStyle/>
        <a:p>
          <a:endParaRPr lang="en-GB"/>
        </a:p>
      </dgm:t>
    </dgm:pt>
    <dgm:pt modelId="{8D4B0381-CE7E-401C-AF50-9D75ED423910}" type="pres">
      <dgm:prSet presAssocID="{14243CEF-5066-442A-AA4C-7452073718A1}" presName="hierChild2" presStyleCnt="0"/>
      <dgm:spPr/>
    </dgm:pt>
    <dgm:pt modelId="{93021B0D-6E31-42BA-86AA-4FF376D95141}" type="pres">
      <dgm:prSet presAssocID="{B080F998-DAB3-49D4-AA50-FDCDF0E12B2A}" presName="Name64" presStyleLbl="parChTrans1D2" presStyleIdx="0" presStyleCnt="3"/>
      <dgm:spPr/>
      <dgm:t>
        <a:bodyPr/>
        <a:lstStyle/>
        <a:p>
          <a:endParaRPr lang="en-GB"/>
        </a:p>
      </dgm:t>
    </dgm:pt>
    <dgm:pt modelId="{20C0A00A-AFC4-48E1-8D96-B0D8FD36D633}" type="pres">
      <dgm:prSet presAssocID="{058D12D9-370A-4260-BEBE-34962F80FF29}" presName="hierRoot2" presStyleCnt="0">
        <dgm:presLayoutVars>
          <dgm:hierBranch val="init"/>
        </dgm:presLayoutVars>
      </dgm:prSet>
      <dgm:spPr/>
    </dgm:pt>
    <dgm:pt modelId="{03BA0CBF-DD31-4B88-BB5E-CD34AC6158CA}" type="pres">
      <dgm:prSet presAssocID="{058D12D9-370A-4260-BEBE-34962F80FF29}" presName="rootComposite" presStyleCnt="0"/>
      <dgm:spPr/>
    </dgm:pt>
    <dgm:pt modelId="{10F12846-FD7E-452B-B4A1-14143C1A6D88}" type="pres">
      <dgm:prSet presAssocID="{058D12D9-370A-4260-BEBE-34962F80FF29}" presName="rootText" presStyleLbl="node2" presStyleIdx="0" presStyleCnt="3">
        <dgm:presLayoutVars>
          <dgm:chPref val="3"/>
        </dgm:presLayoutVars>
      </dgm:prSet>
      <dgm:spPr/>
      <dgm:t>
        <a:bodyPr/>
        <a:lstStyle/>
        <a:p>
          <a:endParaRPr lang="en-GB"/>
        </a:p>
      </dgm:t>
    </dgm:pt>
    <dgm:pt modelId="{F601B369-A98F-4028-93E5-DADD92F4FA0F}" type="pres">
      <dgm:prSet presAssocID="{058D12D9-370A-4260-BEBE-34962F80FF29}" presName="rootConnector" presStyleLbl="node2" presStyleIdx="0" presStyleCnt="3"/>
      <dgm:spPr/>
      <dgm:t>
        <a:bodyPr/>
        <a:lstStyle/>
        <a:p>
          <a:endParaRPr lang="en-GB"/>
        </a:p>
      </dgm:t>
    </dgm:pt>
    <dgm:pt modelId="{9E8671B9-B5F3-414A-9681-DBAE2822B94B}" type="pres">
      <dgm:prSet presAssocID="{058D12D9-370A-4260-BEBE-34962F80FF29}" presName="hierChild4" presStyleCnt="0"/>
      <dgm:spPr/>
    </dgm:pt>
    <dgm:pt modelId="{2153A77C-C7E7-45A7-9AFE-CF6A35B23681}" type="pres">
      <dgm:prSet presAssocID="{058D12D9-370A-4260-BEBE-34962F80FF29}" presName="hierChild5" presStyleCnt="0"/>
      <dgm:spPr/>
    </dgm:pt>
    <dgm:pt modelId="{3D92FA25-BEB9-4891-9B9F-7E53D9A61F3A}" type="pres">
      <dgm:prSet presAssocID="{3F1FC144-88F3-41D8-A3C4-3C38E0CCFE22}" presName="Name64" presStyleLbl="parChTrans1D2" presStyleIdx="1" presStyleCnt="3"/>
      <dgm:spPr/>
      <dgm:t>
        <a:bodyPr/>
        <a:lstStyle/>
        <a:p>
          <a:endParaRPr lang="en-GB"/>
        </a:p>
      </dgm:t>
    </dgm:pt>
    <dgm:pt modelId="{E2D0FA8D-FCD3-4021-A549-516726355868}" type="pres">
      <dgm:prSet presAssocID="{39C0DC30-B9F5-4722-93A7-C3D2D5DA25E2}" presName="hierRoot2" presStyleCnt="0">
        <dgm:presLayoutVars>
          <dgm:hierBranch val="init"/>
        </dgm:presLayoutVars>
      </dgm:prSet>
      <dgm:spPr/>
    </dgm:pt>
    <dgm:pt modelId="{2B005321-B301-457B-A1C7-37049AF6D645}" type="pres">
      <dgm:prSet presAssocID="{39C0DC30-B9F5-4722-93A7-C3D2D5DA25E2}" presName="rootComposite" presStyleCnt="0"/>
      <dgm:spPr/>
    </dgm:pt>
    <dgm:pt modelId="{A74A9319-7EFF-4748-84B8-8A3D28FC3A5F}" type="pres">
      <dgm:prSet presAssocID="{39C0DC30-B9F5-4722-93A7-C3D2D5DA25E2}" presName="rootText" presStyleLbl="node2" presStyleIdx="1" presStyleCnt="3">
        <dgm:presLayoutVars>
          <dgm:chPref val="3"/>
        </dgm:presLayoutVars>
      </dgm:prSet>
      <dgm:spPr/>
      <dgm:t>
        <a:bodyPr/>
        <a:lstStyle/>
        <a:p>
          <a:endParaRPr lang="en-GB"/>
        </a:p>
      </dgm:t>
    </dgm:pt>
    <dgm:pt modelId="{5C5E0F6B-2A01-498A-8D9A-F84DBB9972C1}" type="pres">
      <dgm:prSet presAssocID="{39C0DC30-B9F5-4722-93A7-C3D2D5DA25E2}" presName="rootConnector" presStyleLbl="node2" presStyleIdx="1" presStyleCnt="3"/>
      <dgm:spPr/>
      <dgm:t>
        <a:bodyPr/>
        <a:lstStyle/>
        <a:p>
          <a:endParaRPr lang="en-GB"/>
        </a:p>
      </dgm:t>
    </dgm:pt>
    <dgm:pt modelId="{EDA0E0BB-A27D-4621-A562-8C24660B0838}" type="pres">
      <dgm:prSet presAssocID="{39C0DC30-B9F5-4722-93A7-C3D2D5DA25E2}" presName="hierChild4" presStyleCnt="0"/>
      <dgm:spPr/>
    </dgm:pt>
    <dgm:pt modelId="{BB86521C-D674-4026-9C7A-96DF979E4348}" type="pres">
      <dgm:prSet presAssocID="{39C0DC30-B9F5-4722-93A7-C3D2D5DA25E2}" presName="hierChild5" presStyleCnt="0"/>
      <dgm:spPr/>
    </dgm:pt>
    <dgm:pt modelId="{A82BEB72-F4F7-40D4-B10C-8E2A491A17BD}" type="pres">
      <dgm:prSet presAssocID="{D2EFEBB3-A727-4B76-A3FA-2FDECA0A89ED}" presName="Name64" presStyleLbl="parChTrans1D2" presStyleIdx="2" presStyleCnt="3"/>
      <dgm:spPr/>
      <dgm:t>
        <a:bodyPr/>
        <a:lstStyle/>
        <a:p>
          <a:endParaRPr lang="en-GB"/>
        </a:p>
      </dgm:t>
    </dgm:pt>
    <dgm:pt modelId="{3A47F7EE-E344-440B-87F7-A7477BAA68D7}" type="pres">
      <dgm:prSet presAssocID="{2B8060CF-52AD-4FAE-AE81-F101D7CCF0BE}" presName="hierRoot2" presStyleCnt="0">
        <dgm:presLayoutVars>
          <dgm:hierBranch val="init"/>
        </dgm:presLayoutVars>
      </dgm:prSet>
      <dgm:spPr/>
    </dgm:pt>
    <dgm:pt modelId="{D8BBB48C-B646-41F0-840A-6441504C8BD8}" type="pres">
      <dgm:prSet presAssocID="{2B8060CF-52AD-4FAE-AE81-F101D7CCF0BE}" presName="rootComposite" presStyleCnt="0"/>
      <dgm:spPr/>
    </dgm:pt>
    <dgm:pt modelId="{C49399AB-0FC4-4409-803D-5BE9A56B7774}" type="pres">
      <dgm:prSet presAssocID="{2B8060CF-52AD-4FAE-AE81-F101D7CCF0BE}" presName="rootText" presStyleLbl="node2" presStyleIdx="2" presStyleCnt="3">
        <dgm:presLayoutVars>
          <dgm:chPref val="3"/>
        </dgm:presLayoutVars>
      </dgm:prSet>
      <dgm:spPr/>
      <dgm:t>
        <a:bodyPr/>
        <a:lstStyle/>
        <a:p>
          <a:endParaRPr lang="en-GB"/>
        </a:p>
      </dgm:t>
    </dgm:pt>
    <dgm:pt modelId="{839D1630-BBD8-4212-9F6E-82B11131335F}" type="pres">
      <dgm:prSet presAssocID="{2B8060CF-52AD-4FAE-AE81-F101D7CCF0BE}" presName="rootConnector" presStyleLbl="node2" presStyleIdx="2" presStyleCnt="3"/>
      <dgm:spPr/>
      <dgm:t>
        <a:bodyPr/>
        <a:lstStyle/>
        <a:p>
          <a:endParaRPr lang="en-GB"/>
        </a:p>
      </dgm:t>
    </dgm:pt>
    <dgm:pt modelId="{6C1B7E42-01B7-491F-BE66-4C8B8F10D3E7}" type="pres">
      <dgm:prSet presAssocID="{2B8060CF-52AD-4FAE-AE81-F101D7CCF0BE}" presName="hierChild4" presStyleCnt="0"/>
      <dgm:spPr/>
    </dgm:pt>
    <dgm:pt modelId="{D495E1F9-C76F-44EB-AC26-E246A71D5973}" type="pres">
      <dgm:prSet presAssocID="{2B8060CF-52AD-4FAE-AE81-F101D7CCF0BE}" presName="hierChild5" presStyleCnt="0"/>
      <dgm:spPr/>
    </dgm:pt>
    <dgm:pt modelId="{3F8C9167-A283-4F4C-99BF-B5D9DA929A61}" type="pres">
      <dgm:prSet presAssocID="{14243CEF-5066-442A-AA4C-7452073718A1}" presName="hierChild3" presStyleCnt="0"/>
      <dgm:spPr/>
    </dgm:pt>
  </dgm:ptLst>
  <dgm:cxnLst>
    <dgm:cxn modelId="{DE27DB24-349B-4B19-8C1B-38D63019551C}" srcId="{14243CEF-5066-442A-AA4C-7452073718A1}" destId="{058D12D9-370A-4260-BEBE-34962F80FF29}" srcOrd="0" destOrd="0" parTransId="{B080F998-DAB3-49D4-AA50-FDCDF0E12B2A}" sibTransId="{495DED8C-1164-4AE5-B874-8B18B4F9D770}"/>
    <dgm:cxn modelId="{FDEEBD94-2F5B-4C0D-BEB6-AE8448FCA832}" type="presOf" srcId="{4EAA6887-421E-4453-A34A-C97A4B38E4AE}" destId="{8D496BA5-8EB2-4A99-966D-A16185F5344A}" srcOrd="0" destOrd="0" presId="urn:microsoft.com/office/officeart/2009/3/layout/HorizontalOrganizationChart"/>
    <dgm:cxn modelId="{D93E0F83-0ADB-4502-A56C-52616D36A26F}" type="presOf" srcId="{2B8060CF-52AD-4FAE-AE81-F101D7CCF0BE}" destId="{C49399AB-0FC4-4409-803D-5BE9A56B7774}" srcOrd="0" destOrd="0" presId="urn:microsoft.com/office/officeart/2009/3/layout/HorizontalOrganizationChart"/>
    <dgm:cxn modelId="{865DD672-6A02-43D1-8836-0383E05676D3}" type="presOf" srcId="{2B8060CF-52AD-4FAE-AE81-F101D7CCF0BE}" destId="{839D1630-BBD8-4212-9F6E-82B11131335F}" srcOrd="1" destOrd="0" presId="urn:microsoft.com/office/officeart/2009/3/layout/HorizontalOrganizationChart"/>
    <dgm:cxn modelId="{AD79FC6C-C2EC-4A2F-B735-DB176BC7416D}" type="presOf" srcId="{058D12D9-370A-4260-BEBE-34962F80FF29}" destId="{F601B369-A98F-4028-93E5-DADD92F4FA0F}" srcOrd="1" destOrd="0" presId="urn:microsoft.com/office/officeart/2009/3/layout/HorizontalOrganizationChart"/>
    <dgm:cxn modelId="{4B1D08A9-1C9E-46CC-800C-639306AB869E}" type="presOf" srcId="{B080F998-DAB3-49D4-AA50-FDCDF0E12B2A}" destId="{93021B0D-6E31-42BA-86AA-4FF376D95141}" srcOrd="0" destOrd="0" presId="urn:microsoft.com/office/officeart/2009/3/layout/HorizontalOrganizationChart"/>
    <dgm:cxn modelId="{1499ACBC-E4CA-4D1C-97BE-31D6BEB04426}" type="presOf" srcId="{D2EFEBB3-A727-4B76-A3FA-2FDECA0A89ED}" destId="{A82BEB72-F4F7-40D4-B10C-8E2A491A17BD}" srcOrd="0" destOrd="0" presId="urn:microsoft.com/office/officeart/2009/3/layout/HorizontalOrganizationChart"/>
    <dgm:cxn modelId="{5DDEE609-B7D7-42D8-970C-54E04758E802}" type="presOf" srcId="{3F1FC144-88F3-41D8-A3C4-3C38E0CCFE22}" destId="{3D92FA25-BEB9-4891-9B9F-7E53D9A61F3A}" srcOrd="0" destOrd="0" presId="urn:microsoft.com/office/officeart/2009/3/layout/HorizontalOrganizationChart"/>
    <dgm:cxn modelId="{184338A2-2B6B-42A9-BD66-3FAAAFB82794}" type="presOf" srcId="{14243CEF-5066-442A-AA4C-7452073718A1}" destId="{C32E85DF-9394-40A7-A453-1203293C138C}" srcOrd="1" destOrd="0" presId="urn:microsoft.com/office/officeart/2009/3/layout/HorizontalOrganizationChart"/>
    <dgm:cxn modelId="{40DA510A-D9A5-4264-93A3-829D88E0C1E9}" srcId="{4EAA6887-421E-4453-A34A-C97A4B38E4AE}" destId="{14243CEF-5066-442A-AA4C-7452073718A1}" srcOrd="0" destOrd="0" parTransId="{F9607398-F9BA-4558-912D-C2B4F24DE1F4}" sibTransId="{8E219367-5B8C-409B-ADD8-AA17B1FC1134}"/>
    <dgm:cxn modelId="{0AA43379-C2FE-41B1-BFBF-292A1151F64A}" type="presOf" srcId="{39C0DC30-B9F5-4722-93A7-C3D2D5DA25E2}" destId="{A74A9319-7EFF-4748-84B8-8A3D28FC3A5F}" srcOrd="0" destOrd="0" presId="urn:microsoft.com/office/officeart/2009/3/layout/HorizontalOrganizationChart"/>
    <dgm:cxn modelId="{D43801E9-05F8-4E4E-8003-C9E104A7F95F}" type="presOf" srcId="{058D12D9-370A-4260-BEBE-34962F80FF29}" destId="{10F12846-FD7E-452B-B4A1-14143C1A6D88}" srcOrd="0" destOrd="0" presId="urn:microsoft.com/office/officeart/2009/3/layout/HorizontalOrganizationChart"/>
    <dgm:cxn modelId="{C0E953E5-A7DD-45FD-ABBD-727242DFAB29}" type="presOf" srcId="{39C0DC30-B9F5-4722-93A7-C3D2D5DA25E2}" destId="{5C5E0F6B-2A01-498A-8D9A-F84DBB9972C1}" srcOrd="1" destOrd="0" presId="urn:microsoft.com/office/officeart/2009/3/layout/HorizontalOrganizationChart"/>
    <dgm:cxn modelId="{F195816D-21FA-4556-8A58-CFF2F20B6B45}" srcId="{14243CEF-5066-442A-AA4C-7452073718A1}" destId="{39C0DC30-B9F5-4722-93A7-C3D2D5DA25E2}" srcOrd="1" destOrd="0" parTransId="{3F1FC144-88F3-41D8-A3C4-3C38E0CCFE22}" sibTransId="{E14ECC37-9B56-4EC1-A9D1-3AD6AAE4FC31}"/>
    <dgm:cxn modelId="{8BB5580F-43E3-44C1-9919-31EE33E113A9}" srcId="{14243CEF-5066-442A-AA4C-7452073718A1}" destId="{2B8060CF-52AD-4FAE-AE81-F101D7CCF0BE}" srcOrd="2" destOrd="0" parTransId="{D2EFEBB3-A727-4B76-A3FA-2FDECA0A89ED}" sibTransId="{64C8D791-6DCE-4D87-8440-2AEC7E4F28AC}"/>
    <dgm:cxn modelId="{A77934A0-91DC-43EA-94A8-248E87BB7F46}" type="presOf" srcId="{14243CEF-5066-442A-AA4C-7452073718A1}" destId="{EA0F3675-27CC-4330-B0F4-34BEC32089E1}" srcOrd="0" destOrd="0" presId="urn:microsoft.com/office/officeart/2009/3/layout/HorizontalOrganizationChart"/>
    <dgm:cxn modelId="{13B73EEE-D490-46EB-83F1-3C8199DF0E6C}" type="presParOf" srcId="{8D496BA5-8EB2-4A99-966D-A16185F5344A}" destId="{68AD4296-B5FF-4907-9927-D74EB128D30A}" srcOrd="0" destOrd="0" presId="urn:microsoft.com/office/officeart/2009/3/layout/HorizontalOrganizationChart"/>
    <dgm:cxn modelId="{2E84A74B-4F7D-4F9D-A0C5-294468125F42}" type="presParOf" srcId="{68AD4296-B5FF-4907-9927-D74EB128D30A}" destId="{3BE34862-0C27-4B2F-961E-A3250BDE9722}" srcOrd="0" destOrd="0" presId="urn:microsoft.com/office/officeart/2009/3/layout/HorizontalOrganizationChart"/>
    <dgm:cxn modelId="{B053626A-3AE1-46ED-AF50-0A57076C0B10}" type="presParOf" srcId="{3BE34862-0C27-4B2F-961E-A3250BDE9722}" destId="{EA0F3675-27CC-4330-B0F4-34BEC32089E1}" srcOrd="0" destOrd="0" presId="urn:microsoft.com/office/officeart/2009/3/layout/HorizontalOrganizationChart"/>
    <dgm:cxn modelId="{E5146E6C-9CDA-4A1C-B463-B40EB649E22F}" type="presParOf" srcId="{3BE34862-0C27-4B2F-961E-A3250BDE9722}" destId="{C32E85DF-9394-40A7-A453-1203293C138C}" srcOrd="1" destOrd="0" presId="urn:microsoft.com/office/officeart/2009/3/layout/HorizontalOrganizationChart"/>
    <dgm:cxn modelId="{F512E76A-1E4E-4ED3-88FB-AA1CC4CD941D}" type="presParOf" srcId="{68AD4296-B5FF-4907-9927-D74EB128D30A}" destId="{8D4B0381-CE7E-401C-AF50-9D75ED423910}" srcOrd="1" destOrd="0" presId="urn:microsoft.com/office/officeart/2009/3/layout/HorizontalOrganizationChart"/>
    <dgm:cxn modelId="{34D98D7A-BFC1-4A71-A1A0-31545A2901CC}" type="presParOf" srcId="{8D4B0381-CE7E-401C-AF50-9D75ED423910}" destId="{93021B0D-6E31-42BA-86AA-4FF376D95141}" srcOrd="0" destOrd="0" presId="urn:microsoft.com/office/officeart/2009/3/layout/HorizontalOrganizationChart"/>
    <dgm:cxn modelId="{B380B557-B43A-4CA9-9E11-7097ACC4D6B8}" type="presParOf" srcId="{8D4B0381-CE7E-401C-AF50-9D75ED423910}" destId="{20C0A00A-AFC4-48E1-8D96-B0D8FD36D633}" srcOrd="1" destOrd="0" presId="urn:microsoft.com/office/officeart/2009/3/layout/HorizontalOrganizationChart"/>
    <dgm:cxn modelId="{960BF4F2-7594-49C9-8C76-1368036365AD}" type="presParOf" srcId="{20C0A00A-AFC4-48E1-8D96-B0D8FD36D633}" destId="{03BA0CBF-DD31-4B88-BB5E-CD34AC6158CA}" srcOrd="0" destOrd="0" presId="urn:microsoft.com/office/officeart/2009/3/layout/HorizontalOrganizationChart"/>
    <dgm:cxn modelId="{5163AD91-98BB-4E29-AE15-DA2FA25B292B}" type="presParOf" srcId="{03BA0CBF-DD31-4B88-BB5E-CD34AC6158CA}" destId="{10F12846-FD7E-452B-B4A1-14143C1A6D88}" srcOrd="0" destOrd="0" presId="urn:microsoft.com/office/officeart/2009/3/layout/HorizontalOrganizationChart"/>
    <dgm:cxn modelId="{FEE9EED4-B802-4ABC-BE08-6410509AEAD1}" type="presParOf" srcId="{03BA0CBF-DD31-4B88-BB5E-CD34AC6158CA}" destId="{F601B369-A98F-4028-93E5-DADD92F4FA0F}" srcOrd="1" destOrd="0" presId="urn:microsoft.com/office/officeart/2009/3/layout/HorizontalOrganizationChart"/>
    <dgm:cxn modelId="{99BC5F63-B456-4AF9-B2AA-92FF84BB455C}" type="presParOf" srcId="{20C0A00A-AFC4-48E1-8D96-B0D8FD36D633}" destId="{9E8671B9-B5F3-414A-9681-DBAE2822B94B}" srcOrd="1" destOrd="0" presId="urn:microsoft.com/office/officeart/2009/3/layout/HorizontalOrganizationChart"/>
    <dgm:cxn modelId="{B9C6EDE6-C783-4FBB-844A-C77F7429878F}" type="presParOf" srcId="{20C0A00A-AFC4-48E1-8D96-B0D8FD36D633}" destId="{2153A77C-C7E7-45A7-9AFE-CF6A35B23681}" srcOrd="2" destOrd="0" presId="urn:microsoft.com/office/officeart/2009/3/layout/HorizontalOrganizationChart"/>
    <dgm:cxn modelId="{C4694C1D-6218-4CE4-A34C-CC4944A5D1A6}" type="presParOf" srcId="{8D4B0381-CE7E-401C-AF50-9D75ED423910}" destId="{3D92FA25-BEB9-4891-9B9F-7E53D9A61F3A}" srcOrd="2" destOrd="0" presId="urn:microsoft.com/office/officeart/2009/3/layout/HorizontalOrganizationChart"/>
    <dgm:cxn modelId="{C8AA02F1-BCDE-4138-B794-E9802017AE16}" type="presParOf" srcId="{8D4B0381-CE7E-401C-AF50-9D75ED423910}" destId="{E2D0FA8D-FCD3-4021-A549-516726355868}" srcOrd="3" destOrd="0" presId="urn:microsoft.com/office/officeart/2009/3/layout/HorizontalOrganizationChart"/>
    <dgm:cxn modelId="{C5EF977F-9C5F-4240-B467-F25E2ABDFA56}" type="presParOf" srcId="{E2D0FA8D-FCD3-4021-A549-516726355868}" destId="{2B005321-B301-457B-A1C7-37049AF6D645}" srcOrd="0" destOrd="0" presId="urn:microsoft.com/office/officeart/2009/3/layout/HorizontalOrganizationChart"/>
    <dgm:cxn modelId="{DA93C515-FABB-47F1-B424-B4CA181EDA99}" type="presParOf" srcId="{2B005321-B301-457B-A1C7-37049AF6D645}" destId="{A74A9319-7EFF-4748-84B8-8A3D28FC3A5F}" srcOrd="0" destOrd="0" presId="urn:microsoft.com/office/officeart/2009/3/layout/HorizontalOrganizationChart"/>
    <dgm:cxn modelId="{6D8E8847-983F-452F-936E-50DB917914B4}" type="presParOf" srcId="{2B005321-B301-457B-A1C7-37049AF6D645}" destId="{5C5E0F6B-2A01-498A-8D9A-F84DBB9972C1}" srcOrd="1" destOrd="0" presId="urn:microsoft.com/office/officeart/2009/3/layout/HorizontalOrganizationChart"/>
    <dgm:cxn modelId="{2AC8369F-2831-4EF9-985B-C47ADAE42234}" type="presParOf" srcId="{E2D0FA8D-FCD3-4021-A549-516726355868}" destId="{EDA0E0BB-A27D-4621-A562-8C24660B0838}" srcOrd="1" destOrd="0" presId="urn:microsoft.com/office/officeart/2009/3/layout/HorizontalOrganizationChart"/>
    <dgm:cxn modelId="{58EC120E-6CEE-4F05-8EDF-5950F6A290C7}" type="presParOf" srcId="{E2D0FA8D-FCD3-4021-A549-516726355868}" destId="{BB86521C-D674-4026-9C7A-96DF979E4348}" srcOrd="2" destOrd="0" presId="urn:microsoft.com/office/officeart/2009/3/layout/HorizontalOrganizationChart"/>
    <dgm:cxn modelId="{E23A7907-B2C5-4CB5-97F3-71357476F22F}" type="presParOf" srcId="{8D4B0381-CE7E-401C-AF50-9D75ED423910}" destId="{A82BEB72-F4F7-40D4-B10C-8E2A491A17BD}" srcOrd="4" destOrd="0" presId="urn:microsoft.com/office/officeart/2009/3/layout/HorizontalOrganizationChart"/>
    <dgm:cxn modelId="{2FBF935F-1543-449D-852F-EF64052D2988}" type="presParOf" srcId="{8D4B0381-CE7E-401C-AF50-9D75ED423910}" destId="{3A47F7EE-E344-440B-87F7-A7477BAA68D7}" srcOrd="5" destOrd="0" presId="urn:microsoft.com/office/officeart/2009/3/layout/HorizontalOrganizationChart"/>
    <dgm:cxn modelId="{FFFBB127-2A7F-47B2-9566-C741149EB22A}" type="presParOf" srcId="{3A47F7EE-E344-440B-87F7-A7477BAA68D7}" destId="{D8BBB48C-B646-41F0-840A-6441504C8BD8}" srcOrd="0" destOrd="0" presId="urn:microsoft.com/office/officeart/2009/3/layout/HorizontalOrganizationChart"/>
    <dgm:cxn modelId="{167F22DF-EF2A-4C48-A015-7030607E59AB}" type="presParOf" srcId="{D8BBB48C-B646-41F0-840A-6441504C8BD8}" destId="{C49399AB-0FC4-4409-803D-5BE9A56B7774}" srcOrd="0" destOrd="0" presId="urn:microsoft.com/office/officeart/2009/3/layout/HorizontalOrganizationChart"/>
    <dgm:cxn modelId="{34357FCE-1F41-47EF-95CB-BAD78AA01727}" type="presParOf" srcId="{D8BBB48C-B646-41F0-840A-6441504C8BD8}" destId="{839D1630-BBD8-4212-9F6E-82B11131335F}" srcOrd="1" destOrd="0" presId="urn:microsoft.com/office/officeart/2009/3/layout/HorizontalOrganizationChart"/>
    <dgm:cxn modelId="{D29891AD-F80F-4357-8FEE-12547CF1263E}" type="presParOf" srcId="{3A47F7EE-E344-440B-87F7-A7477BAA68D7}" destId="{6C1B7E42-01B7-491F-BE66-4C8B8F10D3E7}" srcOrd="1" destOrd="0" presId="urn:microsoft.com/office/officeart/2009/3/layout/HorizontalOrganizationChart"/>
    <dgm:cxn modelId="{EC6C4786-89CE-42B3-95E7-C661A9E72D73}" type="presParOf" srcId="{3A47F7EE-E344-440B-87F7-A7477BAA68D7}" destId="{D495E1F9-C76F-44EB-AC26-E246A71D5973}" srcOrd="2" destOrd="0" presId="urn:microsoft.com/office/officeart/2009/3/layout/HorizontalOrganizationChart"/>
    <dgm:cxn modelId="{498F5CF5-BE7B-4820-8060-31283B6F7D28}" type="presParOf" srcId="{68AD4296-B5FF-4907-9927-D74EB128D30A}" destId="{3F8C9167-A283-4F4C-99BF-B5D9DA929A6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DEBF9B-B38B-4997-ADC0-FBE50EC872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48D933-3CAE-440F-82B1-7A86C609393F}">
      <dgm:prSet phldrT="[Text]" custT="1"/>
      <dgm:spPr/>
      <dgm:t>
        <a:bodyPr/>
        <a:lstStyle/>
        <a:p>
          <a:r>
            <a:rPr lang="en-US" sz="1200" b="1" dirty="0"/>
            <a:t>SOCIAL LENDER BANKS</a:t>
          </a:r>
        </a:p>
      </dgm:t>
    </dgm:pt>
    <dgm:pt modelId="{F961BE1B-D211-4CBB-8004-669E8D0FB269}" type="parTrans" cxnId="{3FE1FF52-D7B1-4D10-9A75-9E57F9EC76F2}">
      <dgm:prSet/>
      <dgm:spPr/>
      <dgm:t>
        <a:bodyPr/>
        <a:lstStyle/>
        <a:p>
          <a:endParaRPr lang="en-US" sz="1400" b="1"/>
        </a:p>
      </dgm:t>
    </dgm:pt>
    <dgm:pt modelId="{D07C271A-E9E8-4817-BF16-AA6E32541DA7}" type="sibTrans" cxnId="{3FE1FF52-D7B1-4D10-9A75-9E57F9EC76F2}">
      <dgm:prSet/>
      <dgm:spPr/>
      <dgm:t>
        <a:bodyPr/>
        <a:lstStyle/>
        <a:p>
          <a:endParaRPr lang="en-US" sz="1400" b="1"/>
        </a:p>
      </dgm:t>
    </dgm:pt>
    <dgm:pt modelId="{50A3386D-AC29-4821-9F9D-704AEC54BE0B}">
      <dgm:prSet phldrT="[Text]" custT="1"/>
      <dgm:spPr/>
      <dgm:t>
        <a:bodyPr/>
        <a:lstStyle/>
        <a:p>
          <a:r>
            <a:rPr lang="en-US" sz="1200" b="1" dirty="0"/>
            <a:t>COMMUNITY BONDS</a:t>
          </a:r>
        </a:p>
      </dgm:t>
    </dgm:pt>
    <dgm:pt modelId="{EF7A01A1-593B-4F1D-AFB4-C49476E38FA1}" type="parTrans" cxnId="{3C298EF7-F57B-4FA7-B02F-0324FEB34E02}">
      <dgm:prSet/>
      <dgm:spPr/>
      <dgm:t>
        <a:bodyPr/>
        <a:lstStyle/>
        <a:p>
          <a:endParaRPr lang="en-US" sz="1400" b="1"/>
        </a:p>
      </dgm:t>
    </dgm:pt>
    <dgm:pt modelId="{B2D6324C-E324-4547-87EF-67DC62620A76}" type="sibTrans" cxnId="{3C298EF7-F57B-4FA7-B02F-0324FEB34E02}">
      <dgm:prSet/>
      <dgm:spPr/>
      <dgm:t>
        <a:bodyPr/>
        <a:lstStyle/>
        <a:p>
          <a:endParaRPr lang="en-US" sz="1400" b="1"/>
        </a:p>
      </dgm:t>
    </dgm:pt>
    <dgm:pt modelId="{B2F61D89-59EA-481B-A9E8-1C6C8EC3BEF9}">
      <dgm:prSet phldrT="[Text]" custT="1"/>
      <dgm:spPr/>
      <dgm:t>
        <a:bodyPr/>
        <a:lstStyle/>
        <a:p>
          <a:r>
            <a:rPr lang="en-US" sz="1200" b="1" dirty="0"/>
            <a:t>SOCIAL IMPACT BONDS</a:t>
          </a:r>
        </a:p>
      </dgm:t>
    </dgm:pt>
    <dgm:pt modelId="{CEA51889-BD51-44AF-A4EE-08551527A1D8}" type="parTrans" cxnId="{14EE2034-F44E-4FDF-AF2B-00D2F4A751C5}">
      <dgm:prSet/>
      <dgm:spPr/>
      <dgm:t>
        <a:bodyPr/>
        <a:lstStyle/>
        <a:p>
          <a:endParaRPr lang="en-US" sz="1400" b="1"/>
        </a:p>
      </dgm:t>
    </dgm:pt>
    <dgm:pt modelId="{090620B7-823C-4432-BBDA-5305D57BCE29}" type="sibTrans" cxnId="{14EE2034-F44E-4FDF-AF2B-00D2F4A751C5}">
      <dgm:prSet/>
      <dgm:spPr/>
      <dgm:t>
        <a:bodyPr/>
        <a:lstStyle/>
        <a:p>
          <a:endParaRPr lang="en-US" sz="1400" b="1"/>
        </a:p>
      </dgm:t>
    </dgm:pt>
    <dgm:pt modelId="{38A45C31-E726-47CF-B67C-C35CA0AA67B8}">
      <dgm:prSet phldrT="[Text]" custT="1"/>
      <dgm:spPr/>
      <dgm:t>
        <a:bodyPr/>
        <a:lstStyle/>
        <a:p>
          <a:r>
            <a:rPr lang="en-US" sz="1200" b="1" dirty="0"/>
            <a:t>CROWDFUNDING</a:t>
          </a:r>
        </a:p>
      </dgm:t>
    </dgm:pt>
    <dgm:pt modelId="{AA519AD8-6C32-4ADE-B8CA-1D346B687E47}" type="parTrans" cxnId="{55A0D9D8-924E-4114-9FE2-FC9A094630FB}">
      <dgm:prSet/>
      <dgm:spPr/>
      <dgm:t>
        <a:bodyPr/>
        <a:lstStyle/>
        <a:p>
          <a:endParaRPr lang="en-US" sz="1400" b="1"/>
        </a:p>
      </dgm:t>
    </dgm:pt>
    <dgm:pt modelId="{36279A54-8FB6-42AD-8F86-84BC3D3D79CF}" type="sibTrans" cxnId="{55A0D9D8-924E-4114-9FE2-FC9A094630FB}">
      <dgm:prSet/>
      <dgm:spPr/>
      <dgm:t>
        <a:bodyPr/>
        <a:lstStyle/>
        <a:p>
          <a:endParaRPr lang="en-US" sz="1400" b="1"/>
        </a:p>
      </dgm:t>
    </dgm:pt>
    <dgm:pt modelId="{C9CBE80B-FE0E-40C2-AAA1-A0395F708F8B}" type="pres">
      <dgm:prSet presAssocID="{BCDEBF9B-B38B-4997-ADC0-FBE50EC87298}" presName="diagram" presStyleCnt="0">
        <dgm:presLayoutVars>
          <dgm:dir/>
          <dgm:resizeHandles val="exact"/>
        </dgm:presLayoutVars>
      </dgm:prSet>
      <dgm:spPr/>
      <dgm:t>
        <a:bodyPr/>
        <a:lstStyle/>
        <a:p>
          <a:endParaRPr lang="en-GB"/>
        </a:p>
      </dgm:t>
    </dgm:pt>
    <dgm:pt modelId="{E8F864EE-54DB-4E74-99CA-B8335DA61546}" type="pres">
      <dgm:prSet presAssocID="{6048D933-3CAE-440F-82B1-7A86C609393F}" presName="node" presStyleLbl="node1" presStyleIdx="0" presStyleCnt="4">
        <dgm:presLayoutVars>
          <dgm:bulletEnabled val="1"/>
        </dgm:presLayoutVars>
      </dgm:prSet>
      <dgm:spPr/>
      <dgm:t>
        <a:bodyPr/>
        <a:lstStyle/>
        <a:p>
          <a:endParaRPr lang="en-GB"/>
        </a:p>
      </dgm:t>
    </dgm:pt>
    <dgm:pt modelId="{56D13F6F-DA07-4501-AFA0-20A4847BBBEF}" type="pres">
      <dgm:prSet presAssocID="{D07C271A-E9E8-4817-BF16-AA6E32541DA7}" presName="sibTrans" presStyleCnt="0"/>
      <dgm:spPr/>
    </dgm:pt>
    <dgm:pt modelId="{DFE5FD04-FCE9-4FD0-A792-5B3CB1A1A364}" type="pres">
      <dgm:prSet presAssocID="{50A3386D-AC29-4821-9F9D-704AEC54BE0B}" presName="node" presStyleLbl="node1" presStyleIdx="1" presStyleCnt="4">
        <dgm:presLayoutVars>
          <dgm:bulletEnabled val="1"/>
        </dgm:presLayoutVars>
      </dgm:prSet>
      <dgm:spPr/>
      <dgm:t>
        <a:bodyPr/>
        <a:lstStyle/>
        <a:p>
          <a:endParaRPr lang="en-GB"/>
        </a:p>
      </dgm:t>
    </dgm:pt>
    <dgm:pt modelId="{A5CB33D9-F386-4D31-902C-53490ED201F9}" type="pres">
      <dgm:prSet presAssocID="{B2D6324C-E324-4547-87EF-67DC62620A76}" presName="sibTrans" presStyleCnt="0"/>
      <dgm:spPr/>
    </dgm:pt>
    <dgm:pt modelId="{2DB6BBA6-522D-4DEA-A101-29398CF6DD82}" type="pres">
      <dgm:prSet presAssocID="{B2F61D89-59EA-481B-A9E8-1C6C8EC3BEF9}" presName="node" presStyleLbl="node1" presStyleIdx="2" presStyleCnt="4">
        <dgm:presLayoutVars>
          <dgm:bulletEnabled val="1"/>
        </dgm:presLayoutVars>
      </dgm:prSet>
      <dgm:spPr/>
      <dgm:t>
        <a:bodyPr/>
        <a:lstStyle/>
        <a:p>
          <a:endParaRPr lang="en-GB"/>
        </a:p>
      </dgm:t>
    </dgm:pt>
    <dgm:pt modelId="{4D1D2584-E2D5-4D63-AB92-23448BB5D7A9}" type="pres">
      <dgm:prSet presAssocID="{090620B7-823C-4432-BBDA-5305D57BCE29}" presName="sibTrans" presStyleCnt="0"/>
      <dgm:spPr/>
    </dgm:pt>
    <dgm:pt modelId="{F1B2A4D2-19A7-4104-A4E5-4804D707284B}" type="pres">
      <dgm:prSet presAssocID="{38A45C31-E726-47CF-B67C-C35CA0AA67B8}" presName="node" presStyleLbl="node1" presStyleIdx="3" presStyleCnt="4">
        <dgm:presLayoutVars>
          <dgm:bulletEnabled val="1"/>
        </dgm:presLayoutVars>
      </dgm:prSet>
      <dgm:spPr/>
      <dgm:t>
        <a:bodyPr/>
        <a:lstStyle/>
        <a:p>
          <a:endParaRPr lang="en-GB"/>
        </a:p>
      </dgm:t>
    </dgm:pt>
  </dgm:ptLst>
  <dgm:cxnLst>
    <dgm:cxn modelId="{55A0D9D8-924E-4114-9FE2-FC9A094630FB}" srcId="{BCDEBF9B-B38B-4997-ADC0-FBE50EC87298}" destId="{38A45C31-E726-47CF-B67C-C35CA0AA67B8}" srcOrd="3" destOrd="0" parTransId="{AA519AD8-6C32-4ADE-B8CA-1D346B687E47}" sibTransId="{36279A54-8FB6-42AD-8F86-84BC3D3D79CF}"/>
    <dgm:cxn modelId="{14EE2034-F44E-4FDF-AF2B-00D2F4A751C5}" srcId="{BCDEBF9B-B38B-4997-ADC0-FBE50EC87298}" destId="{B2F61D89-59EA-481B-A9E8-1C6C8EC3BEF9}" srcOrd="2" destOrd="0" parTransId="{CEA51889-BD51-44AF-A4EE-08551527A1D8}" sibTransId="{090620B7-823C-4432-BBDA-5305D57BCE29}"/>
    <dgm:cxn modelId="{21B8A681-2BF3-493F-8FAE-895E5A926D1F}" type="presOf" srcId="{B2F61D89-59EA-481B-A9E8-1C6C8EC3BEF9}" destId="{2DB6BBA6-522D-4DEA-A101-29398CF6DD82}" srcOrd="0" destOrd="0" presId="urn:microsoft.com/office/officeart/2005/8/layout/default"/>
    <dgm:cxn modelId="{3FE1FF52-D7B1-4D10-9A75-9E57F9EC76F2}" srcId="{BCDEBF9B-B38B-4997-ADC0-FBE50EC87298}" destId="{6048D933-3CAE-440F-82B1-7A86C609393F}" srcOrd="0" destOrd="0" parTransId="{F961BE1B-D211-4CBB-8004-669E8D0FB269}" sibTransId="{D07C271A-E9E8-4817-BF16-AA6E32541DA7}"/>
    <dgm:cxn modelId="{F1A12780-6E6D-4E6A-9974-5E63F1F1ABDB}" type="presOf" srcId="{50A3386D-AC29-4821-9F9D-704AEC54BE0B}" destId="{DFE5FD04-FCE9-4FD0-A792-5B3CB1A1A364}" srcOrd="0" destOrd="0" presId="urn:microsoft.com/office/officeart/2005/8/layout/default"/>
    <dgm:cxn modelId="{76B96173-8AF0-4A58-A07F-5809319C609B}" type="presOf" srcId="{6048D933-3CAE-440F-82B1-7A86C609393F}" destId="{E8F864EE-54DB-4E74-99CA-B8335DA61546}" srcOrd="0" destOrd="0" presId="urn:microsoft.com/office/officeart/2005/8/layout/default"/>
    <dgm:cxn modelId="{684AD95F-1D1E-42F5-B542-66DA294CD9E3}" type="presOf" srcId="{BCDEBF9B-B38B-4997-ADC0-FBE50EC87298}" destId="{C9CBE80B-FE0E-40C2-AAA1-A0395F708F8B}" srcOrd="0" destOrd="0" presId="urn:microsoft.com/office/officeart/2005/8/layout/default"/>
    <dgm:cxn modelId="{3C298EF7-F57B-4FA7-B02F-0324FEB34E02}" srcId="{BCDEBF9B-B38B-4997-ADC0-FBE50EC87298}" destId="{50A3386D-AC29-4821-9F9D-704AEC54BE0B}" srcOrd="1" destOrd="0" parTransId="{EF7A01A1-593B-4F1D-AFB4-C49476E38FA1}" sibTransId="{B2D6324C-E324-4547-87EF-67DC62620A76}"/>
    <dgm:cxn modelId="{E3F98025-829E-49E9-9449-CDED126B7BA0}" type="presOf" srcId="{38A45C31-E726-47CF-B67C-C35CA0AA67B8}" destId="{F1B2A4D2-19A7-4104-A4E5-4804D707284B}" srcOrd="0" destOrd="0" presId="urn:microsoft.com/office/officeart/2005/8/layout/default"/>
    <dgm:cxn modelId="{5AE12BD8-95E1-4783-B697-46B5B32269EE}" type="presParOf" srcId="{C9CBE80B-FE0E-40C2-AAA1-A0395F708F8B}" destId="{E8F864EE-54DB-4E74-99CA-B8335DA61546}" srcOrd="0" destOrd="0" presId="urn:microsoft.com/office/officeart/2005/8/layout/default"/>
    <dgm:cxn modelId="{0EE29EAD-83CD-453C-B6D3-816F3081ED92}" type="presParOf" srcId="{C9CBE80B-FE0E-40C2-AAA1-A0395F708F8B}" destId="{56D13F6F-DA07-4501-AFA0-20A4847BBBEF}" srcOrd="1" destOrd="0" presId="urn:microsoft.com/office/officeart/2005/8/layout/default"/>
    <dgm:cxn modelId="{F0E13EA4-AE7B-4D29-999C-A9E16F59AF8C}" type="presParOf" srcId="{C9CBE80B-FE0E-40C2-AAA1-A0395F708F8B}" destId="{DFE5FD04-FCE9-4FD0-A792-5B3CB1A1A364}" srcOrd="2" destOrd="0" presId="urn:microsoft.com/office/officeart/2005/8/layout/default"/>
    <dgm:cxn modelId="{80485AA1-E569-446B-A68F-43E1FAFF3066}" type="presParOf" srcId="{C9CBE80B-FE0E-40C2-AAA1-A0395F708F8B}" destId="{A5CB33D9-F386-4D31-902C-53490ED201F9}" srcOrd="3" destOrd="0" presId="urn:microsoft.com/office/officeart/2005/8/layout/default"/>
    <dgm:cxn modelId="{E11CD67B-ACE3-433F-8CE2-3A28D4F9BF90}" type="presParOf" srcId="{C9CBE80B-FE0E-40C2-AAA1-A0395F708F8B}" destId="{2DB6BBA6-522D-4DEA-A101-29398CF6DD82}" srcOrd="4" destOrd="0" presId="urn:microsoft.com/office/officeart/2005/8/layout/default"/>
    <dgm:cxn modelId="{9DF63B41-D894-4C1D-B30A-8E9FEE8EF2FE}" type="presParOf" srcId="{C9CBE80B-FE0E-40C2-AAA1-A0395F708F8B}" destId="{4D1D2584-E2D5-4D63-AB92-23448BB5D7A9}" srcOrd="5" destOrd="0" presId="urn:microsoft.com/office/officeart/2005/8/layout/default"/>
    <dgm:cxn modelId="{66AEA0A9-3787-4D50-BA1D-6CD60751BC4E}" type="presParOf" srcId="{C9CBE80B-FE0E-40C2-AAA1-A0395F708F8B}" destId="{F1B2A4D2-19A7-4104-A4E5-4804D707284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000D8-A0E0-49F0-9EBD-FAD635B6CFB8}" type="doc">
      <dgm:prSet loTypeId="urn:microsoft.com/office/officeart/2005/8/layout/cycle2" loCatId="cycle" qsTypeId="urn:microsoft.com/office/officeart/2005/8/quickstyle/simple1" qsCatId="simple" csTypeId="urn:microsoft.com/office/officeart/2005/8/colors/accent1_5" csCatId="accent1" phldr="1"/>
      <dgm:spPr/>
      <dgm:t>
        <a:bodyPr/>
        <a:lstStyle/>
        <a:p>
          <a:endParaRPr lang="en-GB"/>
        </a:p>
      </dgm:t>
    </dgm:pt>
    <dgm:pt modelId="{0ED4E180-28C0-4E7A-941D-53075BBD08F5}">
      <dgm:prSet phldrT="[Text]" custT="1"/>
      <dgm:spPr/>
      <dgm:t>
        <a:bodyPr/>
        <a:lstStyle/>
        <a:p>
          <a:pPr algn="ctr"/>
          <a:r>
            <a:rPr lang="en-GB" sz="1800" b="1" dirty="0"/>
            <a:t>CV </a:t>
          </a:r>
          <a:r>
            <a:rPr lang="en-GB" sz="1400" b="1" dirty="0"/>
            <a:t>CREATION</a:t>
          </a:r>
        </a:p>
      </dgm:t>
    </dgm:pt>
    <dgm:pt modelId="{78F66C8F-5A52-4FEB-B7C3-61C56870369D}" type="parTrans" cxnId="{2124B1E0-37BB-4693-8352-5497941B42DC}">
      <dgm:prSet/>
      <dgm:spPr/>
      <dgm:t>
        <a:bodyPr/>
        <a:lstStyle/>
        <a:p>
          <a:pPr algn="ctr"/>
          <a:endParaRPr lang="en-GB" sz="800" b="1" dirty="0"/>
        </a:p>
      </dgm:t>
    </dgm:pt>
    <dgm:pt modelId="{9C1FF07A-A44C-459F-A557-99C8EEECA207}" type="sibTrans" cxnId="{2124B1E0-37BB-4693-8352-5497941B42DC}">
      <dgm:prSet custT="1"/>
      <dgm:spPr/>
      <dgm:t>
        <a:bodyPr/>
        <a:lstStyle/>
        <a:p>
          <a:pPr algn="ctr"/>
          <a:endParaRPr lang="en-GB" sz="800" b="1" dirty="0"/>
        </a:p>
      </dgm:t>
    </dgm:pt>
    <dgm:pt modelId="{2A197F76-95B6-4F02-83A2-6CC65745C413}">
      <dgm:prSet phldrT="[Text]" custT="1"/>
      <dgm:spPr/>
      <dgm:t>
        <a:bodyPr/>
        <a:lstStyle/>
        <a:p>
          <a:pPr algn="ctr"/>
          <a:r>
            <a:rPr lang="en-GB" sz="1600" b="1" dirty="0"/>
            <a:t>HELP WITH </a:t>
          </a:r>
          <a:r>
            <a:rPr lang="en-GB" sz="1200" b="1" dirty="0"/>
            <a:t>APPLICATION</a:t>
          </a:r>
          <a:r>
            <a:rPr lang="en-GB" sz="1600" b="1" dirty="0"/>
            <a:t> FORMS</a:t>
          </a:r>
          <a:endParaRPr lang="en-GB" sz="1800" b="1" dirty="0"/>
        </a:p>
      </dgm:t>
    </dgm:pt>
    <dgm:pt modelId="{E35F1C8D-27CD-4CE8-95B9-0E9BD829103F}" type="parTrans" cxnId="{9DD06FFF-F343-4ADE-A0C6-0411C803B3A1}">
      <dgm:prSet/>
      <dgm:spPr/>
      <dgm:t>
        <a:bodyPr/>
        <a:lstStyle/>
        <a:p>
          <a:pPr algn="ctr"/>
          <a:endParaRPr lang="en-GB" sz="800" b="1" dirty="0"/>
        </a:p>
      </dgm:t>
    </dgm:pt>
    <dgm:pt modelId="{63E2FD15-D204-44F8-BE5F-7E79EDE6CCB4}" type="sibTrans" cxnId="{9DD06FFF-F343-4ADE-A0C6-0411C803B3A1}">
      <dgm:prSet custT="1"/>
      <dgm:spPr/>
      <dgm:t>
        <a:bodyPr/>
        <a:lstStyle/>
        <a:p>
          <a:pPr algn="ctr"/>
          <a:endParaRPr lang="en-GB" sz="800" b="1" dirty="0"/>
        </a:p>
      </dgm:t>
    </dgm:pt>
    <dgm:pt modelId="{A2CC0F11-447F-4703-8B09-A032CA803E5C}">
      <dgm:prSet phldrT="[Text]" custT="1"/>
      <dgm:spPr/>
      <dgm:t>
        <a:bodyPr/>
        <a:lstStyle/>
        <a:p>
          <a:pPr algn="ctr"/>
          <a:r>
            <a:rPr lang="en-GB" sz="1400" b="1" dirty="0"/>
            <a:t>INTERVIEW </a:t>
          </a:r>
          <a:r>
            <a:rPr lang="en-GB" sz="1100" b="1" dirty="0"/>
            <a:t>PREPARATION</a:t>
          </a:r>
        </a:p>
      </dgm:t>
    </dgm:pt>
    <dgm:pt modelId="{6A595CFA-ECC9-4006-A7CD-7B0961DC8519}" type="parTrans" cxnId="{06CE3973-B111-4037-B468-CA5B3B49240D}">
      <dgm:prSet/>
      <dgm:spPr/>
      <dgm:t>
        <a:bodyPr/>
        <a:lstStyle/>
        <a:p>
          <a:pPr algn="ctr"/>
          <a:endParaRPr lang="en-GB" sz="800" b="1" dirty="0"/>
        </a:p>
      </dgm:t>
    </dgm:pt>
    <dgm:pt modelId="{C5A421C0-9E22-4042-A2D6-36E2F0A2E92B}" type="sibTrans" cxnId="{06CE3973-B111-4037-B468-CA5B3B49240D}">
      <dgm:prSet custT="1"/>
      <dgm:spPr/>
      <dgm:t>
        <a:bodyPr/>
        <a:lstStyle/>
        <a:p>
          <a:pPr algn="ctr"/>
          <a:endParaRPr lang="en-GB" sz="800" b="1" dirty="0"/>
        </a:p>
      </dgm:t>
    </dgm:pt>
    <dgm:pt modelId="{BF311015-3CDB-4E98-BC80-8909DB7DE0A5}">
      <dgm:prSet phldrT="[Text]" custT="1"/>
      <dgm:spPr/>
      <dgm:t>
        <a:bodyPr/>
        <a:lstStyle/>
        <a:p>
          <a:pPr algn="ctr"/>
          <a:r>
            <a:rPr lang="en-GB" sz="2400" b="1" dirty="0"/>
            <a:t>SKILL</a:t>
          </a:r>
          <a:r>
            <a:rPr lang="en-GB" sz="1100" b="1" dirty="0"/>
            <a:t> </a:t>
          </a:r>
          <a:r>
            <a:rPr lang="en-GB" sz="1050" b="1" dirty="0"/>
            <a:t>DEVELOPMENT</a:t>
          </a:r>
          <a:endParaRPr lang="en-GB" sz="1400" b="1" dirty="0"/>
        </a:p>
      </dgm:t>
    </dgm:pt>
    <dgm:pt modelId="{55DCE287-5036-46E1-A303-08298F2194AE}" type="parTrans" cxnId="{7BB5F0F9-AD1F-4A10-91CE-F14E613FAFFF}">
      <dgm:prSet/>
      <dgm:spPr/>
      <dgm:t>
        <a:bodyPr/>
        <a:lstStyle/>
        <a:p>
          <a:pPr algn="ctr"/>
          <a:endParaRPr lang="en-GB" sz="800" b="1" dirty="0"/>
        </a:p>
      </dgm:t>
    </dgm:pt>
    <dgm:pt modelId="{239026E4-CE21-41FA-AC01-8D6435E1FDC7}" type="sibTrans" cxnId="{7BB5F0F9-AD1F-4A10-91CE-F14E613FAFFF}">
      <dgm:prSet custT="1"/>
      <dgm:spPr/>
      <dgm:t>
        <a:bodyPr/>
        <a:lstStyle/>
        <a:p>
          <a:pPr algn="ctr"/>
          <a:endParaRPr lang="en-GB" sz="800" b="1" dirty="0"/>
        </a:p>
      </dgm:t>
    </dgm:pt>
    <dgm:pt modelId="{7BB411D6-E5C8-4C6A-97A4-CB9F47A4CDE4}">
      <dgm:prSet phldrT="[Text]" custT="1"/>
      <dgm:spPr/>
      <dgm:t>
        <a:bodyPr/>
        <a:lstStyle/>
        <a:p>
          <a:pPr algn="ctr"/>
          <a:r>
            <a:rPr lang="en-GB" sz="1400" b="1" dirty="0"/>
            <a:t>IN-WORK SUPPORT AND </a:t>
          </a:r>
          <a:r>
            <a:rPr lang="en-GB" sz="1200" b="1" dirty="0"/>
            <a:t>AFTERCARE</a:t>
          </a:r>
          <a:endParaRPr lang="en-GB" sz="1400" b="1" dirty="0"/>
        </a:p>
      </dgm:t>
    </dgm:pt>
    <dgm:pt modelId="{907DB714-D8E2-4006-9075-068707521B04}" type="parTrans" cxnId="{C388D7BB-B5BA-45F3-8444-7CB37D00EC65}">
      <dgm:prSet/>
      <dgm:spPr/>
      <dgm:t>
        <a:bodyPr/>
        <a:lstStyle/>
        <a:p>
          <a:pPr algn="ctr"/>
          <a:endParaRPr lang="en-GB" sz="800" b="1" dirty="0"/>
        </a:p>
      </dgm:t>
    </dgm:pt>
    <dgm:pt modelId="{A436189B-C0FF-4C96-BFA7-4D82BF132D35}" type="sibTrans" cxnId="{C388D7BB-B5BA-45F3-8444-7CB37D00EC65}">
      <dgm:prSet custT="1"/>
      <dgm:spPr/>
      <dgm:t>
        <a:bodyPr/>
        <a:lstStyle/>
        <a:p>
          <a:pPr algn="ctr"/>
          <a:endParaRPr lang="en-GB" sz="800" b="1" dirty="0"/>
        </a:p>
      </dgm:t>
    </dgm:pt>
    <dgm:pt modelId="{646AF027-21ED-4D02-92DF-0D2A2B2B5EFE}" type="pres">
      <dgm:prSet presAssocID="{859000D8-A0E0-49F0-9EBD-FAD635B6CFB8}" presName="cycle" presStyleCnt="0">
        <dgm:presLayoutVars>
          <dgm:dir/>
          <dgm:resizeHandles val="exact"/>
        </dgm:presLayoutVars>
      </dgm:prSet>
      <dgm:spPr/>
      <dgm:t>
        <a:bodyPr/>
        <a:lstStyle/>
        <a:p>
          <a:endParaRPr lang="en-GB"/>
        </a:p>
      </dgm:t>
    </dgm:pt>
    <dgm:pt modelId="{52C663A4-3BFE-4198-9A78-0D021DF0DEE7}" type="pres">
      <dgm:prSet presAssocID="{0ED4E180-28C0-4E7A-941D-53075BBD08F5}" presName="node" presStyleLbl="node1" presStyleIdx="0" presStyleCnt="5" custScaleX="114636" custScaleY="109722" custRadScaleRad="98326" custRadScaleInc="6493">
        <dgm:presLayoutVars>
          <dgm:bulletEnabled val="1"/>
        </dgm:presLayoutVars>
      </dgm:prSet>
      <dgm:spPr/>
      <dgm:t>
        <a:bodyPr/>
        <a:lstStyle/>
        <a:p>
          <a:endParaRPr lang="en-GB"/>
        </a:p>
      </dgm:t>
    </dgm:pt>
    <dgm:pt modelId="{0A981415-6EC7-4625-BD5E-66F3E065354B}" type="pres">
      <dgm:prSet presAssocID="{9C1FF07A-A44C-459F-A557-99C8EEECA207}" presName="sibTrans" presStyleLbl="sibTrans2D1" presStyleIdx="0" presStyleCnt="5"/>
      <dgm:spPr/>
      <dgm:t>
        <a:bodyPr/>
        <a:lstStyle/>
        <a:p>
          <a:endParaRPr lang="en-GB"/>
        </a:p>
      </dgm:t>
    </dgm:pt>
    <dgm:pt modelId="{2AAD46E8-504B-4C22-918D-7C8EEEC07352}" type="pres">
      <dgm:prSet presAssocID="{9C1FF07A-A44C-459F-A557-99C8EEECA207}" presName="connectorText" presStyleLbl="sibTrans2D1" presStyleIdx="0" presStyleCnt="5"/>
      <dgm:spPr/>
      <dgm:t>
        <a:bodyPr/>
        <a:lstStyle/>
        <a:p>
          <a:endParaRPr lang="en-GB"/>
        </a:p>
      </dgm:t>
    </dgm:pt>
    <dgm:pt modelId="{4AA19944-AAE4-498F-999C-543DBC6E4720}" type="pres">
      <dgm:prSet presAssocID="{2A197F76-95B6-4F02-83A2-6CC65745C413}" presName="node" presStyleLbl="node1" presStyleIdx="1" presStyleCnt="5" custScaleX="116205" custScaleY="116721">
        <dgm:presLayoutVars>
          <dgm:bulletEnabled val="1"/>
        </dgm:presLayoutVars>
      </dgm:prSet>
      <dgm:spPr/>
      <dgm:t>
        <a:bodyPr/>
        <a:lstStyle/>
        <a:p>
          <a:endParaRPr lang="en-GB"/>
        </a:p>
      </dgm:t>
    </dgm:pt>
    <dgm:pt modelId="{67EDCDCC-5726-4C62-B07E-1C5B3CEB3D20}" type="pres">
      <dgm:prSet presAssocID="{63E2FD15-D204-44F8-BE5F-7E79EDE6CCB4}" presName="sibTrans" presStyleLbl="sibTrans2D1" presStyleIdx="1" presStyleCnt="5"/>
      <dgm:spPr/>
      <dgm:t>
        <a:bodyPr/>
        <a:lstStyle/>
        <a:p>
          <a:endParaRPr lang="en-GB"/>
        </a:p>
      </dgm:t>
    </dgm:pt>
    <dgm:pt modelId="{76A9D819-01B2-4A0E-B494-EF901B288518}" type="pres">
      <dgm:prSet presAssocID="{63E2FD15-D204-44F8-BE5F-7E79EDE6CCB4}" presName="connectorText" presStyleLbl="sibTrans2D1" presStyleIdx="1" presStyleCnt="5"/>
      <dgm:spPr/>
      <dgm:t>
        <a:bodyPr/>
        <a:lstStyle/>
        <a:p>
          <a:endParaRPr lang="en-GB"/>
        </a:p>
      </dgm:t>
    </dgm:pt>
    <dgm:pt modelId="{429608DA-6950-47FF-8F13-4130E17CD356}" type="pres">
      <dgm:prSet presAssocID="{A2CC0F11-447F-4703-8B09-A032CA803E5C}" presName="node" presStyleLbl="node1" presStyleIdx="2" presStyleCnt="5" custScaleX="119587" custScaleY="113926" custRadScaleRad="102833" custRadScaleInc="-12202">
        <dgm:presLayoutVars>
          <dgm:bulletEnabled val="1"/>
        </dgm:presLayoutVars>
      </dgm:prSet>
      <dgm:spPr/>
      <dgm:t>
        <a:bodyPr/>
        <a:lstStyle/>
        <a:p>
          <a:endParaRPr lang="en-GB"/>
        </a:p>
      </dgm:t>
    </dgm:pt>
    <dgm:pt modelId="{0CE6FDAF-9EAC-4B5E-AB64-A468C00B86C3}" type="pres">
      <dgm:prSet presAssocID="{C5A421C0-9E22-4042-A2D6-36E2F0A2E92B}" presName="sibTrans" presStyleLbl="sibTrans2D1" presStyleIdx="2" presStyleCnt="5"/>
      <dgm:spPr/>
      <dgm:t>
        <a:bodyPr/>
        <a:lstStyle/>
        <a:p>
          <a:endParaRPr lang="en-GB"/>
        </a:p>
      </dgm:t>
    </dgm:pt>
    <dgm:pt modelId="{3829EDCA-EE6F-42BF-B6ED-3F31A1306166}" type="pres">
      <dgm:prSet presAssocID="{C5A421C0-9E22-4042-A2D6-36E2F0A2E92B}" presName="connectorText" presStyleLbl="sibTrans2D1" presStyleIdx="2" presStyleCnt="5"/>
      <dgm:spPr/>
      <dgm:t>
        <a:bodyPr/>
        <a:lstStyle/>
        <a:p>
          <a:endParaRPr lang="en-GB"/>
        </a:p>
      </dgm:t>
    </dgm:pt>
    <dgm:pt modelId="{BE777B9C-BCC2-4EDF-AA5F-4BABC1B58EB1}" type="pres">
      <dgm:prSet presAssocID="{BF311015-3CDB-4E98-BC80-8909DB7DE0A5}" presName="node" presStyleLbl="node1" presStyleIdx="3" presStyleCnt="5" custScaleX="117652" custScaleY="110629" custRadScaleRad="94807" custRadScaleInc="-4723">
        <dgm:presLayoutVars>
          <dgm:bulletEnabled val="1"/>
        </dgm:presLayoutVars>
      </dgm:prSet>
      <dgm:spPr/>
      <dgm:t>
        <a:bodyPr/>
        <a:lstStyle/>
        <a:p>
          <a:endParaRPr lang="en-GB"/>
        </a:p>
      </dgm:t>
    </dgm:pt>
    <dgm:pt modelId="{C2541061-E1F5-46C3-92E4-4A70552A55F1}" type="pres">
      <dgm:prSet presAssocID="{239026E4-CE21-41FA-AC01-8D6435E1FDC7}" presName="sibTrans" presStyleLbl="sibTrans2D1" presStyleIdx="3" presStyleCnt="5"/>
      <dgm:spPr/>
      <dgm:t>
        <a:bodyPr/>
        <a:lstStyle/>
        <a:p>
          <a:endParaRPr lang="en-GB"/>
        </a:p>
      </dgm:t>
    </dgm:pt>
    <dgm:pt modelId="{9CF1488B-5A57-4667-9742-C4FA176019E9}" type="pres">
      <dgm:prSet presAssocID="{239026E4-CE21-41FA-AC01-8D6435E1FDC7}" presName="connectorText" presStyleLbl="sibTrans2D1" presStyleIdx="3" presStyleCnt="5"/>
      <dgm:spPr/>
      <dgm:t>
        <a:bodyPr/>
        <a:lstStyle/>
        <a:p>
          <a:endParaRPr lang="en-GB"/>
        </a:p>
      </dgm:t>
    </dgm:pt>
    <dgm:pt modelId="{67CB2ACB-D14B-4283-885A-C8C53AC9CC69}" type="pres">
      <dgm:prSet presAssocID="{7BB411D6-E5C8-4C6A-97A4-CB9F47A4CDE4}" presName="node" presStyleLbl="node1" presStyleIdx="4" presStyleCnt="5" custScaleX="115023" custScaleY="110263">
        <dgm:presLayoutVars>
          <dgm:bulletEnabled val="1"/>
        </dgm:presLayoutVars>
      </dgm:prSet>
      <dgm:spPr/>
      <dgm:t>
        <a:bodyPr/>
        <a:lstStyle/>
        <a:p>
          <a:endParaRPr lang="en-GB"/>
        </a:p>
      </dgm:t>
    </dgm:pt>
    <dgm:pt modelId="{5E354E0A-D024-4B0D-8DF8-C1C02A6DD92C}" type="pres">
      <dgm:prSet presAssocID="{A436189B-C0FF-4C96-BFA7-4D82BF132D35}" presName="sibTrans" presStyleLbl="sibTrans2D1" presStyleIdx="4" presStyleCnt="5"/>
      <dgm:spPr/>
      <dgm:t>
        <a:bodyPr/>
        <a:lstStyle/>
        <a:p>
          <a:endParaRPr lang="en-GB"/>
        </a:p>
      </dgm:t>
    </dgm:pt>
    <dgm:pt modelId="{ED2C3008-802F-4D0A-BF2C-091C3BE8FEE2}" type="pres">
      <dgm:prSet presAssocID="{A436189B-C0FF-4C96-BFA7-4D82BF132D35}" presName="connectorText" presStyleLbl="sibTrans2D1" presStyleIdx="4" presStyleCnt="5"/>
      <dgm:spPr/>
      <dgm:t>
        <a:bodyPr/>
        <a:lstStyle/>
        <a:p>
          <a:endParaRPr lang="en-GB"/>
        </a:p>
      </dgm:t>
    </dgm:pt>
  </dgm:ptLst>
  <dgm:cxnLst>
    <dgm:cxn modelId="{6E9EDEF6-7772-47E8-A9BC-73481B20F16E}" type="presOf" srcId="{A2CC0F11-447F-4703-8B09-A032CA803E5C}" destId="{429608DA-6950-47FF-8F13-4130E17CD356}" srcOrd="0" destOrd="0" presId="urn:microsoft.com/office/officeart/2005/8/layout/cycle2"/>
    <dgm:cxn modelId="{B8138858-93D4-4EB1-9A56-0D883E75DE42}" type="presOf" srcId="{2A197F76-95B6-4F02-83A2-6CC65745C413}" destId="{4AA19944-AAE4-498F-999C-543DBC6E4720}" srcOrd="0" destOrd="0" presId="urn:microsoft.com/office/officeart/2005/8/layout/cycle2"/>
    <dgm:cxn modelId="{2124B1E0-37BB-4693-8352-5497941B42DC}" srcId="{859000D8-A0E0-49F0-9EBD-FAD635B6CFB8}" destId="{0ED4E180-28C0-4E7A-941D-53075BBD08F5}" srcOrd="0" destOrd="0" parTransId="{78F66C8F-5A52-4FEB-B7C3-61C56870369D}" sibTransId="{9C1FF07A-A44C-459F-A557-99C8EEECA207}"/>
    <dgm:cxn modelId="{7BB5F0F9-AD1F-4A10-91CE-F14E613FAFFF}" srcId="{859000D8-A0E0-49F0-9EBD-FAD635B6CFB8}" destId="{BF311015-3CDB-4E98-BC80-8909DB7DE0A5}" srcOrd="3" destOrd="0" parTransId="{55DCE287-5036-46E1-A303-08298F2194AE}" sibTransId="{239026E4-CE21-41FA-AC01-8D6435E1FDC7}"/>
    <dgm:cxn modelId="{DDCA7337-8713-4B83-8BA1-7BC60F1ACADA}" type="presOf" srcId="{0ED4E180-28C0-4E7A-941D-53075BBD08F5}" destId="{52C663A4-3BFE-4198-9A78-0D021DF0DEE7}" srcOrd="0" destOrd="0" presId="urn:microsoft.com/office/officeart/2005/8/layout/cycle2"/>
    <dgm:cxn modelId="{1150C02C-BEF3-4C03-AD4D-3E034DC2E7B7}" type="presOf" srcId="{7BB411D6-E5C8-4C6A-97A4-CB9F47A4CDE4}" destId="{67CB2ACB-D14B-4283-885A-C8C53AC9CC69}" srcOrd="0" destOrd="0" presId="urn:microsoft.com/office/officeart/2005/8/layout/cycle2"/>
    <dgm:cxn modelId="{AD92ABD4-4E0D-4A11-BF88-7FE60B377307}" type="presOf" srcId="{63E2FD15-D204-44F8-BE5F-7E79EDE6CCB4}" destId="{67EDCDCC-5726-4C62-B07E-1C5B3CEB3D20}" srcOrd="0" destOrd="0" presId="urn:microsoft.com/office/officeart/2005/8/layout/cycle2"/>
    <dgm:cxn modelId="{1372905D-F478-4207-A6E4-A1A309C65FE1}" type="presOf" srcId="{C5A421C0-9E22-4042-A2D6-36E2F0A2E92B}" destId="{3829EDCA-EE6F-42BF-B6ED-3F31A1306166}" srcOrd="1" destOrd="0" presId="urn:microsoft.com/office/officeart/2005/8/layout/cycle2"/>
    <dgm:cxn modelId="{A65B3D6A-B95F-48AC-B37D-40F9C8296E59}" type="presOf" srcId="{63E2FD15-D204-44F8-BE5F-7E79EDE6CCB4}" destId="{76A9D819-01B2-4A0E-B494-EF901B288518}" srcOrd="1" destOrd="0" presId="urn:microsoft.com/office/officeart/2005/8/layout/cycle2"/>
    <dgm:cxn modelId="{C29CE4A7-8C7F-4C37-80B5-9DD182826BB5}" type="presOf" srcId="{A436189B-C0FF-4C96-BFA7-4D82BF132D35}" destId="{5E354E0A-D024-4B0D-8DF8-C1C02A6DD92C}" srcOrd="0" destOrd="0" presId="urn:microsoft.com/office/officeart/2005/8/layout/cycle2"/>
    <dgm:cxn modelId="{06CE3973-B111-4037-B468-CA5B3B49240D}" srcId="{859000D8-A0E0-49F0-9EBD-FAD635B6CFB8}" destId="{A2CC0F11-447F-4703-8B09-A032CA803E5C}" srcOrd="2" destOrd="0" parTransId="{6A595CFA-ECC9-4006-A7CD-7B0961DC8519}" sibTransId="{C5A421C0-9E22-4042-A2D6-36E2F0A2E92B}"/>
    <dgm:cxn modelId="{9BF9EE46-8445-4E1A-AAFC-1753DEFD63CF}" type="presOf" srcId="{C5A421C0-9E22-4042-A2D6-36E2F0A2E92B}" destId="{0CE6FDAF-9EAC-4B5E-AB64-A468C00B86C3}" srcOrd="0" destOrd="0" presId="urn:microsoft.com/office/officeart/2005/8/layout/cycle2"/>
    <dgm:cxn modelId="{5A62889D-6001-4633-8A74-3FAA6D2B6FAE}" type="presOf" srcId="{9C1FF07A-A44C-459F-A557-99C8EEECA207}" destId="{0A981415-6EC7-4625-BD5E-66F3E065354B}" srcOrd="0" destOrd="0" presId="urn:microsoft.com/office/officeart/2005/8/layout/cycle2"/>
    <dgm:cxn modelId="{9DD06FFF-F343-4ADE-A0C6-0411C803B3A1}" srcId="{859000D8-A0E0-49F0-9EBD-FAD635B6CFB8}" destId="{2A197F76-95B6-4F02-83A2-6CC65745C413}" srcOrd="1" destOrd="0" parTransId="{E35F1C8D-27CD-4CE8-95B9-0E9BD829103F}" sibTransId="{63E2FD15-D204-44F8-BE5F-7E79EDE6CCB4}"/>
    <dgm:cxn modelId="{D06CE0F8-DB23-4D25-8205-85FED71E367D}" type="presOf" srcId="{BF311015-3CDB-4E98-BC80-8909DB7DE0A5}" destId="{BE777B9C-BCC2-4EDF-AA5F-4BABC1B58EB1}" srcOrd="0" destOrd="0" presId="urn:microsoft.com/office/officeart/2005/8/layout/cycle2"/>
    <dgm:cxn modelId="{E4FADB54-CBF1-42BA-875C-82252A89257C}" type="presOf" srcId="{239026E4-CE21-41FA-AC01-8D6435E1FDC7}" destId="{9CF1488B-5A57-4667-9742-C4FA176019E9}" srcOrd="1" destOrd="0" presId="urn:microsoft.com/office/officeart/2005/8/layout/cycle2"/>
    <dgm:cxn modelId="{DA2CF1C2-2EE4-4266-A66F-C9D335FFB500}" type="presOf" srcId="{A436189B-C0FF-4C96-BFA7-4D82BF132D35}" destId="{ED2C3008-802F-4D0A-BF2C-091C3BE8FEE2}" srcOrd="1" destOrd="0" presId="urn:microsoft.com/office/officeart/2005/8/layout/cycle2"/>
    <dgm:cxn modelId="{55734453-22CB-4ACB-AA79-B95E17C05446}" type="presOf" srcId="{239026E4-CE21-41FA-AC01-8D6435E1FDC7}" destId="{C2541061-E1F5-46C3-92E4-4A70552A55F1}" srcOrd="0" destOrd="0" presId="urn:microsoft.com/office/officeart/2005/8/layout/cycle2"/>
    <dgm:cxn modelId="{83600A00-DBBC-466B-89B8-9F07D4330B0B}" type="presOf" srcId="{9C1FF07A-A44C-459F-A557-99C8EEECA207}" destId="{2AAD46E8-504B-4C22-918D-7C8EEEC07352}" srcOrd="1" destOrd="0" presId="urn:microsoft.com/office/officeart/2005/8/layout/cycle2"/>
    <dgm:cxn modelId="{EC7B5AF5-FF4F-46B5-AD64-FB060F112DD8}" type="presOf" srcId="{859000D8-A0E0-49F0-9EBD-FAD635B6CFB8}" destId="{646AF027-21ED-4D02-92DF-0D2A2B2B5EFE}" srcOrd="0" destOrd="0" presId="urn:microsoft.com/office/officeart/2005/8/layout/cycle2"/>
    <dgm:cxn modelId="{C388D7BB-B5BA-45F3-8444-7CB37D00EC65}" srcId="{859000D8-A0E0-49F0-9EBD-FAD635B6CFB8}" destId="{7BB411D6-E5C8-4C6A-97A4-CB9F47A4CDE4}" srcOrd="4" destOrd="0" parTransId="{907DB714-D8E2-4006-9075-068707521B04}" sibTransId="{A436189B-C0FF-4C96-BFA7-4D82BF132D35}"/>
    <dgm:cxn modelId="{7CA97D1C-4A60-41E4-A805-6EA4D2FC4846}" type="presParOf" srcId="{646AF027-21ED-4D02-92DF-0D2A2B2B5EFE}" destId="{52C663A4-3BFE-4198-9A78-0D021DF0DEE7}" srcOrd="0" destOrd="0" presId="urn:microsoft.com/office/officeart/2005/8/layout/cycle2"/>
    <dgm:cxn modelId="{10A7A7C6-FD12-474E-973F-E3EAD5DC1E43}" type="presParOf" srcId="{646AF027-21ED-4D02-92DF-0D2A2B2B5EFE}" destId="{0A981415-6EC7-4625-BD5E-66F3E065354B}" srcOrd="1" destOrd="0" presId="urn:microsoft.com/office/officeart/2005/8/layout/cycle2"/>
    <dgm:cxn modelId="{0462F468-302F-4DD0-B1FC-E785B930D0C2}" type="presParOf" srcId="{0A981415-6EC7-4625-BD5E-66F3E065354B}" destId="{2AAD46E8-504B-4C22-918D-7C8EEEC07352}" srcOrd="0" destOrd="0" presId="urn:microsoft.com/office/officeart/2005/8/layout/cycle2"/>
    <dgm:cxn modelId="{B43F1EAF-9B01-491F-BF45-F09ED212095E}" type="presParOf" srcId="{646AF027-21ED-4D02-92DF-0D2A2B2B5EFE}" destId="{4AA19944-AAE4-498F-999C-543DBC6E4720}" srcOrd="2" destOrd="0" presId="urn:microsoft.com/office/officeart/2005/8/layout/cycle2"/>
    <dgm:cxn modelId="{8D21E869-6C5D-4A66-B0EF-520F93C15183}" type="presParOf" srcId="{646AF027-21ED-4D02-92DF-0D2A2B2B5EFE}" destId="{67EDCDCC-5726-4C62-B07E-1C5B3CEB3D20}" srcOrd="3" destOrd="0" presId="urn:microsoft.com/office/officeart/2005/8/layout/cycle2"/>
    <dgm:cxn modelId="{57DC4C6F-7E61-4D6C-AC5C-1A1E66701E5F}" type="presParOf" srcId="{67EDCDCC-5726-4C62-B07E-1C5B3CEB3D20}" destId="{76A9D819-01B2-4A0E-B494-EF901B288518}" srcOrd="0" destOrd="0" presId="urn:microsoft.com/office/officeart/2005/8/layout/cycle2"/>
    <dgm:cxn modelId="{ACCCCC0B-4108-485E-A455-8B2619235459}" type="presParOf" srcId="{646AF027-21ED-4D02-92DF-0D2A2B2B5EFE}" destId="{429608DA-6950-47FF-8F13-4130E17CD356}" srcOrd="4" destOrd="0" presId="urn:microsoft.com/office/officeart/2005/8/layout/cycle2"/>
    <dgm:cxn modelId="{561E2FFD-7226-4D1F-B226-4558B6381E9B}" type="presParOf" srcId="{646AF027-21ED-4D02-92DF-0D2A2B2B5EFE}" destId="{0CE6FDAF-9EAC-4B5E-AB64-A468C00B86C3}" srcOrd="5" destOrd="0" presId="urn:microsoft.com/office/officeart/2005/8/layout/cycle2"/>
    <dgm:cxn modelId="{A8ECF11E-04E0-4123-8D45-A4BA58B0120B}" type="presParOf" srcId="{0CE6FDAF-9EAC-4B5E-AB64-A468C00B86C3}" destId="{3829EDCA-EE6F-42BF-B6ED-3F31A1306166}" srcOrd="0" destOrd="0" presId="urn:microsoft.com/office/officeart/2005/8/layout/cycle2"/>
    <dgm:cxn modelId="{3FDBF52B-C663-4E4A-BFD4-2A59540B2108}" type="presParOf" srcId="{646AF027-21ED-4D02-92DF-0D2A2B2B5EFE}" destId="{BE777B9C-BCC2-4EDF-AA5F-4BABC1B58EB1}" srcOrd="6" destOrd="0" presId="urn:microsoft.com/office/officeart/2005/8/layout/cycle2"/>
    <dgm:cxn modelId="{F271A6F9-9228-40ED-A90A-BA00181EFBCD}" type="presParOf" srcId="{646AF027-21ED-4D02-92DF-0D2A2B2B5EFE}" destId="{C2541061-E1F5-46C3-92E4-4A70552A55F1}" srcOrd="7" destOrd="0" presId="urn:microsoft.com/office/officeart/2005/8/layout/cycle2"/>
    <dgm:cxn modelId="{851F8704-4D1A-4E4C-86D7-86642F196262}" type="presParOf" srcId="{C2541061-E1F5-46C3-92E4-4A70552A55F1}" destId="{9CF1488B-5A57-4667-9742-C4FA176019E9}" srcOrd="0" destOrd="0" presId="urn:microsoft.com/office/officeart/2005/8/layout/cycle2"/>
    <dgm:cxn modelId="{45FC6EC4-DB9A-4D82-964D-326D18CFAB98}" type="presParOf" srcId="{646AF027-21ED-4D02-92DF-0D2A2B2B5EFE}" destId="{67CB2ACB-D14B-4283-885A-C8C53AC9CC69}" srcOrd="8" destOrd="0" presId="urn:microsoft.com/office/officeart/2005/8/layout/cycle2"/>
    <dgm:cxn modelId="{41BD51FF-B746-4465-979C-02C316A5615A}" type="presParOf" srcId="{646AF027-21ED-4D02-92DF-0D2A2B2B5EFE}" destId="{5E354E0A-D024-4B0D-8DF8-C1C02A6DD92C}" srcOrd="9" destOrd="0" presId="urn:microsoft.com/office/officeart/2005/8/layout/cycle2"/>
    <dgm:cxn modelId="{E5F4CBC6-BC02-4728-96F2-301768CBFEB5}" type="presParOf" srcId="{5E354E0A-D024-4B0D-8DF8-C1C02A6DD92C}" destId="{ED2C3008-802F-4D0A-BF2C-091C3BE8FEE2}"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41DEE5-FC8A-4309-89D1-058612DA011D}"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en-US"/>
        </a:p>
      </dgm:t>
    </dgm:pt>
    <dgm:pt modelId="{1979C02B-DD43-4881-8AAD-0026328CA567}">
      <dgm:prSet phldrT="[Text]"/>
      <dgm:spPr>
        <a:solidFill>
          <a:srgbClr val="00B050"/>
        </a:solidFill>
      </dgm:spPr>
      <dgm:t>
        <a:bodyPr/>
        <a:lstStyle/>
        <a:p>
          <a:r>
            <a:rPr lang="en-US" b="1" dirty="0"/>
            <a:t>Helps fill the funding gap</a:t>
          </a:r>
        </a:p>
      </dgm:t>
    </dgm:pt>
    <dgm:pt modelId="{556F1C81-0FBE-41DB-B91A-30E68796B0CE}" type="parTrans" cxnId="{07936B43-D543-4F26-98BB-E6CB6550AD36}">
      <dgm:prSet/>
      <dgm:spPr/>
      <dgm:t>
        <a:bodyPr/>
        <a:lstStyle/>
        <a:p>
          <a:endParaRPr lang="en-US"/>
        </a:p>
      </dgm:t>
    </dgm:pt>
    <dgm:pt modelId="{2C525042-F344-40B8-B6BC-D4B331D45375}" type="sibTrans" cxnId="{07936B43-D543-4F26-98BB-E6CB6550AD36}">
      <dgm:prSet/>
      <dgm:spPr/>
      <dgm:t>
        <a:bodyPr/>
        <a:lstStyle/>
        <a:p>
          <a:endParaRPr lang="en-US"/>
        </a:p>
      </dgm:t>
    </dgm:pt>
    <dgm:pt modelId="{77799DBE-0CB1-4A3A-9961-FF59292CB53A}">
      <dgm:prSet phldrT="[Text]"/>
      <dgm:spPr>
        <a:solidFill>
          <a:srgbClr val="00B050"/>
        </a:solidFill>
      </dgm:spPr>
      <dgm:t>
        <a:bodyPr/>
        <a:lstStyle/>
        <a:p>
          <a:r>
            <a:rPr lang="en-US" b="1" dirty="0"/>
            <a:t>Grants social entrepreneurs more autonomy</a:t>
          </a:r>
        </a:p>
      </dgm:t>
    </dgm:pt>
    <dgm:pt modelId="{61EFDCF6-A1FA-4B35-A417-99126121E42C}" type="parTrans" cxnId="{3188D751-D8FD-4E2F-B5E3-58BED8E61654}">
      <dgm:prSet/>
      <dgm:spPr/>
      <dgm:t>
        <a:bodyPr/>
        <a:lstStyle/>
        <a:p>
          <a:endParaRPr lang="en-US"/>
        </a:p>
      </dgm:t>
    </dgm:pt>
    <dgm:pt modelId="{332AEDB5-DAF2-4197-9034-0305C2B11173}" type="sibTrans" cxnId="{3188D751-D8FD-4E2F-B5E3-58BED8E61654}">
      <dgm:prSet/>
      <dgm:spPr/>
      <dgm:t>
        <a:bodyPr/>
        <a:lstStyle/>
        <a:p>
          <a:endParaRPr lang="en-US"/>
        </a:p>
      </dgm:t>
    </dgm:pt>
    <dgm:pt modelId="{3DABCDDF-8CF7-483D-BC90-B3969F94081C}">
      <dgm:prSet phldrT="[Text]"/>
      <dgm:spPr/>
      <dgm:t>
        <a:bodyPr/>
        <a:lstStyle/>
        <a:p>
          <a:pPr>
            <a:buNone/>
          </a:pPr>
          <a:endParaRPr lang="en-US" dirty="0"/>
        </a:p>
      </dgm:t>
    </dgm:pt>
    <dgm:pt modelId="{BC4ACD66-5362-43D8-922D-EC6AD0F030FC}" type="parTrans" cxnId="{DF3A6858-237E-40FB-88C1-443FACA0B48F}">
      <dgm:prSet/>
      <dgm:spPr/>
      <dgm:t>
        <a:bodyPr/>
        <a:lstStyle/>
        <a:p>
          <a:endParaRPr lang="en-US"/>
        </a:p>
      </dgm:t>
    </dgm:pt>
    <dgm:pt modelId="{2E0CD04A-F159-4656-893A-5EECE348D0E1}" type="sibTrans" cxnId="{DF3A6858-237E-40FB-88C1-443FACA0B48F}">
      <dgm:prSet/>
      <dgm:spPr/>
      <dgm:t>
        <a:bodyPr/>
        <a:lstStyle/>
        <a:p>
          <a:endParaRPr lang="en-US"/>
        </a:p>
      </dgm:t>
    </dgm:pt>
    <dgm:pt modelId="{4AC529FE-E4AB-4A70-8C20-31B2850605BA}">
      <dgm:prSet phldrT="[Text]"/>
      <dgm:spPr/>
      <dgm:t>
        <a:bodyPr/>
        <a:lstStyle/>
        <a:p>
          <a:pPr>
            <a:buNone/>
          </a:pPr>
          <a:endParaRPr lang="en-US" dirty="0"/>
        </a:p>
      </dgm:t>
    </dgm:pt>
    <dgm:pt modelId="{6770612D-ED06-4AE6-B136-BF6648660AFA}" type="parTrans" cxnId="{59CCAD91-CBB6-45DB-A54D-671854DE0C5E}">
      <dgm:prSet/>
      <dgm:spPr/>
      <dgm:t>
        <a:bodyPr/>
        <a:lstStyle/>
        <a:p>
          <a:endParaRPr lang="en-US"/>
        </a:p>
      </dgm:t>
    </dgm:pt>
    <dgm:pt modelId="{2D75F200-A3A0-422F-B861-1BFD62C52629}" type="sibTrans" cxnId="{59CCAD91-CBB6-45DB-A54D-671854DE0C5E}">
      <dgm:prSet/>
      <dgm:spPr/>
      <dgm:t>
        <a:bodyPr/>
        <a:lstStyle/>
        <a:p>
          <a:endParaRPr lang="en-US"/>
        </a:p>
      </dgm:t>
    </dgm:pt>
    <dgm:pt modelId="{607A787D-D325-4CB1-B11D-8C1DB5D51147}">
      <dgm:prSet phldrT="[Text]"/>
      <dgm:spPr>
        <a:solidFill>
          <a:srgbClr val="00B050"/>
        </a:solidFill>
      </dgm:spPr>
      <dgm:t>
        <a:bodyPr/>
        <a:lstStyle/>
        <a:p>
          <a:r>
            <a:rPr lang="en-US" b="1" dirty="0"/>
            <a:t>Acts as a marketing tool </a:t>
          </a:r>
        </a:p>
      </dgm:t>
    </dgm:pt>
    <dgm:pt modelId="{DA8F78F8-43E1-480D-8C98-E8904A77B486}" type="parTrans" cxnId="{FB8C8E3F-A352-42F3-AC22-98DE35BA085D}">
      <dgm:prSet/>
      <dgm:spPr/>
      <dgm:t>
        <a:bodyPr/>
        <a:lstStyle/>
        <a:p>
          <a:endParaRPr lang="en-US"/>
        </a:p>
      </dgm:t>
    </dgm:pt>
    <dgm:pt modelId="{086FFE87-037D-42AC-B105-30E8C6E672DB}" type="sibTrans" cxnId="{FB8C8E3F-A352-42F3-AC22-98DE35BA085D}">
      <dgm:prSet/>
      <dgm:spPr/>
      <dgm:t>
        <a:bodyPr/>
        <a:lstStyle/>
        <a:p>
          <a:endParaRPr lang="en-US"/>
        </a:p>
      </dgm:t>
    </dgm:pt>
    <dgm:pt modelId="{688E0BD5-F5B5-4B76-8FDC-C755A1E6B8D2}">
      <dgm:prSet phldrT="[Text]"/>
      <dgm:spPr>
        <a:solidFill>
          <a:srgbClr val="00B050"/>
        </a:solidFill>
      </dgm:spPr>
      <dgm:t>
        <a:bodyPr/>
        <a:lstStyle/>
        <a:p>
          <a:r>
            <a:rPr lang="en-GB" b="1" i="0" u="none" dirty="0"/>
            <a:t>Attracts volunteers from the local community – addressing the human capital gap</a:t>
          </a:r>
          <a:endParaRPr lang="en-US" b="1" dirty="0"/>
        </a:p>
      </dgm:t>
    </dgm:pt>
    <dgm:pt modelId="{43C7ACEF-93B5-4CD2-809C-4054DCBA7AE3}" type="parTrans" cxnId="{5FA922F4-2EDE-4E12-AD85-3155219B5190}">
      <dgm:prSet/>
      <dgm:spPr/>
      <dgm:t>
        <a:bodyPr/>
        <a:lstStyle/>
        <a:p>
          <a:endParaRPr lang="en-US"/>
        </a:p>
      </dgm:t>
    </dgm:pt>
    <dgm:pt modelId="{AD7B6C71-CA32-40DE-A434-DDD24793841A}" type="sibTrans" cxnId="{5FA922F4-2EDE-4E12-AD85-3155219B5190}">
      <dgm:prSet/>
      <dgm:spPr/>
      <dgm:t>
        <a:bodyPr/>
        <a:lstStyle/>
        <a:p>
          <a:endParaRPr lang="en-US"/>
        </a:p>
      </dgm:t>
    </dgm:pt>
    <dgm:pt modelId="{091C1903-D31C-4AE2-B873-223AB86B12AC}">
      <dgm:prSet phldrT="[Text]"/>
      <dgm:spPr/>
      <dgm:t>
        <a:bodyPr/>
        <a:lstStyle/>
        <a:p>
          <a:pPr>
            <a:buNone/>
          </a:pPr>
          <a:endParaRPr lang="en-US" dirty="0"/>
        </a:p>
      </dgm:t>
    </dgm:pt>
    <dgm:pt modelId="{DC2F1FA3-7B49-4ADE-B95C-FD427A54E74B}" type="parTrans" cxnId="{58183A81-86E7-412F-94AA-50587BCB3C03}">
      <dgm:prSet/>
      <dgm:spPr/>
      <dgm:t>
        <a:bodyPr/>
        <a:lstStyle/>
        <a:p>
          <a:endParaRPr lang="en-US"/>
        </a:p>
      </dgm:t>
    </dgm:pt>
    <dgm:pt modelId="{755F65D4-A061-4FE5-9703-F65E86A7C24B}" type="sibTrans" cxnId="{58183A81-86E7-412F-94AA-50587BCB3C03}">
      <dgm:prSet/>
      <dgm:spPr/>
      <dgm:t>
        <a:bodyPr/>
        <a:lstStyle/>
        <a:p>
          <a:endParaRPr lang="en-US"/>
        </a:p>
      </dgm:t>
    </dgm:pt>
    <dgm:pt modelId="{E46BF5E8-E85C-4310-B50C-70DD7429FA5A}">
      <dgm:prSet phldrT="[Text]"/>
      <dgm:spPr/>
      <dgm:t>
        <a:bodyPr/>
        <a:lstStyle/>
        <a:p>
          <a:pPr>
            <a:buNone/>
          </a:pPr>
          <a:endParaRPr lang="en-US" dirty="0"/>
        </a:p>
      </dgm:t>
    </dgm:pt>
    <dgm:pt modelId="{43C06BDB-5A08-4096-84AE-30B699F6ED28}" type="parTrans" cxnId="{AA727ED7-69B6-43A5-A087-2199C966684E}">
      <dgm:prSet/>
      <dgm:spPr/>
      <dgm:t>
        <a:bodyPr/>
        <a:lstStyle/>
        <a:p>
          <a:endParaRPr lang="en-US"/>
        </a:p>
      </dgm:t>
    </dgm:pt>
    <dgm:pt modelId="{E2DE6639-FC21-4244-BF48-EE7DCE00C08E}" type="sibTrans" cxnId="{AA727ED7-69B6-43A5-A087-2199C966684E}">
      <dgm:prSet/>
      <dgm:spPr/>
      <dgm:t>
        <a:bodyPr/>
        <a:lstStyle/>
        <a:p>
          <a:endParaRPr lang="en-US"/>
        </a:p>
      </dgm:t>
    </dgm:pt>
    <dgm:pt modelId="{4D05D7CB-1898-429C-BA76-4CDADFA365AE}" type="pres">
      <dgm:prSet presAssocID="{1E41DEE5-FC8A-4309-89D1-058612DA011D}" presName="linear" presStyleCnt="0">
        <dgm:presLayoutVars>
          <dgm:animLvl val="lvl"/>
          <dgm:resizeHandles val="exact"/>
        </dgm:presLayoutVars>
      </dgm:prSet>
      <dgm:spPr/>
      <dgm:t>
        <a:bodyPr/>
        <a:lstStyle/>
        <a:p>
          <a:endParaRPr lang="en-GB"/>
        </a:p>
      </dgm:t>
    </dgm:pt>
    <dgm:pt modelId="{F83E9BBB-B9EC-4EF8-AAF8-64BC9719CF10}" type="pres">
      <dgm:prSet presAssocID="{1979C02B-DD43-4881-8AAD-0026328CA567}" presName="parentText" presStyleLbl="node1" presStyleIdx="0" presStyleCnt="4">
        <dgm:presLayoutVars>
          <dgm:chMax val="0"/>
          <dgm:bulletEnabled val="1"/>
        </dgm:presLayoutVars>
      </dgm:prSet>
      <dgm:spPr/>
      <dgm:t>
        <a:bodyPr/>
        <a:lstStyle/>
        <a:p>
          <a:endParaRPr lang="en-GB"/>
        </a:p>
      </dgm:t>
    </dgm:pt>
    <dgm:pt modelId="{4A104C73-9B7D-4CEE-9203-23F04E19065E}" type="pres">
      <dgm:prSet presAssocID="{1979C02B-DD43-4881-8AAD-0026328CA567}" presName="childText" presStyleLbl="revTx" presStyleIdx="0" presStyleCnt="4">
        <dgm:presLayoutVars>
          <dgm:bulletEnabled val="1"/>
        </dgm:presLayoutVars>
      </dgm:prSet>
      <dgm:spPr/>
      <dgm:t>
        <a:bodyPr/>
        <a:lstStyle/>
        <a:p>
          <a:endParaRPr lang="en-GB"/>
        </a:p>
      </dgm:t>
    </dgm:pt>
    <dgm:pt modelId="{5E28D3F4-A643-450E-8BF0-0D2AEB263418}" type="pres">
      <dgm:prSet presAssocID="{77799DBE-0CB1-4A3A-9961-FF59292CB53A}" presName="parentText" presStyleLbl="node1" presStyleIdx="1" presStyleCnt="4">
        <dgm:presLayoutVars>
          <dgm:chMax val="0"/>
          <dgm:bulletEnabled val="1"/>
        </dgm:presLayoutVars>
      </dgm:prSet>
      <dgm:spPr/>
      <dgm:t>
        <a:bodyPr/>
        <a:lstStyle/>
        <a:p>
          <a:endParaRPr lang="en-GB"/>
        </a:p>
      </dgm:t>
    </dgm:pt>
    <dgm:pt modelId="{2C3734A9-9CF7-40E8-A6CB-C6E01967AB22}" type="pres">
      <dgm:prSet presAssocID="{77799DBE-0CB1-4A3A-9961-FF59292CB53A}" presName="childText" presStyleLbl="revTx" presStyleIdx="1" presStyleCnt="4">
        <dgm:presLayoutVars>
          <dgm:bulletEnabled val="1"/>
        </dgm:presLayoutVars>
      </dgm:prSet>
      <dgm:spPr/>
      <dgm:t>
        <a:bodyPr/>
        <a:lstStyle/>
        <a:p>
          <a:endParaRPr lang="en-GB"/>
        </a:p>
      </dgm:t>
    </dgm:pt>
    <dgm:pt modelId="{965C8EE2-5591-493B-8BD7-7C2D33429916}" type="pres">
      <dgm:prSet presAssocID="{607A787D-D325-4CB1-B11D-8C1DB5D51147}" presName="parentText" presStyleLbl="node1" presStyleIdx="2" presStyleCnt="4">
        <dgm:presLayoutVars>
          <dgm:chMax val="0"/>
          <dgm:bulletEnabled val="1"/>
        </dgm:presLayoutVars>
      </dgm:prSet>
      <dgm:spPr/>
      <dgm:t>
        <a:bodyPr/>
        <a:lstStyle/>
        <a:p>
          <a:endParaRPr lang="en-GB"/>
        </a:p>
      </dgm:t>
    </dgm:pt>
    <dgm:pt modelId="{116F108D-03B6-404C-AC0B-966A920F2B3B}" type="pres">
      <dgm:prSet presAssocID="{607A787D-D325-4CB1-B11D-8C1DB5D51147}" presName="childText" presStyleLbl="revTx" presStyleIdx="2" presStyleCnt="4">
        <dgm:presLayoutVars>
          <dgm:bulletEnabled val="1"/>
        </dgm:presLayoutVars>
      </dgm:prSet>
      <dgm:spPr/>
      <dgm:t>
        <a:bodyPr/>
        <a:lstStyle/>
        <a:p>
          <a:endParaRPr lang="en-GB"/>
        </a:p>
      </dgm:t>
    </dgm:pt>
    <dgm:pt modelId="{FAF9FCF0-F953-463E-8124-17EAE952D9F8}" type="pres">
      <dgm:prSet presAssocID="{688E0BD5-F5B5-4B76-8FDC-C755A1E6B8D2}" presName="parentText" presStyleLbl="node1" presStyleIdx="3" presStyleCnt="4" custLinFactNeighborX="384" custLinFactNeighborY="16572">
        <dgm:presLayoutVars>
          <dgm:chMax val="0"/>
          <dgm:bulletEnabled val="1"/>
        </dgm:presLayoutVars>
      </dgm:prSet>
      <dgm:spPr/>
      <dgm:t>
        <a:bodyPr/>
        <a:lstStyle/>
        <a:p>
          <a:endParaRPr lang="en-GB"/>
        </a:p>
      </dgm:t>
    </dgm:pt>
    <dgm:pt modelId="{7CFEA467-CA32-4450-8EB9-4EFE18B809E0}" type="pres">
      <dgm:prSet presAssocID="{688E0BD5-F5B5-4B76-8FDC-C755A1E6B8D2}" presName="childText" presStyleLbl="revTx" presStyleIdx="3" presStyleCnt="4">
        <dgm:presLayoutVars>
          <dgm:bulletEnabled val="1"/>
        </dgm:presLayoutVars>
      </dgm:prSet>
      <dgm:spPr/>
      <dgm:t>
        <a:bodyPr/>
        <a:lstStyle/>
        <a:p>
          <a:endParaRPr lang="en-GB"/>
        </a:p>
      </dgm:t>
    </dgm:pt>
  </dgm:ptLst>
  <dgm:cxnLst>
    <dgm:cxn modelId="{44845C05-0202-4881-B31C-E3C5E767A502}" type="presOf" srcId="{E46BF5E8-E85C-4310-B50C-70DD7429FA5A}" destId="{4A104C73-9B7D-4CEE-9203-23F04E19065E}" srcOrd="0" destOrd="0" presId="urn:microsoft.com/office/officeart/2005/8/layout/vList2"/>
    <dgm:cxn modelId="{0D4A2F9C-E40E-4995-A198-CDC622A1A83C}" type="presOf" srcId="{1979C02B-DD43-4881-8AAD-0026328CA567}" destId="{F83E9BBB-B9EC-4EF8-AAF8-64BC9719CF10}" srcOrd="0" destOrd="0" presId="urn:microsoft.com/office/officeart/2005/8/layout/vList2"/>
    <dgm:cxn modelId="{7EEF59BD-901A-488B-B96F-CDCA46A67786}" type="presOf" srcId="{1E41DEE5-FC8A-4309-89D1-058612DA011D}" destId="{4D05D7CB-1898-429C-BA76-4CDADFA365AE}" srcOrd="0" destOrd="0" presId="urn:microsoft.com/office/officeart/2005/8/layout/vList2"/>
    <dgm:cxn modelId="{AA727ED7-69B6-43A5-A087-2199C966684E}" srcId="{1979C02B-DD43-4881-8AAD-0026328CA567}" destId="{E46BF5E8-E85C-4310-B50C-70DD7429FA5A}" srcOrd="0" destOrd="0" parTransId="{43C06BDB-5A08-4096-84AE-30B699F6ED28}" sibTransId="{E2DE6639-FC21-4244-BF48-EE7DCE00C08E}"/>
    <dgm:cxn modelId="{4B376F63-E0B6-49DE-A529-2EC1432D0C60}" type="presOf" srcId="{688E0BD5-F5B5-4B76-8FDC-C755A1E6B8D2}" destId="{FAF9FCF0-F953-463E-8124-17EAE952D9F8}" srcOrd="0" destOrd="0" presId="urn:microsoft.com/office/officeart/2005/8/layout/vList2"/>
    <dgm:cxn modelId="{23857C00-27F8-4F50-A456-007D2E478D95}" type="presOf" srcId="{77799DBE-0CB1-4A3A-9961-FF59292CB53A}" destId="{5E28D3F4-A643-450E-8BF0-0D2AEB263418}" srcOrd="0" destOrd="0" presId="urn:microsoft.com/office/officeart/2005/8/layout/vList2"/>
    <dgm:cxn modelId="{07936B43-D543-4F26-98BB-E6CB6550AD36}" srcId="{1E41DEE5-FC8A-4309-89D1-058612DA011D}" destId="{1979C02B-DD43-4881-8AAD-0026328CA567}" srcOrd="0" destOrd="0" parTransId="{556F1C81-0FBE-41DB-B91A-30E68796B0CE}" sibTransId="{2C525042-F344-40B8-B6BC-D4B331D45375}"/>
    <dgm:cxn modelId="{59CCAD91-CBB6-45DB-A54D-671854DE0C5E}" srcId="{688E0BD5-F5B5-4B76-8FDC-C755A1E6B8D2}" destId="{4AC529FE-E4AB-4A70-8C20-31B2850605BA}" srcOrd="0" destOrd="0" parTransId="{6770612D-ED06-4AE6-B136-BF6648660AFA}" sibTransId="{2D75F200-A3A0-422F-B861-1BFD62C52629}"/>
    <dgm:cxn modelId="{FB8C8E3F-A352-42F3-AC22-98DE35BA085D}" srcId="{1E41DEE5-FC8A-4309-89D1-058612DA011D}" destId="{607A787D-D325-4CB1-B11D-8C1DB5D51147}" srcOrd="2" destOrd="0" parTransId="{DA8F78F8-43E1-480D-8C98-E8904A77B486}" sibTransId="{086FFE87-037D-42AC-B105-30E8C6E672DB}"/>
    <dgm:cxn modelId="{8999A0E3-253B-431A-984F-8FD357F4EC4F}" type="presOf" srcId="{607A787D-D325-4CB1-B11D-8C1DB5D51147}" destId="{965C8EE2-5591-493B-8BD7-7C2D33429916}" srcOrd="0" destOrd="0" presId="urn:microsoft.com/office/officeart/2005/8/layout/vList2"/>
    <dgm:cxn modelId="{0ABBE0B2-AEAB-4CB4-B5E1-3CDF41ADDF85}" type="presOf" srcId="{4AC529FE-E4AB-4A70-8C20-31B2850605BA}" destId="{7CFEA467-CA32-4450-8EB9-4EFE18B809E0}" srcOrd="0" destOrd="0" presId="urn:microsoft.com/office/officeart/2005/8/layout/vList2"/>
    <dgm:cxn modelId="{E345569E-27B6-40DA-B3DB-5117AEA2486E}" type="presOf" srcId="{3DABCDDF-8CF7-483D-BC90-B3969F94081C}" destId="{2C3734A9-9CF7-40E8-A6CB-C6E01967AB22}" srcOrd="0" destOrd="0" presId="urn:microsoft.com/office/officeart/2005/8/layout/vList2"/>
    <dgm:cxn modelId="{3188D751-D8FD-4E2F-B5E3-58BED8E61654}" srcId="{1E41DEE5-FC8A-4309-89D1-058612DA011D}" destId="{77799DBE-0CB1-4A3A-9961-FF59292CB53A}" srcOrd="1" destOrd="0" parTransId="{61EFDCF6-A1FA-4B35-A417-99126121E42C}" sibTransId="{332AEDB5-DAF2-4197-9034-0305C2B11173}"/>
    <dgm:cxn modelId="{5FA922F4-2EDE-4E12-AD85-3155219B5190}" srcId="{1E41DEE5-FC8A-4309-89D1-058612DA011D}" destId="{688E0BD5-F5B5-4B76-8FDC-C755A1E6B8D2}" srcOrd="3" destOrd="0" parTransId="{43C7ACEF-93B5-4CD2-809C-4054DCBA7AE3}" sibTransId="{AD7B6C71-CA32-40DE-A434-DDD24793841A}"/>
    <dgm:cxn modelId="{58183A81-86E7-412F-94AA-50587BCB3C03}" srcId="{607A787D-D325-4CB1-B11D-8C1DB5D51147}" destId="{091C1903-D31C-4AE2-B873-223AB86B12AC}" srcOrd="0" destOrd="0" parTransId="{DC2F1FA3-7B49-4ADE-B95C-FD427A54E74B}" sibTransId="{755F65D4-A061-4FE5-9703-F65E86A7C24B}"/>
    <dgm:cxn modelId="{B8DC1EBC-6D4D-452F-A95B-851FD45DB652}" type="presOf" srcId="{091C1903-D31C-4AE2-B873-223AB86B12AC}" destId="{116F108D-03B6-404C-AC0B-966A920F2B3B}" srcOrd="0" destOrd="0" presId="urn:microsoft.com/office/officeart/2005/8/layout/vList2"/>
    <dgm:cxn modelId="{DF3A6858-237E-40FB-88C1-443FACA0B48F}" srcId="{77799DBE-0CB1-4A3A-9961-FF59292CB53A}" destId="{3DABCDDF-8CF7-483D-BC90-B3969F94081C}" srcOrd="0" destOrd="0" parTransId="{BC4ACD66-5362-43D8-922D-EC6AD0F030FC}" sibTransId="{2E0CD04A-F159-4656-893A-5EECE348D0E1}"/>
    <dgm:cxn modelId="{C979FEAC-F7B5-45CD-8EBB-5962C8D220A2}" type="presParOf" srcId="{4D05D7CB-1898-429C-BA76-4CDADFA365AE}" destId="{F83E9BBB-B9EC-4EF8-AAF8-64BC9719CF10}" srcOrd="0" destOrd="0" presId="urn:microsoft.com/office/officeart/2005/8/layout/vList2"/>
    <dgm:cxn modelId="{82DEB172-01CA-41BD-A3C3-04981F70964E}" type="presParOf" srcId="{4D05D7CB-1898-429C-BA76-4CDADFA365AE}" destId="{4A104C73-9B7D-4CEE-9203-23F04E19065E}" srcOrd="1" destOrd="0" presId="urn:microsoft.com/office/officeart/2005/8/layout/vList2"/>
    <dgm:cxn modelId="{EE25AD6B-132B-4722-B483-6AD4F13CEB5C}" type="presParOf" srcId="{4D05D7CB-1898-429C-BA76-4CDADFA365AE}" destId="{5E28D3F4-A643-450E-8BF0-0D2AEB263418}" srcOrd="2" destOrd="0" presId="urn:microsoft.com/office/officeart/2005/8/layout/vList2"/>
    <dgm:cxn modelId="{9B5A80D4-3D69-4B50-AB74-038CA72325DF}" type="presParOf" srcId="{4D05D7CB-1898-429C-BA76-4CDADFA365AE}" destId="{2C3734A9-9CF7-40E8-A6CB-C6E01967AB22}" srcOrd="3" destOrd="0" presId="urn:microsoft.com/office/officeart/2005/8/layout/vList2"/>
    <dgm:cxn modelId="{8ED195E6-FCB6-41FC-946F-507A3B4BF1B4}" type="presParOf" srcId="{4D05D7CB-1898-429C-BA76-4CDADFA365AE}" destId="{965C8EE2-5591-493B-8BD7-7C2D33429916}" srcOrd="4" destOrd="0" presId="urn:microsoft.com/office/officeart/2005/8/layout/vList2"/>
    <dgm:cxn modelId="{1E3EF838-F751-4636-A505-DEA537104538}" type="presParOf" srcId="{4D05D7CB-1898-429C-BA76-4CDADFA365AE}" destId="{116F108D-03B6-404C-AC0B-966A920F2B3B}" srcOrd="5" destOrd="0" presId="urn:microsoft.com/office/officeart/2005/8/layout/vList2"/>
    <dgm:cxn modelId="{4BDA847E-88E3-4C89-8A11-D30466AC372C}" type="presParOf" srcId="{4D05D7CB-1898-429C-BA76-4CDADFA365AE}" destId="{FAF9FCF0-F953-463E-8124-17EAE952D9F8}" srcOrd="6" destOrd="0" presId="urn:microsoft.com/office/officeart/2005/8/layout/vList2"/>
    <dgm:cxn modelId="{026AA9D1-0A0B-4C4C-8F52-534959851D5B}" type="presParOf" srcId="{4D05D7CB-1898-429C-BA76-4CDADFA365AE}" destId="{7CFEA467-CA32-4450-8EB9-4EFE18B809E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41DEE5-FC8A-4309-89D1-058612DA011D}"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en-US"/>
        </a:p>
      </dgm:t>
    </dgm:pt>
    <dgm:pt modelId="{1979C02B-DD43-4881-8AAD-0026328CA567}">
      <dgm:prSet phldrT="[Text]"/>
      <dgm:spPr>
        <a:solidFill>
          <a:srgbClr val="C00000"/>
        </a:solidFill>
      </dgm:spPr>
      <dgm:t>
        <a:bodyPr/>
        <a:lstStyle/>
        <a:p>
          <a:r>
            <a:rPr lang="en-US" b="1" dirty="0"/>
            <a:t>Fraud</a:t>
          </a:r>
        </a:p>
      </dgm:t>
    </dgm:pt>
    <dgm:pt modelId="{556F1C81-0FBE-41DB-B91A-30E68796B0CE}" type="parTrans" cxnId="{07936B43-D543-4F26-98BB-E6CB6550AD36}">
      <dgm:prSet/>
      <dgm:spPr/>
      <dgm:t>
        <a:bodyPr/>
        <a:lstStyle/>
        <a:p>
          <a:endParaRPr lang="en-US"/>
        </a:p>
      </dgm:t>
    </dgm:pt>
    <dgm:pt modelId="{2C525042-F344-40B8-B6BC-D4B331D45375}" type="sibTrans" cxnId="{07936B43-D543-4F26-98BB-E6CB6550AD36}">
      <dgm:prSet/>
      <dgm:spPr/>
      <dgm:t>
        <a:bodyPr/>
        <a:lstStyle/>
        <a:p>
          <a:endParaRPr lang="en-US"/>
        </a:p>
      </dgm:t>
    </dgm:pt>
    <dgm:pt modelId="{77799DBE-0CB1-4A3A-9961-FF59292CB53A}">
      <dgm:prSet phldrT="[Text]"/>
      <dgm:spPr>
        <a:solidFill>
          <a:srgbClr val="C00000"/>
        </a:solidFill>
      </dgm:spPr>
      <dgm:t>
        <a:bodyPr/>
        <a:lstStyle/>
        <a:p>
          <a:r>
            <a:rPr lang="en-US" b="1" dirty="0"/>
            <a:t>Process could prove inefficient</a:t>
          </a:r>
        </a:p>
      </dgm:t>
    </dgm:pt>
    <dgm:pt modelId="{61EFDCF6-A1FA-4B35-A417-99126121E42C}" type="parTrans" cxnId="{3188D751-D8FD-4E2F-B5E3-58BED8E61654}">
      <dgm:prSet/>
      <dgm:spPr/>
      <dgm:t>
        <a:bodyPr/>
        <a:lstStyle/>
        <a:p>
          <a:endParaRPr lang="en-US"/>
        </a:p>
      </dgm:t>
    </dgm:pt>
    <dgm:pt modelId="{332AEDB5-DAF2-4197-9034-0305C2B11173}" type="sibTrans" cxnId="{3188D751-D8FD-4E2F-B5E3-58BED8E61654}">
      <dgm:prSet/>
      <dgm:spPr/>
      <dgm:t>
        <a:bodyPr/>
        <a:lstStyle/>
        <a:p>
          <a:endParaRPr lang="en-US"/>
        </a:p>
      </dgm:t>
    </dgm:pt>
    <dgm:pt modelId="{3DABCDDF-8CF7-483D-BC90-B3969F94081C}">
      <dgm:prSet phldrT="[Text]"/>
      <dgm:spPr/>
      <dgm:t>
        <a:bodyPr/>
        <a:lstStyle/>
        <a:p>
          <a:pPr>
            <a:buNone/>
          </a:pPr>
          <a:endParaRPr lang="en-US" dirty="0"/>
        </a:p>
      </dgm:t>
    </dgm:pt>
    <dgm:pt modelId="{BC4ACD66-5362-43D8-922D-EC6AD0F030FC}" type="parTrans" cxnId="{DF3A6858-237E-40FB-88C1-443FACA0B48F}">
      <dgm:prSet/>
      <dgm:spPr/>
      <dgm:t>
        <a:bodyPr/>
        <a:lstStyle/>
        <a:p>
          <a:endParaRPr lang="en-US"/>
        </a:p>
      </dgm:t>
    </dgm:pt>
    <dgm:pt modelId="{2E0CD04A-F159-4656-893A-5EECE348D0E1}" type="sibTrans" cxnId="{DF3A6858-237E-40FB-88C1-443FACA0B48F}">
      <dgm:prSet/>
      <dgm:spPr/>
      <dgm:t>
        <a:bodyPr/>
        <a:lstStyle/>
        <a:p>
          <a:endParaRPr lang="en-US"/>
        </a:p>
      </dgm:t>
    </dgm:pt>
    <dgm:pt modelId="{4AC529FE-E4AB-4A70-8C20-31B2850605BA}">
      <dgm:prSet phldrT="[Text]"/>
      <dgm:spPr/>
      <dgm:t>
        <a:bodyPr/>
        <a:lstStyle/>
        <a:p>
          <a:pPr>
            <a:buNone/>
          </a:pPr>
          <a:endParaRPr lang="en-US" dirty="0"/>
        </a:p>
      </dgm:t>
    </dgm:pt>
    <dgm:pt modelId="{6770612D-ED06-4AE6-B136-BF6648660AFA}" type="parTrans" cxnId="{59CCAD91-CBB6-45DB-A54D-671854DE0C5E}">
      <dgm:prSet/>
      <dgm:spPr/>
      <dgm:t>
        <a:bodyPr/>
        <a:lstStyle/>
        <a:p>
          <a:endParaRPr lang="en-US"/>
        </a:p>
      </dgm:t>
    </dgm:pt>
    <dgm:pt modelId="{2D75F200-A3A0-422F-B861-1BFD62C52629}" type="sibTrans" cxnId="{59CCAD91-CBB6-45DB-A54D-671854DE0C5E}">
      <dgm:prSet/>
      <dgm:spPr/>
      <dgm:t>
        <a:bodyPr/>
        <a:lstStyle/>
        <a:p>
          <a:endParaRPr lang="en-US"/>
        </a:p>
      </dgm:t>
    </dgm:pt>
    <dgm:pt modelId="{607A787D-D325-4CB1-B11D-8C1DB5D51147}">
      <dgm:prSet phldrT="[Text]"/>
      <dgm:spPr>
        <a:solidFill>
          <a:srgbClr val="C00000"/>
        </a:solidFill>
      </dgm:spPr>
      <dgm:t>
        <a:bodyPr/>
        <a:lstStyle/>
        <a:p>
          <a:r>
            <a:rPr lang="en-US" b="1" i="0" u="none" dirty="0"/>
            <a:t>Investors who are unaware of the risks of failure could retract further funding</a:t>
          </a:r>
          <a:endParaRPr lang="en-US" b="1" dirty="0"/>
        </a:p>
      </dgm:t>
    </dgm:pt>
    <dgm:pt modelId="{DA8F78F8-43E1-480D-8C98-E8904A77B486}" type="parTrans" cxnId="{FB8C8E3F-A352-42F3-AC22-98DE35BA085D}">
      <dgm:prSet/>
      <dgm:spPr/>
      <dgm:t>
        <a:bodyPr/>
        <a:lstStyle/>
        <a:p>
          <a:endParaRPr lang="en-US"/>
        </a:p>
      </dgm:t>
    </dgm:pt>
    <dgm:pt modelId="{086FFE87-037D-42AC-B105-30E8C6E672DB}" type="sibTrans" cxnId="{FB8C8E3F-A352-42F3-AC22-98DE35BA085D}">
      <dgm:prSet/>
      <dgm:spPr/>
      <dgm:t>
        <a:bodyPr/>
        <a:lstStyle/>
        <a:p>
          <a:endParaRPr lang="en-US"/>
        </a:p>
      </dgm:t>
    </dgm:pt>
    <dgm:pt modelId="{688E0BD5-F5B5-4B76-8FDC-C755A1E6B8D2}">
      <dgm:prSet phldrT="[Text]"/>
      <dgm:spPr>
        <a:solidFill>
          <a:srgbClr val="C00000"/>
        </a:solidFill>
      </dgm:spPr>
      <dgm:t>
        <a:bodyPr/>
        <a:lstStyle/>
        <a:p>
          <a:r>
            <a:rPr lang="en-US" b="1" i="0" u="none" dirty="0"/>
            <a:t>Failure to raise the desired amount could discourage the management – public exposure</a:t>
          </a:r>
          <a:endParaRPr lang="en-US" b="1" dirty="0"/>
        </a:p>
      </dgm:t>
    </dgm:pt>
    <dgm:pt modelId="{43C7ACEF-93B5-4CD2-809C-4054DCBA7AE3}" type="parTrans" cxnId="{5FA922F4-2EDE-4E12-AD85-3155219B5190}">
      <dgm:prSet/>
      <dgm:spPr/>
      <dgm:t>
        <a:bodyPr/>
        <a:lstStyle/>
        <a:p>
          <a:endParaRPr lang="en-US"/>
        </a:p>
      </dgm:t>
    </dgm:pt>
    <dgm:pt modelId="{AD7B6C71-CA32-40DE-A434-DDD24793841A}" type="sibTrans" cxnId="{5FA922F4-2EDE-4E12-AD85-3155219B5190}">
      <dgm:prSet/>
      <dgm:spPr/>
      <dgm:t>
        <a:bodyPr/>
        <a:lstStyle/>
        <a:p>
          <a:endParaRPr lang="en-US"/>
        </a:p>
      </dgm:t>
    </dgm:pt>
    <dgm:pt modelId="{091C1903-D31C-4AE2-B873-223AB86B12AC}">
      <dgm:prSet phldrT="[Text]"/>
      <dgm:spPr/>
      <dgm:t>
        <a:bodyPr/>
        <a:lstStyle/>
        <a:p>
          <a:pPr>
            <a:buNone/>
          </a:pPr>
          <a:endParaRPr lang="en-US" dirty="0"/>
        </a:p>
      </dgm:t>
    </dgm:pt>
    <dgm:pt modelId="{DC2F1FA3-7B49-4ADE-B95C-FD427A54E74B}" type="parTrans" cxnId="{58183A81-86E7-412F-94AA-50587BCB3C03}">
      <dgm:prSet/>
      <dgm:spPr/>
      <dgm:t>
        <a:bodyPr/>
        <a:lstStyle/>
        <a:p>
          <a:endParaRPr lang="en-US"/>
        </a:p>
      </dgm:t>
    </dgm:pt>
    <dgm:pt modelId="{755F65D4-A061-4FE5-9703-F65E86A7C24B}" type="sibTrans" cxnId="{58183A81-86E7-412F-94AA-50587BCB3C03}">
      <dgm:prSet/>
      <dgm:spPr/>
      <dgm:t>
        <a:bodyPr/>
        <a:lstStyle/>
        <a:p>
          <a:endParaRPr lang="en-US"/>
        </a:p>
      </dgm:t>
    </dgm:pt>
    <dgm:pt modelId="{E46BF5E8-E85C-4310-B50C-70DD7429FA5A}">
      <dgm:prSet phldrT="[Text]"/>
      <dgm:spPr/>
      <dgm:t>
        <a:bodyPr/>
        <a:lstStyle/>
        <a:p>
          <a:pPr>
            <a:buNone/>
          </a:pPr>
          <a:endParaRPr lang="en-US" dirty="0"/>
        </a:p>
      </dgm:t>
    </dgm:pt>
    <dgm:pt modelId="{43C06BDB-5A08-4096-84AE-30B699F6ED28}" type="parTrans" cxnId="{AA727ED7-69B6-43A5-A087-2199C966684E}">
      <dgm:prSet/>
      <dgm:spPr/>
      <dgm:t>
        <a:bodyPr/>
        <a:lstStyle/>
        <a:p>
          <a:endParaRPr lang="en-US"/>
        </a:p>
      </dgm:t>
    </dgm:pt>
    <dgm:pt modelId="{E2DE6639-FC21-4244-BF48-EE7DCE00C08E}" type="sibTrans" cxnId="{AA727ED7-69B6-43A5-A087-2199C966684E}">
      <dgm:prSet/>
      <dgm:spPr/>
      <dgm:t>
        <a:bodyPr/>
        <a:lstStyle/>
        <a:p>
          <a:endParaRPr lang="en-US"/>
        </a:p>
      </dgm:t>
    </dgm:pt>
    <dgm:pt modelId="{4D05D7CB-1898-429C-BA76-4CDADFA365AE}" type="pres">
      <dgm:prSet presAssocID="{1E41DEE5-FC8A-4309-89D1-058612DA011D}" presName="linear" presStyleCnt="0">
        <dgm:presLayoutVars>
          <dgm:animLvl val="lvl"/>
          <dgm:resizeHandles val="exact"/>
        </dgm:presLayoutVars>
      </dgm:prSet>
      <dgm:spPr/>
      <dgm:t>
        <a:bodyPr/>
        <a:lstStyle/>
        <a:p>
          <a:endParaRPr lang="en-GB"/>
        </a:p>
      </dgm:t>
    </dgm:pt>
    <dgm:pt modelId="{F83E9BBB-B9EC-4EF8-AAF8-64BC9719CF10}" type="pres">
      <dgm:prSet presAssocID="{1979C02B-DD43-4881-8AAD-0026328CA567}" presName="parentText" presStyleLbl="node1" presStyleIdx="0" presStyleCnt="4" custLinFactNeighborX="-548" custLinFactNeighborY="-56758">
        <dgm:presLayoutVars>
          <dgm:chMax val="0"/>
          <dgm:bulletEnabled val="1"/>
        </dgm:presLayoutVars>
      </dgm:prSet>
      <dgm:spPr/>
      <dgm:t>
        <a:bodyPr/>
        <a:lstStyle/>
        <a:p>
          <a:endParaRPr lang="en-GB"/>
        </a:p>
      </dgm:t>
    </dgm:pt>
    <dgm:pt modelId="{4A104C73-9B7D-4CEE-9203-23F04E19065E}" type="pres">
      <dgm:prSet presAssocID="{1979C02B-DD43-4881-8AAD-0026328CA567}" presName="childText" presStyleLbl="revTx" presStyleIdx="0" presStyleCnt="4">
        <dgm:presLayoutVars>
          <dgm:bulletEnabled val="1"/>
        </dgm:presLayoutVars>
      </dgm:prSet>
      <dgm:spPr/>
      <dgm:t>
        <a:bodyPr/>
        <a:lstStyle/>
        <a:p>
          <a:endParaRPr lang="en-GB"/>
        </a:p>
      </dgm:t>
    </dgm:pt>
    <dgm:pt modelId="{5E28D3F4-A643-450E-8BF0-0D2AEB263418}" type="pres">
      <dgm:prSet presAssocID="{77799DBE-0CB1-4A3A-9961-FF59292CB53A}" presName="parentText" presStyleLbl="node1" presStyleIdx="1" presStyleCnt="4" custLinFactNeighborX="-366" custLinFactNeighborY="-31693">
        <dgm:presLayoutVars>
          <dgm:chMax val="0"/>
          <dgm:bulletEnabled val="1"/>
        </dgm:presLayoutVars>
      </dgm:prSet>
      <dgm:spPr/>
      <dgm:t>
        <a:bodyPr/>
        <a:lstStyle/>
        <a:p>
          <a:endParaRPr lang="en-GB"/>
        </a:p>
      </dgm:t>
    </dgm:pt>
    <dgm:pt modelId="{2C3734A9-9CF7-40E8-A6CB-C6E01967AB22}" type="pres">
      <dgm:prSet presAssocID="{77799DBE-0CB1-4A3A-9961-FF59292CB53A}" presName="childText" presStyleLbl="revTx" presStyleIdx="1" presStyleCnt="4">
        <dgm:presLayoutVars>
          <dgm:bulletEnabled val="1"/>
        </dgm:presLayoutVars>
      </dgm:prSet>
      <dgm:spPr/>
      <dgm:t>
        <a:bodyPr/>
        <a:lstStyle/>
        <a:p>
          <a:endParaRPr lang="en-GB"/>
        </a:p>
      </dgm:t>
    </dgm:pt>
    <dgm:pt modelId="{965C8EE2-5591-493B-8BD7-7C2D33429916}" type="pres">
      <dgm:prSet presAssocID="{607A787D-D325-4CB1-B11D-8C1DB5D51147}" presName="parentText" presStyleLbl="node1" presStyleIdx="2" presStyleCnt="4" custLinFactNeighborX="183" custLinFactNeighborY="-23312">
        <dgm:presLayoutVars>
          <dgm:chMax val="0"/>
          <dgm:bulletEnabled val="1"/>
        </dgm:presLayoutVars>
      </dgm:prSet>
      <dgm:spPr/>
      <dgm:t>
        <a:bodyPr/>
        <a:lstStyle/>
        <a:p>
          <a:endParaRPr lang="en-GB"/>
        </a:p>
      </dgm:t>
    </dgm:pt>
    <dgm:pt modelId="{116F108D-03B6-404C-AC0B-966A920F2B3B}" type="pres">
      <dgm:prSet presAssocID="{607A787D-D325-4CB1-B11D-8C1DB5D51147}" presName="childText" presStyleLbl="revTx" presStyleIdx="2" presStyleCnt="4">
        <dgm:presLayoutVars>
          <dgm:bulletEnabled val="1"/>
        </dgm:presLayoutVars>
      </dgm:prSet>
      <dgm:spPr/>
      <dgm:t>
        <a:bodyPr/>
        <a:lstStyle/>
        <a:p>
          <a:endParaRPr lang="en-GB"/>
        </a:p>
      </dgm:t>
    </dgm:pt>
    <dgm:pt modelId="{FAF9FCF0-F953-463E-8124-17EAE952D9F8}" type="pres">
      <dgm:prSet presAssocID="{688E0BD5-F5B5-4B76-8FDC-C755A1E6B8D2}" presName="parentText" presStyleLbl="node1" presStyleIdx="3" presStyleCnt="4" custLinFactNeighborX="-366" custLinFactNeighborY="-5163">
        <dgm:presLayoutVars>
          <dgm:chMax val="0"/>
          <dgm:bulletEnabled val="1"/>
        </dgm:presLayoutVars>
      </dgm:prSet>
      <dgm:spPr/>
      <dgm:t>
        <a:bodyPr/>
        <a:lstStyle/>
        <a:p>
          <a:endParaRPr lang="en-GB"/>
        </a:p>
      </dgm:t>
    </dgm:pt>
    <dgm:pt modelId="{7CFEA467-CA32-4450-8EB9-4EFE18B809E0}" type="pres">
      <dgm:prSet presAssocID="{688E0BD5-F5B5-4B76-8FDC-C755A1E6B8D2}" presName="childText" presStyleLbl="revTx" presStyleIdx="3" presStyleCnt="4">
        <dgm:presLayoutVars>
          <dgm:bulletEnabled val="1"/>
        </dgm:presLayoutVars>
      </dgm:prSet>
      <dgm:spPr/>
      <dgm:t>
        <a:bodyPr/>
        <a:lstStyle/>
        <a:p>
          <a:endParaRPr lang="en-GB"/>
        </a:p>
      </dgm:t>
    </dgm:pt>
  </dgm:ptLst>
  <dgm:cxnLst>
    <dgm:cxn modelId="{44845C05-0202-4881-B31C-E3C5E767A502}" type="presOf" srcId="{E46BF5E8-E85C-4310-B50C-70DD7429FA5A}" destId="{4A104C73-9B7D-4CEE-9203-23F04E19065E}" srcOrd="0" destOrd="0" presId="urn:microsoft.com/office/officeart/2005/8/layout/vList2"/>
    <dgm:cxn modelId="{0D4A2F9C-E40E-4995-A198-CDC622A1A83C}" type="presOf" srcId="{1979C02B-DD43-4881-8AAD-0026328CA567}" destId="{F83E9BBB-B9EC-4EF8-AAF8-64BC9719CF10}" srcOrd="0" destOrd="0" presId="urn:microsoft.com/office/officeart/2005/8/layout/vList2"/>
    <dgm:cxn modelId="{7EEF59BD-901A-488B-B96F-CDCA46A67786}" type="presOf" srcId="{1E41DEE5-FC8A-4309-89D1-058612DA011D}" destId="{4D05D7CB-1898-429C-BA76-4CDADFA365AE}" srcOrd="0" destOrd="0" presId="urn:microsoft.com/office/officeart/2005/8/layout/vList2"/>
    <dgm:cxn modelId="{AA727ED7-69B6-43A5-A087-2199C966684E}" srcId="{1979C02B-DD43-4881-8AAD-0026328CA567}" destId="{E46BF5E8-E85C-4310-B50C-70DD7429FA5A}" srcOrd="0" destOrd="0" parTransId="{43C06BDB-5A08-4096-84AE-30B699F6ED28}" sibTransId="{E2DE6639-FC21-4244-BF48-EE7DCE00C08E}"/>
    <dgm:cxn modelId="{4B376F63-E0B6-49DE-A529-2EC1432D0C60}" type="presOf" srcId="{688E0BD5-F5B5-4B76-8FDC-C755A1E6B8D2}" destId="{FAF9FCF0-F953-463E-8124-17EAE952D9F8}" srcOrd="0" destOrd="0" presId="urn:microsoft.com/office/officeart/2005/8/layout/vList2"/>
    <dgm:cxn modelId="{23857C00-27F8-4F50-A456-007D2E478D95}" type="presOf" srcId="{77799DBE-0CB1-4A3A-9961-FF59292CB53A}" destId="{5E28D3F4-A643-450E-8BF0-0D2AEB263418}" srcOrd="0" destOrd="0" presId="urn:microsoft.com/office/officeart/2005/8/layout/vList2"/>
    <dgm:cxn modelId="{07936B43-D543-4F26-98BB-E6CB6550AD36}" srcId="{1E41DEE5-FC8A-4309-89D1-058612DA011D}" destId="{1979C02B-DD43-4881-8AAD-0026328CA567}" srcOrd="0" destOrd="0" parTransId="{556F1C81-0FBE-41DB-B91A-30E68796B0CE}" sibTransId="{2C525042-F344-40B8-B6BC-D4B331D45375}"/>
    <dgm:cxn modelId="{59CCAD91-CBB6-45DB-A54D-671854DE0C5E}" srcId="{688E0BD5-F5B5-4B76-8FDC-C755A1E6B8D2}" destId="{4AC529FE-E4AB-4A70-8C20-31B2850605BA}" srcOrd="0" destOrd="0" parTransId="{6770612D-ED06-4AE6-B136-BF6648660AFA}" sibTransId="{2D75F200-A3A0-422F-B861-1BFD62C52629}"/>
    <dgm:cxn modelId="{FB8C8E3F-A352-42F3-AC22-98DE35BA085D}" srcId="{1E41DEE5-FC8A-4309-89D1-058612DA011D}" destId="{607A787D-D325-4CB1-B11D-8C1DB5D51147}" srcOrd="2" destOrd="0" parTransId="{DA8F78F8-43E1-480D-8C98-E8904A77B486}" sibTransId="{086FFE87-037D-42AC-B105-30E8C6E672DB}"/>
    <dgm:cxn modelId="{8999A0E3-253B-431A-984F-8FD357F4EC4F}" type="presOf" srcId="{607A787D-D325-4CB1-B11D-8C1DB5D51147}" destId="{965C8EE2-5591-493B-8BD7-7C2D33429916}" srcOrd="0" destOrd="0" presId="urn:microsoft.com/office/officeart/2005/8/layout/vList2"/>
    <dgm:cxn modelId="{0ABBE0B2-AEAB-4CB4-B5E1-3CDF41ADDF85}" type="presOf" srcId="{4AC529FE-E4AB-4A70-8C20-31B2850605BA}" destId="{7CFEA467-CA32-4450-8EB9-4EFE18B809E0}" srcOrd="0" destOrd="0" presId="urn:microsoft.com/office/officeart/2005/8/layout/vList2"/>
    <dgm:cxn modelId="{E345569E-27B6-40DA-B3DB-5117AEA2486E}" type="presOf" srcId="{3DABCDDF-8CF7-483D-BC90-B3969F94081C}" destId="{2C3734A9-9CF7-40E8-A6CB-C6E01967AB22}" srcOrd="0" destOrd="0" presId="urn:microsoft.com/office/officeart/2005/8/layout/vList2"/>
    <dgm:cxn modelId="{3188D751-D8FD-4E2F-B5E3-58BED8E61654}" srcId="{1E41DEE5-FC8A-4309-89D1-058612DA011D}" destId="{77799DBE-0CB1-4A3A-9961-FF59292CB53A}" srcOrd="1" destOrd="0" parTransId="{61EFDCF6-A1FA-4B35-A417-99126121E42C}" sibTransId="{332AEDB5-DAF2-4197-9034-0305C2B11173}"/>
    <dgm:cxn modelId="{5FA922F4-2EDE-4E12-AD85-3155219B5190}" srcId="{1E41DEE5-FC8A-4309-89D1-058612DA011D}" destId="{688E0BD5-F5B5-4B76-8FDC-C755A1E6B8D2}" srcOrd="3" destOrd="0" parTransId="{43C7ACEF-93B5-4CD2-809C-4054DCBA7AE3}" sibTransId="{AD7B6C71-CA32-40DE-A434-DDD24793841A}"/>
    <dgm:cxn modelId="{58183A81-86E7-412F-94AA-50587BCB3C03}" srcId="{607A787D-D325-4CB1-B11D-8C1DB5D51147}" destId="{091C1903-D31C-4AE2-B873-223AB86B12AC}" srcOrd="0" destOrd="0" parTransId="{DC2F1FA3-7B49-4ADE-B95C-FD427A54E74B}" sibTransId="{755F65D4-A061-4FE5-9703-F65E86A7C24B}"/>
    <dgm:cxn modelId="{B8DC1EBC-6D4D-452F-A95B-851FD45DB652}" type="presOf" srcId="{091C1903-D31C-4AE2-B873-223AB86B12AC}" destId="{116F108D-03B6-404C-AC0B-966A920F2B3B}" srcOrd="0" destOrd="0" presId="urn:microsoft.com/office/officeart/2005/8/layout/vList2"/>
    <dgm:cxn modelId="{DF3A6858-237E-40FB-88C1-443FACA0B48F}" srcId="{77799DBE-0CB1-4A3A-9961-FF59292CB53A}" destId="{3DABCDDF-8CF7-483D-BC90-B3969F94081C}" srcOrd="0" destOrd="0" parTransId="{BC4ACD66-5362-43D8-922D-EC6AD0F030FC}" sibTransId="{2E0CD04A-F159-4656-893A-5EECE348D0E1}"/>
    <dgm:cxn modelId="{C979FEAC-F7B5-45CD-8EBB-5962C8D220A2}" type="presParOf" srcId="{4D05D7CB-1898-429C-BA76-4CDADFA365AE}" destId="{F83E9BBB-B9EC-4EF8-AAF8-64BC9719CF10}" srcOrd="0" destOrd="0" presId="urn:microsoft.com/office/officeart/2005/8/layout/vList2"/>
    <dgm:cxn modelId="{82DEB172-01CA-41BD-A3C3-04981F70964E}" type="presParOf" srcId="{4D05D7CB-1898-429C-BA76-4CDADFA365AE}" destId="{4A104C73-9B7D-4CEE-9203-23F04E19065E}" srcOrd="1" destOrd="0" presId="urn:microsoft.com/office/officeart/2005/8/layout/vList2"/>
    <dgm:cxn modelId="{EE25AD6B-132B-4722-B483-6AD4F13CEB5C}" type="presParOf" srcId="{4D05D7CB-1898-429C-BA76-4CDADFA365AE}" destId="{5E28D3F4-A643-450E-8BF0-0D2AEB263418}" srcOrd="2" destOrd="0" presId="urn:microsoft.com/office/officeart/2005/8/layout/vList2"/>
    <dgm:cxn modelId="{9B5A80D4-3D69-4B50-AB74-038CA72325DF}" type="presParOf" srcId="{4D05D7CB-1898-429C-BA76-4CDADFA365AE}" destId="{2C3734A9-9CF7-40E8-A6CB-C6E01967AB22}" srcOrd="3" destOrd="0" presId="urn:microsoft.com/office/officeart/2005/8/layout/vList2"/>
    <dgm:cxn modelId="{8ED195E6-FCB6-41FC-946F-507A3B4BF1B4}" type="presParOf" srcId="{4D05D7CB-1898-429C-BA76-4CDADFA365AE}" destId="{965C8EE2-5591-493B-8BD7-7C2D33429916}" srcOrd="4" destOrd="0" presId="urn:microsoft.com/office/officeart/2005/8/layout/vList2"/>
    <dgm:cxn modelId="{1E3EF838-F751-4636-A505-DEA537104538}" type="presParOf" srcId="{4D05D7CB-1898-429C-BA76-4CDADFA365AE}" destId="{116F108D-03B6-404C-AC0B-966A920F2B3B}" srcOrd="5" destOrd="0" presId="urn:microsoft.com/office/officeart/2005/8/layout/vList2"/>
    <dgm:cxn modelId="{4BDA847E-88E3-4C89-8A11-D30466AC372C}" type="presParOf" srcId="{4D05D7CB-1898-429C-BA76-4CDADFA365AE}" destId="{FAF9FCF0-F953-463E-8124-17EAE952D9F8}" srcOrd="6" destOrd="0" presId="urn:microsoft.com/office/officeart/2005/8/layout/vList2"/>
    <dgm:cxn modelId="{026AA9D1-0A0B-4C4C-8F52-534959851D5B}" type="presParOf" srcId="{4D05D7CB-1898-429C-BA76-4CDADFA365AE}" destId="{7CFEA467-CA32-4450-8EB9-4EFE18B809E0}" srcOrd="7"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3D0B5-5AD6-46B4-AF58-9C9699BF715E}" type="doc">
      <dgm:prSet loTypeId="urn:microsoft.com/office/officeart/2008/layout/LinedList" loCatId="hierarchy" qsTypeId="urn:microsoft.com/office/officeart/2005/8/quickstyle/simple5" qsCatId="simple" csTypeId="urn:microsoft.com/office/officeart/2005/8/colors/accent5_3" csCatId="accent5" phldr="1"/>
      <dgm:spPr/>
      <dgm:t>
        <a:bodyPr/>
        <a:lstStyle/>
        <a:p>
          <a:endParaRPr lang="en-GB"/>
        </a:p>
      </dgm:t>
    </dgm:pt>
    <dgm:pt modelId="{308F723A-DCAD-42D0-822B-44DCF7C97FEA}">
      <dgm:prSet phldrT="[Text]" custT="1"/>
      <dgm:spPr/>
      <dgm:t>
        <a:bodyPr anchor="ctr"/>
        <a:lstStyle/>
        <a:p>
          <a:pPr algn="ctr"/>
          <a:r>
            <a:rPr lang="en-GB" sz="1600" b="1" i="0" u="none" strike="noStrike" baseline="0" dirty="0">
              <a:solidFill>
                <a:schemeClr val="accent2"/>
              </a:solidFill>
              <a:latin typeface="+mn-lt"/>
              <a:ea typeface="+mn-ea"/>
              <a:cs typeface="+mn-cs"/>
            </a:rPr>
            <a:t>Benefits for Local Authority</a:t>
          </a:r>
          <a:endParaRPr lang="en-GB" sz="1600" b="1" dirty="0">
            <a:solidFill>
              <a:schemeClr val="accent2"/>
            </a:solidFill>
          </a:endParaRPr>
        </a:p>
      </dgm:t>
    </dgm:pt>
    <dgm:pt modelId="{F1300CCB-1B46-4F19-9236-64559B5BC23C}" type="parTrans" cxnId="{08B9C9FE-3087-41CC-A7B7-F3FAADD0E054}">
      <dgm:prSet/>
      <dgm:spPr/>
      <dgm:t>
        <a:bodyPr/>
        <a:lstStyle/>
        <a:p>
          <a:endParaRPr lang="en-GB" sz="1600">
            <a:solidFill>
              <a:schemeClr val="accent3">
                <a:lumMod val="25000"/>
              </a:schemeClr>
            </a:solidFill>
          </a:endParaRPr>
        </a:p>
      </dgm:t>
    </dgm:pt>
    <dgm:pt modelId="{18B422F7-4937-4304-9D0F-C94633C44197}" type="sibTrans" cxnId="{08B9C9FE-3087-41CC-A7B7-F3FAADD0E054}">
      <dgm:prSet/>
      <dgm:spPr/>
      <dgm:t>
        <a:bodyPr/>
        <a:lstStyle/>
        <a:p>
          <a:endParaRPr lang="en-GB" sz="1600">
            <a:solidFill>
              <a:schemeClr val="accent3">
                <a:lumMod val="25000"/>
              </a:schemeClr>
            </a:solidFill>
          </a:endParaRPr>
        </a:p>
      </dgm:t>
    </dgm:pt>
    <dgm:pt modelId="{3CF18829-3D87-46F0-8927-03C0417F3C15}">
      <dgm:prSet phldrT="[Text]" custT="1"/>
      <dgm:spPr/>
      <dgm:t>
        <a:bodyPr/>
        <a:lstStyle/>
        <a:p>
          <a:r>
            <a:rPr lang="en-GB" sz="1600" b="0" i="0" u="none" strike="noStrike" baseline="0" dirty="0">
              <a:solidFill>
                <a:schemeClr val="bg1">
                  <a:lumMod val="50000"/>
                </a:schemeClr>
              </a:solidFill>
              <a:latin typeface="+mn-lt"/>
              <a:ea typeface="+mn-ea"/>
              <a:cs typeface="+mn-cs"/>
            </a:rPr>
            <a:t>Making your money go further by spreading grants out to more SEs</a:t>
          </a:r>
        </a:p>
      </dgm:t>
    </dgm:pt>
    <dgm:pt modelId="{D8031BAE-F63E-4957-9C44-2EBAD7598012}" type="parTrans" cxnId="{8AB012AC-7896-4691-A75C-6C78760EF54E}">
      <dgm:prSet/>
      <dgm:spPr/>
      <dgm:t>
        <a:bodyPr/>
        <a:lstStyle/>
        <a:p>
          <a:endParaRPr lang="en-GB" sz="1600">
            <a:solidFill>
              <a:schemeClr val="accent3">
                <a:lumMod val="25000"/>
              </a:schemeClr>
            </a:solidFill>
          </a:endParaRPr>
        </a:p>
      </dgm:t>
    </dgm:pt>
    <dgm:pt modelId="{BB06F1E5-6C63-4C40-BB74-1E664E8ED3C3}" type="sibTrans" cxnId="{8AB012AC-7896-4691-A75C-6C78760EF54E}">
      <dgm:prSet/>
      <dgm:spPr/>
      <dgm:t>
        <a:bodyPr/>
        <a:lstStyle/>
        <a:p>
          <a:endParaRPr lang="en-GB" sz="1600">
            <a:solidFill>
              <a:schemeClr val="accent3">
                <a:lumMod val="25000"/>
              </a:schemeClr>
            </a:solidFill>
          </a:endParaRPr>
        </a:p>
      </dgm:t>
    </dgm:pt>
    <dgm:pt modelId="{ACBB4253-0C4B-4D59-8538-D926056D7DBA}">
      <dgm:prSet phldrT="[Text]" custT="1"/>
      <dgm:spPr/>
      <dgm:t>
        <a:bodyPr/>
        <a:lstStyle/>
        <a:p>
          <a:r>
            <a:rPr lang="en-GB" sz="1600" b="0" i="0" u="none" strike="noStrike" baseline="0" dirty="0">
              <a:solidFill>
                <a:schemeClr val="bg1">
                  <a:lumMod val="50000"/>
                </a:schemeClr>
              </a:solidFill>
              <a:latin typeface="+mn-lt"/>
              <a:ea typeface="+mn-ea"/>
              <a:cs typeface="+mn-cs"/>
            </a:rPr>
            <a:t>Publicity and awareness</a:t>
          </a:r>
          <a:endParaRPr lang="en-GB" sz="1600" b="0" dirty="0">
            <a:solidFill>
              <a:schemeClr val="bg1">
                <a:lumMod val="50000"/>
              </a:schemeClr>
            </a:solidFill>
          </a:endParaRPr>
        </a:p>
      </dgm:t>
    </dgm:pt>
    <dgm:pt modelId="{E4919C2D-655E-44DF-8667-AC44F2C176B8}" type="parTrans" cxnId="{5CBD4705-9E00-45D4-A5CE-1D5BC014EB16}">
      <dgm:prSet/>
      <dgm:spPr/>
      <dgm:t>
        <a:bodyPr/>
        <a:lstStyle/>
        <a:p>
          <a:endParaRPr lang="en-GB" sz="1600">
            <a:solidFill>
              <a:schemeClr val="accent3">
                <a:lumMod val="25000"/>
              </a:schemeClr>
            </a:solidFill>
          </a:endParaRPr>
        </a:p>
      </dgm:t>
    </dgm:pt>
    <dgm:pt modelId="{7A43E330-73AA-4D8F-AA5F-04D44F24ED61}" type="sibTrans" cxnId="{5CBD4705-9E00-45D4-A5CE-1D5BC014EB16}">
      <dgm:prSet/>
      <dgm:spPr/>
      <dgm:t>
        <a:bodyPr/>
        <a:lstStyle/>
        <a:p>
          <a:endParaRPr lang="en-GB" sz="1600">
            <a:solidFill>
              <a:schemeClr val="accent3">
                <a:lumMod val="25000"/>
              </a:schemeClr>
            </a:solidFill>
          </a:endParaRPr>
        </a:p>
      </dgm:t>
    </dgm:pt>
    <dgm:pt modelId="{6DFFB6BD-04D5-46E8-8C61-93E7C0D20215}">
      <dgm:prSet phldrT="[Text]" custT="1"/>
      <dgm:spPr/>
      <dgm:t>
        <a:bodyPr/>
        <a:lstStyle/>
        <a:p>
          <a:r>
            <a:rPr lang="en-GB" sz="1600" b="0" i="0" u="none" strike="noStrike" baseline="0" dirty="0">
              <a:solidFill>
                <a:schemeClr val="bg1">
                  <a:lumMod val="50000"/>
                </a:schemeClr>
              </a:solidFill>
              <a:latin typeface="+mn-lt"/>
              <a:ea typeface="+mn-ea"/>
              <a:cs typeface="+mn-cs"/>
            </a:rPr>
            <a:t>Steering funding towards policy priorities and connecting with other funders</a:t>
          </a:r>
          <a:endParaRPr lang="en-GB" sz="1600" b="0" dirty="0">
            <a:solidFill>
              <a:schemeClr val="bg1">
                <a:lumMod val="50000"/>
              </a:schemeClr>
            </a:solidFill>
          </a:endParaRPr>
        </a:p>
      </dgm:t>
    </dgm:pt>
    <dgm:pt modelId="{6BCEF3F9-E208-4DDD-84DB-0932ACFD5031}" type="parTrans" cxnId="{2763224A-00D9-4CB0-AD4B-AF99692180E1}">
      <dgm:prSet/>
      <dgm:spPr/>
      <dgm:t>
        <a:bodyPr/>
        <a:lstStyle/>
        <a:p>
          <a:endParaRPr lang="en-GB" sz="1600">
            <a:solidFill>
              <a:schemeClr val="accent3">
                <a:lumMod val="25000"/>
              </a:schemeClr>
            </a:solidFill>
          </a:endParaRPr>
        </a:p>
      </dgm:t>
    </dgm:pt>
    <dgm:pt modelId="{A3FA2741-F733-45DC-89B9-ABEF7C143109}" type="sibTrans" cxnId="{2763224A-00D9-4CB0-AD4B-AF99692180E1}">
      <dgm:prSet/>
      <dgm:spPr/>
      <dgm:t>
        <a:bodyPr/>
        <a:lstStyle/>
        <a:p>
          <a:endParaRPr lang="en-GB" sz="1600">
            <a:solidFill>
              <a:schemeClr val="accent3">
                <a:lumMod val="25000"/>
              </a:schemeClr>
            </a:solidFill>
          </a:endParaRPr>
        </a:p>
      </dgm:t>
    </dgm:pt>
    <dgm:pt modelId="{A7C06799-0C82-4ABC-8DA2-2CAB769B0D41}">
      <dgm:prSet phldrT="[Text]" custT="1"/>
      <dgm:spPr/>
      <dgm:t>
        <a:bodyPr anchor="ctr"/>
        <a:lstStyle/>
        <a:p>
          <a:pPr algn="ctr"/>
          <a:r>
            <a:rPr lang="en-GB" sz="1600" b="1" i="0" u="none" strike="noStrike" baseline="0" dirty="0">
              <a:solidFill>
                <a:schemeClr val="accent2"/>
              </a:solidFill>
              <a:latin typeface="+mn-lt"/>
              <a:ea typeface="+mn-ea"/>
              <a:cs typeface="+mn-cs"/>
            </a:rPr>
            <a:t>Benefits for Fundraising Project Pitchers</a:t>
          </a:r>
          <a:endParaRPr lang="en-GB" sz="1600" b="1" dirty="0">
            <a:solidFill>
              <a:schemeClr val="accent2"/>
            </a:solidFill>
          </a:endParaRPr>
        </a:p>
      </dgm:t>
    </dgm:pt>
    <dgm:pt modelId="{5685BED2-E15C-4507-B8CE-6374825018BE}" type="parTrans" cxnId="{4D2827DB-E049-4F09-B376-EB548B67F678}">
      <dgm:prSet/>
      <dgm:spPr/>
      <dgm:t>
        <a:bodyPr/>
        <a:lstStyle/>
        <a:p>
          <a:endParaRPr lang="en-GB" sz="1600">
            <a:solidFill>
              <a:schemeClr val="accent3">
                <a:lumMod val="25000"/>
              </a:schemeClr>
            </a:solidFill>
          </a:endParaRPr>
        </a:p>
      </dgm:t>
    </dgm:pt>
    <dgm:pt modelId="{C66BDC67-AFCA-4A8B-B45D-AF76666DA6A2}" type="sibTrans" cxnId="{4D2827DB-E049-4F09-B376-EB548B67F678}">
      <dgm:prSet/>
      <dgm:spPr/>
      <dgm:t>
        <a:bodyPr/>
        <a:lstStyle/>
        <a:p>
          <a:endParaRPr lang="en-GB" sz="1600">
            <a:solidFill>
              <a:schemeClr val="accent3">
                <a:lumMod val="25000"/>
              </a:schemeClr>
            </a:solidFill>
          </a:endParaRPr>
        </a:p>
      </dgm:t>
    </dgm:pt>
    <dgm:pt modelId="{CDAB304B-0BD3-4B4D-B1D9-C644BDAED95C}">
      <dgm:prSet phldrT="[Text]" custT="1"/>
      <dgm:spPr/>
      <dgm:t>
        <a:bodyPr/>
        <a:lstStyle/>
        <a:p>
          <a:r>
            <a:rPr lang="en-GB" sz="1600" b="0" i="0" u="none" strike="noStrike" baseline="0" dirty="0">
              <a:solidFill>
                <a:schemeClr val="bg1">
                  <a:lumMod val="50000"/>
                </a:schemeClr>
              </a:solidFill>
              <a:latin typeface="+mn-lt"/>
              <a:ea typeface="+mn-ea"/>
              <a:cs typeface="+mn-cs"/>
            </a:rPr>
            <a:t>More likely to crowdfund</a:t>
          </a:r>
          <a:endParaRPr lang="en-GB" sz="1600" b="0" dirty="0">
            <a:solidFill>
              <a:schemeClr val="bg1">
                <a:lumMod val="50000"/>
              </a:schemeClr>
            </a:solidFill>
          </a:endParaRPr>
        </a:p>
      </dgm:t>
    </dgm:pt>
    <dgm:pt modelId="{CD25DB97-A5C2-44CE-8C2B-27404F69D86B}" type="parTrans" cxnId="{A440DE9A-D806-4A34-80A9-CDFE00E8152D}">
      <dgm:prSet/>
      <dgm:spPr/>
      <dgm:t>
        <a:bodyPr/>
        <a:lstStyle/>
        <a:p>
          <a:endParaRPr lang="en-GB" sz="1600">
            <a:solidFill>
              <a:schemeClr val="accent3">
                <a:lumMod val="25000"/>
              </a:schemeClr>
            </a:solidFill>
          </a:endParaRPr>
        </a:p>
      </dgm:t>
    </dgm:pt>
    <dgm:pt modelId="{0E768FC4-05E9-4193-BA02-9730DC46CC23}" type="sibTrans" cxnId="{A440DE9A-D806-4A34-80A9-CDFE00E8152D}">
      <dgm:prSet/>
      <dgm:spPr/>
      <dgm:t>
        <a:bodyPr/>
        <a:lstStyle/>
        <a:p>
          <a:endParaRPr lang="en-GB" sz="1600">
            <a:solidFill>
              <a:schemeClr val="accent3">
                <a:lumMod val="25000"/>
              </a:schemeClr>
            </a:solidFill>
          </a:endParaRPr>
        </a:p>
      </dgm:t>
    </dgm:pt>
    <dgm:pt modelId="{58FB304E-8777-4DCB-98BC-E564FA297329}">
      <dgm:prSet phldrT="[Text]" custT="1"/>
      <dgm:spPr/>
      <dgm:t>
        <a:bodyPr anchor="ctr"/>
        <a:lstStyle/>
        <a:p>
          <a:pPr algn="ctr"/>
          <a:r>
            <a:rPr lang="en-GB" sz="1600" b="1" dirty="0">
              <a:solidFill>
                <a:schemeClr val="accent3">
                  <a:lumMod val="25000"/>
                </a:schemeClr>
              </a:solidFill>
            </a:rPr>
            <a:t>Risks for Public Authority</a:t>
          </a:r>
        </a:p>
      </dgm:t>
    </dgm:pt>
    <dgm:pt modelId="{9E7E0CD4-48A9-433F-8EF0-2A13A0002B1A}" type="parTrans" cxnId="{1D72549A-647E-41D9-9FCF-C24378739AFC}">
      <dgm:prSet/>
      <dgm:spPr/>
      <dgm:t>
        <a:bodyPr/>
        <a:lstStyle/>
        <a:p>
          <a:endParaRPr lang="en-GB" sz="1600">
            <a:solidFill>
              <a:schemeClr val="accent3">
                <a:lumMod val="25000"/>
              </a:schemeClr>
            </a:solidFill>
          </a:endParaRPr>
        </a:p>
      </dgm:t>
    </dgm:pt>
    <dgm:pt modelId="{DA60B895-67E0-45C5-9517-F6F73B5DE52D}" type="sibTrans" cxnId="{1D72549A-647E-41D9-9FCF-C24378739AFC}">
      <dgm:prSet/>
      <dgm:spPr/>
      <dgm:t>
        <a:bodyPr/>
        <a:lstStyle/>
        <a:p>
          <a:endParaRPr lang="en-GB" sz="1600">
            <a:solidFill>
              <a:schemeClr val="accent3">
                <a:lumMod val="25000"/>
              </a:schemeClr>
            </a:solidFill>
          </a:endParaRPr>
        </a:p>
      </dgm:t>
    </dgm:pt>
    <dgm:pt modelId="{C5CF9764-B484-4901-82D7-739710168746}">
      <dgm:prSet phldrT="[Text]" custT="1"/>
      <dgm:spPr/>
      <dgm:t>
        <a:bodyPr/>
        <a:lstStyle/>
        <a:p>
          <a:r>
            <a:rPr lang="en-GB" sz="1600" b="0" dirty="0">
              <a:solidFill>
                <a:schemeClr val="bg1">
                  <a:lumMod val="50000"/>
                </a:schemeClr>
              </a:solidFill>
              <a:effectLst/>
              <a:latin typeface="+mn-lt"/>
              <a:ea typeface="+mn-ea"/>
              <a:cs typeface="+mn-cs"/>
            </a:rPr>
            <a:t>Public Perception of Moral Hazard: “The effect snowballs, and crowdfunding becomes an excuse to leave more and more basic services up to the crowd.”</a:t>
          </a:r>
          <a:endParaRPr lang="en-GB" sz="1600" b="0" dirty="0">
            <a:solidFill>
              <a:schemeClr val="bg1">
                <a:lumMod val="50000"/>
              </a:schemeClr>
            </a:solidFill>
          </a:endParaRPr>
        </a:p>
      </dgm:t>
    </dgm:pt>
    <dgm:pt modelId="{C86E7135-0823-4D73-B5D7-F0D62C48BBF1}" type="parTrans" cxnId="{E7B930CD-B3CE-4639-B27F-0C9179FA15FA}">
      <dgm:prSet/>
      <dgm:spPr/>
      <dgm:t>
        <a:bodyPr/>
        <a:lstStyle/>
        <a:p>
          <a:endParaRPr lang="en-GB" sz="1600">
            <a:solidFill>
              <a:schemeClr val="accent3">
                <a:lumMod val="25000"/>
              </a:schemeClr>
            </a:solidFill>
          </a:endParaRPr>
        </a:p>
      </dgm:t>
    </dgm:pt>
    <dgm:pt modelId="{274EC39E-5264-497C-98E2-4AB800A091A2}" type="sibTrans" cxnId="{E7B930CD-B3CE-4639-B27F-0C9179FA15FA}">
      <dgm:prSet/>
      <dgm:spPr/>
      <dgm:t>
        <a:bodyPr/>
        <a:lstStyle/>
        <a:p>
          <a:endParaRPr lang="en-GB" sz="1600">
            <a:solidFill>
              <a:schemeClr val="accent3">
                <a:lumMod val="25000"/>
              </a:schemeClr>
            </a:solidFill>
          </a:endParaRPr>
        </a:p>
      </dgm:t>
    </dgm:pt>
    <dgm:pt modelId="{07E55DE8-1877-4B87-AC2C-41150A268119}">
      <dgm:prSet phldrT="[Text]" custT="1"/>
      <dgm:spPr/>
      <dgm:t>
        <a:bodyPr/>
        <a:lstStyle/>
        <a:p>
          <a:r>
            <a:rPr lang="en-GB" sz="1600" b="0" dirty="0">
              <a:solidFill>
                <a:schemeClr val="bg1">
                  <a:lumMod val="50000"/>
                </a:schemeClr>
              </a:solidFill>
              <a:effectLst/>
              <a:latin typeface="+mn-lt"/>
              <a:ea typeface="+mn-ea"/>
              <a:cs typeface="+mn-cs"/>
            </a:rPr>
            <a:t>SEs being created just to draw money from the crowd without ever delivering their social promise</a:t>
          </a:r>
          <a:endParaRPr lang="en-GB" sz="1600" b="0" dirty="0">
            <a:solidFill>
              <a:schemeClr val="bg1">
                <a:lumMod val="50000"/>
              </a:schemeClr>
            </a:solidFill>
          </a:endParaRPr>
        </a:p>
      </dgm:t>
    </dgm:pt>
    <dgm:pt modelId="{1D023D03-C8B4-438B-A318-2213FE36E547}" type="parTrans" cxnId="{D4AB70BA-57A8-4130-A834-30E63F3F7B55}">
      <dgm:prSet/>
      <dgm:spPr/>
      <dgm:t>
        <a:bodyPr/>
        <a:lstStyle/>
        <a:p>
          <a:endParaRPr lang="en-GB" sz="1600">
            <a:solidFill>
              <a:schemeClr val="accent3">
                <a:lumMod val="25000"/>
              </a:schemeClr>
            </a:solidFill>
          </a:endParaRPr>
        </a:p>
      </dgm:t>
    </dgm:pt>
    <dgm:pt modelId="{892B0188-8194-4415-BCA5-F288D078BFA8}" type="sibTrans" cxnId="{D4AB70BA-57A8-4130-A834-30E63F3F7B55}">
      <dgm:prSet/>
      <dgm:spPr/>
      <dgm:t>
        <a:bodyPr/>
        <a:lstStyle/>
        <a:p>
          <a:endParaRPr lang="en-GB" sz="1600">
            <a:solidFill>
              <a:schemeClr val="accent3">
                <a:lumMod val="25000"/>
              </a:schemeClr>
            </a:solidFill>
          </a:endParaRPr>
        </a:p>
      </dgm:t>
    </dgm:pt>
    <dgm:pt modelId="{321CECF5-82DB-48C4-807F-A6460AD619AC}">
      <dgm:prSet phldrT="[Text]" custT="1"/>
      <dgm:spPr/>
      <dgm:t>
        <a:bodyPr/>
        <a:lstStyle/>
        <a:p>
          <a:r>
            <a:rPr lang="en-GB" sz="1600" b="0" dirty="0">
              <a:solidFill>
                <a:schemeClr val="bg1">
                  <a:lumMod val="50000"/>
                </a:schemeClr>
              </a:solidFill>
            </a:rPr>
            <a:t>If on an equity platform: turning grants to profit-making investments</a:t>
          </a:r>
        </a:p>
      </dgm:t>
    </dgm:pt>
    <dgm:pt modelId="{5C4EF707-9100-4535-9A6D-205C790755A0}" type="parTrans" cxnId="{299F1F7E-7035-457B-A3F4-EF12A9B7C98C}">
      <dgm:prSet/>
      <dgm:spPr/>
      <dgm:t>
        <a:bodyPr/>
        <a:lstStyle/>
        <a:p>
          <a:endParaRPr lang="en-US" sz="2000"/>
        </a:p>
      </dgm:t>
    </dgm:pt>
    <dgm:pt modelId="{AD128221-86AA-4990-872C-8F4E972C2A1A}" type="sibTrans" cxnId="{299F1F7E-7035-457B-A3F4-EF12A9B7C98C}">
      <dgm:prSet/>
      <dgm:spPr/>
      <dgm:t>
        <a:bodyPr/>
        <a:lstStyle/>
        <a:p>
          <a:endParaRPr lang="en-US" sz="2000"/>
        </a:p>
      </dgm:t>
    </dgm:pt>
    <dgm:pt modelId="{89F61013-9197-4BA1-B8C9-9B32FC02706C}" type="pres">
      <dgm:prSet presAssocID="{9C03D0B5-5AD6-46B4-AF58-9C9699BF715E}" presName="vert0" presStyleCnt="0">
        <dgm:presLayoutVars>
          <dgm:dir/>
          <dgm:animOne val="branch"/>
          <dgm:animLvl val="lvl"/>
        </dgm:presLayoutVars>
      </dgm:prSet>
      <dgm:spPr/>
      <dgm:t>
        <a:bodyPr/>
        <a:lstStyle/>
        <a:p>
          <a:endParaRPr lang="en-GB"/>
        </a:p>
      </dgm:t>
    </dgm:pt>
    <dgm:pt modelId="{9FA55EED-6529-4AC0-8BE8-391E3B11BEF7}" type="pres">
      <dgm:prSet presAssocID="{308F723A-DCAD-42D0-822B-44DCF7C97FEA}" presName="thickLine" presStyleLbl="alignNode1" presStyleIdx="0" presStyleCnt="3"/>
      <dgm:spPr/>
    </dgm:pt>
    <dgm:pt modelId="{7C77C07B-78B9-42BC-8105-6196A03371D3}" type="pres">
      <dgm:prSet presAssocID="{308F723A-DCAD-42D0-822B-44DCF7C97FEA}" presName="horz1" presStyleCnt="0"/>
      <dgm:spPr/>
    </dgm:pt>
    <dgm:pt modelId="{AF7A6A04-E843-4E14-A310-14E8CC135D5A}" type="pres">
      <dgm:prSet presAssocID="{308F723A-DCAD-42D0-822B-44DCF7C97FEA}" presName="tx1" presStyleLbl="revTx" presStyleIdx="0" presStyleCnt="10"/>
      <dgm:spPr/>
      <dgm:t>
        <a:bodyPr/>
        <a:lstStyle/>
        <a:p>
          <a:endParaRPr lang="en-GB"/>
        </a:p>
      </dgm:t>
    </dgm:pt>
    <dgm:pt modelId="{09A74F44-EC11-4617-A501-D0D00F4CF93E}" type="pres">
      <dgm:prSet presAssocID="{308F723A-DCAD-42D0-822B-44DCF7C97FEA}" presName="vert1" presStyleCnt="0"/>
      <dgm:spPr/>
    </dgm:pt>
    <dgm:pt modelId="{4DC9501B-6388-4A54-9D0E-711A60C7A7BD}" type="pres">
      <dgm:prSet presAssocID="{3CF18829-3D87-46F0-8927-03C0417F3C15}" presName="vertSpace2a" presStyleCnt="0"/>
      <dgm:spPr/>
    </dgm:pt>
    <dgm:pt modelId="{DDEDFD20-E834-486E-8595-78CA08C1F7E0}" type="pres">
      <dgm:prSet presAssocID="{3CF18829-3D87-46F0-8927-03C0417F3C15}" presName="horz2" presStyleCnt="0"/>
      <dgm:spPr/>
    </dgm:pt>
    <dgm:pt modelId="{020C887E-DD73-484B-B5A2-25AACAD3FD0B}" type="pres">
      <dgm:prSet presAssocID="{3CF18829-3D87-46F0-8927-03C0417F3C15}" presName="horzSpace2" presStyleCnt="0"/>
      <dgm:spPr/>
    </dgm:pt>
    <dgm:pt modelId="{D828A0A2-9778-42B4-9D0D-66AC12F29D66}" type="pres">
      <dgm:prSet presAssocID="{3CF18829-3D87-46F0-8927-03C0417F3C15}" presName="tx2" presStyleLbl="revTx" presStyleIdx="1" presStyleCnt="10"/>
      <dgm:spPr/>
      <dgm:t>
        <a:bodyPr/>
        <a:lstStyle/>
        <a:p>
          <a:endParaRPr lang="en-GB"/>
        </a:p>
      </dgm:t>
    </dgm:pt>
    <dgm:pt modelId="{99CA7A42-FB10-4FB0-B987-23E3E782A5A8}" type="pres">
      <dgm:prSet presAssocID="{3CF18829-3D87-46F0-8927-03C0417F3C15}" presName="vert2" presStyleCnt="0"/>
      <dgm:spPr/>
    </dgm:pt>
    <dgm:pt modelId="{EDD11286-B775-4E46-BED2-E64F41F851D7}" type="pres">
      <dgm:prSet presAssocID="{3CF18829-3D87-46F0-8927-03C0417F3C15}" presName="thinLine2b" presStyleLbl="callout" presStyleIdx="0" presStyleCnt="7"/>
      <dgm:spPr/>
    </dgm:pt>
    <dgm:pt modelId="{020991D3-4017-4EDD-99C2-ED43DF0434FD}" type="pres">
      <dgm:prSet presAssocID="{3CF18829-3D87-46F0-8927-03C0417F3C15}" presName="vertSpace2b" presStyleCnt="0"/>
      <dgm:spPr/>
    </dgm:pt>
    <dgm:pt modelId="{295E8FE9-E64F-4B86-B3AF-BBB479DC6AE6}" type="pres">
      <dgm:prSet presAssocID="{ACBB4253-0C4B-4D59-8538-D926056D7DBA}" presName="horz2" presStyleCnt="0"/>
      <dgm:spPr/>
    </dgm:pt>
    <dgm:pt modelId="{96DC4B5D-B9CC-422A-A485-E7E5AD0B5D8D}" type="pres">
      <dgm:prSet presAssocID="{ACBB4253-0C4B-4D59-8538-D926056D7DBA}" presName="horzSpace2" presStyleCnt="0"/>
      <dgm:spPr/>
    </dgm:pt>
    <dgm:pt modelId="{80AFABF9-425C-4074-B052-878A6563E64F}" type="pres">
      <dgm:prSet presAssocID="{ACBB4253-0C4B-4D59-8538-D926056D7DBA}" presName="tx2" presStyleLbl="revTx" presStyleIdx="2" presStyleCnt="10"/>
      <dgm:spPr/>
      <dgm:t>
        <a:bodyPr/>
        <a:lstStyle/>
        <a:p>
          <a:endParaRPr lang="en-GB"/>
        </a:p>
      </dgm:t>
    </dgm:pt>
    <dgm:pt modelId="{32DBD60F-8CC4-4F8D-90F7-22541FC69F71}" type="pres">
      <dgm:prSet presAssocID="{ACBB4253-0C4B-4D59-8538-D926056D7DBA}" presName="vert2" presStyleCnt="0"/>
      <dgm:spPr/>
    </dgm:pt>
    <dgm:pt modelId="{5A72DB2B-A283-4FA4-9471-19C82A5BAD56}" type="pres">
      <dgm:prSet presAssocID="{ACBB4253-0C4B-4D59-8538-D926056D7DBA}" presName="thinLine2b" presStyleLbl="callout" presStyleIdx="1" presStyleCnt="7"/>
      <dgm:spPr/>
    </dgm:pt>
    <dgm:pt modelId="{F2EEEACE-5C15-4EEA-ACAF-055952427D15}" type="pres">
      <dgm:prSet presAssocID="{ACBB4253-0C4B-4D59-8538-D926056D7DBA}" presName="vertSpace2b" presStyleCnt="0"/>
      <dgm:spPr/>
    </dgm:pt>
    <dgm:pt modelId="{B2B29EA6-342B-43D0-B573-41D0FDF67986}" type="pres">
      <dgm:prSet presAssocID="{321CECF5-82DB-48C4-807F-A6460AD619AC}" presName="horz2" presStyleCnt="0"/>
      <dgm:spPr/>
    </dgm:pt>
    <dgm:pt modelId="{4759D0AE-5AF7-4323-AB0D-92D4EED1CB72}" type="pres">
      <dgm:prSet presAssocID="{321CECF5-82DB-48C4-807F-A6460AD619AC}" presName="horzSpace2" presStyleCnt="0"/>
      <dgm:spPr/>
    </dgm:pt>
    <dgm:pt modelId="{3E3B54D6-126D-4070-A6C3-1F454D532D75}" type="pres">
      <dgm:prSet presAssocID="{321CECF5-82DB-48C4-807F-A6460AD619AC}" presName="tx2" presStyleLbl="revTx" presStyleIdx="3" presStyleCnt="10"/>
      <dgm:spPr/>
      <dgm:t>
        <a:bodyPr/>
        <a:lstStyle/>
        <a:p>
          <a:endParaRPr lang="en-GB"/>
        </a:p>
      </dgm:t>
    </dgm:pt>
    <dgm:pt modelId="{150A2C9D-C233-4400-B306-C3150FAEB465}" type="pres">
      <dgm:prSet presAssocID="{321CECF5-82DB-48C4-807F-A6460AD619AC}" presName="vert2" presStyleCnt="0"/>
      <dgm:spPr/>
    </dgm:pt>
    <dgm:pt modelId="{18C96ABD-DE76-47D6-B4AE-380D7D42C69A}" type="pres">
      <dgm:prSet presAssocID="{321CECF5-82DB-48C4-807F-A6460AD619AC}" presName="thinLine2b" presStyleLbl="callout" presStyleIdx="2" presStyleCnt="7"/>
      <dgm:spPr/>
    </dgm:pt>
    <dgm:pt modelId="{3DCF69C2-6E48-44B4-92EA-6F9DCE3E50F0}" type="pres">
      <dgm:prSet presAssocID="{321CECF5-82DB-48C4-807F-A6460AD619AC}" presName="vertSpace2b" presStyleCnt="0"/>
      <dgm:spPr/>
    </dgm:pt>
    <dgm:pt modelId="{10345B65-0B13-427C-AC76-398937826B35}" type="pres">
      <dgm:prSet presAssocID="{6DFFB6BD-04D5-46E8-8C61-93E7C0D20215}" presName="horz2" presStyleCnt="0"/>
      <dgm:spPr/>
    </dgm:pt>
    <dgm:pt modelId="{41529C83-B6C3-49A0-B4A3-2F4153B08159}" type="pres">
      <dgm:prSet presAssocID="{6DFFB6BD-04D5-46E8-8C61-93E7C0D20215}" presName="horzSpace2" presStyleCnt="0"/>
      <dgm:spPr/>
    </dgm:pt>
    <dgm:pt modelId="{1309F18D-EF07-4D71-A276-490B61F4CA11}" type="pres">
      <dgm:prSet presAssocID="{6DFFB6BD-04D5-46E8-8C61-93E7C0D20215}" presName="tx2" presStyleLbl="revTx" presStyleIdx="4" presStyleCnt="10"/>
      <dgm:spPr/>
      <dgm:t>
        <a:bodyPr/>
        <a:lstStyle/>
        <a:p>
          <a:endParaRPr lang="en-GB"/>
        </a:p>
      </dgm:t>
    </dgm:pt>
    <dgm:pt modelId="{FB5B6A27-1B72-4D58-8A82-BF59CCA409F3}" type="pres">
      <dgm:prSet presAssocID="{6DFFB6BD-04D5-46E8-8C61-93E7C0D20215}" presName="vert2" presStyleCnt="0"/>
      <dgm:spPr/>
    </dgm:pt>
    <dgm:pt modelId="{54B1CC43-5FA3-48A0-9AD4-37E541488483}" type="pres">
      <dgm:prSet presAssocID="{6DFFB6BD-04D5-46E8-8C61-93E7C0D20215}" presName="thinLine2b" presStyleLbl="callout" presStyleIdx="3" presStyleCnt="7"/>
      <dgm:spPr/>
    </dgm:pt>
    <dgm:pt modelId="{3891FBD3-1251-418E-95A7-E073C4E159E6}" type="pres">
      <dgm:prSet presAssocID="{6DFFB6BD-04D5-46E8-8C61-93E7C0D20215}" presName="vertSpace2b" presStyleCnt="0"/>
      <dgm:spPr/>
    </dgm:pt>
    <dgm:pt modelId="{13C3E5FE-EA90-49BD-A775-DB06ACF2B07E}" type="pres">
      <dgm:prSet presAssocID="{A7C06799-0C82-4ABC-8DA2-2CAB769B0D41}" presName="thickLine" presStyleLbl="alignNode1" presStyleIdx="1" presStyleCnt="3" custLinFactNeighborX="-985" custLinFactNeighborY="-1085"/>
      <dgm:spPr/>
    </dgm:pt>
    <dgm:pt modelId="{21EB18FF-664D-491E-99E2-E2651B9A1B0F}" type="pres">
      <dgm:prSet presAssocID="{A7C06799-0C82-4ABC-8DA2-2CAB769B0D41}" presName="horz1" presStyleCnt="0"/>
      <dgm:spPr/>
    </dgm:pt>
    <dgm:pt modelId="{0A22282F-C8F9-48B2-B2D6-E7DDC27F3C97}" type="pres">
      <dgm:prSet presAssocID="{A7C06799-0C82-4ABC-8DA2-2CAB769B0D41}" presName="tx1" presStyleLbl="revTx" presStyleIdx="5" presStyleCnt="10"/>
      <dgm:spPr/>
      <dgm:t>
        <a:bodyPr/>
        <a:lstStyle/>
        <a:p>
          <a:endParaRPr lang="en-GB"/>
        </a:p>
      </dgm:t>
    </dgm:pt>
    <dgm:pt modelId="{09104F92-7C1C-447A-B005-F3B8B25ED5B2}" type="pres">
      <dgm:prSet presAssocID="{A7C06799-0C82-4ABC-8DA2-2CAB769B0D41}" presName="vert1" presStyleCnt="0"/>
      <dgm:spPr/>
    </dgm:pt>
    <dgm:pt modelId="{048FA707-7971-4C83-BF24-B99D5C0F3E66}" type="pres">
      <dgm:prSet presAssocID="{CDAB304B-0BD3-4B4D-B1D9-C644BDAED95C}" presName="vertSpace2a" presStyleCnt="0"/>
      <dgm:spPr/>
    </dgm:pt>
    <dgm:pt modelId="{8DBF338D-2FBC-42FD-A089-E446AB834801}" type="pres">
      <dgm:prSet presAssocID="{CDAB304B-0BD3-4B4D-B1D9-C644BDAED95C}" presName="horz2" presStyleCnt="0"/>
      <dgm:spPr/>
    </dgm:pt>
    <dgm:pt modelId="{D75465B6-B0CE-4761-BB1D-EA2E8E90C2CD}" type="pres">
      <dgm:prSet presAssocID="{CDAB304B-0BD3-4B4D-B1D9-C644BDAED95C}" presName="horzSpace2" presStyleCnt="0"/>
      <dgm:spPr/>
    </dgm:pt>
    <dgm:pt modelId="{5EDC1C25-5C72-4D04-8741-8272AADB19AA}" type="pres">
      <dgm:prSet presAssocID="{CDAB304B-0BD3-4B4D-B1D9-C644BDAED95C}" presName="tx2" presStyleLbl="revTx" presStyleIdx="6" presStyleCnt="10" custScaleY="39057" custLinFactNeighborX="1479" custLinFactNeighborY="5943"/>
      <dgm:spPr/>
      <dgm:t>
        <a:bodyPr/>
        <a:lstStyle/>
        <a:p>
          <a:endParaRPr lang="en-GB"/>
        </a:p>
      </dgm:t>
    </dgm:pt>
    <dgm:pt modelId="{57C83BD6-DCB5-44E2-A9AF-C498B8CFBFB2}" type="pres">
      <dgm:prSet presAssocID="{CDAB304B-0BD3-4B4D-B1D9-C644BDAED95C}" presName="vert2" presStyleCnt="0"/>
      <dgm:spPr/>
    </dgm:pt>
    <dgm:pt modelId="{54831A39-F6CE-4C0E-9842-838192FD626C}" type="pres">
      <dgm:prSet presAssocID="{CDAB304B-0BD3-4B4D-B1D9-C644BDAED95C}" presName="thinLine2b" presStyleLbl="callout" presStyleIdx="4" presStyleCnt="7"/>
      <dgm:spPr/>
    </dgm:pt>
    <dgm:pt modelId="{09771F81-5B43-4AE1-88AE-8C9053924F9E}" type="pres">
      <dgm:prSet presAssocID="{CDAB304B-0BD3-4B4D-B1D9-C644BDAED95C}" presName="vertSpace2b" presStyleCnt="0"/>
      <dgm:spPr/>
    </dgm:pt>
    <dgm:pt modelId="{4906AED0-9FA5-4F6E-AA26-B4311B1D4302}" type="pres">
      <dgm:prSet presAssocID="{58FB304E-8777-4DCB-98BC-E564FA297329}" presName="thickLine" presStyleLbl="alignNode1" presStyleIdx="2" presStyleCnt="3"/>
      <dgm:spPr>
        <a:ln>
          <a:solidFill>
            <a:schemeClr val="accent1"/>
          </a:solidFill>
        </a:ln>
      </dgm:spPr>
    </dgm:pt>
    <dgm:pt modelId="{201A88B2-6EF2-4520-9296-8E5F8985DE7D}" type="pres">
      <dgm:prSet presAssocID="{58FB304E-8777-4DCB-98BC-E564FA297329}" presName="horz1" presStyleCnt="0"/>
      <dgm:spPr/>
    </dgm:pt>
    <dgm:pt modelId="{F69C485F-EC31-45C8-B8AF-C411B4F1FC08}" type="pres">
      <dgm:prSet presAssocID="{58FB304E-8777-4DCB-98BC-E564FA297329}" presName="tx1" presStyleLbl="revTx" presStyleIdx="7" presStyleCnt="10"/>
      <dgm:spPr/>
      <dgm:t>
        <a:bodyPr/>
        <a:lstStyle/>
        <a:p>
          <a:endParaRPr lang="en-GB"/>
        </a:p>
      </dgm:t>
    </dgm:pt>
    <dgm:pt modelId="{CF222004-8A0E-402A-86B1-10A1CD2527BF}" type="pres">
      <dgm:prSet presAssocID="{58FB304E-8777-4DCB-98BC-E564FA297329}" presName="vert1" presStyleCnt="0"/>
      <dgm:spPr/>
    </dgm:pt>
    <dgm:pt modelId="{2C1F79A5-564D-49BF-B7F2-E7B9EE1150E2}" type="pres">
      <dgm:prSet presAssocID="{C5CF9764-B484-4901-82D7-739710168746}" presName="vertSpace2a" presStyleCnt="0"/>
      <dgm:spPr/>
    </dgm:pt>
    <dgm:pt modelId="{F04AF8D8-CA71-429D-9670-642FF28ACFDD}" type="pres">
      <dgm:prSet presAssocID="{C5CF9764-B484-4901-82D7-739710168746}" presName="horz2" presStyleCnt="0"/>
      <dgm:spPr/>
    </dgm:pt>
    <dgm:pt modelId="{D40D4BAD-FD08-4627-9459-7E8D1C36CF8C}" type="pres">
      <dgm:prSet presAssocID="{C5CF9764-B484-4901-82D7-739710168746}" presName="horzSpace2" presStyleCnt="0"/>
      <dgm:spPr/>
    </dgm:pt>
    <dgm:pt modelId="{9749E918-C7BC-4F29-9548-CD8610143D17}" type="pres">
      <dgm:prSet presAssocID="{C5CF9764-B484-4901-82D7-739710168746}" presName="tx2" presStyleLbl="revTx" presStyleIdx="8" presStyleCnt="10"/>
      <dgm:spPr/>
      <dgm:t>
        <a:bodyPr/>
        <a:lstStyle/>
        <a:p>
          <a:endParaRPr lang="en-GB"/>
        </a:p>
      </dgm:t>
    </dgm:pt>
    <dgm:pt modelId="{ABC4C63C-DC04-4D44-833C-49F7F8E8FB09}" type="pres">
      <dgm:prSet presAssocID="{C5CF9764-B484-4901-82D7-739710168746}" presName="vert2" presStyleCnt="0"/>
      <dgm:spPr/>
    </dgm:pt>
    <dgm:pt modelId="{28321C8D-071C-4F3F-8CF8-31373BB53AF6}" type="pres">
      <dgm:prSet presAssocID="{C5CF9764-B484-4901-82D7-739710168746}" presName="thinLine2b" presStyleLbl="callout" presStyleIdx="5" presStyleCnt="7"/>
      <dgm:spPr/>
    </dgm:pt>
    <dgm:pt modelId="{E8E6B03A-111C-4AD8-A8A9-363F1076068F}" type="pres">
      <dgm:prSet presAssocID="{C5CF9764-B484-4901-82D7-739710168746}" presName="vertSpace2b" presStyleCnt="0"/>
      <dgm:spPr/>
    </dgm:pt>
    <dgm:pt modelId="{EBB6A9BA-6999-4CC8-BE3E-76BC0CB35F2C}" type="pres">
      <dgm:prSet presAssocID="{07E55DE8-1877-4B87-AC2C-41150A268119}" presName="horz2" presStyleCnt="0"/>
      <dgm:spPr/>
    </dgm:pt>
    <dgm:pt modelId="{74E15064-894D-4826-92E8-1395748F3F5A}" type="pres">
      <dgm:prSet presAssocID="{07E55DE8-1877-4B87-AC2C-41150A268119}" presName="horzSpace2" presStyleCnt="0"/>
      <dgm:spPr/>
    </dgm:pt>
    <dgm:pt modelId="{DA63C1E3-88DE-469D-AA65-846DA3F65B3D}" type="pres">
      <dgm:prSet presAssocID="{07E55DE8-1877-4B87-AC2C-41150A268119}" presName="tx2" presStyleLbl="revTx" presStyleIdx="9" presStyleCnt="10"/>
      <dgm:spPr/>
      <dgm:t>
        <a:bodyPr/>
        <a:lstStyle/>
        <a:p>
          <a:endParaRPr lang="en-GB"/>
        </a:p>
      </dgm:t>
    </dgm:pt>
    <dgm:pt modelId="{3BC17D7C-1200-49BC-AF56-8E09E29B7A07}" type="pres">
      <dgm:prSet presAssocID="{07E55DE8-1877-4B87-AC2C-41150A268119}" presName="vert2" presStyleCnt="0"/>
      <dgm:spPr/>
    </dgm:pt>
    <dgm:pt modelId="{89F93084-A7B8-4A2F-BFA3-6260160FAF8B}" type="pres">
      <dgm:prSet presAssocID="{07E55DE8-1877-4B87-AC2C-41150A268119}" presName="thinLine2b" presStyleLbl="callout" presStyleIdx="6" presStyleCnt="7"/>
      <dgm:spPr/>
    </dgm:pt>
    <dgm:pt modelId="{3D6DABDA-55A2-419A-A07A-6D37CC3888E2}" type="pres">
      <dgm:prSet presAssocID="{07E55DE8-1877-4B87-AC2C-41150A268119}" presName="vertSpace2b" presStyleCnt="0"/>
      <dgm:spPr/>
    </dgm:pt>
  </dgm:ptLst>
  <dgm:cxnLst>
    <dgm:cxn modelId="{4D25B0F3-8D39-489C-8AFC-DBFCE1AE4F5B}" type="presOf" srcId="{A7C06799-0C82-4ABC-8DA2-2CAB769B0D41}" destId="{0A22282F-C8F9-48B2-B2D6-E7DDC27F3C97}" srcOrd="0" destOrd="0" presId="urn:microsoft.com/office/officeart/2008/layout/LinedList"/>
    <dgm:cxn modelId="{AA839996-63CE-409F-82D3-053560656859}" type="presOf" srcId="{C5CF9764-B484-4901-82D7-739710168746}" destId="{9749E918-C7BC-4F29-9548-CD8610143D17}" srcOrd="0" destOrd="0" presId="urn:microsoft.com/office/officeart/2008/layout/LinedList"/>
    <dgm:cxn modelId="{A440DE9A-D806-4A34-80A9-CDFE00E8152D}" srcId="{A7C06799-0C82-4ABC-8DA2-2CAB769B0D41}" destId="{CDAB304B-0BD3-4B4D-B1D9-C644BDAED95C}" srcOrd="0" destOrd="0" parTransId="{CD25DB97-A5C2-44CE-8C2B-27404F69D86B}" sibTransId="{0E768FC4-05E9-4193-BA02-9730DC46CC23}"/>
    <dgm:cxn modelId="{2763224A-00D9-4CB0-AD4B-AF99692180E1}" srcId="{308F723A-DCAD-42D0-822B-44DCF7C97FEA}" destId="{6DFFB6BD-04D5-46E8-8C61-93E7C0D20215}" srcOrd="3" destOrd="0" parTransId="{6BCEF3F9-E208-4DDD-84DB-0932ACFD5031}" sibTransId="{A3FA2741-F733-45DC-89B9-ABEF7C143109}"/>
    <dgm:cxn modelId="{BF990026-6562-4568-B857-7B7D77625927}" type="presOf" srcId="{ACBB4253-0C4B-4D59-8538-D926056D7DBA}" destId="{80AFABF9-425C-4074-B052-878A6563E64F}" srcOrd="0" destOrd="0" presId="urn:microsoft.com/office/officeart/2008/layout/LinedList"/>
    <dgm:cxn modelId="{4D2827DB-E049-4F09-B376-EB548B67F678}" srcId="{9C03D0B5-5AD6-46B4-AF58-9C9699BF715E}" destId="{A7C06799-0C82-4ABC-8DA2-2CAB769B0D41}" srcOrd="1" destOrd="0" parTransId="{5685BED2-E15C-4507-B8CE-6374825018BE}" sibTransId="{C66BDC67-AFCA-4A8B-B45D-AF76666DA6A2}"/>
    <dgm:cxn modelId="{08B9C9FE-3087-41CC-A7B7-F3FAADD0E054}" srcId="{9C03D0B5-5AD6-46B4-AF58-9C9699BF715E}" destId="{308F723A-DCAD-42D0-822B-44DCF7C97FEA}" srcOrd="0" destOrd="0" parTransId="{F1300CCB-1B46-4F19-9236-64559B5BC23C}" sibTransId="{18B422F7-4937-4304-9D0F-C94633C44197}"/>
    <dgm:cxn modelId="{299F1F7E-7035-457B-A3F4-EF12A9B7C98C}" srcId="{308F723A-DCAD-42D0-822B-44DCF7C97FEA}" destId="{321CECF5-82DB-48C4-807F-A6460AD619AC}" srcOrd="2" destOrd="0" parTransId="{5C4EF707-9100-4535-9A6D-205C790755A0}" sibTransId="{AD128221-86AA-4990-872C-8F4E972C2A1A}"/>
    <dgm:cxn modelId="{07AA08CB-76BE-426D-93E1-81C60D415CAD}" type="presOf" srcId="{9C03D0B5-5AD6-46B4-AF58-9C9699BF715E}" destId="{89F61013-9197-4BA1-B8C9-9B32FC02706C}" srcOrd="0" destOrd="0" presId="urn:microsoft.com/office/officeart/2008/layout/LinedList"/>
    <dgm:cxn modelId="{D5B69E38-A70B-4F77-A48A-BFF0E67E3234}" type="presOf" srcId="{321CECF5-82DB-48C4-807F-A6460AD619AC}" destId="{3E3B54D6-126D-4070-A6C3-1F454D532D75}" srcOrd="0" destOrd="0" presId="urn:microsoft.com/office/officeart/2008/layout/LinedList"/>
    <dgm:cxn modelId="{5CBD4705-9E00-45D4-A5CE-1D5BC014EB16}" srcId="{308F723A-DCAD-42D0-822B-44DCF7C97FEA}" destId="{ACBB4253-0C4B-4D59-8538-D926056D7DBA}" srcOrd="1" destOrd="0" parTransId="{E4919C2D-655E-44DF-8667-AC44F2C176B8}" sibTransId="{7A43E330-73AA-4D8F-AA5F-04D44F24ED61}"/>
    <dgm:cxn modelId="{E7B930CD-B3CE-4639-B27F-0C9179FA15FA}" srcId="{58FB304E-8777-4DCB-98BC-E564FA297329}" destId="{C5CF9764-B484-4901-82D7-739710168746}" srcOrd="0" destOrd="0" parTransId="{C86E7135-0823-4D73-B5D7-F0D62C48BBF1}" sibTransId="{274EC39E-5264-497C-98E2-4AB800A091A2}"/>
    <dgm:cxn modelId="{EA28D602-645D-4782-B433-C333C15382ED}" type="presOf" srcId="{6DFFB6BD-04D5-46E8-8C61-93E7C0D20215}" destId="{1309F18D-EF07-4D71-A276-490B61F4CA11}" srcOrd="0" destOrd="0" presId="urn:microsoft.com/office/officeart/2008/layout/LinedList"/>
    <dgm:cxn modelId="{744FDC85-76EA-4AB1-8E24-F4EEFAEE9DDC}" type="presOf" srcId="{58FB304E-8777-4DCB-98BC-E564FA297329}" destId="{F69C485F-EC31-45C8-B8AF-C411B4F1FC08}" srcOrd="0" destOrd="0" presId="urn:microsoft.com/office/officeart/2008/layout/LinedList"/>
    <dgm:cxn modelId="{A49C97E9-F580-4346-8557-4C637179ECD5}" type="presOf" srcId="{CDAB304B-0BD3-4B4D-B1D9-C644BDAED95C}" destId="{5EDC1C25-5C72-4D04-8741-8272AADB19AA}" srcOrd="0" destOrd="0" presId="urn:microsoft.com/office/officeart/2008/layout/LinedList"/>
    <dgm:cxn modelId="{1D72549A-647E-41D9-9FCF-C24378739AFC}" srcId="{9C03D0B5-5AD6-46B4-AF58-9C9699BF715E}" destId="{58FB304E-8777-4DCB-98BC-E564FA297329}" srcOrd="2" destOrd="0" parTransId="{9E7E0CD4-48A9-433F-8EF0-2A13A0002B1A}" sibTransId="{DA60B895-67E0-45C5-9517-F6F73B5DE52D}"/>
    <dgm:cxn modelId="{71305541-0084-41ED-A5AD-604247AB16C3}" type="presOf" srcId="{308F723A-DCAD-42D0-822B-44DCF7C97FEA}" destId="{AF7A6A04-E843-4E14-A310-14E8CC135D5A}" srcOrd="0" destOrd="0" presId="urn:microsoft.com/office/officeart/2008/layout/LinedList"/>
    <dgm:cxn modelId="{0C965409-54B5-44EE-A992-D65E9A246723}" type="presOf" srcId="{07E55DE8-1877-4B87-AC2C-41150A268119}" destId="{DA63C1E3-88DE-469D-AA65-846DA3F65B3D}" srcOrd="0" destOrd="0" presId="urn:microsoft.com/office/officeart/2008/layout/LinedList"/>
    <dgm:cxn modelId="{2DAA4047-2F40-4D5F-A693-43B90DD59E98}" type="presOf" srcId="{3CF18829-3D87-46F0-8927-03C0417F3C15}" destId="{D828A0A2-9778-42B4-9D0D-66AC12F29D66}" srcOrd="0" destOrd="0" presId="urn:microsoft.com/office/officeart/2008/layout/LinedList"/>
    <dgm:cxn modelId="{8AB012AC-7896-4691-A75C-6C78760EF54E}" srcId="{308F723A-DCAD-42D0-822B-44DCF7C97FEA}" destId="{3CF18829-3D87-46F0-8927-03C0417F3C15}" srcOrd="0" destOrd="0" parTransId="{D8031BAE-F63E-4957-9C44-2EBAD7598012}" sibTransId="{BB06F1E5-6C63-4C40-BB74-1E664E8ED3C3}"/>
    <dgm:cxn modelId="{D4AB70BA-57A8-4130-A834-30E63F3F7B55}" srcId="{58FB304E-8777-4DCB-98BC-E564FA297329}" destId="{07E55DE8-1877-4B87-AC2C-41150A268119}" srcOrd="1" destOrd="0" parTransId="{1D023D03-C8B4-438B-A318-2213FE36E547}" sibTransId="{892B0188-8194-4415-BCA5-F288D078BFA8}"/>
    <dgm:cxn modelId="{15DB75E0-0A46-4423-BA63-5BEB32C7A2B7}" type="presParOf" srcId="{89F61013-9197-4BA1-B8C9-9B32FC02706C}" destId="{9FA55EED-6529-4AC0-8BE8-391E3B11BEF7}" srcOrd="0" destOrd="0" presId="urn:microsoft.com/office/officeart/2008/layout/LinedList"/>
    <dgm:cxn modelId="{4BC18E90-AD1F-4B94-A028-B99FCCCCCD99}" type="presParOf" srcId="{89F61013-9197-4BA1-B8C9-9B32FC02706C}" destId="{7C77C07B-78B9-42BC-8105-6196A03371D3}" srcOrd="1" destOrd="0" presId="urn:microsoft.com/office/officeart/2008/layout/LinedList"/>
    <dgm:cxn modelId="{6D23A6EB-14C6-4DF6-BCE5-965FBCF9EC14}" type="presParOf" srcId="{7C77C07B-78B9-42BC-8105-6196A03371D3}" destId="{AF7A6A04-E843-4E14-A310-14E8CC135D5A}" srcOrd="0" destOrd="0" presId="urn:microsoft.com/office/officeart/2008/layout/LinedList"/>
    <dgm:cxn modelId="{510C3789-D4C5-40DE-BFA3-D3E795B68C0A}" type="presParOf" srcId="{7C77C07B-78B9-42BC-8105-6196A03371D3}" destId="{09A74F44-EC11-4617-A501-D0D00F4CF93E}" srcOrd="1" destOrd="0" presId="urn:microsoft.com/office/officeart/2008/layout/LinedList"/>
    <dgm:cxn modelId="{56018CBD-9F56-49E9-9F69-795F9199329F}" type="presParOf" srcId="{09A74F44-EC11-4617-A501-D0D00F4CF93E}" destId="{4DC9501B-6388-4A54-9D0E-711A60C7A7BD}" srcOrd="0" destOrd="0" presId="urn:microsoft.com/office/officeart/2008/layout/LinedList"/>
    <dgm:cxn modelId="{A1FFB0BD-E051-46FA-B69B-0A2013526907}" type="presParOf" srcId="{09A74F44-EC11-4617-A501-D0D00F4CF93E}" destId="{DDEDFD20-E834-486E-8595-78CA08C1F7E0}" srcOrd="1" destOrd="0" presId="urn:microsoft.com/office/officeart/2008/layout/LinedList"/>
    <dgm:cxn modelId="{EBA6C3B3-BAC0-43F5-9B31-F459B1D93793}" type="presParOf" srcId="{DDEDFD20-E834-486E-8595-78CA08C1F7E0}" destId="{020C887E-DD73-484B-B5A2-25AACAD3FD0B}" srcOrd="0" destOrd="0" presId="urn:microsoft.com/office/officeart/2008/layout/LinedList"/>
    <dgm:cxn modelId="{EB140025-2C8F-4886-B571-4C0442A78C28}" type="presParOf" srcId="{DDEDFD20-E834-486E-8595-78CA08C1F7E0}" destId="{D828A0A2-9778-42B4-9D0D-66AC12F29D66}" srcOrd="1" destOrd="0" presId="urn:microsoft.com/office/officeart/2008/layout/LinedList"/>
    <dgm:cxn modelId="{DA4BAD1B-C512-4B2D-96D5-7D8C5BF5E881}" type="presParOf" srcId="{DDEDFD20-E834-486E-8595-78CA08C1F7E0}" destId="{99CA7A42-FB10-4FB0-B987-23E3E782A5A8}" srcOrd="2" destOrd="0" presId="urn:microsoft.com/office/officeart/2008/layout/LinedList"/>
    <dgm:cxn modelId="{779E2FEF-61AE-4DB6-817C-866B7F8D78EF}" type="presParOf" srcId="{09A74F44-EC11-4617-A501-D0D00F4CF93E}" destId="{EDD11286-B775-4E46-BED2-E64F41F851D7}" srcOrd="2" destOrd="0" presId="urn:microsoft.com/office/officeart/2008/layout/LinedList"/>
    <dgm:cxn modelId="{1FFE8171-F212-4D71-8EB0-E6AFD8371318}" type="presParOf" srcId="{09A74F44-EC11-4617-A501-D0D00F4CF93E}" destId="{020991D3-4017-4EDD-99C2-ED43DF0434FD}" srcOrd="3" destOrd="0" presId="urn:microsoft.com/office/officeart/2008/layout/LinedList"/>
    <dgm:cxn modelId="{C7E918F2-0CE2-4F1F-A6B1-0FC4844615A7}" type="presParOf" srcId="{09A74F44-EC11-4617-A501-D0D00F4CF93E}" destId="{295E8FE9-E64F-4B86-B3AF-BBB479DC6AE6}" srcOrd="4" destOrd="0" presId="urn:microsoft.com/office/officeart/2008/layout/LinedList"/>
    <dgm:cxn modelId="{C27DE26D-33DF-4445-9B68-63EADB03DEA9}" type="presParOf" srcId="{295E8FE9-E64F-4B86-B3AF-BBB479DC6AE6}" destId="{96DC4B5D-B9CC-422A-A485-E7E5AD0B5D8D}" srcOrd="0" destOrd="0" presId="urn:microsoft.com/office/officeart/2008/layout/LinedList"/>
    <dgm:cxn modelId="{2066647D-DC74-4616-8049-51C4000456B5}" type="presParOf" srcId="{295E8FE9-E64F-4B86-B3AF-BBB479DC6AE6}" destId="{80AFABF9-425C-4074-B052-878A6563E64F}" srcOrd="1" destOrd="0" presId="urn:microsoft.com/office/officeart/2008/layout/LinedList"/>
    <dgm:cxn modelId="{6C771521-AC65-469B-9F5D-B619EC7CBBD9}" type="presParOf" srcId="{295E8FE9-E64F-4B86-B3AF-BBB479DC6AE6}" destId="{32DBD60F-8CC4-4F8D-90F7-22541FC69F71}" srcOrd="2" destOrd="0" presId="urn:microsoft.com/office/officeart/2008/layout/LinedList"/>
    <dgm:cxn modelId="{CC1A93A8-56C7-4690-A76F-78609DE29576}" type="presParOf" srcId="{09A74F44-EC11-4617-A501-D0D00F4CF93E}" destId="{5A72DB2B-A283-4FA4-9471-19C82A5BAD56}" srcOrd="5" destOrd="0" presId="urn:microsoft.com/office/officeart/2008/layout/LinedList"/>
    <dgm:cxn modelId="{1E700C6A-5AFC-46D7-BE48-462BF62EBFE1}" type="presParOf" srcId="{09A74F44-EC11-4617-A501-D0D00F4CF93E}" destId="{F2EEEACE-5C15-4EEA-ACAF-055952427D15}" srcOrd="6" destOrd="0" presId="urn:microsoft.com/office/officeart/2008/layout/LinedList"/>
    <dgm:cxn modelId="{CFD32FF5-85F7-4876-9961-7671B57CAD3B}" type="presParOf" srcId="{09A74F44-EC11-4617-A501-D0D00F4CF93E}" destId="{B2B29EA6-342B-43D0-B573-41D0FDF67986}" srcOrd="7" destOrd="0" presId="urn:microsoft.com/office/officeart/2008/layout/LinedList"/>
    <dgm:cxn modelId="{B2636EF0-A933-439F-B109-E1FB629204C6}" type="presParOf" srcId="{B2B29EA6-342B-43D0-B573-41D0FDF67986}" destId="{4759D0AE-5AF7-4323-AB0D-92D4EED1CB72}" srcOrd="0" destOrd="0" presId="urn:microsoft.com/office/officeart/2008/layout/LinedList"/>
    <dgm:cxn modelId="{0C2018BC-6C13-472C-9627-4F8FF43CD8B0}" type="presParOf" srcId="{B2B29EA6-342B-43D0-B573-41D0FDF67986}" destId="{3E3B54D6-126D-4070-A6C3-1F454D532D75}" srcOrd="1" destOrd="0" presId="urn:microsoft.com/office/officeart/2008/layout/LinedList"/>
    <dgm:cxn modelId="{32E8D68B-9BFD-4206-BDAB-0737DE6934E2}" type="presParOf" srcId="{B2B29EA6-342B-43D0-B573-41D0FDF67986}" destId="{150A2C9D-C233-4400-B306-C3150FAEB465}" srcOrd="2" destOrd="0" presId="urn:microsoft.com/office/officeart/2008/layout/LinedList"/>
    <dgm:cxn modelId="{ECB58DBF-6C9D-4CF3-811B-F27364922B71}" type="presParOf" srcId="{09A74F44-EC11-4617-A501-D0D00F4CF93E}" destId="{18C96ABD-DE76-47D6-B4AE-380D7D42C69A}" srcOrd="8" destOrd="0" presId="urn:microsoft.com/office/officeart/2008/layout/LinedList"/>
    <dgm:cxn modelId="{37540C7C-B9A1-4037-8C5F-611A03D1C523}" type="presParOf" srcId="{09A74F44-EC11-4617-A501-D0D00F4CF93E}" destId="{3DCF69C2-6E48-44B4-92EA-6F9DCE3E50F0}" srcOrd="9" destOrd="0" presId="urn:microsoft.com/office/officeart/2008/layout/LinedList"/>
    <dgm:cxn modelId="{261AABE7-86BF-41E2-8D9A-0F55CC4CE0D4}" type="presParOf" srcId="{09A74F44-EC11-4617-A501-D0D00F4CF93E}" destId="{10345B65-0B13-427C-AC76-398937826B35}" srcOrd="10" destOrd="0" presId="urn:microsoft.com/office/officeart/2008/layout/LinedList"/>
    <dgm:cxn modelId="{59E6E753-89FA-4B0F-BD15-0476A04231C8}" type="presParOf" srcId="{10345B65-0B13-427C-AC76-398937826B35}" destId="{41529C83-B6C3-49A0-B4A3-2F4153B08159}" srcOrd="0" destOrd="0" presId="urn:microsoft.com/office/officeart/2008/layout/LinedList"/>
    <dgm:cxn modelId="{5EA73DEF-F95D-497E-81F9-36D192F5FC2F}" type="presParOf" srcId="{10345B65-0B13-427C-AC76-398937826B35}" destId="{1309F18D-EF07-4D71-A276-490B61F4CA11}" srcOrd="1" destOrd="0" presId="urn:microsoft.com/office/officeart/2008/layout/LinedList"/>
    <dgm:cxn modelId="{20C35702-C420-48FF-BE8F-F9D4D6A0813E}" type="presParOf" srcId="{10345B65-0B13-427C-AC76-398937826B35}" destId="{FB5B6A27-1B72-4D58-8A82-BF59CCA409F3}" srcOrd="2" destOrd="0" presId="urn:microsoft.com/office/officeart/2008/layout/LinedList"/>
    <dgm:cxn modelId="{EFC1C3FA-70B6-43CE-96FB-28FC5221E8F5}" type="presParOf" srcId="{09A74F44-EC11-4617-A501-D0D00F4CF93E}" destId="{54B1CC43-5FA3-48A0-9AD4-37E541488483}" srcOrd="11" destOrd="0" presId="urn:microsoft.com/office/officeart/2008/layout/LinedList"/>
    <dgm:cxn modelId="{F49F8C92-B34F-4970-A733-57B1362199D3}" type="presParOf" srcId="{09A74F44-EC11-4617-A501-D0D00F4CF93E}" destId="{3891FBD3-1251-418E-95A7-E073C4E159E6}" srcOrd="12" destOrd="0" presId="urn:microsoft.com/office/officeart/2008/layout/LinedList"/>
    <dgm:cxn modelId="{D5D19AC8-9841-48B4-B004-0A4C14525846}" type="presParOf" srcId="{89F61013-9197-4BA1-B8C9-9B32FC02706C}" destId="{13C3E5FE-EA90-49BD-A775-DB06ACF2B07E}" srcOrd="2" destOrd="0" presId="urn:microsoft.com/office/officeart/2008/layout/LinedList"/>
    <dgm:cxn modelId="{2DFB2DC8-DF68-4333-8DE6-D48C728275EC}" type="presParOf" srcId="{89F61013-9197-4BA1-B8C9-9B32FC02706C}" destId="{21EB18FF-664D-491E-99E2-E2651B9A1B0F}" srcOrd="3" destOrd="0" presId="urn:microsoft.com/office/officeart/2008/layout/LinedList"/>
    <dgm:cxn modelId="{FA7115AC-4AC7-4392-8F54-C9D3717F306F}" type="presParOf" srcId="{21EB18FF-664D-491E-99E2-E2651B9A1B0F}" destId="{0A22282F-C8F9-48B2-B2D6-E7DDC27F3C97}" srcOrd="0" destOrd="0" presId="urn:microsoft.com/office/officeart/2008/layout/LinedList"/>
    <dgm:cxn modelId="{E1080D99-9364-438C-957B-EFF449AC3461}" type="presParOf" srcId="{21EB18FF-664D-491E-99E2-E2651B9A1B0F}" destId="{09104F92-7C1C-447A-B005-F3B8B25ED5B2}" srcOrd="1" destOrd="0" presId="urn:microsoft.com/office/officeart/2008/layout/LinedList"/>
    <dgm:cxn modelId="{8C691C07-1BA0-43F0-BE91-49E9047D319E}" type="presParOf" srcId="{09104F92-7C1C-447A-B005-F3B8B25ED5B2}" destId="{048FA707-7971-4C83-BF24-B99D5C0F3E66}" srcOrd="0" destOrd="0" presId="urn:microsoft.com/office/officeart/2008/layout/LinedList"/>
    <dgm:cxn modelId="{4485F874-911D-4CCC-AE65-8ECF643A784F}" type="presParOf" srcId="{09104F92-7C1C-447A-B005-F3B8B25ED5B2}" destId="{8DBF338D-2FBC-42FD-A089-E446AB834801}" srcOrd="1" destOrd="0" presId="urn:microsoft.com/office/officeart/2008/layout/LinedList"/>
    <dgm:cxn modelId="{8414A550-85D2-4EC8-A639-2810373147E7}" type="presParOf" srcId="{8DBF338D-2FBC-42FD-A089-E446AB834801}" destId="{D75465B6-B0CE-4761-BB1D-EA2E8E90C2CD}" srcOrd="0" destOrd="0" presId="urn:microsoft.com/office/officeart/2008/layout/LinedList"/>
    <dgm:cxn modelId="{754DA644-6891-46C4-8576-AF2C8E0F255A}" type="presParOf" srcId="{8DBF338D-2FBC-42FD-A089-E446AB834801}" destId="{5EDC1C25-5C72-4D04-8741-8272AADB19AA}" srcOrd="1" destOrd="0" presId="urn:microsoft.com/office/officeart/2008/layout/LinedList"/>
    <dgm:cxn modelId="{1B16093A-70A5-4D53-BB7F-24C4FA933160}" type="presParOf" srcId="{8DBF338D-2FBC-42FD-A089-E446AB834801}" destId="{57C83BD6-DCB5-44E2-A9AF-C498B8CFBFB2}" srcOrd="2" destOrd="0" presId="urn:microsoft.com/office/officeart/2008/layout/LinedList"/>
    <dgm:cxn modelId="{8E63C4A9-27DD-4FB3-90D6-5506C892FB46}" type="presParOf" srcId="{09104F92-7C1C-447A-B005-F3B8B25ED5B2}" destId="{54831A39-F6CE-4C0E-9842-838192FD626C}" srcOrd="2" destOrd="0" presId="urn:microsoft.com/office/officeart/2008/layout/LinedList"/>
    <dgm:cxn modelId="{02A43B39-913C-4AAB-AF19-FB350EB08016}" type="presParOf" srcId="{09104F92-7C1C-447A-B005-F3B8B25ED5B2}" destId="{09771F81-5B43-4AE1-88AE-8C9053924F9E}" srcOrd="3" destOrd="0" presId="urn:microsoft.com/office/officeart/2008/layout/LinedList"/>
    <dgm:cxn modelId="{67538D1A-128B-456E-82E9-A75076497F46}" type="presParOf" srcId="{89F61013-9197-4BA1-B8C9-9B32FC02706C}" destId="{4906AED0-9FA5-4F6E-AA26-B4311B1D4302}" srcOrd="4" destOrd="0" presId="urn:microsoft.com/office/officeart/2008/layout/LinedList"/>
    <dgm:cxn modelId="{CF07B117-F09E-4372-8AF7-A1C82422548E}" type="presParOf" srcId="{89F61013-9197-4BA1-B8C9-9B32FC02706C}" destId="{201A88B2-6EF2-4520-9296-8E5F8985DE7D}" srcOrd="5" destOrd="0" presId="urn:microsoft.com/office/officeart/2008/layout/LinedList"/>
    <dgm:cxn modelId="{04D769DC-B5AD-45BC-B689-1A05B3CCFA42}" type="presParOf" srcId="{201A88B2-6EF2-4520-9296-8E5F8985DE7D}" destId="{F69C485F-EC31-45C8-B8AF-C411B4F1FC08}" srcOrd="0" destOrd="0" presId="urn:microsoft.com/office/officeart/2008/layout/LinedList"/>
    <dgm:cxn modelId="{C1B1490D-1974-4919-B2CA-6874388D3AB6}" type="presParOf" srcId="{201A88B2-6EF2-4520-9296-8E5F8985DE7D}" destId="{CF222004-8A0E-402A-86B1-10A1CD2527BF}" srcOrd="1" destOrd="0" presId="urn:microsoft.com/office/officeart/2008/layout/LinedList"/>
    <dgm:cxn modelId="{1CBC5637-FCA9-43AB-901A-D590CAAA9E26}" type="presParOf" srcId="{CF222004-8A0E-402A-86B1-10A1CD2527BF}" destId="{2C1F79A5-564D-49BF-B7F2-E7B9EE1150E2}" srcOrd="0" destOrd="0" presId="urn:microsoft.com/office/officeart/2008/layout/LinedList"/>
    <dgm:cxn modelId="{00C142AD-9B99-41D3-B576-9274AB2763C3}" type="presParOf" srcId="{CF222004-8A0E-402A-86B1-10A1CD2527BF}" destId="{F04AF8D8-CA71-429D-9670-642FF28ACFDD}" srcOrd="1" destOrd="0" presId="urn:microsoft.com/office/officeart/2008/layout/LinedList"/>
    <dgm:cxn modelId="{BB0A3F9E-8EB9-4452-BA5A-2800296FD74A}" type="presParOf" srcId="{F04AF8D8-CA71-429D-9670-642FF28ACFDD}" destId="{D40D4BAD-FD08-4627-9459-7E8D1C36CF8C}" srcOrd="0" destOrd="0" presId="urn:microsoft.com/office/officeart/2008/layout/LinedList"/>
    <dgm:cxn modelId="{19E26EE3-EAAA-4EF3-88F9-3F299093FED4}" type="presParOf" srcId="{F04AF8D8-CA71-429D-9670-642FF28ACFDD}" destId="{9749E918-C7BC-4F29-9548-CD8610143D17}" srcOrd="1" destOrd="0" presId="urn:microsoft.com/office/officeart/2008/layout/LinedList"/>
    <dgm:cxn modelId="{1BB6854D-5C86-43E0-ABAE-DC69A024FF6A}" type="presParOf" srcId="{F04AF8D8-CA71-429D-9670-642FF28ACFDD}" destId="{ABC4C63C-DC04-4D44-833C-49F7F8E8FB09}" srcOrd="2" destOrd="0" presId="urn:microsoft.com/office/officeart/2008/layout/LinedList"/>
    <dgm:cxn modelId="{D93975D5-A9F1-45FD-ACCB-A34331047559}" type="presParOf" srcId="{CF222004-8A0E-402A-86B1-10A1CD2527BF}" destId="{28321C8D-071C-4F3F-8CF8-31373BB53AF6}" srcOrd="2" destOrd="0" presId="urn:microsoft.com/office/officeart/2008/layout/LinedList"/>
    <dgm:cxn modelId="{EB4F4895-1848-4ACF-88A9-ED0C3A89085C}" type="presParOf" srcId="{CF222004-8A0E-402A-86B1-10A1CD2527BF}" destId="{E8E6B03A-111C-4AD8-A8A9-363F1076068F}" srcOrd="3" destOrd="0" presId="urn:microsoft.com/office/officeart/2008/layout/LinedList"/>
    <dgm:cxn modelId="{B4A1E885-964F-417F-955A-65823D324C6D}" type="presParOf" srcId="{CF222004-8A0E-402A-86B1-10A1CD2527BF}" destId="{EBB6A9BA-6999-4CC8-BE3E-76BC0CB35F2C}" srcOrd="4" destOrd="0" presId="urn:microsoft.com/office/officeart/2008/layout/LinedList"/>
    <dgm:cxn modelId="{1DC01507-F11D-4291-BD8A-A89233393CD0}" type="presParOf" srcId="{EBB6A9BA-6999-4CC8-BE3E-76BC0CB35F2C}" destId="{74E15064-894D-4826-92E8-1395748F3F5A}" srcOrd="0" destOrd="0" presId="urn:microsoft.com/office/officeart/2008/layout/LinedList"/>
    <dgm:cxn modelId="{BF512122-FDA2-4409-8CFF-49A8389E55EB}" type="presParOf" srcId="{EBB6A9BA-6999-4CC8-BE3E-76BC0CB35F2C}" destId="{DA63C1E3-88DE-469D-AA65-846DA3F65B3D}" srcOrd="1" destOrd="0" presId="urn:microsoft.com/office/officeart/2008/layout/LinedList"/>
    <dgm:cxn modelId="{A9F722F4-9A92-4350-B2F5-64B2ACC6DA71}" type="presParOf" srcId="{EBB6A9BA-6999-4CC8-BE3E-76BC0CB35F2C}" destId="{3BC17D7C-1200-49BC-AF56-8E09E29B7A07}" srcOrd="2" destOrd="0" presId="urn:microsoft.com/office/officeart/2008/layout/LinedList"/>
    <dgm:cxn modelId="{BCE7EFD9-4417-4D6F-B85B-3D7E3735B4B9}" type="presParOf" srcId="{CF222004-8A0E-402A-86B1-10A1CD2527BF}" destId="{89F93084-A7B8-4A2F-BFA3-6260160FAF8B}" srcOrd="5" destOrd="0" presId="urn:microsoft.com/office/officeart/2008/layout/LinedList"/>
    <dgm:cxn modelId="{A418707B-6518-4DE6-8BBF-47D2B9BED126}" type="presParOf" srcId="{CF222004-8A0E-402A-86B1-10A1CD2527BF}" destId="{3D6DABDA-55A2-419A-A07A-6D37CC3888E2}"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BEB72-F4F7-40D4-B10C-8E2A491A17BD}">
      <dsp:nvSpPr>
        <dsp:cNvPr id="0" name=""/>
        <dsp:cNvSpPr/>
      </dsp:nvSpPr>
      <dsp:spPr>
        <a:xfrm>
          <a:off x="4143860" y="3877601"/>
          <a:ext cx="827881" cy="1779945"/>
        </a:xfrm>
        <a:custGeom>
          <a:avLst/>
          <a:gdLst/>
          <a:ahLst/>
          <a:cxnLst/>
          <a:rect l="0" t="0" r="0" b="0"/>
          <a:pathLst>
            <a:path>
              <a:moveTo>
                <a:pt x="0" y="0"/>
              </a:moveTo>
              <a:lnTo>
                <a:pt x="413940" y="0"/>
              </a:lnTo>
              <a:lnTo>
                <a:pt x="413940" y="1779945"/>
              </a:lnTo>
              <a:lnTo>
                <a:pt x="827881" y="177994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92FA25-BEB9-4891-9B9F-7E53D9A61F3A}">
      <dsp:nvSpPr>
        <dsp:cNvPr id="0" name=""/>
        <dsp:cNvSpPr/>
      </dsp:nvSpPr>
      <dsp:spPr>
        <a:xfrm>
          <a:off x="4143860" y="3831881"/>
          <a:ext cx="827881" cy="91440"/>
        </a:xfrm>
        <a:custGeom>
          <a:avLst/>
          <a:gdLst/>
          <a:ahLst/>
          <a:cxnLst/>
          <a:rect l="0" t="0" r="0" b="0"/>
          <a:pathLst>
            <a:path>
              <a:moveTo>
                <a:pt x="0" y="45720"/>
              </a:moveTo>
              <a:lnTo>
                <a:pt x="827881" y="457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3021B0D-6E31-42BA-86AA-4FF376D95141}">
      <dsp:nvSpPr>
        <dsp:cNvPr id="0" name=""/>
        <dsp:cNvSpPr/>
      </dsp:nvSpPr>
      <dsp:spPr>
        <a:xfrm>
          <a:off x="4143860" y="2097655"/>
          <a:ext cx="827881" cy="1779945"/>
        </a:xfrm>
        <a:custGeom>
          <a:avLst/>
          <a:gdLst/>
          <a:ahLst/>
          <a:cxnLst/>
          <a:rect l="0" t="0" r="0" b="0"/>
          <a:pathLst>
            <a:path>
              <a:moveTo>
                <a:pt x="0" y="1779945"/>
              </a:moveTo>
              <a:lnTo>
                <a:pt x="413940" y="1779945"/>
              </a:lnTo>
              <a:lnTo>
                <a:pt x="413940" y="0"/>
              </a:lnTo>
              <a:lnTo>
                <a:pt x="827881"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0F3675-27CC-4330-B0F4-34BEC32089E1}">
      <dsp:nvSpPr>
        <dsp:cNvPr id="0" name=""/>
        <dsp:cNvSpPr/>
      </dsp:nvSpPr>
      <dsp:spPr>
        <a:xfrm>
          <a:off x="4450" y="3246341"/>
          <a:ext cx="4139409" cy="126251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i="0" kern="1200" dirty="0">
              <a:solidFill>
                <a:schemeClr val="tx1">
                  <a:lumMod val="75000"/>
                  <a:lumOff val="25000"/>
                </a:schemeClr>
              </a:solidFill>
            </a:rPr>
            <a:t>VARYING BUSINESS MODELS UNITED BY:</a:t>
          </a:r>
        </a:p>
      </dsp:txBody>
      <dsp:txXfrm>
        <a:off x="4450" y="3246341"/>
        <a:ext cx="4139409" cy="1262519"/>
      </dsp:txXfrm>
    </dsp:sp>
    <dsp:sp modelId="{10F12846-FD7E-452B-B4A1-14143C1A6D88}">
      <dsp:nvSpPr>
        <dsp:cNvPr id="0" name=""/>
        <dsp:cNvSpPr/>
      </dsp:nvSpPr>
      <dsp:spPr>
        <a:xfrm>
          <a:off x="4971741" y="1466395"/>
          <a:ext cx="4139409" cy="126251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i="0" kern="1200" dirty="0">
              <a:solidFill>
                <a:schemeClr val="tx1">
                  <a:lumMod val="75000"/>
                  <a:lumOff val="25000"/>
                </a:schemeClr>
              </a:solidFill>
            </a:rPr>
            <a:t>HAVING A CLEAR SOCIAL PURPOSE</a:t>
          </a:r>
        </a:p>
      </dsp:txBody>
      <dsp:txXfrm>
        <a:off x="4971741" y="1466395"/>
        <a:ext cx="4139409" cy="1262519"/>
      </dsp:txXfrm>
    </dsp:sp>
    <dsp:sp modelId="{A74A9319-7EFF-4748-84B8-8A3D28FC3A5F}">
      <dsp:nvSpPr>
        <dsp:cNvPr id="0" name=""/>
        <dsp:cNvSpPr/>
      </dsp:nvSpPr>
      <dsp:spPr>
        <a:xfrm>
          <a:off x="4971741" y="3246341"/>
          <a:ext cx="4139409" cy="126251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i="0" kern="1200" dirty="0">
              <a:solidFill>
                <a:schemeClr val="tx1">
                  <a:lumMod val="75000"/>
                  <a:lumOff val="25000"/>
                </a:schemeClr>
              </a:solidFill>
            </a:rPr>
            <a:t>GENERATING A SIGNIFICANT PROPORTION OF THEIR INCOME FROM TRADING</a:t>
          </a:r>
        </a:p>
      </dsp:txBody>
      <dsp:txXfrm>
        <a:off x="4971741" y="3246341"/>
        <a:ext cx="4139409" cy="1262519"/>
      </dsp:txXfrm>
    </dsp:sp>
    <dsp:sp modelId="{C49399AB-0FC4-4409-803D-5BE9A56B7774}">
      <dsp:nvSpPr>
        <dsp:cNvPr id="0" name=""/>
        <dsp:cNvSpPr/>
      </dsp:nvSpPr>
      <dsp:spPr>
        <a:xfrm>
          <a:off x="4971741" y="5026287"/>
          <a:ext cx="4139409" cy="126251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i="0" kern="1200" dirty="0">
              <a:solidFill>
                <a:schemeClr val="tx1">
                  <a:lumMod val="75000"/>
                  <a:lumOff val="25000"/>
                </a:schemeClr>
              </a:solidFill>
            </a:rPr>
            <a:t>REINVESTING THE MAJORITY OF THEIR PROFITS IN THEIR SOCIAL MISSION</a:t>
          </a:r>
        </a:p>
      </dsp:txBody>
      <dsp:txXfrm>
        <a:off x="4971741" y="5026287"/>
        <a:ext cx="4139409" cy="1262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864EE-54DB-4E74-99CA-B8335DA61546}">
      <dsp:nvSpPr>
        <dsp:cNvPr id="0" name=""/>
        <dsp:cNvSpPr/>
      </dsp:nvSpPr>
      <dsp:spPr>
        <a:xfrm>
          <a:off x="443" y="813162"/>
          <a:ext cx="1729016" cy="1037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SOCIAL LENDER BANKS</a:t>
          </a:r>
        </a:p>
      </dsp:txBody>
      <dsp:txXfrm>
        <a:off x="443" y="813162"/>
        <a:ext cx="1729016" cy="1037409"/>
      </dsp:txXfrm>
    </dsp:sp>
    <dsp:sp modelId="{DFE5FD04-FCE9-4FD0-A792-5B3CB1A1A364}">
      <dsp:nvSpPr>
        <dsp:cNvPr id="0" name=""/>
        <dsp:cNvSpPr/>
      </dsp:nvSpPr>
      <dsp:spPr>
        <a:xfrm>
          <a:off x="1902361" y="813162"/>
          <a:ext cx="1729016" cy="1037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COMMUNITY BONDS</a:t>
          </a:r>
        </a:p>
      </dsp:txBody>
      <dsp:txXfrm>
        <a:off x="1902361" y="813162"/>
        <a:ext cx="1729016" cy="1037409"/>
      </dsp:txXfrm>
    </dsp:sp>
    <dsp:sp modelId="{2DB6BBA6-522D-4DEA-A101-29398CF6DD82}">
      <dsp:nvSpPr>
        <dsp:cNvPr id="0" name=""/>
        <dsp:cNvSpPr/>
      </dsp:nvSpPr>
      <dsp:spPr>
        <a:xfrm>
          <a:off x="443" y="2023473"/>
          <a:ext cx="1729016" cy="1037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SOCIAL IMPACT BONDS</a:t>
          </a:r>
        </a:p>
      </dsp:txBody>
      <dsp:txXfrm>
        <a:off x="443" y="2023473"/>
        <a:ext cx="1729016" cy="1037409"/>
      </dsp:txXfrm>
    </dsp:sp>
    <dsp:sp modelId="{F1B2A4D2-19A7-4104-A4E5-4804D707284B}">
      <dsp:nvSpPr>
        <dsp:cNvPr id="0" name=""/>
        <dsp:cNvSpPr/>
      </dsp:nvSpPr>
      <dsp:spPr>
        <a:xfrm>
          <a:off x="1902361" y="2023473"/>
          <a:ext cx="1729016" cy="1037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CROWDFUNDING</a:t>
          </a:r>
        </a:p>
      </dsp:txBody>
      <dsp:txXfrm>
        <a:off x="1902361" y="2023473"/>
        <a:ext cx="1729016" cy="103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63A4-3BFE-4198-9A78-0D021DF0DEE7}">
      <dsp:nvSpPr>
        <dsp:cNvPr id="0" name=""/>
        <dsp:cNvSpPr/>
      </dsp:nvSpPr>
      <dsp:spPr>
        <a:xfrm>
          <a:off x="3285918" y="-47653"/>
          <a:ext cx="1509271" cy="1444575"/>
        </a:xfrm>
        <a:prstGeom prst="ellips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CV </a:t>
          </a:r>
          <a:r>
            <a:rPr lang="en-GB" sz="1400" b="1" kern="1200" dirty="0"/>
            <a:t>CREATION</a:t>
          </a:r>
        </a:p>
      </dsp:txBody>
      <dsp:txXfrm>
        <a:off x="3506946" y="163900"/>
        <a:ext cx="1067215" cy="1021469"/>
      </dsp:txXfrm>
    </dsp:sp>
    <dsp:sp modelId="{0A981415-6EC7-4625-BD5E-66F3E065354B}">
      <dsp:nvSpPr>
        <dsp:cNvPr id="0" name=""/>
        <dsp:cNvSpPr/>
      </dsp:nvSpPr>
      <dsp:spPr>
        <a:xfrm rot="2188425">
          <a:off x="4687625" y="1008907"/>
          <a:ext cx="211286" cy="44434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b="1" kern="1200" dirty="0"/>
        </a:p>
      </dsp:txBody>
      <dsp:txXfrm>
        <a:off x="4693833" y="1078936"/>
        <a:ext cx="147900" cy="266606"/>
      </dsp:txXfrm>
    </dsp:sp>
    <dsp:sp modelId="{4AA19944-AAE4-498F-999C-543DBC6E4720}">
      <dsp:nvSpPr>
        <dsp:cNvPr id="0" name=""/>
        <dsp:cNvSpPr/>
      </dsp:nvSpPr>
      <dsp:spPr>
        <a:xfrm>
          <a:off x="4809488" y="1040211"/>
          <a:ext cx="1529928" cy="1536722"/>
        </a:xfrm>
        <a:prstGeom prst="ellipse">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HELP WITH </a:t>
          </a:r>
          <a:r>
            <a:rPr lang="en-GB" sz="1200" b="1" kern="1200" dirty="0"/>
            <a:t>APPLICATION</a:t>
          </a:r>
          <a:r>
            <a:rPr lang="en-GB" sz="1600" b="1" kern="1200" dirty="0"/>
            <a:t> FORMS</a:t>
          </a:r>
          <a:endParaRPr lang="en-GB" sz="1800" b="1" kern="1200" dirty="0"/>
        </a:p>
      </dsp:txBody>
      <dsp:txXfrm>
        <a:off x="5033541" y="1265259"/>
        <a:ext cx="1081822" cy="1086626"/>
      </dsp:txXfrm>
    </dsp:sp>
    <dsp:sp modelId="{67EDCDCC-5726-4C62-B07E-1C5B3CEB3D20}">
      <dsp:nvSpPr>
        <dsp:cNvPr id="0" name=""/>
        <dsp:cNvSpPr/>
      </dsp:nvSpPr>
      <dsp:spPr>
        <a:xfrm rot="6276514">
          <a:off x="5233443" y="2508162"/>
          <a:ext cx="201523" cy="444344"/>
        </a:xfrm>
        <a:prstGeom prst="rightArrow">
          <a:avLst>
            <a:gd name="adj1" fmla="val 60000"/>
            <a:gd name="adj2" fmla="val 50000"/>
          </a:avLst>
        </a:prstGeom>
        <a:solidFill>
          <a:schemeClr val="accent1">
            <a:shade val="90000"/>
            <a:hueOff val="0"/>
            <a:satOff val="-14883"/>
            <a:lumOff val="113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b="1" kern="1200" dirty="0"/>
        </a:p>
      </dsp:txBody>
      <dsp:txXfrm rot="10800000">
        <a:off x="5271296" y="2567780"/>
        <a:ext cx="141066" cy="266606"/>
      </dsp:txXfrm>
    </dsp:sp>
    <dsp:sp modelId="{429608DA-6950-47FF-8F13-4130E17CD356}">
      <dsp:nvSpPr>
        <dsp:cNvPr id="0" name=""/>
        <dsp:cNvSpPr/>
      </dsp:nvSpPr>
      <dsp:spPr>
        <a:xfrm>
          <a:off x="4307879" y="2897723"/>
          <a:ext cx="1574455" cy="1499924"/>
        </a:xfrm>
        <a:prstGeom prst="ellipse">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INTERVIEW </a:t>
          </a:r>
          <a:r>
            <a:rPr lang="en-GB" sz="1100" b="1" kern="1200" dirty="0"/>
            <a:t>PREPARATION</a:t>
          </a:r>
        </a:p>
      </dsp:txBody>
      <dsp:txXfrm>
        <a:off x="4538453" y="3117382"/>
        <a:ext cx="1113307" cy="1060606"/>
      </dsp:txXfrm>
    </dsp:sp>
    <dsp:sp modelId="{0CE6FDAF-9EAC-4B5E-AB64-A468C00B86C3}">
      <dsp:nvSpPr>
        <dsp:cNvPr id="0" name=""/>
        <dsp:cNvSpPr/>
      </dsp:nvSpPr>
      <dsp:spPr>
        <a:xfrm rot="10799988">
          <a:off x="3962904" y="3425516"/>
          <a:ext cx="243781" cy="444344"/>
        </a:xfrm>
        <a:prstGeom prst="rightArrow">
          <a:avLst>
            <a:gd name="adj1" fmla="val 60000"/>
            <a:gd name="adj2" fmla="val 50000"/>
          </a:avLst>
        </a:prstGeom>
        <a:solidFill>
          <a:schemeClr val="accent1">
            <a:shade val="90000"/>
            <a:hueOff val="0"/>
            <a:satOff val="-29766"/>
            <a:lumOff val="226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b="1" kern="1200" dirty="0"/>
        </a:p>
      </dsp:txBody>
      <dsp:txXfrm rot="10800000">
        <a:off x="4036038" y="3514385"/>
        <a:ext cx="170647" cy="266606"/>
      </dsp:txXfrm>
    </dsp:sp>
    <dsp:sp modelId="{BE777B9C-BCC2-4EDF-AA5F-4BABC1B58EB1}">
      <dsp:nvSpPr>
        <dsp:cNvPr id="0" name=""/>
        <dsp:cNvSpPr/>
      </dsp:nvSpPr>
      <dsp:spPr>
        <a:xfrm>
          <a:off x="2298933" y="2919434"/>
          <a:ext cx="1548979" cy="1456516"/>
        </a:xfrm>
        <a:prstGeom prst="ellipse">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a:t>SKILL</a:t>
          </a:r>
          <a:r>
            <a:rPr lang="en-GB" sz="1100" b="1" kern="1200" dirty="0"/>
            <a:t> </a:t>
          </a:r>
          <a:r>
            <a:rPr lang="en-GB" sz="1050" b="1" kern="1200" dirty="0"/>
            <a:t>DEVELOPMENT</a:t>
          </a:r>
          <a:endParaRPr lang="en-GB" sz="1400" b="1" kern="1200" dirty="0"/>
        </a:p>
      </dsp:txBody>
      <dsp:txXfrm>
        <a:off x="2525776" y="3132736"/>
        <a:ext cx="1095293" cy="1029912"/>
      </dsp:txXfrm>
    </dsp:sp>
    <dsp:sp modelId="{C2541061-E1F5-46C3-92E4-4A70552A55F1}">
      <dsp:nvSpPr>
        <dsp:cNvPr id="0" name=""/>
        <dsp:cNvSpPr/>
      </dsp:nvSpPr>
      <dsp:spPr>
        <a:xfrm rot="14946768">
          <a:off x="2590617" y="2511142"/>
          <a:ext cx="267747" cy="444344"/>
        </a:xfrm>
        <a:prstGeom prst="rightArrow">
          <a:avLst>
            <a:gd name="adj1" fmla="val 60000"/>
            <a:gd name="adj2" fmla="val 50000"/>
          </a:avLst>
        </a:prstGeom>
        <a:solidFill>
          <a:schemeClr val="accent1">
            <a:shade val="90000"/>
            <a:hueOff val="0"/>
            <a:satOff val="-44650"/>
            <a:lumOff val="339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b="1" kern="1200" dirty="0"/>
        </a:p>
      </dsp:txBody>
      <dsp:txXfrm rot="10800000">
        <a:off x="2645098" y="2637534"/>
        <a:ext cx="187423" cy="266606"/>
      </dsp:txXfrm>
    </dsp:sp>
    <dsp:sp modelId="{67CB2ACB-D14B-4283-885A-C8C53AC9CC69}">
      <dsp:nvSpPr>
        <dsp:cNvPr id="0" name=""/>
        <dsp:cNvSpPr/>
      </dsp:nvSpPr>
      <dsp:spPr>
        <a:xfrm>
          <a:off x="1614419" y="1082723"/>
          <a:ext cx="1514366" cy="1451697"/>
        </a:xfrm>
        <a:prstGeom prst="ellips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IN-WORK SUPPORT AND </a:t>
          </a:r>
          <a:r>
            <a:rPr lang="en-GB" sz="1200" b="1" kern="1200" dirty="0"/>
            <a:t>AFTERCARE</a:t>
          </a:r>
          <a:endParaRPr lang="en-GB" sz="1400" b="1" kern="1200" dirty="0"/>
        </a:p>
      </dsp:txBody>
      <dsp:txXfrm>
        <a:off x="1836193" y="1295319"/>
        <a:ext cx="1070818" cy="1026505"/>
      </dsp:txXfrm>
    </dsp:sp>
    <dsp:sp modelId="{5E354E0A-D024-4B0D-8DF8-C1C02A6DD92C}">
      <dsp:nvSpPr>
        <dsp:cNvPr id="0" name=""/>
        <dsp:cNvSpPr/>
      </dsp:nvSpPr>
      <dsp:spPr>
        <a:xfrm rot="19548394">
          <a:off x="3061106" y="1023058"/>
          <a:ext cx="279267" cy="444344"/>
        </a:xfrm>
        <a:prstGeom prst="rightArrow">
          <a:avLst>
            <a:gd name="adj1" fmla="val 60000"/>
            <a:gd name="adj2" fmla="val 50000"/>
          </a:avLst>
        </a:prstGeom>
        <a:solidFill>
          <a:schemeClr val="accent1">
            <a:shade val="90000"/>
            <a:hueOff val="0"/>
            <a:satOff val="-59533"/>
            <a:lumOff val="452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b="1" kern="1200" dirty="0"/>
        </a:p>
      </dsp:txBody>
      <dsp:txXfrm>
        <a:off x="3068347" y="1135469"/>
        <a:ext cx="195487" cy="266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E9BBB-B9EC-4EF8-AAF8-64BC9719CF10}">
      <dsp:nvSpPr>
        <dsp:cNvPr id="0" name=""/>
        <dsp:cNvSpPr/>
      </dsp:nvSpPr>
      <dsp:spPr>
        <a:xfrm>
          <a:off x="0" y="166672"/>
          <a:ext cx="4862435" cy="646425"/>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Helps fill the funding gap</a:t>
          </a:r>
        </a:p>
      </dsp:txBody>
      <dsp:txXfrm>
        <a:off x="31556" y="198228"/>
        <a:ext cx="4799323" cy="583313"/>
      </dsp:txXfrm>
    </dsp:sp>
    <dsp:sp modelId="{4A104C73-9B7D-4CEE-9203-23F04E19065E}">
      <dsp:nvSpPr>
        <dsp:cNvPr id="0" name=""/>
        <dsp:cNvSpPr/>
      </dsp:nvSpPr>
      <dsp:spPr>
        <a:xfrm>
          <a:off x="0" y="813097"/>
          <a:ext cx="486243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82"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813097"/>
        <a:ext cx="4862435" cy="281520"/>
      </dsp:txXfrm>
    </dsp:sp>
    <dsp:sp modelId="{5E28D3F4-A643-450E-8BF0-0D2AEB263418}">
      <dsp:nvSpPr>
        <dsp:cNvPr id="0" name=""/>
        <dsp:cNvSpPr/>
      </dsp:nvSpPr>
      <dsp:spPr>
        <a:xfrm>
          <a:off x="0" y="1094617"/>
          <a:ext cx="4862435" cy="646425"/>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Grants social entrepreneurs more autonomy</a:t>
          </a:r>
        </a:p>
      </dsp:txBody>
      <dsp:txXfrm>
        <a:off x="31556" y="1126173"/>
        <a:ext cx="4799323" cy="583313"/>
      </dsp:txXfrm>
    </dsp:sp>
    <dsp:sp modelId="{2C3734A9-9CF7-40E8-A6CB-C6E01967AB22}">
      <dsp:nvSpPr>
        <dsp:cNvPr id="0" name=""/>
        <dsp:cNvSpPr/>
      </dsp:nvSpPr>
      <dsp:spPr>
        <a:xfrm>
          <a:off x="0" y="1741042"/>
          <a:ext cx="486243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82"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1741042"/>
        <a:ext cx="4862435" cy="281520"/>
      </dsp:txXfrm>
    </dsp:sp>
    <dsp:sp modelId="{965C8EE2-5591-493B-8BD7-7C2D33429916}">
      <dsp:nvSpPr>
        <dsp:cNvPr id="0" name=""/>
        <dsp:cNvSpPr/>
      </dsp:nvSpPr>
      <dsp:spPr>
        <a:xfrm>
          <a:off x="0" y="2022562"/>
          <a:ext cx="4862435" cy="646425"/>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Acts as a marketing tool </a:t>
          </a:r>
        </a:p>
      </dsp:txBody>
      <dsp:txXfrm>
        <a:off x="31556" y="2054118"/>
        <a:ext cx="4799323" cy="583313"/>
      </dsp:txXfrm>
    </dsp:sp>
    <dsp:sp modelId="{116F108D-03B6-404C-AC0B-966A920F2B3B}">
      <dsp:nvSpPr>
        <dsp:cNvPr id="0" name=""/>
        <dsp:cNvSpPr/>
      </dsp:nvSpPr>
      <dsp:spPr>
        <a:xfrm>
          <a:off x="0" y="2668987"/>
          <a:ext cx="486243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82"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2668987"/>
        <a:ext cx="4862435" cy="281520"/>
      </dsp:txXfrm>
    </dsp:sp>
    <dsp:sp modelId="{FAF9FCF0-F953-463E-8124-17EAE952D9F8}">
      <dsp:nvSpPr>
        <dsp:cNvPr id="0" name=""/>
        <dsp:cNvSpPr/>
      </dsp:nvSpPr>
      <dsp:spPr>
        <a:xfrm>
          <a:off x="0" y="2997160"/>
          <a:ext cx="4862435" cy="646425"/>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1" i="0" u="none" kern="1200" dirty="0"/>
            <a:t>Attracts volunteers from the local community – addressing the human capital gap</a:t>
          </a:r>
          <a:endParaRPr lang="en-US" sz="1700" b="1" kern="1200" dirty="0"/>
        </a:p>
      </dsp:txBody>
      <dsp:txXfrm>
        <a:off x="31556" y="3028716"/>
        <a:ext cx="4799323" cy="583313"/>
      </dsp:txXfrm>
    </dsp:sp>
    <dsp:sp modelId="{7CFEA467-CA32-4450-8EB9-4EFE18B809E0}">
      <dsp:nvSpPr>
        <dsp:cNvPr id="0" name=""/>
        <dsp:cNvSpPr/>
      </dsp:nvSpPr>
      <dsp:spPr>
        <a:xfrm>
          <a:off x="0" y="3596932"/>
          <a:ext cx="486243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82"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3596932"/>
        <a:ext cx="4862435" cy="281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E9BBB-B9EC-4EF8-AAF8-64BC9719CF10}">
      <dsp:nvSpPr>
        <dsp:cNvPr id="0" name=""/>
        <dsp:cNvSpPr/>
      </dsp:nvSpPr>
      <dsp:spPr>
        <a:xfrm>
          <a:off x="0" y="0"/>
          <a:ext cx="5104519" cy="646425"/>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Fraud</a:t>
          </a:r>
        </a:p>
      </dsp:txBody>
      <dsp:txXfrm>
        <a:off x="31556" y="31556"/>
        <a:ext cx="5041407" cy="583313"/>
      </dsp:txXfrm>
    </dsp:sp>
    <dsp:sp modelId="{4A104C73-9B7D-4CEE-9203-23F04E19065E}">
      <dsp:nvSpPr>
        <dsp:cNvPr id="0" name=""/>
        <dsp:cNvSpPr/>
      </dsp:nvSpPr>
      <dsp:spPr>
        <a:xfrm>
          <a:off x="0" y="740073"/>
          <a:ext cx="510451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68"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740073"/>
        <a:ext cx="5104519" cy="281520"/>
      </dsp:txXfrm>
    </dsp:sp>
    <dsp:sp modelId="{5E28D3F4-A643-450E-8BF0-0D2AEB263418}">
      <dsp:nvSpPr>
        <dsp:cNvPr id="0" name=""/>
        <dsp:cNvSpPr/>
      </dsp:nvSpPr>
      <dsp:spPr>
        <a:xfrm>
          <a:off x="0" y="932371"/>
          <a:ext cx="5104519" cy="646425"/>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a:t>Process could prove inefficient</a:t>
          </a:r>
        </a:p>
      </dsp:txBody>
      <dsp:txXfrm>
        <a:off x="31556" y="963927"/>
        <a:ext cx="5041407" cy="583313"/>
      </dsp:txXfrm>
    </dsp:sp>
    <dsp:sp modelId="{2C3734A9-9CF7-40E8-A6CB-C6E01967AB22}">
      <dsp:nvSpPr>
        <dsp:cNvPr id="0" name=""/>
        <dsp:cNvSpPr/>
      </dsp:nvSpPr>
      <dsp:spPr>
        <a:xfrm>
          <a:off x="0" y="1668018"/>
          <a:ext cx="510451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68"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1668018"/>
        <a:ext cx="5104519" cy="281520"/>
      </dsp:txXfrm>
    </dsp:sp>
    <dsp:sp modelId="{965C8EE2-5591-493B-8BD7-7C2D33429916}">
      <dsp:nvSpPr>
        <dsp:cNvPr id="0" name=""/>
        <dsp:cNvSpPr/>
      </dsp:nvSpPr>
      <dsp:spPr>
        <a:xfrm>
          <a:off x="0" y="1883910"/>
          <a:ext cx="5104519" cy="646425"/>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u="none" kern="1200" dirty="0"/>
            <a:t>Investors who are unaware of the risks of failure could retract further funding</a:t>
          </a:r>
          <a:endParaRPr lang="en-US" sz="1700" b="1" kern="1200" dirty="0"/>
        </a:p>
      </dsp:txBody>
      <dsp:txXfrm>
        <a:off x="31556" y="1915466"/>
        <a:ext cx="5041407" cy="583313"/>
      </dsp:txXfrm>
    </dsp:sp>
    <dsp:sp modelId="{116F108D-03B6-404C-AC0B-966A920F2B3B}">
      <dsp:nvSpPr>
        <dsp:cNvPr id="0" name=""/>
        <dsp:cNvSpPr/>
      </dsp:nvSpPr>
      <dsp:spPr>
        <a:xfrm>
          <a:off x="0" y="2595963"/>
          <a:ext cx="510451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68"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2595963"/>
        <a:ext cx="5104519" cy="281520"/>
      </dsp:txXfrm>
    </dsp:sp>
    <dsp:sp modelId="{FAF9FCF0-F953-463E-8124-17EAE952D9F8}">
      <dsp:nvSpPr>
        <dsp:cNvPr id="0" name=""/>
        <dsp:cNvSpPr/>
      </dsp:nvSpPr>
      <dsp:spPr>
        <a:xfrm>
          <a:off x="0" y="2862948"/>
          <a:ext cx="5104519" cy="646425"/>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i="0" u="none" kern="1200" dirty="0"/>
            <a:t>Failure to raise the desired amount could discourage the management – public exposure</a:t>
          </a:r>
          <a:endParaRPr lang="en-US" sz="1700" b="1" kern="1200" dirty="0"/>
        </a:p>
      </dsp:txBody>
      <dsp:txXfrm>
        <a:off x="31556" y="2894504"/>
        <a:ext cx="5041407" cy="583313"/>
      </dsp:txXfrm>
    </dsp:sp>
    <dsp:sp modelId="{7CFEA467-CA32-4450-8EB9-4EFE18B809E0}">
      <dsp:nvSpPr>
        <dsp:cNvPr id="0" name=""/>
        <dsp:cNvSpPr/>
      </dsp:nvSpPr>
      <dsp:spPr>
        <a:xfrm>
          <a:off x="0" y="3523908"/>
          <a:ext cx="510451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68"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3523908"/>
        <a:ext cx="5104519" cy="281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55EED-6529-4AC0-8BE8-391E3B11BEF7}">
      <dsp:nvSpPr>
        <dsp:cNvPr id="0" name=""/>
        <dsp:cNvSpPr/>
      </dsp:nvSpPr>
      <dsp:spPr>
        <a:xfrm>
          <a:off x="0" y="1626"/>
          <a:ext cx="9820705"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F7A6A04-E843-4E14-A310-14E8CC135D5A}">
      <dsp:nvSpPr>
        <dsp:cNvPr id="0" name=""/>
        <dsp:cNvSpPr/>
      </dsp:nvSpPr>
      <dsp:spPr>
        <a:xfrm>
          <a:off x="0" y="1626"/>
          <a:ext cx="1964141" cy="110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i="0" u="none" strike="noStrike" kern="1200" baseline="0" dirty="0">
              <a:solidFill>
                <a:schemeClr val="accent2"/>
              </a:solidFill>
              <a:latin typeface="+mn-lt"/>
              <a:ea typeface="+mn-ea"/>
              <a:cs typeface="+mn-cs"/>
            </a:rPr>
            <a:t>Benefits for Local Authority</a:t>
          </a:r>
          <a:endParaRPr lang="en-GB" sz="1600" b="1" kern="1200" dirty="0">
            <a:solidFill>
              <a:schemeClr val="accent2"/>
            </a:solidFill>
          </a:endParaRPr>
        </a:p>
      </dsp:txBody>
      <dsp:txXfrm>
        <a:off x="0" y="1626"/>
        <a:ext cx="1964141" cy="1109514"/>
      </dsp:txXfrm>
    </dsp:sp>
    <dsp:sp modelId="{D828A0A2-9778-42B4-9D0D-66AC12F29D66}">
      <dsp:nvSpPr>
        <dsp:cNvPr id="0" name=""/>
        <dsp:cNvSpPr/>
      </dsp:nvSpPr>
      <dsp:spPr>
        <a:xfrm>
          <a:off x="2111451" y="14669"/>
          <a:ext cx="7709253" cy="26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i="0" u="none" strike="noStrike" kern="1200" baseline="0" dirty="0">
              <a:solidFill>
                <a:schemeClr val="bg1">
                  <a:lumMod val="50000"/>
                </a:schemeClr>
              </a:solidFill>
              <a:latin typeface="+mn-lt"/>
              <a:ea typeface="+mn-ea"/>
              <a:cs typeface="+mn-cs"/>
            </a:rPr>
            <a:t>Making your money go further by spreading grants out to more SEs</a:t>
          </a:r>
        </a:p>
      </dsp:txBody>
      <dsp:txXfrm>
        <a:off x="2111451" y="14669"/>
        <a:ext cx="7709253" cy="260855"/>
      </dsp:txXfrm>
    </dsp:sp>
    <dsp:sp modelId="{EDD11286-B775-4E46-BED2-E64F41F851D7}">
      <dsp:nvSpPr>
        <dsp:cNvPr id="0" name=""/>
        <dsp:cNvSpPr/>
      </dsp:nvSpPr>
      <dsp:spPr>
        <a:xfrm>
          <a:off x="1964140" y="275524"/>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0AFABF9-425C-4074-B052-878A6563E64F}">
      <dsp:nvSpPr>
        <dsp:cNvPr id="0" name=""/>
        <dsp:cNvSpPr/>
      </dsp:nvSpPr>
      <dsp:spPr>
        <a:xfrm>
          <a:off x="2111451" y="288567"/>
          <a:ext cx="7709253" cy="26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i="0" u="none" strike="noStrike" kern="1200" baseline="0" dirty="0">
              <a:solidFill>
                <a:schemeClr val="bg1">
                  <a:lumMod val="50000"/>
                </a:schemeClr>
              </a:solidFill>
              <a:latin typeface="+mn-lt"/>
              <a:ea typeface="+mn-ea"/>
              <a:cs typeface="+mn-cs"/>
            </a:rPr>
            <a:t>Publicity and awareness</a:t>
          </a:r>
          <a:endParaRPr lang="en-GB" sz="1600" b="0" kern="1200" dirty="0">
            <a:solidFill>
              <a:schemeClr val="bg1">
                <a:lumMod val="50000"/>
              </a:schemeClr>
            </a:solidFill>
          </a:endParaRPr>
        </a:p>
      </dsp:txBody>
      <dsp:txXfrm>
        <a:off x="2111451" y="288567"/>
        <a:ext cx="7709253" cy="260855"/>
      </dsp:txXfrm>
    </dsp:sp>
    <dsp:sp modelId="{5A72DB2B-A283-4FA4-9471-19C82A5BAD56}">
      <dsp:nvSpPr>
        <dsp:cNvPr id="0" name=""/>
        <dsp:cNvSpPr/>
      </dsp:nvSpPr>
      <dsp:spPr>
        <a:xfrm>
          <a:off x="1964140" y="549422"/>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3E3B54D6-126D-4070-A6C3-1F454D532D75}">
      <dsp:nvSpPr>
        <dsp:cNvPr id="0" name=""/>
        <dsp:cNvSpPr/>
      </dsp:nvSpPr>
      <dsp:spPr>
        <a:xfrm>
          <a:off x="2111451" y="562465"/>
          <a:ext cx="7709253" cy="26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solidFill>
                <a:schemeClr val="bg1">
                  <a:lumMod val="50000"/>
                </a:schemeClr>
              </a:solidFill>
            </a:rPr>
            <a:t>If on an equity platform: turning grants to profit-making investments</a:t>
          </a:r>
        </a:p>
      </dsp:txBody>
      <dsp:txXfrm>
        <a:off x="2111451" y="562465"/>
        <a:ext cx="7709253" cy="260855"/>
      </dsp:txXfrm>
    </dsp:sp>
    <dsp:sp modelId="{18C96ABD-DE76-47D6-B4AE-380D7D42C69A}">
      <dsp:nvSpPr>
        <dsp:cNvPr id="0" name=""/>
        <dsp:cNvSpPr/>
      </dsp:nvSpPr>
      <dsp:spPr>
        <a:xfrm>
          <a:off x="1964140" y="823320"/>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309F18D-EF07-4D71-A276-490B61F4CA11}">
      <dsp:nvSpPr>
        <dsp:cNvPr id="0" name=""/>
        <dsp:cNvSpPr/>
      </dsp:nvSpPr>
      <dsp:spPr>
        <a:xfrm>
          <a:off x="2111451" y="836363"/>
          <a:ext cx="7709253" cy="26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i="0" u="none" strike="noStrike" kern="1200" baseline="0" dirty="0">
              <a:solidFill>
                <a:schemeClr val="bg1">
                  <a:lumMod val="50000"/>
                </a:schemeClr>
              </a:solidFill>
              <a:latin typeface="+mn-lt"/>
              <a:ea typeface="+mn-ea"/>
              <a:cs typeface="+mn-cs"/>
            </a:rPr>
            <a:t>Steering funding towards policy priorities and connecting with other funders</a:t>
          </a:r>
          <a:endParaRPr lang="en-GB" sz="1600" b="0" kern="1200" dirty="0">
            <a:solidFill>
              <a:schemeClr val="bg1">
                <a:lumMod val="50000"/>
              </a:schemeClr>
            </a:solidFill>
          </a:endParaRPr>
        </a:p>
      </dsp:txBody>
      <dsp:txXfrm>
        <a:off x="2111451" y="836363"/>
        <a:ext cx="7709253" cy="260855"/>
      </dsp:txXfrm>
    </dsp:sp>
    <dsp:sp modelId="{54B1CC43-5FA3-48A0-9AD4-37E541488483}">
      <dsp:nvSpPr>
        <dsp:cNvPr id="0" name=""/>
        <dsp:cNvSpPr/>
      </dsp:nvSpPr>
      <dsp:spPr>
        <a:xfrm>
          <a:off x="1964140" y="1097218"/>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3C3E5FE-EA90-49BD-A775-DB06ACF2B07E}">
      <dsp:nvSpPr>
        <dsp:cNvPr id="0" name=""/>
        <dsp:cNvSpPr/>
      </dsp:nvSpPr>
      <dsp:spPr>
        <a:xfrm>
          <a:off x="0" y="1099103"/>
          <a:ext cx="9820705" cy="0"/>
        </a:xfrm>
        <a:prstGeom prst="line">
          <a:avLst/>
        </a:prstGeom>
        <a:gradFill rotWithShape="0">
          <a:gsLst>
            <a:gs pos="0">
              <a:schemeClr val="accent5">
                <a:shade val="80000"/>
                <a:hueOff val="-407967"/>
                <a:satOff val="-45483"/>
                <a:lumOff val="22372"/>
                <a:alphaOff val="0"/>
                <a:satMod val="103000"/>
                <a:lumMod val="102000"/>
                <a:tint val="94000"/>
              </a:schemeClr>
            </a:gs>
            <a:gs pos="50000">
              <a:schemeClr val="accent5">
                <a:shade val="80000"/>
                <a:hueOff val="-407967"/>
                <a:satOff val="-45483"/>
                <a:lumOff val="22372"/>
                <a:alphaOff val="0"/>
                <a:satMod val="110000"/>
                <a:lumMod val="100000"/>
                <a:shade val="100000"/>
              </a:schemeClr>
            </a:gs>
            <a:gs pos="100000">
              <a:schemeClr val="accent5">
                <a:shade val="80000"/>
                <a:hueOff val="-407967"/>
                <a:satOff val="-45483"/>
                <a:lumOff val="22372"/>
                <a:alphaOff val="0"/>
                <a:lumMod val="99000"/>
                <a:satMod val="120000"/>
                <a:shade val="78000"/>
              </a:schemeClr>
            </a:gs>
          </a:gsLst>
          <a:lin ang="5400000" scaled="0"/>
        </a:gradFill>
        <a:ln w="6350" cap="flat" cmpd="sng" algn="ctr">
          <a:solidFill>
            <a:schemeClr val="accent5">
              <a:shade val="80000"/>
              <a:hueOff val="-407967"/>
              <a:satOff val="-45483"/>
              <a:lumOff val="2237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22282F-C8F9-48B2-B2D6-E7DDC27F3C97}">
      <dsp:nvSpPr>
        <dsp:cNvPr id="0" name=""/>
        <dsp:cNvSpPr/>
      </dsp:nvSpPr>
      <dsp:spPr>
        <a:xfrm>
          <a:off x="0" y="1111141"/>
          <a:ext cx="1964141" cy="110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i="0" u="none" strike="noStrike" kern="1200" baseline="0" dirty="0">
              <a:solidFill>
                <a:schemeClr val="accent2"/>
              </a:solidFill>
              <a:latin typeface="+mn-lt"/>
              <a:ea typeface="+mn-ea"/>
              <a:cs typeface="+mn-cs"/>
            </a:rPr>
            <a:t>Benefits for Fundraising Project Pitchers</a:t>
          </a:r>
          <a:endParaRPr lang="en-GB" sz="1600" b="1" kern="1200" dirty="0">
            <a:solidFill>
              <a:schemeClr val="accent2"/>
            </a:solidFill>
          </a:endParaRPr>
        </a:p>
      </dsp:txBody>
      <dsp:txXfrm>
        <a:off x="0" y="1111141"/>
        <a:ext cx="1964141" cy="1109514"/>
      </dsp:txXfrm>
    </dsp:sp>
    <dsp:sp modelId="{5EDC1C25-5C72-4D04-8741-8272AADB19AA}">
      <dsp:nvSpPr>
        <dsp:cNvPr id="0" name=""/>
        <dsp:cNvSpPr/>
      </dsp:nvSpPr>
      <dsp:spPr>
        <a:xfrm>
          <a:off x="2111451" y="1232555"/>
          <a:ext cx="7709253" cy="43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i="0" u="none" strike="noStrike" kern="1200" baseline="0" dirty="0">
              <a:solidFill>
                <a:schemeClr val="bg1">
                  <a:lumMod val="50000"/>
                </a:schemeClr>
              </a:solidFill>
              <a:latin typeface="+mn-lt"/>
              <a:ea typeface="+mn-ea"/>
              <a:cs typeface="+mn-cs"/>
            </a:rPr>
            <a:t>More likely to crowdfund</a:t>
          </a:r>
          <a:endParaRPr lang="en-GB" sz="1600" b="0" kern="1200" dirty="0">
            <a:solidFill>
              <a:schemeClr val="bg1">
                <a:lumMod val="50000"/>
              </a:schemeClr>
            </a:solidFill>
          </a:endParaRPr>
        </a:p>
      </dsp:txBody>
      <dsp:txXfrm>
        <a:off x="2111451" y="1232555"/>
        <a:ext cx="7709253" cy="433343"/>
      </dsp:txXfrm>
    </dsp:sp>
    <dsp:sp modelId="{54831A39-F6CE-4C0E-9842-838192FD626C}">
      <dsp:nvSpPr>
        <dsp:cNvPr id="0" name=""/>
        <dsp:cNvSpPr/>
      </dsp:nvSpPr>
      <dsp:spPr>
        <a:xfrm>
          <a:off x="1964140" y="1599960"/>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906AED0-9FA5-4F6E-AA26-B4311B1D4302}">
      <dsp:nvSpPr>
        <dsp:cNvPr id="0" name=""/>
        <dsp:cNvSpPr/>
      </dsp:nvSpPr>
      <dsp:spPr>
        <a:xfrm>
          <a:off x="0" y="2220656"/>
          <a:ext cx="9820705" cy="0"/>
        </a:xfrm>
        <a:prstGeom prst="line">
          <a:avLst/>
        </a:prstGeom>
        <a:gradFill rotWithShape="0">
          <a:gsLst>
            <a:gs pos="0">
              <a:schemeClr val="accent5">
                <a:shade val="80000"/>
                <a:hueOff val="-815934"/>
                <a:satOff val="-90966"/>
                <a:lumOff val="44744"/>
                <a:alphaOff val="0"/>
                <a:satMod val="103000"/>
                <a:lumMod val="102000"/>
                <a:tint val="94000"/>
              </a:schemeClr>
            </a:gs>
            <a:gs pos="50000">
              <a:schemeClr val="accent5">
                <a:shade val="80000"/>
                <a:hueOff val="-815934"/>
                <a:satOff val="-90966"/>
                <a:lumOff val="44744"/>
                <a:alphaOff val="0"/>
                <a:satMod val="110000"/>
                <a:lumMod val="100000"/>
                <a:shade val="100000"/>
              </a:schemeClr>
            </a:gs>
            <a:gs pos="100000">
              <a:schemeClr val="accent5">
                <a:shade val="80000"/>
                <a:hueOff val="-815934"/>
                <a:satOff val="-90966"/>
                <a:lumOff val="44744"/>
                <a:alphaOff val="0"/>
                <a:lumMod val="99000"/>
                <a:satMod val="120000"/>
                <a:shade val="78000"/>
              </a:schemeClr>
            </a:gs>
          </a:gsLst>
          <a:lin ang="5400000" scaled="0"/>
        </a:gradFill>
        <a:ln w="6350" cap="flat" cmpd="sng" algn="ctr">
          <a:solidFill>
            <a:schemeClr val="accent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9C485F-EC31-45C8-B8AF-C411B4F1FC08}">
      <dsp:nvSpPr>
        <dsp:cNvPr id="0" name=""/>
        <dsp:cNvSpPr/>
      </dsp:nvSpPr>
      <dsp:spPr>
        <a:xfrm>
          <a:off x="0" y="2220656"/>
          <a:ext cx="1964141" cy="110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solidFill>
                <a:schemeClr val="accent3">
                  <a:lumMod val="25000"/>
                </a:schemeClr>
              </a:solidFill>
            </a:rPr>
            <a:t>Risks for Public Authority</a:t>
          </a:r>
        </a:p>
      </dsp:txBody>
      <dsp:txXfrm>
        <a:off x="0" y="2220656"/>
        <a:ext cx="1964141" cy="1109514"/>
      </dsp:txXfrm>
    </dsp:sp>
    <dsp:sp modelId="{9749E918-C7BC-4F29-9548-CD8610143D17}">
      <dsp:nvSpPr>
        <dsp:cNvPr id="0" name=""/>
        <dsp:cNvSpPr/>
      </dsp:nvSpPr>
      <dsp:spPr>
        <a:xfrm>
          <a:off x="2111451" y="2246443"/>
          <a:ext cx="7709253" cy="515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solidFill>
                <a:schemeClr val="bg1">
                  <a:lumMod val="50000"/>
                </a:schemeClr>
              </a:solidFill>
              <a:effectLst/>
              <a:latin typeface="+mn-lt"/>
              <a:ea typeface="+mn-ea"/>
              <a:cs typeface="+mn-cs"/>
            </a:rPr>
            <a:t>Public Perception of Moral Hazard: “The effect snowballs, and crowdfunding becomes an excuse to leave more and more basic services up to the crowd.”</a:t>
          </a:r>
          <a:endParaRPr lang="en-GB" sz="1600" b="0" kern="1200" dirty="0">
            <a:solidFill>
              <a:schemeClr val="bg1">
                <a:lumMod val="50000"/>
              </a:schemeClr>
            </a:solidFill>
          </a:endParaRPr>
        </a:p>
      </dsp:txBody>
      <dsp:txXfrm>
        <a:off x="2111451" y="2246443"/>
        <a:ext cx="7709253" cy="515751"/>
      </dsp:txXfrm>
    </dsp:sp>
    <dsp:sp modelId="{28321C8D-071C-4F3F-8CF8-31373BB53AF6}">
      <dsp:nvSpPr>
        <dsp:cNvPr id="0" name=""/>
        <dsp:cNvSpPr/>
      </dsp:nvSpPr>
      <dsp:spPr>
        <a:xfrm>
          <a:off x="1964140" y="2762194"/>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A63C1E3-88DE-469D-AA65-846DA3F65B3D}">
      <dsp:nvSpPr>
        <dsp:cNvPr id="0" name=""/>
        <dsp:cNvSpPr/>
      </dsp:nvSpPr>
      <dsp:spPr>
        <a:xfrm>
          <a:off x="2111451" y="2787982"/>
          <a:ext cx="7709253" cy="515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solidFill>
                <a:schemeClr val="bg1">
                  <a:lumMod val="50000"/>
                </a:schemeClr>
              </a:solidFill>
              <a:effectLst/>
              <a:latin typeface="+mn-lt"/>
              <a:ea typeface="+mn-ea"/>
              <a:cs typeface="+mn-cs"/>
            </a:rPr>
            <a:t>SEs being created just to draw money from the crowd without ever delivering their social promise</a:t>
          </a:r>
          <a:endParaRPr lang="en-GB" sz="1600" b="0" kern="1200" dirty="0">
            <a:solidFill>
              <a:schemeClr val="bg1">
                <a:lumMod val="50000"/>
              </a:schemeClr>
            </a:solidFill>
          </a:endParaRPr>
        </a:p>
      </dsp:txBody>
      <dsp:txXfrm>
        <a:off x="2111451" y="2787982"/>
        <a:ext cx="7709253" cy="515751"/>
      </dsp:txXfrm>
    </dsp:sp>
    <dsp:sp modelId="{89F93084-A7B8-4A2F-BFA3-6260160FAF8B}">
      <dsp:nvSpPr>
        <dsp:cNvPr id="0" name=""/>
        <dsp:cNvSpPr/>
      </dsp:nvSpPr>
      <dsp:spPr>
        <a:xfrm>
          <a:off x="1964140" y="3303733"/>
          <a:ext cx="7856564" cy="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5/1/2019</a:t>
            </a:fld>
            <a:endParaRPr lang="en-US" dirty="0"/>
          </a:p>
        </p:txBody>
      </p:sp>
      <p:sp>
        <p:nvSpPr>
          <p:cNvPr id="4" name="Footer Placeholder 3">
            <a:extLst>
              <a:ext uri="{FF2B5EF4-FFF2-40B4-BE49-F238E27FC236}">
                <a16:creationId xmlns=""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5/1/2019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150118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clients’ skills are assessed; their job preferences are set; and a process to search for suitable vacancies is </a:t>
            </a:r>
            <a:r>
              <a:rPr lang="en-GB" sz="1200" b="0" i="0" u="none" strike="noStrike" kern="1200" dirty="0" err="1">
                <a:solidFill>
                  <a:schemeClr val="tx1"/>
                </a:solidFill>
                <a:effectLst/>
                <a:latin typeface="+mn-lt"/>
                <a:ea typeface="+mn-ea"/>
                <a:cs typeface="+mn-cs"/>
              </a:rPr>
              <a:t>kickstarted</a:t>
            </a:r>
            <a:endParaRPr lang="en-GB" b="1" dirty="0"/>
          </a:p>
          <a:p>
            <a:endParaRPr lang="en-GB" b="1" dirty="0"/>
          </a:p>
          <a:p>
            <a:r>
              <a:rPr lang="en-GB" b="1" dirty="0"/>
              <a:t>Skill Development: </a:t>
            </a:r>
            <a:r>
              <a:rPr lang="en-GB" b="0" dirty="0"/>
              <a:t>helping them learn new skills by targeting suitable training or volunteering schemes. </a:t>
            </a:r>
          </a:p>
          <a:p>
            <a:r>
              <a:rPr lang="en-GB" b="1" dirty="0"/>
              <a:t>In-work Support</a:t>
            </a:r>
            <a:r>
              <a:rPr lang="en-GB" b="1" baseline="0" dirty="0"/>
              <a:t> and Aftercare: </a:t>
            </a:r>
            <a:r>
              <a:rPr lang="en-GB" b="0" baseline="0" dirty="0"/>
              <a:t>I</a:t>
            </a:r>
            <a:r>
              <a:rPr lang="en-GB" b="0" dirty="0"/>
              <a:t>n-work support and aftercare to help the clients with: settling in at work; understanding their rights and obligations; ensuring wages and benefits are correct , and dealing with any arisen problem</a:t>
            </a:r>
          </a:p>
          <a:p>
            <a:endParaRPr lang="en-GB" dirty="0"/>
          </a:p>
          <a:p>
            <a:r>
              <a:rPr lang="en-GB" dirty="0"/>
              <a:t>Action Group is a social enterprise that delivers </a:t>
            </a:r>
            <a:r>
              <a:rPr lang="en-GB" i="1" dirty="0"/>
              <a:t>Real Jobs</a:t>
            </a:r>
            <a:r>
              <a:rPr lang="en-GB" dirty="0"/>
              <a:t>, a supported employment service for adults with learning disabilities and other support needs in Scotland.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Realise Futures is a social enterprise, partnered with the Essex County Council, that delivers supported employment programmes for people with learning disabilities across Suffolk and Essex. Their European source of funding is now an uncertainty that is contingent on the outcomes of the British Exit from the European Union.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 Provided service time is limited by funding -&gt; make argument why Action group is providing service for a longer time (more funding), check pictures attached in the appendix for funding numbers to build argument</a:t>
            </a:r>
          </a:p>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86247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it is a CASESTUDY</a:t>
            </a:r>
          </a:p>
          <a:p>
            <a:endParaRPr lang="en-GB" dirty="0"/>
          </a:p>
          <a:p>
            <a:r>
              <a:rPr lang="en-GB" dirty="0"/>
              <a:t>Add </a:t>
            </a:r>
            <a:r>
              <a:rPr lang="en-GB" dirty="0" err="1"/>
              <a:t>emipirical</a:t>
            </a:r>
            <a:r>
              <a:rPr lang="en-GB" baseline="0" dirty="0"/>
              <a:t> studies line</a:t>
            </a:r>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320189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Not all practitioners call it a social enterprise, but most do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we acknowledge the potential risk of business failure that this kind of initiative may entail, we also find in Microenterprises a way for the ECC to tackle two main issues that are determinant for the long-term wellbeing of people with Learning Disabilities. First, setting up an enterprise would not only help the entrepreneur to build the required confidence and skills to access the job market, but it would also push him or her to be an active member of the local community. Second, financing such activities is significantly inexpensive in relation to the costs of care that would be incurred were this initiatives are non-existent. Hence, the returns of the investment in a supported self-employment scheme would not only be potential income for the entrepreneur, but also an innovative approach to build skills and enhance inclusion at a lesser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97539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70363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Crowdfunding is a method of financing that runs on an online platform, mediating transactions between a crowd of people and a project pitcher.</a:t>
            </a:r>
          </a:p>
          <a:p>
            <a:endParaRPr lang="en-US" dirty="0"/>
          </a:p>
          <a:p>
            <a:pPr rtl="0"/>
            <a:r>
              <a:rPr lang="en-US" sz="1200" b="0" i="0" u="none" strike="noStrike" kern="1200" dirty="0">
                <a:solidFill>
                  <a:schemeClr val="tx1"/>
                </a:solidFill>
                <a:effectLst/>
                <a:latin typeface="+mn-lt"/>
                <a:ea typeface="+mn-ea"/>
                <a:cs typeface="+mn-cs"/>
              </a:rPr>
              <a:t>Crowdfunding platforms operate on different models, differing, for example, on whether backers keep the amounts raised – Keep-it-All –  or discards of the funds raised if the target goal set by the projected pitcher has not been reached in the fundraising round – All-or-Nothing –.</a:t>
            </a:r>
            <a:endParaRPr lang="en-US" b="0" dirty="0">
              <a:effectLst/>
            </a:endParaRP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Generally, although new models have evolved that are hybrids or thematic (example: </a:t>
            </a:r>
            <a:r>
              <a:rPr lang="en-US" sz="1200" b="0" i="0" u="none" strike="noStrike" kern="1200" dirty="0" err="1">
                <a:solidFill>
                  <a:schemeClr val="tx1"/>
                </a:solidFill>
                <a:effectLst/>
                <a:latin typeface="+mn-lt"/>
                <a:ea typeface="+mn-ea"/>
                <a:cs typeface="+mn-cs"/>
              </a:rPr>
              <a:t>Spacehive</a:t>
            </a:r>
            <a:r>
              <a:rPr lang="en-US" sz="1200" b="0" i="0" u="none" strike="noStrike" kern="1200" dirty="0">
                <a:solidFill>
                  <a:schemeClr val="tx1"/>
                </a:solidFill>
                <a:effectLst/>
                <a:latin typeface="+mn-lt"/>
                <a:ea typeface="+mn-ea"/>
                <a:cs typeface="+mn-cs"/>
              </a:rPr>
              <a:t>), crowdfunding can come in the forms of:</a:t>
            </a:r>
            <a:endParaRPr lang="en-US" b="0" dirty="0">
              <a:effectLst/>
            </a:endParaRPr>
          </a:p>
          <a:p>
            <a:pPr rtl="0" fontAlgn="base"/>
            <a:r>
              <a:rPr lang="en-US" b="0" dirty="0">
                <a:effectLst/>
              </a:rPr>
              <a:t/>
            </a:r>
            <a:br>
              <a:rPr lang="en-US" b="0" dirty="0">
                <a:effectLst/>
              </a:rPr>
            </a:br>
            <a:r>
              <a:rPr lang="en-US" sz="1200" b="1" i="0" u="none" strike="noStrike" kern="1200" dirty="0">
                <a:solidFill>
                  <a:schemeClr val="tx1"/>
                </a:solidFill>
                <a:effectLst/>
                <a:latin typeface="+mn-lt"/>
                <a:ea typeface="+mn-ea"/>
                <a:cs typeface="+mn-cs"/>
              </a:rPr>
              <a:t>Donations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and Rewards</a:t>
            </a:r>
            <a:r>
              <a:rPr lang="en-US" sz="1200" b="0" i="0" u="none" strike="noStrike" kern="1200" dirty="0">
                <a:solidFill>
                  <a:schemeClr val="tx1"/>
                </a:solidFill>
                <a:effectLst/>
                <a:latin typeface="+mn-lt"/>
                <a:ea typeface="+mn-ea"/>
                <a:cs typeface="+mn-cs"/>
              </a:rPr>
              <a:t>- where the project pitchers rely on the philanthropic spirit of the crowd or incentivize them with a promise of a reward, service, or product. Example: GoFundMe</a:t>
            </a:r>
          </a:p>
          <a:p>
            <a:pPr rtl="0" fontAlgn="base"/>
            <a:r>
              <a:rPr lang="en-US" sz="1200" b="1" i="0" u="none" strike="noStrike" kern="1200" dirty="0">
                <a:solidFill>
                  <a:schemeClr val="tx1"/>
                </a:solidFill>
                <a:effectLst/>
                <a:latin typeface="+mn-lt"/>
                <a:ea typeface="+mn-ea"/>
                <a:cs typeface="+mn-cs"/>
              </a:rPr>
              <a:t>Loans</a:t>
            </a:r>
            <a:r>
              <a:rPr lang="en-US" sz="1200" b="0" i="0" u="none" strike="noStrike" kern="1200" dirty="0">
                <a:solidFill>
                  <a:schemeClr val="tx1"/>
                </a:solidFill>
                <a:effectLst/>
                <a:latin typeface="+mn-lt"/>
                <a:ea typeface="+mn-ea"/>
                <a:cs typeface="+mn-cs"/>
              </a:rPr>
              <a:t> - where the project pitchers rely on the crowd to act as lenders; with their aim being to recover their contributions and earn interest. Example: </a:t>
            </a:r>
            <a:r>
              <a:rPr lang="en-US" sz="1200" b="0" i="0" u="none" strike="noStrike" kern="1200" dirty="0" err="1">
                <a:solidFill>
                  <a:schemeClr val="tx1"/>
                </a:solidFill>
                <a:effectLst/>
                <a:latin typeface="+mn-lt"/>
                <a:ea typeface="+mn-ea"/>
                <a:cs typeface="+mn-cs"/>
              </a:rPr>
              <a:t>Fundingcircle</a:t>
            </a:r>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Equity</a:t>
            </a:r>
            <a:r>
              <a:rPr lang="en-US" sz="1200" b="0" i="0" u="none" strike="noStrike" kern="1200" dirty="0">
                <a:solidFill>
                  <a:schemeClr val="tx1"/>
                </a:solidFill>
                <a:effectLst/>
                <a:latin typeface="+mn-lt"/>
                <a:ea typeface="+mn-ea"/>
                <a:cs typeface="+mn-cs"/>
              </a:rPr>
              <a:t> - where the project pitchers rely on the crowd to act as </a:t>
            </a:r>
            <a:r>
              <a:rPr lang="en-US" sz="1200" b="0" i="1" u="none" strike="noStrike" kern="1200" dirty="0">
                <a:solidFill>
                  <a:schemeClr val="tx1"/>
                </a:solidFill>
                <a:effectLst/>
                <a:latin typeface="+mn-lt"/>
                <a:ea typeface="+mn-ea"/>
                <a:cs typeface="+mn-cs"/>
              </a:rPr>
              <a:t>investors</a:t>
            </a:r>
            <a:r>
              <a:rPr lang="en-US" sz="1200" b="0" i="0" u="none" strike="noStrike" kern="1200" dirty="0">
                <a:solidFill>
                  <a:schemeClr val="tx1"/>
                </a:solidFill>
                <a:effectLst/>
                <a:latin typeface="+mn-lt"/>
                <a:ea typeface="+mn-ea"/>
                <a:cs typeface="+mn-cs"/>
              </a:rPr>
              <a:t> purchasing shares or debentures. Example: </a:t>
            </a:r>
            <a:r>
              <a:rPr lang="en-US" sz="1200" b="0" i="0" u="none" strike="noStrike" kern="1200" dirty="0" err="1">
                <a:solidFill>
                  <a:schemeClr val="tx1"/>
                </a:solidFill>
                <a:effectLst/>
                <a:latin typeface="+mn-lt"/>
                <a:ea typeface="+mn-ea"/>
                <a:cs typeface="+mn-cs"/>
              </a:rPr>
              <a:t>Crowdcube</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257199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Equity Crowdfunding, its Benefits and Risks for Social Entrepreneurs</a:t>
            </a:r>
            <a:endParaRPr lang="en-US" b="0" dirty="0">
              <a:effectLst/>
            </a:endParaRPr>
          </a:p>
          <a:p>
            <a:r>
              <a:rPr lang="en-US" b="0" dirty="0">
                <a:effectLst/>
              </a:rPr>
              <a:t/>
            </a:r>
            <a:br>
              <a:rPr lang="en-US" b="0" dirty="0">
                <a:effectLst/>
              </a:rPr>
            </a:br>
            <a:r>
              <a:rPr lang="en-US" sz="1200" b="1" i="0" u="none" strike="noStrike" kern="1200" dirty="0">
                <a:solidFill>
                  <a:schemeClr val="tx1"/>
                </a:solidFill>
                <a:effectLst/>
                <a:latin typeface="+mn-lt"/>
                <a:ea typeface="+mn-ea"/>
                <a:cs typeface="+mn-cs"/>
              </a:rPr>
              <a:t>For British social enterprises, the equity model of crowdfunding is promising as it targets a majority of the UK population who are interested in making impact investments.</a:t>
            </a:r>
          </a:p>
          <a:p>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Only </a:t>
            </a:r>
            <a:r>
              <a:rPr lang="en-GB" sz="1200" b="1" dirty="0"/>
              <a:t>9% have actually invested </a:t>
            </a:r>
            <a:r>
              <a:rPr lang="en-GB" sz="1200" dirty="0"/>
              <a:t>in the sector.</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261285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There is, of course, no guarantee that project pitchers will be successful, but research has shown that enterprises with a pro-social element fare better against the ‘wisdom of the crowd’ than they do with professional investors and their due diligence processes; and so, bearing notable risks, social enterprises should be incentivized and trained in this form of social finance.</a:t>
            </a:r>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19</a:t>
            </a:fld>
            <a:endParaRPr lang="en-US" noProof="0" dirty="0"/>
          </a:p>
        </p:txBody>
      </p:sp>
    </p:spTree>
    <p:extLst>
      <p:ext uri="{BB962C8B-B14F-4D97-AF65-F5344CB8AC3E}">
        <p14:creationId xmlns:p14="http://schemas.microsoft.com/office/powerpoint/2010/main" val="407112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MATCHES </a:t>
            </a:r>
            <a:r>
              <a:rPr lang="en-US" sz="1200" dirty="0">
                <a:solidFill>
                  <a:srgbClr val="000000"/>
                </a:solidFill>
              </a:rPr>
              <a:t>– </a:t>
            </a:r>
            <a:r>
              <a:rPr lang="en-US" sz="1200" i="1" dirty="0">
                <a:solidFill>
                  <a:srgbClr val="000000"/>
                </a:solidFill>
              </a:rPr>
              <a:t>GRANTS </a:t>
            </a:r>
            <a:r>
              <a:rPr lang="en-US" sz="1200" dirty="0">
                <a:solidFill>
                  <a:srgbClr val="000000"/>
                </a:solidFill>
              </a:rPr>
              <a:t>– ARE MADE ALONGSIDE THE CROWD’S DONATIONS OR INVESTMENTS</a:t>
            </a:r>
            <a:endParaRPr lang="en-US" sz="1200" dirty="0"/>
          </a:p>
          <a:p>
            <a:endParaRPr lang="en-US" dirty="0"/>
          </a:p>
          <a:p>
            <a:pPr marL="400050" indent="-400050">
              <a:buClr>
                <a:srgbClr val="C00000"/>
              </a:buClr>
              <a:buFont typeface="+mj-lt"/>
              <a:buAutoNum type="romanUcPeriod"/>
            </a:pPr>
            <a:r>
              <a:rPr lang="en-US" sz="1200" dirty="0">
                <a:solidFill>
                  <a:srgbClr val="000000"/>
                </a:solidFill>
              </a:rPr>
              <a:t>CAN BE FROM VARIOUS PRIVATE AND PUBLIC INSTITUTIONS</a:t>
            </a:r>
          </a:p>
          <a:p>
            <a:pPr marL="400050" indent="-400050">
              <a:buClr>
                <a:srgbClr val="C00000"/>
              </a:buClr>
              <a:buFont typeface="+mj-lt"/>
              <a:buAutoNum type="romanUcPeriod"/>
            </a:pPr>
            <a:r>
              <a:rPr lang="en-US" sz="1200" dirty="0">
                <a:solidFill>
                  <a:srgbClr val="000000"/>
                </a:solidFill>
              </a:rPr>
              <a:t>RESTRICTED FOR SPECIFIC PROJECTS</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By doing the following: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Providing guidance on the equity crowdfunding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Setting up Match-funds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Local authorities can </a:t>
            </a:r>
            <a:r>
              <a:rPr lang="en-US" sz="1200" b="1" dirty="0">
                <a:solidFill>
                  <a:srgbClr val="000000"/>
                </a:solidFill>
              </a:rPr>
              <a:t>increase access</a:t>
            </a:r>
            <a:r>
              <a:rPr lang="en-US" sz="1200" dirty="0">
                <a:solidFill>
                  <a:srgbClr val="000000"/>
                </a:solidFill>
              </a:rPr>
              <a:t> to impact investments or donations and </a:t>
            </a:r>
            <a:r>
              <a:rPr lang="en-US" sz="1200" b="1" dirty="0">
                <a:solidFill>
                  <a:srgbClr val="000000"/>
                </a:solidFill>
              </a:rPr>
              <a:t>incentivize</a:t>
            </a:r>
            <a:r>
              <a:rPr lang="en-US" sz="1200" dirty="0">
                <a:solidFill>
                  <a:srgbClr val="000000"/>
                </a:solidFill>
              </a:rPr>
              <a:t>  specific types of (social) enterprises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20</a:t>
            </a:fld>
            <a:endParaRPr lang="en-US" noProof="0" dirty="0"/>
          </a:p>
        </p:txBody>
      </p:sp>
    </p:spTree>
    <p:extLst>
      <p:ext uri="{BB962C8B-B14F-4D97-AF65-F5344CB8AC3E}">
        <p14:creationId xmlns:p14="http://schemas.microsoft.com/office/powerpoint/2010/main" val="367593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rPr>
              <a:t>The National Endowment for Science Technology and the Arts (NESTA) together with the Department for Digital, Culture, Media &amp; Sport (DCMS), Heritage Lottery Funds and the Arts Council England ran a nine-month pilot </a:t>
            </a:r>
            <a:r>
              <a:rPr lang="en-US" sz="1200" dirty="0" err="1">
                <a:solidFill>
                  <a:srgbClr val="000000"/>
                </a:solidFill>
              </a:rPr>
              <a:t>programme</a:t>
            </a:r>
            <a:r>
              <a:rPr lang="en-US" sz="1200" dirty="0">
                <a:solidFill>
                  <a:srgbClr val="000000"/>
                </a:solidFill>
              </a:rPr>
              <a:t> to explore the opportunities for matched crowdfunding as an innovative way of supporting under-funded cultural projects</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22</a:t>
            </a:fld>
            <a:endParaRPr lang="en-US" noProof="0" dirty="0"/>
          </a:p>
        </p:txBody>
      </p:sp>
    </p:spTree>
    <p:extLst>
      <p:ext uri="{BB962C8B-B14F-4D97-AF65-F5344CB8AC3E}">
        <p14:creationId xmlns:p14="http://schemas.microsoft.com/office/powerpoint/2010/main" val="3680629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23</a:t>
            </a:fld>
            <a:endParaRPr lang="en-US" noProof="0" dirty="0"/>
          </a:p>
        </p:txBody>
      </p:sp>
    </p:spTree>
    <p:extLst>
      <p:ext uri="{BB962C8B-B14F-4D97-AF65-F5344CB8AC3E}">
        <p14:creationId xmlns:p14="http://schemas.microsoft.com/office/powerpoint/2010/main" val="320847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GB" sz="2400" b="1" dirty="0"/>
              <a:t>Research Purpose</a:t>
            </a:r>
          </a:p>
          <a:p>
            <a:pPr marL="342900" indent="-342900">
              <a:buFont typeface="+mj-lt"/>
              <a:buAutoNum type="arabicPeriod"/>
            </a:pPr>
            <a:r>
              <a:rPr lang="en-GB" sz="2400" b="1" dirty="0"/>
              <a:t>Social Enterprises</a:t>
            </a:r>
          </a:p>
          <a:p>
            <a:pPr marL="800100" lvl="1" indent="-342900">
              <a:buFont typeface="+mj-lt"/>
              <a:buAutoNum type="arabicPeriod"/>
            </a:pPr>
            <a:r>
              <a:rPr lang="en-GB" sz="2400" dirty="0"/>
              <a:t>Overview </a:t>
            </a:r>
          </a:p>
          <a:p>
            <a:pPr marL="800100" lvl="1" indent="-342900">
              <a:buFont typeface="+mj-lt"/>
              <a:buAutoNum type="arabicPeriod"/>
            </a:pPr>
            <a:r>
              <a:rPr lang="en-GB" sz="2400" dirty="0"/>
              <a:t>Financial barriers and support in Essex and UK</a:t>
            </a:r>
          </a:p>
          <a:p>
            <a:pPr marL="342900" indent="-342900">
              <a:buFont typeface="+mj-lt"/>
              <a:buAutoNum type="arabicPeriod"/>
            </a:pPr>
            <a:r>
              <a:rPr lang="en-GB" sz="2400" b="1" dirty="0"/>
              <a:t>Employability Social Enterprises</a:t>
            </a:r>
          </a:p>
          <a:p>
            <a:pPr marL="800100" lvl="1" indent="-342900">
              <a:buFont typeface="+mj-lt"/>
              <a:buAutoNum type="arabicPeriod"/>
            </a:pPr>
            <a:r>
              <a:rPr lang="en-GB" sz="2400" dirty="0"/>
              <a:t>Types and case studies of advantages for people with learning disabilities</a:t>
            </a:r>
          </a:p>
          <a:p>
            <a:pPr marL="342900" indent="-342900">
              <a:buFont typeface="+mj-lt"/>
              <a:buAutoNum type="arabicPeriod"/>
            </a:pPr>
            <a:r>
              <a:rPr lang="en-GB" sz="2400" b="1" dirty="0"/>
              <a:t>Equity Crowdfunding as financing tool:</a:t>
            </a:r>
          </a:p>
          <a:p>
            <a:pPr marL="800100" lvl="1" indent="-342900">
              <a:buFont typeface="+mj-lt"/>
              <a:buAutoNum type="arabicPeriod"/>
            </a:pPr>
            <a:r>
              <a:rPr lang="en-GB" sz="2400" dirty="0"/>
              <a:t>Benefits and risks</a:t>
            </a:r>
          </a:p>
          <a:p>
            <a:pPr marL="342900" indent="-342900">
              <a:buFont typeface="+mj-lt"/>
              <a:buAutoNum type="arabicPeriod"/>
            </a:pPr>
            <a:r>
              <a:rPr lang="en-GB" sz="2400" b="1" dirty="0"/>
              <a:t>Matched Crowdfunding as collaborative tool for public and social sectors</a:t>
            </a:r>
          </a:p>
          <a:p>
            <a:pPr marL="800100" lvl="1" indent="-342900">
              <a:buFont typeface="+mj-lt"/>
              <a:buAutoNum type="arabicPeriod"/>
            </a:pPr>
            <a:r>
              <a:rPr lang="en-GB" sz="2400" dirty="0"/>
              <a:t>Secondary and primary evidence</a:t>
            </a:r>
          </a:p>
          <a:p>
            <a:pPr marL="342900" indent="-342900">
              <a:buFont typeface="+mj-lt"/>
              <a:buAutoNum type="arabicPeriod"/>
            </a:pPr>
            <a:r>
              <a:rPr lang="en-GB" sz="2400" b="1" dirty="0"/>
              <a:t>Recommendations</a:t>
            </a:r>
          </a:p>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196402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25</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26</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27</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28</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29</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30</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31</a:t>
            </a:fld>
            <a:endParaRPr lang="en-US" noProof="0" dirty="0"/>
          </a:p>
        </p:txBody>
      </p:sp>
    </p:spTree>
    <p:extLst>
      <p:ext uri="{BB962C8B-B14F-4D97-AF65-F5344CB8AC3E}">
        <p14:creationId xmlns:p14="http://schemas.microsoft.com/office/powerpoint/2010/main" val="3729835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32</a:t>
            </a:fld>
            <a:endParaRPr lang="en-US" noProof="0" dirty="0"/>
          </a:p>
        </p:txBody>
      </p:sp>
    </p:spTree>
    <p:extLst>
      <p:ext uri="{BB962C8B-B14F-4D97-AF65-F5344CB8AC3E}">
        <p14:creationId xmlns:p14="http://schemas.microsoft.com/office/powerpoint/2010/main" val="203566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33</a:t>
            </a:fld>
            <a:endParaRPr lang="en-US" noProof="0" dirty="0"/>
          </a:p>
        </p:txBody>
      </p:sp>
    </p:spTree>
    <p:extLst>
      <p:ext uri="{BB962C8B-B14F-4D97-AF65-F5344CB8AC3E}">
        <p14:creationId xmlns:p14="http://schemas.microsoft.com/office/powerpoint/2010/main" val="2035662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Slides - incomplete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34</a:t>
            </a:fld>
            <a:endParaRPr lang="en-US" noProof="0" dirty="0"/>
          </a:p>
        </p:txBody>
      </p:sp>
    </p:spTree>
    <p:extLst>
      <p:ext uri="{BB962C8B-B14F-4D97-AF65-F5344CB8AC3E}">
        <p14:creationId xmlns:p14="http://schemas.microsoft.com/office/powerpoint/2010/main" val="203566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142659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mj-lt"/>
              <a:buNone/>
            </a:pPr>
            <a:r>
              <a:rPr lang="en-US" sz="1200" dirty="0"/>
              <a:t>Fosters partnerships with Social Enterprise UK in order to diversify the institutional support that social enterprises in Essex receive</a:t>
            </a: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200" dirty="0"/>
              <a:t>Develops and maintains a comprehensive database of the characteristics and number of social enterprises in Essex</a:t>
            </a:r>
          </a:p>
          <a:p>
            <a:pPr marL="0" indent="0" fontAlgn="base">
              <a:buFont typeface="+mj-lt"/>
              <a:buNone/>
            </a:pPr>
            <a:endParaRPr lang="en-US" sz="1200"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35</a:t>
            </a:fld>
            <a:endParaRPr lang="en-US" noProof="0" dirty="0"/>
          </a:p>
        </p:txBody>
      </p:sp>
    </p:spTree>
    <p:extLst>
      <p:ext uri="{BB962C8B-B14F-4D97-AF65-F5344CB8AC3E}">
        <p14:creationId xmlns:p14="http://schemas.microsoft.com/office/powerpoint/2010/main" val="3106184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36</a:t>
            </a:fld>
            <a:endParaRPr lang="en-US" noProof="0" dirty="0"/>
          </a:p>
        </p:txBody>
      </p:sp>
    </p:spTree>
    <p:extLst>
      <p:ext uri="{BB962C8B-B14F-4D97-AF65-F5344CB8AC3E}">
        <p14:creationId xmlns:p14="http://schemas.microsoft.com/office/powerpoint/2010/main" val="120401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44</a:t>
            </a:fld>
            <a:endParaRPr lang="en-US" noProof="0" dirty="0"/>
          </a:p>
        </p:txBody>
      </p:sp>
    </p:spTree>
    <p:extLst>
      <p:ext uri="{BB962C8B-B14F-4D97-AF65-F5344CB8AC3E}">
        <p14:creationId xmlns:p14="http://schemas.microsoft.com/office/powerpoint/2010/main" val="147647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45</a:t>
            </a:fld>
            <a:endParaRPr lang="en-US" noProof="0" dirty="0"/>
          </a:p>
        </p:txBody>
      </p:sp>
    </p:spTree>
    <p:extLst>
      <p:ext uri="{BB962C8B-B14F-4D97-AF65-F5344CB8AC3E}">
        <p14:creationId xmlns:p14="http://schemas.microsoft.com/office/powerpoint/2010/main" val="195899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 </a:t>
            </a:r>
            <a:r>
              <a:rPr lang="en-GB" sz="1200" dirty="0"/>
              <a:t>CONTRIBUTE </a:t>
            </a:r>
            <a:r>
              <a:rPr lang="en-GB" sz="1200" b="1" dirty="0"/>
              <a:t>£60 BILLION </a:t>
            </a:r>
            <a:r>
              <a:rPr lang="en-GB" sz="1200" dirty="0"/>
              <a:t>TO THE UK ECONOMY</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405054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227584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700" dirty="0"/>
              <a:t>Typical Funding is very competitive: </a:t>
            </a:r>
          </a:p>
          <a:p>
            <a:pPr marL="742950" lvl="1" indent="-285750"/>
            <a:r>
              <a:rPr lang="en-GB" sz="1700" dirty="0"/>
              <a:t>Grants and Micro-grants? </a:t>
            </a:r>
          </a:p>
          <a:p>
            <a:pPr marL="742950" lvl="1" indent="-285750"/>
            <a:r>
              <a:rPr lang="en-GB" sz="1700" dirty="0"/>
              <a:t>Accelerators, incubators and challenges?</a:t>
            </a:r>
          </a:p>
          <a:p>
            <a:pPr marL="742950" lvl="1" indent="-285750"/>
            <a:r>
              <a:rPr lang="en-GB" sz="1700" dirty="0"/>
              <a:t>Venture capital and business angels? </a:t>
            </a:r>
          </a:p>
          <a:p>
            <a:pPr marL="742950" lvl="1" indent="-285750"/>
            <a:r>
              <a:rPr lang="en-GB" sz="1700" dirty="0"/>
              <a:t>Conventional Banks?</a:t>
            </a:r>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231489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Such a funding gap has led to the creation of financial instruments in the UK, known as social finance; amongst others, these take the form of social lender banks, community bonds, social impact bonds, and crowdfunding.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With this, many British public authorities have increasingly been ‘investing in localism’. These and similar policy efforts have indeed culminated in young social enterprises increasing, nationally, more than their commercial Small or Medium sized enterprise (SME) counterparts. Essex, as noted above, seems to be an exception, and most of the social enterprises are overwhelmingly unaware of these financing opportunities (with an exception held for crowdfunding), but when they are, they remain unskilled or hindered in operationalizing them.</a:t>
            </a:r>
          </a:p>
          <a:p>
            <a:pPr rtl="0"/>
            <a:endParaRPr lang="en-GB" sz="1200" b="0" i="0" u="none" strike="noStrike" kern="1200" dirty="0">
              <a:solidFill>
                <a:schemeClr val="tx1"/>
              </a:solidFill>
              <a:effectLst/>
              <a:latin typeface="+mn-lt"/>
              <a:ea typeface="+mn-ea"/>
              <a:cs typeface="+mn-cs"/>
            </a:endParaRPr>
          </a:p>
          <a:p>
            <a:pPr marL="0" lvl="0" indent="0">
              <a:buFont typeface="Wingdings" panose="05000000000000000000" pitchFamily="2" charset="2"/>
              <a:buNone/>
            </a:pPr>
            <a:r>
              <a:rPr lang="en-GB" sz="1200" b="1" dirty="0">
                <a:solidFill>
                  <a:schemeClr val="tx1"/>
                </a:solidFill>
              </a:rPr>
              <a:t>More than half </a:t>
            </a:r>
            <a:r>
              <a:rPr lang="en-GB" sz="1200" dirty="0">
                <a:solidFill>
                  <a:schemeClr val="tx1"/>
                </a:solidFill>
              </a:rPr>
              <a:t>need for funding support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endParaRPr lang="en-GB" sz="1200" b="0" i="0" u="none" strike="noStrike" kern="1200" dirty="0">
              <a:solidFill>
                <a:schemeClr val="tx1"/>
              </a:solidFill>
              <a:effectLst/>
              <a:latin typeface="+mn-lt"/>
              <a:ea typeface="+mn-ea"/>
              <a:cs typeface="+mn-cs"/>
            </a:endParaRPr>
          </a:p>
          <a:p>
            <a:pPr lvl="0"/>
            <a:r>
              <a:rPr lang="en-GB" b="1" dirty="0"/>
              <a:t>UK Government supportive</a:t>
            </a:r>
            <a:r>
              <a:rPr lang="en-GB" b="1" baseline="0" dirty="0"/>
              <a:t> of Social Investment, and has setup Tax Incentives</a:t>
            </a:r>
            <a:endParaRPr lang="en-GB" b="1" dirty="0"/>
          </a:p>
          <a:p>
            <a:pPr lvl="0"/>
            <a:endParaRPr lang="en-GB" dirty="0"/>
          </a:p>
          <a:p>
            <a:pPr lvl="0"/>
            <a:r>
              <a:rPr lang="en-GB" b="1" dirty="0"/>
              <a:t>Social Finance: </a:t>
            </a:r>
            <a:r>
              <a:rPr lang="en-GB" dirty="0"/>
              <a:t>A range of methods through which individuals and organisations can invest in businesses that provide both a financial and a social return for the investor; including: </a:t>
            </a:r>
          </a:p>
          <a:p>
            <a:pPr lvl="0"/>
            <a:r>
              <a:rPr lang="en-GB" b="1" dirty="0"/>
              <a:t>Social lenders: </a:t>
            </a:r>
            <a:r>
              <a:rPr lang="en-GB" dirty="0"/>
              <a:t>banks set up specifically to invest for social purpose, such as </a:t>
            </a:r>
            <a:r>
              <a:rPr lang="en-GB" dirty="0" err="1"/>
              <a:t>Triodos</a:t>
            </a:r>
            <a:r>
              <a:rPr lang="en-GB" dirty="0"/>
              <a:t> and Charity Bank.</a:t>
            </a:r>
          </a:p>
          <a:p>
            <a:pPr lvl="0"/>
            <a:r>
              <a:rPr lang="en-GB" b="1" dirty="0"/>
              <a:t>Community Bonds/Community share issues: </a:t>
            </a:r>
            <a:r>
              <a:rPr lang="en-GB" dirty="0"/>
              <a:t>methods to enable stakeholders in a project to make investments, used particularly by the co-operative movement and, more recently by communities taking over assets such as community shops or pubs Social Impact Bonds – a specific product, operated in the UK by Social Finance – a method of third party investors providing finance to organisations delivering public services and where the public provider pays on the results delivered </a:t>
            </a:r>
          </a:p>
          <a:p>
            <a:pPr lvl="0"/>
            <a:r>
              <a:rPr lang="en-GB" b="1" dirty="0"/>
              <a:t>Crowdfunding: </a:t>
            </a:r>
            <a:r>
              <a:rPr lang="en-GB" dirty="0"/>
              <a:t>next slide</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b="1" dirty="0"/>
              <a:t>The Essex Social Impact Bond:</a:t>
            </a:r>
          </a:p>
          <a:p>
            <a:pPr marL="0" lvl="0" indent="0">
              <a:buFont typeface="Arial" panose="020B0604020202020204" pitchFamily="34" charset="0"/>
              <a:buNone/>
            </a:pPr>
            <a:r>
              <a:rPr lang="en-GB" dirty="0"/>
              <a:t>In 2012 Essex County Council signed a contract with the Children’s Support Services to provide therapeutic support to adolescents at risk of going into care. Investors committed £3.1 million to fund interventions for 11–16 year olds at the edge of care or custody so that the young people can safely remain at home with their families. The Essex Social Impact Bond will fund a five-year programme which will provide intensive support to approximately 380 adolescents and their families. The target is to divert the equivalent of approximately 101 adolescents from entering care. The success of the Social Impact Bond will be measured by the reduction in days spent in care by the adolescents. If the interventions deliver successful outcomes, the investors might expect financial returns in the range of between eight and 12 per cent, as well as the satisfaction of the social outcomes achieved</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b="1" dirty="0"/>
              <a:t>-</a:t>
            </a:r>
            <a:r>
              <a:rPr lang="en-GB" b="0" dirty="0"/>
              <a:t> Crowdfunding has wide support but what is it? (next slide)</a:t>
            </a:r>
            <a:endParaRPr lang="en-GB" b="1" dirty="0"/>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76129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Grants from Public Authorities</a:t>
            </a:r>
            <a:endParaRPr lang="en-GB" b="0" dirty="0">
              <a:effectLst/>
            </a:endParaRPr>
          </a:p>
          <a:p>
            <a:r>
              <a:rPr lang="en-GB" b="0" dirty="0">
                <a:effectLst/>
              </a:rPr>
              <a:t/>
            </a:r>
            <a:br>
              <a:rPr lang="en-GB" b="0" dirty="0">
                <a:effectLst/>
              </a:rPr>
            </a:br>
            <a:r>
              <a:rPr lang="en-GB" sz="1200" b="0" i="0" u="none" strike="noStrike" kern="1200" dirty="0">
                <a:solidFill>
                  <a:schemeClr val="tx1"/>
                </a:solidFill>
                <a:effectLst/>
                <a:latin typeface="+mn-lt"/>
                <a:ea typeface="+mn-ea"/>
                <a:cs typeface="+mn-cs"/>
              </a:rPr>
              <a:t>On the other hand, grants are readily available for many social enterprises, even if such a source of funding is unsustainable (in comparison to diversified investments), competitive to obtain, and mainly directed at start-ups (disproportionately neglecting enterprises that need to scale up). Nonetheless, public authorities in Essex should be commended for the level of funding for social enterprises that they provide in grants, </a:t>
            </a:r>
            <a:r>
              <a:rPr lang="en-US" sz="1200" b="0" i="0" u="none" strike="noStrike" kern="1200" dirty="0">
                <a:solidFill>
                  <a:schemeClr val="tx1"/>
                </a:solidFill>
                <a:effectLst/>
                <a:latin typeface="+mn-lt"/>
                <a:ea typeface="+mn-ea"/>
                <a:cs typeface="+mn-cs"/>
              </a:rPr>
              <a:t>estimated average non-trading income of £59,900</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Authorities must be wary of crowding out effects, where less amounts are donated in aggregate to an enterprise or a charity as a direct result of obtaining a grant from a single source, or by indirect effects arising from the consequences of deprioritizing fundraising activities following success in obtaining a grant. - </a:t>
            </a:r>
            <a:r>
              <a:rPr lang="en-GB" sz="1200" b="0" i="0" u="none" strike="noStrike" kern="1200" dirty="0" err="1">
                <a:solidFill>
                  <a:schemeClr val="tx1"/>
                </a:solidFill>
                <a:effectLst/>
                <a:latin typeface="+mn-lt"/>
                <a:ea typeface="+mn-ea"/>
                <a:cs typeface="+mn-cs"/>
              </a:rPr>
              <a:t>Andreoni</a:t>
            </a:r>
            <a:r>
              <a:rPr lang="en-GB" sz="1200" b="0" i="0" u="none" strike="noStrike" kern="1200" dirty="0">
                <a:solidFill>
                  <a:schemeClr val="tx1"/>
                </a:solidFill>
                <a:effectLst/>
                <a:latin typeface="+mn-lt"/>
                <a:ea typeface="+mn-ea"/>
                <a:cs typeface="+mn-cs"/>
              </a:rPr>
              <a:t> and Payne (2011). Always a chance nonetheless with current level of grants.</a:t>
            </a:r>
          </a:p>
          <a:p>
            <a:r>
              <a:rPr lang="en-GB" b="0" dirty="0">
                <a:effectLst/>
              </a:rPr>
              <a:t/>
            </a:r>
            <a:br>
              <a:rPr lang="en-GB" b="0" dirty="0">
                <a:effectLst/>
              </a:rPr>
            </a:br>
            <a:endParaRPr lang="en-GB" sz="1200" b="0" i="0" u="none" strike="noStrike"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Unsustainable - compared to diversified investments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Competitive to obtain</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Mainly directed at start-ups – neglecting enterprises that need to scale up</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176136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Mention that Work Integration</a:t>
            </a:r>
            <a:r>
              <a:rPr lang="en-GB" baseline="0" dirty="0"/>
              <a:t> IS ALSO KNOWN AS Sheltered Employment (for those experienced in the field)</a:t>
            </a:r>
          </a:p>
          <a:p>
            <a:r>
              <a:rPr lang="en-GB" baseline="0" dirty="0"/>
              <a:t>- Mention these are three models, we will describe them, THEY ARE NOT mutually exclusive (some SEs can be hybrids) : MUTUALLY INCLUSIVE PARTNERSHIPS (hybrid supported employment and microenterprise)</a:t>
            </a:r>
          </a:p>
          <a:p>
            <a:r>
              <a:rPr lang="en-GB" baseline="0" dirty="0"/>
              <a:t>- SHOULD be equally fostered.</a:t>
            </a:r>
            <a:endParaRPr lang="en-GB" dirty="0"/>
          </a:p>
        </p:txBody>
      </p:sp>
      <p:sp>
        <p:nvSpPr>
          <p:cNvPr id="4" name="Slide Number Placeholder 3"/>
          <p:cNvSpPr>
            <a:spLocks noGrp="1"/>
          </p:cNvSpPr>
          <p:nvPr>
            <p:ph type="sldNum" sz="quarter" idx="10"/>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60795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29" name="Content Placeholder 2">
            <a:extLst>
              <a:ext uri="{FF2B5EF4-FFF2-40B4-BE49-F238E27FC236}">
                <a16:creationId xmlns=""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4" name="Content Placeholder 2">
            <a:extLst>
              <a:ext uri="{FF2B5EF4-FFF2-40B4-BE49-F238E27FC236}">
                <a16:creationId xmlns=""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6"/>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18" name="Text Placeholder 2">
            <a:extLst>
              <a:ext uri="{FF2B5EF4-FFF2-40B4-BE49-F238E27FC236}">
                <a16:creationId xmlns=""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noProof="0"/>
              <a:t>Click to Edit Master Title Style </a:t>
            </a:r>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7" name="TextBox 16">
            <a:extLst>
              <a:ext uri="{FF2B5EF4-FFF2-40B4-BE49-F238E27FC236}">
                <a16:creationId xmlns=""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8" name="Group 27">
            <a:extLst>
              <a:ext uri="{FF2B5EF4-FFF2-40B4-BE49-F238E27FC236}">
                <a16:creationId xmlns=""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p>
        </p:txBody>
      </p:sp>
      <p:sp>
        <p:nvSpPr>
          <p:cNvPr id="16" name="TextBox 15">
            <a:extLst>
              <a:ext uri="{FF2B5EF4-FFF2-40B4-BE49-F238E27FC236}">
                <a16:creationId xmlns=""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accent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noProof="0"/>
              <a:t>Click to Edit Master Title Style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17.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9.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2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1.svg"/><Relationship Id="rId3" Type="http://schemas.openxmlformats.org/officeDocument/2006/relationships/image" Target="../media/image34.png"/><Relationship Id="rId7" Type="http://schemas.openxmlformats.org/officeDocument/2006/relationships/image" Target="../media/image45.sv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hyperlink" Target="http://www.thecamdensociety.co.uk/upload/public/microenterprise_and_learning_disability_nov_11_final_copy_1_.pdf"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socialenterprise.org.uk/the-hidden-revolution" TargetMode="External"/><Relationship Id="rId2" Type="http://schemas.openxmlformats.org/officeDocument/2006/relationships/hyperlink" Target="https://www.realisefutures.org/"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 xmlns:a16="http://schemas.microsoft.com/office/drawing/2014/main" id="{257F6BCE-75BB-4ECD-BEA5-21C36A9CC0E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683398" y="1952593"/>
            <a:ext cx="4428523" cy="2953790"/>
          </a:xfrm>
        </p:spPr>
      </p:pic>
      <p:sp>
        <p:nvSpPr>
          <p:cNvPr id="18" name="Hexagon 17" descr="Solid dark colored hexagon in the middle of image accent">
            <a:extLst>
              <a:ext uri="{FF2B5EF4-FFF2-40B4-BE49-F238E27FC236}">
                <a16:creationId xmlns="" xmlns:a16="http://schemas.microsoft.com/office/drawing/2014/main" id="{0E6B042D-E9CB-40E0-AAE9-6AD11F53E044}"/>
              </a:ext>
            </a:extLst>
          </p:cNvPr>
          <p:cNvSpPr/>
          <p:nvPr/>
        </p:nvSpPr>
        <p:spPr>
          <a:xfrm rot="16200000">
            <a:off x="2679702" y="2388914"/>
            <a:ext cx="2412998" cy="2080172"/>
          </a:xfrm>
          <a:prstGeom prst="hexagon">
            <a:avLst/>
          </a:prstGeom>
          <a:solidFill>
            <a:srgbClr val="42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descr="Company name and logo group of information&#10;">
            <a:extLst>
              <a:ext uri="{FF2B5EF4-FFF2-40B4-BE49-F238E27FC236}">
                <a16:creationId xmlns="" xmlns:a16="http://schemas.microsoft.com/office/drawing/2014/main" id="{5B07AEC6-55AE-4E18-BEEA-A226E87C7897}"/>
              </a:ext>
            </a:extLst>
          </p:cNvPr>
          <p:cNvGrpSpPr/>
          <p:nvPr/>
        </p:nvGrpSpPr>
        <p:grpSpPr>
          <a:xfrm>
            <a:off x="2903399" y="2967079"/>
            <a:ext cx="1965603" cy="976526"/>
            <a:chOff x="2903399" y="3013734"/>
            <a:chExt cx="1965603" cy="976526"/>
          </a:xfrm>
        </p:grpSpPr>
        <p:sp>
          <p:nvSpPr>
            <p:cNvPr id="20" name="TextBox 19">
              <a:extLst>
                <a:ext uri="{FF2B5EF4-FFF2-40B4-BE49-F238E27FC236}">
                  <a16:creationId xmlns="" xmlns:a16="http://schemas.microsoft.com/office/drawing/2014/main" id="{94DF2E04-7632-4FED-B0BF-8FB243D982A3}"/>
                </a:ext>
              </a:extLst>
            </p:cNvPr>
            <p:cNvSpPr txBox="1"/>
            <p:nvPr/>
          </p:nvSpPr>
          <p:spPr>
            <a:xfrm>
              <a:off x="2903399" y="3013734"/>
              <a:ext cx="1965603" cy="584775"/>
            </a:xfrm>
            <a:prstGeom prst="rect">
              <a:avLst/>
            </a:prstGeom>
            <a:noFill/>
          </p:spPr>
          <p:txBody>
            <a:bodyPr wrap="none" rtlCol="0">
              <a:spAutoFit/>
            </a:bodyPr>
            <a:lstStyle/>
            <a:p>
              <a:r>
                <a:rPr lang="en-US" sz="3200" b="1" dirty="0">
                  <a:solidFill>
                    <a:schemeClr val="bg1"/>
                  </a:solidFill>
                  <a:latin typeface="Arial Black" panose="020B0A04020102020204" pitchFamily="34" charset="0"/>
                </a:rPr>
                <a:t>2018-19</a:t>
              </a:r>
            </a:p>
          </p:txBody>
        </p:sp>
        <p:sp>
          <p:nvSpPr>
            <p:cNvPr id="21" name="TextBox 20">
              <a:extLst>
                <a:ext uri="{FF2B5EF4-FFF2-40B4-BE49-F238E27FC236}">
                  <a16:creationId xmlns="" xmlns:a16="http://schemas.microsoft.com/office/drawing/2014/main" id="{FC9A1C71-347B-44A9-88B4-692D9731582D}"/>
                </a:ext>
              </a:extLst>
            </p:cNvPr>
            <p:cNvSpPr txBox="1"/>
            <p:nvPr/>
          </p:nvSpPr>
          <p:spPr>
            <a:xfrm>
              <a:off x="2955850" y="3713261"/>
              <a:ext cx="1911101" cy="276999"/>
            </a:xfrm>
            <a:prstGeom prst="rect">
              <a:avLst/>
            </a:prstGeom>
            <a:noFill/>
          </p:spPr>
          <p:txBody>
            <a:bodyPr wrap="none" rtlCol="0">
              <a:spAutoFit/>
            </a:bodyPr>
            <a:lstStyle/>
            <a:p>
              <a:r>
                <a:rPr lang="en-US" sz="1200" b="1" dirty="0">
                  <a:solidFill>
                    <a:schemeClr val="bg1"/>
                  </a:solidFill>
                  <a:cs typeface="Calibri Light" panose="020F0302020204030204" pitchFamily="34" charset="0"/>
                </a:rPr>
                <a:t>CHALLENGE PROJECT</a:t>
              </a:r>
            </a:p>
          </p:txBody>
        </p:sp>
      </p:grpSp>
      <p:sp>
        <p:nvSpPr>
          <p:cNvPr id="2" name="Title 1">
            <a:extLst>
              <a:ext uri="{FF2B5EF4-FFF2-40B4-BE49-F238E27FC236}">
                <a16:creationId xmlns="" xmlns:a16="http://schemas.microsoft.com/office/drawing/2014/main" id="{3D638ACE-163E-40EB-A458-E794C67EA2A6}"/>
              </a:ext>
            </a:extLst>
          </p:cNvPr>
          <p:cNvSpPr>
            <a:spLocks noGrp="1"/>
          </p:cNvSpPr>
          <p:nvPr>
            <p:ph type="ctrTitle"/>
          </p:nvPr>
        </p:nvSpPr>
        <p:spPr/>
        <p:txBody>
          <a:bodyPr>
            <a:normAutofit/>
          </a:bodyPr>
          <a:lstStyle/>
          <a:p>
            <a:r>
              <a:rPr lang="en-GB" dirty="0">
                <a:solidFill>
                  <a:srgbClr val="540054"/>
                </a:solidFill>
              </a:rPr>
              <a:t>MATCHED CROWDFUNDING</a:t>
            </a:r>
            <a:endParaRPr lang="en-US" dirty="0">
              <a:solidFill>
                <a:srgbClr val="540054"/>
              </a:solidFill>
            </a:endParaRPr>
          </a:p>
        </p:txBody>
      </p:sp>
      <p:sp>
        <p:nvSpPr>
          <p:cNvPr id="3" name="Subtitle 2">
            <a:extLst>
              <a:ext uri="{FF2B5EF4-FFF2-40B4-BE49-F238E27FC236}">
                <a16:creationId xmlns="" xmlns:a16="http://schemas.microsoft.com/office/drawing/2014/main" id="{5C9205DF-8F5E-49F7-B00E-6F58293F5130}"/>
              </a:ext>
            </a:extLst>
          </p:cNvPr>
          <p:cNvSpPr>
            <a:spLocks noGrp="1"/>
          </p:cNvSpPr>
          <p:nvPr>
            <p:ph type="subTitle" idx="1"/>
          </p:nvPr>
        </p:nvSpPr>
        <p:spPr/>
        <p:txBody>
          <a:bodyPr/>
          <a:lstStyle/>
          <a:p>
            <a:r>
              <a:rPr lang="en-GB" dirty="0">
                <a:solidFill>
                  <a:srgbClr val="C00000"/>
                </a:solidFill>
              </a:rPr>
              <a:t>SUSTAINING SOCIAL ENTERPRISES FOR LEARNING DISABILITIES</a:t>
            </a:r>
            <a:endParaRPr lang="en-US" dirty="0">
              <a:solidFill>
                <a:srgbClr val="C00000"/>
              </a:solidFill>
            </a:endParaRPr>
          </a:p>
        </p:txBody>
      </p:sp>
      <p:pic>
        <p:nvPicPr>
          <p:cNvPr id="9" name="Picture 2" descr="Image result for essex county counci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739" b="24428"/>
          <a:stretch/>
        </p:blipFill>
        <p:spPr bwMode="auto">
          <a:xfrm>
            <a:off x="10830272" y="6142821"/>
            <a:ext cx="1361728" cy="692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university of ess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8" y="6237312"/>
            <a:ext cx="1645096" cy="59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9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AD3F27F-8E26-4C5C-BDB6-A9D18D0B85CB}"/>
              </a:ext>
            </a:extLst>
          </p:cNvPr>
          <p:cNvSpPr/>
          <p:nvPr/>
        </p:nvSpPr>
        <p:spPr>
          <a:xfrm rot="2124664">
            <a:off x="-268628" y="4132276"/>
            <a:ext cx="2762697" cy="572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 xmlns:a16="http://schemas.microsoft.com/office/drawing/2014/main" id="{B5266AD0-0F81-4F75-9D62-F7160A2A8AEA}"/>
              </a:ext>
            </a:extLst>
          </p:cNvPr>
          <p:cNvSpPr>
            <a:spLocks noGrp="1"/>
          </p:cNvSpPr>
          <p:nvPr>
            <p:ph type="body" sz="quarter" idx="14"/>
          </p:nvPr>
        </p:nvSpPr>
        <p:spPr>
          <a:xfrm>
            <a:off x="7542643" y="5148235"/>
            <a:ext cx="3757679" cy="608896"/>
          </a:xfrm>
        </p:spPr>
        <p:txBody>
          <a:bodyPr>
            <a:noAutofit/>
          </a:bodyPr>
          <a:lstStyle/>
          <a:p>
            <a:r>
              <a:rPr lang="en-US" sz="1600" b="0" dirty="0"/>
              <a:t>FROM LOCAL AUTHORITIES: </a:t>
            </a:r>
            <a:r>
              <a:rPr lang="en-US" sz="1600" dirty="0"/>
              <a:t>AN AVERAGE OF £59,900 EACH</a:t>
            </a:r>
            <a:endParaRPr lang="en-US" sz="1600" b="0" dirty="0"/>
          </a:p>
        </p:txBody>
      </p:sp>
      <p:sp>
        <p:nvSpPr>
          <p:cNvPr id="6" name="Text Placeholder 5">
            <a:extLst>
              <a:ext uri="{FF2B5EF4-FFF2-40B4-BE49-F238E27FC236}">
                <a16:creationId xmlns="" xmlns:a16="http://schemas.microsoft.com/office/drawing/2014/main" id="{20B40180-EAB0-4511-A89F-5F9566353E9E}"/>
              </a:ext>
            </a:extLst>
          </p:cNvPr>
          <p:cNvSpPr>
            <a:spLocks noGrp="1"/>
          </p:cNvSpPr>
          <p:nvPr>
            <p:ph type="body" sz="quarter" idx="16"/>
          </p:nvPr>
        </p:nvSpPr>
        <p:spPr>
          <a:xfrm>
            <a:off x="432314" y="1299711"/>
            <a:ext cx="7368596" cy="608895"/>
          </a:xfrm>
        </p:spPr>
        <p:txBody>
          <a:bodyPr/>
          <a:lstStyle/>
          <a:p>
            <a:r>
              <a:rPr lang="en-US" dirty="0"/>
              <a:t>Sources and Characteristics</a:t>
            </a:r>
          </a:p>
        </p:txBody>
      </p:sp>
      <p:sp>
        <p:nvSpPr>
          <p:cNvPr id="7" name="Footer Placeholder 6">
            <a:extLst>
              <a:ext uri="{FF2B5EF4-FFF2-40B4-BE49-F238E27FC236}">
                <a16:creationId xmlns="" xmlns:a16="http://schemas.microsoft.com/office/drawing/2014/main" id="{3D930F8D-23DC-4EE5-8002-7ACA53ACC6BE}"/>
              </a:ext>
            </a:extLst>
          </p:cNvPr>
          <p:cNvSpPr>
            <a:spLocks noGrp="1"/>
          </p:cNvSpPr>
          <p:nvPr>
            <p:ph type="ftr" sz="quarter" idx="17"/>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C4245444-BEA9-4006-A40B-4FD84750BE83}"/>
              </a:ext>
            </a:extLst>
          </p:cNvPr>
          <p:cNvSpPr>
            <a:spLocks noGrp="1"/>
          </p:cNvSpPr>
          <p:nvPr>
            <p:ph type="sldNum" sz="quarter" idx="18"/>
          </p:nvPr>
        </p:nvSpPr>
        <p:spPr/>
        <p:txBody>
          <a:bodyPr/>
          <a:lstStyle/>
          <a:p>
            <a:fld id="{8699F50C-BE38-4BD0-BA84-9B090E1F2B9B}" type="slidenum">
              <a:rPr lang="en-US" noProof="0" smtClean="0"/>
              <a:t>10</a:t>
            </a:fld>
            <a:endParaRPr lang="en-US" noProof="0" dirty="0"/>
          </a:p>
        </p:txBody>
      </p:sp>
      <p:sp>
        <p:nvSpPr>
          <p:cNvPr id="9" name="Title 8">
            <a:extLst>
              <a:ext uri="{FF2B5EF4-FFF2-40B4-BE49-F238E27FC236}">
                <a16:creationId xmlns="" xmlns:a16="http://schemas.microsoft.com/office/drawing/2014/main" id="{5407DC27-69B4-44A0-BEA2-C687C9AC92A5}"/>
              </a:ext>
            </a:extLst>
          </p:cNvPr>
          <p:cNvSpPr>
            <a:spLocks noGrp="1"/>
          </p:cNvSpPr>
          <p:nvPr>
            <p:ph type="title"/>
          </p:nvPr>
        </p:nvSpPr>
        <p:spPr>
          <a:xfrm>
            <a:off x="430542" y="748859"/>
            <a:ext cx="8333222" cy="1147969"/>
          </a:xfrm>
        </p:spPr>
        <p:txBody>
          <a:bodyPr>
            <a:normAutofit fontScale="90000"/>
          </a:bodyPr>
          <a:lstStyle/>
          <a:p>
            <a:r>
              <a:rPr lang="en-US" dirty="0"/>
              <a:t>Financial Support : </a:t>
            </a:r>
            <a:br>
              <a:rPr lang="en-US" dirty="0"/>
            </a:br>
            <a:r>
              <a:rPr lang="en-US" dirty="0"/>
              <a:t>Donations &amp; Grants</a:t>
            </a:r>
            <a:br>
              <a:rPr lang="en-US" dirty="0"/>
            </a:br>
            <a:endParaRPr lang="en-US" dirty="0"/>
          </a:p>
        </p:txBody>
      </p:sp>
      <p:pic>
        <p:nvPicPr>
          <p:cNvPr id="18" name="Graphic 17" descr="Coins">
            <a:extLst>
              <a:ext uri="{FF2B5EF4-FFF2-40B4-BE49-F238E27FC236}">
                <a16:creationId xmlns="" xmlns:a16="http://schemas.microsoft.com/office/drawing/2014/main" id="{08785C0F-4B59-4EB5-92E0-47E87660F6C5}"/>
              </a:ext>
            </a:extLst>
          </p:cNvPr>
          <p:cNvPicPr>
            <a:picLocks noChangeAspect="1"/>
          </p:cNvPicPr>
          <p:nvPr/>
        </p:nvPicPr>
        <p:blipFill>
          <a:blip r:embed="rId3">
            <a:duotone>
              <a:prstClr val="black"/>
              <a:schemeClr val="accent4">
                <a:tint val="45000"/>
                <a:satMod val="400000"/>
              </a:schemeClr>
            </a:duotone>
            <a:extLst>
              <a:ext uri="{96DAC541-7B7A-43D3-8B79-37D633B846F1}">
                <asvg:svgBlip xmlns="" xmlns:asvg="http://schemas.microsoft.com/office/drawing/2016/SVG/main" r:embed="rId4"/>
              </a:ext>
            </a:extLst>
          </a:blip>
          <a:stretch>
            <a:fillRect/>
          </a:stretch>
        </p:blipFill>
        <p:spPr>
          <a:xfrm>
            <a:off x="6761199" y="5088276"/>
            <a:ext cx="608896" cy="608896"/>
          </a:xfrm>
          <a:prstGeom prst="rect">
            <a:avLst/>
          </a:prstGeom>
        </p:spPr>
      </p:pic>
      <p:pic>
        <p:nvPicPr>
          <p:cNvPr id="20" name="Graphic 19" descr="Back">
            <a:extLst>
              <a:ext uri="{FF2B5EF4-FFF2-40B4-BE49-F238E27FC236}">
                <a16:creationId xmlns="" xmlns:a16="http://schemas.microsoft.com/office/drawing/2014/main" id="{F6AB9F45-2A3E-4926-9642-A6D1ABFF9FC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21600000" flipH="1">
            <a:off x="869818" y="5113417"/>
            <a:ext cx="608896" cy="608896"/>
          </a:xfrm>
          <a:prstGeom prst="rect">
            <a:avLst/>
          </a:prstGeom>
        </p:spPr>
      </p:pic>
      <p:sp>
        <p:nvSpPr>
          <p:cNvPr id="21" name="Text Placeholder 3">
            <a:extLst>
              <a:ext uri="{FF2B5EF4-FFF2-40B4-BE49-F238E27FC236}">
                <a16:creationId xmlns="" xmlns:a16="http://schemas.microsoft.com/office/drawing/2014/main" id="{4D0529AE-8776-4814-9B86-5749F88BE5CB}"/>
              </a:ext>
            </a:extLst>
          </p:cNvPr>
          <p:cNvSpPr txBox="1">
            <a:spLocks/>
          </p:cNvSpPr>
          <p:nvPr/>
        </p:nvSpPr>
        <p:spPr>
          <a:xfrm>
            <a:off x="1468302" y="5000388"/>
            <a:ext cx="5120349" cy="696784"/>
          </a:xfrm>
          <a:prstGeom prst="rect">
            <a:avLst/>
          </a:prstGeom>
        </p:spPr>
        <p:txBody>
          <a:bodyPr anchor="b">
            <a:normAutofit/>
          </a:bodyPr>
          <a:lstStyle>
            <a:lvl1pPr marL="0" indent="0" algn="l" defTabSz="914400" rtl="0" eaLnBrk="1" latinLnBrk="0" hangingPunct="1">
              <a:lnSpc>
                <a:spcPct val="100000"/>
              </a:lnSpc>
              <a:spcBef>
                <a:spcPts val="100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b="0" dirty="0"/>
              <a:t>MUST BEWARE OF POTENTIAL CROWDING-OUT EFFECTS FROM GRANTS</a:t>
            </a:r>
          </a:p>
        </p:txBody>
      </p:sp>
      <p:grpSp>
        <p:nvGrpSpPr>
          <p:cNvPr id="3" name="Group 2"/>
          <p:cNvGrpSpPr/>
          <p:nvPr/>
        </p:nvGrpSpPr>
        <p:grpSpPr>
          <a:xfrm>
            <a:off x="869817" y="2018141"/>
            <a:ext cx="6851309" cy="2362425"/>
            <a:chOff x="3989172" y="2193981"/>
            <a:chExt cx="6851309" cy="2362425"/>
          </a:xfrm>
        </p:grpSpPr>
        <p:sp>
          <p:nvSpPr>
            <p:cNvPr id="22" name="Rectangle 21">
              <a:extLst>
                <a:ext uri="{FF2B5EF4-FFF2-40B4-BE49-F238E27FC236}">
                  <a16:creationId xmlns="" xmlns:a16="http://schemas.microsoft.com/office/drawing/2014/main" id="{7F109ED4-1E8E-423D-94B3-ACD9737E926D}"/>
                </a:ext>
              </a:extLst>
            </p:cNvPr>
            <p:cNvSpPr/>
            <p:nvPr/>
          </p:nvSpPr>
          <p:spPr>
            <a:xfrm>
              <a:off x="4744481" y="3633076"/>
              <a:ext cx="6096000" cy="923330"/>
            </a:xfrm>
            <a:prstGeom prst="rect">
              <a:avLst/>
            </a:prstGeom>
          </p:spPr>
          <p:txBody>
            <a:bodyPr>
              <a:spAutoFit/>
            </a:bodyPr>
            <a:lstStyle/>
            <a:p>
              <a:pPr fontAlgn="base"/>
              <a:r>
                <a:rPr lang="en-GB" dirty="0"/>
                <a:t> </a:t>
              </a:r>
              <a:r>
                <a:rPr lang="en-US" dirty="0"/>
                <a:t>​</a:t>
              </a:r>
            </a:p>
            <a:p>
              <a:pPr fontAlgn="base"/>
              <a:r>
                <a:rPr lang="en-GB" b="1" dirty="0"/>
                <a:t>Mainly directed at start-ups</a:t>
              </a:r>
            </a:p>
            <a:p>
              <a:pPr fontAlgn="base"/>
              <a:r>
                <a:rPr lang="en-GB" sz="1600" dirty="0"/>
                <a:t>Neglecting enterprises that need to scale up</a:t>
              </a:r>
              <a:r>
                <a:rPr lang="en-US" sz="1600" dirty="0"/>
                <a:t>​</a:t>
              </a:r>
            </a:p>
          </p:txBody>
        </p:sp>
        <p:pic>
          <p:nvPicPr>
            <p:cNvPr id="23" name="Picture 2" descr="Image result for icons numbers">
              <a:extLst>
                <a:ext uri="{FF2B5EF4-FFF2-40B4-BE49-F238E27FC236}">
                  <a16:creationId xmlns="" xmlns:a16="http://schemas.microsoft.com/office/drawing/2014/main" id="{7D7C7F69-DC83-4826-B3DE-0A0018F57DF1}"/>
                </a:ext>
              </a:extLst>
            </p:cNvPr>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r="66974" b="69090"/>
            <a:stretch/>
          </p:blipFill>
          <p:spPr bwMode="auto">
            <a:xfrm>
              <a:off x="4004579" y="2193981"/>
              <a:ext cx="763800" cy="6719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icons numbers">
              <a:extLst>
                <a:ext uri="{FF2B5EF4-FFF2-40B4-BE49-F238E27FC236}">
                  <a16:creationId xmlns="" xmlns:a16="http://schemas.microsoft.com/office/drawing/2014/main" id="{AD8FE5B8-193A-41E1-9A72-C8BAB6BCD821}"/>
                </a:ext>
              </a:extLst>
            </p:cNvPr>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34899" r="35407" b="70930"/>
            <a:stretch/>
          </p:blipFill>
          <p:spPr bwMode="auto">
            <a:xfrm>
              <a:off x="4028477" y="2994746"/>
              <a:ext cx="716004" cy="6589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icons numbers">
              <a:extLst>
                <a:ext uri="{FF2B5EF4-FFF2-40B4-BE49-F238E27FC236}">
                  <a16:creationId xmlns="" xmlns:a16="http://schemas.microsoft.com/office/drawing/2014/main" id="{DDE367A2-F36D-4C47-BC26-E8835B773280}"/>
                </a:ext>
              </a:extLst>
            </p:cNvPr>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66034" b="68315"/>
            <a:stretch/>
          </p:blipFill>
          <p:spPr bwMode="auto">
            <a:xfrm>
              <a:off x="3989172" y="3851869"/>
              <a:ext cx="794613" cy="69678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 xmlns:a16="http://schemas.microsoft.com/office/drawing/2014/main" id="{84726CD8-C956-45FB-A550-76158A12CBBC}"/>
                </a:ext>
              </a:extLst>
            </p:cNvPr>
            <p:cNvSpPr/>
            <p:nvPr/>
          </p:nvSpPr>
          <p:spPr>
            <a:xfrm>
              <a:off x="4744481" y="2269163"/>
              <a:ext cx="3736920" cy="615553"/>
            </a:xfrm>
            <a:prstGeom prst="rect">
              <a:avLst/>
            </a:prstGeom>
          </p:spPr>
          <p:txBody>
            <a:bodyPr wrap="none">
              <a:spAutoFit/>
            </a:bodyPr>
            <a:lstStyle/>
            <a:p>
              <a:r>
                <a:rPr lang="en-GB" b="1" dirty="0"/>
                <a:t>Unsustainable source of income</a:t>
              </a:r>
              <a:br>
                <a:rPr lang="en-GB" b="1" dirty="0"/>
              </a:br>
              <a:r>
                <a:rPr lang="en-GB" sz="1600" dirty="0"/>
                <a:t>Compared to diversified investments</a:t>
              </a:r>
              <a:endParaRPr lang="en-US" sz="1600" dirty="0"/>
            </a:p>
          </p:txBody>
        </p:sp>
        <p:sp>
          <p:nvSpPr>
            <p:cNvPr id="27" name="Rectangle 26">
              <a:extLst>
                <a:ext uri="{FF2B5EF4-FFF2-40B4-BE49-F238E27FC236}">
                  <a16:creationId xmlns="" xmlns:a16="http://schemas.microsoft.com/office/drawing/2014/main" id="{D146BC1E-A6F8-4FF2-8E33-CF97A6476DD1}"/>
                </a:ext>
              </a:extLst>
            </p:cNvPr>
            <p:cNvSpPr/>
            <p:nvPr/>
          </p:nvSpPr>
          <p:spPr>
            <a:xfrm>
              <a:off x="4744481" y="3026183"/>
              <a:ext cx="2593076" cy="646331"/>
            </a:xfrm>
            <a:prstGeom prst="rect">
              <a:avLst/>
            </a:prstGeom>
          </p:spPr>
          <p:txBody>
            <a:bodyPr wrap="square">
              <a:spAutoFit/>
            </a:bodyPr>
            <a:lstStyle/>
            <a:p>
              <a:r>
                <a:rPr lang="en-GB" b="1" dirty="0"/>
                <a:t>Grants competitive to obtain</a:t>
              </a:r>
              <a:endParaRPr lang="en-US" b="1" dirty="0"/>
            </a:p>
          </p:txBody>
        </p:sp>
      </p:grpSp>
      <p:sp>
        <p:nvSpPr>
          <p:cNvPr id="17" name="Rectangle 16">
            <a:extLst>
              <a:ext uri="{FF2B5EF4-FFF2-40B4-BE49-F238E27FC236}">
                <a16:creationId xmlns="" xmlns:a16="http://schemas.microsoft.com/office/drawing/2014/main" id="{2FA3836D-AF4D-4489-8ACC-7760FDAF80D3}"/>
              </a:ext>
            </a:extLst>
          </p:cNvPr>
          <p:cNvSpPr/>
          <p:nvPr/>
        </p:nvSpPr>
        <p:spPr>
          <a:xfrm>
            <a:off x="10939346" y="1115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 xmlns:a16="http://schemas.microsoft.com/office/drawing/2014/main" id="{7321FCCA-39E5-4DC9-B29A-5119DC74BE84}"/>
              </a:ext>
            </a:extLst>
          </p:cNvPr>
          <p:cNvSpPr/>
          <p:nvPr/>
        </p:nvSpPr>
        <p:spPr>
          <a:xfrm>
            <a:off x="11091746" y="2639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 Placeholder 3">
            <a:extLst>
              <a:ext uri="{FF2B5EF4-FFF2-40B4-BE49-F238E27FC236}">
                <a16:creationId xmlns="" xmlns:a16="http://schemas.microsoft.com/office/drawing/2014/main" id="{B5266AD0-0F81-4F75-9D62-F7160A2A8AEA}"/>
              </a:ext>
            </a:extLst>
          </p:cNvPr>
          <p:cNvSpPr>
            <a:spLocks noGrp="1"/>
          </p:cNvSpPr>
          <p:nvPr>
            <p:ph type="body" sz="quarter" idx="14"/>
          </p:nvPr>
        </p:nvSpPr>
        <p:spPr>
          <a:xfrm>
            <a:off x="7542643" y="3384867"/>
            <a:ext cx="3757679" cy="608896"/>
          </a:xfrm>
        </p:spPr>
        <p:txBody>
          <a:bodyPr>
            <a:noAutofit/>
          </a:bodyPr>
          <a:lstStyle/>
          <a:p>
            <a:r>
              <a:rPr lang="en-US" sz="1600" b="0" dirty="0"/>
              <a:t>FROM INDIVIDUALS AND THE PRIVATE SECTOR: </a:t>
            </a:r>
            <a:r>
              <a:rPr lang="en-US" sz="1600" dirty="0"/>
              <a:t>AN AVERAGE OF £103,000 EACH</a:t>
            </a:r>
            <a:endParaRPr lang="en-US" sz="1600" b="0" dirty="0"/>
          </a:p>
        </p:txBody>
      </p:sp>
      <p:pic>
        <p:nvPicPr>
          <p:cNvPr id="30" name="Graphic 17" descr="Coins">
            <a:extLst>
              <a:ext uri="{FF2B5EF4-FFF2-40B4-BE49-F238E27FC236}">
                <a16:creationId xmlns="" xmlns:a16="http://schemas.microsoft.com/office/drawing/2014/main" id="{08785C0F-4B59-4EB5-92E0-47E87660F6C5}"/>
              </a:ext>
            </a:extLst>
          </p:cNvPr>
          <p:cNvPicPr>
            <a:picLocks noChangeAspect="1"/>
          </p:cNvPicPr>
          <p:nvPr/>
        </p:nvPicPr>
        <p:blipFill>
          <a:blip r:embed="rId3">
            <a:duotone>
              <a:schemeClr val="accent2">
                <a:shade val="45000"/>
                <a:satMod val="135000"/>
              </a:schemeClr>
              <a:prstClr val="white"/>
            </a:duotone>
            <a:extLst>
              <a:ext uri="{96DAC541-7B7A-43D3-8B79-37D633B846F1}">
                <asvg:svgBlip xmlns="" xmlns:asvg="http://schemas.microsoft.com/office/drawing/2016/SVG/main" r:embed="rId4"/>
              </a:ext>
            </a:extLst>
          </a:blip>
          <a:stretch>
            <a:fillRect/>
          </a:stretch>
        </p:blipFill>
        <p:spPr>
          <a:xfrm>
            <a:off x="6761199" y="3310005"/>
            <a:ext cx="608896" cy="608896"/>
          </a:xfrm>
          <a:prstGeom prst="rect">
            <a:avLst/>
          </a:prstGeom>
        </p:spPr>
      </p:pic>
    </p:spTree>
    <p:extLst>
      <p:ext uri="{BB962C8B-B14F-4D97-AF65-F5344CB8AC3E}">
        <p14:creationId xmlns:p14="http://schemas.microsoft.com/office/powerpoint/2010/main" val="83566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p:txBody>
          <a:bodyPr>
            <a:normAutofit/>
          </a:bodyPr>
          <a:lstStyle/>
          <a:p>
            <a:r>
              <a:rPr lang="en-US" sz="4000" dirty="0"/>
              <a:t>Employability</a:t>
            </a:r>
            <a:br>
              <a:rPr lang="en-US" sz="4000" dirty="0"/>
            </a:br>
            <a:r>
              <a:rPr lang="en-US" sz="4000" dirty="0"/>
              <a:t>Social Enterprises</a:t>
            </a:r>
            <a:endParaRPr lang="en-US" sz="4000" b="0" dirty="0"/>
          </a:p>
        </p:txBody>
      </p:sp>
      <p:sp>
        <p:nvSpPr>
          <p:cNvPr id="9" name="Text Placeholder 8">
            <a:extLst>
              <a:ext uri="{FF2B5EF4-FFF2-40B4-BE49-F238E27FC236}">
                <a16:creationId xmlns="" xmlns:a16="http://schemas.microsoft.com/office/drawing/2014/main" id="{53469036-D1FB-4164-96AE-B6D8CECCFC96}"/>
              </a:ext>
            </a:extLst>
          </p:cNvPr>
          <p:cNvSpPr>
            <a:spLocks noGrp="1"/>
          </p:cNvSpPr>
          <p:nvPr>
            <p:ph type="body" sz="quarter" idx="13"/>
          </p:nvPr>
        </p:nvSpPr>
        <p:spPr/>
        <p:txBody>
          <a:bodyPr/>
          <a:lstStyle/>
          <a:p>
            <a:r>
              <a:rPr lang="en-US" dirty="0"/>
              <a:t>The Social and Economic Integration of the Disadvantaged and Excluded</a:t>
            </a:r>
          </a:p>
        </p:txBody>
      </p:sp>
      <p:pic>
        <p:nvPicPr>
          <p:cNvPr id="13" name="Picture Placeholder 12">
            <a:extLst>
              <a:ext uri="{FF2B5EF4-FFF2-40B4-BE49-F238E27FC236}">
                <a16:creationId xmlns="" xmlns:a16="http://schemas.microsoft.com/office/drawing/2014/main"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604000" y="1920379"/>
            <a:ext cx="5588000" cy="3031489"/>
          </a:xfrm>
        </p:spPr>
      </p:pic>
      <p:sp>
        <p:nvSpPr>
          <p:cNvPr id="11" name="Footer Placeholder 10">
            <a:extLst>
              <a:ext uri="{FF2B5EF4-FFF2-40B4-BE49-F238E27FC236}">
                <a16:creationId xmlns="" xmlns:a16="http://schemas.microsoft.com/office/drawing/2014/main" id="{47F4D2C2-B71A-4089-A3FE-603C32706CA6}"/>
              </a:ext>
            </a:extLst>
          </p:cNvPr>
          <p:cNvSpPr>
            <a:spLocks noGrp="1"/>
          </p:cNvSpPr>
          <p:nvPr>
            <p:ph type="ftr" sz="quarter" idx="14"/>
          </p:nvPr>
        </p:nvSpPr>
        <p:spPr/>
        <p:txBody>
          <a:bodyPr/>
          <a:lstStyle/>
          <a:p>
            <a:r>
              <a:rPr lang="en-US" dirty="0"/>
              <a:t>Challenge Project  2018-19</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11</a:t>
            </a:fld>
            <a:endParaRPr lang="en-US" dirty="0"/>
          </a:p>
        </p:txBody>
      </p:sp>
      <p:pic>
        <p:nvPicPr>
          <p:cNvPr id="1026" name="Picture 2" descr="Image result for icons number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6974" b="69090"/>
          <a:stretch/>
        </p:blipFill>
        <p:spPr bwMode="auto">
          <a:xfrm>
            <a:off x="493206" y="3353356"/>
            <a:ext cx="763800" cy="671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cons number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4899" r="35407" b="70930"/>
          <a:stretch/>
        </p:blipFill>
        <p:spPr bwMode="auto">
          <a:xfrm>
            <a:off x="517104" y="4154121"/>
            <a:ext cx="716004" cy="658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cons number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66034" b="68315"/>
          <a:stretch/>
        </p:blipFill>
        <p:spPr bwMode="auto">
          <a:xfrm>
            <a:off x="477799" y="5011244"/>
            <a:ext cx="794613" cy="6967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6442" y="3387247"/>
            <a:ext cx="6096000" cy="615553"/>
          </a:xfrm>
          <a:prstGeom prst="rect">
            <a:avLst/>
          </a:prstGeom>
        </p:spPr>
        <p:txBody>
          <a:bodyPr>
            <a:spAutoFit/>
          </a:bodyPr>
          <a:lstStyle/>
          <a:p>
            <a:r>
              <a:rPr lang="en-GB" b="1" dirty="0"/>
              <a:t>Supported Employment</a:t>
            </a:r>
            <a:r>
              <a:rPr lang="en-GB" dirty="0"/>
              <a:t> </a:t>
            </a:r>
          </a:p>
          <a:p>
            <a:r>
              <a:rPr lang="en-GB" sz="1600" dirty="0"/>
              <a:t>The provision of job-matching and skills-training services</a:t>
            </a:r>
          </a:p>
        </p:txBody>
      </p:sp>
      <p:sp>
        <p:nvSpPr>
          <p:cNvPr id="3" name="Rectangle 2"/>
          <p:cNvSpPr/>
          <p:nvPr/>
        </p:nvSpPr>
        <p:spPr>
          <a:xfrm>
            <a:off x="1426442" y="4197476"/>
            <a:ext cx="2978701" cy="615553"/>
          </a:xfrm>
          <a:prstGeom prst="rect">
            <a:avLst/>
          </a:prstGeom>
        </p:spPr>
        <p:txBody>
          <a:bodyPr wrap="none">
            <a:spAutoFit/>
          </a:bodyPr>
          <a:lstStyle/>
          <a:p>
            <a:r>
              <a:rPr lang="en-GB" b="1" dirty="0"/>
              <a:t>Work-integration</a:t>
            </a:r>
            <a:r>
              <a:rPr lang="en-GB" dirty="0"/>
              <a:t> </a:t>
            </a:r>
          </a:p>
          <a:p>
            <a:r>
              <a:rPr lang="en-GB" sz="1600" dirty="0"/>
              <a:t>The direct creation of new jobs</a:t>
            </a:r>
          </a:p>
        </p:txBody>
      </p:sp>
      <p:sp>
        <p:nvSpPr>
          <p:cNvPr id="5" name="Rectangle 4"/>
          <p:cNvSpPr/>
          <p:nvPr/>
        </p:nvSpPr>
        <p:spPr>
          <a:xfrm>
            <a:off x="1426442" y="5051860"/>
            <a:ext cx="2108269" cy="615553"/>
          </a:xfrm>
          <a:prstGeom prst="rect">
            <a:avLst/>
          </a:prstGeom>
        </p:spPr>
        <p:txBody>
          <a:bodyPr wrap="none">
            <a:spAutoFit/>
          </a:bodyPr>
          <a:lstStyle/>
          <a:p>
            <a:r>
              <a:rPr lang="en-GB" b="1" dirty="0"/>
              <a:t>Microenterprises</a:t>
            </a:r>
            <a:r>
              <a:rPr lang="en-GB" dirty="0"/>
              <a:t> </a:t>
            </a:r>
          </a:p>
          <a:p>
            <a:r>
              <a:rPr lang="en-GB" sz="1600" dirty="0"/>
              <a:t>Self-employment</a:t>
            </a:r>
            <a:endParaRPr lang="en-US" sz="1600" dirty="0">
              <a:cs typeface="Arial"/>
            </a:endParaRPr>
          </a:p>
        </p:txBody>
      </p:sp>
    </p:spTree>
    <p:extLst>
      <p:ext uri="{BB962C8B-B14F-4D97-AF65-F5344CB8AC3E}">
        <p14:creationId xmlns:p14="http://schemas.microsoft.com/office/powerpoint/2010/main" val="97200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520492" y="1376932"/>
            <a:ext cx="9839659" cy="608895"/>
          </a:xfrm>
        </p:spPr>
        <p:txBody>
          <a:bodyPr/>
          <a:lstStyle/>
          <a:p>
            <a:r>
              <a:rPr lang="en-GB" sz="2400" dirty="0"/>
              <a:t>The Current Prevalent Model in Essex:</a:t>
            </a:r>
            <a:br>
              <a:rPr lang="en-GB" sz="2400" dirty="0"/>
            </a:br>
            <a:r>
              <a:rPr lang="en-GB" sz="1400" dirty="0"/>
              <a:t>Mitigating for the difficulties people with learning disabilities may face in typical recruitment processes</a:t>
            </a:r>
            <a:endParaRPr lang="en-GB" sz="2400" dirty="0"/>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12</a:t>
            </a:fld>
            <a:endParaRPr lang="en-US" noProof="0" dirty="0"/>
          </a:p>
        </p:txBody>
      </p:sp>
      <p:sp>
        <p:nvSpPr>
          <p:cNvPr id="9" name="Title 8"/>
          <p:cNvSpPr>
            <a:spLocks noGrp="1"/>
          </p:cNvSpPr>
          <p:nvPr>
            <p:ph type="title"/>
          </p:nvPr>
        </p:nvSpPr>
        <p:spPr/>
        <p:txBody>
          <a:bodyPr/>
          <a:lstStyle/>
          <a:p>
            <a:r>
              <a:rPr lang="en-GB" dirty="0"/>
              <a:t>Supported Employment Model</a:t>
            </a:r>
          </a:p>
        </p:txBody>
      </p:sp>
      <p:pic>
        <p:nvPicPr>
          <p:cNvPr id="12" name="Content Placeholder 11"/>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9697843" y="2554152"/>
            <a:ext cx="1276528" cy="1057423"/>
          </a:xfrm>
        </p:spPr>
      </p:pic>
      <p:pic>
        <p:nvPicPr>
          <p:cNvPr id="2050" name="Picture 2" descr="Image result for realize futures ess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436" y="2621260"/>
            <a:ext cx="1703959" cy="9971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extLst>
              <p:ext uri="{D42A27DB-BD31-4B8C-83A1-F6EECF244321}">
                <p14:modId xmlns:p14="http://schemas.microsoft.com/office/powerpoint/2010/main" val="2647412035"/>
              </p:ext>
            </p:extLst>
          </p:nvPr>
        </p:nvGraphicFramePr>
        <p:xfrm>
          <a:off x="2154398" y="2033483"/>
          <a:ext cx="7953837" cy="43639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Content Placeholder 21"/>
          <p:cNvSpPr>
            <a:spLocks noGrp="1"/>
          </p:cNvSpPr>
          <p:nvPr>
            <p:ph sz="half" idx="13"/>
          </p:nvPr>
        </p:nvSpPr>
        <p:spPr>
          <a:xfrm>
            <a:off x="8628645" y="3828643"/>
            <a:ext cx="3414924" cy="1820526"/>
          </a:xfrm>
        </p:spPr>
        <p:txBody>
          <a:bodyPr>
            <a:noAutofit/>
          </a:bodyPr>
          <a:lstStyle/>
          <a:p>
            <a:pPr>
              <a:buClr>
                <a:srgbClr val="540054"/>
              </a:buClr>
              <a:buFont typeface="Wingdings" panose="05000000000000000000" pitchFamily="2" charset="2"/>
              <a:buChar char="§"/>
            </a:pPr>
            <a:r>
              <a:rPr lang="en-GB" sz="1600" dirty="0"/>
              <a:t>Provided since 2001</a:t>
            </a:r>
          </a:p>
          <a:p>
            <a:pPr>
              <a:buClr>
                <a:srgbClr val="540054"/>
              </a:buClr>
              <a:buFont typeface="Wingdings" panose="05000000000000000000" pitchFamily="2" charset="2"/>
              <a:buChar char="§"/>
            </a:pPr>
            <a:r>
              <a:rPr lang="en-GB" sz="1600" dirty="0"/>
              <a:t>Recruits clients from schools</a:t>
            </a:r>
          </a:p>
          <a:p>
            <a:pPr>
              <a:buClr>
                <a:srgbClr val="540054"/>
              </a:buClr>
              <a:buFont typeface="Wingdings" panose="05000000000000000000" pitchFamily="2" charset="2"/>
              <a:buChar char="§"/>
            </a:pPr>
            <a:r>
              <a:rPr lang="en-GB" sz="1600" dirty="0"/>
              <a:t>Funded by City of Edinburgh, Falkirk Fund, and the Big Lottery Young Start Fund</a:t>
            </a:r>
          </a:p>
          <a:p>
            <a:pPr>
              <a:buClr>
                <a:srgbClr val="540054"/>
              </a:buClr>
              <a:buFont typeface="Wingdings" panose="05000000000000000000" pitchFamily="2" charset="2"/>
              <a:buChar char="§"/>
            </a:pPr>
            <a:endParaRPr lang="en-GB" sz="1600" dirty="0"/>
          </a:p>
          <a:p>
            <a:pPr>
              <a:buClr>
                <a:srgbClr val="540054"/>
              </a:buClr>
              <a:buFont typeface="Wingdings" panose="05000000000000000000" pitchFamily="2" charset="2"/>
              <a:buChar char="§"/>
            </a:pPr>
            <a:endParaRPr lang="en-GB" sz="1600" dirty="0"/>
          </a:p>
          <a:p>
            <a:pPr>
              <a:buClr>
                <a:srgbClr val="540054"/>
              </a:buClr>
              <a:buFont typeface="Wingdings" panose="05000000000000000000" pitchFamily="2" charset="2"/>
              <a:buChar char="§"/>
            </a:pPr>
            <a:endParaRPr lang="en-GB" sz="1600" dirty="0"/>
          </a:p>
        </p:txBody>
      </p:sp>
      <p:sp>
        <p:nvSpPr>
          <p:cNvPr id="24" name="Content Placeholder 21"/>
          <p:cNvSpPr txBox="1">
            <a:spLocks/>
          </p:cNvSpPr>
          <p:nvPr/>
        </p:nvSpPr>
        <p:spPr>
          <a:xfrm>
            <a:off x="595798" y="3823566"/>
            <a:ext cx="3269958" cy="1563683"/>
          </a:xfrm>
          <a:prstGeom prst="rect">
            <a:avLst/>
          </a:prstGeom>
        </p:spPr>
        <p:txBody>
          <a:bodyPr>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540054"/>
              </a:buClr>
              <a:buFont typeface="Wingdings" panose="05000000000000000000" pitchFamily="2" charset="2"/>
              <a:buChar char="§"/>
            </a:pPr>
            <a:r>
              <a:rPr lang="en-GB" sz="1600" dirty="0"/>
              <a:t>Provided since 2012</a:t>
            </a:r>
          </a:p>
          <a:p>
            <a:pPr>
              <a:buClr>
                <a:srgbClr val="540054"/>
              </a:buClr>
              <a:buFont typeface="Wingdings" panose="05000000000000000000" pitchFamily="2" charset="2"/>
              <a:buChar char="§"/>
            </a:pPr>
            <a:r>
              <a:rPr lang="en-GB" sz="1600" dirty="0"/>
              <a:t>Referral system through social workers</a:t>
            </a:r>
          </a:p>
          <a:p>
            <a:pPr>
              <a:buClr>
                <a:srgbClr val="540054"/>
              </a:buClr>
              <a:buFont typeface="Wingdings" panose="05000000000000000000" pitchFamily="2" charset="2"/>
              <a:buChar char="§"/>
            </a:pPr>
            <a:r>
              <a:rPr lang="en-GB" sz="1600" dirty="0"/>
              <a:t>Funded by National Department for Work and Pension, and European Social Fund</a:t>
            </a:r>
          </a:p>
          <a:p>
            <a:pPr>
              <a:buClr>
                <a:srgbClr val="540054"/>
              </a:buClr>
              <a:buFont typeface="Wingdings" panose="05000000000000000000" pitchFamily="2" charset="2"/>
              <a:buChar char="§"/>
            </a:pPr>
            <a:endParaRPr lang="en-GB" sz="1600" dirty="0"/>
          </a:p>
          <a:p>
            <a:pPr>
              <a:buClr>
                <a:srgbClr val="540054"/>
              </a:buClr>
              <a:buFont typeface="Wingdings" panose="05000000000000000000" pitchFamily="2" charset="2"/>
              <a:buChar char="§"/>
            </a:pPr>
            <a:endParaRPr lang="en-GB" sz="1600" dirty="0"/>
          </a:p>
        </p:txBody>
      </p:sp>
    </p:spTree>
    <p:extLst>
      <p:ext uri="{BB962C8B-B14F-4D97-AF65-F5344CB8AC3E}">
        <p14:creationId xmlns:p14="http://schemas.microsoft.com/office/powerpoint/2010/main" val="56135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4780927" y="2348061"/>
            <a:ext cx="3114060" cy="1956817"/>
          </a:xfrm>
          <a:prstGeom prst="roundRect">
            <a:avLst/>
          </a:prstGeom>
          <a:solidFill>
            <a:schemeClr val="bg2">
              <a:lumMod val="20000"/>
              <a:lumOff val="80000"/>
            </a:schemeClr>
          </a:solidFill>
          <a:ln/>
        </p:spPr>
        <p:style>
          <a:lnRef idx="3">
            <a:schemeClr val="lt1"/>
          </a:lnRef>
          <a:fillRef idx="1">
            <a:schemeClr val="accent3"/>
          </a:fillRef>
          <a:effectRef idx="1">
            <a:schemeClr val="accent3"/>
          </a:effectRef>
          <a:fontRef idx="minor">
            <a:schemeClr val="lt1"/>
          </a:fontRef>
        </p:style>
        <p:txBody>
          <a:bodyPr>
            <a:noAutofit/>
          </a:bodyPr>
          <a:lstStyle/>
          <a:p>
            <a:pPr marL="0" indent="0">
              <a:buNone/>
            </a:pPr>
            <a:r>
              <a:rPr lang="en-GB" sz="1600" dirty="0">
                <a:solidFill>
                  <a:srgbClr val="540054"/>
                </a:solidFill>
              </a:rPr>
              <a:t>Provided benefits:</a:t>
            </a:r>
          </a:p>
          <a:p>
            <a:pPr>
              <a:buFont typeface="Wingdings" panose="05000000000000000000" pitchFamily="2" charset="2"/>
              <a:buChar char="ü"/>
            </a:pPr>
            <a:r>
              <a:rPr lang="en-GB" sz="1600" dirty="0">
                <a:solidFill>
                  <a:srgbClr val="540054"/>
                </a:solidFill>
              </a:rPr>
              <a:t>Improved capability and autonomy in daily life</a:t>
            </a:r>
          </a:p>
          <a:p>
            <a:pPr>
              <a:buFont typeface="Wingdings" panose="05000000000000000000" pitchFamily="2" charset="2"/>
              <a:buChar char="ü"/>
            </a:pPr>
            <a:r>
              <a:rPr lang="en-GB" sz="1600" dirty="0">
                <a:solidFill>
                  <a:srgbClr val="540054"/>
                </a:solidFill>
              </a:rPr>
              <a:t>Improved socio-cultural skills</a:t>
            </a:r>
          </a:p>
          <a:p>
            <a:pPr>
              <a:buFont typeface="Wingdings" panose="05000000000000000000" pitchFamily="2" charset="2"/>
              <a:buChar char="ü"/>
            </a:pPr>
            <a:r>
              <a:rPr lang="en-GB" sz="1600" dirty="0">
                <a:solidFill>
                  <a:srgbClr val="540054"/>
                </a:solidFill>
              </a:rPr>
              <a:t>Improved professional skills</a:t>
            </a:r>
          </a:p>
        </p:txBody>
      </p:sp>
      <p:pic>
        <p:nvPicPr>
          <p:cNvPr id="10" name="Content Placeholder 9"/>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645888" y="2348062"/>
            <a:ext cx="2501083" cy="1857845"/>
          </a:xfrm>
          <a:prstGeom prst="rect">
            <a:avLst/>
          </a:prstGeom>
          <a:ln>
            <a:noFill/>
          </a:ln>
          <a:effectLst>
            <a:softEdge rad="112500"/>
          </a:effectLst>
        </p:spPr>
      </p:pic>
      <p:sp>
        <p:nvSpPr>
          <p:cNvPr id="6" name="Text Placeholder 5"/>
          <p:cNvSpPr>
            <a:spLocks noGrp="1"/>
          </p:cNvSpPr>
          <p:nvPr>
            <p:ph type="body" sz="quarter" idx="16"/>
          </p:nvPr>
        </p:nvSpPr>
        <p:spPr>
          <a:xfrm>
            <a:off x="520492" y="1376932"/>
            <a:ext cx="9621798" cy="608895"/>
          </a:xfrm>
        </p:spPr>
        <p:txBody>
          <a:bodyPr/>
          <a:lstStyle/>
          <a:p>
            <a:r>
              <a:rPr lang="en-GB" dirty="0"/>
              <a:t>Social Enterprises that </a:t>
            </a:r>
            <a:r>
              <a:rPr lang="en-GB" i="1" dirty="0"/>
              <a:t>hire</a:t>
            </a:r>
            <a:r>
              <a:rPr lang="en-GB" dirty="0"/>
              <a:t> people with learning disabilities</a:t>
            </a:r>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13</a:t>
            </a:fld>
            <a:endParaRPr lang="en-US" noProof="0" dirty="0"/>
          </a:p>
        </p:txBody>
      </p:sp>
      <p:sp>
        <p:nvSpPr>
          <p:cNvPr id="9" name="Title 8"/>
          <p:cNvSpPr>
            <a:spLocks noGrp="1"/>
          </p:cNvSpPr>
          <p:nvPr>
            <p:ph type="title"/>
          </p:nvPr>
        </p:nvSpPr>
        <p:spPr/>
        <p:txBody>
          <a:bodyPr/>
          <a:lstStyle/>
          <a:p>
            <a:r>
              <a:rPr lang="en-GB" dirty="0"/>
              <a:t>Work-integration Model</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78" y="2348062"/>
            <a:ext cx="4114800" cy="1638814"/>
          </a:xfrm>
          <a:prstGeom prst="rect">
            <a:avLst/>
          </a:prstGeom>
          <a:ln>
            <a:noFill/>
          </a:ln>
          <a:effectLst>
            <a:softEdge rad="112500"/>
          </a:effectLst>
        </p:spPr>
      </p:pic>
      <p:sp>
        <p:nvSpPr>
          <p:cNvPr id="12" name="Rectangle 11"/>
          <p:cNvSpPr/>
          <p:nvPr/>
        </p:nvSpPr>
        <p:spPr>
          <a:xfrm>
            <a:off x="7953026" y="4304878"/>
            <a:ext cx="3934172" cy="1077218"/>
          </a:xfrm>
          <a:prstGeom prst="rect">
            <a:avLst/>
          </a:prstGeom>
        </p:spPr>
        <p:txBody>
          <a:bodyPr wrap="square">
            <a:spAutoFit/>
          </a:bodyPr>
          <a:lstStyle/>
          <a:p>
            <a:pPr algn="ctr"/>
            <a:r>
              <a:rPr lang="en-GB" sz="1600" dirty="0"/>
              <a:t>A Social Enterprise run by The Camden Society, not just to serve coffee, but to be staffed by people with a range of physical and learning disabilities</a:t>
            </a:r>
          </a:p>
        </p:txBody>
      </p:sp>
      <p:sp>
        <p:nvSpPr>
          <p:cNvPr id="13" name="Rectangle 12"/>
          <p:cNvSpPr/>
          <p:nvPr/>
        </p:nvSpPr>
        <p:spPr>
          <a:xfrm>
            <a:off x="1098818" y="4205907"/>
            <a:ext cx="2931208" cy="1323439"/>
          </a:xfrm>
          <a:prstGeom prst="rect">
            <a:avLst/>
          </a:prstGeom>
        </p:spPr>
        <p:txBody>
          <a:bodyPr wrap="square">
            <a:spAutoFit/>
          </a:bodyPr>
          <a:lstStyle/>
          <a:p>
            <a:pPr algn="ctr"/>
            <a:r>
              <a:rPr lang="en-GB" sz="1600" dirty="0"/>
              <a:t>A Social Enterprise in Lewisham, that not only brews beer, but aims to create jobs for people with Learning Disabilities</a:t>
            </a:r>
          </a:p>
        </p:txBody>
      </p:sp>
      <p:sp>
        <p:nvSpPr>
          <p:cNvPr id="15" name="Content Placeholder 2">
            <a:extLst>
              <a:ext uri="{FF2B5EF4-FFF2-40B4-BE49-F238E27FC236}">
                <a16:creationId xmlns="" xmlns:a16="http://schemas.microsoft.com/office/drawing/2014/main" id="{A85C357D-16A2-4F60-9FF4-19C671A64DA9}"/>
              </a:ext>
            </a:extLst>
          </p:cNvPr>
          <p:cNvSpPr txBox="1">
            <a:spLocks/>
          </p:cNvSpPr>
          <p:nvPr/>
        </p:nvSpPr>
        <p:spPr>
          <a:xfrm>
            <a:off x="673412" y="5481068"/>
            <a:ext cx="10869498" cy="875281"/>
          </a:xfrm>
          <a:prstGeom prst="roundRect">
            <a:avLst/>
          </a:prstGeom>
          <a:solidFill>
            <a:schemeClr val="bg2">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gn="ctr">
              <a:lnSpc>
                <a:spcPct val="100000"/>
              </a:lnSpc>
              <a:spcBef>
                <a:spcPts val="0"/>
              </a:spcBef>
              <a:buClrTx/>
              <a:buNone/>
              <a:defRPr/>
            </a:pPr>
            <a:r>
              <a:rPr lang="en-GB" sz="1600" dirty="0">
                <a:solidFill>
                  <a:srgbClr val="540054"/>
                </a:solidFill>
              </a:rPr>
              <a:t>Worldwide model</a:t>
            </a:r>
          </a:p>
          <a:p>
            <a:pPr marL="0" lvl="0" indent="0" algn="ctr">
              <a:lnSpc>
                <a:spcPct val="100000"/>
              </a:lnSpc>
              <a:spcBef>
                <a:spcPts val="0"/>
              </a:spcBef>
              <a:buClrTx/>
              <a:buNone/>
              <a:defRPr/>
            </a:pPr>
            <a:endParaRPr lang="en-GB" sz="1600" dirty="0">
              <a:solidFill>
                <a:srgbClr val="540054"/>
              </a:solidFill>
            </a:endParaRPr>
          </a:p>
          <a:p>
            <a:pPr marL="0" lvl="0" indent="0" algn="ctr">
              <a:lnSpc>
                <a:spcPct val="100000"/>
              </a:lnSpc>
              <a:spcBef>
                <a:spcPts val="0"/>
              </a:spcBef>
              <a:buClrTx/>
              <a:buNone/>
              <a:defRPr/>
            </a:pPr>
            <a:r>
              <a:rPr lang="en-GB" sz="1600" dirty="0">
                <a:solidFill>
                  <a:srgbClr val="540054"/>
                </a:solidFill>
              </a:rPr>
              <a:t>Austria, Ireland, Canada, Germany, Portugal, Sweden, Spain, France, Belgium, Italy, the UK, and South Korea</a:t>
            </a:r>
          </a:p>
        </p:txBody>
      </p:sp>
    </p:spTree>
    <p:extLst>
      <p:ext uri="{BB962C8B-B14F-4D97-AF65-F5344CB8AC3E}">
        <p14:creationId xmlns:p14="http://schemas.microsoft.com/office/powerpoint/2010/main" val="407844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520492" y="1376932"/>
            <a:ext cx="7927221" cy="608895"/>
          </a:xfrm>
        </p:spPr>
        <p:txBody>
          <a:bodyPr/>
          <a:lstStyle/>
          <a:p>
            <a:r>
              <a:rPr lang="en-GB" dirty="0"/>
              <a:t>Enterprises run </a:t>
            </a:r>
            <a:r>
              <a:rPr lang="en-GB" i="1" dirty="0"/>
              <a:t>by </a:t>
            </a:r>
            <a:r>
              <a:rPr lang="en-GB" dirty="0"/>
              <a:t>people with learning disabilities</a:t>
            </a:r>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p:cNvSpPr>
            <a:spLocks noGrp="1"/>
          </p:cNvSpPr>
          <p:nvPr>
            <p:ph type="title"/>
          </p:nvPr>
        </p:nvSpPr>
        <p:spPr/>
        <p:txBody>
          <a:bodyPr/>
          <a:lstStyle/>
          <a:p>
            <a:r>
              <a:rPr lang="en-GB" dirty="0"/>
              <a:t>Micro-enterprise Model</a:t>
            </a:r>
          </a:p>
        </p:txBody>
      </p:sp>
      <p:sp>
        <p:nvSpPr>
          <p:cNvPr id="10" name="Rectangle 9"/>
          <p:cNvSpPr/>
          <p:nvPr/>
        </p:nvSpPr>
        <p:spPr>
          <a:xfrm>
            <a:off x="10939346" y="1115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utoShape 6" descr="Image result for icons minimum cap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Image result for icons minimum capi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icons minimum capi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descr="Image result for icons confidence"/>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5452" y="3121911"/>
            <a:ext cx="365252" cy="516599"/>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5" descr="Image result for icons communi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6665" y="1684414"/>
            <a:ext cx="602826" cy="60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descr="Image result for icons entrepreneurs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361" y="2473286"/>
            <a:ext cx="519140" cy="5191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8530" y="2645689"/>
            <a:ext cx="3138872" cy="584775"/>
          </a:xfrm>
          <a:prstGeom prst="rect">
            <a:avLst/>
          </a:prstGeom>
        </p:spPr>
        <p:txBody>
          <a:bodyPr wrap="none">
            <a:spAutoFit/>
          </a:bodyPr>
          <a:lstStyle/>
          <a:p>
            <a:pPr lvl="1" algn="ctr"/>
            <a:r>
              <a:rPr lang="en-GB" sz="1600" dirty="0"/>
              <a:t>MINIMAL CAPITAL </a:t>
            </a:r>
            <a:br>
              <a:rPr lang="en-GB" sz="1600" dirty="0"/>
            </a:br>
            <a:r>
              <a:rPr lang="en-GB" sz="1600" dirty="0"/>
              <a:t>(HUMAN AND FINANCIAL)</a:t>
            </a:r>
          </a:p>
        </p:txBody>
      </p:sp>
      <p:sp>
        <p:nvSpPr>
          <p:cNvPr id="18" name="Rectangle 17"/>
          <p:cNvSpPr/>
          <p:nvPr/>
        </p:nvSpPr>
        <p:spPr>
          <a:xfrm>
            <a:off x="7439379" y="3693125"/>
            <a:ext cx="4752622" cy="584775"/>
          </a:xfrm>
          <a:prstGeom prst="rect">
            <a:avLst/>
          </a:prstGeom>
        </p:spPr>
        <p:txBody>
          <a:bodyPr wrap="square">
            <a:spAutoFit/>
          </a:bodyPr>
          <a:lstStyle/>
          <a:p>
            <a:pPr algn="ctr"/>
            <a:r>
              <a:rPr lang="en-GB" sz="1600" dirty="0"/>
              <a:t>HONE CONFIDENCE AND SKILLS TO ACCESS THE JOB MARKET AT A LATER STAGE</a:t>
            </a:r>
          </a:p>
        </p:txBody>
      </p:sp>
      <p:sp>
        <p:nvSpPr>
          <p:cNvPr id="19" name="Rectangle 18"/>
          <p:cNvSpPr/>
          <p:nvPr/>
        </p:nvSpPr>
        <p:spPr>
          <a:xfrm>
            <a:off x="8191256" y="2407651"/>
            <a:ext cx="3261391" cy="584775"/>
          </a:xfrm>
          <a:prstGeom prst="rect">
            <a:avLst/>
          </a:prstGeom>
        </p:spPr>
        <p:txBody>
          <a:bodyPr wrap="square">
            <a:spAutoFit/>
          </a:bodyPr>
          <a:lstStyle/>
          <a:p>
            <a:pPr algn="ctr"/>
            <a:r>
              <a:rPr lang="en-GB" sz="1600" dirty="0"/>
              <a:t>ENGAGEMENT WITH THE WIDER COMMUNITY</a:t>
            </a:r>
          </a:p>
        </p:txBody>
      </p:sp>
      <p:pic>
        <p:nvPicPr>
          <p:cNvPr id="2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553" y="2037273"/>
            <a:ext cx="596186" cy="59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73045" y="3901625"/>
            <a:ext cx="2090862" cy="338554"/>
          </a:xfrm>
          <a:prstGeom prst="rect">
            <a:avLst/>
          </a:prstGeom>
        </p:spPr>
        <p:txBody>
          <a:bodyPr wrap="square">
            <a:spAutoFit/>
          </a:bodyPr>
          <a:lstStyle/>
          <a:p>
            <a:pPr lvl="1" algn="ctr"/>
            <a:r>
              <a:rPr lang="en-GB" sz="1600" dirty="0"/>
              <a:t>LOW COST</a:t>
            </a:r>
          </a:p>
        </p:txBody>
      </p:sp>
      <p:sp>
        <p:nvSpPr>
          <p:cNvPr id="23" name="Rectangle 22"/>
          <p:cNvSpPr/>
          <p:nvPr/>
        </p:nvSpPr>
        <p:spPr>
          <a:xfrm>
            <a:off x="4853166" y="3016886"/>
            <a:ext cx="2353529" cy="338554"/>
          </a:xfrm>
          <a:prstGeom prst="rect">
            <a:avLst/>
          </a:prstGeom>
        </p:spPr>
        <p:txBody>
          <a:bodyPr wrap="none">
            <a:spAutoFit/>
          </a:bodyPr>
          <a:lstStyle/>
          <a:p>
            <a:r>
              <a:rPr lang="en-GB" sz="1600" dirty="0"/>
              <a:t>ENTREPRENEURSHIP</a:t>
            </a:r>
          </a:p>
        </p:txBody>
      </p:sp>
      <p:pic>
        <p:nvPicPr>
          <p:cNvPr id="1044" name="Picture 20" descr="Image result for dance syndr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658" y="4590626"/>
            <a:ext cx="3068270" cy="154612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icons low cost pounds"/>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1818476" y="3380211"/>
            <a:ext cx="462465" cy="505328"/>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988378" y="4628180"/>
            <a:ext cx="3650280" cy="1464231"/>
          </a:xfrm>
          <a:prstGeom prst="roundRect">
            <a:avLst/>
          </a:prstGeom>
          <a:solidFill>
            <a:schemeClr val="bg1">
              <a:lumMod val="95000"/>
            </a:schemeClr>
          </a:solidFill>
          <a:ln>
            <a:noFill/>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a:defRPr/>
            </a:pPr>
            <a:r>
              <a:rPr lang="en-GB" sz="1600" dirty="0">
                <a:solidFill>
                  <a:srgbClr val="540054"/>
                </a:solidFill>
              </a:rPr>
              <a:t>Founded by Jen, a girl with down syndrome that found it very difficult to access dance classes in her locality that could accommodate her disability</a:t>
            </a:r>
          </a:p>
        </p:txBody>
      </p:sp>
      <p:sp>
        <p:nvSpPr>
          <p:cNvPr id="26" name="Rounded Rectangle 25"/>
          <p:cNvSpPr/>
          <p:nvPr/>
        </p:nvSpPr>
        <p:spPr>
          <a:xfrm>
            <a:off x="7724409" y="4631572"/>
            <a:ext cx="4069986" cy="1464231"/>
          </a:xfrm>
          <a:prstGeom prst="roundRect">
            <a:avLst/>
          </a:prstGeom>
          <a:solidFill>
            <a:schemeClr val="bg1">
              <a:lumMod val="95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GB" sz="1600" dirty="0">
                <a:solidFill>
                  <a:srgbClr val="540054"/>
                </a:solidFill>
              </a:rPr>
              <a:t>With the help of a grant she received, she formed a team of professionals to deliver numerous workshops to those socially excluded who may wish to learn to dance</a:t>
            </a:r>
          </a:p>
        </p:txBody>
      </p:sp>
    </p:spTree>
    <p:extLst>
      <p:ext uri="{BB962C8B-B14F-4D97-AF65-F5344CB8AC3E}">
        <p14:creationId xmlns:p14="http://schemas.microsoft.com/office/powerpoint/2010/main" val="182822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p:txBody>
          <a:bodyPr>
            <a:normAutofit/>
          </a:bodyPr>
          <a:lstStyle/>
          <a:p>
            <a:r>
              <a:rPr lang="en-US" sz="4000"/>
              <a:t>Crowdfunding as a financing tool</a:t>
            </a:r>
            <a:endParaRPr lang="en-US" sz="4000" b="0" dirty="0"/>
          </a:p>
        </p:txBody>
      </p:sp>
      <p:sp>
        <p:nvSpPr>
          <p:cNvPr id="9" name="Text Placeholder 8">
            <a:extLst>
              <a:ext uri="{FF2B5EF4-FFF2-40B4-BE49-F238E27FC236}">
                <a16:creationId xmlns="" xmlns:a16="http://schemas.microsoft.com/office/drawing/2014/main" id="{53469036-D1FB-4164-96AE-B6D8CECCFC96}"/>
              </a:ext>
            </a:extLst>
          </p:cNvPr>
          <p:cNvSpPr>
            <a:spLocks noGrp="1"/>
          </p:cNvSpPr>
          <p:nvPr>
            <p:ph type="body" sz="quarter" idx="13"/>
          </p:nvPr>
        </p:nvSpPr>
        <p:spPr>
          <a:xfrm>
            <a:off x="531379" y="2563477"/>
            <a:ext cx="7342631" cy="608895"/>
          </a:xfrm>
        </p:spPr>
        <p:txBody>
          <a:bodyPr/>
          <a:lstStyle/>
          <a:p>
            <a:pPr lvl="0" algn="ctr" defTabSz="1155700">
              <a:spcBef>
                <a:spcPct val="0"/>
              </a:spcBef>
              <a:spcAft>
                <a:spcPct val="35000"/>
              </a:spcAft>
            </a:pPr>
            <a:r>
              <a:rPr lang="en-US" dirty="0"/>
              <a:t>Advantages for local authorities</a:t>
            </a:r>
          </a:p>
        </p:txBody>
      </p:sp>
      <p:pic>
        <p:nvPicPr>
          <p:cNvPr id="13" name="Picture Placeholder 12">
            <a:extLst>
              <a:ext uri="{FF2B5EF4-FFF2-40B4-BE49-F238E27FC236}">
                <a16:creationId xmlns="" xmlns:a16="http://schemas.microsoft.com/office/drawing/2014/main"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604000" y="1920379"/>
            <a:ext cx="5588000" cy="3031489"/>
          </a:xfrm>
        </p:spPr>
      </p:pic>
      <p:sp>
        <p:nvSpPr>
          <p:cNvPr id="11" name="Footer Placeholder 10">
            <a:extLst>
              <a:ext uri="{FF2B5EF4-FFF2-40B4-BE49-F238E27FC236}">
                <a16:creationId xmlns="" xmlns:a16="http://schemas.microsoft.com/office/drawing/2014/main" id="{47F4D2C2-B71A-4089-A3FE-603C32706CA6}"/>
              </a:ext>
            </a:extLst>
          </p:cNvPr>
          <p:cNvSpPr>
            <a:spLocks noGrp="1"/>
          </p:cNvSpPr>
          <p:nvPr>
            <p:ph type="ftr" sz="quarter" idx="14"/>
          </p:nvPr>
        </p:nvSpPr>
        <p:spPr/>
        <p:txBody>
          <a:bodyPr/>
          <a:lstStyle/>
          <a:p>
            <a:r>
              <a:rPr lang="en-US" dirty="0"/>
              <a:t>Challenge Project  2018-19</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15</a:t>
            </a:fld>
            <a:endParaRPr lang="en-US" dirty="0"/>
          </a:p>
        </p:txBody>
      </p:sp>
      <p:pic>
        <p:nvPicPr>
          <p:cNvPr id="1026" name="Picture 2" descr="Image result for icons number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6974" b="69090"/>
          <a:stretch/>
        </p:blipFill>
        <p:spPr bwMode="auto">
          <a:xfrm>
            <a:off x="493206" y="3353356"/>
            <a:ext cx="763800" cy="671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cons numbers"/>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4899" r="35407" b="70930"/>
          <a:stretch/>
        </p:blipFill>
        <p:spPr bwMode="auto">
          <a:xfrm>
            <a:off x="531378" y="4699066"/>
            <a:ext cx="716004" cy="658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26442" y="3387247"/>
            <a:ext cx="6096000" cy="615553"/>
          </a:xfrm>
          <a:prstGeom prst="rect">
            <a:avLst/>
          </a:prstGeom>
        </p:spPr>
        <p:txBody>
          <a:bodyPr>
            <a:spAutoFit/>
          </a:bodyPr>
          <a:lstStyle/>
          <a:p>
            <a:r>
              <a:rPr lang="en-GB" b="1" dirty="0"/>
              <a:t>Equity crowdfunding</a:t>
            </a:r>
          </a:p>
          <a:p>
            <a:r>
              <a:rPr lang="en-GB" sz="1600" dirty="0"/>
              <a:t>Making impact investments</a:t>
            </a:r>
          </a:p>
        </p:txBody>
      </p:sp>
      <p:sp>
        <p:nvSpPr>
          <p:cNvPr id="3" name="Rectangle 2"/>
          <p:cNvSpPr/>
          <p:nvPr/>
        </p:nvSpPr>
        <p:spPr>
          <a:xfrm>
            <a:off x="1426442" y="4821514"/>
            <a:ext cx="5198859" cy="615553"/>
          </a:xfrm>
          <a:prstGeom prst="rect">
            <a:avLst/>
          </a:prstGeom>
        </p:spPr>
        <p:txBody>
          <a:bodyPr wrap="none">
            <a:spAutoFit/>
          </a:bodyPr>
          <a:lstStyle/>
          <a:p>
            <a:r>
              <a:rPr lang="en-GB" b="1" dirty="0"/>
              <a:t>Matched crowdfunding</a:t>
            </a:r>
          </a:p>
          <a:p>
            <a:r>
              <a:rPr lang="en-US" sz="1600" dirty="0"/>
              <a:t>Seen as a Collaborative Public-Private Sector Initiative</a:t>
            </a:r>
            <a:r>
              <a:rPr lang="en-GB" sz="1600" dirty="0"/>
              <a:t> </a:t>
            </a:r>
          </a:p>
        </p:txBody>
      </p:sp>
    </p:spTree>
    <p:extLst>
      <p:ext uri="{BB962C8B-B14F-4D97-AF65-F5344CB8AC3E}">
        <p14:creationId xmlns:p14="http://schemas.microsoft.com/office/powerpoint/2010/main" val="116782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sNu7QPP1bKIPXbW95bYPf0jfIHFXem4DqKEeFkCb7xejssTLkY5vS8-jYPsfQxpqHkUMtcufxF-v0tZAUDDjo8k1IyUKe1DJftLsN8LMRbtP9TFF4vxRjgRZJ2tm0Dd2Vo6seRhH">
            <a:extLst>
              <a:ext uri="{FF2B5EF4-FFF2-40B4-BE49-F238E27FC236}">
                <a16:creationId xmlns="" xmlns:a16="http://schemas.microsoft.com/office/drawing/2014/main" id="{8E36C34B-BC2A-4026-9B20-70CFE929121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0700" r="20814"/>
          <a:stretch/>
        </p:blipFill>
        <p:spPr bwMode="auto">
          <a:xfrm>
            <a:off x="3228607" y="1900120"/>
            <a:ext cx="5734786" cy="3458705"/>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12" descr="Gavel">
            <a:extLst>
              <a:ext uri="{FF2B5EF4-FFF2-40B4-BE49-F238E27FC236}">
                <a16:creationId xmlns="" xmlns:a16="http://schemas.microsoft.com/office/drawing/2014/main" id="{8EF72602-49B3-4971-8051-8761B1434D5C}"/>
              </a:ext>
            </a:extLst>
          </p:cNvPr>
          <p:cNvPicPr>
            <a:picLocks noGrp="1" noChangeAspect="1"/>
          </p:cNvPicPr>
          <p:nvPr>
            <p:ph sz="half" idx="13"/>
          </p:nvPr>
        </p:nvPicPr>
        <p:blipFill>
          <a:blip r:embed="rId5">
            <a:extLst>
              <a:ext uri="{96DAC541-7B7A-43D3-8B79-37D633B846F1}">
                <asvg:svgBlip xmlns="" xmlns:asvg="http://schemas.microsoft.com/office/drawing/2016/SVG/main" r:embed="rId6"/>
              </a:ext>
            </a:extLst>
          </a:blip>
          <a:stretch>
            <a:fillRect/>
          </a:stretch>
        </p:blipFill>
        <p:spPr>
          <a:xfrm>
            <a:off x="1594010" y="5546626"/>
            <a:ext cx="575491" cy="575491"/>
          </a:xfrm>
        </p:spPr>
      </p:pic>
      <p:sp>
        <p:nvSpPr>
          <p:cNvPr id="6" name="Text Placeholder 5">
            <a:extLst>
              <a:ext uri="{FF2B5EF4-FFF2-40B4-BE49-F238E27FC236}">
                <a16:creationId xmlns="" xmlns:a16="http://schemas.microsoft.com/office/drawing/2014/main" id="{3168C81D-5369-4D7B-930F-9D002F55AA91}"/>
              </a:ext>
            </a:extLst>
          </p:cNvPr>
          <p:cNvSpPr>
            <a:spLocks noGrp="1"/>
          </p:cNvSpPr>
          <p:nvPr>
            <p:ph type="body" sz="quarter" idx="16"/>
          </p:nvPr>
        </p:nvSpPr>
        <p:spPr/>
        <p:txBody>
          <a:bodyPr/>
          <a:lstStyle/>
          <a:p>
            <a:r>
              <a:rPr lang="en-US" dirty="0"/>
              <a:t>An alternative financial mechanism in emerging digital economies</a:t>
            </a:r>
          </a:p>
        </p:txBody>
      </p:sp>
      <p:sp>
        <p:nvSpPr>
          <p:cNvPr id="7" name="Footer Placeholder 6">
            <a:extLst>
              <a:ext uri="{FF2B5EF4-FFF2-40B4-BE49-F238E27FC236}">
                <a16:creationId xmlns="" xmlns:a16="http://schemas.microsoft.com/office/drawing/2014/main" id="{877157F8-BF9B-4C9D-8D40-5D2F41AB50BA}"/>
              </a:ext>
            </a:extLst>
          </p:cNvPr>
          <p:cNvSpPr>
            <a:spLocks noGrp="1"/>
          </p:cNvSpPr>
          <p:nvPr>
            <p:ph type="ftr" sz="quarter" idx="17"/>
          </p:nvPr>
        </p:nvSpPr>
        <p:spPr/>
        <p:txBody>
          <a:bodyPr/>
          <a:lstStyle/>
          <a:p>
            <a:r>
              <a:rPr lang="en-US" dirty="0"/>
              <a:t>Challenge Project  2018-19</a:t>
            </a:r>
            <a:endParaRPr lang="en-US" noProof="0" dirty="0"/>
          </a:p>
        </p:txBody>
      </p:sp>
      <p:sp>
        <p:nvSpPr>
          <p:cNvPr id="8" name="Slide Number Placeholder 7">
            <a:extLst>
              <a:ext uri="{FF2B5EF4-FFF2-40B4-BE49-F238E27FC236}">
                <a16:creationId xmlns="" xmlns:a16="http://schemas.microsoft.com/office/drawing/2014/main" id="{488BCA97-7E81-4348-9CBD-54E82FCCD8C6}"/>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9" name="Title 8">
            <a:extLst>
              <a:ext uri="{FF2B5EF4-FFF2-40B4-BE49-F238E27FC236}">
                <a16:creationId xmlns="" xmlns:a16="http://schemas.microsoft.com/office/drawing/2014/main" id="{47B707F6-3A45-4DDD-95E1-2FDC89F3BE91}"/>
              </a:ext>
            </a:extLst>
          </p:cNvPr>
          <p:cNvSpPr>
            <a:spLocks noGrp="1"/>
          </p:cNvSpPr>
          <p:nvPr>
            <p:ph type="title"/>
          </p:nvPr>
        </p:nvSpPr>
        <p:spPr/>
        <p:txBody>
          <a:bodyPr/>
          <a:lstStyle/>
          <a:p>
            <a:r>
              <a:rPr lang="en-US" dirty="0"/>
              <a:t>Crowdfunding</a:t>
            </a:r>
          </a:p>
        </p:txBody>
      </p:sp>
      <p:pic>
        <p:nvPicPr>
          <p:cNvPr id="11" name="Graphic 10" descr="Upward trend">
            <a:extLst>
              <a:ext uri="{FF2B5EF4-FFF2-40B4-BE49-F238E27FC236}">
                <a16:creationId xmlns="" xmlns:a16="http://schemas.microsoft.com/office/drawing/2014/main" id="{3319F40D-1589-4FAB-B041-49FA4BF702E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296990" y="5546627"/>
            <a:ext cx="575490" cy="575490"/>
          </a:xfrm>
          <a:prstGeom prst="rect">
            <a:avLst/>
          </a:prstGeom>
        </p:spPr>
      </p:pic>
      <p:sp>
        <p:nvSpPr>
          <p:cNvPr id="14" name="Rectangle 13">
            <a:extLst>
              <a:ext uri="{FF2B5EF4-FFF2-40B4-BE49-F238E27FC236}">
                <a16:creationId xmlns="" xmlns:a16="http://schemas.microsoft.com/office/drawing/2014/main" id="{58B7ADB6-AAAE-4724-BF7D-B67D4F5BF4CB}"/>
              </a:ext>
            </a:extLst>
          </p:cNvPr>
          <p:cNvSpPr/>
          <p:nvPr/>
        </p:nvSpPr>
        <p:spPr>
          <a:xfrm>
            <a:off x="6440375" y="5546626"/>
            <a:ext cx="3582124" cy="830997"/>
          </a:xfrm>
          <a:prstGeom prst="rect">
            <a:avLst/>
          </a:prstGeom>
        </p:spPr>
        <p:txBody>
          <a:bodyPr wrap="square">
            <a:spAutoFit/>
          </a:bodyPr>
          <a:lstStyle/>
          <a:p>
            <a:pPr algn="ctr"/>
            <a:r>
              <a:rPr lang="en-US" sz="1600" dirty="0"/>
              <a:t>U.K CROWDFUNDING MARKET RANKED AS THE LARGEST IN EUROPE.</a:t>
            </a:r>
          </a:p>
        </p:txBody>
      </p:sp>
      <p:sp>
        <p:nvSpPr>
          <p:cNvPr id="15" name="Rectangle 14">
            <a:extLst>
              <a:ext uri="{FF2B5EF4-FFF2-40B4-BE49-F238E27FC236}">
                <a16:creationId xmlns="" xmlns:a16="http://schemas.microsoft.com/office/drawing/2014/main" id="{606F964E-BF98-4FC1-9C17-09FEB07D3924}"/>
              </a:ext>
            </a:extLst>
          </p:cNvPr>
          <p:cNvSpPr/>
          <p:nvPr/>
        </p:nvSpPr>
        <p:spPr>
          <a:xfrm>
            <a:off x="2169501" y="5454294"/>
            <a:ext cx="3582124" cy="1077218"/>
          </a:xfrm>
          <a:prstGeom prst="rect">
            <a:avLst/>
          </a:prstGeom>
        </p:spPr>
        <p:txBody>
          <a:bodyPr wrap="square">
            <a:spAutoFit/>
          </a:bodyPr>
          <a:lstStyle/>
          <a:p>
            <a:pPr algn="ctr"/>
            <a:r>
              <a:rPr lang="en-US" sz="1600" dirty="0"/>
              <a:t>THE FINANCIAL CONDUCT AUTHORITY CREATES A SUPPORTIVE REGULATORY ENVIRONMENT</a:t>
            </a:r>
          </a:p>
        </p:txBody>
      </p:sp>
      <p:sp>
        <p:nvSpPr>
          <p:cNvPr id="18" name="Rectangle 17">
            <a:extLst>
              <a:ext uri="{FF2B5EF4-FFF2-40B4-BE49-F238E27FC236}">
                <a16:creationId xmlns="" xmlns:a16="http://schemas.microsoft.com/office/drawing/2014/main" id="{BD7CC92A-25F5-49A6-964B-C263675F6030}"/>
              </a:ext>
            </a:extLst>
          </p:cNvPr>
          <p:cNvSpPr/>
          <p:nvPr/>
        </p:nvSpPr>
        <p:spPr>
          <a:xfrm>
            <a:off x="11035092" y="209028"/>
            <a:ext cx="947642" cy="571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206EEAAF-922E-405F-89C1-8814E4BBDE06}"/>
              </a:ext>
            </a:extLst>
          </p:cNvPr>
          <p:cNvSpPr/>
          <p:nvPr/>
        </p:nvSpPr>
        <p:spPr>
          <a:xfrm rot="2124664">
            <a:off x="-268628" y="4132276"/>
            <a:ext cx="2762697" cy="572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8293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GB" dirty="0"/>
              <a:t>Targets a majority of the UK population interested in making </a:t>
            </a:r>
            <a:r>
              <a:rPr lang="en-GB" b="1" dirty="0"/>
              <a:t>impact investments</a:t>
            </a:r>
            <a:endParaRPr lang="en-GB" dirty="0"/>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17</a:t>
            </a:fld>
            <a:endParaRPr lang="en-US" noProof="0" dirty="0"/>
          </a:p>
        </p:txBody>
      </p:sp>
      <p:sp>
        <p:nvSpPr>
          <p:cNvPr id="9" name="Title 8"/>
          <p:cNvSpPr>
            <a:spLocks noGrp="1"/>
          </p:cNvSpPr>
          <p:nvPr>
            <p:ph type="title"/>
          </p:nvPr>
        </p:nvSpPr>
        <p:spPr/>
        <p:txBody>
          <a:bodyPr/>
          <a:lstStyle/>
          <a:p>
            <a:r>
              <a:rPr lang="en-GB" dirty="0"/>
              <a:t>Equity Crowdfunding</a:t>
            </a:r>
          </a:p>
        </p:txBody>
      </p:sp>
      <p:sp>
        <p:nvSpPr>
          <p:cNvPr id="19" name="Content Placeholder 9">
            <a:extLst>
              <a:ext uri="{FF2B5EF4-FFF2-40B4-BE49-F238E27FC236}">
                <a16:creationId xmlns="" xmlns:a16="http://schemas.microsoft.com/office/drawing/2014/main" id="{345C8C5A-B064-4B30-94FD-4C03E42F97FE}"/>
              </a:ext>
            </a:extLst>
          </p:cNvPr>
          <p:cNvSpPr txBox="1">
            <a:spLocks/>
          </p:cNvSpPr>
          <p:nvPr/>
        </p:nvSpPr>
        <p:spPr>
          <a:xfrm>
            <a:off x="7822954" y="5686618"/>
            <a:ext cx="3858309" cy="840230"/>
          </a:xfrm>
          <a:prstGeom prst="rect">
            <a:avLst/>
          </a:prstGeom>
        </p:spPr>
        <p:txBody>
          <a:bodyPr wrap="square">
            <a:sp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C00000"/>
              </a:buClr>
              <a:buNone/>
            </a:pPr>
            <a:r>
              <a:rPr lang="en-GB" sz="1800" b="1" dirty="0"/>
              <a:t>90% of those </a:t>
            </a:r>
            <a:r>
              <a:rPr lang="en-GB" sz="1800" dirty="0"/>
              <a:t>that have invested previously in impact investments </a:t>
            </a:r>
            <a:r>
              <a:rPr lang="en-GB" sz="1800" b="1" dirty="0"/>
              <a:t>are likely to do so again</a:t>
            </a:r>
            <a:r>
              <a:rPr lang="en-GB" sz="1800" dirty="0"/>
              <a:t>. </a:t>
            </a:r>
          </a:p>
        </p:txBody>
      </p:sp>
      <p:sp>
        <p:nvSpPr>
          <p:cNvPr id="21" name="Rectangle: Rounded Corners 20">
            <a:extLst>
              <a:ext uri="{FF2B5EF4-FFF2-40B4-BE49-F238E27FC236}">
                <a16:creationId xmlns="" xmlns:a16="http://schemas.microsoft.com/office/drawing/2014/main" id="{22DF8A1C-E21E-48C4-9F5A-EC38EC20FD83}"/>
              </a:ext>
            </a:extLst>
          </p:cNvPr>
          <p:cNvSpPr/>
          <p:nvPr/>
        </p:nvSpPr>
        <p:spPr>
          <a:xfrm>
            <a:off x="4244975" y="2390577"/>
            <a:ext cx="3818125" cy="146423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GB" sz="2000" dirty="0"/>
              <a:t>Investing with the intention to generate social and environmental impact alongside a financial return </a:t>
            </a:r>
            <a:endParaRPr lang="en-US" sz="2000" dirty="0"/>
          </a:p>
        </p:txBody>
      </p:sp>
      <p:pic>
        <p:nvPicPr>
          <p:cNvPr id="18" name="Graphic 17" descr="Line arrow: Slight curve">
            <a:extLst>
              <a:ext uri="{FF2B5EF4-FFF2-40B4-BE49-F238E27FC236}">
                <a16:creationId xmlns="" xmlns:a16="http://schemas.microsoft.com/office/drawing/2014/main" id="{92F3A145-4606-4789-851E-BD0F8A59245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730330">
            <a:off x="3290391" y="2207936"/>
            <a:ext cx="914400" cy="914400"/>
          </a:xfrm>
          <a:prstGeom prst="rect">
            <a:avLst/>
          </a:prstGeom>
        </p:spPr>
      </p:pic>
      <p:sp>
        <p:nvSpPr>
          <p:cNvPr id="4" name="Rectangle 3">
            <a:extLst>
              <a:ext uri="{FF2B5EF4-FFF2-40B4-BE49-F238E27FC236}">
                <a16:creationId xmlns="" xmlns:a16="http://schemas.microsoft.com/office/drawing/2014/main" id="{EE2D4B4D-B729-416F-9163-84ADA16C8342}"/>
              </a:ext>
            </a:extLst>
          </p:cNvPr>
          <p:cNvSpPr/>
          <p:nvPr/>
        </p:nvSpPr>
        <p:spPr>
          <a:xfrm>
            <a:off x="699591" y="4469686"/>
            <a:ext cx="6096000" cy="646331"/>
          </a:xfrm>
          <a:prstGeom prst="rect">
            <a:avLst/>
          </a:prstGeom>
        </p:spPr>
        <p:txBody>
          <a:bodyPr>
            <a:spAutoFit/>
          </a:bodyPr>
          <a:lstStyle/>
          <a:p>
            <a:pPr algn="ctr">
              <a:buClr>
                <a:srgbClr val="C00000"/>
              </a:buClr>
            </a:pPr>
            <a:r>
              <a:rPr lang="en-GB" b="1" dirty="0"/>
              <a:t>56% of British people </a:t>
            </a:r>
            <a:r>
              <a:rPr lang="en-GB" dirty="0"/>
              <a:t>are interested in </a:t>
            </a:r>
          </a:p>
          <a:p>
            <a:pPr algn="ctr">
              <a:buClr>
                <a:srgbClr val="C00000"/>
              </a:buClr>
            </a:pPr>
            <a:r>
              <a:rPr lang="en-GB" dirty="0"/>
              <a:t>purchasing social impact investment products.</a:t>
            </a:r>
          </a:p>
        </p:txBody>
      </p:sp>
      <p:pic>
        <p:nvPicPr>
          <p:cNvPr id="10" name="Picture 9" descr="A close up of a black background&#10;&#10;Description generated with high confidence">
            <a:extLst>
              <a:ext uri="{FF2B5EF4-FFF2-40B4-BE49-F238E27FC236}">
                <a16:creationId xmlns="" xmlns:a16="http://schemas.microsoft.com/office/drawing/2014/main" id="{97CBB8FE-130A-414A-AFDD-4F12AA7D454A}"/>
              </a:ext>
            </a:extLst>
          </p:cNvPr>
          <p:cNvPicPr>
            <a:picLocks noChangeAspect="1"/>
          </p:cNvPicPr>
          <p:nvPr/>
        </p:nvPicPr>
        <p:blipFill>
          <a:blip r:embed="rId5"/>
          <a:stretch>
            <a:fillRect/>
          </a:stretch>
        </p:blipFill>
        <p:spPr>
          <a:xfrm>
            <a:off x="699591" y="4474379"/>
            <a:ext cx="567189" cy="646331"/>
          </a:xfrm>
          <a:prstGeom prst="rect">
            <a:avLst/>
          </a:prstGeom>
        </p:spPr>
      </p:pic>
      <p:pic>
        <p:nvPicPr>
          <p:cNvPr id="12" name="Picture 11" descr="A picture containing sky, flying, outdoor, black&#10;&#10;Description generated with high confidence">
            <a:extLst>
              <a:ext uri="{FF2B5EF4-FFF2-40B4-BE49-F238E27FC236}">
                <a16:creationId xmlns="" xmlns:a16="http://schemas.microsoft.com/office/drawing/2014/main" id="{60A8D9A5-F941-4E3C-934D-5E96CA65A5B7}"/>
              </a:ext>
            </a:extLst>
          </p:cNvPr>
          <p:cNvPicPr>
            <a:picLocks noChangeAspect="1"/>
          </p:cNvPicPr>
          <p:nvPr/>
        </p:nvPicPr>
        <p:blipFill>
          <a:blip r:embed="rId6"/>
          <a:stretch>
            <a:fillRect/>
          </a:stretch>
        </p:blipFill>
        <p:spPr>
          <a:xfrm>
            <a:off x="7385093" y="5831395"/>
            <a:ext cx="501650" cy="501650"/>
          </a:xfrm>
          <a:prstGeom prst="rect">
            <a:avLst/>
          </a:prstGeom>
        </p:spPr>
      </p:pic>
      <p:sp>
        <p:nvSpPr>
          <p:cNvPr id="20" name="Rectangle 19">
            <a:extLst>
              <a:ext uri="{FF2B5EF4-FFF2-40B4-BE49-F238E27FC236}">
                <a16:creationId xmlns="" xmlns:a16="http://schemas.microsoft.com/office/drawing/2014/main" id="{35E72807-3A89-4ECD-9991-9549B43DF727}"/>
              </a:ext>
            </a:extLst>
          </p:cNvPr>
          <p:cNvSpPr/>
          <p:nvPr/>
        </p:nvSpPr>
        <p:spPr>
          <a:xfrm>
            <a:off x="11035092" y="209028"/>
            <a:ext cx="947642" cy="571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44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7BB9D0F3-5BBE-4229-A5B4-B75442A07444}"/>
              </a:ext>
            </a:extLst>
          </p:cNvPr>
          <p:cNvSpPr/>
          <p:nvPr/>
        </p:nvSpPr>
        <p:spPr>
          <a:xfrm rot="2124664">
            <a:off x="-268628" y="4132276"/>
            <a:ext cx="2762697" cy="572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 xmlns:a16="http://schemas.microsoft.com/office/drawing/2014/main" id="{169B35C6-8B36-42D7-AAFB-43C2FEA370AB}"/>
              </a:ext>
            </a:extLst>
          </p:cNvPr>
          <p:cNvSpPr>
            <a:spLocks noGrp="1"/>
          </p:cNvSpPr>
          <p:nvPr>
            <p:ph type="body" sz="quarter" idx="16"/>
          </p:nvPr>
        </p:nvSpPr>
        <p:spPr>
          <a:xfrm>
            <a:off x="520493" y="1376932"/>
            <a:ext cx="7368596" cy="608895"/>
          </a:xfrm>
        </p:spPr>
        <p:txBody>
          <a:bodyPr/>
          <a:lstStyle/>
          <a:p>
            <a:r>
              <a:rPr lang="en-US" dirty="0"/>
              <a:t> of Equity Crowdfunding</a:t>
            </a:r>
          </a:p>
        </p:txBody>
      </p:sp>
      <p:sp>
        <p:nvSpPr>
          <p:cNvPr id="7" name="Footer Placeholder 6">
            <a:extLst>
              <a:ext uri="{FF2B5EF4-FFF2-40B4-BE49-F238E27FC236}">
                <a16:creationId xmlns="" xmlns:a16="http://schemas.microsoft.com/office/drawing/2014/main" id="{27F2954B-23A5-42C2-971F-949F625CECC7}"/>
              </a:ext>
            </a:extLst>
          </p:cNvPr>
          <p:cNvSpPr>
            <a:spLocks noGrp="1"/>
          </p:cNvSpPr>
          <p:nvPr>
            <p:ph type="ftr" sz="quarter" idx="17"/>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85A27761-27B1-4C56-B94D-BE4394BE3236}"/>
              </a:ext>
            </a:extLst>
          </p:cNvPr>
          <p:cNvSpPr>
            <a:spLocks noGrp="1"/>
          </p:cNvSpPr>
          <p:nvPr>
            <p:ph type="sldNum" sz="quarter" idx="18"/>
          </p:nvPr>
        </p:nvSpPr>
        <p:spPr/>
        <p:txBody>
          <a:bodyPr/>
          <a:lstStyle/>
          <a:p>
            <a:fld id="{8699F50C-BE38-4BD0-BA84-9B090E1F2B9B}" type="slidenum">
              <a:rPr lang="en-US" noProof="0" smtClean="0"/>
              <a:t>18</a:t>
            </a:fld>
            <a:endParaRPr lang="en-US" noProof="0" dirty="0"/>
          </a:p>
        </p:txBody>
      </p:sp>
      <p:sp>
        <p:nvSpPr>
          <p:cNvPr id="9" name="Title 8">
            <a:extLst>
              <a:ext uri="{FF2B5EF4-FFF2-40B4-BE49-F238E27FC236}">
                <a16:creationId xmlns="" xmlns:a16="http://schemas.microsoft.com/office/drawing/2014/main" id="{B07AECB5-ED57-4A91-9DA6-58B95C7C85D2}"/>
              </a:ext>
            </a:extLst>
          </p:cNvPr>
          <p:cNvSpPr>
            <a:spLocks noGrp="1"/>
          </p:cNvSpPr>
          <p:nvPr>
            <p:ph type="title"/>
          </p:nvPr>
        </p:nvSpPr>
        <p:spPr/>
        <p:txBody>
          <a:bodyPr/>
          <a:lstStyle/>
          <a:p>
            <a:r>
              <a:rPr lang="en-US" dirty="0"/>
              <a:t>Benefits and risks</a:t>
            </a:r>
          </a:p>
        </p:txBody>
      </p:sp>
      <p:graphicFrame>
        <p:nvGraphicFramePr>
          <p:cNvPr id="10" name="Content Placeholder 2">
            <a:extLst>
              <a:ext uri="{FF2B5EF4-FFF2-40B4-BE49-F238E27FC236}">
                <a16:creationId xmlns="" xmlns:a16="http://schemas.microsoft.com/office/drawing/2014/main" id="{AA7FE876-5826-43BA-8F4D-901803D6927F}"/>
              </a:ext>
            </a:extLst>
          </p:cNvPr>
          <p:cNvGraphicFramePr>
            <a:graphicFrameLocks/>
          </p:cNvGraphicFramePr>
          <p:nvPr>
            <p:extLst>
              <p:ext uri="{D42A27DB-BD31-4B8C-83A1-F6EECF244321}">
                <p14:modId xmlns:p14="http://schemas.microsoft.com/office/powerpoint/2010/main" val="643718078"/>
              </p:ext>
            </p:extLst>
          </p:nvPr>
        </p:nvGraphicFramePr>
        <p:xfrm>
          <a:off x="614538" y="2232857"/>
          <a:ext cx="4862435" cy="404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2">
            <a:extLst>
              <a:ext uri="{FF2B5EF4-FFF2-40B4-BE49-F238E27FC236}">
                <a16:creationId xmlns="" xmlns:a16="http://schemas.microsoft.com/office/drawing/2014/main" id="{60E040A6-F445-42B6-BF19-25B429C0A0EB}"/>
              </a:ext>
            </a:extLst>
          </p:cNvPr>
          <p:cNvGraphicFramePr>
            <a:graphicFrameLocks/>
          </p:cNvGraphicFramePr>
          <p:nvPr>
            <p:extLst>
              <p:ext uri="{D42A27DB-BD31-4B8C-83A1-F6EECF244321}">
                <p14:modId xmlns:p14="http://schemas.microsoft.com/office/powerpoint/2010/main" val="3108639663"/>
              </p:ext>
            </p:extLst>
          </p:nvPr>
        </p:nvGraphicFramePr>
        <p:xfrm>
          <a:off x="6204182" y="2367649"/>
          <a:ext cx="5104519" cy="3899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a:extLst>
              <a:ext uri="{FF2B5EF4-FFF2-40B4-BE49-F238E27FC236}">
                <a16:creationId xmlns="" xmlns:a16="http://schemas.microsoft.com/office/drawing/2014/main" id="{D07FA20F-968F-4E5F-B45D-9EA78A468B2C}"/>
              </a:ext>
            </a:extLst>
          </p:cNvPr>
          <p:cNvSpPr/>
          <p:nvPr/>
        </p:nvSpPr>
        <p:spPr>
          <a:xfrm>
            <a:off x="11035092" y="209028"/>
            <a:ext cx="947642" cy="571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84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719C106-6A21-4ED7-AE4D-25910BB4D245}"/>
              </a:ext>
            </a:extLst>
          </p:cNvPr>
          <p:cNvSpPr>
            <a:spLocks noGrp="1"/>
          </p:cNvSpPr>
          <p:nvPr>
            <p:ph sz="quarter" idx="15"/>
          </p:nvPr>
        </p:nvSpPr>
        <p:spPr>
          <a:xfrm>
            <a:off x="6488702" y="3584733"/>
            <a:ext cx="5136517" cy="2305524"/>
          </a:xfrm>
          <a:prstGeom prst="snip2Diag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marL="0" indent="0">
              <a:buNone/>
            </a:pPr>
            <a:r>
              <a:rPr lang="en-US" sz="1600" b="1" dirty="0"/>
              <a:t>Toucan Employment </a:t>
            </a:r>
            <a:r>
              <a:rPr lang="en-US" sz="1600" dirty="0"/>
              <a:t>is the UK's longest-running supported employment charity (est. 1989) for people with learning difficulties/disabilities.</a:t>
            </a:r>
          </a:p>
          <a:p>
            <a:pPr marL="0" indent="0">
              <a:buNone/>
            </a:pPr>
            <a:r>
              <a:rPr lang="en-US" sz="1600" dirty="0"/>
              <a:t>Last year, despite their track record</a:t>
            </a:r>
            <a:r>
              <a:rPr lang="en-US" sz="1600" b="1" dirty="0"/>
              <a:t>, they failed to reach their crowdfunding target</a:t>
            </a:r>
            <a:r>
              <a:rPr lang="en-US" sz="1600" dirty="0"/>
              <a:t> to set-up a microbrewery that would have followed the Work-integration model.</a:t>
            </a:r>
          </a:p>
        </p:txBody>
      </p:sp>
      <p:sp>
        <p:nvSpPr>
          <p:cNvPr id="6" name="Text Placeholder 5">
            <a:extLst>
              <a:ext uri="{FF2B5EF4-FFF2-40B4-BE49-F238E27FC236}">
                <a16:creationId xmlns="" xmlns:a16="http://schemas.microsoft.com/office/drawing/2014/main" id="{25501811-C925-4015-8C11-51969ED479C5}"/>
              </a:ext>
            </a:extLst>
          </p:cNvPr>
          <p:cNvSpPr>
            <a:spLocks noGrp="1"/>
          </p:cNvSpPr>
          <p:nvPr>
            <p:ph type="body" sz="quarter" idx="16"/>
          </p:nvPr>
        </p:nvSpPr>
        <p:spPr/>
        <p:txBody>
          <a:bodyPr/>
          <a:lstStyle/>
          <a:p>
            <a:r>
              <a:rPr lang="en-US" dirty="0"/>
              <a:t>Social Enterprises at an advantage, but this can’t be taken it for granted..</a:t>
            </a:r>
          </a:p>
        </p:txBody>
      </p:sp>
      <p:sp>
        <p:nvSpPr>
          <p:cNvPr id="7" name="Footer Placeholder 6">
            <a:extLst>
              <a:ext uri="{FF2B5EF4-FFF2-40B4-BE49-F238E27FC236}">
                <a16:creationId xmlns="" xmlns:a16="http://schemas.microsoft.com/office/drawing/2014/main" id="{A6EF37EB-B053-4F29-8CCF-C4312C842C55}"/>
              </a:ext>
            </a:extLst>
          </p:cNvPr>
          <p:cNvSpPr>
            <a:spLocks noGrp="1"/>
          </p:cNvSpPr>
          <p:nvPr>
            <p:ph type="ftr" sz="quarter" idx="17"/>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2BC3B3D2-1178-4388-8D2E-8DCCDE5AECE8}"/>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9" name="Title 8">
            <a:extLst>
              <a:ext uri="{FF2B5EF4-FFF2-40B4-BE49-F238E27FC236}">
                <a16:creationId xmlns="" xmlns:a16="http://schemas.microsoft.com/office/drawing/2014/main" id="{27C96E2C-4285-4D6F-86A3-88A26535E5B4}"/>
              </a:ext>
            </a:extLst>
          </p:cNvPr>
          <p:cNvSpPr>
            <a:spLocks noGrp="1"/>
          </p:cNvSpPr>
          <p:nvPr>
            <p:ph type="title"/>
          </p:nvPr>
        </p:nvSpPr>
        <p:spPr/>
        <p:txBody>
          <a:bodyPr>
            <a:normAutofit fontScale="90000"/>
          </a:bodyPr>
          <a:lstStyle/>
          <a:p>
            <a:r>
              <a:rPr lang="en-US" dirty="0"/>
              <a:t>Equity Crowdfunding for Social Enterprises</a:t>
            </a:r>
          </a:p>
        </p:txBody>
      </p:sp>
      <p:pic>
        <p:nvPicPr>
          <p:cNvPr id="3074" name="Picture 2" descr="Image result for toucan employment">
            <a:extLst>
              <a:ext uri="{FF2B5EF4-FFF2-40B4-BE49-F238E27FC236}">
                <a16:creationId xmlns="" xmlns:a16="http://schemas.microsoft.com/office/drawing/2014/main" id="{EBE5CDD1-D48B-456D-928D-E9E287CCF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973" y="1971402"/>
            <a:ext cx="1711585" cy="149732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Puzzle pieces">
            <a:extLst>
              <a:ext uri="{FF2B5EF4-FFF2-40B4-BE49-F238E27FC236}">
                <a16:creationId xmlns="" xmlns:a16="http://schemas.microsoft.com/office/drawing/2014/main" id="{1152B43C-DD60-412D-9F0A-D5A9C9D9D2F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733397" y="4830527"/>
            <a:ext cx="681858" cy="681858"/>
          </a:xfrm>
          <a:prstGeom prst="rect">
            <a:avLst/>
          </a:prstGeom>
        </p:spPr>
      </p:pic>
      <p:sp>
        <p:nvSpPr>
          <p:cNvPr id="14" name="Rectangle 13">
            <a:extLst>
              <a:ext uri="{FF2B5EF4-FFF2-40B4-BE49-F238E27FC236}">
                <a16:creationId xmlns="" xmlns:a16="http://schemas.microsoft.com/office/drawing/2014/main" id="{4AF43909-D01B-4BEF-A2EA-45181BD7786B}"/>
              </a:ext>
            </a:extLst>
          </p:cNvPr>
          <p:cNvSpPr/>
          <p:nvPr/>
        </p:nvSpPr>
        <p:spPr>
          <a:xfrm>
            <a:off x="1434831" y="5538594"/>
            <a:ext cx="3209008" cy="830997"/>
          </a:xfrm>
          <a:prstGeom prst="rect">
            <a:avLst/>
          </a:prstGeom>
        </p:spPr>
        <p:txBody>
          <a:bodyPr wrap="square">
            <a:spAutoFit/>
          </a:bodyPr>
          <a:lstStyle/>
          <a:p>
            <a:pPr algn="ctr"/>
            <a:r>
              <a:rPr lang="en-US" sz="1600" dirty="0"/>
              <a:t>SEs MAY LACK THE SKILLS CAPACITY NECESSARY TO RUN A CAMPAIGN</a:t>
            </a:r>
          </a:p>
        </p:txBody>
      </p:sp>
      <p:pic>
        <p:nvPicPr>
          <p:cNvPr id="16" name="Graphic 15" descr="Money">
            <a:extLst>
              <a:ext uri="{FF2B5EF4-FFF2-40B4-BE49-F238E27FC236}">
                <a16:creationId xmlns="" xmlns:a16="http://schemas.microsoft.com/office/drawing/2014/main" id="{D18FD402-352C-4353-9DDE-0CBB0FE8F41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98407" y="2170125"/>
            <a:ext cx="681858" cy="681858"/>
          </a:xfrm>
          <a:prstGeom prst="rect">
            <a:avLst/>
          </a:prstGeom>
        </p:spPr>
      </p:pic>
      <p:sp>
        <p:nvSpPr>
          <p:cNvPr id="17" name="Rectangle 16">
            <a:extLst>
              <a:ext uri="{FF2B5EF4-FFF2-40B4-BE49-F238E27FC236}">
                <a16:creationId xmlns="" xmlns:a16="http://schemas.microsoft.com/office/drawing/2014/main" id="{0E00DE04-2E3A-410B-A3FD-ECE7DEB7435E}"/>
              </a:ext>
            </a:extLst>
          </p:cNvPr>
          <p:cNvSpPr/>
          <p:nvPr/>
        </p:nvSpPr>
        <p:spPr>
          <a:xfrm>
            <a:off x="1179179" y="2965629"/>
            <a:ext cx="3720312" cy="830997"/>
          </a:xfrm>
          <a:prstGeom prst="rect">
            <a:avLst/>
          </a:prstGeom>
        </p:spPr>
        <p:txBody>
          <a:bodyPr wrap="square">
            <a:spAutoFit/>
          </a:bodyPr>
          <a:lstStyle/>
          <a:p>
            <a:pPr algn="ctr"/>
            <a:r>
              <a:rPr lang="en-US" sz="1600" dirty="0"/>
              <a:t>ENTERPRISES WITH A PRO-SOCIAL ELEMENT FARE BETTER AGAINST THE ‘WISDOM OF THE CROWD’ </a:t>
            </a:r>
          </a:p>
        </p:txBody>
      </p:sp>
      <p:sp>
        <p:nvSpPr>
          <p:cNvPr id="18" name="Rectangle 17">
            <a:extLst>
              <a:ext uri="{FF2B5EF4-FFF2-40B4-BE49-F238E27FC236}">
                <a16:creationId xmlns="" xmlns:a16="http://schemas.microsoft.com/office/drawing/2014/main" id="{3BF93978-B9C1-4D27-A01B-D1906A237D07}"/>
              </a:ext>
            </a:extLst>
          </p:cNvPr>
          <p:cNvSpPr/>
          <p:nvPr/>
        </p:nvSpPr>
        <p:spPr>
          <a:xfrm>
            <a:off x="769656" y="4356127"/>
            <a:ext cx="4609339" cy="338554"/>
          </a:xfrm>
          <a:prstGeom prst="rect">
            <a:avLst/>
          </a:prstGeom>
        </p:spPr>
        <p:txBody>
          <a:bodyPr wrap="none">
            <a:spAutoFit/>
          </a:bodyPr>
          <a:lstStyle/>
          <a:p>
            <a:r>
              <a:rPr lang="en-US" sz="1600" dirty="0"/>
              <a:t>SEs MAY LACK AWARENESS OF THIS ROUTE</a:t>
            </a:r>
          </a:p>
        </p:txBody>
      </p:sp>
      <p:pic>
        <p:nvPicPr>
          <p:cNvPr id="24" name="Graphic 23" descr="Head with gears">
            <a:extLst>
              <a:ext uri="{FF2B5EF4-FFF2-40B4-BE49-F238E27FC236}">
                <a16:creationId xmlns="" xmlns:a16="http://schemas.microsoft.com/office/drawing/2014/main" id="{B37E6948-1E0B-4F60-A37D-7B84FEAA161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768390" y="3733012"/>
            <a:ext cx="611875" cy="611875"/>
          </a:xfrm>
          <a:prstGeom prst="rect">
            <a:avLst/>
          </a:prstGeom>
        </p:spPr>
      </p:pic>
      <p:pic>
        <p:nvPicPr>
          <p:cNvPr id="28" name="Graphic 27" descr="Line arrow: Rotate right">
            <a:extLst>
              <a:ext uri="{FF2B5EF4-FFF2-40B4-BE49-F238E27FC236}">
                <a16:creationId xmlns="" xmlns:a16="http://schemas.microsoft.com/office/drawing/2014/main" id="{09722D3A-8B5A-4419-8281-ABC22B377E8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6874342">
            <a:off x="9440777" y="5970496"/>
            <a:ext cx="607983" cy="607983"/>
          </a:xfrm>
          <a:prstGeom prst="rect">
            <a:avLst/>
          </a:prstGeom>
        </p:spPr>
      </p:pic>
      <p:sp>
        <p:nvSpPr>
          <p:cNvPr id="30" name="Rectangle 29">
            <a:extLst>
              <a:ext uri="{FF2B5EF4-FFF2-40B4-BE49-F238E27FC236}">
                <a16:creationId xmlns="" xmlns:a16="http://schemas.microsoft.com/office/drawing/2014/main" id="{62F10C67-3663-4936-A2AC-1B1E0A7EE4B5}"/>
              </a:ext>
            </a:extLst>
          </p:cNvPr>
          <p:cNvSpPr/>
          <p:nvPr/>
        </p:nvSpPr>
        <p:spPr>
          <a:xfrm>
            <a:off x="7565540" y="6510472"/>
            <a:ext cx="3209008" cy="276999"/>
          </a:xfrm>
          <a:prstGeom prst="rect">
            <a:avLst/>
          </a:prstGeom>
        </p:spPr>
        <p:txBody>
          <a:bodyPr wrap="square">
            <a:spAutoFit/>
          </a:bodyPr>
          <a:lstStyle/>
          <a:p>
            <a:pPr algn="ctr"/>
            <a:r>
              <a:rPr lang="en-US" sz="1200" dirty="0"/>
              <a:t>SOMETIMES FAILURE IS INEVITABLE</a:t>
            </a:r>
          </a:p>
        </p:txBody>
      </p:sp>
      <p:pic>
        <p:nvPicPr>
          <p:cNvPr id="31" name="Graphic 30" descr="Crying face with solid fill">
            <a:extLst>
              <a:ext uri="{FF2B5EF4-FFF2-40B4-BE49-F238E27FC236}">
                <a16:creationId xmlns="" xmlns:a16="http://schemas.microsoft.com/office/drawing/2014/main" id="{B9AA113A-BCEC-437B-A164-BE15391D86A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829115" y="5853923"/>
            <a:ext cx="681858" cy="681858"/>
          </a:xfrm>
          <a:prstGeom prst="rect">
            <a:avLst/>
          </a:prstGeom>
        </p:spPr>
      </p:pic>
    </p:spTree>
    <p:extLst>
      <p:ext uri="{BB962C8B-B14F-4D97-AF65-F5344CB8AC3E}">
        <p14:creationId xmlns:p14="http://schemas.microsoft.com/office/powerpoint/2010/main" val="20431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C2093AA-CC86-4F53-AF4E-8260411CC060}"/>
              </a:ext>
            </a:extLst>
          </p:cNvPr>
          <p:cNvSpPr/>
          <p:nvPr/>
        </p:nvSpPr>
        <p:spPr>
          <a:xfrm>
            <a:off x="10939346" y="1115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8">
            <a:extLst>
              <a:ext uri="{FF2B5EF4-FFF2-40B4-BE49-F238E27FC236}">
                <a16:creationId xmlns="" xmlns:a16="http://schemas.microsoft.com/office/drawing/2014/main" id="{03D6D1AB-C0E2-4AA3-BCA0-F9FA35BAEA2F}"/>
              </a:ext>
            </a:extLst>
          </p:cNvPr>
          <p:cNvSpPr txBox="1">
            <a:spLocks/>
          </p:cNvSpPr>
          <p:nvPr/>
        </p:nvSpPr>
        <p:spPr>
          <a:xfrm>
            <a:off x="518678" y="538206"/>
            <a:ext cx="8333222" cy="1147969"/>
          </a:xfrm>
          <a:prstGeom prst="rect">
            <a:avLst/>
          </a:prstGeom>
        </p:spPr>
        <p:txBody>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GB" dirty="0"/>
              <a:t>Presentation </a:t>
            </a:r>
            <a:r>
              <a:rPr lang="en-GB" dirty="0" smtClean="0"/>
              <a:t>Outline</a:t>
            </a:r>
            <a:endParaRPr lang="en-GB" dirty="0"/>
          </a:p>
        </p:txBody>
      </p:sp>
      <p:sp>
        <p:nvSpPr>
          <p:cNvPr id="6" name="TextBox 5"/>
          <p:cNvSpPr txBox="1"/>
          <p:nvPr/>
        </p:nvSpPr>
        <p:spPr>
          <a:xfrm>
            <a:off x="997526" y="1733555"/>
            <a:ext cx="8870867" cy="4154984"/>
          </a:xfrm>
          <a:prstGeom prst="rect">
            <a:avLst/>
          </a:prstGeom>
          <a:noFill/>
        </p:spPr>
        <p:txBody>
          <a:bodyPr wrap="square" rtlCol="0">
            <a:spAutoFit/>
          </a:bodyPr>
          <a:lstStyle/>
          <a:p>
            <a:pPr marL="342900" indent="-342900">
              <a:buFont typeface="Wingdings" panose="05000000000000000000" pitchFamily="2" charset="2"/>
              <a:buChar char="v"/>
            </a:pPr>
            <a:r>
              <a:rPr lang="en-GB" sz="2400" b="1" dirty="0"/>
              <a:t>Social Enterprises</a:t>
            </a:r>
          </a:p>
          <a:p>
            <a:pPr marL="857250" lvl="1" indent="-400050">
              <a:buFont typeface="+mj-lt"/>
              <a:buAutoNum type="romanUcPeriod"/>
            </a:pPr>
            <a:r>
              <a:rPr lang="en-GB" sz="2400" dirty="0"/>
              <a:t>Definition and Overview</a:t>
            </a:r>
          </a:p>
          <a:p>
            <a:pPr marL="857250" lvl="1" indent="-400050">
              <a:buFont typeface="+mj-lt"/>
              <a:buAutoNum type="romanUcPeriod"/>
            </a:pPr>
            <a:r>
              <a:rPr lang="en-GB" sz="2400" dirty="0"/>
              <a:t>Financial Barriers</a:t>
            </a:r>
          </a:p>
          <a:p>
            <a:pPr marL="857250" lvl="1" indent="-400050">
              <a:buFont typeface="+mj-lt"/>
              <a:buAutoNum type="romanUcPeriod"/>
            </a:pPr>
            <a:r>
              <a:rPr lang="en-GB" sz="2400" dirty="0"/>
              <a:t>Financial Support</a:t>
            </a:r>
          </a:p>
          <a:p>
            <a:pPr marL="342900" indent="-342900">
              <a:buFont typeface="Wingdings" panose="05000000000000000000" pitchFamily="2" charset="2"/>
              <a:buChar char="v"/>
            </a:pPr>
            <a:r>
              <a:rPr lang="en-GB" sz="2400" b="1" dirty="0"/>
              <a:t>Employability Social Enterprises</a:t>
            </a:r>
          </a:p>
          <a:p>
            <a:pPr marL="857250" lvl="1" indent="-400050">
              <a:buFont typeface="+mj-lt"/>
              <a:buAutoNum type="romanUcPeriod"/>
            </a:pPr>
            <a:r>
              <a:rPr lang="en-GB" sz="2400" dirty="0"/>
              <a:t>Supported Employment</a:t>
            </a:r>
          </a:p>
          <a:p>
            <a:pPr marL="857250" lvl="1" indent="-400050">
              <a:buFont typeface="+mj-lt"/>
              <a:buAutoNum type="romanUcPeriod"/>
            </a:pPr>
            <a:r>
              <a:rPr lang="en-GB" sz="2400" dirty="0"/>
              <a:t>Work-integration</a:t>
            </a:r>
          </a:p>
          <a:p>
            <a:pPr marL="857250" lvl="1" indent="-400050">
              <a:buFont typeface="+mj-lt"/>
              <a:buAutoNum type="romanUcPeriod"/>
            </a:pPr>
            <a:r>
              <a:rPr lang="en-GB" sz="2400" dirty="0"/>
              <a:t>Microenterprises</a:t>
            </a:r>
          </a:p>
          <a:p>
            <a:pPr marL="342900" indent="-342900">
              <a:buFont typeface="Wingdings" panose="05000000000000000000" pitchFamily="2" charset="2"/>
              <a:buChar char="v"/>
            </a:pPr>
            <a:r>
              <a:rPr lang="en-GB" sz="2400" b="1" dirty="0"/>
              <a:t>Crowdfunding</a:t>
            </a:r>
          </a:p>
          <a:p>
            <a:pPr marL="857250" lvl="1" indent="-400050">
              <a:buFont typeface="+mj-lt"/>
              <a:buAutoNum type="romanUcPeriod"/>
            </a:pPr>
            <a:r>
              <a:rPr lang="en-GB" sz="2400" dirty="0"/>
              <a:t>Equity Crowdfunding</a:t>
            </a:r>
          </a:p>
          <a:p>
            <a:pPr marL="857250" lvl="1" indent="-400050">
              <a:buFont typeface="+mj-lt"/>
              <a:buAutoNum type="romanUcPeriod"/>
            </a:pPr>
            <a:r>
              <a:rPr lang="en-GB" sz="2400" dirty="0"/>
              <a:t>Matched Crowdfunding</a:t>
            </a:r>
          </a:p>
        </p:txBody>
      </p:sp>
      <p:sp>
        <p:nvSpPr>
          <p:cNvPr id="10" name="Rectangle 9"/>
          <p:cNvSpPr/>
          <p:nvPr/>
        </p:nvSpPr>
        <p:spPr>
          <a:xfrm>
            <a:off x="376175" y="6414746"/>
            <a:ext cx="2040943" cy="276999"/>
          </a:xfrm>
          <a:prstGeom prst="rect">
            <a:avLst/>
          </a:prstGeom>
        </p:spPr>
        <p:txBody>
          <a:bodyPr wrap="none">
            <a:spAutoFit/>
          </a:bodyPr>
          <a:lstStyle/>
          <a:p>
            <a:pPr lvl="0"/>
            <a:r>
              <a:rPr lang="en-US" sz="1200" dirty="0">
                <a:solidFill>
                  <a:srgbClr val="C9C2D1"/>
                </a:solidFill>
              </a:rPr>
              <a:t>Challenge Project  2018-19</a:t>
            </a:r>
          </a:p>
        </p:txBody>
      </p:sp>
    </p:spTree>
    <p:extLst>
      <p:ext uri="{BB962C8B-B14F-4D97-AF65-F5344CB8AC3E}">
        <p14:creationId xmlns:p14="http://schemas.microsoft.com/office/powerpoint/2010/main" val="2292476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D379BF1-FD0F-429A-AB81-4AE72217C245}"/>
              </a:ext>
            </a:extLst>
          </p:cNvPr>
          <p:cNvSpPr>
            <a:spLocks noGrp="1"/>
          </p:cNvSpPr>
          <p:nvPr>
            <p:ph type="body" sz="quarter" idx="16"/>
          </p:nvPr>
        </p:nvSpPr>
        <p:spPr>
          <a:xfrm>
            <a:off x="520493" y="1376932"/>
            <a:ext cx="7368596" cy="608895"/>
          </a:xfrm>
        </p:spPr>
        <p:txBody>
          <a:bodyPr/>
          <a:lstStyle/>
          <a:p>
            <a:r>
              <a:rPr lang="en-US" dirty="0"/>
              <a:t>Benefits and Risks</a:t>
            </a:r>
          </a:p>
        </p:txBody>
      </p:sp>
      <p:sp>
        <p:nvSpPr>
          <p:cNvPr id="7" name="Footer Placeholder 6">
            <a:extLst>
              <a:ext uri="{FF2B5EF4-FFF2-40B4-BE49-F238E27FC236}">
                <a16:creationId xmlns="" xmlns:a16="http://schemas.microsoft.com/office/drawing/2014/main" id="{FC42DBF0-B986-4751-8BCF-D6228D97FF04}"/>
              </a:ext>
            </a:extLst>
          </p:cNvPr>
          <p:cNvSpPr>
            <a:spLocks noGrp="1"/>
          </p:cNvSpPr>
          <p:nvPr>
            <p:ph type="ftr" sz="quarter" idx="17"/>
          </p:nvPr>
        </p:nvSpPr>
        <p:spPr/>
        <p:txBody>
          <a:bodyPr/>
          <a:lstStyle/>
          <a:p>
            <a:r>
              <a:rPr lang="en-US" dirty="0"/>
              <a:t>Challenge Project  2018-19</a:t>
            </a:r>
            <a:endParaRPr lang="en-US" noProof="0" dirty="0"/>
          </a:p>
        </p:txBody>
      </p:sp>
      <p:sp>
        <p:nvSpPr>
          <p:cNvPr id="8" name="Slide Number Placeholder 7">
            <a:extLst>
              <a:ext uri="{FF2B5EF4-FFF2-40B4-BE49-F238E27FC236}">
                <a16:creationId xmlns="" xmlns:a16="http://schemas.microsoft.com/office/drawing/2014/main" id="{59462209-E59B-427B-B9B7-F86EC4EF8A77}"/>
              </a:ext>
            </a:extLst>
          </p:cNvPr>
          <p:cNvSpPr>
            <a:spLocks noGrp="1"/>
          </p:cNvSpPr>
          <p:nvPr>
            <p:ph type="sldNum" sz="quarter" idx="18"/>
          </p:nvPr>
        </p:nvSpPr>
        <p:spPr/>
        <p:txBody>
          <a:bodyPr/>
          <a:lstStyle/>
          <a:p>
            <a:fld id="{8699F50C-BE38-4BD0-BA84-9B090E1F2B9B}" type="slidenum">
              <a:rPr lang="en-US" noProof="0" smtClean="0"/>
              <a:t>20</a:t>
            </a:fld>
            <a:endParaRPr lang="en-US" noProof="0" dirty="0"/>
          </a:p>
        </p:txBody>
      </p:sp>
      <p:sp>
        <p:nvSpPr>
          <p:cNvPr id="9" name="Title 8">
            <a:extLst>
              <a:ext uri="{FF2B5EF4-FFF2-40B4-BE49-F238E27FC236}">
                <a16:creationId xmlns="" xmlns:a16="http://schemas.microsoft.com/office/drawing/2014/main" id="{9766860D-6935-403D-9327-F6E212579524}"/>
              </a:ext>
            </a:extLst>
          </p:cNvPr>
          <p:cNvSpPr>
            <a:spLocks noGrp="1"/>
          </p:cNvSpPr>
          <p:nvPr>
            <p:ph type="title"/>
          </p:nvPr>
        </p:nvSpPr>
        <p:spPr/>
        <p:txBody>
          <a:bodyPr/>
          <a:lstStyle/>
          <a:p>
            <a:r>
              <a:rPr lang="en-US" dirty="0"/>
              <a:t>Matched Crowdfunding</a:t>
            </a:r>
          </a:p>
        </p:txBody>
      </p:sp>
      <p:graphicFrame>
        <p:nvGraphicFramePr>
          <p:cNvPr id="10" name="Diagram 9">
            <a:extLst>
              <a:ext uri="{FF2B5EF4-FFF2-40B4-BE49-F238E27FC236}">
                <a16:creationId xmlns="" xmlns:a16="http://schemas.microsoft.com/office/drawing/2014/main" id="{BB6AF247-6DAD-47DC-8DE6-330716945C77}"/>
              </a:ext>
            </a:extLst>
          </p:cNvPr>
          <p:cNvGraphicFramePr/>
          <p:nvPr>
            <p:extLst>
              <p:ext uri="{D42A27DB-BD31-4B8C-83A1-F6EECF244321}">
                <p14:modId xmlns:p14="http://schemas.microsoft.com/office/powerpoint/2010/main" val="998819444"/>
              </p:ext>
            </p:extLst>
          </p:nvPr>
        </p:nvGraphicFramePr>
        <p:xfrm>
          <a:off x="1212252" y="1745529"/>
          <a:ext cx="9820705" cy="333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289167" y="3411428"/>
            <a:ext cx="5859379" cy="584775"/>
          </a:xfrm>
          <a:prstGeom prst="rect">
            <a:avLst/>
          </a:prstGeom>
          <a:noFill/>
        </p:spPr>
        <p:txBody>
          <a:bodyPr wrap="square" rtlCol="0">
            <a:spAutoFit/>
          </a:bodyPr>
          <a:lstStyle/>
          <a:p>
            <a:r>
              <a:rPr lang="en-GB" sz="1600" dirty="0">
                <a:solidFill>
                  <a:schemeClr val="bg1">
                    <a:lumMod val="50000"/>
                  </a:schemeClr>
                </a:solidFill>
              </a:rPr>
              <a:t>More likely to succeed</a:t>
            </a:r>
          </a:p>
          <a:p>
            <a:endParaRPr lang="en-GB" sz="1600" dirty="0"/>
          </a:p>
        </p:txBody>
      </p:sp>
    </p:spTree>
    <p:extLst>
      <p:ext uri="{BB962C8B-B14F-4D97-AF65-F5344CB8AC3E}">
        <p14:creationId xmlns:p14="http://schemas.microsoft.com/office/powerpoint/2010/main" val="196644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B1C31ED-9810-4FE6-971E-FE594DF05F58}"/>
              </a:ext>
            </a:extLst>
          </p:cNvPr>
          <p:cNvSpPr>
            <a:spLocks noGrp="1"/>
          </p:cNvSpPr>
          <p:nvPr>
            <p:ph sz="quarter" idx="15"/>
          </p:nvPr>
        </p:nvSpPr>
        <p:spPr>
          <a:xfrm>
            <a:off x="6096000" y="4526961"/>
            <a:ext cx="4458541" cy="1557750"/>
          </a:xfrm>
        </p:spPr>
        <p:txBody>
          <a:bodyPr>
            <a:normAutofit/>
          </a:bodyPr>
          <a:lstStyle/>
          <a:p>
            <a:pPr marL="0" indent="0" algn="ctr">
              <a:buNone/>
            </a:pPr>
            <a:r>
              <a:rPr lang="en-US" sz="1800" b="1" dirty="0"/>
              <a:t>Essex County Council</a:t>
            </a:r>
            <a:r>
              <a:rPr lang="en-US" sz="1800" dirty="0"/>
              <a:t> has already joined an array of local authorities in the UK in setting up a modest match-fund on the platform ‘Spacehive’ for enterprises featuring sustainable elements</a:t>
            </a:r>
          </a:p>
        </p:txBody>
      </p:sp>
      <p:sp>
        <p:nvSpPr>
          <p:cNvPr id="6" name="Text Placeholder 5">
            <a:extLst>
              <a:ext uri="{FF2B5EF4-FFF2-40B4-BE49-F238E27FC236}">
                <a16:creationId xmlns="" xmlns:a16="http://schemas.microsoft.com/office/drawing/2014/main" id="{ECFCF181-46B2-457B-93C4-77F91AE8A457}"/>
              </a:ext>
            </a:extLst>
          </p:cNvPr>
          <p:cNvSpPr>
            <a:spLocks noGrp="1"/>
          </p:cNvSpPr>
          <p:nvPr>
            <p:ph type="body" sz="quarter" idx="16"/>
          </p:nvPr>
        </p:nvSpPr>
        <p:spPr/>
        <p:txBody>
          <a:bodyPr/>
          <a:lstStyle/>
          <a:p>
            <a:r>
              <a:rPr lang="en-US" dirty="0"/>
              <a:t>A practice that has multiplied in Europe the past 5 years..</a:t>
            </a:r>
          </a:p>
        </p:txBody>
      </p:sp>
      <p:sp>
        <p:nvSpPr>
          <p:cNvPr id="7" name="Footer Placeholder 6">
            <a:extLst>
              <a:ext uri="{FF2B5EF4-FFF2-40B4-BE49-F238E27FC236}">
                <a16:creationId xmlns="" xmlns:a16="http://schemas.microsoft.com/office/drawing/2014/main" id="{F19DEAC8-1C2D-4F1D-A42B-F0B8E082E985}"/>
              </a:ext>
            </a:extLst>
          </p:cNvPr>
          <p:cNvSpPr>
            <a:spLocks noGrp="1"/>
          </p:cNvSpPr>
          <p:nvPr>
            <p:ph type="ftr" sz="quarter" idx="17"/>
          </p:nvPr>
        </p:nvSpPr>
        <p:spPr/>
        <p:txBody>
          <a:bodyPr/>
          <a:lstStyle/>
          <a:p>
            <a:r>
              <a:rPr lang="en-US" noProof="0" dirty="0"/>
              <a:t>Challenge </a:t>
            </a:r>
            <a:r>
              <a:rPr lang="en-US" noProof="0" dirty="0" err="1"/>
              <a:t>Projec</a:t>
            </a:r>
            <a:r>
              <a:rPr lang="en-US" dirty="0"/>
              <a:t>t  2018-19</a:t>
            </a:r>
            <a:endParaRPr lang="en-US" noProof="0" dirty="0"/>
          </a:p>
        </p:txBody>
      </p:sp>
      <p:sp>
        <p:nvSpPr>
          <p:cNvPr id="8" name="Slide Number Placeholder 7">
            <a:extLst>
              <a:ext uri="{FF2B5EF4-FFF2-40B4-BE49-F238E27FC236}">
                <a16:creationId xmlns="" xmlns:a16="http://schemas.microsoft.com/office/drawing/2014/main" id="{DAD02461-D47C-415A-BF92-2715B2C7B257}"/>
              </a:ext>
            </a:extLst>
          </p:cNvPr>
          <p:cNvSpPr>
            <a:spLocks noGrp="1"/>
          </p:cNvSpPr>
          <p:nvPr>
            <p:ph type="sldNum" sz="quarter" idx="18"/>
          </p:nvPr>
        </p:nvSpPr>
        <p:spPr/>
        <p:txBody>
          <a:bodyPr/>
          <a:lstStyle/>
          <a:p>
            <a:fld id="{8699F50C-BE38-4BD0-BA84-9B090E1F2B9B}" type="slidenum">
              <a:rPr lang="en-US" noProof="0" smtClean="0"/>
              <a:t>21</a:t>
            </a:fld>
            <a:endParaRPr lang="en-US" noProof="0" dirty="0"/>
          </a:p>
        </p:txBody>
      </p:sp>
      <p:sp>
        <p:nvSpPr>
          <p:cNvPr id="9" name="Title 8">
            <a:extLst>
              <a:ext uri="{FF2B5EF4-FFF2-40B4-BE49-F238E27FC236}">
                <a16:creationId xmlns="" xmlns:a16="http://schemas.microsoft.com/office/drawing/2014/main" id="{93D2537B-90B1-4907-9A7F-43C3EEA7A5A8}"/>
              </a:ext>
            </a:extLst>
          </p:cNvPr>
          <p:cNvSpPr>
            <a:spLocks noGrp="1"/>
          </p:cNvSpPr>
          <p:nvPr>
            <p:ph type="title"/>
          </p:nvPr>
        </p:nvSpPr>
        <p:spPr/>
        <p:txBody>
          <a:bodyPr/>
          <a:lstStyle/>
          <a:p>
            <a:r>
              <a:rPr lang="en-US" dirty="0"/>
              <a:t>Matched Crowdfunding</a:t>
            </a:r>
          </a:p>
        </p:txBody>
      </p:sp>
      <p:pic>
        <p:nvPicPr>
          <p:cNvPr id="10" name="Picture 7">
            <a:extLst>
              <a:ext uri="{FF2B5EF4-FFF2-40B4-BE49-F238E27FC236}">
                <a16:creationId xmlns="" xmlns:a16="http://schemas.microsoft.com/office/drawing/2014/main" id="{FD8804C0-69E1-4A65-A145-FA0EA6E18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48" y="2633612"/>
            <a:ext cx="4306400" cy="148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 xmlns:a16="http://schemas.microsoft.com/office/drawing/2014/main" id="{36246647-FBAE-4BF2-BBBC-0F78CAF7084C}"/>
              </a:ext>
            </a:extLst>
          </p:cNvPr>
          <p:cNvSpPr txBox="1"/>
          <p:nvPr/>
        </p:nvSpPr>
        <p:spPr>
          <a:xfrm>
            <a:off x="1114421" y="4219880"/>
            <a:ext cx="3776254" cy="1477328"/>
          </a:xfrm>
          <a:prstGeom prst="rect">
            <a:avLst/>
          </a:prstGeom>
          <a:noFill/>
        </p:spPr>
        <p:txBody>
          <a:bodyPr wrap="square" rtlCol="0">
            <a:spAutoFit/>
          </a:bodyPr>
          <a:lstStyle/>
          <a:p>
            <a:pPr algn="ctr"/>
            <a:r>
              <a:rPr lang="en-GB" dirty="0"/>
              <a:t>Big Society Capital set-up a </a:t>
            </a:r>
            <a:r>
              <a:rPr lang="en-GB" b="1" dirty="0"/>
              <a:t>10 Million GBP </a:t>
            </a:r>
            <a:r>
              <a:rPr lang="en-GB" dirty="0"/>
              <a:t>to</a:t>
            </a:r>
            <a:r>
              <a:rPr lang="en-GB" b="1" dirty="0"/>
              <a:t> </a:t>
            </a:r>
            <a:r>
              <a:rPr lang="en-GB" dirty="0"/>
              <a:t>match-fund charities and social enterprises eligible for the Social Investment Tax Relief (SITR)</a:t>
            </a:r>
          </a:p>
        </p:txBody>
      </p:sp>
      <p:pic>
        <p:nvPicPr>
          <p:cNvPr id="12" name="Picture 2">
            <a:extLst>
              <a:ext uri="{FF2B5EF4-FFF2-40B4-BE49-F238E27FC236}">
                <a16:creationId xmlns="" xmlns:a16="http://schemas.microsoft.com/office/drawing/2014/main" id="{673F3926-8F1E-40DC-909E-A343840BD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893"/>
          <a:stretch/>
        </p:blipFill>
        <p:spPr bwMode="auto">
          <a:xfrm>
            <a:off x="7301327" y="2654204"/>
            <a:ext cx="2331325" cy="177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9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AB15FADD-6E45-4449-BF4C-3EBFF0997D79}"/>
              </a:ext>
            </a:extLst>
          </p:cNvPr>
          <p:cNvSpPr>
            <a:spLocks noGrp="1"/>
          </p:cNvSpPr>
          <p:nvPr>
            <p:ph type="body" sz="quarter" idx="16"/>
          </p:nvPr>
        </p:nvSpPr>
        <p:spPr/>
        <p:txBody>
          <a:bodyPr/>
          <a:lstStyle/>
          <a:p>
            <a:r>
              <a:rPr lang="en-US" dirty="0"/>
              <a:t>Data from crowdfunding platforms</a:t>
            </a:r>
          </a:p>
        </p:txBody>
      </p:sp>
      <p:sp>
        <p:nvSpPr>
          <p:cNvPr id="7" name="Footer Placeholder 6">
            <a:extLst>
              <a:ext uri="{FF2B5EF4-FFF2-40B4-BE49-F238E27FC236}">
                <a16:creationId xmlns="" xmlns:a16="http://schemas.microsoft.com/office/drawing/2014/main" id="{44247D5A-86C2-46F2-BFB4-9D49C5928A06}"/>
              </a:ext>
            </a:extLst>
          </p:cNvPr>
          <p:cNvSpPr>
            <a:spLocks noGrp="1"/>
          </p:cNvSpPr>
          <p:nvPr>
            <p:ph type="ftr" sz="quarter" idx="17"/>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C6F0A5A2-B21A-498D-8227-F74A1A4AA450}"/>
              </a:ext>
            </a:extLst>
          </p:cNvPr>
          <p:cNvSpPr>
            <a:spLocks noGrp="1"/>
          </p:cNvSpPr>
          <p:nvPr>
            <p:ph type="sldNum" sz="quarter" idx="18"/>
          </p:nvPr>
        </p:nvSpPr>
        <p:spPr/>
        <p:txBody>
          <a:bodyPr/>
          <a:lstStyle/>
          <a:p>
            <a:fld id="{8699F50C-BE38-4BD0-BA84-9B090E1F2B9B}" type="slidenum">
              <a:rPr lang="en-US" noProof="0" smtClean="0"/>
              <a:t>22</a:t>
            </a:fld>
            <a:endParaRPr lang="en-US" noProof="0" dirty="0"/>
          </a:p>
        </p:txBody>
      </p:sp>
      <p:sp>
        <p:nvSpPr>
          <p:cNvPr id="9" name="Title 8">
            <a:extLst>
              <a:ext uri="{FF2B5EF4-FFF2-40B4-BE49-F238E27FC236}">
                <a16:creationId xmlns="" xmlns:a16="http://schemas.microsoft.com/office/drawing/2014/main" id="{ED52A6BC-C17D-47FF-B05C-82AE6F8D395F}"/>
              </a:ext>
            </a:extLst>
          </p:cNvPr>
          <p:cNvSpPr>
            <a:spLocks noGrp="1"/>
          </p:cNvSpPr>
          <p:nvPr>
            <p:ph type="title"/>
          </p:nvPr>
        </p:nvSpPr>
        <p:spPr/>
        <p:txBody>
          <a:bodyPr/>
          <a:lstStyle/>
          <a:p>
            <a:r>
              <a:rPr lang="en-US" dirty="0"/>
              <a:t>Matched Crowdfunding</a:t>
            </a:r>
          </a:p>
        </p:txBody>
      </p:sp>
      <p:sp>
        <p:nvSpPr>
          <p:cNvPr id="10" name="Content Placeholder 2">
            <a:extLst>
              <a:ext uri="{FF2B5EF4-FFF2-40B4-BE49-F238E27FC236}">
                <a16:creationId xmlns="" xmlns:a16="http://schemas.microsoft.com/office/drawing/2014/main" id="{2323844F-6EED-4D4F-A6B1-76848CE7B558}"/>
              </a:ext>
            </a:extLst>
          </p:cNvPr>
          <p:cNvSpPr txBox="1">
            <a:spLocks/>
          </p:cNvSpPr>
          <p:nvPr/>
        </p:nvSpPr>
        <p:spPr>
          <a:xfrm>
            <a:off x="495542" y="3657599"/>
            <a:ext cx="3620665" cy="2137621"/>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600" b="0" dirty="0"/>
              <a:t>Data from </a:t>
            </a:r>
            <a:r>
              <a:rPr lang="en-GB" sz="1600" dirty="0"/>
              <a:t>a Spanish Crowdfunding Platform that has a match-funding model </a:t>
            </a:r>
            <a:r>
              <a:rPr lang="en-GB" sz="1600" b="0" dirty="0"/>
              <a:t>indicates match-funding can increase the:</a:t>
            </a:r>
          </a:p>
          <a:p>
            <a:endParaRPr lang="en-GB" sz="1600" b="0" dirty="0"/>
          </a:p>
          <a:p>
            <a:pPr marL="285750" indent="-285750">
              <a:buClr>
                <a:schemeClr val="accent2"/>
              </a:buClr>
              <a:buFont typeface="Wingdings" panose="05000000000000000000" pitchFamily="2" charset="2"/>
              <a:buChar char="ü"/>
            </a:pPr>
            <a:r>
              <a:rPr lang="en-GB" sz="1600" b="0" dirty="0"/>
              <a:t>Chances of a campaign’s success</a:t>
            </a:r>
          </a:p>
          <a:p>
            <a:pPr marL="285750" indent="-285750">
              <a:buClr>
                <a:schemeClr val="accent2"/>
              </a:buClr>
              <a:buFont typeface="Wingdings" panose="05000000000000000000" pitchFamily="2" charset="2"/>
              <a:buChar char="ü"/>
            </a:pPr>
            <a:r>
              <a:rPr lang="en-GB" sz="1600" b="0" dirty="0"/>
              <a:t>Average amounts donated</a:t>
            </a:r>
          </a:p>
          <a:p>
            <a:pPr algn="r"/>
            <a:endParaRPr lang="en-GB" sz="1800" dirty="0"/>
          </a:p>
        </p:txBody>
      </p:sp>
      <p:pic>
        <p:nvPicPr>
          <p:cNvPr id="11" name="Picture 3">
            <a:extLst>
              <a:ext uri="{FF2B5EF4-FFF2-40B4-BE49-F238E27FC236}">
                <a16:creationId xmlns="" xmlns:a16="http://schemas.microsoft.com/office/drawing/2014/main" id="{71479D77-3E2A-4F80-9916-F09EF494F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308" y="3118286"/>
            <a:ext cx="1584176" cy="51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 xmlns:a16="http://schemas.microsoft.com/office/drawing/2014/main" id="{E6701E19-56D9-412F-9D4D-3CDE1712CC02}"/>
              </a:ext>
            </a:extLst>
          </p:cNvPr>
          <p:cNvSpPr/>
          <p:nvPr/>
        </p:nvSpPr>
        <p:spPr>
          <a:xfrm>
            <a:off x="4832578" y="3662464"/>
            <a:ext cx="6863880" cy="1938992"/>
          </a:xfrm>
          <a:prstGeom prst="rect">
            <a:avLst/>
          </a:prstGeom>
        </p:spPr>
        <p:txBody>
          <a:bodyPr wrap="square">
            <a:spAutoFit/>
          </a:bodyPr>
          <a:lstStyle/>
          <a:p>
            <a:pPr algn="ctr"/>
            <a:r>
              <a:rPr lang="en-US" sz="1500" b="1" dirty="0">
                <a:solidFill>
                  <a:srgbClr val="000000"/>
                </a:solidFill>
              </a:rPr>
              <a:t>NESTA </a:t>
            </a:r>
            <a:r>
              <a:rPr lang="en-US" sz="1500" dirty="0">
                <a:solidFill>
                  <a:srgbClr val="000000"/>
                </a:solidFill>
              </a:rPr>
              <a:t>ran a</a:t>
            </a:r>
            <a:r>
              <a:rPr lang="en-US" sz="1500" b="1" dirty="0">
                <a:solidFill>
                  <a:srgbClr val="000000"/>
                </a:solidFill>
              </a:rPr>
              <a:t> nine-month pilot </a:t>
            </a:r>
            <a:r>
              <a:rPr lang="en-US" sz="1500" dirty="0">
                <a:solidFill>
                  <a:srgbClr val="000000"/>
                </a:solidFill>
              </a:rPr>
              <a:t>of</a:t>
            </a:r>
            <a:r>
              <a:rPr lang="en-US" sz="1500" b="1" dirty="0">
                <a:solidFill>
                  <a:srgbClr val="000000"/>
                </a:solidFill>
              </a:rPr>
              <a:t> Matched-crowdfunding </a:t>
            </a:r>
            <a:r>
              <a:rPr lang="en-US" sz="1500" dirty="0">
                <a:solidFill>
                  <a:srgbClr val="000000"/>
                </a:solidFill>
              </a:rPr>
              <a:t>for cultural projects with</a:t>
            </a:r>
            <a:r>
              <a:rPr lang="en-US" sz="1500" b="1" dirty="0">
                <a:solidFill>
                  <a:srgbClr val="000000"/>
                </a:solidFill>
              </a:rPr>
              <a:t> £251,500 </a:t>
            </a:r>
            <a:r>
              <a:rPr lang="en-US" sz="1500" dirty="0">
                <a:solidFill>
                  <a:srgbClr val="000000"/>
                </a:solidFill>
              </a:rPr>
              <a:t>worth of funds through the platform </a:t>
            </a:r>
            <a:r>
              <a:rPr lang="en-US" sz="1500" b="1" dirty="0" err="1">
                <a:solidFill>
                  <a:srgbClr val="000000"/>
                </a:solidFill>
              </a:rPr>
              <a:t>Crowdfunder</a:t>
            </a:r>
            <a:r>
              <a:rPr lang="en-US" sz="1500" b="1" dirty="0">
                <a:solidFill>
                  <a:srgbClr val="000000"/>
                </a:solidFill>
              </a:rPr>
              <a:t>.</a:t>
            </a:r>
          </a:p>
          <a:p>
            <a:pPr algn="ctr"/>
            <a:endParaRPr lang="en-US" sz="1500" b="1" dirty="0"/>
          </a:p>
          <a:p>
            <a:pPr marL="285750" indent="-285750" fontAlgn="base">
              <a:buClr>
                <a:schemeClr val="accent2"/>
              </a:buClr>
              <a:buFont typeface="Wingdings" panose="05000000000000000000" pitchFamily="2" charset="2"/>
              <a:buChar char="ü"/>
            </a:pPr>
            <a:r>
              <a:rPr lang="en-US" sz="1500" b="1" dirty="0">
                <a:solidFill>
                  <a:srgbClr val="000000"/>
                </a:solidFill>
              </a:rPr>
              <a:t>86% </a:t>
            </a:r>
            <a:r>
              <a:rPr lang="en-US" sz="1500" dirty="0">
                <a:solidFill>
                  <a:srgbClr val="000000"/>
                </a:solidFill>
              </a:rPr>
              <a:t>(from a total of 4,970 backers) had not previously supported such cultural projects before</a:t>
            </a:r>
          </a:p>
          <a:p>
            <a:pPr marL="285750" indent="-285750" fontAlgn="base">
              <a:buClr>
                <a:schemeClr val="accent2"/>
              </a:buClr>
              <a:buFont typeface="Wingdings" panose="05000000000000000000" pitchFamily="2" charset="2"/>
              <a:buChar char="ü"/>
            </a:pPr>
            <a:r>
              <a:rPr lang="en-US" sz="1500" b="1" dirty="0">
                <a:solidFill>
                  <a:srgbClr val="000000"/>
                </a:solidFill>
              </a:rPr>
              <a:t>63%</a:t>
            </a:r>
            <a:r>
              <a:rPr lang="en-US" sz="1500" dirty="0">
                <a:solidFill>
                  <a:srgbClr val="000000"/>
                </a:solidFill>
              </a:rPr>
              <a:t> of the enterprises would not have crowdfunded if it were not for the match-fund</a:t>
            </a:r>
          </a:p>
          <a:p>
            <a:pPr marL="285750" indent="-285750" fontAlgn="base">
              <a:buClr>
                <a:schemeClr val="accent2"/>
              </a:buClr>
              <a:buFont typeface="Wingdings" panose="05000000000000000000" pitchFamily="2" charset="2"/>
              <a:buChar char="ü"/>
            </a:pPr>
            <a:r>
              <a:rPr lang="en-US" sz="1500" b="1" dirty="0">
                <a:solidFill>
                  <a:srgbClr val="000000"/>
                </a:solidFill>
              </a:rPr>
              <a:t>45%</a:t>
            </a:r>
            <a:r>
              <a:rPr lang="en-US" sz="1500" dirty="0">
                <a:solidFill>
                  <a:srgbClr val="000000"/>
                </a:solidFill>
              </a:rPr>
              <a:t> of projects discovered new partners or collaborators</a:t>
            </a:r>
          </a:p>
        </p:txBody>
      </p:sp>
      <p:pic>
        <p:nvPicPr>
          <p:cNvPr id="13" name="Picture 4">
            <a:extLst>
              <a:ext uri="{FF2B5EF4-FFF2-40B4-BE49-F238E27FC236}">
                <a16:creationId xmlns="" xmlns:a16="http://schemas.microsoft.com/office/drawing/2014/main" id="{FD1CCA8D-8020-45A7-B05E-565AEDB4B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680" y="3118286"/>
            <a:ext cx="12096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557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p:txBody>
          <a:bodyPr>
            <a:normAutofit/>
          </a:bodyPr>
          <a:lstStyle/>
          <a:p>
            <a:r>
              <a:rPr lang="en-US" sz="4000" b="0" dirty="0" smtClean="0"/>
              <a:t>Testing Our Proposal</a:t>
            </a:r>
            <a:endParaRPr lang="en-US" sz="4000" b="0" dirty="0"/>
          </a:p>
        </p:txBody>
      </p:sp>
      <p:sp>
        <p:nvSpPr>
          <p:cNvPr id="9" name="Text Placeholder 8">
            <a:extLst>
              <a:ext uri="{FF2B5EF4-FFF2-40B4-BE49-F238E27FC236}">
                <a16:creationId xmlns="" xmlns:a16="http://schemas.microsoft.com/office/drawing/2014/main" id="{53469036-D1FB-4164-96AE-B6D8CECCFC96}"/>
              </a:ext>
            </a:extLst>
          </p:cNvPr>
          <p:cNvSpPr>
            <a:spLocks noGrp="1"/>
          </p:cNvSpPr>
          <p:nvPr>
            <p:ph type="body" sz="quarter" idx="13"/>
          </p:nvPr>
        </p:nvSpPr>
        <p:spPr>
          <a:xfrm>
            <a:off x="-327603" y="2572930"/>
            <a:ext cx="7342631" cy="608895"/>
          </a:xfrm>
        </p:spPr>
        <p:txBody>
          <a:bodyPr/>
          <a:lstStyle/>
          <a:p>
            <a:pPr lvl="0" algn="ctr" defTabSz="1155700">
              <a:spcBef>
                <a:spcPct val="0"/>
              </a:spcBef>
              <a:spcAft>
                <a:spcPct val="35000"/>
              </a:spcAft>
            </a:pPr>
            <a:r>
              <a:rPr lang="en-US" dirty="0"/>
              <a:t>First-hand data survey on a Matched Crowdfunding experiment</a:t>
            </a:r>
          </a:p>
        </p:txBody>
      </p:sp>
      <p:pic>
        <p:nvPicPr>
          <p:cNvPr id="13" name="Picture Placeholder 12">
            <a:extLst>
              <a:ext uri="{FF2B5EF4-FFF2-40B4-BE49-F238E27FC236}">
                <a16:creationId xmlns="" xmlns:a16="http://schemas.microsoft.com/office/drawing/2014/main"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604000" y="1920379"/>
            <a:ext cx="5588000" cy="3031489"/>
          </a:xfrm>
        </p:spPr>
      </p:pic>
      <p:sp>
        <p:nvSpPr>
          <p:cNvPr id="11" name="Footer Placeholder 10">
            <a:extLst>
              <a:ext uri="{FF2B5EF4-FFF2-40B4-BE49-F238E27FC236}">
                <a16:creationId xmlns="" xmlns:a16="http://schemas.microsoft.com/office/drawing/2014/main" id="{47F4D2C2-B71A-4089-A3FE-603C32706CA6}"/>
              </a:ext>
            </a:extLst>
          </p:cNvPr>
          <p:cNvSpPr>
            <a:spLocks noGrp="1"/>
          </p:cNvSpPr>
          <p:nvPr>
            <p:ph type="ftr" sz="quarter" idx="14"/>
          </p:nvPr>
        </p:nvSpPr>
        <p:spPr/>
        <p:txBody>
          <a:bodyPr/>
          <a:lstStyle/>
          <a:p>
            <a:r>
              <a:rPr lang="en-US" dirty="0"/>
              <a:t>Challenge Project  2018-19</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23</a:t>
            </a:fld>
            <a:endParaRPr lang="en-US" dirty="0"/>
          </a:p>
        </p:txBody>
      </p:sp>
    </p:spTree>
    <p:extLst>
      <p:ext uri="{BB962C8B-B14F-4D97-AF65-F5344CB8AC3E}">
        <p14:creationId xmlns:p14="http://schemas.microsoft.com/office/powerpoint/2010/main" val="424299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dirty="0"/>
              <a:t>Our own survey experiment on a randomized sample of 1025 British adults on the </a:t>
            </a:r>
            <a:r>
              <a:rPr lang="en-US" i="1" dirty="0" err="1"/>
              <a:t>ProlificAcademic</a:t>
            </a:r>
            <a:r>
              <a:rPr lang="en-US" dirty="0"/>
              <a:t> Panel</a:t>
            </a:r>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p:txBody>
          <a:bodyPr/>
          <a:lstStyle/>
          <a:p>
            <a:fld id="{8699F50C-BE38-4BD0-BA84-9B090E1F2B9B}" type="slidenum">
              <a:rPr lang="en-US" noProof="0" smtClean="0"/>
              <a:t>24</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p:txBody>
          <a:bodyPr/>
          <a:lstStyle/>
          <a:p>
            <a:r>
              <a:rPr lang="en-US" dirty="0"/>
              <a:t>Matched Crowdfunding</a:t>
            </a:r>
          </a:p>
        </p:txBody>
      </p:sp>
      <p:sp>
        <p:nvSpPr>
          <p:cNvPr id="10" name="Rectangle 9">
            <a:extLst>
              <a:ext uri="{FF2B5EF4-FFF2-40B4-BE49-F238E27FC236}">
                <a16:creationId xmlns="" xmlns:a16="http://schemas.microsoft.com/office/drawing/2014/main" id="{A4BD196A-1EAB-466F-91DA-D7D57871A997}"/>
              </a:ext>
            </a:extLst>
          </p:cNvPr>
          <p:cNvSpPr/>
          <p:nvPr/>
        </p:nvSpPr>
        <p:spPr>
          <a:xfrm>
            <a:off x="3250442" y="2991527"/>
            <a:ext cx="6728346" cy="304436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a:lnSpc>
                <a:spcPct val="115000"/>
              </a:lnSpc>
            </a:pPr>
            <a:r>
              <a:rPr lang="en-US" sz="1400" dirty="0">
                <a:ea typeface="Times New Roman" panose="02020603050405020304" pitchFamily="18" charset="0"/>
                <a:cs typeface="Arial" panose="020B0604020202020204" pitchFamily="34" charset="0"/>
              </a:rPr>
              <a:t>Imagine you have </a:t>
            </a:r>
            <a:r>
              <a:rPr lang="en-US" sz="1400" b="1" dirty="0">
                <a:ea typeface="Times New Roman" panose="02020603050405020304" pitchFamily="18" charset="0"/>
                <a:cs typeface="Arial" panose="020B0604020202020204" pitchFamily="34" charset="0"/>
              </a:rPr>
              <a:t>£20</a:t>
            </a:r>
            <a:r>
              <a:rPr lang="en-US" sz="1400" dirty="0">
                <a:ea typeface="Times New Roman" panose="02020603050405020304" pitchFamily="18" charset="0"/>
                <a:cs typeface="Arial" panose="020B0604020202020204" pitchFamily="34" charset="0"/>
              </a:rPr>
              <a:t> to invest in a project on an </a:t>
            </a:r>
            <a:r>
              <a:rPr lang="en-US" sz="1400" b="1" dirty="0">
                <a:ea typeface="Times New Roman" panose="02020603050405020304" pitchFamily="18" charset="0"/>
                <a:cs typeface="Arial" panose="020B0604020202020204" pitchFamily="34" charset="0"/>
              </a:rPr>
              <a:t>equity crowdfunding platform</a:t>
            </a:r>
            <a:r>
              <a:rPr lang="en-US" sz="1400" dirty="0">
                <a:ea typeface="Times New Roman" panose="02020603050405020304" pitchFamily="18" charset="0"/>
                <a:cs typeface="Arial" panose="020B0604020202020204" pitchFamily="34" charset="0"/>
              </a:rPr>
              <a:t>.</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You will be presented with two business profiles, and can allocate all your money to buy a share in one of them, or divide the investment between them as you wish.</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 </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Organizations that do not reach their target cannot keep or transfer the money they have raised, and it will be refunded to the investors. </a:t>
            </a:r>
            <a:r>
              <a:rPr lang="en-US" sz="1400" u="sng" dirty="0">
                <a:ea typeface="Times New Roman" panose="02020603050405020304" pitchFamily="18" charset="0"/>
                <a:cs typeface="Arial" panose="020B0604020202020204" pitchFamily="34" charset="0"/>
              </a:rPr>
              <a:t>In that case, your allocation would be wasteful.</a:t>
            </a:r>
            <a:r>
              <a:rPr lang="en-US" sz="1400" dirty="0">
                <a:ea typeface="Times New Roman" panose="02020603050405020304" pitchFamily="18" charset="0"/>
                <a:cs typeface="Arial" panose="020B0604020202020204" pitchFamily="34" charset="0"/>
              </a:rPr>
              <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 </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Below are the two business profiles, read them carefully then please scroll down to allocate your money.</a:t>
            </a:r>
            <a:br>
              <a:rPr lang="en-US" sz="1400" dirty="0">
                <a:ea typeface="Times New Roman" panose="02020603050405020304" pitchFamily="18" charset="0"/>
                <a:cs typeface="Arial" panose="020B0604020202020204" pitchFamily="34" charset="0"/>
              </a:rPr>
            </a:br>
            <a:r>
              <a:rPr lang="en-US" sz="1400" dirty="0">
                <a:ea typeface="Times New Roman" panose="02020603050405020304" pitchFamily="18" charset="0"/>
                <a:cs typeface="Arial" panose="020B0604020202020204" pitchFamily="34" charset="0"/>
              </a:rPr>
              <a:t>The progress bar indicates the progress the organization has made to reach the necessary target in this round.</a:t>
            </a:r>
          </a:p>
        </p:txBody>
      </p:sp>
      <p:sp>
        <p:nvSpPr>
          <p:cNvPr id="12" name="Rectangle 11">
            <a:extLst>
              <a:ext uri="{FF2B5EF4-FFF2-40B4-BE49-F238E27FC236}">
                <a16:creationId xmlns="" xmlns:a16="http://schemas.microsoft.com/office/drawing/2014/main" id="{4EB6639A-273D-4F03-8ACE-152BBCE44EC8}"/>
              </a:ext>
            </a:extLst>
          </p:cNvPr>
          <p:cNvSpPr/>
          <p:nvPr/>
        </p:nvSpPr>
        <p:spPr>
          <a:xfrm>
            <a:off x="1089157" y="2527536"/>
            <a:ext cx="6728345" cy="318998"/>
          </a:xfrm>
          <a:prstGeom prst="rect">
            <a:avLst/>
          </a:prstGeom>
        </p:spPr>
        <p:txBody>
          <a:bodyPr wrap="square">
            <a:spAutoFit/>
          </a:bodyPr>
          <a:lstStyle/>
          <a:p>
            <a:pPr lvl="0">
              <a:lnSpc>
                <a:spcPct val="115000"/>
              </a:lnSpc>
            </a:pPr>
            <a:r>
              <a:rPr lang="en-US" sz="1400" b="1" dirty="0">
                <a:solidFill>
                  <a:srgbClr val="300061"/>
                </a:solidFill>
                <a:ea typeface="Times New Roman" panose="02020603050405020304" pitchFamily="18" charset="0"/>
                <a:cs typeface="Arial" panose="020B0604020202020204" pitchFamily="34" charset="0"/>
              </a:rPr>
              <a:t>Following a definition of equity crowdfunding, respondents were shown this:</a:t>
            </a:r>
          </a:p>
        </p:txBody>
      </p:sp>
    </p:spTree>
    <p:extLst>
      <p:ext uri="{BB962C8B-B14F-4D97-AF65-F5344CB8AC3E}">
        <p14:creationId xmlns:p14="http://schemas.microsoft.com/office/powerpoint/2010/main" val="97770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25</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3" name="AutoShape 2"/>
          <p:cNvSpPr>
            <a:spLocks noChangeArrowheads="1"/>
          </p:cNvSpPr>
          <p:nvPr/>
        </p:nvSpPr>
        <p:spPr bwMode="auto">
          <a:xfrm>
            <a:off x="6190911" y="2557297"/>
            <a:ext cx="3000590" cy="3489605"/>
          </a:xfrm>
          <a:prstGeom prst="bracketPair">
            <a:avLst>
              <a:gd name="adj" fmla="val 8051"/>
            </a:avLst>
          </a:prstGeom>
          <a:noFill/>
          <a:ln w="9525" cap="flat" cmpd="sng" algn="ctr">
            <a:solidFill>
              <a:schemeClr val="accent1"/>
            </a:solidFill>
            <a:prstDash val="solid"/>
            <a:headEnd/>
            <a:tailEnd/>
          </a:ln>
          <a:effectLst/>
          <a:extLst/>
        </p:spPr>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endParaRPr lang="en-GB" sz="1600" dirty="0">
              <a:effectLst/>
              <a:ea typeface="SimSun"/>
              <a:cs typeface="Arial"/>
            </a:endParaRPr>
          </a:p>
          <a:p>
            <a:pPr algn="ctr">
              <a:lnSpc>
                <a:spcPct val="115000"/>
              </a:lnSpc>
              <a:spcAft>
                <a:spcPts val="0"/>
              </a:spcAft>
            </a:pP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project has been endorsed </a:t>
            </a:r>
            <a:r>
              <a:rPr lang="en-GB" sz="1200" dirty="0">
                <a:solidFill>
                  <a:srgbClr val="C00000"/>
                </a:solidFill>
                <a:effectLst/>
                <a:ea typeface="SimSun"/>
                <a:cs typeface="Arial"/>
              </a:rPr>
              <a:t>by a government authority</a:t>
            </a:r>
            <a:r>
              <a:rPr lang="en-GB" sz="1200" dirty="0">
                <a:solidFill>
                  <a:srgbClr val="333333"/>
                </a:solidFill>
                <a:effectLst/>
                <a:ea typeface="SimSun"/>
                <a:cs typeface="Arial"/>
              </a:rPr>
              <a:t> who will, upon reaching the target goal, invest in the business, </a:t>
            </a:r>
            <a:r>
              <a:rPr lang="en-GB" sz="1200" dirty="0">
                <a:solidFill>
                  <a:srgbClr val="C00000"/>
                </a:solidFill>
                <a:effectLst/>
                <a:ea typeface="SimSun"/>
                <a:cs typeface="Arial"/>
              </a:rPr>
              <a:t>matching </a:t>
            </a:r>
            <a:r>
              <a:rPr lang="en-GB" sz="1200" dirty="0" smtClean="0">
                <a:solidFill>
                  <a:srgbClr val="C00000"/>
                </a:solidFill>
                <a:ea typeface="SimSun"/>
                <a:cs typeface="Arial"/>
              </a:rPr>
              <a:t>25</a:t>
            </a:r>
            <a:r>
              <a:rPr lang="en-GB" sz="1200" dirty="0" smtClean="0">
                <a:solidFill>
                  <a:srgbClr val="C00000"/>
                </a:solidFill>
                <a:effectLst/>
                <a:ea typeface="SimSun"/>
                <a:cs typeface="Arial"/>
              </a:rPr>
              <a:t>% </a:t>
            </a:r>
            <a:r>
              <a:rPr lang="en-GB" sz="1200" dirty="0">
                <a:solidFill>
                  <a:srgbClr val="333333"/>
                </a:solidFill>
                <a:effectLst/>
                <a:ea typeface="SimSun"/>
                <a:cs typeface="Arial"/>
              </a:rPr>
              <a:t>of what was raised in this crowdfunding round. </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217732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26</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3" name="AutoShape 2"/>
          <p:cNvSpPr>
            <a:spLocks noChangeArrowheads="1"/>
          </p:cNvSpPr>
          <p:nvPr/>
        </p:nvSpPr>
        <p:spPr bwMode="auto">
          <a:xfrm>
            <a:off x="6190911" y="2557297"/>
            <a:ext cx="3000590" cy="3489605"/>
          </a:xfrm>
          <a:prstGeom prst="bracketPair">
            <a:avLst>
              <a:gd name="adj" fmla="val 8051"/>
            </a:avLst>
          </a:prstGeom>
          <a:noFill/>
          <a:ln w="9525" cap="flat" cmpd="sng" algn="ctr">
            <a:solidFill>
              <a:schemeClr val="accent1"/>
            </a:solidFill>
            <a:prstDash val="solid"/>
            <a:headEnd/>
            <a:tailEnd/>
          </a:ln>
          <a:effectLst/>
          <a:extLst/>
        </p:spPr>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endParaRPr lang="en-GB" sz="1600" dirty="0">
              <a:effectLst/>
              <a:ea typeface="SimSun"/>
              <a:cs typeface="Arial"/>
            </a:endParaRPr>
          </a:p>
          <a:p>
            <a:pPr algn="ctr">
              <a:lnSpc>
                <a:spcPct val="115000"/>
              </a:lnSpc>
              <a:spcAft>
                <a:spcPts val="0"/>
              </a:spcAft>
            </a:pP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project has been endorsed </a:t>
            </a:r>
            <a:r>
              <a:rPr lang="en-GB" sz="1200" dirty="0">
                <a:solidFill>
                  <a:srgbClr val="C00000"/>
                </a:solidFill>
                <a:effectLst/>
                <a:ea typeface="SimSun"/>
                <a:cs typeface="Arial"/>
              </a:rPr>
              <a:t>by a government authority</a:t>
            </a:r>
            <a:r>
              <a:rPr lang="en-GB" sz="1200" dirty="0">
                <a:solidFill>
                  <a:srgbClr val="333333"/>
                </a:solidFill>
                <a:effectLst/>
                <a:ea typeface="SimSun"/>
                <a:cs typeface="Arial"/>
              </a:rPr>
              <a:t> who will, upon reaching the target goal, invest in the business, </a:t>
            </a:r>
            <a:r>
              <a:rPr lang="en-GB" sz="1200" dirty="0">
                <a:solidFill>
                  <a:srgbClr val="C00000"/>
                </a:solidFill>
                <a:effectLst/>
                <a:ea typeface="SimSun"/>
                <a:cs typeface="Arial"/>
              </a:rPr>
              <a:t>matching 50% </a:t>
            </a:r>
            <a:r>
              <a:rPr lang="en-GB" sz="1200" dirty="0">
                <a:solidFill>
                  <a:srgbClr val="333333"/>
                </a:solidFill>
                <a:effectLst/>
                <a:ea typeface="SimSun"/>
                <a:cs typeface="Arial"/>
              </a:rPr>
              <a:t>of what was raised in this crowdfunding round. </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30518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27</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3" name="AutoShape 2"/>
          <p:cNvSpPr>
            <a:spLocks noChangeArrowheads="1"/>
          </p:cNvSpPr>
          <p:nvPr/>
        </p:nvSpPr>
        <p:spPr bwMode="auto">
          <a:xfrm>
            <a:off x="6190911" y="2557297"/>
            <a:ext cx="3000590" cy="3489605"/>
          </a:xfrm>
          <a:prstGeom prst="bracketPair">
            <a:avLst>
              <a:gd name="adj" fmla="val 8051"/>
            </a:avLst>
          </a:prstGeom>
          <a:noFill/>
          <a:ln w="9525" cap="flat" cmpd="sng" algn="ctr">
            <a:solidFill>
              <a:schemeClr val="accent1"/>
            </a:solidFill>
            <a:prstDash val="solid"/>
            <a:headEnd/>
            <a:tailEnd/>
          </a:ln>
          <a:effectLst/>
          <a:extLst/>
        </p:spPr>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endParaRPr lang="en-GB" sz="1600" dirty="0">
              <a:effectLst/>
              <a:ea typeface="SimSun"/>
              <a:cs typeface="Arial"/>
            </a:endParaRPr>
          </a:p>
          <a:p>
            <a:pPr algn="ctr">
              <a:lnSpc>
                <a:spcPct val="115000"/>
              </a:lnSpc>
              <a:spcAft>
                <a:spcPts val="0"/>
              </a:spcAft>
            </a:pP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project has been endorsed </a:t>
            </a:r>
            <a:r>
              <a:rPr lang="en-GB" sz="1200" dirty="0">
                <a:solidFill>
                  <a:srgbClr val="C00000"/>
                </a:solidFill>
                <a:effectLst/>
                <a:ea typeface="SimSun"/>
                <a:cs typeface="Arial"/>
              </a:rPr>
              <a:t>by a </a:t>
            </a:r>
            <a:r>
              <a:rPr lang="en-GB" sz="1200" dirty="0" smtClean="0">
                <a:solidFill>
                  <a:srgbClr val="C00000"/>
                </a:solidFill>
                <a:effectLst/>
                <a:ea typeface="SimSun"/>
                <a:cs typeface="Arial"/>
              </a:rPr>
              <a:t>reputable investor</a:t>
            </a:r>
            <a:r>
              <a:rPr lang="en-GB" sz="1200" dirty="0" smtClean="0">
                <a:solidFill>
                  <a:srgbClr val="333333"/>
                </a:solidFill>
                <a:effectLst/>
                <a:ea typeface="SimSun"/>
                <a:cs typeface="Arial"/>
              </a:rPr>
              <a:t> who </a:t>
            </a:r>
            <a:r>
              <a:rPr lang="en-GB" sz="1200" dirty="0">
                <a:solidFill>
                  <a:srgbClr val="333333"/>
                </a:solidFill>
                <a:effectLst/>
                <a:ea typeface="SimSun"/>
                <a:cs typeface="Arial"/>
              </a:rPr>
              <a:t>will, upon reaching the target goal, invest in the business, </a:t>
            </a:r>
            <a:r>
              <a:rPr lang="en-GB" sz="1200" dirty="0">
                <a:solidFill>
                  <a:srgbClr val="C00000"/>
                </a:solidFill>
                <a:effectLst/>
                <a:ea typeface="SimSun"/>
                <a:cs typeface="Arial"/>
              </a:rPr>
              <a:t>matching </a:t>
            </a:r>
            <a:r>
              <a:rPr lang="en-GB" sz="1200" dirty="0" smtClean="0">
                <a:solidFill>
                  <a:srgbClr val="C00000"/>
                </a:solidFill>
                <a:ea typeface="SimSun"/>
                <a:cs typeface="Arial"/>
              </a:rPr>
              <a:t>25</a:t>
            </a:r>
            <a:r>
              <a:rPr lang="en-GB" sz="1200" dirty="0" smtClean="0">
                <a:solidFill>
                  <a:srgbClr val="C00000"/>
                </a:solidFill>
                <a:effectLst/>
                <a:ea typeface="SimSun"/>
                <a:cs typeface="Arial"/>
              </a:rPr>
              <a:t>% </a:t>
            </a:r>
            <a:r>
              <a:rPr lang="en-GB" sz="1200" dirty="0">
                <a:solidFill>
                  <a:srgbClr val="333333"/>
                </a:solidFill>
                <a:effectLst/>
                <a:ea typeface="SimSun"/>
                <a:cs typeface="Arial"/>
              </a:rPr>
              <a:t>of what was raised in this crowdfunding round. </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246008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28</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3" name="AutoShape 2"/>
          <p:cNvSpPr>
            <a:spLocks noChangeArrowheads="1"/>
          </p:cNvSpPr>
          <p:nvPr/>
        </p:nvSpPr>
        <p:spPr bwMode="auto">
          <a:xfrm>
            <a:off x="6190911" y="2557297"/>
            <a:ext cx="3000590" cy="3489605"/>
          </a:xfrm>
          <a:prstGeom prst="bracketPair">
            <a:avLst>
              <a:gd name="adj" fmla="val 8051"/>
            </a:avLst>
          </a:prstGeom>
          <a:noFill/>
          <a:ln w="9525" cap="flat" cmpd="sng" algn="ctr">
            <a:solidFill>
              <a:schemeClr val="accent1"/>
            </a:solidFill>
            <a:prstDash val="solid"/>
            <a:headEnd/>
            <a:tailEnd/>
          </a:ln>
          <a:effectLst/>
          <a:extLst/>
        </p:spPr>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endParaRPr lang="en-GB" sz="1600" dirty="0">
              <a:effectLst/>
              <a:ea typeface="SimSun"/>
              <a:cs typeface="Arial"/>
            </a:endParaRPr>
          </a:p>
          <a:p>
            <a:pPr algn="ctr">
              <a:lnSpc>
                <a:spcPct val="115000"/>
              </a:lnSpc>
              <a:spcAft>
                <a:spcPts val="0"/>
              </a:spcAft>
            </a:pP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project has been endorsed </a:t>
            </a:r>
            <a:r>
              <a:rPr lang="en-GB" sz="1200" dirty="0">
                <a:solidFill>
                  <a:srgbClr val="C00000"/>
                </a:solidFill>
                <a:effectLst/>
                <a:ea typeface="SimSun"/>
                <a:cs typeface="Arial"/>
              </a:rPr>
              <a:t>by a </a:t>
            </a:r>
            <a:r>
              <a:rPr lang="en-GB" sz="1200" dirty="0" smtClean="0">
                <a:solidFill>
                  <a:srgbClr val="C00000"/>
                </a:solidFill>
                <a:effectLst/>
                <a:ea typeface="SimSun"/>
                <a:cs typeface="Arial"/>
              </a:rPr>
              <a:t>reputable investor</a:t>
            </a:r>
            <a:r>
              <a:rPr lang="en-GB" sz="1200" dirty="0" smtClean="0">
                <a:solidFill>
                  <a:srgbClr val="333333"/>
                </a:solidFill>
                <a:effectLst/>
                <a:ea typeface="SimSun"/>
                <a:cs typeface="Arial"/>
              </a:rPr>
              <a:t> who </a:t>
            </a:r>
            <a:r>
              <a:rPr lang="en-GB" sz="1200" dirty="0">
                <a:solidFill>
                  <a:srgbClr val="333333"/>
                </a:solidFill>
                <a:effectLst/>
                <a:ea typeface="SimSun"/>
                <a:cs typeface="Arial"/>
              </a:rPr>
              <a:t>will, upon reaching the target goal, invest in the business, </a:t>
            </a:r>
            <a:r>
              <a:rPr lang="en-GB" sz="1200" dirty="0">
                <a:solidFill>
                  <a:srgbClr val="C00000"/>
                </a:solidFill>
                <a:effectLst/>
                <a:ea typeface="SimSun"/>
                <a:cs typeface="Arial"/>
              </a:rPr>
              <a:t>matching </a:t>
            </a:r>
            <a:r>
              <a:rPr lang="en-GB" sz="1200" dirty="0" smtClean="0">
                <a:solidFill>
                  <a:srgbClr val="C00000"/>
                </a:solidFill>
                <a:ea typeface="SimSun"/>
                <a:cs typeface="Arial"/>
              </a:rPr>
              <a:t>25</a:t>
            </a:r>
            <a:r>
              <a:rPr lang="en-GB" sz="1200" dirty="0" smtClean="0">
                <a:solidFill>
                  <a:srgbClr val="C00000"/>
                </a:solidFill>
                <a:effectLst/>
                <a:ea typeface="SimSun"/>
                <a:cs typeface="Arial"/>
              </a:rPr>
              <a:t>% </a:t>
            </a:r>
            <a:r>
              <a:rPr lang="en-GB" sz="1200" dirty="0">
                <a:solidFill>
                  <a:srgbClr val="333333"/>
                </a:solidFill>
                <a:effectLst/>
                <a:ea typeface="SimSun"/>
                <a:cs typeface="Arial"/>
              </a:rPr>
              <a:t>of what was raised in this crowdfunding round. </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252075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29</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3" name="AutoShape 2"/>
          <p:cNvSpPr>
            <a:spLocks noChangeArrowheads="1"/>
          </p:cNvSpPr>
          <p:nvPr/>
        </p:nvSpPr>
        <p:spPr bwMode="auto">
          <a:xfrm>
            <a:off x="6190911" y="2557297"/>
            <a:ext cx="3000590" cy="3489605"/>
          </a:xfrm>
          <a:prstGeom prst="bracketPair">
            <a:avLst>
              <a:gd name="adj" fmla="val 8051"/>
            </a:avLst>
          </a:prstGeom>
          <a:noFill/>
          <a:ln w="9525" cap="flat" cmpd="sng" algn="ctr">
            <a:solidFill>
              <a:schemeClr val="accent1"/>
            </a:solidFill>
            <a:prstDash val="solid"/>
            <a:headEnd/>
            <a:tailEnd/>
          </a:ln>
          <a:effectLst/>
          <a:extLst/>
        </p:spPr>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endParaRPr lang="en-GB" sz="1600" dirty="0">
              <a:effectLst/>
              <a:ea typeface="SimSun"/>
              <a:cs typeface="Arial"/>
            </a:endParaRPr>
          </a:p>
          <a:p>
            <a:pPr algn="ctr">
              <a:lnSpc>
                <a:spcPct val="115000"/>
              </a:lnSpc>
              <a:spcAft>
                <a:spcPts val="0"/>
              </a:spcAft>
            </a:pP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project has been endorsed </a:t>
            </a:r>
            <a:r>
              <a:rPr lang="en-GB" sz="1200" dirty="0">
                <a:solidFill>
                  <a:srgbClr val="C00000"/>
                </a:solidFill>
                <a:effectLst/>
                <a:ea typeface="SimSun"/>
                <a:cs typeface="Arial"/>
              </a:rPr>
              <a:t>by a </a:t>
            </a:r>
            <a:r>
              <a:rPr lang="en-GB" sz="1200" dirty="0" smtClean="0">
                <a:solidFill>
                  <a:srgbClr val="C00000"/>
                </a:solidFill>
                <a:effectLst/>
                <a:ea typeface="SimSun"/>
                <a:cs typeface="Arial"/>
              </a:rPr>
              <a:t>reputable investor</a:t>
            </a:r>
            <a:r>
              <a:rPr lang="en-GB" sz="1200" dirty="0" smtClean="0">
                <a:solidFill>
                  <a:srgbClr val="333333"/>
                </a:solidFill>
                <a:effectLst/>
                <a:ea typeface="SimSun"/>
                <a:cs typeface="Arial"/>
              </a:rPr>
              <a:t> who </a:t>
            </a:r>
            <a:r>
              <a:rPr lang="en-GB" sz="1200" dirty="0">
                <a:solidFill>
                  <a:srgbClr val="333333"/>
                </a:solidFill>
                <a:effectLst/>
                <a:ea typeface="SimSun"/>
                <a:cs typeface="Arial"/>
              </a:rPr>
              <a:t>will, upon reaching the target goal, invest in the business, </a:t>
            </a:r>
            <a:r>
              <a:rPr lang="en-GB" sz="1200" dirty="0">
                <a:solidFill>
                  <a:srgbClr val="C00000"/>
                </a:solidFill>
                <a:effectLst/>
                <a:ea typeface="SimSun"/>
                <a:cs typeface="Arial"/>
              </a:rPr>
              <a:t>matching 50% </a:t>
            </a:r>
            <a:r>
              <a:rPr lang="en-GB" sz="1200" dirty="0">
                <a:solidFill>
                  <a:srgbClr val="333333"/>
                </a:solidFill>
                <a:effectLst/>
                <a:ea typeface="SimSun"/>
                <a:cs typeface="Arial"/>
              </a:rPr>
              <a:t>of what was raised in this crowdfunding round. </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38261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05493" y="5627883"/>
            <a:ext cx="11381014" cy="781188"/>
          </a:xfrm>
        </p:spPr>
        <p:txBody>
          <a:bodyPr>
            <a:noAutofit/>
          </a:bodyPr>
          <a:lstStyle/>
          <a:p>
            <a:pPr algn="ctr"/>
            <a:r>
              <a:rPr lang="en-GB" sz="1600" dirty="0"/>
              <a:t>National Vision </a:t>
            </a:r>
          </a:p>
          <a:p>
            <a:pPr algn="ctr"/>
            <a:r>
              <a:rPr lang="en-GB" sz="1600" b="0" dirty="0"/>
              <a:t>All people with a learning disability are people first with the right to lead their lives like any others, with the same opportunities and responsibilities, and to be treated with dignity and respect</a:t>
            </a:r>
          </a:p>
        </p:txBody>
      </p:sp>
      <p:sp>
        <p:nvSpPr>
          <p:cNvPr id="6" name="Text Placeholder 5"/>
          <p:cNvSpPr>
            <a:spLocks noGrp="1"/>
          </p:cNvSpPr>
          <p:nvPr>
            <p:ph type="body" sz="quarter" idx="16"/>
          </p:nvPr>
        </p:nvSpPr>
        <p:spPr/>
        <p:txBody>
          <a:bodyPr/>
          <a:lstStyle/>
          <a:p>
            <a:r>
              <a:rPr lang="en-GB" dirty="0"/>
              <a:t>People with Learning Disabilities Face Multiple Barriers to Living Independently </a:t>
            </a:r>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3</a:t>
            </a:fld>
            <a:endParaRPr lang="en-US" noProof="0" dirty="0"/>
          </a:p>
        </p:txBody>
      </p:sp>
      <p:sp>
        <p:nvSpPr>
          <p:cNvPr id="9" name="Title 8"/>
          <p:cNvSpPr>
            <a:spLocks noGrp="1"/>
          </p:cNvSpPr>
          <p:nvPr>
            <p:ph type="title"/>
          </p:nvPr>
        </p:nvSpPr>
        <p:spPr/>
        <p:txBody>
          <a:bodyPr/>
          <a:lstStyle/>
          <a:p>
            <a:r>
              <a:rPr lang="en-GB" dirty="0"/>
              <a:t>Research Purpose</a:t>
            </a:r>
          </a:p>
        </p:txBody>
      </p:sp>
      <p:pic>
        <p:nvPicPr>
          <p:cNvPr id="16" name="Picture Placeholder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11575" b="11575"/>
          <a:stretch>
            <a:fillRect/>
          </a:stretch>
        </p:blipFill>
        <p:spPr>
          <a:xfrm>
            <a:off x="1409329" y="2771131"/>
            <a:ext cx="3790577" cy="2040951"/>
          </a:xfrm>
          <a:prstGeom prst="rect">
            <a:avLst/>
          </a:prstGeom>
        </p:spPr>
      </p:pic>
      <p:pic>
        <p:nvPicPr>
          <p:cNvPr id="18" name="Picture 17" descr="A close up of a logo&#10;&#10;Description generated with very high confidence">
            <a:extLst>
              <a:ext uri="{FF2B5EF4-FFF2-40B4-BE49-F238E27FC236}">
                <a16:creationId xmlns="" xmlns:a16="http://schemas.microsoft.com/office/drawing/2014/main" id="{5F5869BE-E37D-4ABD-B613-685F4D46DECD}"/>
              </a:ext>
            </a:extLst>
          </p:cNvPr>
          <p:cNvPicPr>
            <a:picLocks noChangeAspect="1"/>
          </p:cNvPicPr>
          <p:nvPr/>
        </p:nvPicPr>
        <p:blipFill>
          <a:blip r:embed="rId3"/>
          <a:stretch>
            <a:fillRect/>
          </a:stretch>
        </p:blipFill>
        <p:spPr>
          <a:xfrm>
            <a:off x="6836614" y="1966515"/>
            <a:ext cx="4593386" cy="3213247"/>
          </a:xfrm>
          <a:prstGeom prst="rect">
            <a:avLst/>
          </a:prstGeom>
        </p:spPr>
      </p:pic>
    </p:spTree>
    <p:extLst>
      <p:ext uri="{BB962C8B-B14F-4D97-AF65-F5344CB8AC3E}">
        <p14:creationId xmlns:p14="http://schemas.microsoft.com/office/powerpoint/2010/main" val="1656358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30</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2" name="AutoShape 2"/>
          <p:cNvSpPr>
            <a:spLocks noChangeArrowheads="1"/>
          </p:cNvSpPr>
          <p:nvPr/>
        </p:nvSpPr>
        <p:spPr bwMode="auto">
          <a:xfrm>
            <a:off x="2276104" y="2908800"/>
            <a:ext cx="3044041" cy="2786598"/>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Online Grocery Marketplace</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i="1" dirty="0">
                <a:solidFill>
                  <a:srgbClr val="333333"/>
                </a:solidFill>
                <a:effectLst/>
                <a:ea typeface="SimSun"/>
                <a:cs typeface="Arial"/>
              </a:rPr>
              <a:t>Invest in an online grocery marketplace featuring and delivering high quality groceries that wouldn’t be widely found in supermarkets.</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independent grocery sector is worth over £10bn and there is a need for an online market.</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advantage of this gap</a:t>
            </a:r>
            <a:r>
              <a:rPr lang="en-GB" sz="1200" dirty="0" smtClean="0">
                <a:solidFill>
                  <a:srgbClr val="333333"/>
                </a:solidFill>
                <a:effectLst/>
                <a:ea typeface="SimSun"/>
                <a:cs typeface="Arial"/>
              </a:rPr>
              <a:t>.</a:t>
            </a:r>
            <a:r>
              <a:rPr lang="en-GB" sz="1600" dirty="0">
                <a:solidFill>
                  <a:srgbClr val="333333"/>
                </a:solidFill>
                <a:effectLst/>
                <a:ea typeface="SimSun"/>
                <a:cs typeface="Arial"/>
              </a:rPr>
              <a:t> </a:t>
            </a:r>
            <a:endParaRPr lang="en-GB" sz="1600" dirty="0">
              <a:effectLst/>
              <a:ea typeface="SimSun"/>
              <a:cs typeface="Arial"/>
            </a:endParaRPr>
          </a:p>
        </p:txBody>
      </p:sp>
      <p:sp>
        <p:nvSpPr>
          <p:cNvPr id="10" name="AutoShape 2"/>
          <p:cNvSpPr>
            <a:spLocks noChangeArrowheads="1"/>
          </p:cNvSpPr>
          <p:nvPr/>
        </p:nvSpPr>
        <p:spPr bwMode="auto">
          <a:xfrm>
            <a:off x="5989032" y="2450229"/>
            <a:ext cx="3012464" cy="3819942"/>
          </a:xfrm>
          <a:prstGeom prst="bracketPair">
            <a:avLst>
              <a:gd name="adj" fmla="val 8051"/>
            </a:avLst>
          </a:prstGeom>
          <a:ln>
            <a:solidFill>
              <a:schemeClr val="accent1"/>
            </a:solidFill>
            <a:headEnd/>
            <a:tailEnd/>
          </a:ln>
          <a:extLst/>
        </p:spPr>
        <p:style>
          <a:lnRef idx="1">
            <a:schemeClr val="accent3"/>
          </a:lnRef>
          <a:fillRef idx="0">
            <a:schemeClr val="accent3"/>
          </a:fillRef>
          <a:effectRef idx="0">
            <a:schemeClr val="accent3"/>
          </a:effectRef>
          <a:fontRef idx="minor">
            <a:schemeClr val="tx1"/>
          </a:fontRef>
        </p:style>
        <p:txBody>
          <a:bodyPr rot="0" vert="horz" wrap="square" lIns="45720" tIns="45720" rIns="45720" bIns="45720" anchor="t" anchorCtr="0" upright="1">
            <a:noAutofit/>
          </a:bodyPr>
          <a:lstStyle/>
          <a:p>
            <a:pPr algn="ctr">
              <a:lnSpc>
                <a:spcPct val="115000"/>
              </a:lnSpc>
              <a:spcAft>
                <a:spcPts val="0"/>
              </a:spcAft>
            </a:pPr>
            <a:r>
              <a:rPr lang="en-GB" sz="1200" b="1" dirty="0">
                <a:effectLst/>
                <a:ea typeface="SimSun"/>
                <a:cs typeface="Arial"/>
              </a:rPr>
              <a:t>Coffee Shop and Wine Bar</a:t>
            </a:r>
            <a:r>
              <a:rPr lang="en-GB" sz="1200" dirty="0">
                <a:effectLst/>
                <a:ea typeface="SimSun"/>
                <a:cs typeface="Arial"/>
              </a:rPr>
              <a:t/>
            </a:r>
            <a:br>
              <a:rPr lang="en-GB" sz="1200" dirty="0">
                <a:effectLst/>
                <a:ea typeface="SimSun"/>
                <a:cs typeface="Arial"/>
              </a:rPr>
            </a:br>
            <a:r>
              <a:rPr lang="en-GB" sz="1200" i="1" dirty="0">
                <a:solidFill>
                  <a:srgbClr val="333333"/>
                </a:solidFill>
                <a:effectLst/>
                <a:ea typeface="SimSun"/>
                <a:cs typeface="Arial"/>
              </a:rPr>
              <a:t>Invest in a coffee shop and wine bar, selling quality coffee and selected wines from its own roaster and vineyard.</a:t>
            </a: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The coffee market currently stands at 2.3bn cups per year in the UK, and customer tastes are moving towards quality.</a:t>
            </a:r>
            <a:br>
              <a:rPr lang="en-GB" sz="1200" dirty="0">
                <a:solidFill>
                  <a:srgbClr val="333333"/>
                </a:solidFill>
                <a:effectLst/>
                <a:ea typeface="SimSun"/>
                <a:cs typeface="Arial"/>
              </a:rPr>
            </a:br>
            <a:r>
              <a:rPr lang="en-GB" sz="1200" dirty="0">
                <a:solidFill>
                  <a:srgbClr val="333333"/>
                </a:solidFill>
                <a:effectLst/>
                <a:ea typeface="SimSun"/>
                <a:cs typeface="Arial"/>
              </a:rPr>
              <a:t/>
            </a:r>
            <a:br>
              <a:rPr lang="en-GB" sz="1200" dirty="0">
                <a:solidFill>
                  <a:srgbClr val="333333"/>
                </a:solidFill>
                <a:effectLst/>
                <a:ea typeface="SimSun"/>
                <a:cs typeface="Arial"/>
              </a:rPr>
            </a:br>
            <a:r>
              <a:rPr lang="en-GB" sz="1200" dirty="0">
                <a:solidFill>
                  <a:srgbClr val="333333"/>
                </a:solidFill>
                <a:effectLst/>
                <a:ea typeface="SimSun"/>
                <a:cs typeface="Arial"/>
              </a:rPr>
              <a:t>This business would be perfectly poised to take full advantage of this trend</a:t>
            </a:r>
            <a:r>
              <a:rPr lang="en-GB" sz="1200" dirty="0" smtClean="0">
                <a:solidFill>
                  <a:srgbClr val="333333"/>
                </a:solidFill>
                <a:effectLst/>
                <a:ea typeface="SimSun"/>
                <a:cs typeface="Arial"/>
              </a:rPr>
              <a:t>.</a:t>
            </a:r>
          </a:p>
          <a:p>
            <a:pPr algn="ctr">
              <a:lnSpc>
                <a:spcPct val="115000"/>
              </a:lnSpc>
              <a:spcAft>
                <a:spcPts val="0"/>
              </a:spcAft>
            </a:pPr>
            <a:endParaRPr lang="en-GB" sz="1600" dirty="0">
              <a:effectLst/>
              <a:ea typeface="SimSun"/>
              <a:cs typeface="Arial"/>
            </a:endParaRPr>
          </a:p>
          <a:p>
            <a:pPr algn="ctr">
              <a:lnSpc>
                <a:spcPct val="115000"/>
              </a:lnSpc>
              <a:spcAft>
                <a:spcPts val="0"/>
              </a:spcAft>
            </a:pPr>
            <a:r>
              <a:rPr lang="en-GB" sz="1200" dirty="0">
                <a:solidFill>
                  <a:srgbClr val="C00000"/>
                </a:solidFill>
                <a:effectLst/>
                <a:ea typeface="SimSun"/>
                <a:cs typeface="Arial"/>
              </a:rPr>
              <a:t>Its core mission</a:t>
            </a:r>
            <a:r>
              <a:rPr lang="en-GB" sz="1200" dirty="0">
                <a:solidFill>
                  <a:srgbClr val="333333"/>
                </a:solidFill>
                <a:effectLst/>
                <a:ea typeface="SimSun"/>
                <a:cs typeface="Arial"/>
              </a:rPr>
              <a:t>, simultaneous with making profits</a:t>
            </a:r>
            <a:r>
              <a:rPr lang="en-GB" sz="1200" dirty="0">
                <a:solidFill>
                  <a:srgbClr val="C00000"/>
                </a:solidFill>
                <a:effectLst/>
                <a:ea typeface="SimSun"/>
                <a:cs typeface="Arial"/>
              </a:rPr>
              <a:t>, is hiring and training people with learning disabilities who struggle with employment</a:t>
            </a:r>
            <a:r>
              <a:rPr lang="en-GB" sz="1200" dirty="0">
                <a:solidFill>
                  <a:srgbClr val="333333"/>
                </a:solidFill>
                <a:effectLst/>
                <a:ea typeface="SimSun"/>
                <a:cs typeface="Arial"/>
              </a:rPr>
              <a:t>.</a:t>
            </a:r>
            <a:endParaRPr lang="en-GB" sz="1600" dirty="0">
              <a:effectLst/>
              <a:ea typeface="SimSun"/>
              <a:cs typeface="Arial"/>
            </a:endParaRPr>
          </a:p>
          <a:p>
            <a:pPr algn="ctr">
              <a:lnSpc>
                <a:spcPct val="115000"/>
              </a:lnSpc>
              <a:spcAft>
                <a:spcPts val="0"/>
              </a:spcAft>
            </a:pPr>
            <a:r>
              <a:rPr lang="en-GB" sz="1600" dirty="0">
                <a:solidFill>
                  <a:srgbClr val="333333"/>
                </a:solidFill>
                <a:effectLst/>
                <a:ea typeface="SimSun"/>
                <a:cs typeface="Arial"/>
              </a:rPr>
              <a:t> </a:t>
            </a:r>
            <a:endParaRPr lang="en-GB" sz="1600" dirty="0">
              <a:effectLst/>
              <a:ea typeface="SimSun"/>
              <a:cs typeface="Arial"/>
            </a:endParaRPr>
          </a:p>
        </p:txBody>
      </p:sp>
    </p:spTree>
    <p:extLst>
      <p:ext uri="{BB962C8B-B14F-4D97-AF65-F5344CB8AC3E}">
        <p14:creationId xmlns:p14="http://schemas.microsoft.com/office/powerpoint/2010/main" val="260459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a:t>Our own survey experiment on a randomized sample of 1025 British adults on the </a:t>
            </a:r>
            <a:r>
              <a:rPr lang="en-US" i="1"/>
              <a:t>ProlificAcademic</a:t>
            </a:r>
            <a:r>
              <a:rPr lang="en-US"/>
              <a:t> Panel</a:t>
            </a:r>
            <a:endParaRPr lang="en-US" dirty="0"/>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31</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6079819" y="3619282"/>
            <a:ext cx="4673114" cy="492646"/>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193296" y="3580594"/>
            <a:ext cx="4673114" cy="492646"/>
          </a:xfrm>
          <a:prstGeom prst="rect">
            <a:avLst/>
          </a:prstGeom>
        </p:spPr>
      </p:pic>
    </p:spTree>
    <p:extLst>
      <p:ext uri="{BB962C8B-B14F-4D97-AF65-F5344CB8AC3E}">
        <p14:creationId xmlns:p14="http://schemas.microsoft.com/office/powerpoint/2010/main" val="398706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dirty="0"/>
              <a:t>Our own survey experiment on a randomized sample of 1025 British adults on the </a:t>
            </a:r>
            <a:r>
              <a:rPr lang="en-US" i="1" dirty="0" err="1"/>
              <a:t>ProlificAcademic</a:t>
            </a:r>
            <a:r>
              <a:rPr lang="en-US" dirty="0"/>
              <a:t> Panel</a:t>
            </a:r>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32</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0" name="Rectangle 9">
            <a:extLst>
              <a:ext uri="{FF2B5EF4-FFF2-40B4-BE49-F238E27FC236}">
                <a16:creationId xmlns="" xmlns:a16="http://schemas.microsoft.com/office/drawing/2014/main" id="{E8826B82-29B4-4115-8CAA-F7F4F52199F4}"/>
              </a:ext>
            </a:extLst>
          </p:cNvPr>
          <p:cNvSpPr/>
          <p:nvPr/>
        </p:nvSpPr>
        <p:spPr>
          <a:xfrm>
            <a:off x="338530" y="2365013"/>
            <a:ext cx="4114800" cy="784830"/>
          </a:xfrm>
          <a:prstGeom prst="rect">
            <a:avLst/>
          </a:prstGeom>
        </p:spPr>
        <p:txBody>
          <a:bodyPr wrap="square">
            <a:spAutoFit/>
          </a:bodyPr>
          <a:lstStyle/>
          <a:p>
            <a:pPr marL="285750" indent="-285750" fontAlgn="base">
              <a:buClr>
                <a:srgbClr val="00B050"/>
              </a:buClr>
              <a:buFont typeface="Wingdings" panose="05000000000000000000" pitchFamily="2" charset="2"/>
              <a:buChar char="ü"/>
            </a:pPr>
            <a:r>
              <a:rPr lang="en-GB" sz="1500" dirty="0">
                <a:solidFill>
                  <a:srgbClr val="000000"/>
                </a:solidFill>
              </a:rPr>
              <a:t>The social element of hiring people with LD boosted average-size of contributions by </a:t>
            </a:r>
            <a:r>
              <a:rPr lang="en-GB" sz="1500" dirty="0" smtClean="0">
                <a:solidFill>
                  <a:srgbClr val="000000"/>
                </a:solidFill>
              </a:rPr>
              <a:t>~£1.60 (</a:t>
            </a:r>
            <a:r>
              <a:rPr lang="en-GB" sz="1500" b="1" dirty="0" smtClean="0">
                <a:solidFill>
                  <a:srgbClr val="000000"/>
                </a:solidFill>
              </a:rPr>
              <a:t>17%</a:t>
            </a:r>
            <a:r>
              <a:rPr lang="en-GB" sz="1500" dirty="0" smtClean="0">
                <a:solidFill>
                  <a:srgbClr val="000000"/>
                </a:solidFill>
              </a:rPr>
              <a:t>).</a:t>
            </a:r>
            <a:endParaRPr lang="en-GB" sz="1500" b="1"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3612261363"/>
              </p:ext>
            </p:extLst>
          </p:nvPr>
        </p:nvGraphicFramePr>
        <p:xfrm>
          <a:off x="4453330" y="2100045"/>
          <a:ext cx="6590722" cy="4300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76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dirty="0"/>
              <a:t>Our own survey experiment on a randomized sample of 1025 British adults on the </a:t>
            </a:r>
            <a:r>
              <a:rPr lang="en-US" i="1" dirty="0" err="1"/>
              <a:t>ProlificAcademic</a:t>
            </a:r>
            <a:r>
              <a:rPr lang="en-US" dirty="0"/>
              <a:t> Panel</a:t>
            </a:r>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33</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0" name="Rectangle 9">
            <a:extLst>
              <a:ext uri="{FF2B5EF4-FFF2-40B4-BE49-F238E27FC236}">
                <a16:creationId xmlns="" xmlns:a16="http://schemas.microsoft.com/office/drawing/2014/main" id="{E8826B82-29B4-4115-8CAA-F7F4F52199F4}"/>
              </a:ext>
            </a:extLst>
          </p:cNvPr>
          <p:cNvSpPr/>
          <p:nvPr/>
        </p:nvSpPr>
        <p:spPr>
          <a:xfrm>
            <a:off x="338530" y="2365013"/>
            <a:ext cx="4114800" cy="1015663"/>
          </a:xfrm>
          <a:prstGeom prst="rect">
            <a:avLst/>
          </a:prstGeom>
        </p:spPr>
        <p:txBody>
          <a:bodyPr wrap="square">
            <a:spAutoFit/>
          </a:bodyPr>
          <a:lstStyle/>
          <a:p>
            <a:pPr marL="285750" indent="-285750" fontAlgn="base">
              <a:buClr>
                <a:srgbClr val="00B050"/>
              </a:buClr>
              <a:buFont typeface="Wingdings" panose="05000000000000000000" pitchFamily="2" charset="2"/>
              <a:buChar char="ü"/>
            </a:pPr>
            <a:r>
              <a:rPr lang="en-GB" sz="1500" dirty="0">
                <a:solidFill>
                  <a:srgbClr val="000000"/>
                </a:solidFill>
              </a:rPr>
              <a:t>The progress of the </a:t>
            </a:r>
            <a:r>
              <a:rPr lang="en-GB" sz="1500" dirty="0" err="1" smtClean="0">
                <a:solidFill>
                  <a:srgbClr val="000000"/>
                </a:solidFill>
              </a:rPr>
              <a:t>crowdfunding</a:t>
            </a:r>
            <a:r>
              <a:rPr lang="en-GB" sz="1500" dirty="0" smtClean="0">
                <a:solidFill>
                  <a:srgbClr val="000000"/>
                </a:solidFill>
              </a:rPr>
              <a:t> </a:t>
            </a:r>
            <a:r>
              <a:rPr lang="en-GB" sz="1500" dirty="0">
                <a:solidFill>
                  <a:srgbClr val="000000"/>
                </a:solidFill>
              </a:rPr>
              <a:t>round at 75% (as opposed to 25%) boosted average-size of contributions by </a:t>
            </a:r>
            <a:r>
              <a:rPr lang="en-GB" sz="1500" dirty="0" smtClean="0">
                <a:solidFill>
                  <a:srgbClr val="000000"/>
                </a:solidFill>
              </a:rPr>
              <a:t>~£1.26 (</a:t>
            </a:r>
            <a:r>
              <a:rPr lang="en-GB" sz="1500" b="1" dirty="0" smtClean="0">
                <a:solidFill>
                  <a:srgbClr val="000000"/>
                </a:solidFill>
              </a:rPr>
              <a:t>13%</a:t>
            </a:r>
            <a:r>
              <a:rPr lang="en-GB" sz="1500" dirty="0" smtClean="0">
                <a:solidFill>
                  <a:srgbClr val="000000"/>
                </a:solidFill>
              </a:rPr>
              <a:t>).</a:t>
            </a:r>
            <a:endParaRPr lang="en-GB" sz="1500"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1031263635"/>
              </p:ext>
            </p:extLst>
          </p:nvPr>
        </p:nvGraphicFramePr>
        <p:xfrm>
          <a:off x="4673558" y="2365013"/>
          <a:ext cx="6691128" cy="3858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12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1380F750-D829-4D79-8D6E-74323114FC51}"/>
              </a:ext>
            </a:extLst>
          </p:cNvPr>
          <p:cNvSpPr>
            <a:spLocks noGrp="1"/>
          </p:cNvSpPr>
          <p:nvPr>
            <p:ph type="body" sz="quarter" idx="16"/>
          </p:nvPr>
        </p:nvSpPr>
        <p:spPr>
          <a:xfrm>
            <a:off x="520493" y="1376932"/>
            <a:ext cx="8200426" cy="608895"/>
          </a:xfrm>
        </p:spPr>
        <p:txBody>
          <a:bodyPr/>
          <a:lstStyle/>
          <a:p>
            <a:r>
              <a:rPr lang="en-US" dirty="0"/>
              <a:t>Our own survey experiment on a randomized sample of 1025 British adults on the </a:t>
            </a:r>
            <a:r>
              <a:rPr lang="en-US" i="1" dirty="0" err="1"/>
              <a:t>ProlificAcademic</a:t>
            </a:r>
            <a:r>
              <a:rPr lang="en-US" dirty="0"/>
              <a:t> Panel</a:t>
            </a:r>
          </a:p>
        </p:txBody>
      </p:sp>
      <p:sp>
        <p:nvSpPr>
          <p:cNvPr id="7" name="Footer Placeholder 6">
            <a:extLst>
              <a:ext uri="{FF2B5EF4-FFF2-40B4-BE49-F238E27FC236}">
                <a16:creationId xmlns="" xmlns:a16="http://schemas.microsoft.com/office/drawing/2014/main" id="{4384045B-1030-4AFD-BABE-0B4D92258DF5}"/>
              </a:ext>
            </a:extLst>
          </p:cNvPr>
          <p:cNvSpPr>
            <a:spLocks noGrp="1"/>
          </p:cNvSpPr>
          <p:nvPr>
            <p:ph type="ftr" sz="quarter" idx="17"/>
          </p:nvPr>
        </p:nvSpPr>
        <p:spPr>
          <a:xfrm>
            <a:off x="338530" y="6356350"/>
            <a:ext cx="4114800" cy="365125"/>
          </a:xfrm>
        </p:spPr>
        <p:txBody>
          <a:bodyPr/>
          <a:lstStyle/>
          <a:p>
            <a:r>
              <a:rPr lang="en-US" noProof="0"/>
              <a:t>Challenge Project  2018-19</a:t>
            </a:r>
            <a:endParaRPr lang="en-US" noProof="0" dirty="0"/>
          </a:p>
        </p:txBody>
      </p:sp>
      <p:sp>
        <p:nvSpPr>
          <p:cNvPr id="8" name="Slide Number Placeholder 7">
            <a:extLst>
              <a:ext uri="{FF2B5EF4-FFF2-40B4-BE49-F238E27FC236}">
                <a16:creationId xmlns="" xmlns:a16="http://schemas.microsoft.com/office/drawing/2014/main" id="{E6218A82-2F74-4FE9-A5F8-2BC06F1D8797}"/>
              </a:ext>
            </a:extLst>
          </p:cNvPr>
          <p:cNvSpPr>
            <a:spLocks noGrp="1"/>
          </p:cNvSpPr>
          <p:nvPr>
            <p:ph type="sldNum" sz="quarter" idx="18"/>
          </p:nvPr>
        </p:nvSpPr>
        <p:spPr>
          <a:xfrm>
            <a:off x="11146971" y="6356350"/>
            <a:ext cx="740227" cy="365125"/>
          </a:xfrm>
        </p:spPr>
        <p:txBody>
          <a:bodyPr/>
          <a:lstStyle/>
          <a:p>
            <a:fld id="{8699F50C-BE38-4BD0-BA84-9B090E1F2B9B}" type="slidenum">
              <a:rPr lang="en-US" noProof="0" smtClean="0"/>
              <a:t>34</a:t>
            </a:fld>
            <a:endParaRPr lang="en-US" noProof="0" dirty="0"/>
          </a:p>
        </p:txBody>
      </p:sp>
      <p:sp>
        <p:nvSpPr>
          <p:cNvPr id="9" name="Title 8">
            <a:extLst>
              <a:ext uri="{FF2B5EF4-FFF2-40B4-BE49-F238E27FC236}">
                <a16:creationId xmlns="" xmlns:a16="http://schemas.microsoft.com/office/drawing/2014/main" id="{279AAD03-3698-44CF-8491-FA562EEF0365}"/>
              </a:ext>
            </a:extLst>
          </p:cNvPr>
          <p:cNvSpPr>
            <a:spLocks noGrp="1"/>
          </p:cNvSpPr>
          <p:nvPr>
            <p:ph type="title"/>
          </p:nvPr>
        </p:nvSpPr>
        <p:spPr>
          <a:xfrm>
            <a:off x="518678" y="209028"/>
            <a:ext cx="8333222" cy="1147969"/>
          </a:xfrm>
        </p:spPr>
        <p:txBody>
          <a:bodyPr/>
          <a:lstStyle/>
          <a:p>
            <a:r>
              <a:rPr lang="en-US"/>
              <a:t>Matched Crowdfunding</a:t>
            </a:r>
            <a:endParaRPr lang="en-US" dirty="0"/>
          </a:p>
        </p:txBody>
      </p:sp>
      <p:sp>
        <p:nvSpPr>
          <p:cNvPr id="10" name="Rectangle 9">
            <a:extLst>
              <a:ext uri="{FF2B5EF4-FFF2-40B4-BE49-F238E27FC236}">
                <a16:creationId xmlns="" xmlns:a16="http://schemas.microsoft.com/office/drawing/2014/main" id="{E8826B82-29B4-4115-8CAA-F7F4F52199F4}"/>
              </a:ext>
            </a:extLst>
          </p:cNvPr>
          <p:cNvSpPr/>
          <p:nvPr/>
        </p:nvSpPr>
        <p:spPr>
          <a:xfrm>
            <a:off x="338530" y="2365013"/>
            <a:ext cx="4114800" cy="3554819"/>
          </a:xfrm>
          <a:prstGeom prst="rect">
            <a:avLst/>
          </a:prstGeom>
        </p:spPr>
        <p:txBody>
          <a:bodyPr wrap="square">
            <a:spAutoFit/>
          </a:bodyPr>
          <a:lstStyle/>
          <a:p>
            <a:pPr marL="285750" indent="-285750" fontAlgn="base">
              <a:buClr>
                <a:srgbClr val="00B050"/>
              </a:buClr>
              <a:buFont typeface="Wingdings" panose="05000000000000000000" pitchFamily="2" charset="2"/>
              <a:buChar char="ü"/>
            </a:pPr>
            <a:r>
              <a:rPr lang="en-US" sz="1500" dirty="0" smtClean="0">
                <a:solidFill>
                  <a:srgbClr val="000000"/>
                </a:solidFill>
              </a:rPr>
              <a:t>The </a:t>
            </a:r>
            <a:r>
              <a:rPr lang="en-US" sz="1500" dirty="0">
                <a:solidFill>
                  <a:srgbClr val="000000"/>
                </a:solidFill>
              </a:rPr>
              <a:t>top-up match-fund of 25% by a </a:t>
            </a:r>
            <a:r>
              <a:rPr lang="en-US" sz="1500" dirty="0" smtClean="0">
                <a:solidFill>
                  <a:srgbClr val="000000"/>
                </a:solidFill>
              </a:rPr>
              <a:t>private entity </a:t>
            </a:r>
            <a:r>
              <a:rPr lang="en-US" sz="1500" dirty="0">
                <a:solidFill>
                  <a:srgbClr val="000000"/>
                </a:solidFill>
              </a:rPr>
              <a:t>boosted average-size of contributions by </a:t>
            </a:r>
            <a:r>
              <a:rPr lang="en-US" sz="1500" dirty="0" smtClean="0">
                <a:solidFill>
                  <a:srgbClr val="000000"/>
                </a:solidFill>
              </a:rPr>
              <a:t>~£0.22 (</a:t>
            </a:r>
            <a:r>
              <a:rPr lang="en-US" sz="1500" b="1" dirty="0" smtClean="0">
                <a:solidFill>
                  <a:srgbClr val="000000"/>
                </a:solidFill>
              </a:rPr>
              <a:t>2%</a:t>
            </a:r>
            <a:r>
              <a:rPr lang="en-US" sz="1500" dirty="0" smtClean="0">
                <a:solidFill>
                  <a:srgbClr val="000000"/>
                </a:solidFill>
              </a:rPr>
              <a:t>).</a:t>
            </a:r>
          </a:p>
          <a:p>
            <a:pPr marL="285750" indent="-285750" fontAlgn="base">
              <a:buClr>
                <a:srgbClr val="00B050"/>
              </a:buClr>
              <a:buFont typeface="Wingdings" panose="05000000000000000000" pitchFamily="2" charset="2"/>
              <a:buChar char="ü"/>
            </a:pPr>
            <a:endParaRPr lang="en-US" sz="1500" b="1" dirty="0">
              <a:solidFill>
                <a:srgbClr val="000000"/>
              </a:solidFill>
            </a:endParaRPr>
          </a:p>
          <a:p>
            <a:pPr marL="285750" indent="-285750" fontAlgn="base">
              <a:buClr>
                <a:srgbClr val="00B050"/>
              </a:buClr>
              <a:buFont typeface="Wingdings" panose="05000000000000000000" pitchFamily="2" charset="2"/>
              <a:buChar char="ü"/>
            </a:pPr>
            <a:r>
              <a:rPr lang="en-US" sz="1500" dirty="0">
                <a:solidFill>
                  <a:srgbClr val="000000"/>
                </a:solidFill>
              </a:rPr>
              <a:t>The top-up match-fund of </a:t>
            </a:r>
            <a:r>
              <a:rPr lang="en-US" sz="1500" dirty="0" smtClean="0">
                <a:solidFill>
                  <a:srgbClr val="000000"/>
                </a:solidFill>
              </a:rPr>
              <a:t>50% </a:t>
            </a:r>
            <a:r>
              <a:rPr lang="en-US" sz="1500" dirty="0">
                <a:solidFill>
                  <a:srgbClr val="000000"/>
                </a:solidFill>
              </a:rPr>
              <a:t>by a </a:t>
            </a:r>
            <a:r>
              <a:rPr lang="en-US" sz="1500" dirty="0" smtClean="0">
                <a:solidFill>
                  <a:srgbClr val="000000"/>
                </a:solidFill>
              </a:rPr>
              <a:t>private entity boosted </a:t>
            </a:r>
            <a:r>
              <a:rPr lang="en-US" sz="1500" dirty="0">
                <a:solidFill>
                  <a:srgbClr val="000000"/>
                </a:solidFill>
              </a:rPr>
              <a:t>average-size of contributions by </a:t>
            </a:r>
            <a:r>
              <a:rPr lang="en-US" sz="1500" dirty="0" smtClean="0">
                <a:solidFill>
                  <a:srgbClr val="000000"/>
                </a:solidFill>
              </a:rPr>
              <a:t>~£0.74 (</a:t>
            </a:r>
            <a:r>
              <a:rPr lang="en-US" sz="1500" b="1" dirty="0" smtClean="0">
                <a:solidFill>
                  <a:srgbClr val="000000"/>
                </a:solidFill>
              </a:rPr>
              <a:t>8%</a:t>
            </a:r>
            <a:r>
              <a:rPr lang="en-US" sz="1500" dirty="0" smtClean="0">
                <a:solidFill>
                  <a:srgbClr val="000000"/>
                </a:solidFill>
              </a:rPr>
              <a:t>).</a:t>
            </a:r>
            <a:endParaRPr lang="en-US" sz="1500" b="1" dirty="0">
              <a:solidFill>
                <a:srgbClr val="000000"/>
              </a:solidFill>
            </a:endParaRPr>
          </a:p>
          <a:p>
            <a:pPr marL="285750" indent="-285750" fontAlgn="base">
              <a:buClr>
                <a:srgbClr val="00B050"/>
              </a:buClr>
              <a:buFont typeface="Wingdings" panose="05000000000000000000" pitchFamily="2" charset="2"/>
              <a:buChar char="ü"/>
            </a:pPr>
            <a:endParaRPr lang="en-US" sz="1500" b="1" dirty="0">
              <a:solidFill>
                <a:srgbClr val="000000"/>
              </a:solidFill>
            </a:endParaRPr>
          </a:p>
          <a:p>
            <a:pPr marL="285750" indent="-285750" fontAlgn="base">
              <a:buClr>
                <a:srgbClr val="00B050"/>
              </a:buClr>
              <a:buFont typeface="Wingdings" panose="05000000000000000000" pitchFamily="2" charset="2"/>
              <a:buChar char="ü"/>
            </a:pPr>
            <a:r>
              <a:rPr lang="en-US" sz="1500" dirty="0">
                <a:solidFill>
                  <a:srgbClr val="000000"/>
                </a:solidFill>
              </a:rPr>
              <a:t>The top-up match-fund of 25% by a local authority boosted average-size of contributions by </a:t>
            </a:r>
            <a:r>
              <a:rPr lang="en-US" sz="1500" dirty="0" smtClean="0">
                <a:solidFill>
                  <a:srgbClr val="000000"/>
                </a:solidFill>
              </a:rPr>
              <a:t>~£2.12 (</a:t>
            </a:r>
            <a:r>
              <a:rPr lang="en-US" sz="1500" b="1" dirty="0" smtClean="0">
                <a:solidFill>
                  <a:srgbClr val="000000"/>
                </a:solidFill>
              </a:rPr>
              <a:t>23%</a:t>
            </a:r>
            <a:r>
              <a:rPr lang="en-US" sz="1500" dirty="0" smtClean="0">
                <a:solidFill>
                  <a:srgbClr val="000000"/>
                </a:solidFill>
              </a:rPr>
              <a:t>).</a:t>
            </a:r>
            <a:endParaRPr lang="en-US" sz="1500" b="1" dirty="0">
              <a:solidFill>
                <a:srgbClr val="000000"/>
              </a:solidFill>
            </a:endParaRPr>
          </a:p>
          <a:p>
            <a:pPr marL="285750" indent="-285750" fontAlgn="base">
              <a:buClr>
                <a:srgbClr val="00B050"/>
              </a:buClr>
              <a:buFont typeface="Wingdings" panose="05000000000000000000" pitchFamily="2" charset="2"/>
              <a:buChar char="ü"/>
            </a:pPr>
            <a:endParaRPr lang="en-US" sz="1500" b="1" dirty="0">
              <a:solidFill>
                <a:srgbClr val="000000"/>
              </a:solidFill>
            </a:endParaRPr>
          </a:p>
          <a:p>
            <a:pPr marL="285750" indent="-285750" fontAlgn="base">
              <a:buClr>
                <a:srgbClr val="00B050"/>
              </a:buClr>
              <a:buFont typeface="Wingdings" panose="05000000000000000000" pitchFamily="2" charset="2"/>
              <a:buChar char="ü"/>
            </a:pPr>
            <a:r>
              <a:rPr lang="en-US" sz="1500" dirty="0">
                <a:solidFill>
                  <a:srgbClr val="000000"/>
                </a:solidFill>
              </a:rPr>
              <a:t>The top-up match-fund of 50% by a local authority boosted average-size of contributions by </a:t>
            </a:r>
            <a:r>
              <a:rPr lang="en-US" sz="1500" dirty="0" smtClean="0">
                <a:solidFill>
                  <a:srgbClr val="000000"/>
                </a:solidFill>
              </a:rPr>
              <a:t>~</a:t>
            </a:r>
            <a:r>
              <a:rPr lang="en-US" sz="1500" dirty="0" smtClean="0">
                <a:solidFill>
                  <a:srgbClr val="000000"/>
                </a:solidFill>
              </a:rPr>
              <a:t>£1.20 (</a:t>
            </a:r>
            <a:r>
              <a:rPr lang="en-US" sz="1500" b="1" dirty="0" smtClean="0">
                <a:solidFill>
                  <a:srgbClr val="000000"/>
                </a:solidFill>
              </a:rPr>
              <a:t>13%</a:t>
            </a:r>
            <a:r>
              <a:rPr lang="en-US" sz="1500" dirty="0" smtClean="0">
                <a:solidFill>
                  <a:srgbClr val="000000"/>
                </a:solidFill>
              </a:rPr>
              <a:t>).</a:t>
            </a:r>
            <a:endParaRPr lang="en-US" sz="1500" dirty="0">
              <a:solidFill>
                <a:srgbClr val="000000"/>
              </a:solidFill>
            </a:endParaRPr>
          </a:p>
        </p:txBody>
      </p:sp>
      <p:graphicFrame>
        <p:nvGraphicFramePr>
          <p:cNvPr id="11" name="Chart 10"/>
          <p:cNvGraphicFramePr>
            <a:graphicFrameLocks/>
          </p:cNvGraphicFramePr>
          <p:nvPr>
            <p:extLst>
              <p:ext uri="{D42A27DB-BD31-4B8C-83A1-F6EECF244321}">
                <p14:modId xmlns:p14="http://schemas.microsoft.com/office/powerpoint/2010/main" val="3494435933"/>
              </p:ext>
            </p:extLst>
          </p:nvPr>
        </p:nvGraphicFramePr>
        <p:xfrm>
          <a:off x="4631376" y="2281885"/>
          <a:ext cx="6840187" cy="4213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0924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257B5C4-1692-438A-BAB4-796EF5E24A9F}"/>
              </a:ext>
            </a:extLst>
          </p:cNvPr>
          <p:cNvSpPr/>
          <p:nvPr/>
        </p:nvSpPr>
        <p:spPr>
          <a:xfrm rot="2124664">
            <a:off x="-268628" y="4132276"/>
            <a:ext cx="2762697" cy="572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 xmlns:a16="http://schemas.microsoft.com/office/drawing/2014/main" id="{2C6323ED-4442-4288-8D59-3799C9937479}"/>
              </a:ext>
            </a:extLst>
          </p:cNvPr>
          <p:cNvSpPr>
            <a:spLocks noGrp="1"/>
          </p:cNvSpPr>
          <p:nvPr>
            <p:ph type="ftr" sz="quarter" idx="17"/>
          </p:nvPr>
        </p:nvSpPr>
        <p:spPr/>
        <p:txBody>
          <a:bodyPr/>
          <a:lstStyle/>
          <a:p>
            <a:r>
              <a:rPr lang="en-US" noProof="0" dirty="0"/>
              <a:t>Challenge Project  2018-19</a:t>
            </a:r>
          </a:p>
        </p:txBody>
      </p:sp>
      <p:sp>
        <p:nvSpPr>
          <p:cNvPr id="3" name="Slide Number Placeholder 2">
            <a:extLst>
              <a:ext uri="{FF2B5EF4-FFF2-40B4-BE49-F238E27FC236}">
                <a16:creationId xmlns="" xmlns:a16="http://schemas.microsoft.com/office/drawing/2014/main" id="{5DE57317-E839-44F2-B821-C47B6083BC67}"/>
              </a:ext>
            </a:extLst>
          </p:cNvPr>
          <p:cNvSpPr>
            <a:spLocks noGrp="1"/>
          </p:cNvSpPr>
          <p:nvPr>
            <p:ph type="sldNum" sz="quarter" idx="18"/>
          </p:nvPr>
        </p:nvSpPr>
        <p:spPr/>
        <p:txBody>
          <a:bodyPr/>
          <a:lstStyle/>
          <a:p>
            <a:fld id="{8699F50C-BE38-4BD0-BA84-9B090E1F2B9B}" type="slidenum">
              <a:rPr lang="en-US" noProof="0" smtClean="0"/>
              <a:t>35</a:t>
            </a:fld>
            <a:endParaRPr lang="en-US" noProof="0" dirty="0"/>
          </a:p>
        </p:txBody>
      </p:sp>
      <p:sp>
        <p:nvSpPr>
          <p:cNvPr id="4" name="Title 3">
            <a:extLst>
              <a:ext uri="{FF2B5EF4-FFF2-40B4-BE49-F238E27FC236}">
                <a16:creationId xmlns="" xmlns:a16="http://schemas.microsoft.com/office/drawing/2014/main" id="{97882DC6-CED9-4B2B-A7C3-EFD1F69881B4}"/>
              </a:ext>
            </a:extLst>
          </p:cNvPr>
          <p:cNvSpPr>
            <a:spLocks noGrp="1"/>
          </p:cNvSpPr>
          <p:nvPr>
            <p:ph type="title"/>
          </p:nvPr>
        </p:nvSpPr>
        <p:spPr/>
        <p:txBody>
          <a:bodyPr/>
          <a:lstStyle/>
          <a:p>
            <a:r>
              <a:rPr lang="en-US" dirty="0"/>
              <a:t>Key Recommendations</a:t>
            </a:r>
          </a:p>
        </p:txBody>
      </p:sp>
      <p:sp>
        <p:nvSpPr>
          <p:cNvPr id="5" name="Content Placeholder 4">
            <a:extLst>
              <a:ext uri="{FF2B5EF4-FFF2-40B4-BE49-F238E27FC236}">
                <a16:creationId xmlns="" xmlns:a16="http://schemas.microsoft.com/office/drawing/2014/main" id="{3CE2F77C-7EA6-403B-B573-2D0C43499491}"/>
              </a:ext>
            </a:extLst>
          </p:cNvPr>
          <p:cNvSpPr>
            <a:spLocks noGrp="1"/>
          </p:cNvSpPr>
          <p:nvPr>
            <p:ph idx="1"/>
          </p:nvPr>
        </p:nvSpPr>
        <p:spPr>
          <a:xfrm>
            <a:off x="338530" y="1761854"/>
            <a:ext cx="10628293" cy="4579893"/>
          </a:xfrm>
        </p:spPr>
        <p:txBody>
          <a:bodyPr/>
          <a:lstStyle/>
          <a:p>
            <a:pPr marL="0" indent="0">
              <a:buNone/>
            </a:pPr>
            <a:r>
              <a:rPr lang="en-US" sz="1800" b="1" dirty="0"/>
              <a:t/>
            </a:r>
            <a:br>
              <a:rPr lang="en-US" sz="1800" b="1" dirty="0"/>
            </a:br>
            <a:endParaRPr lang="en-US" sz="1800" dirty="0"/>
          </a:p>
          <a:p>
            <a:pPr marL="457200" indent="-457200" fontAlgn="base">
              <a:buFont typeface="+mj-lt"/>
              <a:buAutoNum type="arabicPeriod"/>
            </a:pPr>
            <a:r>
              <a:rPr lang="en-US" sz="2200" dirty="0"/>
              <a:t>Working with social enterprises towards accessing social finance in Essex</a:t>
            </a:r>
            <a:br>
              <a:rPr lang="en-US" sz="2200" dirty="0"/>
            </a:br>
            <a:endParaRPr lang="en-US" sz="2200" dirty="0"/>
          </a:p>
          <a:p>
            <a:pPr marL="457200" indent="-457200" fontAlgn="base">
              <a:buFont typeface="+mj-lt"/>
              <a:buAutoNum type="arabicPeriod"/>
            </a:pPr>
            <a:r>
              <a:rPr lang="en-US" sz="2200" dirty="0"/>
              <a:t>Dedicating resources to training social entrepreneurs and current social enterprises in organizing crowdfunding rounds for seed and scale up money</a:t>
            </a:r>
            <a:br>
              <a:rPr lang="en-US" sz="2200" dirty="0"/>
            </a:br>
            <a:endParaRPr lang="en-US" sz="2200" dirty="0"/>
          </a:p>
          <a:p>
            <a:pPr marL="457200" indent="-457200">
              <a:buFont typeface="+mj-lt"/>
              <a:buAutoNum type="arabicPeriod"/>
            </a:pPr>
            <a:r>
              <a:rPr lang="en-US" sz="2200" dirty="0"/>
              <a:t>Collaborating with a crowdfunding platform to provide access to an investment match-fund for Employability Social Enterprises focused on Learning Disabilities, thereby incentivizing entrepreneurship and growth in this sector </a:t>
            </a:r>
          </a:p>
        </p:txBody>
      </p:sp>
      <p:sp>
        <p:nvSpPr>
          <p:cNvPr id="6" name="Rectangle 5">
            <a:extLst>
              <a:ext uri="{FF2B5EF4-FFF2-40B4-BE49-F238E27FC236}">
                <a16:creationId xmlns="" xmlns:a16="http://schemas.microsoft.com/office/drawing/2014/main" id="{AF6EC512-5BD1-479C-946D-E648477A2FC5}"/>
              </a:ext>
            </a:extLst>
          </p:cNvPr>
          <p:cNvSpPr/>
          <p:nvPr/>
        </p:nvSpPr>
        <p:spPr>
          <a:xfrm>
            <a:off x="11146971" y="209028"/>
            <a:ext cx="740227" cy="596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4182" y="1327094"/>
            <a:ext cx="6096000" cy="341632"/>
          </a:xfrm>
          <a:prstGeom prst="rect">
            <a:avLst/>
          </a:prstGeom>
        </p:spPr>
        <p:txBody>
          <a:bodyPr>
            <a:spAutoFit/>
          </a:bodyPr>
          <a:lstStyle/>
          <a:p>
            <a:pPr lvl="0">
              <a:lnSpc>
                <a:spcPct val="90000"/>
              </a:lnSpc>
              <a:spcBef>
                <a:spcPts val="1000"/>
              </a:spcBef>
              <a:buClr>
                <a:srgbClr val="2E7A40"/>
              </a:buClr>
            </a:pPr>
            <a:r>
              <a:rPr lang="en-US" spc="300" dirty="0">
                <a:solidFill>
                  <a:srgbClr val="300061"/>
                </a:solidFill>
              </a:rPr>
              <a:t>For the Essex County Council</a:t>
            </a:r>
          </a:p>
        </p:txBody>
      </p:sp>
    </p:spTree>
    <p:extLst>
      <p:ext uri="{BB962C8B-B14F-4D97-AF65-F5344CB8AC3E}">
        <p14:creationId xmlns:p14="http://schemas.microsoft.com/office/powerpoint/2010/main" val="4193091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 xmlns:a16="http://schemas.microsoft.com/office/drawing/2014/main" id="{BA026684-ED32-4C82-8EFB-03E9E047EA33}"/>
              </a:ext>
            </a:extLst>
          </p:cNvPr>
          <p:cNvPicPr>
            <a:picLocks noGrp="1" noChangeAspect="1"/>
          </p:cNvPicPr>
          <p:nvPr>
            <p:ph type="pic" sz="quarter" idx="13"/>
          </p:nvPr>
        </p:nvPicPr>
        <p:blipFill>
          <a:blip r:embed="rId3"/>
          <a:stretch>
            <a:fillRect/>
          </a:stretch>
        </p:blipFill>
        <p:spPr>
          <a:xfrm>
            <a:off x="1734673" y="1364776"/>
            <a:ext cx="4428523" cy="398461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8" name="Title 7">
            <a:extLst>
              <a:ext uri="{FF2B5EF4-FFF2-40B4-BE49-F238E27FC236}">
                <a16:creationId xmlns="" xmlns:a16="http://schemas.microsoft.com/office/drawing/2014/main" id="{8B6C5EAB-81FF-4827-A160-22F4363C611A}"/>
              </a:ext>
            </a:extLst>
          </p:cNvPr>
          <p:cNvSpPr>
            <a:spLocks noGrp="1"/>
          </p:cNvSpPr>
          <p:nvPr>
            <p:ph type="ctrTitle"/>
          </p:nvPr>
        </p:nvSpPr>
        <p:spPr>
          <a:xfrm>
            <a:off x="6494471" y="1144147"/>
            <a:ext cx="4853573" cy="1616252"/>
          </a:xfrm>
        </p:spPr>
        <p:txBody>
          <a:bodyPr/>
          <a:lstStyle/>
          <a:p>
            <a:r>
              <a:rPr lang="en-US" dirty="0"/>
              <a:t>Thank You  </a:t>
            </a:r>
          </a:p>
        </p:txBody>
      </p:sp>
      <p:sp>
        <p:nvSpPr>
          <p:cNvPr id="26" name="Hexagon 25" descr="Solid dark colored hexagon in the middle of image accent">
            <a:extLst>
              <a:ext uri="{FF2B5EF4-FFF2-40B4-BE49-F238E27FC236}">
                <a16:creationId xmlns="" xmlns:a16="http://schemas.microsoft.com/office/drawing/2014/main" id="{2F39A239-5AAE-44A3-9478-AD24B1B6090E}"/>
              </a:ext>
            </a:extLst>
          </p:cNvPr>
          <p:cNvSpPr/>
          <p:nvPr/>
        </p:nvSpPr>
        <p:spPr>
          <a:xfrm rot="16200000">
            <a:off x="2679702" y="2388914"/>
            <a:ext cx="2412998" cy="2080172"/>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descr="Company name and logo group of information&#10;">
            <a:extLst>
              <a:ext uri="{FF2B5EF4-FFF2-40B4-BE49-F238E27FC236}">
                <a16:creationId xmlns="" xmlns:a16="http://schemas.microsoft.com/office/drawing/2014/main" id="{AB599618-B7C8-47CD-A995-FF6E5ED07FD2}"/>
              </a:ext>
            </a:extLst>
          </p:cNvPr>
          <p:cNvGrpSpPr/>
          <p:nvPr/>
        </p:nvGrpSpPr>
        <p:grpSpPr>
          <a:xfrm>
            <a:off x="2903399" y="2967079"/>
            <a:ext cx="1965603" cy="976526"/>
            <a:chOff x="2903399" y="3013734"/>
            <a:chExt cx="1965603" cy="976526"/>
          </a:xfrm>
        </p:grpSpPr>
        <p:sp>
          <p:nvSpPr>
            <p:cNvPr id="28" name="TextBox 27">
              <a:extLst>
                <a:ext uri="{FF2B5EF4-FFF2-40B4-BE49-F238E27FC236}">
                  <a16:creationId xmlns="" xmlns:a16="http://schemas.microsoft.com/office/drawing/2014/main" id="{1D39DACF-E90A-4F05-9A24-B16039DBF9D5}"/>
                </a:ext>
              </a:extLst>
            </p:cNvPr>
            <p:cNvSpPr txBox="1"/>
            <p:nvPr/>
          </p:nvSpPr>
          <p:spPr>
            <a:xfrm>
              <a:off x="2903399" y="3013734"/>
              <a:ext cx="1965603" cy="584775"/>
            </a:xfrm>
            <a:prstGeom prst="rect">
              <a:avLst/>
            </a:prstGeom>
            <a:noFill/>
          </p:spPr>
          <p:txBody>
            <a:bodyPr wrap="none" rtlCol="0">
              <a:spAutoFit/>
            </a:bodyPr>
            <a:lstStyle/>
            <a:p>
              <a:r>
                <a:rPr lang="en-US" sz="3200" b="1" dirty="0">
                  <a:solidFill>
                    <a:schemeClr val="bg1"/>
                  </a:solidFill>
                  <a:latin typeface="Arial Black" panose="020B0A04020102020204" pitchFamily="34" charset="0"/>
                </a:rPr>
                <a:t>2018-19</a:t>
              </a:r>
            </a:p>
          </p:txBody>
        </p:sp>
        <p:sp>
          <p:nvSpPr>
            <p:cNvPr id="29" name="TextBox 28">
              <a:extLst>
                <a:ext uri="{FF2B5EF4-FFF2-40B4-BE49-F238E27FC236}">
                  <a16:creationId xmlns="" xmlns:a16="http://schemas.microsoft.com/office/drawing/2014/main" id="{CEFAECDC-1AA8-4520-9129-7882703356A5}"/>
                </a:ext>
              </a:extLst>
            </p:cNvPr>
            <p:cNvSpPr txBox="1"/>
            <p:nvPr/>
          </p:nvSpPr>
          <p:spPr>
            <a:xfrm>
              <a:off x="2955850" y="3713261"/>
              <a:ext cx="1911101" cy="276999"/>
            </a:xfrm>
            <a:prstGeom prst="rect">
              <a:avLst/>
            </a:prstGeom>
            <a:noFill/>
          </p:spPr>
          <p:txBody>
            <a:bodyPr wrap="none" rtlCol="0">
              <a:spAutoFit/>
            </a:bodyPr>
            <a:lstStyle/>
            <a:p>
              <a:r>
                <a:rPr lang="en-US" sz="1200" b="1" dirty="0">
                  <a:solidFill>
                    <a:schemeClr val="bg1"/>
                  </a:solidFill>
                  <a:cs typeface="Calibri Light" panose="020F0302020204030204" pitchFamily="34" charset="0"/>
                </a:rPr>
                <a:t>CHALLENGE PROJECT</a:t>
              </a:r>
            </a:p>
          </p:txBody>
        </p:sp>
      </p:grpSp>
      <p:sp>
        <p:nvSpPr>
          <p:cNvPr id="3" name="Text Placeholder 2">
            <a:extLst>
              <a:ext uri="{FF2B5EF4-FFF2-40B4-BE49-F238E27FC236}">
                <a16:creationId xmlns="" xmlns:a16="http://schemas.microsoft.com/office/drawing/2014/main" id="{49B0FC57-E216-4BAB-9A7F-3E80F1198B81}"/>
              </a:ext>
            </a:extLst>
          </p:cNvPr>
          <p:cNvSpPr>
            <a:spLocks noGrp="1"/>
          </p:cNvSpPr>
          <p:nvPr>
            <p:ph type="body" sz="quarter" idx="18"/>
          </p:nvPr>
        </p:nvSpPr>
        <p:spPr>
          <a:xfrm>
            <a:off x="6822928" y="4175050"/>
            <a:ext cx="3445782" cy="288000"/>
          </a:xfrm>
        </p:spPr>
        <p:txBody>
          <a:bodyPr/>
          <a:lstStyle/>
          <a:p>
            <a:r>
              <a:rPr lang="en-US" dirty="0">
                <a:solidFill>
                  <a:srgbClr val="540054"/>
                </a:solidFill>
              </a:rPr>
              <a:t>Gabriel Perez</a:t>
            </a:r>
          </a:p>
        </p:txBody>
      </p:sp>
      <p:sp>
        <p:nvSpPr>
          <p:cNvPr id="5" name="Text Placeholder 4">
            <a:extLst>
              <a:ext uri="{FF2B5EF4-FFF2-40B4-BE49-F238E27FC236}">
                <a16:creationId xmlns="" xmlns:a16="http://schemas.microsoft.com/office/drawing/2014/main" id="{B0F9632D-07B3-4610-8C45-F8D1358D19D9}"/>
              </a:ext>
            </a:extLst>
          </p:cNvPr>
          <p:cNvSpPr>
            <a:spLocks noGrp="1"/>
          </p:cNvSpPr>
          <p:nvPr>
            <p:ph type="body" sz="quarter" idx="16"/>
          </p:nvPr>
        </p:nvSpPr>
        <p:spPr>
          <a:xfrm>
            <a:off x="6822929" y="3245701"/>
            <a:ext cx="3445782" cy="288000"/>
          </a:xfrm>
        </p:spPr>
        <p:txBody>
          <a:bodyPr/>
          <a:lstStyle/>
          <a:p>
            <a:r>
              <a:rPr lang="en-US" dirty="0">
                <a:solidFill>
                  <a:srgbClr val="540054"/>
                </a:solidFill>
              </a:rPr>
              <a:t>Mahdi </a:t>
            </a:r>
            <a:r>
              <a:rPr lang="en-US" dirty="0" err="1">
                <a:solidFill>
                  <a:srgbClr val="540054"/>
                </a:solidFill>
              </a:rPr>
              <a:t>Ghuloom</a:t>
            </a:r>
            <a:endParaRPr lang="en-US" dirty="0">
              <a:solidFill>
                <a:srgbClr val="540054"/>
              </a:solidFill>
            </a:endParaRPr>
          </a:p>
        </p:txBody>
      </p:sp>
      <p:sp>
        <p:nvSpPr>
          <p:cNvPr id="7" name="Text Placeholder 6">
            <a:extLst>
              <a:ext uri="{FF2B5EF4-FFF2-40B4-BE49-F238E27FC236}">
                <a16:creationId xmlns="" xmlns:a16="http://schemas.microsoft.com/office/drawing/2014/main" id="{1453921A-E192-4B0A-82B3-FA12B6715503}"/>
              </a:ext>
            </a:extLst>
          </p:cNvPr>
          <p:cNvSpPr>
            <a:spLocks noGrp="1"/>
          </p:cNvSpPr>
          <p:nvPr>
            <p:ph type="body" sz="quarter" idx="15"/>
          </p:nvPr>
        </p:nvSpPr>
        <p:spPr>
          <a:xfrm>
            <a:off x="6822928" y="3834153"/>
            <a:ext cx="3445782" cy="343942"/>
          </a:xfrm>
        </p:spPr>
        <p:txBody>
          <a:bodyPr/>
          <a:lstStyle/>
          <a:p>
            <a:r>
              <a:rPr lang="en-US" dirty="0" err="1">
                <a:solidFill>
                  <a:srgbClr val="540054"/>
                </a:solidFill>
              </a:rPr>
              <a:t>Mariona</a:t>
            </a:r>
            <a:r>
              <a:rPr lang="en-US" dirty="0">
                <a:solidFill>
                  <a:srgbClr val="540054"/>
                </a:solidFill>
              </a:rPr>
              <a:t> </a:t>
            </a:r>
            <a:r>
              <a:rPr lang="en-US" dirty="0" err="1">
                <a:solidFill>
                  <a:srgbClr val="540054"/>
                </a:solidFill>
              </a:rPr>
              <a:t>Nogueras</a:t>
            </a:r>
            <a:endParaRPr lang="en-US" dirty="0">
              <a:solidFill>
                <a:srgbClr val="540054"/>
              </a:solidFill>
            </a:endParaRPr>
          </a:p>
        </p:txBody>
      </p:sp>
      <p:sp>
        <p:nvSpPr>
          <p:cNvPr id="10" name="Text Placeholder 9">
            <a:extLst>
              <a:ext uri="{FF2B5EF4-FFF2-40B4-BE49-F238E27FC236}">
                <a16:creationId xmlns="" xmlns:a16="http://schemas.microsoft.com/office/drawing/2014/main" id="{5CD99B8E-FE5A-474C-80E0-3A7F8900546F}"/>
              </a:ext>
            </a:extLst>
          </p:cNvPr>
          <p:cNvSpPr>
            <a:spLocks noGrp="1"/>
          </p:cNvSpPr>
          <p:nvPr>
            <p:ph type="body" sz="quarter" idx="17"/>
          </p:nvPr>
        </p:nvSpPr>
        <p:spPr>
          <a:xfrm>
            <a:off x="6822928" y="3547462"/>
            <a:ext cx="3445783" cy="289070"/>
          </a:xfrm>
        </p:spPr>
        <p:txBody>
          <a:bodyPr/>
          <a:lstStyle/>
          <a:p>
            <a:r>
              <a:rPr lang="en-US" dirty="0">
                <a:solidFill>
                  <a:srgbClr val="540054"/>
                </a:solidFill>
              </a:rPr>
              <a:t>Giulia Nava</a:t>
            </a:r>
          </a:p>
        </p:txBody>
      </p:sp>
      <p:sp>
        <p:nvSpPr>
          <p:cNvPr id="30" name="Text Placeholder 2">
            <a:extLst>
              <a:ext uri="{FF2B5EF4-FFF2-40B4-BE49-F238E27FC236}">
                <a16:creationId xmlns="" xmlns:a16="http://schemas.microsoft.com/office/drawing/2014/main" id="{B64DC7E3-C8B6-465E-A349-2BF2197944A2}"/>
              </a:ext>
            </a:extLst>
          </p:cNvPr>
          <p:cNvSpPr txBox="1">
            <a:spLocks/>
          </p:cNvSpPr>
          <p:nvPr/>
        </p:nvSpPr>
        <p:spPr>
          <a:xfrm>
            <a:off x="6822928" y="4456942"/>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rgbClr val="540054"/>
                </a:solidFill>
              </a:rPr>
              <a:t>Anamika</a:t>
            </a:r>
            <a:r>
              <a:rPr lang="en-US" dirty="0">
                <a:solidFill>
                  <a:srgbClr val="540054"/>
                </a:solidFill>
              </a:rPr>
              <a:t> </a:t>
            </a:r>
            <a:r>
              <a:rPr lang="en-US" dirty="0" err="1">
                <a:solidFill>
                  <a:srgbClr val="540054"/>
                </a:solidFill>
              </a:rPr>
              <a:t>Shaivya</a:t>
            </a:r>
            <a:endParaRPr lang="en-US" dirty="0">
              <a:solidFill>
                <a:srgbClr val="540054"/>
              </a:solidFill>
            </a:endParaRPr>
          </a:p>
        </p:txBody>
      </p:sp>
      <p:sp>
        <p:nvSpPr>
          <p:cNvPr id="31" name="Text Placeholder 2">
            <a:extLst>
              <a:ext uri="{FF2B5EF4-FFF2-40B4-BE49-F238E27FC236}">
                <a16:creationId xmlns="" xmlns:a16="http://schemas.microsoft.com/office/drawing/2014/main" id="{757D4B44-143C-4A8B-9FB4-8796C744FE2F}"/>
              </a:ext>
            </a:extLst>
          </p:cNvPr>
          <p:cNvSpPr txBox="1">
            <a:spLocks/>
          </p:cNvSpPr>
          <p:nvPr/>
        </p:nvSpPr>
        <p:spPr>
          <a:xfrm>
            <a:off x="6799178" y="2894624"/>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rgbClr val="540054"/>
                </a:solidFill>
              </a:rPr>
              <a:t>Sorin</a:t>
            </a:r>
            <a:r>
              <a:rPr lang="en-US" dirty="0">
                <a:solidFill>
                  <a:srgbClr val="540054"/>
                </a:solidFill>
              </a:rPr>
              <a:t> </a:t>
            </a:r>
            <a:r>
              <a:rPr lang="en-US" dirty="0" err="1">
                <a:solidFill>
                  <a:srgbClr val="540054"/>
                </a:solidFill>
              </a:rPr>
              <a:t>Bobeica</a:t>
            </a:r>
            <a:endParaRPr lang="en-US" dirty="0">
              <a:solidFill>
                <a:srgbClr val="540054"/>
              </a:solidFill>
            </a:endParaRPr>
          </a:p>
        </p:txBody>
      </p:sp>
      <p:sp>
        <p:nvSpPr>
          <p:cNvPr id="11" name="TextBox 10">
            <a:extLst>
              <a:ext uri="{FF2B5EF4-FFF2-40B4-BE49-F238E27FC236}">
                <a16:creationId xmlns="" xmlns:a16="http://schemas.microsoft.com/office/drawing/2014/main" id="{623FFFC0-0D61-406D-8EBF-38E126EF699F}"/>
              </a:ext>
            </a:extLst>
          </p:cNvPr>
          <p:cNvSpPr txBox="1"/>
          <p:nvPr/>
        </p:nvSpPr>
        <p:spPr>
          <a:xfrm>
            <a:off x="1423878" y="5477299"/>
            <a:ext cx="2019869" cy="369332"/>
          </a:xfrm>
          <a:prstGeom prst="rect">
            <a:avLst/>
          </a:prstGeom>
          <a:noFill/>
        </p:spPr>
        <p:txBody>
          <a:bodyPr wrap="square" rtlCol="0">
            <a:spAutoFit/>
          </a:bodyPr>
          <a:lstStyle/>
          <a:p>
            <a:r>
              <a:rPr lang="en-US" dirty="0">
                <a:solidFill>
                  <a:srgbClr val="540054"/>
                </a:solidFill>
                <a:cs typeface="Calibri Light" panose="020F0302020204030204" pitchFamily="34" charset="0"/>
              </a:rPr>
              <a:t>Special thanks to:</a:t>
            </a:r>
          </a:p>
        </p:txBody>
      </p:sp>
      <p:pic>
        <p:nvPicPr>
          <p:cNvPr id="32" name="Picture 2" descr="Image result for essex county council">
            <a:extLst>
              <a:ext uri="{FF2B5EF4-FFF2-40B4-BE49-F238E27FC236}">
                <a16:creationId xmlns="" xmlns:a16="http://schemas.microsoft.com/office/drawing/2014/main" id="{296C3DAB-4BE2-4B1B-8C4D-76CBD700AC7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739" b="24428"/>
          <a:stretch/>
        </p:blipFill>
        <p:spPr bwMode="auto">
          <a:xfrm>
            <a:off x="10830272" y="6142821"/>
            <a:ext cx="1361728" cy="6922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university of essex">
            <a:extLst>
              <a:ext uri="{FF2B5EF4-FFF2-40B4-BE49-F238E27FC236}">
                <a16:creationId xmlns="" xmlns:a16="http://schemas.microsoft.com/office/drawing/2014/main" id="{22EDC3F9-13C5-4BC2-968A-4E6E1E098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8" y="6237312"/>
            <a:ext cx="1645096" cy="59771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 xmlns:a16="http://schemas.microsoft.com/office/drawing/2014/main" id="{A5482A85-B959-450A-9A57-AE86FC9BFF39}"/>
              </a:ext>
            </a:extLst>
          </p:cNvPr>
          <p:cNvSpPr/>
          <p:nvPr/>
        </p:nvSpPr>
        <p:spPr>
          <a:xfrm>
            <a:off x="6375721" y="3428999"/>
            <a:ext cx="447207" cy="1543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 xmlns:a16="http://schemas.microsoft.com/office/drawing/2014/main" id="{757D4B44-143C-4A8B-9FB4-8796C744FE2F}"/>
              </a:ext>
            </a:extLst>
          </p:cNvPr>
          <p:cNvSpPr txBox="1">
            <a:spLocks/>
          </p:cNvSpPr>
          <p:nvPr/>
        </p:nvSpPr>
        <p:spPr>
          <a:xfrm>
            <a:off x="3527746" y="6071571"/>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Professor Robert Johns</a:t>
            </a:r>
          </a:p>
        </p:txBody>
      </p:sp>
      <p:sp>
        <p:nvSpPr>
          <p:cNvPr id="20" name="Text Placeholder 2">
            <a:extLst>
              <a:ext uri="{FF2B5EF4-FFF2-40B4-BE49-F238E27FC236}">
                <a16:creationId xmlns="" xmlns:a16="http://schemas.microsoft.com/office/drawing/2014/main" id="{757D4B44-143C-4A8B-9FB4-8796C744FE2F}"/>
              </a:ext>
            </a:extLst>
          </p:cNvPr>
          <p:cNvSpPr txBox="1">
            <a:spLocks/>
          </p:cNvSpPr>
          <p:nvPr/>
        </p:nvSpPr>
        <p:spPr>
          <a:xfrm>
            <a:off x="3515871" y="5777920"/>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Professor Han </a:t>
            </a:r>
            <a:r>
              <a:rPr lang="en-US" dirty="0" err="1">
                <a:solidFill>
                  <a:schemeClr val="bg1">
                    <a:lumMod val="50000"/>
                  </a:schemeClr>
                </a:solidFill>
              </a:rPr>
              <a:t>Dorrusen</a:t>
            </a:r>
            <a:endParaRPr lang="en-US" dirty="0">
              <a:solidFill>
                <a:schemeClr val="bg1">
                  <a:lumMod val="50000"/>
                </a:schemeClr>
              </a:solidFill>
            </a:endParaRPr>
          </a:p>
        </p:txBody>
      </p:sp>
      <p:sp>
        <p:nvSpPr>
          <p:cNvPr id="21" name="Text Placeholder 2">
            <a:extLst>
              <a:ext uri="{FF2B5EF4-FFF2-40B4-BE49-F238E27FC236}">
                <a16:creationId xmlns="" xmlns:a16="http://schemas.microsoft.com/office/drawing/2014/main" id="{757D4B44-143C-4A8B-9FB4-8796C744FE2F}"/>
              </a:ext>
            </a:extLst>
          </p:cNvPr>
          <p:cNvSpPr txBox="1">
            <a:spLocks/>
          </p:cNvSpPr>
          <p:nvPr/>
        </p:nvSpPr>
        <p:spPr>
          <a:xfrm>
            <a:off x="3539621" y="5477299"/>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Mr. Thomas </a:t>
            </a:r>
            <a:r>
              <a:rPr lang="en-US" dirty="0" err="1">
                <a:solidFill>
                  <a:schemeClr val="bg1">
                    <a:lumMod val="50000"/>
                  </a:schemeClr>
                </a:solidFill>
              </a:rPr>
              <a:t>Aldworth</a:t>
            </a:r>
            <a:endParaRPr lang="en-US" dirty="0">
              <a:solidFill>
                <a:schemeClr val="bg1">
                  <a:lumMod val="50000"/>
                </a:schemeClr>
              </a:solidFill>
            </a:endParaRPr>
          </a:p>
        </p:txBody>
      </p:sp>
      <p:sp>
        <p:nvSpPr>
          <p:cNvPr id="22" name="Text Placeholder 2">
            <a:extLst>
              <a:ext uri="{FF2B5EF4-FFF2-40B4-BE49-F238E27FC236}">
                <a16:creationId xmlns="" xmlns:a16="http://schemas.microsoft.com/office/drawing/2014/main" id="{757D4B44-143C-4A8B-9FB4-8796C744FE2F}"/>
              </a:ext>
            </a:extLst>
          </p:cNvPr>
          <p:cNvSpPr txBox="1">
            <a:spLocks/>
          </p:cNvSpPr>
          <p:nvPr/>
        </p:nvSpPr>
        <p:spPr>
          <a:xfrm>
            <a:off x="3539621" y="6381187"/>
            <a:ext cx="3445782" cy="28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180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Dr. Denise Lovett</a:t>
            </a:r>
          </a:p>
        </p:txBody>
      </p:sp>
    </p:spTree>
    <p:extLst>
      <p:ext uri="{BB962C8B-B14F-4D97-AF65-F5344CB8AC3E}">
        <p14:creationId xmlns:p14="http://schemas.microsoft.com/office/powerpoint/2010/main" val="226095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354E3E-EF4E-4BF8-8B11-F1B05A7858F8}"/>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 xmlns:a16="http://schemas.microsoft.com/office/drawing/2014/main" id="{814D9E93-C5C9-4A0C-A21A-6BF30E77D42A}"/>
              </a:ext>
            </a:extLst>
          </p:cNvPr>
          <p:cNvSpPr txBox="1"/>
          <p:nvPr/>
        </p:nvSpPr>
        <p:spPr>
          <a:xfrm>
            <a:off x="256032" y="1356997"/>
            <a:ext cx="11935968" cy="5632311"/>
          </a:xfrm>
          <a:prstGeom prst="rect">
            <a:avLst/>
          </a:prstGeom>
          <a:noFill/>
        </p:spPr>
        <p:txBody>
          <a:bodyPr wrap="square" rtlCol="0">
            <a:spAutoFit/>
          </a:bodyPr>
          <a:lstStyle/>
          <a:p>
            <a:r>
              <a:rPr lang="en-US" dirty="0"/>
              <a:t>ACTION GROUP UK. (2018). </a:t>
            </a:r>
            <a:r>
              <a:rPr lang="en-US" i="1" dirty="0"/>
              <a:t>Annual Review 41</a:t>
            </a:r>
            <a:r>
              <a:rPr lang="en-US" dirty="0"/>
              <a:t>.</a:t>
            </a:r>
          </a:p>
          <a:p>
            <a:r>
              <a:rPr lang="en-US" dirty="0"/>
              <a:t/>
            </a:r>
            <a:br>
              <a:rPr lang="en-US" dirty="0"/>
            </a:br>
            <a:r>
              <a:rPr lang="en-US" dirty="0"/>
              <a:t>ACTION GROUP UK. (2019). Home - The Action Group. Retrieved from https://actiongroup.org.uk/</a:t>
            </a:r>
          </a:p>
          <a:p>
            <a:r>
              <a:rPr lang="en-US" dirty="0"/>
              <a:t/>
            </a:r>
            <a:br>
              <a:rPr lang="en-US" dirty="0"/>
            </a:br>
            <a:r>
              <a:rPr lang="en-US" dirty="0" err="1"/>
              <a:t>Andreoni</a:t>
            </a:r>
            <a:r>
              <a:rPr lang="en-US" dirty="0"/>
              <a:t>, J. and Payne, A. (2011). Is crowding out due entirely to fundraising? Evidence from a panel of charities. </a:t>
            </a:r>
            <a:r>
              <a:rPr lang="en-US" i="1" dirty="0"/>
              <a:t>Journal of Public Economics</a:t>
            </a:r>
            <a:r>
              <a:rPr lang="en-US" dirty="0"/>
              <a:t>, [online] 95(5-6), pp.334-343. Available at: https://www.sciencedirect.com/science/article/abs/pii/S0047272710001714 [Accessed 13 Jan. 2019].</a:t>
            </a:r>
          </a:p>
          <a:p>
            <a:r>
              <a:rPr lang="en-US" dirty="0"/>
              <a:t/>
            </a:r>
            <a:br>
              <a:rPr lang="en-US" dirty="0"/>
            </a:br>
            <a:r>
              <a:rPr lang="en-US" dirty="0"/>
              <a:t>Anglia Ruskin University. (2016). </a:t>
            </a:r>
            <a:r>
              <a:rPr lang="en-US" i="1" dirty="0"/>
              <a:t>Social Enterprise in Essex</a:t>
            </a:r>
            <a:r>
              <a:rPr lang="en-US" dirty="0"/>
              <a:t>. Retrieved from https://www.anglia.ac.uk/-/media/Files/3rd-sector-futures/Social-Enterprise-in-Essex-final.pdf?la=en&amp;hash=807DD93A5DD74985CE2B66B7DF6EA862</a:t>
            </a:r>
          </a:p>
          <a:p>
            <a:r>
              <a:rPr lang="en-US" dirty="0"/>
              <a:t/>
            </a:r>
            <a:br>
              <a:rPr lang="en-US" dirty="0"/>
            </a:br>
            <a:r>
              <a:rPr lang="en-US" dirty="0"/>
              <a:t>Ballantyne, P. and Kennedy, R. (2016). </a:t>
            </a:r>
            <a:r>
              <a:rPr lang="en-US" i="1" dirty="0"/>
              <a:t>Great Expectations. Exploring the life ambitions of young people with disability</a:t>
            </a:r>
            <a:r>
              <a:rPr lang="en-US" dirty="0"/>
              <a:t>. The Public Office. Essex County Council. </a:t>
            </a:r>
          </a:p>
          <a:p>
            <a:r>
              <a:rPr lang="en-US" dirty="0"/>
              <a:t/>
            </a:r>
            <a:br>
              <a:rPr lang="en-US" dirty="0"/>
            </a:br>
            <a:r>
              <a:rPr lang="en-US" dirty="0"/>
              <a:t>Barclays (2015). </a:t>
            </a:r>
            <a:r>
              <a:rPr lang="en-US" i="1" dirty="0"/>
              <a:t>The Value of Being Human: A </a:t>
            </a:r>
            <a:r>
              <a:rPr lang="en-US" i="1" dirty="0" err="1"/>
              <a:t>Behavioural</a:t>
            </a:r>
            <a:r>
              <a:rPr lang="en-US" i="1" dirty="0"/>
              <a:t> Framework for Impact Investing and Philanthropy</a:t>
            </a:r>
            <a:r>
              <a:rPr lang="en-US" dirty="0"/>
              <a:t>. [online] Barclays. Available at: http://www.centapse.com/wp-content/uploads/2016/10/Value-of-Being-Human.pdf [Accessed 11 Dec. 2018].</a:t>
            </a:r>
          </a:p>
          <a:p>
            <a:r>
              <a:rPr lang="en-US" dirty="0"/>
              <a:t/>
            </a:r>
            <a:br>
              <a:rPr lang="en-US" dirty="0"/>
            </a:br>
            <a:endParaRPr lang="en-US" dirty="0"/>
          </a:p>
        </p:txBody>
      </p:sp>
    </p:spTree>
    <p:extLst>
      <p:ext uri="{BB962C8B-B14F-4D97-AF65-F5344CB8AC3E}">
        <p14:creationId xmlns:p14="http://schemas.microsoft.com/office/powerpoint/2010/main" val="2376564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268CD-73A6-4894-860C-636F4E669A78}"/>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 xmlns:a16="http://schemas.microsoft.com/office/drawing/2014/main" id="{2016E0F4-4549-4ADA-93BF-003ED5616D07}"/>
              </a:ext>
            </a:extLst>
          </p:cNvPr>
          <p:cNvSpPr txBox="1"/>
          <p:nvPr/>
        </p:nvSpPr>
        <p:spPr>
          <a:xfrm>
            <a:off x="353568" y="1243584"/>
            <a:ext cx="11838432" cy="7571303"/>
          </a:xfrm>
          <a:prstGeom prst="rect">
            <a:avLst/>
          </a:prstGeom>
          <a:noFill/>
        </p:spPr>
        <p:txBody>
          <a:bodyPr wrap="square" rtlCol="0">
            <a:spAutoFit/>
          </a:bodyPr>
          <a:lstStyle/>
          <a:p>
            <a:r>
              <a:rPr lang="en-US" dirty="0" err="1"/>
              <a:t>Bergamini</a:t>
            </a:r>
            <a:r>
              <a:rPr lang="en-US" dirty="0"/>
              <a:t>, T., Navarro, C. and Hilliard, I. (2017). Is Crowdfunding An Appropriate Financial Model For Social Entrepreneurship?. </a:t>
            </a:r>
            <a:r>
              <a:rPr lang="en-US" i="1" dirty="0"/>
              <a:t>Academy of Entrepreneurship Journal</a:t>
            </a:r>
            <a:r>
              <a:rPr lang="en-US" dirty="0"/>
              <a:t>, [online] 23(1), pp.44-57. Available at: https://www.abacademies.org/articles/is-crowdfunding-an-appropriate-financial-model-for-social-entrepreneurship-1528-2686-23-1-104.pdf [Accessed 11 Dec. 2018].</a:t>
            </a:r>
          </a:p>
          <a:p>
            <a:r>
              <a:rPr lang="en-US" dirty="0"/>
              <a:t/>
            </a:r>
            <a:br>
              <a:rPr lang="en-US" dirty="0"/>
            </a:br>
            <a:r>
              <a:rPr lang="en-US" dirty="0"/>
              <a:t>Bone, J. and </a:t>
            </a:r>
            <a:r>
              <a:rPr lang="en-US" dirty="0" err="1"/>
              <a:t>Baeck</a:t>
            </a:r>
            <a:r>
              <a:rPr lang="en-US" dirty="0"/>
              <a:t>, P. (2016). </a:t>
            </a:r>
            <a:r>
              <a:rPr lang="en-US" i="1" dirty="0"/>
              <a:t>Crowdfunding Good Causes: Opportunities and Challenges for Charities, Community Groups and Social Entrepreneurs</a:t>
            </a:r>
            <a:r>
              <a:rPr lang="en-US" dirty="0"/>
              <a:t>. [online] NESTA. Available at: https://ofti.org/wp-content/uploads/2016/06/crowdfunding_good_causes-2016.pdf [Accessed 14 Jan. 2019].</a:t>
            </a:r>
          </a:p>
          <a:p>
            <a:r>
              <a:rPr lang="en-US" dirty="0"/>
              <a:t>British Council (2015). </a:t>
            </a:r>
            <a:r>
              <a:rPr lang="en-US" i="1" dirty="0"/>
              <a:t>Social Enterprise in the UK: Developing a Thriving Social Enterprise Sector</a:t>
            </a:r>
            <a:r>
              <a:rPr lang="en-US" dirty="0"/>
              <a:t>. [online] Available at: https://www.britishcouncil.org/sites/default/files/social_enterprise_in_the_uk_final_web_spreads.pdf [Accessed 11 Dec. 2018].</a:t>
            </a:r>
          </a:p>
          <a:p>
            <a:r>
              <a:rPr lang="en-US" dirty="0"/>
              <a:t/>
            </a:r>
            <a:br>
              <a:rPr lang="en-US" dirty="0"/>
            </a:br>
            <a:r>
              <a:rPr lang="en-US" dirty="0"/>
              <a:t>Brussels, Belgium: European Crowdfunding Network. Available at: https://eurocrowd.org/wp-content/blogs.dir/sites/85/2018/07/ECN_CF4ESIF_Report_Triggering-Participation_2018.pdf [Accessed 12 Jan. 2019].</a:t>
            </a:r>
          </a:p>
          <a:p>
            <a:endParaRPr lang="en-US" dirty="0"/>
          </a:p>
          <a:p>
            <a:r>
              <a:rPr lang="en-US" dirty="0"/>
              <a:t>Cambridge Centre for Alternative Finance. Available at: https://www.jbs.cam.ac.uk/fileadmin/user_upload/research/centres/alternative-finance/downloads/2018-5th-uk-alternative-finance-industry-report.pdf [Accessed 13 Jan. 2019].</a:t>
            </a:r>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3414341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E29CA7-946B-47B4-AF2B-4BEA22B93481}"/>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 xmlns:a16="http://schemas.microsoft.com/office/drawing/2014/main" id="{0A9AA3CE-4EE6-447C-B066-75B70F7987CF}"/>
              </a:ext>
            </a:extLst>
          </p:cNvPr>
          <p:cNvSpPr txBox="1"/>
          <p:nvPr/>
        </p:nvSpPr>
        <p:spPr>
          <a:xfrm>
            <a:off x="134112" y="1356997"/>
            <a:ext cx="11972544" cy="5632311"/>
          </a:xfrm>
          <a:prstGeom prst="rect">
            <a:avLst/>
          </a:prstGeom>
          <a:noFill/>
        </p:spPr>
        <p:txBody>
          <a:bodyPr wrap="square" rtlCol="0">
            <a:spAutoFit/>
          </a:bodyPr>
          <a:lstStyle/>
          <a:p>
            <a:r>
              <a:rPr lang="en-US" dirty="0"/>
              <a:t>Charity Finance Group. (2016). </a:t>
            </a:r>
            <a:r>
              <a:rPr lang="en-US" i="1" dirty="0"/>
              <a:t>How is local government using social investment?</a:t>
            </a:r>
            <a:r>
              <a:rPr lang="en-US" dirty="0"/>
              <a:t>. [online] Available at: https://cfg.org.uk/how-is-local-government-using-social-investment [Accessed 11 Dec. 2018].</a:t>
            </a:r>
          </a:p>
          <a:p>
            <a:r>
              <a:rPr lang="en-US" dirty="0" err="1"/>
              <a:t>Cosma</a:t>
            </a:r>
            <a:r>
              <a:rPr lang="en-US" dirty="0"/>
              <a:t>, S., Grasso, A., Pagliacci, F. and </a:t>
            </a:r>
            <a:r>
              <a:rPr lang="en-US" dirty="0" err="1"/>
              <a:t>Pedrazzoli</a:t>
            </a:r>
            <a:r>
              <a:rPr lang="en-US" dirty="0"/>
              <a:t>, A. (2018). Is Equity Crowdfunding a Good Tool for Social Enterprises?. </a:t>
            </a:r>
            <a:r>
              <a:rPr lang="en-US" i="1" dirty="0"/>
              <a:t>Centro </a:t>
            </a:r>
            <a:r>
              <a:rPr lang="en-US" i="1" dirty="0" err="1"/>
              <a:t>Studi</a:t>
            </a:r>
            <a:r>
              <a:rPr lang="en-US" i="1" dirty="0"/>
              <a:t> di Banca e </a:t>
            </a:r>
            <a:r>
              <a:rPr lang="en-US" i="1" dirty="0" err="1"/>
              <a:t>Finanza</a:t>
            </a:r>
            <a:r>
              <a:rPr lang="en-US" i="1" dirty="0"/>
              <a:t> (CEFIN) (Center for Studies in Banking and Finance) 0067, </a:t>
            </a:r>
            <a:r>
              <a:rPr lang="en-US" i="1" dirty="0" err="1"/>
              <a:t>Universita</a:t>
            </a:r>
            <a:r>
              <a:rPr lang="en-US" i="1" dirty="0"/>
              <a:t> di Modena e Reggio Emilia, </a:t>
            </a:r>
            <a:r>
              <a:rPr lang="en-US" i="1" dirty="0" err="1"/>
              <a:t>Dipartimento</a:t>
            </a:r>
            <a:r>
              <a:rPr lang="en-US" i="1" dirty="0"/>
              <a:t> di Economia "Marco </a:t>
            </a:r>
            <a:r>
              <a:rPr lang="en-US" i="1" dirty="0" err="1"/>
              <a:t>Biagi</a:t>
            </a:r>
            <a:r>
              <a:rPr lang="en-US" i="1" dirty="0"/>
              <a:t>".</a:t>
            </a:r>
            <a:r>
              <a:rPr lang="en-US" dirty="0"/>
              <a:t>. [online] Available at: https://ideas.repec.org/p/mod/wcefin/0067.html [Accessed 11 Dec. 2018].</a:t>
            </a:r>
          </a:p>
          <a:p>
            <a:r>
              <a:rPr lang="en-US" dirty="0"/>
              <a:t/>
            </a:r>
            <a:br>
              <a:rPr lang="en-US" dirty="0"/>
            </a:br>
            <a:r>
              <a:rPr lang="en-US" dirty="0"/>
              <a:t>Davies, R. (2014). Three provocations for civic crowdfunding. </a:t>
            </a:r>
            <a:r>
              <a:rPr lang="en-US" i="1" dirty="0"/>
              <a:t>Information, Communication &amp; Society</a:t>
            </a:r>
            <a:r>
              <a:rPr lang="en-US" dirty="0"/>
              <a:t>, [online] 18(3), pp.342-355. Available at: https://www.tandfonline.com/doi/abs/10.1080/1369118X.2014.989878 [Accessed 13 Jan. 2019].</a:t>
            </a:r>
          </a:p>
          <a:p>
            <a:r>
              <a:rPr lang="en-US" dirty="0"/>
              <a:t/>
            </a:r>
            <a:br>
              <a:rPr lang="en-US" dirty="0"/>
            </a:br>
            <a:r>
              <a:rPr lang="en-US" dirty="0" err="1"/>
              <a:t>Endeva</a:t>
            </a:r>
            <a:r>
              <a:rPr lang="en-US" dirty="0"/>
              <a:t>. (2011). Microenterprise and People with Learning Disabilities. Retrieved from</a:t>
            </a:r>
            <a:r>
              <a:rPr lang="en-US" dirty="0">
                <a:hlinkClick r:id="rId2"/>
              </a:rPr>
              <a:t> </a:t>
            </a:r>
            <a:r>
              <a:rPr lang="en-US" u="sng" dirty="0">
                <a:hlinkClick r:id="rId2"/>
              </a:rPr>
              <a:t>http://www.thecamdensociety.co.uk/upload/public/microenterprise_and_learning_disability_nov_11_final_copy_1_.pdf</a:t>
            </a:r>
            <a:endParaRPr lang="en-US" dirty="0"/>
          </a:p>
          <a:p>
            <a:r>
              <a:rPr lang="en-US" dirty="0"/>
              <a:t/>
            </a:r>
            <a:br>
              <a:rPr lang="en-US" dirty="0"/>
            </a:br>
            <a:r>
              <a:rPr lang="en-US" dirty="0" err="1"/>
              <a:t>Hazam</a:t>
            </a:r>
            <a:r>
              <a:rPr lang="en-US" dirty="0"/>
              <a:t>, D., Karimova, D. and Olsson, M. (2017). </a:t>
            </a:r>
            <a:r>
              <a:rPr lang="en-US" i="1" dirty="0"/>
              <a:t>Crowdfunding as a Source for Social Enterprise Financing</a:t>
            </a:r>
            <a:r>
              <a:rPr lang="en-US" dirty="0"/>
              <a:t>. Undergraduate. Jönköping University.</a:t>
            </a:r>
          </a:p>
          <a:p>
            <a:r>
              <a:rPr lang="en-US" dirty="0" err="1"/>
              <a:t>Mollick</a:t>
            </a:r>
            <a:r>
              <a:rPr lang="en-US" dirty="0"/>
              <a:t>, E. (2014). The dynamics of crowdfunding: An exploratory study. </a:t>
            </a:r>
            <a:r>
              <a:rPr lang="en-US" i="1" dirty="0"/>
              <a:t>Journal of business venturing</a:t>
            </a:r>
            <a:r>
              <a:rPr lang="en-US" dirty="0"/>
              <a:t>, </a:t>
            </a:r>
            <a:r>
              <a:rPr lang="en-US" i="1" dirty="0"/>
              <a:t>29</a:t>
            </a:r>
            <a:r>
              <a:rPr lang="en-US" dirty="0"/>
              <a:t>(1), 1-16.</a:t>
            </a:r>
          </a:p>
          <a:p>
            <a:r>
              <a:rPr lang="en-US" dirty="0"/>
              <a:t/>
            </a:r>
            <a:br>
              <a:rPr lang="en-US" dirty="0"/>
            </a:br>
            <a:endParaRPr lang="en-US" dirty="0"/>
          </a:p>
        </p:txBody>
      </p:sp>
    </p:spTree>
    <p:extLst>
      <p:ext uri="{BB962C8B-B14F-4D97-AF65-F5344CB8AC3E}">
        <p14:creationId xmlns:p14="http://schemas.microsoft.com/office/powerpoint/2010/main" val="29462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577850" y="2469996"/>
            <a:ext cx="5475288" cy="3084593"/>
          </a:xfrm>
        </p:spPr>
      </p:pic>
      <p:sp>
        <p:nvSpPr>
          <p:cNvPr id="5" name="Content Placeholder 4"/>
          <p:cNvSpPr>
            <a:spLocks noGrp="1"/>
          </p:cNvSpPr>
          <p:nvPr>
            <p:ph sz="quarter" idx="15"/>
          </p:nvPr>
        </p:nvSpPr>
        <p:spPr>
          <a:xfrm>
            <a:off x="6194877" y="3082019"/>
            <a:ext cx="5475600" cy="1775731"/>
          </a:xfrm>
        </p:spPr>
        <p:txBody>
          <a:bodyPr>
            <a:normAutofit/>
          </a:bodyPr>
          <a:lstStyle/>
          <a:p>
            <a:pPr>
              <a:buClr>
                <a:srgbClr val="540054"/>
              </a:buClr>
              <a:buFont typeface="Wingdings" panose="05000000000000000000" pitchFamily="2" charset="2"/>
              <a:buChar char="§"/>
            </a:pPr>
            <a:r>
              <a:rPr lang="en-GB" dirty="0"/>
              <a:t>27,000 people with a learning disability living in the county</a:t>
            </a:r>
          </a:p>
          <a:p>
            <a:pPr>
              <a:buClr>
                <a:srgbClr val="540054"/>
              </a:buClr>
              <a:buFont typeface="Wingdings" panose="05000000000000000000" pitchFamily="2" charset="2"/>
              <a:buChar char="§"/>
            </a:pPr>
            <a:r>
              <a:rPr lang="en-GB" dirty="0"/>
              <a:t>5,600 estimated to have ‘moderate or severe’ disabilities.</a:t>
            </a:r>
          </a:p>
        </p:txBody>
      </p:sp>
      <p:sp>
        <p:nvSpPr>
          <p:cNvPr id="6" name="Text Placeholder 5"/>
          <p:cNvSpPr>
            <a:spLocks noGrp="1"/>
          </p:cNvSpPr>
          <p:nvPr>
            <p:ph type="body" sz="quarter" idx="16"/>
          </p:nvPr>
        </p:nvSpPr>
        <p:spPr/>
        <p:txBody>
          <a:bodyPr/>
          <a:lstStyle/>
          <a:p>
            <a:r>
              <a:rPr lang="en-GB" dirty="0"/>
              <a:t>Data on Residents with Learning Disabilities</a:t>
            </a:r>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4</a:t>
            </a:fld>
            <a:endParaRPr lang="en-US" noProof="0" dirty="0"/>
          </a:p>
        </p:txBody>
      </p:sp>
      <p:sp>
        <p:nvSpPr>
          <p:cNvPr id="9" name="Title 8"/>
          <p:cNvSpPr>
            <a:spLocks noGrp="1"/>
          </p:cNvSpPr>
          <p:nvPr>
            <p:ph type="title"/>
          </p:nvPr>
        </p:nvSpPr>
        <p:spPr/>
        <p:txBody>
          <a:bodyPr/>
          <a:lstStyle/>
          <a:p>
            <a:r>
              <a:rPr lang="en-GB" dirty="0"/>
              <a:t>Essex County</a:t>
            </a:r>
          </a:p>
        </p:txBody>
      </p:sp>
      <p:sp>
        <p:nvSpPr>
          <p:cNvPr id="10" name="Rectangle 9"/>
          <p:cNvSpPr/>
          <p:nvPr/>
        </p:nvSpPr>
        <p:spPr>
          <a:xfrm>
            <a:off x="10939346" y="1115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234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F6BEC-D6AD-4E37-9D9E-9663B62A8CC8}"/>
              </a:ext>
            </a:extLst>
          </p:cNvPr>
          <p:cNvSpPr>
            <a:spLocks noGrp="1"/>
          </p:cNvSpPr>
          <p:nvPr>
            <p:ph type="title"/>
          </p:nvPr>
        </p:nvSpPr>
        <p:spPr>
          <a:xfrm>
            <a:off x="421142" y="0"/>
            <a:ext cx="10835122" cy="1147968"/>
          </a:xfrm>
        </p:spPr>
        <p:txBody>
          <a:bodyPr/>
          <a:lstStyle/>
          <a:p>
            <a:r>
              <a:rPr lang="en-US" dirty="0"/>
              <a:t>References</a:t>
            </a:r>
          </a:p>
        </p:txBody>
      </p:sp>
      <p:sp>
        <p:nvSpPr>
          <p:cNvPr id="4" name="TextBox 3">
            <a:extLst>
              <a:ext uri="{FF2B5EF4-FFF2-40B4-BE49-F238E27FC236}">
                <a16:creationId xmlns="" xmlns:a16="http://schemas.microsoft.com/office/drawing/2014/main" id="{47FF2057-7C27-4846-AAF3-EEA98CCBACB5}"/>
              </a:ext>
            </a:extLst>
          </p:cNvPr>
          <p:cNvSpPr txBox="1"/>
          <p:nvPr/>
        </p:nvSpPr>
        <p:spPr>
          <a:xfrm>
            <a:off x="85344" y="1133856"/>
            <a:ext cx="12106656" cy="5909310"/>
          </a:xfrm>
          <a:prstGeom prst="rect">
            <a:avLst/>
          </a:prstGeom>
          <a:noFill/>
        </p:spPr>
        <p:txBody>
          <a:bodyPr wrap="square" rtlCol="0">
            <a:spAutoFit/>
          </a:bodyPr>
          <a:lstStyle/>
          <a:p>
            <a:r>
              <a:rPr lang="en-US" sz="1600" dirty="0"/>
              <a:t>REALISE FUTURES UK. (2018). </a:t>
            </a:r>
            <a:r>
              <a:rPr lang="en-US" sz="1600" i="1" dirty="0"/>
              <a:t>Annual Report 2017-2018</a:t>
            </a:r>
            <a:r>
              <a:rPr lang="en-US" sz="1600" dirty="0"/>
              <a:t>.</a:t>
            </a:r>
          </a:p>
          <a:p>
            <a:r>
              <a:rPr lang="en-US" sz="1600" dirty="0"/>
              <a:t/>
            </a:r>
            <a:br>
              <a:rPr lang="en-US" sz="1600" dirty="0"/>
            </a:br>
            <a:r>
              <a:rPr lang="en-US" sz="1600" dirty="0"/>
              <a:t>REALISE FUTURES UK. (2019). Home | </a:t>
            </a:r>
            <a:r>
              <a:rPr lang="en-US" sz="1600" dirty="0" err="1"/>
              <a:t>Realise</a:t>
            </a:r>
            <a:r>
              <a:rPr lang="en-US" sz="1600" dirty="0"/>
              <a:t> Futures. Retrieved from </a:t>
            </a:r>
            <a:r>
              <a:rPr lang="en-US" sz="1600" u="sng" dirty="0">
                <a:hlinkClick r:id="rId2"/>
              </a:rPr>
              <a:t>https://www.realisefutures.org/</a:t>
            </a:r>
            <a:endParaRPr lang="en-US" sz="1600" dirty="0"/>
          </a:p>
          <a:p>
            <a:r>
              <a:rPr lang="en-US" sz="1600" dirty="0"/>
              <a:t/>
            </a:r>
            <a:br>
              <a:rPr lang="en-US" sz="1600" dirty="0"/>
            </a:br>
            <a:r>
              <a:rPr lang="en-US" sz="1600" dirty="0" err="1"/>
              <a:t>Senabre</a:t>
            </a:r>
            <a:r>
              <a:rPr lang="en-US" sz="1600" dirty="0"/>
              <a:t>, E. and Morell, M. (2018). Match-Funding as a Formula for Crowdfunding. </a:t>
            </a:r>
            <a:r>
              <a:rPr lang="en-US" sz="1600" i="1" dirty="0"/>
              <a:t>Proceedings of the 14th International Symposium on Open Collaboration - </a:t>
            </a:r>
            <a:r>
              <a:rPr lang="en-US" sz="1600" i="1" dirty="0" err="1"/>
              <a:t>OpenSym</a:t>
            </a:r>
            <a:r>
              <a:rPr lang="en-US" sz="1600" i="1" dirty="0"/>
              <a:t> '18</a:t>
            </a:r>
            <a:r>
              <a:rPr lang="en-US" sz="1600" dirty="0"/>
              <a:t>.</a:t>
            </a:r>
          </a:p>
          <a:p>
            <a:r>
              <a:rPr lang="en-US" sz="1600" dirty="0"/>
              <a:t/>
            </a:r>
            <a:br>
              <a:rPr lang="en-US" sz="1600" dirty="0"/>
            </a:br>
            <a:r>
              <a:rPr lang="en-US" sz="1600" dirty="0"/>
              <a:t>Social Enterprise East of England (2017). </a:t>
            </a:r>
            <a:r>
              <a:rPr lang="en-US" sz="1600" i="1" dirty="0"/>
              <a:t>Social Investment in Essex</a:t>
            </a:r>
            <a:r>
              <a:rPr lang="en-US" sz="1600" dirty="0"/>
              <a:t>. [online] Social Enterprise East of England. Available at: http://www.seee.co.uk/media/108310/social_investment_in_essex_final.pdf [Accessed 11 Dec. 2018].</a:t>
            </a:r>
          </a:p>
          <a:p>
            <a:r>
              <a:rPr lang="en-US" sz="1600" dirty="0"/>
              <a:t>Social Enterprise UK (2018). </a:t>
            </a:r>
            <a:r>
              <a:rPr lang="en-US" sz="1600" i="1" dirty="0"/>
              <a:t>Hidden Revolution: Size and Scale of Social Enterprise in 2018</a:t>
            </a:r>
            <a:r>
              <a:rPr lang="en-US" sz="1600" dirty="0"/>
              <a:t>. Social Enterprise UK. Available at: </a:t>
            </a:r>
            <a:r>
              <a:rPr lang="en-US" sz="1600" u="sng" dirty="0">
                <a:hlinkClick r:id="rId3"/>
              </a:rPr>
              <a:t>https://www.socialenterprise.org.uk/the-hidden-revolution</a:t>
            </a:r>
            <a:r>
              <a:rPr lang="en-US" sz="1600" dirty="0"/>
              <a:t>.</a:t>
            </a:r>
          </a:p>
          <a:p>
            <a:r>
              <a:rPr lang="en-US" sz="1600" dirty="0"/>
              <a:t/>
            </a:r>
            <a:br>
              <a:rPr lang="en-US" sz="1600" dirty="0"/>
            </a:br>
            <a:r>
              <a:rPr lang="en-US" sz="1600" dirty="0"/>
              <a:t>The Social Innovation Partnership (2018). </a:t>
            </a:r>
            <a:r>
              <a:rPr lang="en-US" sz="1600" i="1" dirty="0"/>
              <a:t>Putting the Pieces Together: A Practical Guide to Matched Crowdfunding</a:t>
            </a:r>
            <a:r>
              <a:rPr lang="en-US" sz="1600" dirty="0"/>
              <a:t>. [online] Available at: https://tsip.co.uk/images/features/Putting-the-Pieces-Together-A-Practical-Guide-to-Matched-Crowdfunding.pdf [Accessed 12 Dec. 2018].</a:t>
            </a:r>
          </a:p>
          <a:p>
            <a:r>
              <a:rPr lang="en-US" sz="1600" dirty="0"/>
              <a:t/>
            </a:r>
            <a:br>
              <a:rPr lang="en-US" sz="1600" dirty="0"/>
            </a:br>
            <a:r>
              <a:rPr lang="en-US" sz="1600" dirty="0"/>
              <a:t>Vidal, I. (2005). Social Enterprise and Social Inclusion: Social Enterprises in the Sphere of Work Integration. </a:t>
            </a:r>
            <a:r>
              <a:rPr lang="en-US" sz="1600" i="1" dirty="0"/>
              <a:t>International Journal of Public Administration</a:t>
            </a:r>
            <a:r>
              <a:rPr lang="en-US" sz="1600" dirty="0"/>
              <a:t>, 28(9-10), pp.807-825.</a:t>
            </a:r>
          </a:p>
          <a:p>
            <a:r>
              <a:rPr lang="en-US" sz="1600" dirty="0"/>
              <a:t/>
            </a:r>
            <a:br>
              <a:rPr lang="en-US" sz="1600" dirty="0"/>
            </a:br>
            <a:r>
              <a:rPr lang="en-US" sz="1600" dirty="0" err="1"/>
              <a:t>Walthoff-Borm</a:t>
            </a:r>
            <a:r>
              <a:rPr lang="en-US" sz="1600" dirty="0"/>
              <a:t>, X., </a:t>
            </a:r>
            <a:r>
              <a:rPr lang="en-US" sz="1600" dirty="0" err="1"/>
              <a:t>Vanacker</a:t>
            </a:r>
            <a:r>
              <a:rPr lang="en-US" sz="1600" dirty="0"/>
              <a:t>, T. and </a:t>
            </a:r>
            <a:r>
              <a:rPr lang="en-US" sz="1600" dirty="0" err="1"/>
              <a:t>Collewaert</a:t>
            </a:r>
            <a:r>
              <a:rPr lang="en-US" sz="1600" dirty="0"/>
              <a:t>, V. (2018). Equity crowdfunding, shareholder structures, and firm performance. </a:t>
            </a:r>
            <a:r>
              <a:rPr lang="en-US" sz="1600" i="1" dirty="0"/>
              <a:t>Corporate Governance: An International Review</a:t>
            </a:r>
            <a:r>
              <a:rPr lang="en-US" sz="1600" dirty="0"/>
              <a:t>, [online] 26(5), pp.314-330. Available at: https://onlinelibrary.wiley.com/doi/full/10.1111/corg.12259 [Accessed 11 Dec. 2018].</a:t>
            </a:r>
          </a:p>
          <a:p>
            <a:endParaRPr lang="en-US" dirty="0"/>
          </a:p>
        </p:txBody>
      </p:sp>
    </p:spTree>
    <p:extLst>
      <p:ext uri="{BB962C8B-B14F-4D97-AF65-F5344CB8AC3E}">
        <p14:creationId xmlns:p14="http://schemas.microsoft.com/office/powerpoint/2010/main" val="1497776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A39372F3-C1B9-4406-8234-B6DD13BE23F9}"/>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4008944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5F84D89-C416-4063-9F87-8C6C6F354726}"/>
              </a:ext>
            </a:extLst>
          </p:cNvPr>
          <p:cNvSpPr>
            <a:spLocks noGrp="1"/>
          </p:cNvSpPr>
          <p:nvPr>
            <p:ph type="title"/>
          </p:nvPr>
        </p:nvSpPr>
        <p:spPr>
          <a:xfrm>
            <a:off x="122831" y="353478"/>
            <a:ext cx="4339988" cy="3681976"/>
          </a:xfrm>
          <a:noFill/>
        </p:spPr>
        <p:txBody>
          <a:bodyPr vert="horz" lIns="91440" tIns="45720" rIns="91440" bIns="45720" rtlCol="0" anchor="b">
            <a:normAutofit/>
          </a:bodyPr>
          <a:lstStyle/>
          <a:p>
            <a:r>
              <a:rPr lang="en-US" sz="4400" dirty="0">
                <a:solidFill>
                  <a:schemeClr val="bg1"/>
                </a:solidFill>
              </a:rPr>
              <a:t>Types of Match-funding</a:t>
            </a:r>
          </a:p>
        </p:txBody>
      </p:sp>
      <p:pic>
        <p:nvPicPr>
          <p:cNvPr id="5122" name="Picture 2" descr="https://lh5.googleusercontent.com/tCKWn-b62K8FKym3VRDkfZjbXmSulH0k7fG7tRMGNye4ET07kxONwEtNXrJzjT_UTWawdSGRp10LAW7fb0ICMGJeOpgOqer-UJLdig3N3a6iMDP0OoyIvT3d5QAI6aMrKk_zu6DD">
            <a:extLst>
              <a:ext uri="{FF2B5EF4-FFF2-40B4-BE49-F238E27FC236}">
                <a16:creationId xmlns="" xmlns:a16="http://schemas.microsoft.com/office/drawing/2014/main" id="{A2DD8785-AE6B-477F-A42F-CEF31522AF76}"/>
              </a:ext>
            </a:extLst>
          </p:cNvPr>
          <p:cNvPicPr>
            <a:picLocks noGrp="1" noChangeAspect="1" noChangeArrowheads="1"/>
          </p:cNvPicPr>
          <p:nvPr>
            <p:ph type="pic" sz="quarter" idx="13"/>
          </p:nvPr>
        </p:nvPicPr>
        <p:blipFill rotWithShape="1">
          <a:blip r:embed="rId2">
            <a:grayscl/>
            <a:extLst>
              <a:ext uri="{28A0092B-C50C-407E-A947-70E740481C1C}">
                <a14:useLocalDpi xmlns:a14="http://schemas.microsoft.com/office/drawing/2010/main" val="0"/>
              </a:ext>
            </a:extLst>
          </a:blip>
          <a:srcRect t="6069" r="1" b="4087"/>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48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 xmlns:a16="http://schemas.microsoft.com/office/drawing/2014/main" id="{90244029-F194-4ABF-871F-5A23721523F5}"/>
              </a:ext>
            </a:extLst>
          </p:cNvPr>
          <p:cNvSpPr>
            <a:spLocks noGrp="1"/>
          </p:cNvSpPr>
          <p:nvPr>
            <p:ph type="ftr" sz="quarter" idx="4294967295"/>
          </p:nvPr>
        </p:nvSpPr>
        <p:spPr>
          <a:xfrm>
            <a:off x="0" y="6356350"/>
            <a:ext cx="4114800" cy="365125"/>
          </a:xfrm>
        </p:spPr>
        <p:txBody>
          <a:bodyPr/>
          <a:lstStyle/>
          <a:p>
            <a:r>
              <a:rPr lang="en-US" noProof="0"/>
              <a:t>Add a footer</a:t>
            </a:r>
            <a:endParaRPr lang="en-US" noProof="0" dirty="0"/>
          </a:p>
        </p:txBody>
      </p:sp>
      <p:sp>
        <p:nvSpPr>
          <p:cNvPr id="8" name="Slide Number Placeholder 7">
            <a:extLst>
              <a:ext uri="{FF2B5EF4-FFF2-40B4-BE49-F238E27FC236}">
                <a16:creationId xmlns="" xmlns:a16="http://schemas.microsoft.com/office/drawing/2014/main" id="{4BD7BF76-AC4B-498C-8387-654B15EB8344}"/>
              </a:ext>
            </a:extLst>
          </p:cNvPr>
          <p:cNvSpPr>
            <a:spLocks noGrp="1"/>
          </p:cNvSpPr>
          <p:nvPr>
            <p:ph type="sldNum" sz="quarter" idx="4294967295"/>
          </p:nvPr>
        </p:nvSpPr>
        <p:spPr>
          <a:xfrm>
            <a:off x="11452225" y="6356350"/>
            <a:ext cx="739775" cy="365125"/>
          </a:xfrm>
        </p:spPr>
        <p:txBody>
          <a:bodyPr/>
          <a:lstStyle/>
          <a:p>
            <a:fld id="{8699F50C-BE38-4BD0-BA84-9B090E1F2B9B}" type="slidenum">
              <a:rPr lang="en-US" noProof="0" smtClean="0"/>
              <a:t>43</a:t>
            </a:fld>
            <a:endParaRPr lang="en-US" noProof="0" dirty="0"/>
          </a:p>
        </p:txBody>
      </p:sp>
      <p:pic>
        <p:nvPicPr>
          <p:cNvPr id="23" name="Picture 2" descr="Image result for icons numbers">
            <a:extLst>
              <a:ext uri="{FF2B5EF4-FFF2-40B4-BE49-F238E27FC236}">
                <a16:creationId xmlns="" xmlns:a16="http://schemas.microsoft.com/office/drawing/2014/main" id="{D233599C-22D4-4159-892B-0D26D8EEB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974" b="69090"/>
          <a:stretch/>
        </p:blipFill>
        <p:spPr bwMode="auto">
          <a:xfrm>
            <a:off x="7867955" y="1303040"/>
            <a:ext cx="1248188" cy="10981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icons numbers">
            <a:extLst>
              <a:ext uri="{FF2B5EF4-FFF2-40B4-BE49-F238E27FC236}">
                <a16:creationId xmlns="" xmlns:a16="http://schemas.microsoft.com/office/drawing/2014/main" id="{1E5A8916-67CC-4FCA-933B-BBE75DD4DBE4}"/>
              </a:ext>
            </a:extLst>
          </p:cNvPr>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34899" r="35407" b="70930"/>
          <a:stretch/>
        </p:blipFill>
        <p:spPr bwMode="auto">
          <a:xfrm>
            <a:off x="934066" y="4337905"/>
            <a:ext cx="1247442" cy="11479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icons numbers">
            <a:extLst>
              <a:ext uri="{FF2B5EF4-FFF2-40B4-BE49-F238E27FC236}">
                <a16:creationId xmlns="" xmlns:a16="http://schemas.microsoft.com/office/drawing/2014/main" id="{036E4D2B-C599-4323-A40B-ABABA460165C}"/>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66034" b="68315"/>
          <a:stretch/>
        </p:blipFill>
        <p:spPr bwMode="auto">
          <a:xfrm>
            <a:off x="6488437" y="4333639"/>
            <a:ext cx="1413708" cy="12396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 xmlns:a16="http://schemas.microsoft.com/office/drawing/2014/main" id="{FB01FDE5-1558-45A0-A213-C887D1C92964}"/>
              </a:ext>
            </a:extLst>
          </p:cNvPr>
          <p:cNvSpPr/>
          <p:nvPr/>
        </p:nvSpPr>
        <p:spPr>
          <a:xfrm>
            <a:off x="7380539" y="1652857"/>
            <a:ext cx="5853842" cy="646331"/>
          </a:xfrm>
          <a:prstGeom prst="rect">
            <a:avLst/>
          </a:prstGeom>
        </p:spPr>
        <p:txBody>
          <a:bodyPr wrap="square">
            <a:spAutoFit/>
          </a:bodyPr>
          <a:lstStyle/>
          <a:p>
            <a:pPr algn="ctr"/>
            <a:r>
              <a:rPr lang="en-US" b="1" dirty="0"/>
              <a:t>INVESTMENT-BASED</a:t>
            </a:r>
          </a:p>
          <a:p>
            <a:pPr algn="ctr"/>
            <a:r>
              <a:rPr lang="en-US" dirty="0"/>
              <a:t>EQUITY OR LOAN</a:t>
            </a:r>
          </a:p>
        </p:txBody>
      </p:sp>
      <p:sp>
        <p:nvSpPr>
          <p:cNvPr id="27" name="Rectangle 26">
            <a:extLst>
              <a:ext uri="{FF2B5EF4-FFF2-40B4-BE49-F238E27FC236}">
                <a16:creationId xmlns="" xmlns:a16="http://schemas.microsoft.com/office/drawing/2014/main" id="{B96B988A-653A-4F36-ADB7-15E364027F07}"/>
              </a:ext>
            </a:extLst>
          </p:cNvPr>
          <p:cNvSpPr/>
          <p:nvPr/>
        </p:nvSpPr>
        <p:spPr>
          <a:xfrm>
            <a:off x="711725" y="4740410"/>
            <a:ext cx="6274034" cy="646331"/>
          </a:xfrm>
          <a:prstGeom prst="rect">
            <a:avLst/>
          </a:prstGeom>
        </p:spPr>
        <p:txBody>
          <a:bodyPr wrap="square">
            <a:spAutoFit/>
          </a:bodyPr>
          <a:lstStyle/>
          <a:p>
            <a:pPr algn="ctr"/>
            <a:r>
              <a:rPr lang="en-US" b="1" dirty="0"/>
              <a:t>NON-INVESTMENT BASED</a:t>
            </a:r>
          </a:p>
          <a:p>
            <a:pPr algn="ctr"/>
            <a:r>
              <a:rPr lang="en-US" dirty="0"/>
              <a:t>DONATIONS VS REWARD</a:t>
            </a:r>
          </a:p>
        </p:txBody>
      </p:sp>
      <p:sp>
        <p:nvSpPr>
          <p:cNvPr id="29" name="Rectangle 28">
            <a:extLst>
              <a:ext uri="{FF2B5EF4-FFF2-40B4-BE49-F238E27FC236}">
                <a16:creationId xmlns="" xmlns:a16="http://schemas.microsoft.com/office/drawing/2014/main" id="{C8AAF288-1F6B-4994-B3E1-688B12E973B3}"/>
              </a:ext>
            </a:extLst>
          </p:cNvPr>
          <p:cNvSpPr/>
          <p:nvPr/>
        </p:nvSpPr>
        <p:spPr>
          <a:xfrm>
            <a:off x="7581716" y="4558813"/>
            <a:ext cx="3582124" cy="1200329"/>
          </a:xfrm>
          <a:prstGeom prst="rect">
            <a:avLst/>
          </a:prstGeom>
        </p:spPr>
        <p:txBody>
          <a:bodyPr wrap="square">
            <a:spAutoFit/>
          </a:bodyPr>
          <a:lstStyle/>
          <a:p>
            <a:pPr algn="ctr"/>
            <a:r>
              <a:rPr lang="en-US" b="1" dirty="0"/>
              <a:t>DIFFERING FUNDING MECHANISMS</a:t>
            </a:r>
          </a:p>
          <a:p>
            <a:pPr algn="ctr"/>
            <a:r>
              <a:rPr lang="en-US" dirty="0"/>
              <a:t>KEEP-IT-ALL VS ALL-OR-NOTHING</a:t>
            </a:r>
          </a:p>
        </p:txBody>
      </p:sp>
      <p:pic>
        <p:nvPicPr>
          <p:cNvPr id="30" name="Picture 29">
            <a:extLst>
              <a:ext uri="{FF2B5EF4-FFF2-40B4-BE49-F238E27FC236}">
                <a16:creationId xmlns="" xmlns:a16="http://schemas.microsoft.com/office/drawing/2014/main" id="{2128314F-F972-42AC-AA5A-D07DAA898386}"/>
              </a:ext>
            </a:extLst>
          </p:cNvPr>
          <p:cNvPicPr>
            <a:picLocks noChangeAspect="1"/>
          </p:cNvPicPr>
          <p:nvPr/>
        </p:nvPicPr>
        <p:blipFill>
          <a:blip r:embed="rId3"/>
          <a:stretch>
            <a:fillRect/>
          </a:stretch>
        </p:blipFill>
        <p:spPr>
          <a:xfrm>
            <a:off x="7380539" y="2381849"/>
            <a:ext cx="2388540" cy="502851"/>
          </a:xfrm>
          <a:prstGeom prst="rect">
            <a:avLst/>
          </a:prstGeom>
          <a:effectLst>
            <a:softEdge rad="25400"/>
          </a:effectLst>
        </p:spPr>
      </p:pic>
      <p:pic>
        <p:nvPicPr>
          <p:cNvPr id="31" name="Picture 30">
            <a:extLst>
              <a:ext uri="{FF2B5EF4-FFF2-40B4-BE49-F238E27FC236}">
                <a16:creationId xmlns="" xmlns:a16="http://schemas.microsoft.com/office/drawing/2014/main" id="{9F41A816-447D-442B-B8D7-7C9EC42DBE8D}"/>
              </a:ext>
            </a:extLst>
          </p:cNvPr>
          <p:cNvPicPr>
            <a:picLocks noChangeAspect="1"/>
          </p:cNvPicPr>
          <p:nvPr/>
        </p:nvPicPr>
        <p:blipFill>
          <a:blip r:embed="rId4"/>
          <a:stretch>
            <a:fillRect/>
          </a:stretch>
        </p:blipFill>
        <p:spPr>
          <a:xfrm>
            <a:off x="9970266" y="2273697"/>
            <a:ext cx="1592984" cy="757827"/>
          </a:xfrm>
          <a:prstGeom prst="rect">
            <a:avLst/>
          </a:prstGeom>
        </p:spPr>
      </p:pic>
      <p:pic>
        <p:nvPicPr>
          <p:cNvPr id="32" name="Picture 4" descr="Image result for gofundme">
            <a:extLst>
              <a:ext uri="{FF2B5EF4-FFF2-40B4-BE49-F238E27FC236}">
                <a16:creationId xmlns="" xmlns:a16="http://schemas.microsoft.com/office/drawing/2014/main" id="{171D4211-7591-4D70-B586-5CADC3C7B4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349" b="28298"/>
          <a:stretch/>
        </p:blipFill>
        <p:spPr bwMode="auto">
          <a:xfrm>
            <a:off x="3708082" y="5669825"/>
            <a:ext cx="1876825" cy="8324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spacehive">
            <a:extLst>
              <a:ext uri="{FF2B5EF4-FFF2-40B4-BE49-F238E27FC236}">
                <a16:creationId xmlns="" xmlns:a16="http://schemas.microsoft.com/office/drawing/2014/main" id="{34E1226D-B85F-48D9-A7C4-7215C2175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4549" y="6025905"/>
            <a:ext cx="1194342" cy="324218"/>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8">
            <a:extLst>
              <a:ext uri="{FF2B5EF4-FFF2-40B4-BE49-F238E27FC236}">
                <a16:creationId xmlns="" xmlns:a16="http://schemas.microsoft.com/office/drawing/2014/main" id="{15380164-2F9E-40ED-8BD3-0C8924696C84}"/>
              </a:ext>
            </a:extLst>
          </p:cNvPr>
          <p:cNvSpPr txBox="1">
            <a:spLocks/>
          </p:cNvSpPr>
          <p:nvPr/>
        </p:nvSpPr>
        <p:spPr>
          <a:xfrm>
            <a:off x="241587" y="150090"/>
            <a:ext cx="8333222" cy="114796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r>
              <a:rPr lang="en-US" dirty="0"/>
              <a:t>Forms of Crowdfunding</a:t>
            </a:r>
          </a:p>
        </p:txBody>
      </p:sp>
    </p:spTree>
    <p:extLst>
      <p:ext uri="{BB962C8B-B14F-4D97-AF65-F5344CB8AC3E}">
        <p14:creationId xmlns:p14="http://schemas.microsoft.com/office/powerpoint/2010/main" val="94911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 xmlns:a16="http://schemas.microsoft.com/office/drawing/2014/main" id="{E37B0886-7064-423F-A53F-1976B8DCC9B0}"/>
              </a:ext>
            </a:extLst>
          </p:cNvPr>
          <p:cNvPicPr>
            <a:picLocks noChangeAspect="1"/>
          </p:cNvPicPr>
          <p:nvPr/>
        </p:nvPicPr>
        <p:blipFill>
          <a:blip r:embed="rId3"/>
          <a:stretch>
            <a:fillRect/>
          </a:stretch>
        </p:blipFill>
        <p:spPr>
          <a:xfrm>
            <a:off x="0" y="0"/>
            <a:ext cx="12192000" cy="7071360"/>
          </a:xfrm>
          <a:prstGeom prst="rect">
            <a:avLst/>
          </a:prstGeom>
        </p:spPr>
      </p:pic>
      <p:sp>
        <p:nvSpPr>
          <p:cNvPr id="7" name="TextBox 6">
            <a:extLst>
              <a:ext uri="{FF2B5EF4-FFF2-40B4-BE49-F238E27FC236}">
                <a16:creationId xmlns="" xmlns:a16="http://schemas.microsoft.com/office/drawing/2014/main" id="{E53328CE-4836-487B-9BAB-F365C24137B0}"/>
              </a:ext>
            </a:extLst>
          </p:cNvPr>
          <p:cNvSpPr txBox="1"/>
          <p:nvPr/>
        </p:nvSpPr>
        <p:spPr>
          <a:xfrm>
            <a:off x="6291954" y="6352032"/>
            <a:ext cx="5340096" cy="369332"/>
          </a:xfrm>
          <a:prstGeom prst="rect">
            <a:avLst/>
          </a:prstGeom>
          <a:noFill/>
        </p:spPr>
        <p:txBody>
          <a:bodyPr wrap="square" rtlCol="0">
            <a:spAutoFit/>
          </a:bodyPr>
          <a:lstStyle/>
          <a:p>
            <a:r>
              <a:rPr lang="en-US" dirty="0" err="1">
                <a:solidFill>
                  <a:srgbClr val="FF0000"/>
                </a:solidFill>
              </a:rPr>
              <a:t>Realise</a:t>
            </a:r>
            <a:r>
              <a:rPr lang="en-US" dirty="0">
                <a:solidFill>
                  <a:srgbClr val="FF0000"/>
                </a:solidFill>
              </a:rPr>
              <a:t> futures 2018 statement</a:t>
            </a:r>
          </a:p>
        </p:txBody>
      </p:sp>
    </p:spTree>
    <p:extLst>
      <p:ext uri="{BB962C8B-B14F-4D97-AF65-F5344CB8AC3E}">
        <p14:creationId xmlns:p14="http://schemas.microsoft.com/office/powerpoint/2010/main" val="2150204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 xmlns:a16="http://schemas.microsoft.com/office/drawing/2014/main" id="{09BC0034-CC8A-4C60-B83B-1896E4809CF1}"/>
              </a:ext>
            </a:extLst>
          </p:cNvPr>
          <p:cNvPicPr>
            <a:picLocks noChangeAspect="1"/>
          </p:cNvPicPr>
          <p:nvPr/>
        </p:nvPicPr>
        <p:blipFill>
          <a:blip r:embed="rId3"/>
          <a:stretch>
            <a:fillRect/>
          </a:stretch>
        </p:blipFill>
        <p:spPr>
          <a:xfrm>
            <a:off x="0" y="0"/>
            <a:ext cx="10106527" cy="6858000"/>
          </a:xfrm>
          <a:prstGeom prst="rect">
            <a:avLst/>
          </a:prstGeom>
        </p:spPr>
      </p:pic>
      <p:sp>
        <p:nvSpPr>
          <p:cNvPr id="4" name="TextBox 3">
            <a:extLst>
              <a:ext uri="{FF2B5EF4-FFF2-40B4-BE49-F238E27FC236}">
                <a16:creationId xmlns="" xmlns:a16="http://schemas.microsoft.com/office/drawing/2014/main" id="{98DC4774-4494-4FB2-A6BA-87E1037AAFAE}"/>
              </a:ext>
            </a:extLst>
          </p:cNvPr>
          <p:cNvSpPr txBox="1"/>
          <p:nvPr/>
        </p:nvSpPr>
        <p:spPr>
          <a:xfrm>
            <a:off x="10253472" y="182880"/>
            <a:ext cx="1938528" cy="646331"/>
          </a:xfrm>
          <a:prstGeom prst="rect">
            <a:avLst/>
          </a:prstGeom>
          <a:noFill/>
        </p:spPr>
        <p:txBody>
          <a:bodyPr wrap="square" rtlCol="0">
            <a:spAutoFit/>
          </a:bodyPr>
          <a:lstStyle/>
          <a:p>
            <a:r>
              <a:rPr lang="en-US" dirty="0">
                <a:solidFill>
                  <a:srgbClr val="FF0000"/>
                </a:solidFill>
              </a:rPr>
              <a:t>Action group Finance</a:t>
            </a:r>
          </a:p>
        </p:txBody>
      </p:sp>
    </p:spTree>
    <p:extLst>
      <p:ext uri="{BB962C8B-B14F-4D97-AF65-F5344CB8AC3E}">
        <p14:creationId xmlns:p14="http://schemas.microsoft.com/office/powerpoint/2010/main" val="3436891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 xmlns:a16="http://schemas.microsoft.com/office/drawing/2014/main" id="{EF17FAA7-0245-4A5C-9528-268E4CED23E8}"/>
              </a:ext>
            </a:extLst>
          </p:cNvPr>
          <p:cNvPicPr>
            <a:picLocks noChangeAspect="1"/>
          </p:cNvPicPr>
          <p:nvPr/>
        </p:nvPicPr>
        <p:blipFill>
          <a:blip r:embed="rId2"/>
          <a:stretch>
            <a:fillRect/>
          </a:stretch>
        </p:blipFill>
        <p:spPr>
          <a:xfrm>
            <a:off x="-1938529" y="0"/>
            <a:ext cx="15699259" cy="4693920"/>
          </a:xfrm>
          <a:prstGeom prst="rect">
            <a:avLst/>
          </a:prstGeom>
        </p:spPr>
      </p:pic>
      <p:sp>
        <p:nvSpPr>
          <p:cNvPr id="5" name="TextBox 4">
            <a:extLst>
              <a:ext uri="{FF2B5EF4-FFF2-40B4-BE49-F238E27FC236}">
                <a16:creationId xmlns="" xmlns:a16="http://schemas.microsoft.com/office/drawing/2014/main" id="{FE60C259-FCF9-420D-AAD1-5D59F3DA01FF}"/>
              </a:ext>
            </a:extLst>
          </p:cNvPr>
          <p:cNvSpPr txBox="1"/>
          <p:nvPr/>
        </p:nvSpPr>
        <p:spPr>
          <a:xfrm>
            <a:off x="2694432" y="5852160"/>
            <a:ext cx="11301984" cy="369332"/>
          </a:xfrm>
          <a:prstGeom prst="rect">
            <a:avLst/>
          </a:prstGeom>
          <a:noFill/>
        </p:spPr>
        <p:txBody>
          <a:bodyPr wrap="square" rtlCol="0">
            <a:spAutoFit/>
          </a:bodyPr>
          <a:lstStyle/>
          <a:p>
            <a:r>
              <a:rPr lang="en-US" dirty="0">
                <a:solidFill>
                  <a:srgbClr val="FF0000"/>
                </a:solidFill>
              </a:rPr>
              <a:t>Extrapolated information according to population for SE in Essex</a:t>
            </a:r>
          </a:p>
        </p:txBody>
      </p:sp>
    </p:spTree>
    <p:extLst>
      <p:ext uri="{BB962C8B-B14F-4D97-AF65-F5344CB8AC3E}">
        <p14:creationId xmlns:p14="http://schemas.microsoft.com/office/powerpoint/2010/main" val="89232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D24133-9D29-4DBF-96CE-46FBA431ADE4}"/>
              </a:ext>
            </a:extLst>
          </p:cNvPr>
          <p:cNvSpPr>
            <a:spLocks noGrp="1"/>
          </p:cNvSpPr>
          <p:nvPr>
            <p:ph type="title"/>
          </p:nvPr>
        </p:nvSpPr>
        <p:spPr/>
        <p:txBody>
          <a:bodyPr/>
          <a:lstStyle/>
          <a:p>
            <a:endParaRPr lang="en-US"/>
          </a:p>
        </p:txBody>
      </p:sp>
      <p:pic>
        <p:nvPicPr>
          <p:cNvPr id="4" name="Picture 3" descr="A screenshot of a cell phone&#10;&#10;Description generated with very high confidence">
            <a:extLst>
              <a:ext uri="{FF2B5EF4-FFF2-40B4-BE49-F238E27FC236}">
                <a16:creationId xmlns="" xmlns:a16="http://schemas.microsoft.com/office/drawing/2014/main" id="{03D3B455-EEF2-4BCB-89D8-1BAF5040F074}"/>
              </a:ext>
            </a:extLst>
          </p:cNvPr>
          <p:cNvPicPr>
            <a:picLocks noChangeAspect="1"/>
          </p:cNvPicPr>
          <p:nvPr/>
        </p:nvPicPr>
        <p:blipFill>
          <a:blip r:embed="rId2"/>
          <a:stretch>
            <a:fillRect/>
          </a:stretch>
        </p:blipFill>
        <p:spPr>
          <a:xfrm>
            <a:off x="0" y="286602"/>
            <a:ext cx="12192000" cy="6284796"/>
          </a:xfrm>
          <a:prstGeom prst="rect">
            <a:avLst/>
          </a:prstGeom>
        </p:spPr>
      </p:pic>
    </p:spTree>
    <p:extLst>
      <p:ext uri="{BB962C8B-B14F-4D97-AF65-F5344CB8AC3E}">
        <p14:creationId xmlns:p14="http://schemas.microsoft.com/office/powerpoint/2010/main" val="1210889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FFAA8F-E3F1-44E5-BCA8-82E8DE9314F2}"/>
              </a:ext>
            </a:extLst>
          </p:cNvPr>
          <p:cNvSpPr>
            <a:spLocks noGrp="1"/>
          </p:cNvSpPr>
          <p:nvPr>
            <p:ph type="title"/>
          </p:nvPr>
        </p:nvSpPr>
        <p:spPr/>
        <p:txBody>
          <a:bodyPr/>
          <a:lstStyle/>
          <a:p>
            <a:endParaRPr lang="en-US"/>
          </a:p>
        </p:txBody>
      </p:sp>
      <p:pic>
        <p:nvPicPr>
          <p:cNvPr id="4" name="Picture 3" descr="A screenshot of a cell phone&#10;&#10;Description generated with very high confidence">
            <a:extLst>
              <a:ext uri="{FF2B5EF4-FFF2-40B4-BE49-F238E27FC236}">
                <a16:creationId xmlns="" xmlns:a16="http://schemas.microsoft.com/office/drawing/2014/main" id="{170D0CE8-AC8A-4A8F-8395-657E374E4099}"/>
              </a:ext>
            </a:extLst>
          </p:cNvPr>
          <p:cNvPicPr>
            <a:picLocks noChangeAspect="1"/>
          </p:cNvPicPr>
          <p:nvPr/>
        </p:nvPicPr>
        <p:blipFill>
          <a:blip r:embed="rId2"/>
          <a:stretch>
            <a:fillRect/>
          </a:stretch>
        </p:blipFill>
        <p:spPr>
          <a:xfrm>
            <a:off x="-159761" y="0"/>
            <a:ext cx="12192000" cy="6328423"/>
          </a:xfrm>
          <a:prstGeom prst="rect">
            <a:avLst/>
          </a:prstGeom>
        </p:spPr>
      </p:pic>
      <p:sp>
        <p:nvSpPr>
          <p:cNvPr id="5" name="TextBox 4">
            <a:extLst>
              <a:ext uri="{FF2B5EF4-FFF2-40B4-BE49-F238E27FC236}">
                <a16:creationId xmlns="" xmlns:a16="http://schemas.microsoft.com/office/drawing/2014/main" id="{CD264AFA-56B7-4F8B-8476-0F49629AD191}"/>
              </a:ext>
            </a:extLst>
          </p:cNvPr>
          <p:cNvSpPr txBox="1"/>
          <p:nvPr/>
        </p:nvSpPr>
        <p:spPr>
          <a:xfrm>
            <a:off x="780288" y="6449568"/>
            <a:ext cx="10728960" cy="369332"/>
          </a:xfrm>
          <a:prstGeom prst="rect">
            <a:avLst/>
          </a:prstGeom>
          <a:noFill/>
        </p:spPr>
        <p:txBody>
          <a:bodyPr wrap="square" rtlCol="0">
            <a:spAutoFit/>
          </a:bodyPr>
          <a:lstStyle/>
          <a:p>
            <a:r>
              <a:rPr lang="en-US" dirty="0">
                <a:solidFill>
                  <a:srgbClr val="FF0000"/>
                </a:solidFill>
              </a:rPr>
              <a:t>Source of non-trading income for SE in Essex</a:t>
            </a:r>
          </a:p>
        </p:txBody>
      </p:sp>
    </p:spTree>
    <p:extLst>
      <p:ext uri="{BB962C8B-B14F-4D97-AF65-F5344CB8AC3E}">
        <p14:creationId xmlns:p14="http://schemas.microsoft.com/office/powerpoint/2010/main" val="1030596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0EE4C8-D022-4310-A644-5D09EBFBA060}"/>
              </a:ext>
            </a:extLst>
          </p:cNvPr>
          <p:cNvSpPr>
            <a:spLocks noGrp="1"/>
          </p:cNvSpPr>
          <p:nvPr>
            <p:ph type="title"/>
          </p:nvPr>
        </p:nvSpPr>
        <p:spPr/>
        <p:txBody>
          <a:bodyPr/>
          <a:lstStyle/>
          <a:p>
            <a:endParaRPr lang="en-US"/>
          </a:p>
        </p:txBody>
      </p:sp>
      <p:pic>
        <p:nvPicPr>
          <p:cNvPr id="4" name="Picture 3" descr="A screenshot of a cell phone&#10;&#10;Description generated with very high confidence">
            <a:extLst>
              <a:ext uri="{FF2B5EF4-FFF2-40B4-BE49-F238E27FC236}">
                <a16:creationId xmlns="" xmlns:a16="http://schemas.microsoft.com/office/drawing/2014/main" id="{E1AAEFC0-19E4-4A4B-823B-903882EC4838}"/>
              </a:ext>
            </a:extLst>
          </p:cNvPr>
          <p:cNvPicPr>
            <a:picLocks noChangeAspect="1"/>
          </p:cNvPicPr>
          <p:nvPr/>
        </p:nvPicPr>
        <p:blipFill>
          <a:blip r:embed="rId2"/>
          <a:stretch>
            <a:fillRect/>
          </a:stretch>
        </p:blipFill>
        <p:spPr>
          <a:xfrm>
            <a:off x="0" y="0"/>
            <a:ext cx="12192000" cy="5683250"/>
          </a:xfrm>
          <a:prstGeom prst="rect">
            <a:avLst/>
          </a:prstGeom>
        </p:spPr>
      </p:pic>
      <p:sp>
        <p:nvSpPr>
          <p:cNvPr id="5" name="TextBox 4">
            <a:extLst>
              <a:ext uri="{FF2B5EF4-FFF2-40B4-BE49-F238E27FC236}">
                <a16:creationId xmlns="" xmlns:a16="http://schemas.microsoft.com/office/drawing/2014/main" id="{BFC73015-A253-490C-9AA8-89953824120D}"/>
              </a:ext>
            </a:extLst>
          </p:cNvPr>
          <p:cNvSpPr txBox="1"/>
          <p:nvPr/>
        </p:nvSpPr>
        <p:spPr>
          <a:xfrm>
            <a:off x="1597152" y="6022848"/>
            <a:ext cx="9643872" cy="646331"/>
          </a:xfrm>
          <a:prstGeom prst="rect">
            <a:avLst/>
          </a:prstGeom>
          <a:noFill/>
        </p:spPr>
        <p:txBody>
          <a:bodyPr wrap="square" rtlCol="0">
            <a:spAutoFit/>
          </a:bodyPr>
          <a:lstStyle/>
          <a:p>
            <a:r>
              <a:rPr lang="en-US" dirty="0">
                <a:solidFill>
                  <a:srgbClr val="FF0000"/>
                </a:solidFill>
              </a:rPr>
              <a:t>WISE skills improvement – benefits</a:t>
            </a:r>
          </a:p>
          <a:p>
            <a:endParaRPr lang="en-US" dirty="0">
              <a:solidFill>
                <a:srgbClr val="FF0000"/>
              </a:solidFill>
            </a:endParaRPr>
          </a:p>
        </p:txBody>
      </p:sp>
    </p:spTree>
    <p:extLst>
      <p:ext uri="{BB962C8B-B14F-4D97-AF65-F5344CB8AC3E}">
        <p14:creationId xmlns:p14="http://schemas.microsoft.com/office/powerpoint/2010/main" val="186191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p:txBody>
          <a:bodyPr>
            <a:normAutofit/>
          </a:bodyPr>
          <a:lstStyle/>
          <a:p>
            <a:r>
              <a:rPr lang="en-US" sz="4000" dirty="0"/>
              <a:t>Social Enterprises</a:t>
            </a:r>
            <a:endParaRPr lang="en-US" sz="4000" b="0" dirty="0"/>
          </a:p>
        </p:txBody>
      </p:sp>
      <p:pic>
        <p:nvPicPr>
          <p:cNvPr id="13" name="Picture Placeholder 12">
            <a:extLst>
              <a:ext uri="{FF2B5EF4-FFF2-40B4-BE49-F238E27FC236}">
                <a16:creationId xmlns="" xmlns:a16="http://schemas.microsoft.com/office/drawing/2014/main" id="{066FE296-3466-420F-AD6C-D3A37B973B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604000" y="1920379"/>
            <a:ext cx="5588000" cy="3031489"/>
          </a:xfrm>
        </p:spPr>
      </p:pic>
      <p:sp>
        <p:nvSpPr>
          <p:cNvPr id="11" name="Footer Placeholder 10">
            <a:extLst>
              <a:ext uri="{FF2B5EF4-FFF2-40B4-BE49-F238E27FC236}">
                <a16:creationId xmlns="" xmlns:a16="http://schemas.microsoft.com/office/drawing/2014/main" id="{47F4D2C2-B71A-4089-A3FE-603C32706CA6}"/>
              </a:ext>
            </a:extLst>
          </p:cNvPr>
          <p:cNvSpPr>
            <a:spLocks noGrp="1"/>
          </p:cNvSpPr>
          <p:nvPr>
            <p:ph type="ftr" sz="quarter" idx="14"/>
          </p:nvPr>
        </p:nvSpPr>
        <p:spPr/>
        <p:txBody>
          <a:bodyPr/>
          <a:lstStyle/>
          <a:p>
            <a:r>
              <a:rPr lang="en-US" dirty="0"/>
              <a:t>Challenge Project  2018-19</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5</a:t>
            </a:fld>
            <a:endParaRPr lang="en-US" dirty="0"/>
          </a:p>
        </p:txBody>
      </p:sp>
      <p:pic>
        <p:nvPicPr>
          <p:cNvPr id="14" name="Picture 2" descr="Image result for icons numbers">
            <a:extLst>
              <a:ext uri="{FF2B5EF4-FFF2-40B4-BE49-F238E27FC236}">
                <a16:creationId xmlns="" xmlns:a16="http://schemas.microsoft.com/office/drawing/2014/main" id="{A81C27B4-8FFF-4D6A-B453-B9CD787912D5}"/>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6974" b="69090"/>
          <a:stretch/>
        </p:blipFill>
        <p:spPr bwMode="auto">
          <a:xfrm>
            <a:off x="493206" y="3353356"/>
            <a:ext cx="763800" cy="671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icons numbers">
            <a:extLst>
              <a:ext uri="{FF2B5EF4-FFF2-40B4-BE49-F238E27FC236}">
                <a16:creationId xmlns="" xmlns:a16="http://schemas.microsoft.com/office/drawing/2014/main" id="{84D083CA-5D0E-4A06-A9E1-BB3C7B6EA772}"/>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4899" r="35407" b="70930"/>
          <a:stretch/>
        </p:blipFill>
        <p:spPr bwMode="auto">
          <a:xfrm>
            <a:off x="517104" y="4154121"/>
            <a:ext cx="716004" cy="6589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icons numbers">
            <a:extLst>
              <a:ext uri="{FF2B5EF4-FFF2-40B4-BE49-F238E27FC236}">
                <a16:creationId xmlns="" xmlns:a16="http://schemas.microsoft.com/office/drawing/2014/main" id="{7C42196A-E7CF-4682-9CD1-F0760B734157}"/>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66034" b="68315"/>
          <a:stretch/>
        </p:blipFill>
        <p:spPr bwMode="auto">
          <a:xfrm>
            <a:off x="477799" y="5011244"/>
            <a:ext cx="794613" cy="6967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B2F7BE82-A787-4577-8578-A8D2E6F14A1B}"/>
              </a:ext>
            </a:extLst>
          </p:cNvPr>
          <p:cNvSpPr/>
          <p:nvPr/>
        </p:nvSpPr>
        <p:spPr>
          <a:xfrm>
            <a:off x="1405330" y="3524632"/>
            <a:ext cx="6096000" cy="646331"/>
          </a:xfrm>
          <a:prstGeom prst="rect">
            <a:avLst/>
          </a:prstGeom>
        </p:spPr>
        <p:txBody>
          <a:bodyPr>
            <a:spAutoFit/>
          </a:bodyPr>
          <a:lstStyle/>
          <a:p>
            <a:r>
              <a:rPr lang="en-GB" b="1" dirty="0"/>
              <a:t>Definition and Overview</a:t>
            </a:r>
          </a:p>
          <a:p>
            <a:endParaRPr lang="en-GB" dirty="0"/>
          </a:p>
        </p:txBody>
      </p:sp>
      <p:sp>
        <p:nvSpPr>
          <p:cNvPr id="18" name="Rectangle 17">
            <a:extLst>
              <a:ext uri="{FF2B5EF4-FFF2-40B4-BE49-F238E27FC236}">
                <a16:creationId xmlns="" xmlns:a16="http://schemas.microsoft.com/office/drawing/2014/main" id="{2BCCC50E-3574-4D48-AA16-962F45094837}"/>
              </a:ext>
            </a:extLst>
          </p:cNvPr>
          <p:cNvSpPr/>
          <p:nvPr/>
        </p:nvSpPr>
        <p:spPr>
          <a:xfrm>
            <a:off x="1405330" y="4334861"/>
            <a:ext cx="2172390" cy="369332"/>
          </a:xfrm>
          <a:prstGeom prst="rect">
            <a:avLst/>
          </a:prstGeom>
        </p:spPr>
        <p:txBody>
          <a:bodyPr wrap="none">
            <a:spAutoFit/>
          </a:bodyPr>
          <a:lstStyle/>
          <a:p>
            <a:r>
              <a:rPr lang="en-GB" b="1" dirty="0"/>
              <a:t>Financial barriers</a:t>
            </a:r>
            <a:r>
              <a:rPr lang="en-GB" dirty="0"/>
              <a:t> </a:t>
            </a:r>
          </a:p>
        </p:txBody>
      </p:sp>
      <p:sp>
        <p:nvSpPr>
          <p:cNvPr id="19" name="Rectangle 18">
            <a:extLst>
              <a:ext uri="{FF2B5EF4-FFF2-40B4-BE49-F238E27FC236}">
                <a16:creationId xmlns="" xmlns:a16="http://schemas.microsoft.com/office/drawing/2014/main" id="{F3789993-3EBA-42A7-A5EA-CFAA06BE3543}"/>
              </a:ext>
            </a:extLst>
          </p:cNvPr>
          <p:cNvSpPr/>
          <p:nvPr/>
        </p:nvSpPr>
        <p:spPr>
          <a:xfrm>
            <a:off x="1405330" y="5189245"/>
            <a:ext cx="2172390" cy="369332"/>
          </a:xfrm>
          <a:prstGeom prst="rect">
            <a:avLst/>
          </a:prstGeom>
        </p:spPr>
        <p:txBody>
          <a:bodyPr wrap="none">
            <a:spAutoFit/>
          </a:bodyPr>
          <a:lstStyle/>
          <a:p>
            <a:r>
              <a:rPr lang="en-GB" b="1" dirty="0"/>
              <a:t>Financial support</a:t>
            </a:r>
            <a:r>
              <a:rPr lang="en-GB" dirty="0"/>
              <a:t> </a:t>
            </a:r>
          </a:p>
        </p:txBody>
      </p:sp>
    </p:spTree>
    <p:extLst>
      <p:ext uri="{BB962C8B-B14F-4D97-AF65-F5344CB8AC3E}">
        <p14:creationId xmlns:p14="http://schemas.microsoft.com/office/powerpoint/2010/main" val="90285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GB" dirty="0"/>
              <a:t>Solving Social Issues and Generating Positive Impacts in the Community</a:t>
            </a:r>
          </a:p>
        </p:txBody>
      </p:sp>
      <p:sp>
        <p:nvSpPr>
          <p:cNvPr id="7" name="Footer Placeholder 6"/>
          <p:cNvSpPr>
            <a:spLocks noGrp="1"/>
          </p:cNvSpPr>
          <p:nvPr>
            <p:ph type="ftr" sz="quarter" idx="17"/>
          </p:nvPr>
        </p:nvSpPr>
        <p:spPr>
          <a:xfrm>
            <a:off x="347654" y="6490873"/>
            <a:ext cx="4114800" cy="365125"/>
          </a:xfrm>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6</a:t>
            </a:fld>
            <a:endParaRPr lang="en-US" noProof="0" dirty="0"/>
          </a:p>
        </p:txBody>
      </p:sp>
      <p:sp>
        <p:nvSpPr>
          <p:cNvPr id="9" name="Title 8"/>
          <p:cNvSpPr>
            <a:spLocks noGrp="1"/>
          </p:cNvSpPr>
          <p:nvPr>
            <p:ph type="title"/>
          </p:nvPr>
        </p:nvSpPr>
        <p:spPr/>
        <p:txBody>
          <a:bodyPr/>
          <a:lstStyle/>
          <a:p>
            <a:r>
              <a:rPr lang="en-GB" dirty="0"/>
              <a:t>Social Enterprises</a:t>
            </a:r>
          </a:p>
        </p:txBody>
      </p:sp>
      <p:graphicFrame>
        <p:nvGraphicFramePr>
          <p:cNvPr id="17" name="Diagram 16"/>
          <p:cNvGraphicFramePr/>
          <p:nvPr>
            <p:extLst>
              <p:ext uri="{D42A27DB-BD31-4B8C-83A1-F6EECF244321}">
                <p14:modId xmlns:p14="http://schemas.microsoft.com/office/powerpoint/2010/main" val="708719812"/>
              </p:ext>
            </p:extLst>
          </p:nvPr>
        </p:nvGraphicFramePr>
        <p:xfrm>
          <a:off x="1329297" y="-111841"/>
          <a:ext cx="9115602" cy="775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08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 xmlns:a16="http://schemas.microsoft.com/office/drawing/2014/main" id="{B63C60BB-2B85-43CE-A6BA-400E5CD2AA97}"/>
              </a:ext>
            </a:extLst>
          </p:cNvPr>
          <p:cNvSpPr>
            <a:spLocks noGrp="1"/>
          </p:cNvSpPr>
          <p:nvPr>
            <p:ph type="ftr" sz="quarter" idx="14"/>
          </p:nvPr>
        </p:nvSpPr>
        <p:spPr/>
        <p:txBody>
          <a:bodyPr/>
          <a:lstStyle/>
          <a:p>
            <a:r>
              <a:rPr lang="en-US" noProof="0" dirty="0"/>
              <a:t>Challenge Project 2018-19</a:t>
            </a:r>
          </a:p>
        </p:txBody>
      </p:sp>
      <p:sp>
        <p:nvSpPr>
          <p:cNvPr id="8" name="Slide Number Placeholder 7">
            <a:extLst>
              <a:ext uri="{FF2B5EF4-FFF2-40B4-BE49-F238E27FC236}">
                <a16:creationId xmlns="" xmlns:a16="http://schemas.microsoft.com/office/drawing/2014/main" id="{079D626C-2EF4-4A9C-84EA-213AC5C02A34}"/>
              </a:ext>
            </a:extLst>
          </p:cNvPr>
          <p:cNvSpPr>
            <a:spLocks noGrp="1"/>
          </p:cNvSpPr>
          <p:nvPr>
            <p:ph type="sldNum" sz="quarter" idx="15"/>
          </p:nvPr>
        </p:nvSpPr>
        <p:spPr/>
        <p:txBody>
          <a:bodyPr/>
          <a:lstStyle/>
          <a:p>
            <a:fld id="{8699F50C-BE38-4BD0-BA84-9B090E1F2B9B}" type="slidenum">
              <a:rPr lang="en-US" noProof="0" smtClean="0"/>
              <a:t>7</a:t>
            </a:fld>
            <a:endParaRPr lang="en-US" noProof="0" dirty="0"/>
          </a:p>
        </p:txBody>
      </p:sp>
      <p:pic>
        <p:nvPicPr>
          <p:cNvPr id="14" name="Picture 13" descr="A screenshot of a cell phone&#10;&#10;Description generated with very high confidence">
            <a:extLst>
              <a:ext uri="{FF2B5EF4-FFF2-40B4-BE49-F238E27FC236}">
                <a16:creationId xmlns="" xmlns:a16="http://schemas.microsoft.com/office/drawing/2014/main" id="{9A9C7832-E1E6-406D-87F5-3A11C595E055}"/>
              </a:ext>
            </a:extLst>
          </p:cNvPr>
          <p:cNvPicPr>
            <a:picLocks noChangeAspect="1"/>
          </p:cNvPicPr>
          <p:nvPr/>
        </p:nvPicPr>
        <p:blipFill>
          <a:blip r:embed="rId3"/>
          <a:stretch>
            <a:fillRect/>
          </a:stretch>
        </p:blipFill>
        <p:spPr>
          <a:xfrm>
            <a:off x="-251598" y="2047098"/>
            <a:ext cx="7980259" cy="4113707"/>
          </a:xfrm>
          <a:prstGeom prst="rect">
            <a:avLst/>
          </a:prstGeom>
          <a:effectLst>
            <a:softEdge rad="127000"/>
          </a:effectLst>
        </p:spPr>
      </p:pic>
      <p:sp>
        <p:nvSpPr>
          <p:cNvPr id="15" name="Text Placeholder 1">
            <a:extLst>
              <a:ext uri="{FF2B5EF4-FFF2-40B4-BE49-F238E27FC236}">
                <a16:creationId xmlns="" xmlns:a16="http://schemas.microsoft.com/office/drawing/2014/main" id="{65020C19-7484-43E8-A98E-58F783F02B7D}"/>
              </a:ext>
            </a:extLst>
          </p:cNvPr>
          <p:cNvSpPr txBox="1">
            <a:spLocks/>
          </p:cNvSpPr>
          <p:nvPr/>
        </p:nvSpPr>
        <p:spPr>
          <a:xfrm>
            <a:off x="8881964" y="4760093"/>
            <a:ext cx="2644533" cy="1075869"/>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ONLY </a:t>
            </a:r>
            <a:r>
              <a:rPr lang="en-US" sz="1600" b="1" dirty="0"/>
              <a:t>1.5%</a:t>
            </a:r>
            <a:r>
              <a:rPr lang="en-US" sz="1600" dirty="0"/>
              <a:t> OF EMPLOYEES IN ESSEX SEs ARE PEOPLE WHO ARE DISABLED – INDICATING EVEN </a:t>
            </a:r>
            <a:r>
              <a:rPr lang="en-US" sz="1600" b="1" dirty="0"/>
              <a:t>LOWER LEVELS </a:t>
            </a:r>
            <a:r>
              <a:rPr lang="en-US" sz="1600" dirty="0"/>
              <a:t>FOR PEOPLE WITH LEARNING DISABILITIES</a:t>
            </a:r>
          </a:p>
        </p:txBody>
      </p:sp>
      <p:pic>
        <p:nvPicPr>
          <p:cNvPr id="16" name="Graphic 15" descr="City">
            <a:extLst>
              <a:ext uri="{FF2B5EF4-FFF2-40B4-BE49-F238E27FC236}">
                <a16:creationId xmlns="" xmlns:a16="http://schemas.microsoft.com/office/drawing/2014/main" id="{DDB03EF2-09A3-436F-9947-F1614AC7437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231496" y="1439772"/>
            <a:ext cx="650468" cy="650468"/>
          </a:xfrm>
          <a:prstGeom prst="rect">
            <a:avLst/>
          </a:prstGeom>
        </p:spPr>
      </p:pic>
      <p:sp>
        <p:nvSpPr>
          <p:cNvPr id="17" name="TextBox 16">
            <a:extLst>
              <a:ext uri="{FF2B5EF4-FFF2-40B4-BE49-F238E27FC236}">
                <a16:creationId xmlns="" xmlns:a16="http://schemas.microsoft.com/office/drawing/2014/main" id="{CEE70643-EB53-4051-A5DE-EB1A8F0BB218}"/>
              </a:ext>
            </a:extLst>
          </p:cNvPr>
          <p:cNvSpPr txBox="1"/>
          <p:nvPr/>
        </p:nvSpPr>
        <p:spPr>
          <a:xfrm>
            <a:off x="8768366" y="1016046"/>
            <a:ext cx="27432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Arial"/>
              </a:rPr>
              <a:t>A TOTAL OF </a:t>
            </a:r>
            <a:r>
              <a:rPr lang="en-US" sz="1600" b="1" dirty="0">
                <a:cs typeface="Arial"/>
              </a:rPr>
              <a:t>100,000</a:t>
            </a:r>
            <a:r>
              <a:rPr lang="en-US" sz="1600" b="1" dirty="0"/>
              <a:t> </a:t>
            </a:r>
            <a:r>
              <a:rPr lang="en-US" sz="1600" dirty="0"/>
              <a:t>SOCIAL ENTERPRISES IN THE UK</a:t>
            </a:r>
          </a:p>
          <a:p>
            <a:pPr algn="ctr"/>
            <a:endParaRPr lang="en-US" sz="1600" b="1" dirty="0">
              <a:cs typeface="Arial"/>
            </a:endParaRPr>
          </a:p>
          <a:p>
            <a:pPr algn="ctr"/>
            <a:r>
              <a:rPr lang="en-US" sz="1600" dirty="0">
                <a:cs typeface="Arial"/>
              </a:rPr>
              <a:t>ONLY </a:t>
            </a:r>
            <a:r>
              <a:rPr lang="en-US" sz="1600" b="1" dirty="0">
                <a:cs typeface="Arial"/>
              </a:rPr>
              <a:t>430 </a:t>
            </a:r>
            <a:r>
              <a:rPr lang="en-US" sz="1600" dirty="0">
                <a:cs typeface="Arial"/>
              </a:rPr>
              <a:t>IN ESSEX</a:t>
            </a:r>
          </a:p>
          <a:p>
            <a:pPr algn="ctr"/>
            <a:endParaRPr lang="en-US" sz="1600" dirty="0">
              <a:cs typeface="Arial"/>
            </a:endParaRPr>
          </a:p>
          <a:p>
            <a:pPr algn="ctr"/>
            <a:r>
              <a:rPr lang="en-US" sz="1600" dirty="0">
                <a:cs typeface="Arial"/>
              </a:rPr>
              <a:t>ESSEX AREA ESTIMATE IS </a:t>
            </a:r>
            <a:r>
              <a:rPr lang="en-US" sz="1600" b="1" dirty="0">
                <a:cs typeface="Arial"/>
              </a:rPr>
              <a:t>1,615* </a:t>
            </a:r>
          </a:p>
        </p:txBody>
      </p:sp>
      <p:pic>
        <p:nvPicPr>
          <p:cNvPr id="18" name="Graphic 17" descr="Briefcase">
            <a:extLst>
              <a:ext uri="{FF2B5EF4-FFF2-40B4-BE49-F238E27FC236}">
                <a16:creationId xmlns="" xmlns:a16="http://schemas.microsoft.com/office/drawing/2014/main" id="{3E72644D-23B5-4C7F-8B24-D9560B496D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252282" y="5175413"/>
            <a:ext cx="608895" cy="608895"/>
          </a:xfrm>
          <a:prstGeom prst="rect">
            <a:avLst/>
          </a:prstGeom>
        </p:spPr>
      </p:pic>
      <p:sp>
        <p:nvSpPr>
          <p:cNvPr id="22" name="Text Placeholder 21">
            <a:extLst>
              <a:ext uri="{FF2B5EF4-FFF2-40B4-BE49-F238E27FC236}">
                <a16:creationId xmlns="" xmlns:a16="http://schemas.microsoft.com/office/drawing/2014/main" id="{C49A51EA-8DCB-4710-936C-682532D9D420}"/>
              </a:ext>
            </a:extLst>
          </p:cNvPr>
          <p:cNvSpPr>
            <a:spLocks noGrp="1"/>
          </p:cNvSpPr>
          <p:nvPr>
            <p:ph type="body" sz="quarter" idx="13"/>
          </p:nvPr>
        </p:nvSpPr>
        <p:spPr>
          <a:xfrm>
            <a:off x="171161" y="1644878"/>
            <a:ext cx="7342631" cy="608895"/>
          </a:xfrm>
        </p:spPr>
        <p:txBody>
          <a:bodyPr/>
          <a:lstStyle/>
          <a:p>
            <a:r>
              <a:rPr lang="en-US" dirty="0"/>
              <a:t>Numbers in Essex county</a:t>
            </a:r>
          </a:p>
        </p:txBody>
      </p:sp>
      <p:sp>
        <p:nvSpPr>
          <p:cNvPr id="23" name="Title 8">
            <a:extLst>
              <a:ext uri="{FF2B5EF4-FFF2-40B4-BE49-F238E27FC236}">
                <a16:creationId xmlns="" xmlns:a16="http://schemas.microsoft.com/office/drawing/2014/main" id="{C511AEB5-265E-4178-9450-EB7EEA92D7EC}"/>
              </a:ext>
            </a:extLst>
          </p:cNvPr>
          <p:cNvSpPr>
            <a:spLocks noGrp="1"/>
          </p:cNvSpPr>
          <p:nvPr>
            <p:ph type="title"/>
          </p:nvPr>
        </p:nvSpPr>
        <p:spPr>
          <a:xfrm>
            <a:off x="110644" y="399136"/>
            <a:ext cx="8333222" cy="1147969"/>
          </a:xfrm>
        </p:spPr>
        <p:txBody>
          <a:bodyPr/>
          <a:lstStyle/>
          <a:p>
            <a:r>
              <a:rPr lang="en-GB" dirty="0"/>
              <a:t>Social Enterprises</a:t>
            </a:r>
          </a:p>
        </p:txBody>
      </p:sp>
      <p:sp>
        <p:nvSpPr>
          <p:cNvPr id="24" name="TextBox 23">
            <a:extLst>
              <a:ext uri="{FF2B5EF4-FFF2-40B4-BE49-F238E27FC236}">
                <a16:creationId xmlns="" xmlns:a16="http://schemas.microsoft.com/office/drawing/2014/main" id="{77BBE4BD-7D70-4389-8DAD-BABE20EC230A}"/>
              </a:ext>
            </a:extLst>
          </p:cNvPr>
          <p:cNvSpPr txBox="1"/>
          <p:nvPr/>
        </p:nvSpPr>
        <p:spPr>
          <a:xfrm>
            <a:off x="197783" y="6006916"/>
            <a:ext cx="5172364" cy="307777"/>
          </a:xfrm>
          <a:prstGeom prst="rect">
            <a:avLst/>
          </a:prstGeom>
          <a:noFill/>
        </p:spPr>
        <p:txBody>
          <a:bodyPr wrap="square" rtlCol="0">
            <a:spAutoFit/>
          </a:bodyPr>
          <a:lstStyle/>
          <a:p>
            <a:r>
              <a:rPr lang="en-US" sz="1400" dirty="0"/>
              <a:t>* Social Enterprise in Essex report</a:t>
            </a:r>
          </a:p>
        </p:txBody>
      </p:sp>
    </p:spTree>
    <p:extLst>
      <p:ext uri="{BB962C8B-B14F-4D97-AF65-F5344CB8AC3E}">
        <p14:creationId xmlns:p14="http://schemas.microsoft.com/office/powerpoint/2010/main" val="365500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 xmlns:a16="http://schemas.microsoft.com/office/drawing/2014/main" id="{1ABD613F-111C-41D6-9F8E-8B2C42A5E047}"/>
              </a:ext>
            </a:extLst>
          </p:cNvPr>
          <p:cNvSpPr>
            <a:spLocks noGrp="1"/>
          </p:cNvSpPr>
          <p:nvPr>
            <p:ph type="title"/>
          </p:nvPr>
        </p:nvSpPr>
        <p:spPr/>
        <p:txBody>
          <a:bodyPr/>
          <a:lstStyle/>
          <a:p>
            <a:r>
              <a:rPr lang="en-US" dirty="0"/>
              <a:t>Financial Barriers</a:t>
            </a:r>
            <a:endParaRPr lang="en-US" b="0" dirty="0"/>
          </a:p>
        </p:txBody>
      </p:sp>
      <p:sp>
        <p:nvSpPr>
          <p:cNvPr id="43" name="Text Placeholder 8">
            <a:extLst>
              <a:ext uri="{FF2B5EF4-FFF2-40B4-BE49-F238E27FC236}">
                <a16:creationId xmlns="" xmlns:a16="http://schemas.microsoft.com/office/drawing/2014/main" id="{EA7C22CB-613A-4C0B-90B3-4A405F793D3C}"/>
              </a:ext>
            </a:extLst>
          </p:cNvPr>
          <p:cNvSpPr>
            <a:spLocks noGrp="1"/>
          </p:cNvSpPr>
          <p:nvPr>
            <p:ph type="body" sz="quarter" idx="13"/>
          </p:nvPr>
        </p:nvSpPr>
        <p:spPr>
          <a:xfrm>
            <a:off x="531379" y="2563477"/>
            <a:ext cx="6235181" cy="608895"/>
          </a:xfrm>
        </p:spPr>
        <p:txBody>
          <a:bodyPr/>
          <a:lstStyle/>
          <a:p>
            <a:r>
              <a:rPr lang="en-GB" b="1" dirty="0"/>
              <a:t>High risk, low profitability: </a:t>
            </a:r>
            <a:r>
              <a:rPr lang="en-GB" dirty="0"/>
              <a:t>The deterrent of investment in social enterprises</a:t>
            </a:r>
          </a:p>
        </p:txBody>
      </p:sp>
      <p:pic>
        <p:nvPicPr>
          <p:cNvPr id="59" name="Picture Placeholder 58">
            <a:extLst>
              <a:ext uri="{FF2B5EF4-FFF2-40B4-BE49-F238E27FC236}">
                <a16:creationId xmlns="" xmlns:a16="http://schemas.microsoft.com/office/drawing/2014/main" id="{3FCCC668-2247-4814-9CC5-9C5D4B447AA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170177" y="2388566"/>
            <a:ext cx="6021821" cy="3515966"/>
          </a:xfrm>
        </p:spPr>
      </p:pic>
      <p:sp>
        <p:nvSpPr>
          <p:cNvPr id="35" name="Footer Placeholder 34">
            <a:extLst>
              <a:ext uri="{FF2B5EF4-FFF2-40B4-BE49-F238E27FC236}">
                <a16:creationId xmlns="" xmlns:a16="http://schemas.microsoft.com/office/drawing/2014/main" id="{6390A22B-EC07-E942-A46F-F36FDD7FDB9D}"/>
              </a:ext>
            </a:extLst>
          </p:cNvPr>
          <p:cNvSpPr>
            <a:spLocks noGrp="1"/>
          </p:cNvSpPr>
          <p:nvPr>
            <p:ph type="ftr" sz="quarter" idx="15"/>
          </p:nvPr>
        </p:nvSpPr>
        <p:spPr/>
        <p:txBody>
          <a:bodyPr/>
          <a:lstStyle/>
          <a:p>
            <a:r>
              <a:rPr lang="en-US" dirty="0"/>
              <a:t>Challenge Project  2018-19</a:t>
            </a:r>
          </a:p>
        </p:txBody>
      </p:sp>
      <p:sp>
        <p:nvSpPr>
          <p:cNvPr id="10" name="Slide Number Placeholder 9">
            <a:extLst>
              <a:ext uri="{FF2B5EF4-FFF2-40B4-BE49-F238E27FC236}">
                <a16:creationId xmlns=""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8</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1144" y="281994"/>
            <a:ext cx="11906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Image result for icons go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58" y="4047715"/>
            <a:ext cx="915580" cy="9155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815738" y="4283674"/>
            <a:ext cx="4463143" cy="830997"/>
          </a:xfrm>
          <a:prstGeom prst="rect">
            <a:avLst/>
          </a:prstGeom>
        </p:spPr>
        <p:txBody>
          <a:bodyPr wrap="square">
            <a:spAutoFit/>
          </a:bodyPr>
          <a:lstStyle/>
          <a:p>
            <a:r>
              <a:rPr lang="en-GB" sz="1600" b="1" dirty="0"/>
              <a:t>Goal:</a:t>
            </a:r>
            <a:r>
              <a:rPr lang="en-GB" sz="1600" dirty="0"/>
              <a:t> the </a:t>
            </a:r>
            <a:r>
              <a:rPr lang="en-GB" sz="1600" i="1" dirty="0"/>
              <a:t>start-up</a:t>
            </a:r>
            <a:r>
              <a:rPr lang="en-GB" sz="1600" dirty="0"/>
              <a:t> and </a:t>
            </a:r>
            <a:r>
              <a:rPr lang="en-GB" sz="1600" i="1" dirty="0"/>
              <a:t>scaling</a:t>
            </a:r>
            <a:r>
              <a:rPr lang="en-GB" sz="1600" b="1" dirty="0"/>
              <a:t> </a:t>
            </a:r>
            <a:r>
              <a:rPr lang="en-GB" sz="1600" dirty="0"/>
              <a:t>of Employability Social Enterprises for people with a Learning Disability</a:t>
            </a:r>
          </a:p>
        </p:txBody>
      </p:sp>
      <p:pic>
        <p:nvPicPr>
          <p:cNvPr id="16" name="Picture 4" descr="Image result for icons barrie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815" y="5215784"/>
            <a:ext cx="870265" cy="8702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815738" y="5437853"/>
            <a:ext cx="4463143" cy="338554"/>
          </a:xfrm>
          <a:prstGeom prst="rect">
            <a:avLst/>
          </a:prstGeom>
        </p:spPr>
        <p:txBody>
          <a:bodyPr wrap="square">
            <a:spAutoFit/>
          </a:bodyPr>
          <a:lstStyle/>
          <a:p>
            <a:r>
              <a:rPr lang="en-GB" sz="1600" b="1" dirty="0"/>
              <a:t>Barrier:</a:t>
            </a:r>
            <a:r>
              <a:rPr lang="en-GB" sz="1600" dirty="0"/>
              <a:t> access to finance</a:t>
            </a:r>
          </a:p>
        </p:txBody>
      </p:sp>
    </p:spTree>
    <p:extLst>
      <p:ext uri="{BB962C8B-B14F-4D97-AF65-F5344CB8AC3E}">
        <p14:creationId xmlns:p14="http://schemas.microsoft.com/office/powerpoint/2010/main" val="101077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DDEA38BF-505F-4EE5-A37D-4D08690E5D54}"/>
              </a:ext>
            </a:extLst>
          </p:cNvPr>
          <p:cNvSpPr/>
          <p:nvPr/>
        </p:nvSpPr>
        <p:spPr>
          <a:xfrm rot="2124664">
            <a:off x="-268628" y="4132276"/>
            <a:ext cx="2762697" cy="572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6"/>
          </p:nvPr>
        </p:nvSpPr>
        <p:spPr>
          <a:xfrm>
            <a:off x="520493" y="1376932"/>
            <a:ext cx="8446086" cy="608895"/>
          </a:xfrm>
        </p:spPr>
        <p:txBody>
          <a:bodyPr/>
          <a:lstStyle/>
          <a:p>
            <a:r>
              <a:rPr lang="en-US" sz="1600" dirty="0"/>
              <a:t>A range of methods through which individuals and organizations can invest in businesses that provide both a financial and a social return for the investor</a:t>
            </a:r>
            <a:endParaRPr lang="en-GB" sz="1600" dirty="0"/>
          </a:p>
        </p:txBody>
      </p:sp>
      <p:sp>
        <p:nvSpPr>
          <p:cNvPr id="7" name="Footer Placeholder 6"/>
          <p:cNvSpPr>
            <a:spLocks noGrp="1"/>
          </p:cNvSpPr>
          <p:nvPr>
            <p:ph type="ftr" sz="quarter" idx="17"/>
          </p:nvPr>
        </p:nvSpPr>
        <p:spPr/>
        <p:txBody>
          <a:bodyPr/>
          <a:lstStyle/>
          <a:p>
            <a:r>
              <a:rPr lang="en-US" noProof="0" dirty="0"/>
              <a:t>Challenge Project  2018-19</a:t>
            </a:r>
          </a:p>
        </p:txBody>
      </p:sp>
      <p:sp>
        <p:nvSpPr>
          <p:cNvPr id="8" name="Slide Number Placeholder 7"/>
          <p:cNvSpPr>
            <a:spLocks noGrp="1"/>
          </p:cNvSpPr>
          <p:nvPr>
            <p:ph type="sldNum" sz="quarter" idx="18"/>
          </p:nvPr>
        </p:nvSpPr>
        <p:spPr/>
        <p:txBody>
          <a:bodyPr/>
          <a:lstStyle/>
          <a:p>
            <a:fld id="{8699F50C-BE38-4BD0-BA84-9B090E1F2B9B}" type="slidenum">
              <a:rPr lang="en-US" noProof="0" smtClean="0"/>
              <a:t>9</a:t>
            </a:fld>
            <a:endParaRPr lang="en-US" noProof="0" dirty="0"/>
          </a:p>
        </p:txBody>
      </p:sp>
      <p:sp>
        <p:nvSpPr>
          <p:cNvPr id="9" name="Title 8"/>
          <p:cNvSpPr>
            <a:spLocks noGrp="1"/>
          </p:cNvSpPr>
          <p:nvPr>
            <p:ph type="title"/>
          </p:nvPr>
        </p:nvSpPr>
        <p:spPr/>
        <p:txBody>
          <a:bodyPr>
            <a:normAutofit fontScale="90000"/>
          </a:bodyPr>
          <a:lstStyle/>
          <a:p>
            <a:r>
              <a:rPr lang="en-GB" dirty="0"/>
              <a:t>Financial Support: Social Finance</a:t>
            </a:r>
          </a:p>
        </p:txBody>
      </p:sp>
      <p:sp>
        <p:nvSpPr>
          <p:cNvPr id="11" name="Rectangle: Rounded Corners 10"/>
          <p:cNvSpPr/>
          <p:nvPr/>
        </p:nvSpPr>
        <p:spPr>
          <a:xfrm>
            <a:off x="4250972" y="2809013"/>
            <a:ext cx="7811069" cy="2826306"/>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lvl="0" algn="ctr"/>
            <a:r>
              <a:rPr lang="en-GB" sz="2000" b="1" dirty="0">
                <a:solidFill>
                  <a:schemeClr val="tx1"/>
                </a:solidFill>
              </a:rPr>
              <a:t>Surveys of Social Enterprises in Essex</a:t>
            </a:r>
            <a:endParaRPr lang="en-GB" sz="2000" dirty="0">
              <a:solidFill>
                <a:schemeClr val="tx1"/>
              </a:solidFill>
            </a:endParaRPr>
          </a:p>
          <a:p>
            <a:pPr lvl="0"/>
            <a:endParaRPr lang="en-GB" sz="1400" b="1" dirty="0">
              <a:solidFill>
                <a:schemeClr val="tx1"/>
              </a:solidFill>
            </a:endParaRPr>
          </a:p>
          <a:p>
            <a:pPr marL="285750" indent="-285750">
              <a:buFont typeface="Wingdings" panose="05000000000000000000" pitchFamily="2" charset="2"/>
              <a:buChar char="v"/>
            </a:pPr>
            <a:r>
              <a:rPr lang="en-GB" sz="1600" dirty="0">
                <a:solidFill>
                  <a:schemeClr val="tx1"/>
                </a:solidFill>
              </a:rPr>
              <a:t>The </a:t>
            </a:r>
            <a:r>
              <a:rPr lang="en-GB" sz="1600" b="1" dirty="0">
                <a:solidFill>
                  <a:schemeClr val="tx1"/>
                </a:solidFill>
              </a:rPr>
              <a:t>majority are unaware </a:t>
            </a:r>
            <a:r>
              <a:rPr lang="en-GB" sz="1600" dirty="0">
                <a:solidFill>
                  <a:schemeClr val="tx1"/>
                </a:solidFill>
              </a:rPr>
              <a:t>of Social Impact Bonds, Community Bonds and Community Share Issues as an option.</a:t>
            </a:r>
          </a:p>
          <a:p>
            <a:pPr lvl="0"/>
            <a:endParaRPr lang="en-GB" sz="1600" b="1" dirty="0">
              <a:solidFill>
                <a:schemeClr val="tx1"/>
              </a:solidFill>
            </a:endParaRPr>
          </a:p>
          <a:p>
            <a:pPr marL="285750" lvl="0" indent="-285750">
              <a:buFont typeface="Wingdings" panose="05000000000000000000" pitchFamily="2" charset="2"/>
              <a:buChar char="v"/>
            </a:pPr>
            <a:r>
              <a:rPr lang="en-GB" sz="1600" b="1" dirty="0">
                <a:solidFill>
                  <a:schemeClr val="tx1"/>
                </a:solidFill>
              </a:rPr>
              <a:t>Around a third </a:t>
            </a:r>
            <a:r>
              <a:rPr lang="en-GB" sz="1600" dirty="0">
                <a:solidFill>
                  <a:schemeClr val="tx1"/>
                </a:solidFill>
              </a:rPr>
              <a:t>need for support with developing goods or services, marketing and measuring impact. </a:t>
            </a:r>
            <a:br>
              <a:rPr lang="en-GB" sz="1600" dirty="0">
                <a:solidFill>
                  <a:schemeClr val="tx1"/>
                </a:solidFill>
              </a:rPr>
            </a:br>
            <a:endParaRPr lang="en-GB" sz="1600" dirty="0">
              <a:solidFill>
                <a:schemeClr val="tx1"/>
              </a:solidFill>
            </a:endParaRPr>
          </a:p>
          <a:p>
            <a:pPr marL="285750" lvl="0" indent="-285750">
              <a:buFont typeface="Wingdings" panose="05000000000000000000" pitchFamily="2" charset="2"/>
              <a:buChar char="v"/>
            </a:pPr>
            <a:r>
              <a:rPr lang="en-GB" sz="1600" b="1" dirty="0">
                <a:solidFill>
                  <a:schemeClr val="tx1"/>
                </a:solidFill>
              </a:rPr>
              <a:t>93% had heard of crowdfunding</a:t>
            </a:r>
            <a:r>
              <a:rPr lang="en-GB" sz="1600" dirty="0">
                <a:solidFill>
                  <a:schemeClr val="tx1"/>
                </a:solidFill>
              </a:rPr>
              <a:t>.</a:t>
            </a:r>
          </a:p>
          <a:p>
            <a:endParaRPr lang="en-GB" sz="1400" b="1" dirty="0">
              <a:solidFill>
                <a:schemeClr val="tx1"/>
              </a:solidFill>
            </a:endParaRPr>
          </a:p>
        </p:txBody>
      </p:sp>
      <p:graphicFrame>
        <p:nvGraphicFramePr>
          <p:cNvPr id="2" name="Diagram 1">
            <a:extLst>
              <a:ext uri="{FF2B5EF4-FFF2-40B4-BE49-F238E27FC236}">
                <a16:creationId xmlns="" xmlns:a16="http://schemas.microsoft.com/office/drawing/2014/main" id="{FA3D5C11-69CE-44F5-8091-170BA827D3EE}"/>
              </a:ext>
            </a:extLst>
          </p:cNvPr>
          <p:cNvGraphicFramePr/>
          <p:nvPr>
            <p:extLst/>
          </p:nvPr>
        </p:nvGraphicFramePr>
        <p:xfrm>
          <a:off x="489229" y="2234065"/>
          <a:ext cx="3631821" cy="3874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 xmlns:a16="http://schemas.microsoft.com/office/drawing/2014/main" id="{53A3F68C-E1C3-4380-A1D2-0AECD8D7BBA2}"/>
              </a:ext>
            </a:extLst>
          </p:cNvPr>
          <p:cNvSpPr txBox="1"/>
          <p:nvPr/>
        </p:nvSpPr>
        <p:spPr>
          <a:xfrm>
            <a:off x="1049576" y="2693618"/>
            <a:ext cx="2511125" cy="338554"/>
          </a:xfrm>
          <a:prstGeom prst="rect">
            <a:avLst/>
          </a:prstGeom>
          <a:noFill/>
        </p:spPr>
        <p:txBody>
          <a:bodyPr wrap="square" rtlCol="0">
            <a:spAutoFit/>
          </a:bodyPr>
          <a:lstStyle/>
          <a:p>
            <a:pPr algn="ctr"/>
            <a:r>
              <a:rPr lang="en-US" sz="1600" b="1" dirty="0">
                <a:solidFill>
                  <a:srgbClr val="C00000"/>
                </a:solidFill>
              </a:rPr>
              <a:t>Financial Instruments</a:t>
            </a:r>
          </a:p>
        </p:txBody>
      </p:sp>
      <p:sp>
        <p:nvSpPr>
          <p:cNvPr id="10" name="Rectangle 9">
            <a:extLst>
              <a:ext uri="{FF2B5EF4-FFF2-40B4-BE49-F238E27FC236}">
                <a16:creationId xmlns="" xmlns:a16="http://schemas.microsoft.com/office/drawing/2014/main" id="{FA00AB7C-FC46-4171-96CE-5C8D839318E9}"/>
              </a:ext>
            </a:extLst>
          </p:cNvPr>
          <p:cNvSpPr/>
          <p:nvPr/>
        </p:nvSpPr>
        <p:spPr>
          <a:xfrm>
            <a:off x="10939346" y="111512"/>
            <a:ext cx="1092820" cy="657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81248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E0E0E2"/>
      </a:dk2>
      <a:lt2>
        <a:srgbClr val="C9C2D1"/>
      </a:lt2>
      <a:accent1>
        <a:srgbClr val="C00000"/>
      </a:accent1>
      <a:accent2>
        <a:srgbClr val="300061"/>
      </a:accent2>
      <a:accent3>
        <a:srgbClr val="FFBFBF"/>
      </a:accent3>
      <a:accent4>
        <a:srgbClr val="6585CF"/>
      </a:accent4>
      <a:accent5>
        <a:srgbClr val="300061"/>
      </a:accent5>
      <a:accent6>
        <a:srgbClr val="300061"/>
      </a:accent6>
      <a:hlink>
        <a:srgbClr val="410082"/>
      </a:hlink>
      <a:folHlink>
        <a:srgbClr val="93296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F4215-C6BB-44A3-9A5E-9446E6835900}">
  <ds:schemaRefs>
    <ds:schemaRef ds:uri="http://purl.org/dc/elements/1.1/"/>
    <ds:schemaRef ds:uri="http://purl.org/dc/dcmitype/"/>
    <ds:schemaRef ds:uri="http://schemas.microsoft.com/office/2006/metadata/properties"/>
    <ds:schemaRef ds:uri="http://purl.org/dc/terms/"/>
    <ds:schemaRef ds:uri="71af3243-3dd4-4a8d-8c0d-dd76da1f02a5"/>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8F8919DE-9BD9-47A9-9F5D-16EBB9687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5AF1-8C57-4290-936E-5FD27C957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Custom</PresentationFormat>
  <Paragraphs>509</Paragraphs>
  <Slides>49</Slides>
  <Notes>33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MATCHED CROWDFUNDING</vt:lpstr>
      <vt:lpstr>PowerPoint Presentation</vt:lpstr>
      <vt:lpstr>Research Purpose</vt:lpstr>
      <vt:lpstr>Essex County</vt:lpstr>
      <vt:lpstr>Social Enterprises</vt:lpstr>
      <vt:lpstr>Social Enterprises</vt:lpstr>
      <vt:lpstr>Social Enterprises</vt:lpstr>
      <vt:lpstr>Financial Barriers</vt:lpstr>
      <vt:lpstr>Financial Support: Social Finance</vt:lpstr>
      <vt:lpstr>Financial Support :  Donations &amp; Grants </vt:lpstr>
      <vt:lpstr>Employability Social Enterprises</vt:lpstr>
      <vt:lpstr>Supported Employment Model</vt:lpstr>
      <vt:lpstr>Work-integration Model</vt:lpstr>
      <vt:lpstr>Micro-enterprise Model</vt:lpstr>
      <vt:lpstr>Crowdfunding as a financing tool</vt:lpstr>
      <vt:lpstr>Crowdfunding</vt:lpstr>
      <vt:lpstr>Equity Crowdfunding</vt:lpstr>
      <vt:lpstr>Benefits and risks</vt:lpstr>
      <vt:lpstr>Equity Crowdfunding for Social Enterprises</vt:lpstr>
      <vt:lpstr>Matched Crowdfunding</vt:lpstr>
      <vt:lpstr>Matched Crowdfunding</vt:lpstr>
      <vt:lpstr>Matched Crowdfunding</vt:lpstr>
      <vt:lpstr>Testing Our Proposal</vt:lpstr>
      <vt:lpstr>Matched Crowdfunding</vt:lpstr>
      <vt:lpstr>Matched Crowdfunding</vt:lpstr>
      <vt:lpstr>Matched Crowdfunding</vt:lpstr>
      <vt:lpstr>Matched Crowdfunding</vt:lpstr>
      <vt:lpstr>Matched Crowdfunding</vt:lpstr>
      <vt:lpstr>Matched Crowdfunding</vt:lpstr>
      <vt:lpstr>Matched Crowdfunding</vt:lpstr>
      <vt:lpstr>Matched Crowdfunding</vt:lpstr>
      <vt:lpstr>Matched Crowdfunding</vt:lpstr>
      <vt:lpstr>Matched Crowdfunding</vt:lpstr>
      <vt:lpstr>Matched Crowdfunding</vt:lpstr>
      <vt:lpstr>Key Recommendations</vt:lpstr>
      <vt:lpstr>Thank You  </vt:lpstr>
      <vt:lpstr>References</vt:lpstr>
      <vt:lpstr>References</vt:lpstr>
      <vt:lpstr>References</vt:lpstr>
      <vt:lpstr>References</vt:lpstr>
      <vt:lpstr>Appendix</vt:lpstr>
      <vt:lpstr>Types of Match-funding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2019-05-01T15:07:49Z</dcterms:created>
  <dcterms:modified xsi:type="dcterms:W3CDTF">2019-05-01T23:32:00Z</dcterms:modified>
</cp:coreProperties>
</file>