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62" r:id="rId5"/>
    <p:sldId id="480" r:id="rId6"/>
    <p:sldId id="445" r:id="rId7"/>
    <p:sldId id="484" r:id="rId8"/>
    <p:sldId id="486" r:id="rId9"/>
    <p:sldId id="448" r:id="rId10"/>
    <p:sldId id="449" r:id="rId11"/>
    <p:sldId id="468" r:id="rId12"/>
    <p:sldId id="446" r:id="rId13"/>
    <p:sldId id="482" r:id="rId14"/>
    <p:sldId id="483" r:id="rId15"/>
    <p:sldId id="325" r:id="rId16"/>
  </p:sldIdLst>
  <p:sldSz cx="12192000" cy="6858000"/>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rina Glover, Senior Researcher" initials="KGSR" lastIdx="6" clrIdx="0">
    <p:extLst>
      <p:ext uri="{19B8F6BF-5375-455C-9EA6-DF929625EA0E}">
        <p15:presenceInfo xmlns:p15="http://schemas.microsoft.com/office/powerpoint/2012/main" userId="S::katerina.glover@essex.gov.uk::de2edfa1-0aa9-41ab-9f34-1fb333eb4396" providerId="AD"/>
      </p:ext>
    </p:extLst>
  </p:cmAuthor>
  <p:cmAuthor id="2" name="Poppy Reece, Researcher" initials="PRR" lastIdx="12" clrIdx="1">
    <p:extLst>
      <p:ext uri="{19B8F6BF-5375-455C-9EA6-DF929625EA0E}">
        <p15:presenceInfo xmlns:p15="http://schemas.microsoft.com/office/powerpoint/2012/main" userId="S::Poppy.Reece@essex.gov.uk::dc98a925-bdaa-4bee-b207-d103908056d7" providerId="AD"/>
      </p:ext>
    </p:extLst>
  </p:cmAuthor>
  <p:cmAuthor id="3" name="Maura O'Malley, Researcher" initials="MOR" lastIdx="9" clrIdx="2">
    <p:extLst>
      <p:ext uri="{19B8F6BF-5375-455C-9EA6-DF929625EA0E}">
        <p15:presenceInfo xmlns:p15="http://schemas.microsoft.com/office/powerpoint/2012/main" userId="S::maura.o-malley@essex.gov.uk::debcc6ab-8d4c-4f20-82e6-146e5bb09687" providerId="AD"/>
      </p:ext>
    </p:extLst>
  </p:cmAuthor>
  <p:cmAuthor id="4" name="Maresa Beazley, Senior Researcher" initials="MBSR" lastIdx="18" clrIdx="3">
    <p:extLst>
      <p:ext uri="{19B8F6BF-5375-455C-9EA6-DF929625EA0E}">
        <p15:presenceInfo xmlns:p15="http://schemas.microsoft.com/office/powerpoint/2012/main" userId="S::Maresa.Beazley@essex.gov.uk::5f8a0d0f-7495-4475-8968-cf1e28e5c5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900"/>
    <a:srgbClr val="00A8D6"/>
    <a:srgbClr val="FAB500"/>
    <a:srgbClr val="F28F00"/>
    <a:srgbClr val="D5EBF0"/>
    <a:srgbClr val="F8F8F8"/>
    <a:srgbClr val="EEF4DE"/>
    <a:srgbClr val="FBF2A2"/>
    <a:srgbClr val="C00000"/>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9FAC12-5455-4046-A748-FD2EAFC94757}" v="12" dt="2021-02-15T14:52:07.8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224" autoAdjust="0"/>
  </p:normalViewPr>
  <p:slideViewPr>
    <p:cSldViewPr snapToGrid="0">
      <p:cViewPr varScale="1">
        <p:scale>
          <a:sx n="110" d="100"/>
          <a:sy n="110" d="100"/>
        </p:scale>
        <p:origin x="59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rina Glover - Senior Researcher" userId="de2edfa1-0aa9-41ab-9f34-1fb333eb4396" providerId="ADAL" clId="{04C16A47-56D3-4880-B29C-B3088228F907}"/>
    <pc:docChg chg="custSel modSld">
      <pc:chgData name="Katerina Glover - Senior Researcher" userId="de2edfa1-0aa9-41ab-9f34-1fb333eb4396" providerId="ADAL" clId="{04C16A47-56D3-4880-B29C-B3088228F907}" dt="2020-08-17T16:09:57.217" v="160" actId="20577"/>
      <pc:docMkLst>
        <pc:docMk/>
      </pc:docMkLst>
      <pc:sldChg chg="modSp">
        <pc:chgData name="Katerina Glover - Senior Researcher" userId="de2edfa1-0aa9-41ab-9f34-1fb333eb4396" providerId="ADAL" clId="{04C16A47-56D3-4880-B29C-B3088228F907}" dt="2020-08-17T16:09:57.217" v="160" actId="20577"/>
        <pc:sldMkLst>
          <pc:docMk/>
          <pc:sldMk cId="2798796796" sldId="485"/>
        </pc:sldMkLst>
        <pc:spChg chg="mod">
          <ac:chgData name="Katerina Glover - Senior Researcher" userId="de2edfa1-0aa9-41ab-9f34-1fb333eb4396" providerId="ADAL" clId="{04C16A47-56D3-4880-B29C-B3088228F907}" dt="2020-08-17T16:09:57.217" v="160" actId="20577"/>
          <ac:spMkLst>
            <pc:docMk/>
            <pc:sldMk cId="2798796796" sldId="485"/>
            <ac:spMk id="3" creationId="{E74744BB-18AD-415D-89FF-6660EE7E279E}"/>
          </ac:spMkLst>
        </pc:spChg>
      </pc:sldChg>
    </pc:docChg>
  </pc:docChgLst>
  <pc:docChgLst>
    <pc:chgData name="Katerina" userId="de2edfa1-0aa9-41ab-9f34-1fb333eb4396" providerId="ADAL" clId="{04C16A47-56D3-4880-B29C-B3088228F907}"/>
    <pc:docChg chg="undo custSel addSld delSld modSld">
      <pc:chgData name="Katerina" userId="de2edfa1-0aa9-41ab-9f34-1fb333eb4396" providerId="ADAL" clId="{04C16A47-56D3-4880-B29C-B3088228F907}" dt="2020-08-17T16:02:07.063" v="1251" actId="20577"/>
      <pc:docMkLst>
        <pc:docMk/>
      </pc:docMkLst>
      <pc:sldChg chg="addSp delSp modSp">
        <pc:chgData name="Katerina" userId="de2edfa1-0aa9-41ab-9f34-1fb333eb4396" providerId="ADAL" clId="{04C16A47-56D3-4880-B29C-B3088228F907}" dt="2020-08-17T15:35:34.134" v="905" actId="20577"/>
        <pc:sldMkLst>
          <pc:docMk/>
          <pc:sldMk cId="4231481942" sldId="262"/>
        </pc:sldMkLst>
        <pc:spChg chg="add del">
          <ac:chgData name="Katerina" userId="de2edfa1-0aa9-41ab-9f34-1fb333eb4396" providerId="ADAL" clId="{04C16A47-56D3-4880-B29C-B3088228F907}" dt="2020-08-17T09:04:09.015" v="125"/>
          <ac:spMkLst>
            <pc:docMk/>
            <pc:sldMk cId="4231481942" sldId="262"/>
            <ac:spMk id="3" creationId="{C6526B20-64D3-45C5-A8F5-2B59FCC9C02C}"/>
          </ac:spMkLst>
        </pc:spChg>
        <pc:spChg chg="mod">
          <ac:chgData name="Katerina" userId="de2edfa1-0aa9-41ab-9f34-1fb333eb4396" providerId="ADAL" clId="{04C16A47-56D3-4880-B29C-B3088228F907}" dt="2020-08-17T15:35:34.134" v="905" actId="20577"/>
          <ac:spMkLst>
            <pc:docMk/>
            <pc:sldMk cId="4231481942" sldId="262"/>
            <ac:spMk id="13" creationId="{F508B5EC-BAFE-44A0-B48D-41AA4F9F6B14}"/>
          </ac:spMkLst>
        </pc:spChg>
      </pc:sldChg>
      <pc:sldChg chg="modSp">
        <pc:chgData name="Katerina" userId="de2edfa1-0aa9-41ab-9f34-1fb333eb4396" providerId="ADAL" clId="{04C16A47-56D3-4880-B29C-B3088228F907}" dt="2020-08-17T15:17:16.003" v="438" actId="20577"/>
        <pc:sldMkLst>
          <pc:docMk/>
          <pc:sldMk cId="2874241695" sldId="445"/>
        </pc:sldMkLst>
        <pc:spChg chg="mod">
          <ac:chgData name="Katerina" userId="de2edfa1-0aa9-41ab-9f34-1fb333eb4396" providerId="ADAL" clId="{04C16A47-56D3-4880-B29C-B3088228F907}" dt="2020-08-17T15:17:16.003" v="438" actId="20577"/>
          <ac:spMkLst>
            <pc:docMk/>
            <pc:sldMk cId="2874241695" sldId="445"/>
            <ac:spMk id="3" creationId="{D94082C3-A739-4586-84F5-DBED494E9815}"/>
          </ac:spMkLst>
        </pc:spChg>
      </pc:sldChg>
      <pc:sldChg chg="addSp modSp">
        <pc:chgData name="Katerina" userId="de2edfa1-0aa9-41ab-9f34-1fb333eb4396" providerId="ADAL" clId="{04C16A47-56D3-4880-B29C-B3088228F907}" dt="2020-08-17T15:36:14.344" v="909" actId="1076"/>
        <pc:sldMkLst>
          <pc:docMk/>
          <pc:sldMk cId="2623582356" sldId="446"/>
        </pc:sldMkLst>
        <pc:spChg chg="mod">
          <ac:chgData name="Katerina" userId="de2edfa1-0aa9-41ab-9f34-1fb333eb4396" providerId="ADAL" clId="{04C16A47-56D3-4880-B29C-B3088228F907}" dt="2020-08-17T15:36:14.344" v="909" actId="1076"/>
          <ac:spMkLst>
            <pc:docMk/>
            <pc:sldMk cId="2623582356" sldId="446"/>
            <ac:spMk id="2" creationId="{B86E3F7B-6A20-4AB5-B5B5-890DB4982E62}"/>
          </ac:spMkLst>
        </pc:spChg>
        <pc:spChg chg="mod">
          <ac:chgData name="Katerina" userId="de2edfa1-0aa9-41ab-9f34-1fb333eb4396" providerId="ADAL" clId="{04C16A47-56D3-4880-B29C-B3088228F907}" dt="2020-08-17T15:26:51.826" v="647" actId="255"/>
          <ac:spMkLst>
            <pc:docMk/>
            <pc:sldMk cId="2623582356" sldId="446"/>
            <ac:spMk id="5" creationId="{E1AB353D-C3DD-45D0-A928-76F68198F592}"/>
          </ac:spMkLst>
        </pc:spChg>
        <pc:spChg chg="mod">
          <ac:chgData name="Katerina" userId="de2edfa1-0aa9-41ab-9f34-1fb333eb4396" providerId="ADAL" clId="{04C16A47-56D3-4880-B29C-B3088228F907}" dt="2020-08-17T15:30:42.725" v="869" actId="1076"/>
          <ac:spMkLst>
            <pc:docMk/>
            <pc:sldMk cId="2623582356" sldId="446"/>
            <ac:spMk id="10" creationId="{CF860C74-0AFF-41B5-A516-7F655DF8C1EB}"/>
          </ac:spMkLst>
        </pc:spChg>
        <pc:spChg chg="add mod">
          <ac:chgData name="Katerina" userId="de2edfa1-0aa9-41ab-9f34-1fb333eb4396" providerId="ADAL" clId="{04C16A47-56D3-4880-B29C-B3088228F907}" dt="2020-08-17T15:30:38.228" v="868" actId="1076"/>
          <ac:spMkLst>
            <pc:docMk/>
            <pc:sldMk cId="2623582356" sldId="446"/>
            <ac:spMk id="11" creationId="{88FBC9F0-9019-4773-9781-E5374D4216A5}"/>
          </ac:spMkLst>
        </pc:spChg>
        <pc:spChg chg="mod">
          <ac:chgData name="Katerina" userId="de2edfa1-0aa9-41ab-9f34-1fb333eb4396" providerId="ADAL" clId="{04C16A47-56D3-4880-B29C-B3088228F907}" dt="2020-08-17T15:30:57.579" v="870" actId="20577"/>
          <ac:spMkLst>
            <pc:docMk/>
            <pc:sldMk cId="2623582356" sldId="446"/>
            <ac:spMk id="13" creationId="{F157136B-D1B5-4A3D-888F-25A73344D58D}"/>
          </ac:spMkLst>
        </pc:spChg>
        <pc:spChg chg="mod">
          <ac:chgData name="Katerina" userId="de2edfa1-0aa9-41ab-9f34-1fb333eb4396" providerId="ADAL" clId="{04C16A47-56D3-4880-B29C-B3088228F907}" dt="2020-08-17T15:26:01.881" v="620" actId="20577"/>
          <ac:spMkLst>
            <pc:docMk/>
            <pc:sldMk cId="2623582356" sldId="446"/>
            <ac:spMk id="16" creationId="{4CE6CE8C-09A0-4BDE-89BD-6C6366B4CEDC}"/>
          </ac:spMkLst>
        </pc:spChg>
        <pc:spChg chg="mod">
          <ac:chgData name="Katerina" userId="de2edfa1-0aa9-41ab-9f34-1fb333eb4396" providerId="ADAL" clId="{04C16A47-56D3-4880-B29C-B3088228F907}" dt="2020-08-17T15:27:49.240" v="695" actId="1076"/>
          <ac:spMkLst>
            <pc:docMk/>
            <pc:sldMk cId="2623582356" sldId="446"/>
            <ac:spMk id="20" creationId="{F1FBC9FF-EE1D-462E-866D-EEE82FC9BFFA}"/>
          </ac:spMkLst>
        </pc:spChg>
        <pc:picChg chg="mod">
          <ac:chgData name="Katerina" userId="de2edfa1-0aa9-41ab-9f34-1fb333eb4396" providerId="ADAL" clId="{04C16A47-56D3-4880-B29C-B3088228F907}" dt="2020-08-17T15:27:51.721" v="696" actId="1076"/>
          <ac:picMkLst>
            <pc:docMk/>
            <pc:sldMk cId="2623582356" sldId="446"/>
            <ac:picMk id="15" creationId="{337190D0-30D7-405A-83F7-312BEB3E2D50}"/>
          </ac:picMkLst>
        </pc:picChg>
      </pc:sldChg>
      <pc:sldChg chg="delSp modSp">
        <pc:chgData name="Katerina" userId="de2edfa1-0aa9-41ab-9f34-1fb333eb4396" providerId="ADAL" clId="{04C16A47-56D3-4880-B29C-B3088228F907}" dt="2020-08-17T15:33:03.498" v="883" actId="20577"/>
        <pc:sldMkLst>
          <pc:docMk/>
          <pc:sldMk cId="942315555" sldId="448"/>
        </pc:sldMkLst>
        <pc:spChg chg="mod">
          <ac:chgData name="Katerina" userId="de2edfa1-0aa9-41ab-9f34-1fb333eb4396" providerId="ADAL" clId="{04C16A47-56D3-4880-B29C-B3088228F907}" dt="2020-08-17T15:20:58.244" v="477" actId="1036"/>
          <ac:spMkLst>
            <pc:docMk/>
            <pc:sldMk cId="942315555" sldId="448"/>
            <ac:spMk id="2" creationId="{8F5E7B9A-6DBA-419A-A121-010953BE99FB}"/>
          </ac:spMkLst>
        </pc:spChg>
        <pc:spChg chg="mod">
          <ac:chgData name="Katerina" userId="de2edfa1-0aa9-41ab-9f34-1fb333eb4396" providerId="ADAL" clId="{04C16A47-56D3-4880-B29C-B3088228F907}" dt="2020-08-17T15:20:55.210" v="471" actId="14100"/>
          <ac:spMkLst>
            <pc:docMk/>
            <pc:sldMk cId="942315555" sldId="448"/>
            <ac:spMk id="12" creationId="{0EC7AF63-44D4-49B0-8442-4F7D8D5E3BDD}"/>
          </ac:spMkLst>
        </pc:spChg>
        <pc:spChg chg="mod">
          <ac:chgData name="Katerina" userId="de2edfa1-0aa9-41ab-9f34-1fb333eb4396" providerId="ADAL" clId="{04C16A47-56D3-4880-B29C-B3088228F907}" dt="2020-08-17T15:33:03.498" v="883" actId="20577"/>
          <ac:spMkLst>
            <pc:docMk/>
            <pc:sldMk cId="942315555" sldId="448"/>
            <ac:spMk id="14" creationId="{D4093464-1B32-4E9A-991E-02110D4431C0}"/>
          </ac:spMkLst>
        </pc:spChg>
        <pc:spChg chg="mod">
          <ac:chgData name="Katerina" userId="de2edfa1-0aa9-41ab-9f34-1fb333eb4396" providerId="ADAL" clId="{04C16A47-56D3-4880-B29C-B3088228F907}" dt="2020-08-17T15:20:45.121" v="468" actId="1076"/>
          <ac:spMkLst>
            <pc:docMk/>
            <pc:sldMk cId="942315555" sldId="448"/>
            <ac:spMk id="16" creationId="{D6BE187B-8954-42FB-B87C-E3B00EAEB1E6}"/>
          </ac:spMkLst>
        </pc:spChg>
        <pc:spChg chg="del">
          <ac:chgData name="Katerina" userId="de2edfa1-0aa9-41ab-9f34-1fb333eb4396" providerId="ADAL" clId="{04C16A47-56D3-4880-B29C-B3088228F907}" dt="2020-08-17T15:20:47.112" v="469" actId="478"/>
          <ac:spMkLst>
            <pc:docMk/>
            <pc:sldMk cId="942315555" sldId="448"/>
            <ac:spMk id="18" creationId="{8E1A100A-8C88-48EC-92F5-5BCF5ABF86D1}"/>
          </ac:spMkLst>
        </pc:spChg>
        <pc:picChg chg="mod">
          <ac:chgData name="Katerina" userId="de2edfa1-0aa9-41ab-9f34-1fb333eb4396" providerId="ADAL" clId="{04C16A47-56D3-4880-B29C-B3088228F907}" dt="2020-08-17T15:21:04.377" v="479" actId="1076"/>
          <ac:picMkLst>
            <pc:docMk/>
            <pc:sldMk cId="942315555" sldId="448"/>
            <ac:picMk id="15" creationId="{E75CE2CF-1FA6-42C3-892B-F55D85918441}"/>
          </ac:picMkLst>
        </pc:picChg>
      </pc:sldChg>
      <pc:sldChg chg="modSp">
        <pc:chgData name="Katerina" userId="de2edfa1-0aa9-41ab-9f34-1fb333eb4396" providerId="ADAL" clId="{04C16A47-56D3-4880-B29C-B3088228F907}" dt="2020-08-17T15:36:02.153" v="906" actId="403"/>
        <pc:sldMkLst>
          <pc:docMk/>
          <pc:sldMk cId="734543432" sldId="449"/>
        </pc:sldMkLst>
        <pc:spChg chg="mod">
          <ac:chgData name="Katerina" userId="de2edfa1-0aa9-41ab-9f34-1fb333eb4396" providerId="ADAL" clId="{04C16A47-56D3-4880-B29C-B3088228F907}" dt="2020-08-17T15:23:19.086" v="546" actId="1076"/>
          <ac:spMkLst>
            <pc:docMk/>
            <pc:sldMk cId="734543432" sldId="449"/>
            <ac:spMk id="4" creationId="{E1734E33-896C-4EA7-8E7A-9903E9797B6F}"/>
          </ac:spMkLst>
        </pc:spChg>
        <pc:spChg chg="mod">
          <ac:chgData name="Katerina" userId="de2edfa1-0aa9-41ab-9f34-1fb333eb4396" providerId="ADAL" clId="{04C16A47-56D3-4880-B29C-B3088228F907}" dt="2020-08-17T15:36:02.153" v="906" actId="403"/>
          <ac:spMkLst>
            <pc:docMk/>
            <pc:sldMk cId="734543432" sldId="449"/>
            <ac:spMk id="14" creationId="{98D8BB98-A693-4CCF-9D2E-BBAAF1398873}"/>
          </ac:spMkLst>
        </pc:spChg>
        <pc:spChg chg="mod">
          <ac:chgData name="Katerina" userId="de2edfa1-0aa9-41ab-9f34-1fb333eb4396" providerId="ADAL" clId="{04C16A47-56D3-4880-B29C-B3088228F907}" dt="2020-08-17T15:22:50.738" v="544" actId="14100"/>
          <ac:spMkLst>
            <pc:docMk/>
            <pc:sldMk cId="734543432" sldId="449"/>
            <ac:spMk id="17" creationId="{9C8CC557-D5B3-40DA-A6C9-F0F00D3BF290}"/>
          </ac:spMkLst>
        </pc:spChg>
        <pc:spChg chg="mod">
          <ac:chgData name="Katerina" userId="de2edfa1-0aa9-41ab-9f34-1fb333eb4396" providerId="ADAL" clId="{04C16A47-56D3-4880-B29C-B3088228F907}" dt="2020-08-17T15:22:59.748" v="545" actId="20577"/>
          <ac:spMkLst>
            <pc:docMk/>
            <pc:sldMk cId="734543432" sldId="449"/>
            <ac:spMk id="25" creationId="{1B145F3F-7C06-438C-A715-1B70D4296076}"/>
          </ac:spMkLst>
        </pc:spChg>
      </pc:sldChg>
      <pc:sldChg chg="del">
        <pc:chgData name="Katerina" userId="de2edfa1-0aa9-41ab-9f34-1fb333eb4396" providerId="ADAL" clId="{04C16A47-56D3-4880-B29C-B3088228F907}" dt="2020-08-17T15:25:10.585" v="548" actId="2696"/>
        <pc:sldMkLst>
          <pc:docMk/>
          <pc:sldMk cId="1605518849" sldId="467"/>
        </pc:sldMkLst>
      </pc:sldChg>
      <pc:sldChg chg="modSp">
        <pc:chgData name="Katerina" userId="de2edfa1-0aa9-41ab-9f34-1fb333eb4396" providerId="ADAL" clId="{04C16A47-56D3-4880-B29C-B3088228F907}" dt="2020-08-17T15:36:08.050" v="907" actId="403"/>
        <pc:sldMkLst>
          <pc:docMk/>
          <pc:sldMk cId="905612933" sldId="468"/>
        </pc:sldMkLst>
        <pc:spChg chg="mod">
          <ac:chgData name="Katerina" userId="de2edfa1-0aa9-41ab-9f34-1fb333eb4396" providerId="ADAL" clId="{04C16A47-56D3-4880-B29C-B3088228F907}" dt="2020-08-17T15:26:46.121" v="646" actId="2711"/>
          <ac:spMkLst>
            <pc:docMk/>
            <pc:sldMk cId="905612933" sldId="468"/>
            <ac:spMk id="5" creationId="{E1AB353D-C3DD-45D0-A928-76F68198F592}"/>
          </ac:spMkLst>
        </pc:spChg>
        <pc:spChg chg="mod">
          <ac:chgData name="Katerina" userId="de2edfa1-0aa9-41ab-9f34-1fb333eb4396" providerId="ADAL" clId="{04C16A47-56D3-4880-B29C-B3088228F907}" dt="2020-08-17T15:36:08.050" v="907" actId="403"/>
          <ac:spMkLst>
            <pc:docMk/>
            <pc:sldMk cId="905612933" sldId="468"/>
            <ac:spMk id="14" creationId="{FB4B285C-B279-470C-96B7-402F4DC783EA}"/>
          </ac:spMkLst>
        </pc:spChg>
      </pc:sldChg>
      <pc:sldChg chg="del">
        <pc:chgData name="Katerina" userId="de2edfa1-0aa9-41ab-9f34-1fb333eb4396" providerId="ADAL" clId="{04C16A47-56D3-4880-B29C-B3088228F907}" dt="2020-08-17T15:25:04.272" v="547" actId="2696"/>
        <pc:sldMkLst>
          <pc:docMk/>
          <pc:sldMk cId="1279156623" sldId="469"/>
        </pc:sldMkLst>
      </pc:sldChg>
      <pc:sldChg chg="modSp">
        <pc:chgData name="Katerina" userId="de2edfa1-0aa9-41ab-9f34-1fb333eb4396" providerId="ADAL" clId="{04C16A47-56D3-4880-B29C-B3088228F907}" dt="2020-08-17T15:32:50.490" v="881" actId="6549"/>
        <pc:sldMkLst>
          <pc:docMk/>
          <pc:sldMk cId="603577304" sldId="480"/>
        </pc:sldMkLst>
        <pc:spChg chg="mod">
          <ac:chgData name="Katerina" userId="de2edfa1-0aa9-41ab-9f34-1fb333eb4396" providerId="ADAL" clId="{04C16A47-56D3-4880-B29C-B3088228F907}" dt="2020-08-14T13:41:54.693" v="0"/>
          <ac:spMkLst>
            <pc:docMk/>
            <pc:sldMk cId="603577304" sldId="480"/>
            <ac:spMk id="3" creationId="{E35D71F5-59E7-4485-A028-D295F09DA633}"/>
          </ac:spMkLst>
        </pc:spChg>
        <pc:spChg chg="mod">
          <ac:chgData name="Katerina" userId="de2edfa1-0aa9-41ab-9f34-1fb333eb4396" providerId="ADAL" clId="{04C16A47-56D3-4880-B29C-B3088228F907}" dt="2020-08-17T15:32:50.490" v="881" actId="6549"/>
          <ac:spMkLst>
            <pc:docMk/>
            <pc:sldMk cId="603577304" sldId="480"/>
            <ac:spMk id="23" creationId="{597EDB95-07AD-4D5D-B140-5946876E08DF}"/>
          </ac:spMkLst>
        </pc:spChg>
      </pc:sldChg>
      <pc:sldChg chg="delSp modSp">
        <pc:chgData name="Katerina" userId="de2edfa1-0aa9-41ab-9f34-1fb333eb4396" providerId="ADAL" clId="{04C16A47-56D3-4880-B29C-B3088228F907}" dt="2020-08-17T15:37:08.995" v="910" actId="20577"/>
        <pc:sldMkLst>
          <pc:docMk/>
          <pc:sldMk cId="442105187" sldId="482"/>
        </pc:sldMkLst>
        <pc:spChg chg="del">
          <ac:chgData name="Katerina" userId="de2edfa1-0aa9-41ab-9f34-1fb333eb4396" providerId="ADAL" clId="{04C16A47-56D3-4880-B29C-B3088228F907}" dt="2020-08-17T15:32:04.789" v="873" actId="478"/>
          <ac:spMkLst>
            <pc:docMk/>
            <pc:sldMk cId="442105187" sldId="482"/>
            <ac:spMk id="3" creationId="{AD00FD5B-8B40-4EF9-A480-2A5CF4089889}"/>
          </ac:spMkLst>
        </pc:spChg>
        <pc:spChg chg="del">
          <ac:chgData name="Katerina" userId="de2edfa1-0aa9-41ab-9f34-1fb333eb4396" providerId="ADAL" clId="{04C16A47-56D3-4880-B29C-B3088228F907}" dt="2020-08-17T15:32:05.940" v="874" actId="478"/>
          <ac:spMkLst>
            <pc:docMk/>
            <pc:sldMk cId="442105187" sldId="482"/>
            <ac:spMk id="4" creationId="{1F584B80-3ECF-4FF0-B5FA-9AB0E8F9EA63}"/>
          </ac:spMkLst>
        </pc:spChg>
        <pc:spChg chg="mod">
          <ac:chgData name="Katerina" userId="de2edfa1-0aa9-41ab-9f34-1fb333eb4396" providerId="ADAL" clId="{04C16A47-56D3-4880-B29C-B3088228F907}" dt="2020-08-17T15:32:02.162" v="872" actId="6549"/>
          <ac:spMkLst>
            <pc:docMk/>
            <pc:sldMk cId="442105187" sldId="482"/>
            <ac:spMk id="5" creationId="{E1AB353D-C3DD-45D0-A928-76F68198F592}"/>
          </ac:spMkLst>
        </pc:spChg>
        <pc:graphicFrameChg chg="mod modGraphic">
          <ac:chgData name="Katerina" userId="de2edfa1-0aa9-41ab-9f34-1fb333eb4396" providerId="ADAL" clId="{04C16A47-56D3-4880-B29C-B3088228F907}" dt="2020-08-17T15:37:08.995" v="910" actId="20577"/>
          <ac:graphicFrameMkLst>
            <pc:docMk/>
            <pc:sldMk cId="442105187" sldId="482"/>
            <ac:graphicFrameMk id="2" creationId="{2E34F1B8-A6FC-40BC-9657-6314617C6284}"/>
          </ac:graphicFrameMkLst>
        </pc:graphicFrameChg>
        <pc:picChg chg="mod">
          <ac:chgData name="Katerina" userId="de2edfa1-0aa9-41ab-9f34-1fb333eb4396" providerId="ADAL" clId="{04C16A47-56D3-4880-B29C-B3088228F907}" dt="2020-08-17T15:32:34.388" v="879" actId="1076"/>
          <ac:picMkLst>
            <pc:docMk/>
            <pc:sldMk cId="442105187" sldId="482"/>
            <ac:picMk id="6" creationId="{F56EB559-67CF-470C-88A5-8F83EED00EA1}"/>
          </ac:picMkLst>
        </pc:picChg>
      </pc:sldChg>
      <pc:sldChg chg="modSp">
        <pc:chgData name="Katerina" userId="de2edfa1-0aa9-41ab-9f34-1fb333eb4396" providerId="ADAL" clId="{04C16A47-56D3-4880-B29C-B3088228F907}" dt="2020-08-17T09:24:57.222" v="254" actId="20577"/>
        <pc:sldMkLst>
          <pc:docMk/>
          <pc:sldMk cId="2330050446" sldId="483"/>
        </pc:sldMkLst>
        <pc:spChg chg="mod">
          <ac:chgData name="Katerina" userId="de2edfa1-0aa9-41ab-9f34-1fb333eb4396" providerId="ADAL" clId="{04C16A47-56D3-4880-B29C-B3088228F907}" dt="2020-08-17T09:24:57.222" v="254" actId="20577"/>
          <ac:spMkLst>
            <pc:docMk/>
            <pc:sldMk cId="2330050446" sldId="483"/>
            <ac:spMk id="3" creationId="{E35D71F5-59E7-4485-A028-D295F09DA633}"/>
          </ac:spMkLst>
        </pc:spChg>
      </pc:sldChg>
      <pc:sldChg chg="modSp add">
        <pc:chgData name="Katerina" userId="de2edfa1-0aa9-41ab-9f34-1fb333eb4396" providerId="ADAL" clId="{04C16A47-56D3-4880-B29C-B3088228F907}" dt="2020-08-17T16:02:07.063" v="1251" actId="20577"/>
        <pc:sldMkLst>
          <pc:docMk/>
          <pc:sldMk cId="2798796796" sldId="485"/>
        </pc:sldMkLst>
        <pc:spChg chg="mod">
          <ac:chgData name="Katerina" userId="de2edfa1-0aa9-41ab-9f34-1fb333eb4396" providerId="ADAL" clId="{04C16A47-56D3-4880-B29C-B3088228F907}" dt="2020-08-17T15:46:59.359" v="1125" actId="13926"/>
          <ac:spMkLst>
            <pc:docMk/>
            <pc:sldMk cId="2798796796" sldId="485"/>
            <ac:spMk id="2" creationId="{9E4FBEF2-D92C-4E12-BB75-AC51B05E8989}"/>
          </ac:spMkLst>
        </pc:spChg>
        <pc:spChg chg="mod">
          <ac:chgData name="Katerina" userId="de2edfa1-0aa9-41ab-9f34-1fb333eb4396" providerId="ADAL" clId="{04C16A47-56D3-4880-B29C-B3088228F907}" dt="2020-08-17T16:02:07.063" v="1251" actId="20577"/>
          <ac:spMkLst>
            <pc:docMk/>
            <pc:sldMk cId="2798796796" sldId="485"/>
            <ac:spMk id="3" creationId="{E74744BB-18AD-415D-89FF-6660EE7E279E}"/>
          </ac:spMkLst>
        </pc:spChg>
      </pc:sldChg>
      <pc:sldChg chg="add del setBg">
        <pc:chgData name="Katerina" userId="de2edfa1-0aa9-41ab-9f34-1fb333eb4396" providerId="ADAL" clId="{04C16A47-56D3-4880-B29C-B3088228F907}" dt="2020-08-17T15:10:31.797" v="319" actId="2696"/>
        <pc:sldMkLst>
          <pc:docMk/>
          <pc:sldMk cId="2810904535" sldId="485"/>
        </pc:sldMkLst>
      </pc:sldChg>
      <pc:sldChg chg="add del setBg">
        <pc:chgData name="Katerina" userId="de2edfa1-0aa9-41ab-9f34-1fb333eb4396" providerId="ADAL" clId="{04C16A47-56D3-4880-B29C-B3088228F907}" dt="2020-08-17T15:10:32.344" v="320" actId="2696"/>
        <pc:sldMkLst>
          <pc:docMk/>
          <pc:sldMk cId="2843378953" sldId="486"/>
        </pc:sldMkLst>
      </pc:sldChg>
    </pc:docChg>
  </pc:docChgLst>
  <pc:docChgLst>
    <pc:chgData name="Poppy Reece - Senior Researcher" userId="dc98a925-bdaa-4bee-b207-d103908056d7" providerId="ADAL" clId="{A9CF5CF9-0EB0-4659-AC0D-3C0EF0A3B032}"/>
    <pc:docChg chg="modSld">
      <pc:chgData name="Poppy Reece - Senior Researcher" userId="dc98a925-bdaa-4bee-b207-d103908056d7" providerId="ADAL" clId="{A9CF5CF9-0EB0-4659-AC0D-3C0EF0A3B032}" dt="2021-02-15T15:21:34.270" v="0" actId="1076"/>
      <pc:docMkLst>
        <pc:docMk/>
      </pc:docMkLst>
      <pc:sldChg chg="modSp mod">
        <pc:chgData name="Poppy Reece - Senior Researcher" userId="dc98a925-bdaa-4bee-b207-d103908056d7" providerId="ADAL" clId="{A9CF5CF9-0EB0-4659-AC0D-3C0EF0A3B032}" dt="2021-02-15T15:21:34.270" v="0" actId="1076"/>
        <pc:sldMkLst>
          <pc:docMk/>
          <pc:sldMk cId="3701458082" sldId="486"/>
        </pc:sldMkLst>
        <pc:spChg chg="mod">
          <ac:chgData name="Poppy Reece - Senior Researcher" userId="dc98a925-bdaa-4bee-b207-d103908056d7" providerId="ADAL" clId="{A9CF5CF9-0EB0-4659-AC0D-3C0EF0A3B032}" dt="2021-02-15T15:21:34.270" v="0" actId="1076"/>
          <ac:spMkLst>
            <pc:docMk/>
            <pc:sldMk cId="3701458082" sldId="486"/>
            <ac:spMk id="12" creationId="{0EC7AF63-44D4-49B0-8442-4F7D8D5E3BDD}"/>
          </ac:spMkLst>
        </pc:spChg>
      </pc:sldChg>
    </pc:docChg>
  </pc:docChgLst>
  <pc:docChgLst>
    <pc:chgData name="Poppy Reece - Senior Researcher" userId="dc98a925-bdaa-4bee-b207-d103908056d7" providerId="ADAL" clId="{561086FC-A677-4F9A-873B-F16A54CEB689}"/>
    <pc:docChg chg="modSld">
      <pc:chgData name="Poppy Reece - Senior Researcher" userId="dc98a925-bdaa-4bee-b207-d103908056d7" providerId="ADAL" clId="{561086FC-A677-4F9A-873B-F16A54CEB689}" dt="2021-02-16T12:43:29.536" v="14" actId="20577"/>
      <pc:docMkLst>
        <pc:docMk/>
      </pc:docMkLst>
      <pc:sldChg chg="modNotesTx">
        <pc:chgData name="Poppy Reece - Senior Researcher" userId="dc98a925-bdaa-4bee-b207-d103908056d7" providerId="ADAL" clId="{561086FC-A677-4F9A-873B-F16A54CEB689}" dt="2021-02-16T12:40:42.166" v="0" actId="20577"/>
        <pc:sldMkLst>
          <pc:docMk/>
          <pc:sldMk cId="4231481942" sldId="262"/>
        </pc:sldMkLst>
      </pc:sldChg>
      <pc:sldChg chg="modNotesTx">
        <pc:chgData name="Poppy Reece - Senior Researcher" userId="dc98a925-bdaa-4bee-b207-d103908056d7" providerId="ADAL" clId="{561086FC-A677-4F9A-873B-F16A54CEB689}" dt="2021-02-16T12:43:29.536" v="14" actId="20577"/>
        <pc:sldMkLst>
          <pc:docMk/>
          <pc:sldMk cId="2623582356" sldId="446"/>
        </pc:sldMkLst>
      </pc:sldChg>
      <pc:sldChg chg="modNotesTx">
        <pc:chgData name="Poppy Reece - Senior Researcher" userId="dc98a925-bdaa-4bee-b207-d103908056d7" providerId="ADAL" clId="{561086FC-A677-4F9A-873B-F16A54CEB689}" dt="2021-02-16T12:43:26.629" v="13" actId="20577"/>
        <pc:sldMkLst>
          <pc:docMk/>
          <pc:sldMk cId="905612933" sldId="468"/>
        </pc:sldMkLst>
      </pc:sldChg>
      <pc:sldChg chg="modSp mod">
        <pc:chgData name="Poppy Reece - Senior Researcher" userId="dc98a925-bdaa-4bee-b207-d103908056d7" providerId="ADAL" clId="{561086FC-A677-4F9A-873B-F16A54CEB689}" dt="2021-02-16T12:41:36.896" v="12" actId="14100"/>
        <pc:sldMkLst>
          <pc:docMk/>
          <pc:sldMk cId="442105187" sldId="482"/>
        </pc:sldMkLst>
        <pc:graphicFrameChg chg="modGraphic">
          <ac:chgData name="Poppy Reece - Senior Researcher" userId="dc98a925-bdaa-4bee-b207-d103908056d7" providerId="ADAL" clId="{561086FC-A677-4F9A-873B-F16A54CEB689}" dt="2021-02-16T12:41:36.896" v="12" actId="14100"/>
          <ac:graphicFrameMkLst>
            <pc:docMk/>
            <pc:sldMk cId="442105187" sldId="482"/>
            <ac:graphicFrameMk id="2" creationId="{2E34F1B8-A6FC-40BC-9657-6314617C6284}"/>
          </ac:graphicFrameMkLst>
        </pc:graphicFrameChg>
        <pc:picChg chg="mod">
          <ac:chgData name="Poppy Reece - Senior Researcher" userId="dc98a925-bdaa-4bee-b207-d103908056d7" providerId="ADAL" clId="{561086FC-A677-4F9A-873B-F16A54CEB689}" dt="2021-02-16T12:41:11.972" v="6" actId="1076"/>
          <ac:picMkLst>
            <pc:docMk/>
            <pc:sldMk cId="442105187" sldId="482"/>
            <ac:picMk id="6" creationId="{F56EB559-67CF-470C-88A5-8F83EED00EA1}"/>
          </ac:picMkLst>
        </pc:picChg>
      </pc:sldChg>
    </pc:docChg>
  </pc:docChgLst>
  <pc:docChgLst>
    <pc:chgData name="Katerina" userId="de2edfa1-0aa9-41ab-9f34-1fb333eb4396" providerId="ADAL" clId="{AA9FAC12-5455-4046-A748-FD2EAFC94757}"/>
    <pc:docChg chg="custSel addSld modSld">
      <pc:chgData name="Katerina" userId="de2edfa1-0aa9-41ab-9f34-1fb333eb4396" providerId="ADAL" clId="{AA9FAC12-5455-4046-A748-FD2EAFC94757}" dt="2021-02-15T14:52:07.800" v="27" actId="20578"/>
      <pc:docMkLst>
        <pc:docMk/>
      </pc:docMkLst>
      <pc:sldChg chg="modSp mod">
        <pc:chgData name="Katerina" userId="de2edfa1-0aa9-41ab-9f34-1fb333eb4396" providerId="ADAL" clId="{AA9FAC12-5455-4046-A748-FD2EAFC94757}" dt="2021-02-08T22:39:16.071" v="10" actId="20577"/>
        <pc:sldMkLst>
          <pc:docMk/>
          <pc:sldMk cId="4231481942" sldId="262"/>
        </pc:sldMkLst>
        <pc:spChg chg="mod">
          <ac:chgData name="Katerina" userId="de2edfa1-0aa9-41ab-9f34-1fb333eb4396" providerId="ADAL" clId="{AA9FAC12-5455-4046-A748-FD2EAFC94757}" dt="2021-02-08T22:39:16.071" v="10" actId="20577"/>
          <ac:spMkLst>
            <pc:docMk/>
            <pc:sldMk cId="4231481942" sldId="262"/>
            <ac:spMk id="13" creationId="{F508B5EC-BAFE-44A0-B48D-41AA4F9F6B14}"/>
          </ac:spMkLst>
        </pc:spChg>
      </pc:sldChg>
      <pc:sldChg chg="modSp">
        <pc:chgData name="Katerina" userId="de2edfa1-0aa9-41ab-9f34-1fb333eb4396" providerId="ADAL" clId="{AA9FAC12-5455-4046-A748-FD2EAFC94757}" dt="2021-02-15T14:52:07.800" v="27" actId="20578"/>
        <pc:sldMkLst>
          <pc:docMk/>
          <pc:sldMk cId="2874241695" sldId="445"/>
        </pc:sldMkLst>
        <pc:spChg chg="mod">
          <ac:chgData name="Katerina" userId="de2edfa1-0aa9-41ab-9f34-1fb333eb4396" providerId="ADAL" clId="{AA9FAC12-5455-4046-A748-FD2EAFC94757}" dt="2021-02-15T14:52:07.800" v="27" actId="20578"/>
          <ac:spMkLst>
            <pc:docMk/>
            <pc:sldMk cId="2874241695" sldId="445"/>
            <ac:spMk id="3" creationId="{D94082C3-A739-4586-84F5-DBED494E9815}"/>
          </ac:spMkLst>
        </pc:spChg>
      </pc:sldChg>
      <pc:sldChg chg="addSp delSp modSp mod">
        <pc:chgData name="Katerina" userId="de2edfa1-0aa9-41ab-9f34-1fb333eb4396" providerId="ADAL" clId="{AA9FAC12-5455-4046-A748-FD2EAFC94757}" dt="2021-02-08T22:39:20.864" v="12"/>
        <pc:sldMkLst>
          <pc:docMk/>
          <pc:sldMk cId="603577304" sldId="480"/>
        </pc:sldMkLst>
        <pc:picChg chg="del">
          <ac:chgData name="Katerina" userId="de2edfa1-0aa9-41ab-9f34-1fb333eb4396" providerId="ADAL" clId="{AA9FAC12-5455-4046-A748-FD2EAFC94757}" dt="2021-02-08T22:39:20.509" v="11" actId="478"/>
          <ac:picMkLst>
            <pc:docMk/>
            <pc:sldMk cId="603577304" sldId="480"/>
            <ac:picMk id="4" creationId="{F971C1CC-8851-41B3-9743-DA5D671BC671}"/>
          </ac:picMkLst>
        </pc:picChg>
        <pc:picChg chg="add mod">
          <ac:chgData name="Katerina" userId="de2edfa1-0aa9-41ab-9f34-1fb333eb4396" providerId="ADAL" clId="{AA9FAC12-5455-4046-A748-FD2EAFC94757}" dt="2021-02-08T22:39:20.864" v="12"/>
          <ac:picMkLst>
            <pc:docMk/>
            <pc:sldMk cId="603577304" sldId="480"/>
            <ac:picMk id="6" creationId="{D9BB1726-6142-44CF-9661-381784A4C49F}"/>
          </ac:picMkLst>
        </pc:picChg>
      </pc:sldChg>
      <pc:sldChg chg="modSp mod">
        <pc:chgData name="Katerina" userId="de2edfa1-0aa9-41ab-9f34-1fb333eb4396" providerId="ADAL" clId="{AA9FAC12-5455-4046-A748-FD2EAFC94757}" dt="2021-02-08T22:45:46.275" v="14" actId="20577"/>
        <pc:sldMkLst>
          <pc:docMk/>
          <pc:sldMk cId="2330050446" sldId="483"/>
        </pc:sldMkLst>
        <pc:spChg chg="mod">
          <ac:chgData name="Katerina" userId="de2edfa1-0aa9-41ab-9f34-1fb333eb4396" providerId="ADAL" clId="{AA9FAC12-5455-4046-A748-FD2EAFC94757}" dt="2021-02-08T22:45:46.275" v="14" actId="20577"/>
          <ac:spMkLst>
            <pc:docMk/>
            <pc:sldMk cId="2330050446" sldId="483"/>
            <ac:spMk id="3" creationId="{E35D71F5-59E7-4485-A028-D295F09DA633}"/>
          </ac:spMkLst>
        </pc:spChg>
      </pc:sldChg>
      <pc:sldChg chg="addSp delSp modSp add">
        <pc:chgData name="Katerina" userId="de2edfa1-0aa9-41ab-9f34-1fb333eb4396" providerId="ADAL" clId="{AA9FAC12-5455-4046-A748-FD2EAFC94757}" dt="2021-02-15T14:29:59.108" v="25" actId="20578"/>
        <pc:sldMkLst>
          <pc:docMk/>
          <pc:sldMk cId="3701458082" sldId="486"/>
        </pc:sldMkLst>
        <pc:spChg chg="add mod">
          <ac:chgData name="Katerina" userId="de2edfa1-0aa9-41ab-9f34-1fb333eb4396" providerId="ADAL" clId="{AA9FAC12-5455-4046-A748-FD2EAFC94757}" dt="2021-02-15T14:29:59.108" v="25" actId="20578"/>
          <ac:spMkLst>
            <pc:docMk/>
            <pc:sldMk cId="3701458082" sldId="486"/>
            <ac:spMk id="3" creationId="{09F91233-6CDA-437B-97B4-0943112893A7}"/>
          </ac:spMkLst>
        </pc:spChg>
        <pc:spChg chg="add mod">
          <ac:chgData name="Katerina" userId="de2edfa1-0aa9-41ab-9f34-1fb333eb4396" providerId="ADAL" clId="{AA9FAC12-5455-4046-A748-FD2EAFC94757}" dt="2021-02-15T14:18:48.892" v="21"/>
          <ac:spMkLst>
            <pc:docMk/>
            <pc:sldMk cId="3701458082" sldId="486"/>
            <ac:spMk id="7" creationId="{D186C4FA-ADA0-4EEB-B54E-81F95F8DD584}"/>
          </ac:spMkLst>
        </pc:spChg>
        <pc:spChg chg="del">
          <ac:chgData name="Katerina" userId="de2edfa1-0aa9-41ab-9f34-1fb333eb4396" providerId="ADAL" clId="{AA9FAC12-5455-4046-A748-FD2EAFC94757}" dt="2021-02-15T14:11:33.224" v="17"/>
          <ac:spMkLst>
            <pc:docMk/>
            <pc:sldMk cId="3701458082" sldId="486"/>
            <ac:spMk id="9" creationId="{2174DDC1-4727-4365-96A5-874AAFEE44E1}"/>
          </ac:spMkLst>
        </pc:spChg>
        <pc:spChg chg="del">
          <ac:chgData name="Katerina" userId="de2edfa1-0aa9-41ab-9f34-1fb333eb4396" providerId="ADAL" clId="{AA9FAC12-5455-4046-A748-FD2EAFC94757}" dt="2021-02-15T14:19:12.296" v="22"/>
          <ac:spMkLst>
            <pc:docMk/>
            <pc:sldMk cId="3701458082" sldId="486"/>
            <ac:spMk id="29" creationId="{AA166198-C7DF-43FA-A0D1-D6F922B480E9}"/>
          </ac:spMkLst>
        </pc:spChg>
        <pc:picChg chg="add">
          <ac:chgData name="Katerina" userId="de2edfa1-0aa9-41ab-9f34-1fb333eb4396" providerId="ADAL" clId="{AA9FAC12-5455-4046-A748-FD2EAFC94757}" dt="2021-02-15T14:17:39.734" v="18"/>
          <ac:picMkLst>
            <pc:docMk/>
            <pc:sldMk cId="3701458082" sldId="486"/>
            <ac:picMk id="4" creationId="{909E123B-D9A6-44C8-B0EA-4342CA5D56FA}"/>
          </ac:picMkLst>
        </pc:picChg>
        <pc:picChg chg="add">
          <ac:chgData name="Katerina" userId="de2edfa1-0aa9-41ab-9f34-1fb333eb4396" providerId="ADAL" clId="{AA9FAC12-5455-4046-A748-FD2EAFC94757}" dt="2021-02-15T14:18:14.148" v="19"/>
          <ac:picMkLst>
            <pc:docMk/>
            <pc:sldMk cId="3701458082" sldId="486"/>
            <ac:picMk id="6" creationId="{0EE339FC-3BE4-4E03-86E5-DAD58472F101}"/>
          </ac:picMkLst>
        </pc:picChg>
        <pc:picChg chg="del">
          <ac:chgData name="Katerina" userId="de2edfa1-0aa9-41ab-9f34-1fb333eb4396" providerId="ADAL" clId="{AA9FAC12-5455-4046-A748-FD2EAFC94757}" dt="2021-02-15T14:18:30.374" v="20" actId="478"/>
          <ac:picMkLst>
            <pc:docMk/>
            <pc:sldMk cId="3701458082" sldId="486"/>
            <ac:picMk id="1028" creationId="{F10EC314-C6BA-48E7-99F7-508A4CD48E74}"/>
          </ac:picMkLst>
        </pc:picChg>
      </pc:sldChg>
    </pc:docChg>
  </pc:docChgLst>
  <pc:docChgLst>
    <pc:chgData name="Katerina Glover - Senior Researcher" userId="S::katerina.glover@essex.gov.uk::de2edfa1-0aa9-41ab-9f34-1fb333eb4396" providerId="AD" clId="Web-{ED48DC86-06BE-44A3-2FCF-18F012232519}"/>
    <pc:docChg chg="modSld">
      <pc:chgData name="Katerina Glover - Senior Researcher" userId="S::katerina.glover@essex.gov.uk::de2edfa1-0aa9-41ab-9f34-1fb333eb4396" providerId="AD" clId="Web-{ED48DC86-06BE-44A3-2FCF-18F012232519}" dt="2020-09-11T10:23:22.823" v="22" actId="20577"/>
      <pc:docMkLst>
        <pc:docMk/>
      </pc:docMkLst>
      <pc:sldChg chg="modSp">
        <pc:chgData name="Katerina Glover - Senior Researcher" userId="S::katerina.glover@essex.gov.uk::de2edfa1-0aa9-41ab-9f34-1fb333eb4396" providerId="AD" clId="Web-{ED48DC86-06BE-44A3-2FCF-18F012232519}" dt="2020-09-11T10:22:11.506" v="17"/>
        <pc:sldMkLst>
          <pc:docMk/>
          <pc:sldMk cId="442105187" sldId="482"/>
        </pc:sldMkLst>
        <pc:graphicFrameChg chg="mod modGraphic">
          <ac:chgData name="Katerina Glover - Senior Researcher" userId="S::katerina.glover@essex.gov.uk::de2edfa1-0aa9-41ab-9f34-1fb333eb4396" providerId="AD" clId="Web-{ED48DC86-06BE-44A3-2FCF-18F012232519}" dt="2020-09-11T10:22:11.506" v="17"/>
          <ac:graphicFrameMkLst>
            <pc:docMk/>
            <pc:sldMk cId="442105187" sldId="482"/>
            <ac:graphicFrameMk id="2" creationId="{2E34F1B8-A6FC-40BC-9657-6314617C6284}"/>
          </ac:graphicFrameMkLst>
        </pc:graphicFrameChg>
      </pc:sldChg>
      <pc:sldChg chg="modSp">
        <pc:chgData name="Katerina Glover - Senior Researcher" userId="S::katerina.glover@essex.gov.uk::de2edfa1-0aa9-41ab-9f34-1fb333eb4396" providerId="AD" clId="Web-{ED48DC86-06BE-44A3-2FCF-18F012232519}" dt="2020-09-11T10:23:22.807" v="21" actId="20577"/>
        <pc:sldMkLst>
          <pc:docMk/>
          <pc:sldMk cId="2330050446" sldId="483"/>
        </pc:sldMkLst>
        <pc:spChg chg="mod">
          <ac:chgData name="Katerina Glover - Senior Researcher" userId="S::katerina.glover@essex.gov.uk::de2edfa1-0aa9-41ab-9f34-1fb333eb4396" providerId="AD" clId="Web-{ED48DC86-06BE-44A3-2FCF-18F012232519}" dt="2020-09-11T10:23:22.807" v="21" actId="20577"/>
          <ac:spMkLst>
            <pc:docMk/>
            <pc:sldMk cId="2330050446" sldId="483"/>
            <ac:spMk id="3" creationId="{E35D71F5-59E7-4485-A028-D295F09DA633}"/>
          </ac:spMkLst>
        </pc:spChg>
      </pc:sldChg>
    </pc:docChg>
  </pc:docChgLst>
  <pc:docChgLst>
    <pc:chgData name="Katerina Glover - Senior Researcher" userId="S::katerina.glover@essex.gov.uk::de2edfa1-0aa9-41ab-9f34-1fb333eb4396" providerId="AD" clId="Web-{8A3C289D-820F-4126-B78F-B53B4B1CE0D2}"/>
    <pc:docChg chg="modSld">
      <pc:chgData name="Katerina Glover - Senior Researcher" userId="S::katerina.glover@essex.gov.uk::de2edfa1-0aa9-41ab-9f34-1fb333eb4396" providerId="AD" clId="Web-{8A3C289D-820F-4126-B78F-B53B4B1CE0D2}" dt="2020-09-24T13:37:37.445" v="3" actId="20577"/>
      <pc:docMkLst>
        <pc:docMk/>
      </pc:docMkLst>
      <pc:sldChg chg="modSp">
        <pc:chgData name="Katerina Glover - Senior Researcher" userId="S::katerina.glover@essex.gov.uk::de2edfa1-0aa9-41ab-9f34-1fb333eb4396" providerId="AD" clId="Web-{8A3C289D-820F-4126-B78F-B53B4B1CE0D2}" dt="2020-09-24T13:37:37.445" v="2" actId="20577"/>
        <pc:sldMkLst>
          <pc:docMk/>
          <pc:sldMk cId="2330050446" sldId="483"/>
        </pc:sldMkLst>
        <pc:spChg chg="mod">
          <ac:chgData name="Katerina Glover - Senior Researcher" userId="S::katerina.glover@essex.gov.uk::de2edfa1-0aa9-41ab-9f34-1fb333eb4396" providerId="AD" clId="Web-{8A3C289D-820F-4126-B78F-B53B4B1CE0D2}" dt="2020-09-24T13:37:37.445" v="2" actId="20577"/>
          <ac:spMkLst>
            <pc:docMk/>
            <pc:sldMk cId="2330050446" sldId="483"/>
            <ac:spMk id="3" creationId="{E35D71F5-59E7-4485-A028-D295F09DA633}"/>
          </ac:spMkLst>
        </pc:spChg>
      </pc:sldChg>
    </pc:docChg>
  </pc:docChgLst>
  <pc:docChgLst>
    <pc:chgData name="Katerina" userId="de2edfa1-0aa9-41ab-9f34-1fb333eb4396" providerId="ADAL" clId="{18DF33A7-1BB5-4C81-B1D2-64B53A583178}"/>
    <pc:docChg chg="custSel delSld modSld sldOrd">
      <pc:chgData name="Katerina" userId="de2edfa1-0aa9-41ab-9f34-1fb333eb4396" providerId="ADAL" clId="{18DF33A7-1BB5-4C81-B1D2-64B53A583178}" dt="2020-08-13T16:05:12.672" v="205"/>
      <pc:docMkLst>
        <pc:docMk/>
      </pc:docMkLst>
      <pc:sldChg chg="del">
        <pc:chgData name="Katerina" userId="de2edfa1-0aa9-41ab-9f34-1fb333eb4396" providerId="ADAL" clId="{18DF33A7-1BB5-4C81-B1D2-64B53A583178}" dt="2020-08-13T15:54:32.881" v="0" actId="2696"/>
        <pc:sldMkLst>
          <pc:docMk/>
          <pc:sldMk cId="1401127612" sldId="357"/>
        </pc:sldMkLst>
      </pc:sldChg>
      <pc:sldChg chg="ord">
        <pc:chgData name="Katerina" userId="de2edfa1-0aa9-41ab-9f34-1fb333eb4396" providerId="ADAL" clId="{18DF33A7-1BB5-4C81-B1D2-64B53A583178}" dt="2020-08-13T15:55:07.502" v="1"/>
        <pc:sldMkLst>
          <pc:docMk/>
          <pc:sldMk cId="2623582356" sldId="446"/>
        </pc:sldMkLst>
      </pc:sldChg>
      <pc:sldChg chg="modSp delCm">
        <pc:chgData name="Katerina" userId="de2edfa1-0aa9-41ab-9f34-1fb333eb4396" providerId="ADAL" clId="{18DF33A7-1BB5-4C81-B1D2-64B53A583178}" dt="2020-08-13T16:04:52.160" v="204" actId="1076"/>
        <pc:sldMkLst>
          <pc:docMk/>
          <pc:sldMk cId="942315555" sldId="448"/>
        </pc:sldMkLst>
        <pc:spChg chg="mod">
          <ac:chgData name="Katerina" userId="de2edfa1-0aa9-41ab-9f34-1fb333eb4396" providerId="ADAL" clId="{18DF33A7-1BB5-4C81-B1D2-64B53A583178}" dt="2020-08-13T16:03:45.968" v="198" actId="20577"/>
          <ac:spMkLst>
            <pc:docMk/>
            <pc:sldMk cId="942315555" sldId="448"/>
            <ac:spMk id="9" creationId="{2174DDC1-4727-4365-96A5-874AAFEE44E1}"/>
          </ac:spMkLst>
        </pc:spChg>
        <pc:spChg chg="mod">
          <ac:chgData name="Katerina" userId="de2edfa1-0aa9-41ab-9f34-1fb333eb4396" providerId="ADAL" clId="{18DF33A7-1BB5-4C81-B1D2-64B53A583178}" dt="2020-08-13T16:01:01.097" v="121" actId="403"/>
          <ac:spMkLst>
            <pc:docMk/>
            <pc:sldMk cId="942315555" sldId="448"/>
            <ac:spMk id="13" creationId="{0F415C4F-7E8D-445E-9043-7C5757C85148}"/>
          </ac:spMkLst>
        </pc:spChg>
        <pc:spChg chg="mod">
          <ac:chgData name="Katerina" userId="de2edfa1-0aa9-41ab-9f34-1fb333eb4396" providerId="ADAL" clId="{18DF33A7-1BB5-4C81-B1D2-64B53A583178}" dt="2020-08-13T16:04:48.715" v="203" actId="1076"/>
          <ac:spMkLst>
            <pc:docMk/>
            <pc:sldMk cId="942315555" sldId="448"/>
            <ac:spMk id="14" creationId="{D4093464-1B32-4E9A-991E-02110D4431C0}"/>
          </ac:spMkLst>
        </pc:spChg>
        <pc:spChg chg="mod">
          <ac:chgData name="Katerina" userId="de2edfa1-0aa9-41ab-9f34-1fb333eb4396" providerId="ADAL" clId="{18DF33A7-1BB5-4C81-B1D2-64B53A583178}" dt="2020-08-13T16:02:47.478" v="180" actId="20577"/>
          <ac:spMkLst>
            <pc:docMk/>
            <pc:sldMk cId="942315555" sldId="448"/>
            <ac:spMk id="29" creationId="{AA166198-C7DF-43FA-A0D1-D6F922B480E9}"/>
          </ac:spMkLst>
        </pc:spChg>
        <pc:picChg chg="mod">
          <ac:chgData name="Katerina" userId="de2edfa1-0aa9-41ab-9f34-1fb333eb4396" providerId="ADAL" clId="{18DF33A7-1BB5-4C81-B1D2-64B53A583178}" dt="2020-08-13T16:04:52.160" v="204" actId="1076"/>
          <ac:picMkLst>
            <pc:docMk/>
            <pc:sldMk cId="942315555" sldId="448"/>
            <ac:picMk id="15" creationId="{E75CE2CF-1FA6-42C3-892B-F55D85918441}"/>
          </ac:picMkLst>
        </pc:picChg>
      </pc:sldChg>
      <pc:sldChg chg="ord">
        <pc:chgData name="Katerina" userId="de2edfa1-0aa9-41ab-9f34-1fb333eb4396" providerId="ADAL" clId="{18DF33A7-1BB5-4C81-B1D2-64B53A583178}" dt="2020-08-13T16:05:12.672" v="205"/>
        <pc:sldMkLst>
          <pc:docMk/>
          <pc:sldMk cId="734543432" sldId="449"/>
        </pc:sldMkLst>
      </pc:sldChg>
      <pc:sldChg chg="ord">
        <pc:chgData name="Katerina" userId="de2edfa1-0aa9-41ab-9f34-1fb333eb4396" providerId="ADAL" clId="{18DF33A7-1BB5-4C81-B1D2-64B53A583178}" dt="2020-08-13T15:59:56.753" v="96"/>
        <pc:sldMkLst>
          <pc:docMk/>
          <pc:sldMk cId="905612933" sldId="468"/>
        </pc:sldMkLst>
      </pc:sldChg>
      <pc:sldChg chg="modSp">
        <pc:chgData name="Katerina" userId="de2edfa1-0aa9-41ab-9f34-1fb333eb4396" providerId="ADAL" clId="{18DF33A7-1BB5-4C81-B1D2-64B53A583178}" dt="2020-08-13T15:59:34.466" v="95" actId="1035"/>
        <pc:sldMkLst>
          <pc:docMk/>
          <pc:sldMk cId="3087998099" sldId="484"/>
        </pc:sldMkLst>
        <pc:spChg chg="mod">
          <ac:chgData name="Katerina" userId="de2edfa1-0aa9-41ab-9f34-1fb333eb4396" providerId="ADAL" clId="{18DF33A7-1BB5-4C81-B1D2-64B53A583178}" dt="2020-08-13T15:58:56.421" v="18" actId="6549"/>
          <ac:spMkLst>
            <pc:docMk/>
            <pc:sldMk cId="3087998099" sldId="484"/>
            <ac:spMk id="2" creationId="{C3800895-8F00-4CD6-BE1C-65A271588A69}"/>
          </ac:spMkLst>
        </pc:spChg>
        <pc:spChg chg="mod">
          <ac:chgData name="Katerina" userId="de2edfa1-0aa9-41ab-9f34-1fb333eb4396" providerId="ADAL" clId="{18DF33A7-1BB5-4C81-B1D2-64B53A583178}" dt="2020-08-13T15:59:02.775" v="19" actId="14100"/>
          <ac:spMkLst>
            <pc:docMk/>
            <pc:sldMk cId="3087998099" sldId="484"/>
            <ac:spMk id="3" creationId="{892CEA78-EDD2-4CD9-8AE0-43BC11A2C0DA}"/>
          </ac:spMkLst>
        </pc:spChg>
        <pc:spChg chg="mod">
          <ac:chgData name="Katerina" userId="de2edfa1-0aa9-41ab-9f34-1fb333eb4396" providerId="ADAL" clId="{18DF33A7-1BB5-4C81-B1D2-64B53A583178}" dt="2020-08-13T15:59:23.927" v="48" actId="1036"/>
          <ac:spMkLst>
            <pc:docMk/>
            <pc:sldMk cId="3087998099" sldId="484"/>
            <ac:spMk id="4" creationId="{75EA4B7A-05E0-4770-89F5-1B7D9FC1BB68}"/>
          </ac:spMkLst>
        </pc:spChg>
        <pc:spChg chg="mod">
          <ac:chgData name="Katerina" userId="de2edfa1-0aa9-41ab-9f34-1fb333eb4396" providerId="ADAL" clId="{18DF33A7-1BB5-4C81-B1D2-64B53A583178}" dt="2020-08-13T15:59:34.466" v="95" actId="1035"/>
          <ac:spMkLst>
            <pc:docMk/>
            <pc:sldMk cId="3087998099" sldId="484"/>
            <ac:spMk id="7" creationId="{DB698DC2-A80D-4EDB-B06D-81F096095860}"/>
          </ac:spMkLst>
        </pc:spChg>
        <pc:spChg chg="mod">
          <ac:chgData name="Katerina" userId="de2edfa1-0aa9-41ab-9f34-1fb333eb4396" providerId="ADAL" clId="{18DF33A7-1BB5-4C81-B1D2-64B53A583178}" dt="2020-08-13T15:59:30.646" v="81" actId="1036"/>
          <ac:spMkLst>
            <pc:docMk/>
            <pc:sldMk cId="3087998099" sldId="484"/>
            <ac:spMk id="8" creationId="{27245F76-4E33-4250-8718-0BA243CEBB5B}"/>
          </ac:spMkLst>
        </pc:spChg>
        <pc:spChg chg="mod">
          <ac:chgData name="Katerina" userId="de2edfa1-0aa9-41ab-9f34-1fb333eb4396" providerId="ADAL" clId="{18DF33A7-1BB5-4C81-B1D2-64B53A583178}" dt="2020-08-13T15:59:16.648" v="25" actId="14100"/>
          <ac:spMkLst>
            <pc:docMk/>
            <pc:sldMk cId="3087998099" sldId="484"/>
            <ac:spMk id="11" creationId="{46B29109-D013-42E9-88B4-8EB3FBEF708A}"/>
          </ac:spMkLst>
        </pc:spChg>
        <pc:spChg chg="mod">
          <ac:chgData name="Katerina" userId="de2edfa1-0aa9-41ab-9f34-1fb333eb4396" providerId="ADAL" clId="{18DF33A7-1BB5-4C81-B1D2-64B53A583178}" dt="2020-08-13T15:59:26.999" v="63" actId="1035"/>
          <ac:spMkLst>
            <pc:docMk/>
            <pc:sldMk cId="3087998099" sldId="484"/>
            <ac:spMk id="12" creationId="{86612291-0533-47D3-9576-E3F459362938}"/>
          </ac:spMkLst>
        </pc:spChg>
        <pc:spChg chg="mod">
          <ac:chgData name="Katerina" userId="de2edfa1-0aa9-41ab-9f34-1fb333eb4396" providerId="ADAL" clId="{18DF33A7-1BB5-4C81-B1D2-64B53A583178}" dt="2020-08-13T15:59:21.661" v="37" actId="1036"/>
          <ac:spMkLst>
            <pc:docMk/>
            <pc:sldMk cId="3087998099" sldId="484"/>
            <ac:spMk id="18" creationId="{98AF47CE-7E5A-49B0-97E1-F08EA9FCA293}"/>
          </ac:spMkLst>
        </pc:spChg>
      </pc:sldChg>
    </pc:docChg>
  </pc:docChgLst>
  <pc:docChgLst>
    <pc:chgData name="Katerina" userId="de2edfa1-0aa9-41ab-9f34-1fb333eb4396" providerId="ADAL" clId="{9BC10525-B393-4E35-B6AC-4F903A93B1BD}"/>
    <pc:docChg chg="modSld">
      <pc:chgData name="Katerina" userId="de2edfa1-0aa9-41ab-9f34-1fb333eb4396" providerId="ADAL" clId="{9BC10525-B393-4E35-B6AC-4F903A93B1BD}" dt="2020-10-02T13:13:33.757" v="0" actId="20577"/>
      <pc:docMkLst>
        <pc:docMk/>
      </pc:docMkLst>
      <pc:sldChg chg="modSp">
        <pc:chgData name="Katerina" userId="de2edfa1-0aa9-41ab-9f34-1fb333eb4396" providerId="ADAL" clId="{9BC10525-B393-4E35-B6AC-4F903A93B1BD}" dt="2020-10-02T13:13:33.757" v="0" actId="20577"/>
        <pc:sldMkLst>
          <pc:docMk/>
          <pc:sldMk cId="3087998099" sldId="484"/>
        </pc:sldMkLst>
        <pc:spChg chg="mod">
          <ac:chgData name="Katerina" userId="de2edfa1-0aa9-41ab-9f34-1fb333eb4396" providerId="ADAL" clId="{9BC10525-B393-4E35-B6AC-4F903A93B1BD}" dt="2020-10-02T13:13:33.757" v="0" actId="20577"/>
          <ac:spMkLst>
            <pc:docMk/>
            <pc:sldMk cId="3087998099" sldId="484"/>
            <ac:spMk id="18" creationId="{98AF47CE-7E5A-49B0-97E1-F08EA9FCA29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25" y="0"/>
            <a:ext cx="2951163" cy="498475"/>
          </a:xfrm>
          <a:prstGeom prst="rect">
            <a:avLst/>
          </a:prstGeom>
        </p:spPr>
        <p:txBody>
          <a:bodyPr vert="horz" lIns="91440" tIns="45720" rIns="91440" bIns="45720" rtlCol="0"/>
          <a:lstStyle>
            <a:lvl1pPr algn="r">
              <a:defRPr sz="1200"/>
            </a:lvl1pPr>
          </a:lstStyle>
          <a:p>
            <a:fld id="{819E07CE-680A-4AB6-A1AD-6D205E4E3346}" type="datetimeFigureOut">
              <a:rPr lang="en-GB" smtClean="0"/>
              <a:t>16/02/2021</a:t>
            </a:fld>
            <a:endParaRPr lang="en-GB"/>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725"/>
            <a:ext cx="5448300" cy="3914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4038"/>
            <a:ext cx="2951163"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25" y="9444038"/>
            <a:ext cx="2951163" cy="498475"/>
          </a:xfrm>
          <a:prstGeom prst="rect">
            <a:avLst/>
          </a:prstGeom>
        </p:spPr>
        <p:txBody>
          <a:bodyPr vert="horz" lIns="91440" tIns="45720" rIns="91440" bIns="45720" rtlCol="0" anchor="b"/>
          <a:lstStyle>
            <a:lvl1pPr algn="r">
              <a:defRPr sz="1200"/>
            </a:lvl1pPr>
          </a:lstStyle>
          <a:p>
            <a:fld id="{2B98D04C-FC81-4035-B1F5-CF817146DC9E}" type="slidenum">
              <a:rPr lang="en-GB" smtClean="0"/>
              <a:t>‹#›</a:t>
            </a:fld>
            <a:endParaRPr lang="en-GB"/>
          </a:p>
        </p:txBody>
      </p:sp>
    </p:spTree>
    <p:extLst>
      <p:ext uri="{BB962C8B-B14F-4D97-AF65-F5344CB8AC3E}">
        <p14:creationId xmlns:p14="http://schemas.microsoft.com/office/powerpoint/2010/main" val="3752130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1</a:t>
            </a:fld>
            <a:endParaRPr lang="en-GB"/>
          </a:p>
        </p:txBody>
      </p:sp>
    </p:spTree>
    <p:extLst>
      <p:ext uri="{BB962C8B-B14F-4D97-AF65-F5344CB8AC3E}">
        <p14:creationId xmlns:p14="http://schemas.microsoft.com/office/powerpoint/2010/main" val="1564870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11</a:t>
            </a:fld>
            <a:endParaRPr lang="en-GB"/>
          </a:p>
        </p:txBody>
      </p:sp>
    </p:spTree>
    <p:extLst>
      <p:ext uri="{BB962C8B-B14F-4D97-AF65-F5344CB8AC3E}">
        <p14:creationId xmlns:p14="http://schemas.microsoft.com/office/powerpoint/2010/main" val="729061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2</a:t>
            </a:fld>
            <a:endParaRPr lang="en-GB"/>
          </a:p>
        </p:txBody>
      </p:sp>
    </p:spTree>
    <p:extLst>
      <p:ext uri="{BB962C8B-B14F-4D97-AF65-F5344CB8AC3E}">
        <p14:creationId xmlns:p14="http://schemas.microsoft.com/office/powerpoint/2010/main" val="2900155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3</a:t>
            </a:fld>
            <a:endParaRPr lang="en-GB"/>
          </a:p>
        </p:txBody>
      </p:sp>
    </p:spTree>
    <p:extLst>
      <p:ext uri="{BB962C8B-B14F-4D97-AF65-F5344CB8AC3E}">
        <p14:creationId xmlns:p14="http://schemas.microsoft.com/office/powerpoint/2010/main" val="1904260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4</a:t>
            </a:fld>
            <a:endParaRPr lang="en-GB"/>
          </a:p>
        </p:txBody>
      </p:sp>
    </p:spTree>
    <p:extLst>
      <p:ext uri="{BB962C8B-B14F-4D97-AF65-F5344CB8AC3E}">
        <p14:creationId xmlns:p14="http://schemas.microsoft.com/office/powerpoint/2010/main" val="1052192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5</a:t>
            </a:fld>
            <a:endParaRPr lang="en-GB"/>
          </a:p>
        </p:txBody>
      </p:sp>
    </p:spTree>
    <p:extLst>
      <p:ext uri="{BB962C8B-B14F-4D97-AF65-F5344CB8AC3E}">
        <p14:creationId xmlns:p14="http://schemas.microsoft.com/office/powerpoint/2010/main" val="1961563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6</a:t>
            </a:fld>
            <a:endParaRPr lang="en-GB"/>
          </a:p>
        </p:txBody>
      </p:sp>
    </p:spTree>
    <p:extLst>
      <p:ext uri="{BB962C8B-B14F-4D97-AF65-F5344CB8AC3E}">
        <p14:creationId xmlns:p14="http://schemas.microsoft.com/office/powerpoint/2010/main" val="1531594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B98D04C-FC81-4035-B1F5-CF817146DC9E}" type="slidenum">
              <a:rPr lang="en-GB" smtClean="0"/>
              <a:t>7</a:t>
            </a:fld>
            <a:endParaRPr lang="en-GB"/>
          </a:p>
        </p:txBody>
      </p:sp>
    </p:spTree>
    <p:extLst>
      <p:ext uri="{BB962C8B-B14F-4D97-AF65-F5344CB8AC3E}">
        <p14:creationId xmlns:p14="http://schemas.microsoft.com/office/powerpoint/2010/main" val="1429407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8</a:t>
            </a:fld>
            <a:endParaRPr lang="en-GB"/>
          </a:p>
        </p:txBody>
      </p:sp>
    </p:spTree>
    <p:extLst>
      <p:ext uri="{BB962C8B-B14F-4D97-AF65-F5344CB8AC3E}">
        <p14:creationId xmlns:p14="http://schemas.microsoft.com/office/powerpoint/2010/main" val="2223035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9</a:t>
            </a:fld>
            <a:endParaRPr lang="en-GB"/>
          </a:p>
        </p:txBody>
      </p:sp>
    </p:spTree>
    <p:extLst>
      <p:ext uri="{BB962C8B-B14F-4D97-AF65-F5344CB8AC3E}">
        <p14:creationId xmlns:p14="http://schemas.microsoft.com/office/powerpoint/2010/main" val="3032608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E8855B-DD27-409E-9005-093FB3B6B267}"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248918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E8855B-DD27-409E-9005-093FB3B6B267}"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835812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E8855B-DD27-409E-9005-093FB3B6B267}"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337752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E8855B-DD27-409E-9005-093FB3B6B267}"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3197531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E8855B-DD27-409E-9005-093FB3B6B267}"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1263201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E8855B-DD27-409E-9005-093FB3B6B267}" type="datetimeFigureOut">
              <a:rPr lang="en-GB" smtClean="0"/>
              <a:t>16/02/2021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290011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E8855B-DD27-409E-9005-093FB3B6B267}" type="datetimeFigureOut">
              <a:rPr lang="en-GB" smtClean="0"/>
              <a:t>16/02/2021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2516663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E8855B-DD27-409E-9005-093FB3B6B267}" type="datetimeFigureOut">
              <a:rPr lang="en-GB" smtClean="0"/>
              <a:t>16/02/2021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249891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8855B-DD27-409E-9005-093FB3B6B267}" type="datetimeFigureOut">
              <a:rPr lang="en-GB" smtClean="0"/>
              <a:t>16/02/2021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263304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E8855B-DD27-409E-9005-093FB3B6B267}" type="datetimeFigureOut">
              <a:rPr lang="en-GB" smtClean="0"/>
              <a:t>16/02/2021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4040174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E8855B-DD27-409E-9005-093FB3B6B267}" type="datetimeFigureOut">
              <a:rPr lang="en-GB" smtClean="0"/>
              <a:t>16/02/2021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6ED14E-EB6A-4F94-932A-3930CAD586E4}" type="slidenum">
              <a:rPr lang="en-GB" smtClean="0"/>
              <a:t>‹#›</a:t>
            </a:fld>
            <a:endParaRPr lang="en-GB"/>
          </a:p>
        </p:txBody>
      </p:sp>
    </p:spTree>
    <p:extLst>
      <p:ext uri="{BB962C8B-B14F-4D97-AF65-F5344CB8AC3E}">
        <p14:creationId xmlns:p14="http://schemas.microsoft.com/office/powerpoint/2010/main" val="2535928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8855B-DD27-409E-9005-093FB3B6B267}" type="datetimeFigureOut">
              <a:rPr lang="en-GB" smtClean="0"/>
              <a:t>16/02/2021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ED14E-EB6A-4F94-932A-3930CAD586E4}" type="slidenum">
              <a:rPr lang="en-GB" smtClean="0"/>
              <a:t>‹#›</a:t>
            </a:fld>
            <a:endParaRPr lang="en-GB"/>
          </a:p>
        </p:txBody>
      </p:sp>
    </p:spTree>
    <p:extLst>
      <p:ext uri="{BB962C8B-B14F-4D97-AF65-F5344CB8AC3E}">
        <p14:creationId xmlns:p14="http://schemas.microsoft.com/office/powerpoint/2010/main" val="48047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a:extLst>
              <a:ext uri="{FF2B5EF4-FFF2-40B4-BE49-F238E27FC236}">
                <a16:creationId xmlns:a16="http://schemas.microsoft.com/office/drawing/2014/main" id="{832EEC30-C71B-4372-8F09-DCA8B7A6A7E5}"/>
              </a:ext>
            </a:extLst>
          </p:cNvPr>
          <p:cNvSpPr txBox="1"/>
          <p:nvPr/>
        </p:nvSpPr>
        <p:spPr>
          <a:xfrm>
            <a:off x="1872521" y="5055394"/>
            <a:ext cx="2286000" cy="207169"/>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nSpc>
                <a:spcPct val="107000"/>
              </a:lnSpc>
              <a:spcAft>
                <a:spcPts val="600"/>
              </a:spcAft>
            </a:pPr>
            <a:r>
              <a:rPr lang="en-GB" sz="750" b="1">
                <a:solidFill>
                  <a:srgbClr val="FFFFFF"/>
                </a:solidFill>
                <a:latin typeface="Century Gothic" panose="020B0502020202020204" pitchFamily="34" charset="0"/>
                <a:ea typeface="Calibri" panose="020F0502020204030204" pitchFamily="34" charset="0"/>
                <a:cs typeface="Times New Roman" panose="02020603050405020304" pitchFamily="18" charset="0"/>
              </a:rPr>
              <a:t>The 2019 English Indices of Deprivation </a:t>
            </a:r>
            <a:endParaRPr lang="en-GB" sz="900">
              <a:latin typeface="Arial" panose="020B0604020202020204" pitchFamily="34" charset="0"/>
              <a:ea typeface="Calibri" panose="020F0502020204030204" pitchFamily="34" charset="0"/>
              <a:cs typeface="Times New Roman" panose="02020603050405020304" pitchFamily="18" charset="0"/>
            </a:endParaRPr>
          </a:p>
        </p:txBody>
      </p:sp>
      <p:sp>
        <p:nvSpPr>
          <p:cNvPr id="7" name="Text Box 6">
            <a:extLst>
              <a:ext uri="{FF2B5EF4-FFF2-40B4-BE49-F238E27FC236}">
                <a16:creationId xmlns:a16="http://schemas.microsoft.com/office/drawing/2014/main" id="{C3AC2932-80F9-4EB8-B63F-2AD3DE23E245}"/>
              </a:ext>
            </a:extLst>
          </p:cNvPr>
          <p:cNvSpPr txBox="1"/>
          <p:nvPr/>
        </p:nvSpPr>
        <p:spPr>
          <a:xfrm>
            <a:off x="1827552" y="5066636"/>
            <a:ext cx="2085975" cy="750094"/>
          </a:xfrm>
          <a:prstGeom prst="rect">
            <a:avLst/>
          </a:prstGeom>
          <a:noFill/>
          <a:ln w="6350">
            <a:noFill/>
          </a:ln>
        </p:spPr>
        <p:txBody>
          <a:bodyPr rot="0" spcFirstLastPara="0" vert="horz" wrap="square" lIns="68580" tIns="0" rIns="68580" bIns="34290" numCol="1" spcCol="0" rtlCol="0" fromWordArt="0" anchor="t" anchorCtr="0" forceAA="0" compatLnSpc="1">
            <a:prstTxWarp prst="textNoShape">
              <a:avLst/>
            </a:prstTxWarp>
            <a:noAutofit/>
          </a:bodyPr>
          <a:lstStyle/>
          <a:p>
            <a:pPr>
              <a:lnSpc>
                <a:spcPct val="107000"/>
              </a:lnSpc>
              <a:spcAft>
                <a:spcPts val="600"/>
              </a:spcAft>
            </a:pPr>
            <a:r>
              <a:rPr lang="en-GB" sz="5400">
                <a:solidFill>
                  <a:srgbClr val="FFFFFF"/>
                </a:solidFill>
                <a:latin typeface="Century Gothic" panose="020B0502020202020204" pitchFamily="34" charset="0"/>
                <a:ea typeface="Calibri" panose="020F0502020204030204" pitchFamily="34" charset="0"/>
                <a:cs typeface="Times New Roman" panose="02020603050405020304" pitchFamily="18" charset="0"/>
              </a:rPr>
              <a:t>ESSEX</a:t>
            </a:r>
            <a:endParaRPr lang="en-GB" sz="900">
              <a:latin typeface="Arial" panose="020B0604020202020204" pitchFamily="34" charset="0"/>
              <a:ea typeface="Calibri" panose="020F0502020204030204" pitchFamily="34" charset="0"/>
              <a:cs typeface="Times New Roman" panose="02020603050405020304" pitchFamily="18" charset="0"/>
            </a:endParaRPr>
          </a:p>
        </p:txBody>
      </p:sp>
      <p:sp>
        <p:nvSpPr>
          <p:cNvPr id="10" name="Text Box 7">
            <a:extLst>
              <a:ext uri="{FF2B5EF4-FFF2-40B4-BE49-F238E27FC236}">
                <a16:creationId xmlns:a16="http://schemas.microsoft.com/office/drawing/2014/main" id="{0D28211C-6B72-4A67-A86A-04E9E81813C9}"/>
              </a:ext>
            </a:extLst>
          </p:cNvPr>
          <p:cNvSpPr txBox="1"/>
          <p:nvPr/>
        </p:nvSpPr>
        <p:spPr>
          <a:xfrm>
            <a:off x="8835687" y="5066636"/>
            <a:ext cx="1528763" cy="750094"/>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nSpc>
                <a:spcPct val="107000"/>
              </a:lnSpc>
              <a:spcAft>
                <a:spcPts val="600"/>
              </a:spcAft>
            </a:pPr>
            <a:r>
              <a:rPr lang="en-GB" sz="4875">
                <a:solidFill>
                  <a:srgbClr val="FFFFFF"/>
                </a:solidFill>
                <a:latin typeface="Century Gothic" panose="020B0502020202020204" pitchFamily="34" charset="0"/>
                <a:ea typeface="Calibri" panose="020F0502020204030204" pitchFamily="34" charset="0"/>
                <a:cs typeface="Times New Roman" panose="02020603050405020304" pitchFamily="18" charset="0"/>
              </a:rPr>
              <a:t>2019</a:t>
            </a:r>
            <a:endParaRPr lang="en-GB" sz="900">
              <a:latin typeface="Arial" panose="020B060402020202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4A89E63C-A439-4295-B93F-8AAAC7046461}"/>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274257" y="542470"/>
            <a:ext cx="1408271" cy="680561"/>
          </a:xfrm>
          <a:prstGeom prst="rect">
            <a:avLst/>
          </a:prstGeom>
        </p:spPr>
      </p:pic>
      <p:sp>
        <p:nvSpPr>
          <p:cNvPr id="13" name="Text Box 14">
            <a:extLst>
              <a:ext uri="{FF2B5EF4-FFF2-40B4-BE49-F238E27FC236}">
                <a16:creationId xmlns:a16="http://schemas.microsoft.com/office/drawing/2014/main" id="{F508B5EC-BAFE-44A0-B48D-41AA4F9F6B14}"/>
              </a:ext>
            </a:extLst>
          </p:cNvPr>
          <p:cNvSpPr txBox="1"/>
          <p:nvPr/>
        </p:nvSpPr>
        <p:spPr>
          <a:xfrm>
            <a:off x="1169234" y="1178756"/>
            <a:ext cx="9578978" cy="1720858"/>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nSpc>
                <a:spcPct val="107000"/>
              </a:lnSpc>
              <a:spcAft>
                <a:spcPts val="600"/>
              </a:spcAft>
            </a:pPr>
            <a:r>
              <a:rPr lang="en-GB" sz="3200" i="1" dirty="0">
                <a:solidFill>
                  <a:srgbClr val="C00000"/>
                </a:solidFill>
                <a:latin typeface="Arial"/>
                <a:ea typeface="Calibri" panose="020F0502020204030204" pitchFamily="34" charset="0"/>
                <a:cs typeface="Arial"/>
              </a:rPr>
              <a:t>“Being able to go for a proper walk is really important"</a:t>
            </a:r>
          </a:p>
          <a:p>
            <a:pPr>
              <a:lnSpc>
                <a:spcPct val="107000"/>
              </a:lnSpc>
              <a:spcAft>
                <a:spcPts val="600"/>
              </a:spcAft>
            </a:pPr>
            <a:r>
              <a:rPr lang="en-GB" sz="2400" b="1" dirty="0">
                <a:solidFill>
                  <a:srgbClr val="C00000"/>
                </a:solidFill>
                <a:latin typeface="Arial"/>
                <a:cs typeface="Arial"/>
              </a:rPr>
              <a:t>Health and wellbeing </a:t>
            </a:r>
          </a:p>
          <a:p>
            <a:pPr>
              <a:lnSpc>
                <a:spcPct val="107000"/>
              </a:lnSpc>
              <a:spcAft>
                <a:spcPts val="600"/>
              </a:spcAft>
            </a:pPr>
            <a:endParaRPr lang="en-GB" sz="2400" b="1" dirty="0">
              <a:solidFill>
                <a:srgbClr val="C00000"/>
              </a:solidFill>
              <a:latin typeface="Arial"/>
              <a:ea typeface="Calibri" panose="020F0502020204030204" pitchFamily="34" charset="0"/>
              <a:cs typeface="Arial"/>
            </a:endParaRPr>
          </a:p>
          <a:p>
            <a:pPr>
              <a:lnSpc>
                <a:spcPct val="107000"/>
              </a:lnSpc>
              <a:spcAft>
                <a:spcPts val="600"/>
              </a:spcAft>
            </a:pPr>
            <a:r>
              <a:rPr lang="en-GB" sz="2400" b="1" dirty="0">
                <a:solidFill>
                  <a:schemeClr val="bg1">
                    <a:lumMod val="50000"/>
                  </a:schemeClr>
                </a:solidFill>
                <a:latin typeface="Arial"/>
                <a:ea typeface="Calibri" panose="020F0502020204030204" pitchFamily="34" charset="0"/>
                <a:cs typeface="Arial"/>
              </a:rPr>
              <a:t>Interviews with Essex residents about their attitudes and experiences during the COVID-19 pandemic</a:t>
            </a:r>
            <a:endParaRPr lang="en-GB" sz="2400" b="1"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600"/>
              </a:spcAft>
            </a:pPr>
            <a:endParaRPr lang="en-GB" sz="2000" b="1" dirty="0">
              <a:solidFill>
                <a:schemeClr val="tx2">
                  <a:lumMod val="90000"/>
                  <a:lumOff val="10000"/>
                </a:schemeClr>
              </a:solidFill>
            </a:endParaRPr>
          </a:p>
          <a:p>
            <a:pPr>
              <a:lnSpc>
                <a:spcPct val="107000"/>
              </a:lnSpc>
              <a:spcAft>
                <a:spcPts val="600"/>
              </a:spcAft>
            </a:pPr>
            <a:r>
              <a:rPr lang="en-GB" sz="2100" dirty="0">
                <a:solidFill>
                  <a:schemeClr val="tx2">
                    <a:lumMod val="90000"/>
                    <a:lumOff val="10000"/>
                  </a:schemeClr>
                </a:solidFill>
                <a:latin typeface="Arial"/>
                <a:ea typeface="Calibri" panose="020F0502020204030204" pitchFamily="34" charset="0"/>
                <a:cs typeface="Arial"/>
              </a:rPr>
              <a:t>September 2020</a:t>
            </a:r>
          </a:p>
          <a:p>
            <a:pPr>
              <a:lnSpc>
                <a:spcPct val="107000"/>
              </a:lnSpc>
              <a:spcAft>
                <a:spcPts val="600"/>
              </a:spcAft>
            </a:pPr>
            <a:r>
              <a:rPr lang="en-GB" sz="2100" dirty="0">
                <a:solidFill>
                  <a:schemeClr val="tx2">
                    <a:lumMod val="90000"/>
                    <a:lumOff val="10000"/>
                  </a:schemeClr>
                </a:solidFill>
                <a:latin typeface="Arial"/>
                <a:ea typeface="Calibri" panose="020F0502020204030204" pitchFamily="34" charset="0"/>
                <a:cs typeface="Arial"/>
              </a:rPr>
              <a:t>Version 1.0 </a:t>
            </a:r>
            <a:endParaRPr lang="en-GB" sz="2100" dirty="0">
              <a:solidFill>
                <a:schemeClr val="tx2">
                  <a:lumMod val="90000"/>
                  <a:lumOff val="10000"/>
                </a:schemeClr>
              </a:solidFill>
              <a:latin typeface="Arial" panose="020B0604020202020204" pitchFamily="34" charset="0"/>
              <a:ea typeface="Calibri" panose="020F0502020204030204" pitchFamily="34" charset="0"/>
              <a:cs typeface="Arial" panose="020B0604020202020204" pitchFamily="34" charset="0"/>
            </a:endParaRPr>
          </a:p>
        </p:txBody>
      </p:sp>
      <p:grpSp>
        <p:nvGrpSpPr>
          <p:cNvPr id="15" name="Group 14">
            <a:extLst>
              <a:ext uri="{FF2B5EF4-FFF2-40B4-BE49-F238E27FC236}">
                <a16:creationId xmlns:a16="http://schemas.microsoft.com/office/drawing/2014/main" id="{33BF61DA-6DA4-468A-BF05-3A156DDA9D38}"/>
              </a:ext>
            </a:extLst>
          </p:cNvPr>
          <p:cNvGrpSpPr/>
          <p:nvPr/>
        </p:nvGrpSpPr>
        <p:grpSpPr>
          <a:xfrm>
            <a:off x="2" y="5444779"/>
            <a:ext cx="12191997" cy="1428162"/>
            <a:chOff x="-47624" y="65840"/>
            <a:chExt cx="7581900" cy="1847850"/>
          </a:xfrm>
        </p:grpSpPr>
        <p:sp>
          <p:nvSpPr>
            <p:cNvPr id="16" name="Rectangle 15">
              <a:extLst>
                <a:ext uri="{FF2B5EF4-FFF2-40B4-BE49-F238E27FC236}">
                  <a16:creationId xmlns:a16="http://schemas.microsoft.com/office/drawing/2014/main" id="{431E1CF5-309D-4F70-B816-549D241DCAA1}"/>
                </a:ext>
              </a:extLst>
            </p:cNvPr>
            <p:cNvSpPr/>
            <p:nvPr/>
          </p:nvSpPr>
          <p:spPr>
            <a:xfrm>
              <a:off x="-47624" y="65840"/>
              <a:ext cx="7581900" cy="18478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a:p>
          </p:txBody>
        </p:sp>
        <p:sp>
          <p:nvSpPr>
            <p:cNvPr id="18" name="Text Box 9">
              <a:extLst>
                <a:ext uri="{FF2B5EF4-FFF2-40B4-BE49-F238E27FC236}">
                  <a16:creationId xmlns:a16="http://schemas.microsoft.com/office/drawing/2014/main" id="{DE0FD0C4-B443-4787-9356-8E5E0890D085}"/>
                </a:ext>
              </a:extLst>
            </p:cNvPr>
            <p:cNvSpPr txBox="1"/>
            <p:nvPr/>
          </p:nvSpPr>
          <p:spPr>
            <a:xfrm>
              <a:off x="4430017" y="396156"/>
              <a:ext cx="2813609" cy="1192697"/>
            </a:xfrm>
            <a:prstGeom prst="rect">
              <a:avLst/>
            </a:prstGeom>
            <a:noFill/>
            <a:ln w="6350">
              <a:noFill/>
            </a:ln>
          </p:spPr>
          <p:txBody>
            <a:bodyPr rot="0" spcFirstLastPara="0" vert="horz" wrap="square" lIns="68580" tIns="34290" rIns="68580" bIns="34290" numCol="1" spcCol="0" rtlCol="0" fromWordArt="0" anchor="t" anchorCtr="0" forceAA="0" compatLnSpc="1">
              <a:prstTxWarp prst="textNoShape">
                <a:avLst/>
              </a:prstTxWarp>
              <a:noAutofit/>
            </a:bodyPr>
            <a:lstStyle/>
            <a:p>
              <a:pPr algn="r">
                <a:lnSpc>
                  <a:spcPct val="107000"/>
                </a:lnSpc>
              </a:pPr>
              <a:r>
                <a:rPr lang="en-GB" sz="1400">
                  <a:solidFill>
                    <a:srgbClr val="FFFFFF"/>
                  </a:solidFill>
                  <a:latin typeface="Arial" panose="020B0604020202020204" pitchFamily="34" charset="0"/>
                  <a:ea typeface="Calibri" panose="020F0502020204030204" pitchFamily="34" charset="0"/>
                  <a:cs typeface="Arial" panose="020B0604020202020204" pitchFamily="34" charset="0"/>
                </a:rPr>
                <a:t>Research &amp; Citizen Insight</a:t>
              </a:r>
              <a:endParaRPr lang="en-GB" sz="1400">
                <a:latin typeface="Arial" panose="020B0604020202020204" pitchFamily="34" charset="0"/>
                <a:ea typeface="Calibri" panose="020F0502020204030204" pitchFamily="34" charset="0"/>
                <a:cs typeface="Arial" panose="020B0604020202020204" pitchFamily="34" charset="0"/>
              </a:endParaRPr>
            </a:p>
            <a:p>
              <a:pPr algn="r">
                <a:lnSpc>
                  <a:spcPct val="107000"/>
                </a:lnSpc>
              </a:pPr>
              <a:r>
                <a:rPr lang="en-GB" sz="1400">
                  <a:solidFill>
                    <a:srgbClr val="BFBFBF"/>
                  </a:solidFill>
                  <a:latin typeface="Arial" panose="020B0604020202020204" pitchFamily="34" charset="0"/>
                  <a:ea typeface="Calibri" panose="020F0502020204030204" pitchFamily="34" charset="0"/>
                  <a:cs typeface="Arial" panose="020B0604020202020204" pitchFamily="34" charset="0"/>
                </a:rPr>
                <a:t>Strategy, Insight &amp; Engagement</a:t>
              </a:r>
              <a:endParaRPr lang="en-GB" sz="1400">
                <a:latin typeface="Arial" panose="020B0604020202020204" pitchFamily="34" charset="0"/>
                <a:ea typeface="Calibri" panose="020F0502020204030204" pitchFamily="34" charset="0"/>
                <a:cs typeface="Arial" panose="020B0604020202020204" pitchFamily="34" charset="0"/>
              </a:endParaRPr>
            </a:p>
            <a:p>
              <a:pPr algn="r">
                <a:lnSpc>
                  <a:spcPct val="107000"/>
                </a:lnSpc>
              </a:pPr>
              <a:r>
                <a:rPr lang="en-GB" sz="1400">
                  <a:solidFill>
                    <a:srgbClr val="BFBFBF"/>
                  </a:solidFill>
                  <a:latin typeface="Arial" panose="020B0604020202020204" pitchFamily="34" charset="0"/>
                  <a:ea typeface="Calibri" panose="020F0502020204030204" pitchFamily="34" charset="0"/>
                  <a:cs typeface="Arial" panose="020B0604020202020204" pitchFamily="34" charset="0"/>
                </a:rPr>
                <a:t>Essex County Council</a:t>
              </a:r>
              <a:endParaRPr lang="en-GB" sz="1400">
                <a:latin typeface="Arial" panose="020B0604020202020204" pitchFamily="34" charset="0"/>
                <a:ea typeface="Calibri" panose="020F0502020204030204" pitchFamily="34" charset="0"/>
                <a:cs typeface="Arial" panose="020B0604020202020204" pitchFamily="34" charset="0"/>
              </a:endParaRPr>
            </a:p>
          </p:txBody>
        </p:sp>
      </p:grpSp>
      <p:sp>
        <p:nvSpPr>
          <p:cNvPr id="2" name="AutoShape 2">
            <a:extLst>
              <a:ext uri="{FF2B5EF4-FFF2-40B4-BE49-F238E27FC236}">
                <a16:creationId xmlns:a16="http://schemas.microsoft.com/office/drawing/2014/main" id="{866FC8D2-795D-4553-8A5F-142A40279B0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423148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468000"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Arial"/>
                <a:cs typeface="Arial"/>
              </a:rPr>
              <a:t>Discussion</a:t>
            </a:r>
            <a:endParaRPr lang="en-GB" sz="2400">
              <a:solidFill>
                <a:schemeClr val="bg1"/>
              </a:solidFill>
              <a:latin typeface="Arial" panose="020B0604020202020204" pitchFamily="34" charset="0"/>
              <a:cs typeface="Arial" panose="020B0604020202020204" pitchFamily="34" charset="0"/>
            </a:endParaRPr>
          </a:p>
        </p:txBody>
      </p:sp>
      <p:graphicFrame>
        <p:nvGraphicFramePr>
          <p:cNvPr id="2" name="Table 2">
            <a:extLst>
              <a:ext uri="{FF2B5EF4-FFF2-40B4-BE49-F238E27FC236}">
                <a16:creationId xmlns:a16="http://schemas.microsoft.com/office/drawing/2014/main" id="{2E34F1B8-A6FC-40BC-9657-6314617C6284}"/>
              </a:ext>
            </a:extLst>
          </p:cNvPr>
          <p:cNvGraphicFramePr>
            <a:graphicFrameLocks noGrp="1"/>
          </p:cNvGraphicFramePr>
          <p:nvPr>
            <p:extLst>
              <p:ext uri="{D42A27DB-BD31-4B8C-83A1-F6EECF244321}">
                <p14:modId xmlns:p14="http://schemas.microsoft.com/office/powerpoint/2010/main" val="899844219"/>
              </p:ext>
            </p:extLst>
          </p:nvPr>
        </p:nvGraphicFramePr>
        <p:xfrm>
          <a:off x="719526" y="442451"/>
          <a:ext cx="10244038" cy="6056671"/>
        </p:xfrm>
        <a:graphic>
          <a:graphicData uri="http://schemas.openxmlformats.org/drawingml/2006/table">
            <a:tbl>
              <a:tblPr firstRow="1" bandRow="1">
                <a:tableStyleId>{5C22544A-7EE6-4342-B048-85BDC9FD1C3A}</a:tableStyleId>
              </a:tblPr>
              <a:tblGrid>
                <a:gridCol w="10244038">
                  <a:extLst>
                    <a:ext uri="{9D8B030D-6E8A-4147-A177-3AD203B41FA5}">
                      <a16:colId xmlns:a16="http://schemas.microsoft.com/office/drawing/2014/main" val="1777142509"/>
                    </a:ext>
                  </a:extLst>
                </a:gridCol>
              </a:tblGrid>
              <a:tr h="652786">
                <a:tc>
                  <a:txBody>
                    <a:bodyPr/>
                    <a:lstStyle/>
                    <a:p>
                      <a:pPr algn="ctr"/>
                      <a:r>
                        <a:rPr lang="en-GB" sz="1800" dirty="0">
                          <a:latin typeface="Arial"/>
                          <a:cs typeface="Arial"/>
                        </a:rPr>
                        <a:t>Discussion points</a:t>
                      </a:r>
                    </a:p>
                  </a:txBody>
                  <a:tcPr>
                    <a:solidFill>
                      <a:srgbClr val="C00000"/>
                    </a:solidFill>
                  </a:tcPr>
                </a:tc>
                <a:extLst>
                  <a:ext uri="{0D108BD9-81ED-4DB2-BD59-A6C34878D82A}">
                    <a16:rowId xmlns:a16="http://schemas.microsoft.com/office/drawing/2014/main" val="4004555762"/>
                  </a:ext>
                </a:extLst>
              </a:tr>
              <a:tr h="5403885">
                <a:tc>
                  <a:txBody>
                    <a:bodyPr/>
                    <a:lstStyle/>
                    <a:p>
                      <a:pPr marL="285750" marR="0" lvl="0" indent="-285750" algn="l" defTabSz="457200" rtl="0" eaLnBrk="1" fontAlgn="auto" latinLnBrk="0" hangingPunct="1">
                        <a:lnSpc>
                          <a:spcPct val="100000"/>
                        </a:lnSpc>
                        <a:spcBef>
                          <a:spcPts val="1200"/>
                        </a:spcBef>
                        <a:spcAft>
                          <a:spcPts val="0"/>
                        </a:spcAft>
                        <a:buClrTx/>
                        <a:buSzTx/>
                        <a:buFont typeface="Webdings" panose="05030102010509060703" pitchFamily="18" charset="2"/>
                        <a:buChar char=""/>
                        <a:tabLst/>
                        <a:defRPr/>
                      </a:pPr>
                      <a:r>
                        <a:rPr lang="en-GB" sz="1800" b="1" dirty="0">
                          <a:solidFill>
                            <a:srgbClr val="C00000"/>
                          </a:solidFill>
                          <a:latin typeface="Arial"/>
                          <a:cs typeface="Arial"/>
                        </a:rPr>
                        <a:t>How can we ensure everyone feels safe and has the confidence to go out as lockdown measures ease?</a:t>
                      </a:r>
                    </a:p>
                    <a:p>
                      <a:pPr marL="285750" marR="0" lvl="0" indent="-285750" algn="l" defTabSz="457200" rtl="0" eaLnBrk="1" fontAlgn="auto" latinLnBrk="0" hangingPunct="1">
                        <a:lnSpc>
                          <a:spcPct val="100000"/>
                        </a:lnSpc>
                        <a:spcBef>
                          <a:spcPts val="1200"/>
                        </a:spcBef>
                        <a:spcAft>
                          <a:spcPts val="0"/>
                        </a:spcAft>
                        <a:buClrTx/>
                        <a:buSzTx/>
                        <a:buFont typeface="Webdings" panose="05030102010509060703" pitchFamily="18" charset="2"/>
                        <a:buChar char=""/>
                        <a:tabLst/>
                        <a:defRPr/>
                      </a:pPr>
                      <a:r>
                        <a:rPr lang="en-GB" sz="1800" b="1" dirty="0">
                          <a:solidFill>
                            <a:srgbClr val="C00000"/>
                          </a:solidFill>
                          <a:latin typeface="Arial"/>
                          <a:cs typeface="Arial"/>
                        </a:rPr>
                        <a:t>How can we ensure that everyone still continues to </a:t>
                      </a:r>
                      <a:r>
                        <a:rPr lang="en-GB" sz="1800" b="1" kern="1200" dirty="0">
                          <a:solidFill>
                            <a:srgbClr val="C00000"/>
                          </a:solidFill>
                          <a:latin typeface="Arial" panose="020B0604020202020204" pitchFamily="34" charset="0"/>
                          <a:ea typeface="+mn-ea"/>
                          <a:cs typeface="Arial" panose="020B0604020202020204" pitchFamily="34" charset="0"/>
                        </a:rPr>
                        <a:t>manage the risks as we come out of lockdown?</a:t>
                      </a:r>
                    </a:p>
                    <a:p>
                      <a:pPr marL="285750" marR="0" lvl="0" indent="-285750" algn="l" defTabSz="457200" rtl="0" eaLnBrk="1" fontAlgn="auto" latinLnBrk="0" hangingPunct="1">
                        <a:lnSpc>
                          <a:spcPct val="100000"/>
                        </a:lnSpc>
                        <a:spcBef>
                          <a:spcPts val="1200"/>
                        </a:spcBef>
                        <a:spcAft>
                          <a:spcPts val="0"/>
                        </a:spcAft>
                        <a:buClrTx/>
                        <a:buSzTx/>
                        <a:buFont typeface="Webdings" panose="05030102010509060703" pitchFamily="18" charset="2"/>
                        <a:buChar char=""/>
                        <a:tabLst/>
                        <a:defRPr/>
                      </a:pPr>
                      <a:r>
                        <a:rPr lang="en-GB" sz="1800" b="1" kern="1200" noProof="0" dirty="0">
                          <a:solidFill>
                            <a:srgbClr val="C00000"/>
                          </a:solidFill>
                          <a:latin typeface="Arial"/>
                          <a:ea typeface="+mn-ea"/>
                          <a:cs typeface="Arial"/>
                        </a:rPr>
                        <a:t>Single parents may be more concerned over falling ill, due to not being able to care for their child and fully recover themselves. Could ECC assist? </a:t>
                      </a:r>
                      <a:endParaRPr lang="en-GB" sz="1800" b="1" kern="1200" dirty="0">
                        <a:solidFill>
                          <a:srgbClr val="C00000"/>
                        </a:solidFill>
                        <a:latin typeface="Arial"/>
                        <a:ea typeface="+mn-ea"/>
                        <a:cs typeface="Arial"/>
                      </a:endParaRPr>
                    </a:p>
                    <a:p>
                      <a:pPr marL="285750" marR="0" lvl="0" indent="-285750" algn="l" rtl="0" eaLnBrk="1" fontAlgn="auto" latinLnBrk="0" hangingPunct="1">
                        <a:lnSpc>
                          <a:spcPct val="100000"/>
                        </a:lnSpc>
                        <a:spcBef>
                          <a:spcPts val="1200"/>
                        </a:spcBef>
                        <a:spcAft>
                          <a:spcPts val="0"/>
                        </a:spcAft>
                        <a:buFont typeface="Webdings" panose="05030102010509060703" pitchFamily="18" charset="2"/>
                        <a:buChar char=""/>
                      </a:pPr>
                      <a:r>
                        <a:rPr lang="en-GB" sz="1800" b="1" dirty="0">
                          <a:solidFill>
                            <a:srgbClr val="C00000"/>
                          </a:solidFill>
                          <a:latin typeface="Arial"/>
                          <a:cs typeface="Arial"/>
                        </a:rPr>
                        <a:t>How can we ensure that people feel safe accessing health &amp; wellbeing services &amp; that they continue with physical activity after lockdown? </a:t>
                      </a:r>
                    </a:p>
                    <a:p>
                      <a:pPr marL="285750" marR="0" lvl="0" indent="-285750" algn="l" defTabSz="457200" rtl="0" eaLnBrk="1" fontAlgn="auto" latinLnBrk="0" hangingPunct="1">
                        <a:lnSpc>
                          <a:spcPct val="100000"/>
                        </a:lnSpc>
                        <a:spcBef>
                          <a:spcPts val="1200"/>
                        </a:spcBef>
                        <a:spcAft>
                          <a:spcPts val="0"/>
                        </a:spcAft>
                        <a:buClrTx/>
                        <a:buSzTx/>
                        <a:buFont typeface="Webdings" panose="05030102010509060703" pitchFamily="18" charset="2"/>
                        <a:buChar char=""/>
                        <a:tabLst/>
                        <a:defRPr/>
                      </a:pPr>
                      <a:r>
                        <a:rPr lang="en-GB" sz="1800" b="1" dirty="0">
                          <a:solidFill>
                            <a:srgbClr val="C00000"/>
                          </a:solidFill>
                          <a:latin typeface="Arial"/>
                          <a:cs typeface="Arial"/>
                        </a:rPr>
                        <a:t>Will there be long term impacts on having to delay treatments/therapies, and could this impact on our services in the future?</a:t>
                      </a:r>
                    </a:p>
                    <a:p>
                      <a:pPr marL="285750" marR="0" lvl="0" indent="-285750" algn="l" defTabSz="457200" rtl="0" eaLnBrk="1" fontAlgn="auto" latinLnBrk="0" hangingPunct="1">
                        <a:lnSpc>
                          <a:spcPct val="100000"/>
                        </a:lnSpc>
                        <a:spcBef>
                          <a:spcPts val="1200"/>
                        </a:spcBef>
                        <a:spcAft>
                          <a:spcPts val="0"/>
                        </a:spcAft>
                        <a:buClrTx/>
                        <a:buSzTx/>
                        <a:buFont typeface="Webdings" panose="05030102010509060703" pitchFamily="18" charset="2"/>
                        <a:buChar char=""/>
                        <a:tabLst/>
                        <a:defRPr/>
                      </a:pPr>
                      <a:r>
                        <a:rPr lang="en-GB" sz="1800" b="1" dirty="0">
                          <a:solidFill>
                            <a:srgbClr val="C00000"/>
                          </a:solidFill>
                          <a:latin typeface="Arial"/>
                          <a:cs typeface="Arial"/>
                        </a:rPr>
                        <a:t>Which groups could benefit more from virtual medical appointments, who is less likely to visit a health professional &amp; why?</a:t>
                      </a:r>
                    </a:p>
                    <a:p>
                      <a:pPr marL="285750" marR="0" lvl="0" indent="-285750" algn="l" defTabSz="457200" rtl="0" eaLnBrk="1" fontAlgn="auto" latinLnBrk="0" hangingPunct="1">
                        <a:lnSpc>
                          <a:spcPct val="100000"/>
                        </a:lnSpc>
                        <a:spcBef>
                          <a:spcPts val="1200"/>
                        </a:spcBef>
                        <a:spcAft>
                          <a:spcPts val="0"/>
                        </a:spcAft>
                        <a:buClrTx/>
                        <a:buSzTx/>
                        <a:buFont typeface="Webdings" panose="05030102010509060703" pitchFamily="18" charset="2"/>
                        <a:buChar char=""/>
                        <a:tabLst/>
                        <a:defRPr/>
                      </a:pPr>
                      <a:r>
                        <a:rPr lang="en-GB" sz="1800" b="1" dirty="0">
                          <a:solidFill>
                            <a:srgbClr val="C00000"/>
                          </a:solidFill>
                          <a:latin typeface="Arial"/>
                          <a:cs typeface="Arial"/>
                        </a:rPr>
                        <a:t>How could virtual appointments encourage these groups &amp; help the prevention agenda?</a:t>
                      </a:r>
                    </a:p>
                    <a:p>
                      <a:pPr marL="285750" marR="0" lvl="0" indent="-285750" algn="l" defTabSz="457200" rtl="0" eaLnBrk="1" fontAlgn="auto" latinLnBrk="0" hangingPunct="1">
                        <a:lnSpc>
                          <a:spcPct val="100000"/>
                        </a:lnSpc>
                        <a:spcBef>
                          <a:spcPts val="1200"/>
                        </a:spcBef>
                        <a:spcAft>
                          <a:spcPts val="0"/>
                        </a:spcAft>
                        <a:buClrTx/>
                        <a:buSzTx/>
                        <a:buFont typeface="Webdings" panose="05030102010509060703" pitchFamily="18" charset="2"/>
                        <a:buChar char=""/>
                        <a:tabLst/>
                        <a:defRPr/>
                      </a:pPr>
                      <a:r>
                        <a:rPr lang="en-GB" sz="1800" b="1" dirty="0">
                          <a:solidFill>
                            <a:srgbClr val="C00000"/>
                          </a:solidFill>
                          <a:latin typeface="Arial"/>
                          <a:cs typeface="Arial"/>
                        </a:rPr>
                        <a:t>Will there be long term impacts on having to delay treatments/therapies, could this impact on our services in the future?</a:t>
                      </a:r>
                      <a:endParaRPr lang="en-GB" sz="1800" b="1" kern="1200" dirty="0">
                        <a:solidFill>
                          <a:srgbClr val="C00000"/>
                        </a:solidFill>
                        <a:latin typeface="Arial"/>
                        <a:ea typeface="+mn-ea"/>
                        <a:cs typeface="Arial"/>
                      </a:endParaRPr>
                    </a:p>
                  </a:txBody>
                  <a:tcPr>
                    <a:solidFill>
                      <a:schemeClr val="bg1">
                        <a:lumMod val="95000"/>
                      </a:schemeClr>
                    </a:solidFill>
                  </a:tcPr>
                </a:tc>
                <a:extLst>
                  <a:ext uri="{0D108BD9-81ED-4DB2-BD59-A6C34878D82A}">
                    <a16:rowId xmlns:a16="http://schemas.microsoft.com/office/drawing/2014/main" val="3982919179"/>
                  </a:ext>
                </a:extLst>
              </a:tr>
            </a:tbl>
          </a:graphicData>
        </a:graphic>
      </p:graphicFrame>
      <p:pic>
        <p:nvPicPr>
          <p:cNvPr id="6" name="Picture 5" descr="A picture containing clock&#10;&#10;Description automatically generated">
            <a:extLst>
              <a:ext uri="{FF2B5EF4-FFF2-40B4-BE49-F238E27FC236}">
                <a16:creationId xmlns:a16="http://schemas.microsoft.com/office/drawing/2014/main" id="{F56EB559-67CF-470C-88A5-8F83EED00EA1}"/>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788184" y="507106"/>
            <a:ext cx="523220" cy="523220"/>
          </a:xfrm>
          <a:prstGeom prst="rect">
            <a:avLst/>
          </a:prstGeom>
          <a:ln>
            <a:noFill/>
          </a:ln>
        </p:spPr>
      </p:pic>
    </p:spTree>
    <p:extLst>
      <p:ext uri="{BB962C8B-B14F-4D97-AF65-F5344CB8AC3E}">
        <p14:creationId xmlns:p14="http://schemas.microsoft.com/office/powerpoint/2010/main" val="442105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0934F-0246-4ADF-A968-84E4F2EF688D}"/>
              </a:ext>
            </a:extLst>
          </p:cNvPr>
          <p:cNvSpPr txBox="1">
            <a:spLocks/>
          </p:cNvSpPr>
          <p:nvPr/>
        </p:nvSpPr>
        <p:spPr>
          <a:xfrm>
            <a:off x="0" y="0"/>
            <a:ext cx="415977" cy="6858000"/>
          </a:xfrm>
          <a:prstGeom prst="rect">
            <a:avLst/>
          </a:prstGeom>
          <a:solidFill>
            <a:srgbClr val="C00000"/>
          </a:solidFill>
          <a:ln>
            <a:noFill/>
          </a:ln>
        </p:spPr>
        <p:txBody>
          <a:bodyPr vert="vert270" lIns="68580" tIns="270000" rIns="108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mn-lt"/>
              </a:rPr>
              <a:t>                   </a:t>
            </a:r>
            <a:r>
              <a:rPr lang="en-GB" sz="2400">
                <a:solidFill>
                  <a:schemeClr val="bg1"/>
                </a:solidFill>
                <a:latin typeface="Calibri"/>
                <a:cs typeface="Calibri"/>
              </a:rPr>
              <a:t>     	</a:t>
            </a:r>
            <a:r>
              <a:rPr lang="en-GB" sz="2400">
                <a:solidFill>
                  <a:schemeClr val="bg1"/>
                </a:solidFill>
                <a:latin typeface="Arial"/>
                <a:cs typeface="Arial"/>
              </a:rPr>
              <a:t>Other specialist topic reports </a:t>
            </a:r>
            <a:endParaRPr lang="en-GB" sz="180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35D71F5-59E7-4485-A028-D295F09DA633}"/>
              </a:ext>
            </a:extLst>
          </p:cNvPr>
          <p:cNvSpPr txBox="1"/>
          <p:nvPr/>
        </p:nvSpPr>
        <p:spPr>
          <a:xfrm>
            <a:off x="754460" y="298000"/>
            <a:ext cx="11031140" cy="3046988"/>
          </a:xfrm>
          <a:prstGeom prst="rect">
            <a:avLst/>
          </a:prstGeom>
          <a:noFill/>
        </p:spPr>
        <p:txBody>
          <a:bodyPr wrap="square" lIns="91440" tIns="45720" rIns="91440" bIns="45720" rtlCol="0" anchor="t">
            <a:spAutoFit/>
          </a:bodyPr>
          <a:lstStyle/>
          <a:p>
            <a:pPr>
              <a:spcBef>
                <a:spcPts val="600"/>
              </a:spcBef>
            </a:pPr>
            <a:r>
              <a:rPr lang="en-GB" b="1" dirty="0">
                <a:solidFill>
                  <a:srgbClr val="C00000"/>
                </a:solidFill>
                <a:latin typeface="Arial"/>
                <a:cs typeface="Arial"/>
              </a:rPr>
              <a:t>This report is just one of a series. Have you seen the others?</a:t>
            </a:r>
          </a:p>
          <a:p>
            <a:pPr>
              <a:spcBef>
                <a:spcPts val="600"/>
              </a:spcBef>
            </a:pPr>
            <a:endParaRPr lang="en-GB" dirty="0">
              <a:solidFill>
                <a:srgbClr val="FF0000"/>
              </a:solidFill>
              <a:latin typeface="Arial"/>
              <a:cs typeface="Arial"/>
            </a:endParaRPr>
          </a:p>
          <a:p>
            <a:pPr marL="285750" indent="-285750">
              <a:spcBef>
                <a:spcPts val="600"/>
              </a:spcBef>
              <a:buFont typeface="Arial" panose="020B0604020202020204" pitchFamily="34" charset="0"/>
              <a:buChar char="•"/>
            </a:pPr>
            <a:r>
              <a:rPr lang="en-GB" b="1" i="1" dirty="0">
                <a:latin typeface="Arial"/>
                <a:cs typeface="Arial"/>
              </a:rPr>
              <a:t>“I don’t think there’s ever going to be a ‘normal’ as we knew it” </a:t>
            </a:r>
            <a:r>
              <a:rPr lang="en-GB" i="1" dirty="0">
                <a:latin typeface="Arial"/>
                <a:cs typeface="Arial"/>
              </a:rPr>
              <a:t>– A summary of key </a:t>
            </a:r>
            <a:r>
              <a:rPr lang="en-GB" i="1">
                <a:latin typeface="Arial"/>
                <a:cs typeface="Arial"/>
              </a:rPr>
              <a:t>themes </a:t>
            </a:r>
          </a:p>
          <a:p>
            <a:pPr marL="285750" indent="-285750">
              <a:spcBef>
                <a:spcPts val="600"/>
              </a:spcBef>
              <a:buFont typeface="Arial" panose="020B0604020202020204" pitchFamily="34" charset="0"/>
              <a:buChar char="•"/>
            </a:pPr>
            <a:r>
              <a:rPr lang="en-GB" b="1" i="1">
                <a:latin typeface="Arial"/>
                <a:cs typeface="Arial"/>
              </a:rPr>
              <a:t>“</a:t>
            </a:r>
            <a:r>
              <a:rPr lang="en-GB" b="1" i="1" dirty="0">
                <a:latin typeface="Arial"/>
                <a:cs typeface="Arial"/>
              </a:rPr>
              <a:t>Being with your child 24/7 is tough” </a:t>
            </a:r>
            <a:r>
              <a:rPr lang="en-GB" i="1" dirty="0">
                <a:latin typeface="Arial"/>
                <a:cs typeface="Arial"/>
              </a:rPr>
              <a:t>– Experiences of Essex working parents</a:t>
            </a:r>
          </a:p>
          <a:p>
            <a:pPr marL="285750" indent="-285750">
              <a:spcBef>
                <a:spcPts val="600"/>
              </a:spcBef>
              <a:buFont typeface="Arial" panose="020B0604020202020204" pitchFamily="34" charset="0"/>
              <a:buChar char="•"/>
            </a:pPr>
            <a:r>
              <a:rPr lang="en-GB" b="1" i="1" dirty="0">
                <a:latin typeface="Arial"/>
                <a:cs typeface="Arial"/>
              </a:rPr>
              <a:t>“I’m still working at home… and saving money” </a:t>
            </a:r>
            <a:r>
              <a:rPr lang="en-GB" i="1" dirty="0">
                <a:latin typeface="Arial"/>
                <a:cs typeface="Arial"/>
              </a:rPr>
              <a:t>– Experiences of employment and personal finance</a:t>
            </a:r>
          </a:p>
          <a:p>
            <a:pPr marL="285750" indent="-285750">
              <a:spcBef>
                <a:spcPts val="600"/>
              </a:spcBef>
              <a:buFont typeface="Arial" panose="020B0604020202020204" pitchFamily="34" charset="0"/>
              <a:buChar char="•"/>
            </a:pPr>
            <a:r>
              <a:rPr lang="en-GB" b="1" i="1" dirty="0">
                <a:latin typeface="Arial"/>
                <a:cs typeface="Arial"/>
              </a:rPr>
              <a:t>“Neighbour friendships have been formed that will last permanently” </a:t>
            </a:r>
            <a:r>
              <a:rPr lang="en-GB" i="1" dirty="0">
                <a:latin typeface="Arial"/>
                <a:cs typeface="Arial"/>
              </a:rPr>
              <a:t>– Neighbourliness, community and volunteering</a:t>
            </a:r>
          </a:p>
          <a:p>
            <a:pPr marL="285750" indent="-285750">
              <a:spcBef>
                <a:spcPts val="600"/>
              </a:spcBef>
              <a:buFont typeface="Arial" panose="020B0604020202020204" pitchFamily="34" charset="0"/>
              <a:buChar char="•"/>
            </a:pPr>
            <a:r>
              <a:rPr lang="en-GB" b="1" i="1" dirty="0">
                <a:latin typeface="Arial"/>
                <a:cs typeface="Arial"/>
              </a:rPr>
              <a:t>“It’s like the whole world has stopped and there is nothing else happening anywhere” </a:t>
            </a:r>
            <a:r>
              <a:rPr lang="en-GB" i="1" dirty="0">
                <a:latin typeface="Arial"/>
                <a:cs typeface="Arial"/>
              </a:rPr>
              <a:t>- Response to coronavirus outbreak and the day-to-day impact</a:t>
            </a:r>
          </a:p>
        </p:txBody>
      </p:sp>
      <p:sp>
        <p:nvSpPr>
          <p:cNvPr id="23" name="TextBox 22">
            <a:extLst>
              <a:ext uri="{FF2B5EF4-FFF2-40B4-BE49-F238E27FC236}">
                <a16:creationId xmlns:a16="http://schemas.microsoft.com/office/drawing/2014/main" id="{597EDB95-07AD-4D5D-B140-5946876E08DF}"/>
              </a:ext>
            </a:extLst>
          </p:cNvPr>
          <p:cNvSpPr txBox="1"/>
          <p:nvPr/>
        </p:nvSpPr>
        <p:spPr>
          <a:xfrm>
            <a:off x="6447246" y="298000"/>
            <a:ext cx="5490753" cy="369332"/>
          </a:xfrm>
          <a:prstGeom prst="rect">
            <a:avLst/>
          </a:prstGeom>
          <a:noFill/>
        </p:spPr>
        <p:txBody>
          <a:bodyPr wrap="square" rtlCol="0" anchor="t">
            <a:spAutoFit/>
          </a:bodyPr>
          <a:lstStyle/>
          <a:p>
            <a:pPr>
              <a:spcBef>
                <a:spcPts val="600"/>
              </a:spcBef>
            </a:pPr>
            <a:endParaRPr lang="en-GB"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0050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1541F0-3524-4DE6-9E0B-4A03511F771A}"/>
              </a:ext>
            </a:extLst>
          </p:cNvPr>
          <p:cNvSpPr/>
          <p:nvPr/>
        </p:nvSpPr>
        <p:spPr>
          <a:xfrm>
            <a:off x="5974813" y="3244334"/>
            <a:ext cx="242374" cy="369332"/>
          </a:xfrm>
          <a:prstGeom prst="rect">
            <a:avLst/>
          </a:prstGeom>
        </p:spPr>
        <p:txBody>
          <a:bodyPr wrap="none">
            <a:spAutoFit/>
          </a:bodyPr>
          <a:lstStyle/>
          <a:p>
            <a:r>
              <a:rPr lang="en-GB">
                <a:solidFill>
                  <a:srgbClr val="000000"/>
                </a:solidFill>
                <a:latin typeface="Times New Roman" panose="02020603050405020304" pitchFamily="18" charset="0"/>
              </a:rPr>
              <a:t> </a:t>
            </a:r>
            <a:endParaRPr lang="en-GB"/>
          </a:p>
        </p:txBody>
      </p:sp>
      <p:sp>
        <p:nvSpPr>
          <p:cNvPr id="6" name="Rectangle 5">
            <a:extLst>
              <a:ext uri="{FF2B5EF4-FFF2-40B4-BE49-F238E27FC236}">
                <a16:creationId xmlns:a16="http://schemas.microsoft.com/office/drawing/2014/main" id="{B41102E7-DAEE-4A42-B336-D8961EA087B1}"/>
              </a:ext>
            </a:extLst>
          </p:cNvPr>
          <p:cNvSpPr/>
          <p:nvPr/>
        </p:nvSpPr>
        <p:spPr>
          <a:xfrm>
            <a:off x="5974813" y="3244334"/>
            <a:ext cx="242374" cy="369332"/>
          </a:xfrm>
          <a:prstGeom prst="rect">
            <a:avLst/>
          </a:prstGeom>
        </p:spPr>
        <p:txBody>
          <a:bodyPr wrap="none">
            <a:spAutoFit/>
          </a:bodyPr>
          <a:lstStyle/>
          <a:p>
            <a:r>
              <a:rPr lang="en-GB">
                <a:solidFill>
                  <a:srgbClr val="000000"/>
                </a:solidFill>
                <a:latin typeface="Times New Roman" panose="02020603050405020304" pitchFamily="18" charset="0"/>
              </a:rPr>
              <a:t> </a:t>
            </a:r>
            <a:endParaRPr lang="en-GB"/>
          </a:p>
        </p:txBody>
      </p:sp>
      <p:sp>
        <p:nvSpPr>
          <p:cNvPr id="7" name="Rectangle 6">
            <a:extLst>
              <a:ext uri="{FF2B5EF4-FFF2-40B4-BE49-F238E27FC236}">
                <a16:creationId xmlns:a16="http://schemas.microsoft.com/office/drawing/2014/main" id="{E8EEBFA8-5C95-4D4E-98D4-FBAFC86E415F}"/>
              </a:ext>
            </a:extLst>
          </p:cNvPr>
          <p:cNvSpPr/>
          <p:nvPr/>
        </p:nvSpPr>
        <p:spPr>
          <a:xfrm>
            <a:off x="5977217" y="3244334"/>
            <a:ext cx="237566" cy="369332"/>
          </a:xfrm>
          <a:prstGeom prst="rect">
            <a:avLst/>
          </a:prstGeom>
        </p:spPr>
        <p:txBody>
          <a:bodyPr wrap="none">
            <a:spAutoFit/>
          </a:bodyPr>
          <a:lstStyle/>
          <a:p>
            <a:r>
              <a:rPr lang="en-GB"/>
              <a:t> </a:t>
            </a:r>
          </a:p>
        </p:txBody>
      </p:sp>
      <p:sp>
        <p:nvSpPr>
          <p:cNvPr id="11" name="Rectangle 10">
            <a:extLst>
              <a:ext uri="{FF2B5EF4-FFF2-40B4-BE49-F238E27FC236}">
                <a16:creationId xmlns:a16="http://schemas.microsoft.com/office/drawing/2014/main" id="{C12CF261-D17B-499E-9EF1-7AE750EAEC55}"/>
              </a:ext>
            </a:extLst>
          </p:cNvPr>
          <p:cNvSpPr/>
          <p:nvPr/>
        </p:nvSpPr>
        <p:spPr>
          <a:xfrm>
            <a:off x="5977217" y="3244334"/>
            <a:ext cx="237566" cy="369332"/>
          </a:xfrm>
          <a:prstGeom prst="rect">
            <a:avLst/>
          </a:prstGeom>
        </p:spPr>
        <p:txBody>
          <a:bodyPr wrap="none">
            <a:spAutoFit/>
          </a:bodyPr>
          <a:lstStyle/>
          <a:p>
            <a:r>
              <a:rPr lang="en-GB"/>
              <a:t> </a:t>
            </a:r>
          </a:p>
        </p:txBody>
      </p:sp>
      <p:sp>
        <p:nvSpPr>
          <p:cNvPr id="12" name="Rectangle 11">
            <a:extLst>
              <a:ext uri="{FF2B5EF4-FFF2-40B4-BE49-F238E27FC236}">
                <a16:creationId xmlns:a16="http://schemas.microsoft.com/office/drawing/2014/main" id="{13342358-90AF-49DB-BEFD-79115F36BF33}"/>
              </a:ext>
            </a:extLst>
          </p:cNvPr>
          <p:cNvSpPr/>
          <p:nvPr/>
        </p:nvSpPr>
        <p:spPr>
          <a:xfrm>
            <a:off x="1124262" y="474345"/>
            <a:ext cx="10358204" cy="6109365"/>
          </a:xfrm>
          <a:prstGeom prst="rect">
            <a:avLst/>
          </a:prstGeom>
        </p:spPr>
        <p:txBody>
          <a:bodyPr wrap="square" anchor="t">
            <a:spAutoFit/>
          </a:bodyPr>
          <a:lstStyle/>
          <a:p>
            <a:pPr fontAlgn="base"/>
            <a:r>
              <a:rPr lang="en-GB" sz="2000" b="1">
                <a:solidFill>
                  <a:schemeClr val="bg1"/>
                </a:solidFill>
                <a:latin typeface="Arial"/>
                <a:cs typeface="Arial"/>
              </a:rPr>
              <a:t>Contact Us</a:t>
            </a:r>
          </a:p>
          <a:p>
            <a:r>
              <a:rPr lang="en-GB" sz="1700">
                <a:solidFill>
                  <a:schemeClr val="bg1"/>
                </a:solidFill>
                <a:latin typeface="Arial"/>
                <a:cs typeface="Arial"/>
              </a:rPr>
              <a:t>This information is issued by:</a:t>
            </a:r>
            <a:r>
              <a:rPr lang="en-US" sz="1700">
                <a:solidFill>
                  <a:schemeClr val="bg1"/>
                </a:solidFill>
                <a:latin typeface="Arial"/>
                <a:cs typeface="Arial"/>
              </a:rPr>
              <a:t>​</a:t>
            </a:r>
            <a:endParaRPr lang="en-US">
              <a:solidFill>
                <a:schemeClr val="bg1"/>
              </a:solidFill>
            </a:endParaRPr>
          </a:p>
          <a:p>
            <a:pPr fontAlgn="base"/>
            <a:r>
              <a:rPr lang="en-GB" sz="1700">
                <a:solidFill>
                  <a:schemeClr val="bg1"/>
                </a:solidFill>
                <a:latin typeface="Arial"/>
                <a:cs typeface="Arial"/>
              </a:rPr>
              <a:t>Essex County Council</a:t>
            </a:r>
            <a:r>
              <a:rPr lang="en-US" sz="1700">
                <a:solidFill>
                  <a:schemeClr val="bg1"/>
                </a:solidFill>
                <a:latin typeface="Arial"/>
                <a:cs typeface="Arial"/>
              </a:rPr>
              <a:t>​</a:t>
            </a:r>
          </a:p>
          <a:p>
            <a:pPr fontAlgn="base"/>
            <a:r>
              <a:rPr lang="en-GB" sz="1700">
                <a:solidFill>
                  <a:schemeClr val="bg1"/>
                </a:solidFill>
                <a:latin typeface="Arial"/>
                <a:cs typeface="Arial"/>
              </a:rPr>
              <a:t>Strategy, Insight &amp; Engagement </a:t>
            </a:r>
            <a:r>
              <a:rPr lang="en-US" sz="1700">
                <a:solidFill>
                  <a:schemeClr val="bg1"/>
                </a:solidFill>
                <a:latin typeface="Arial"/>
                <a:cs typeface="Arial"/>
              </a:rPr>
              <a:t>​</a:t>
            </a:r>
          </a:p>
          <a:p>
            <a:pPr fontAlgn="base"/>
            <a:r>
              <a:rPr lang="en-GB" sz="1700">
                <a:solidFill>
                  <a:schemeClr val="bg1"/>
                </a:solidFill>
                <a:latin typeface="Arial"/>
                <a:cs typeface="Arial"/>
              </a:rPr>
              <a:t>Research &amp; Citizen Insight</a:t>
            </a:r>
            <a:r>
              <a:rPr lang="en-US" sz="1700">
                <a:solidFill>
                  <a:schemeClr val="bg1"/>
                </a:solidFill>
                <a:latin typeface="Arial"/>
                <a:cs typeface="Arial"/>
              </a:rPr>
              <a:t>​</a:t>
            </a:r>
          </a:p>
          <a:p>
            <a:pPr fontAlgn="base"/>
            <a:r>
              <a:rPr lang="en-GB" sz="1700">
                <a:solidFill>
                  <a:schemeClr val="bg1"/>
                </a:solidFill>
                <a:latin typeface="Arial"/>
                <a:cs typeface="Arial"/>
              </a:rPr>
              <a:t>​</a:t>
            </a:r>
          </a:p>
          <a:p>
            <a:pPr fontAlgn="base"/>
            <a:r>
              <a:rPr lang="en-GB" sz="1700">
                <a:solidFill>
                  <a:schemeClr val="bg1"/>
                </a:solidFill>
                <a:latin typeface="Arial"/>
                <a:cs typeface="Arial"/>
              </a:rPr>
              <a:t>​</a:t>
            </a:r>
          </a:p>
          <a:p>
            <a:pPr fontAlgn="base"/>
            <a:r>
              <a:rPr lang="en-GB" sz="1700">
                <a:solidFill>
                  <a:schemeClr val="bg1"/>
                </a:solidFill>
                <a:latin typeface="Arial"/>
                <a:cs typeface="Arial"/>
              </a:rPr>
              <a:t>You can contact us in the following ways:</a:t>
            </a:r>
            <a:r>
              <a:rPr lang="en-US" sz="1700">
                <a:solidFill>
                  <a:schemeClr val="bg1"/>
                </a:solidFill>
                <a:latin typeface="Arial"/>
                <a:cs typeface="Arial"/>
              </a:rPr>
              <a:t>​</a:t>
            </a:r>
          </a:p>
          <a:p>
            <a:pPr fontAlgn="base"/>
            <a:r>
              <a:rPr lang="en-GB" sz="1700">
                <a:solidFill>
                  <a:schemeClr val="bg1"/>
                </a:solidFill>
                <a:latin typeface="Arial"/>
                <a:cs typeface="Arial"/>
              </a:rPr>
              <a:t>​</a:t>
            </a:r>
          </a:p>
          <a:p>
            <a:pPr fontAlgn="base"/>
            <a:r>
              <a:rPr lang="en-GB" sz="1700">
                <a:solidFill>
                  <a:schemeClr val="bg1"/>
                </a:solidFill>
                <a:latin typeface="Arial"/>
                <a:cs typeface="Arial"/>
              </a:rPr>
              <a:t>By email: </a:t>
            </a:r>
            <a:r>
              <a:rPr lang="en-US" sz="1700">
                <a:solidFill>
                  <a:schemeClr val="bg1"/>
                </a:solidFill>
                <a:latin typeface="Arial"/>
                <a:cs typeface="Arial"/>
              </a:rPr>
              <a:t>​</a:t>
            </a:r>
          </a:p>
          <a:p>
            <a:pPr fontAlgn="base"/>
            <a:r>
              <a:rPr lang="en-GB" sz="1700" b="1">
                <a:solidFill>
                  <a:schemeClr val="bg1"/>
                </a:solidFill>
                <a:latin typeface="Arial"/>
                <a:cs typeface="Arial"/>
              </a:rPr>
              <a:t>katerina.glover@essex.gov.uk</a:t>
            </a:r>
            <a:r>
              <a:rPr lang="en-US" sz="1700">
                <a:solidFill>
                  <a:schemeClr val="bg1"/>
                </a:solidFill>
                <a:latin typeface="Arial"/>
                <a:cs typeface="Arial"/>
              </a:rPr>
              <a:t>​</a:t>
            </a:r>
          </a:p>
          <a:p>
            <a:pPr fontAlgn="base"/>
            <a:endParaRPr lang="en-US" sz="1700">
              <a:solidFill>
                <a:schemeClr val="bg1"/>
              </a:solidFill>
              <a:latin typeface="Arial" panose="020B0604020202020204" pitchFamily="34" charset="0"/>
              <a:cs typeface="Arial" panose="020B0604020202020204" pitchFamily="34" charset="0"/>
            </a:endParaRPr>
          </a:p>
          <a:p>
            <a:pPr fontAlgn="base"/>
            <a:r>
              <a:rPr lang="en-US" sz="1700" b="1">
                <a:solidFill>
                  <a:schemeClr val="bg1"/>
                </a:solidFill>
                <a:latin typeface="Arial"/>
                <a:cs typeface="Arial"/>
              </a:rPr>
              <a:t>maresa.beazley@essex.gov.uk; maura.o-malley@essex.gov.uk; poppy.reece@essex.gov.uk</a:t>
            </a:r>
          </a:p>
          <a:p>
            <a:pPr fontAlgn="base"/>
            <a:r>
              <a:rPr lang="en-GB" sz="1700">
                <a:solidFill>
                  <a:schemeClr val="bg1"/>
                </a:solidFill>
                <a:latin typeface="Arial"/>
                <a:cs typeface="Arial"/>
              </a:rPr>
              <a:t>​</a:t>
            </a:r>
          </a:p>
          <a:p>
            <a:pPr fontAlgn="base"/>
            <a:r>
              <a:rPr lang="en-GB" sz="1700">
                <a:solidFill>
                  <a:schemeClr val="bg1"/>
                </a:solidFill>
                <a:latin typeface="Arial"/>
                <a:cs typeface="Arial"/>
              </a:rPr>
              <a:t>Visit our website:</a:t>
            </a:r>
            <a:r>
              <a:rPr lang="en-US" sz="1700">
                <a:solidFill>
                  <a:schemeClr val="bg1"/>
                </a:solidFill>
                <a:latin typeface="Arial"/>
                <a:cs typeface="Arial"/>
              </a:rPr>
              <a:t>​</a:t>
            </a:r>
          </a:p>
          <a:p>
            <a:pPr fontAlgn="base"/>
            <a:r>
              <a:rPr lang="en-GB" sz="1700">
                <a:solidFill>
                  <a:schemeClr val="bg1"/>
                </a:solidFill>
                <a:latin typeface="Arial"/>
                <a:cs typeface="Arial"/>
              </a:rPr>
              <a:t>www.essex.gov.uk</a:t>
            </a:r>
            <a:r>
              <a:rPr lang="en-US" sz="1700">
                <a:solidFill>
                  <a:schemeClr val="bg1"/>
                </a:solidFill>
                <a:latin typeface="Arial"/>
                <a:cs typeface="Arial"/>
              </a:rPr>
              <a:t>​</a:t>
            </a:r>
          </a:p>
          <a:p>
            <a:pPr fontAlgn="base"/>
            <a:r>
              <a:rPr lang="en-GB" sz="1700">
                <a:solidFill>
                  <a:schemeClr val="bg1"/>
                </a:solidFill>
                <a:latin typeface="Arial"/>
                <a:cs typeface="Arial"/>
              </a:rPr>
              <a:t>​</a:t>
            </a:r>
          </a:p>
          <a:p>
            <a:pPr fontAlgn="base"/>
            <a:r>
              <a:rPr lang="en-GB" sz="1700">
                <a:solidFill>
                  <a:schemeClr val="bg1"/>
                </a:solidFill>
                <a:latin typeface="Arial"/>
                <a:cs typeface="Arial"/>
              </a:rPr>
              <a:t>By telephone:</a:t>
            </a:r>
            <a:r>
              <a:rPr lang="en-US" sz="1700">
                <a:solidFill>
                  <a:schemeClr val="bg1"/>
                </a:solidFill>
                <a:latin typeface="Arial"/>
                <a:cs typeface="Arial"/>
              </a:rPr>
              <a:t>​</a:t>
            </a:r>
          </a:p>
          <a:p>
            <a:pPr fontAlgn="base"/>
            <a:r>
              <a:rPr lang="en-GB" sz="1700">
                <a:solidFill>
                  <a:schemeClr val="bg1"/>
                </a:solidFill>
                <a:latin typeface="Arial"/>
                <a:cs typeface="Arial"/>
              </a:rPr>
              <a:t>033301 30874</a:t>
            </a:r>
            <a:r>
              <a:rPr lang="en-US" sz="1700">
                <a:solidFill>
                  <a:schemeClr val="bg1"/>
                </a:solidFill>
                <a:latin typeface="Arial"/>
                <a:cs typeface="Arial"/>
              </a:rPr>
              <a:t>​</a:t>
            </a:r>
          </a:p>
          <a:p>
            <a:pPr fontAlgn="base"/>
            <a:r>
              <a:rPr lang="en-GB" sz="1700">
                <a:solidFill>
                  <a:schemeClr val="bg1"/>
                </a:solidFill>
                <a:latin typeface="Arial"/>
                <a:cs typeface="Arial"/>
              </a:rPr>
              <a:t>​</a:t>
            </a:r>
          </a:p>
          <a:p>
            <a:pPr fontAlgn="base"/>
            <a:r>
              <a:rPr lang="en-GB" sz="1700">
                <a:solidFill>
                  <a:schemeClr val="bg1"/>
                </a:solidFill>
                <a:latin typeface="Arial"/>
                <a:cs typeface="Arial"/>
              </a:rPr>
              <a:t>By post:</a:t>
            </a:r>
            <a:r>
              <a:rPr lang="en-US" sz="1700">
                <a:solidFill>
                  <a:schemeClr val="bg1"/>
                </a:solidFill>
                <a:latin typeface="Arial"/>
                <a:cs typeface="Arial"/>
              </a:rPr>
              <a:t>​</a:t>
            </a:r>
          </a:p>
          <a:p>
            <a:pPr fontAlgn="base"/>
            <a:r>
              <a:rPr lang="en-GB" sz="1700">
                <a:solidFill>
                  <a:schemeClr val="bg1"/>
                </a:solidFill>
                <a:latin typeface="Arial"/>
                <a:cs typeface="Arial"/>
              </a:rPr>
              <a:t>Essex County Council, Research &amp; Citizen Insight (SIE)</a:t>
            </a:r>
            <a:r>
              <a:rPr lang="en-US" sz="1700">
                <a:solidFill>
                  <a:schemeClr val="bg1"/>
                </a:solidFill>
                <a:latin typeface="Arial"/>
                <a:cs typeface="Arial"/>
              </a:rPr>
              <a:t>​</a:t>
            </a:r>
          </a:p>
          <a:p>
            <a:pPr fontAlgn="base"/>
            <a:r>
              <a:rPr lang="en-GB" sz="1700">
                <a:solidFill>
                  <a:schemeClr val="bg1"/>
                </a:solidFill>
                <a:latin typeface="Arial"/>
                <a:cs typeface="Arial"/>
              </a:rPr>
              <a:t>D202, County Hall, Chelmsford, Essex CM1 1QH</a:t>
            </a:r>
            <a:endParaRPr lang="en-US" sz="1700" b="0" i="0">
              <a:solidFill>
                <a:schemeClr val="bg1"/>
              </a:solidFill>
              <a:effectLst/>
              <a:latin typeface="Arial"/>
              <a:cs typeface="Arial"/>
            </a:endParaRPr>
          </a:p>
        </p:txBody>
      </p:sp>
    </p:spTree>
    <p:extLst>
      <p:ext uri="{BB962C8B-B14F-4D97-AF65-F5344CB8AC3E}">
        <p14:creationId xmlns:p14="http://schemas.microsoft.com/office/powerpoint/2010/main" val="75189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0934F-0246-4ADF-A968-84E4F2EF688D}"/>
              </a:ext>
            </a:extLst>
          </p:cNvPr>
          <p:cNvSpPr txBox="1">
            <a:spLocks/>
          </p:cNvSpPr>
          <p:nvPr/>
        </p:nvSpPr>
        <p:spPr>
          <a:xfrm>
            <a:off x="-1" y="0"/>
            <a:ext cx="468000" cy="6858000"/>
          </a:xfrm>
          <a:prstGeom prst="rect">
            <a:avLst/>
          </a:prstGeom>
          <a:solidFill>
            <a:srgbClr val="C00000"/>
          </a:solidFill>
          <a:ln>
            <a:noFill/>
          </a:ln>
        </p:spPr>
        <p:txBody>
          <a:bodyPr vert="vert270" lIns="68580" tIns="270000" rIns="108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mn-lt"/>
              </a:rPr>
              <a:t>                   </a:t>
            </a:r>
            <a:r>
              <a:rPr lang="en-GB" sz="2400">
                <a:solidFill>
                  <a:schemeClr val="bg1"/>
                </a:solidFill>
                <a:latin typeface="Calibri"/>
                <a:cs typeface="Calibri"/>
              </a:rPr>
              <a:t>     		</a:t>
            </a:r>
            <a:r>
              <a:rPr lang="en-GB" sz="2400">
                <a:solidFill>
                  <a:schemeClr val="bg1"/>
                </a:solidFill>
                <a:latin typeface="Arial"/>
                <a:cs typeface="Arial"/>
              </a:rPr>
              <a:t>Introduction</a:t>
            </a:r>
            <a:endParaRPr lang="en-GB" sz="180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35D71F5-59E7-4485-A028-D295F09DA633}"/>
              </a:ext>
            </a:extLst>
          </p:cNvPr>
          <p:cNvSpPr txBox="1"/>
          <p:nvPr/>
        </p:nvSpPr>
        <p:spPr>
          <a:xfrm>
            <a:off x="754460" y="298000"/>
            <a:ext cx="5490753" cy="4355038"/>
          </a:xfrm>
          <a:prstGeom prst="rect">
            <a:avLst/>
          </a:prstGeom>
          <a:noFill/>
        </p:spPr>
        <p:txBody>
          <a:bodyPr wrap="square" rtlCol="0">
            <a:spAutoFit/>
          </a:bodyPr>
          <a:lstStyle/>
          <a:p>
            <a:pPr>
              <a:spcBef>
                <a:spcPts val="600"/>
              </a:spcBef>
            </a:pPr>
            <a:r>
              <a:rPr lang="en-GB" b="1">
                <a:latin typeface="Arial" panose="020B0604020202020204" pitchFamily="34" charset="0"/>
                <a:cs typeface="Arial" panose="020B0604020202020204" pitchFamily="34" charset="0"/>
              </a:rPr>
              <a:t>Introduction</a:t>
            </a:r>
          </a:p>
          <a:p>
            <a:pPr>
              <a:spcBef>
                <a:spcPts val="600"/>
              </a:spcBef>
            </a:pPr>
            <a:r>
              <a:rPr lang="en-GB">
                <a:latin typeface="Arial" panose="020B0604020202020204" pitchFamily="34" charset="0"/>
                <a:cs typeface="Arial" panose="020B0604020202020204" pitchFamily="34" charset="0"/>
              </a:rPr>
              <a:t>This research aimed to track resident attitudes and experiences during the COVID-19 pandemic to: </a:t>
            </a:r>
          </a:p>
          <a:p>
            <a:pPr marL="257175" indent="-257175">
              <a:spcBef>
                <a:spcPts val="600"/>
              </a:spcBef>
              <a:buFont typeface="+mj-lt"/>
              <a:buAutoNum type="arabicPeriod"/>
            </a:pPr>
            <a:r>
              <a:rPr lang="en-GB">
                <a:latin typeface="Arial" panose="020B0604020202020204" pitchFamily="34" charset="0"/>
                <a:cs typeface="Arial" panose="020B0604020202020204" pitchFamily="34" charset="0"/>
              </a:rPr>
              <a:t>Explore how different types of residents and households were impacted.</a:t>
            </a:r>
          </a:p>
          <a:p>
            <a:pPr marL="257175" indent="-257175">
              <a:spcBef>
                <a:spcPts val="600"/>
              </a:spcBef>
              <a:buFont typeface="+mj-lt"/>
              <a:buAutoNum type="arabicPeriod"/>
            </a:pPr>
            <a:r>
              <a:rPr lang="en-GB">
                <a:latin typeface="Arial" panose="020B0604020202020204" pitchFamily="34" charset="0"/>
                <a:cs typeface="Arial" panose="020B0604020202020204" pitchFamily="34" charset="0"/>
              </a:rPr>
              <a:t>Understand what day to day life was like for different types of households.</a:t>
            </a:r>
          </a:p>
          <a:p>
            <a:pPr marL="257175" indent="-257175">
              <a:spcBef>
                <a:spcPts val="600"/>
              </a:spcBef>
              <a:buFont typeface="+mj-lt"/>
              <a:buAutoNum type="arabicPeriod"/>
            </a:pPr>
            <a:r>
              <a:rPr lang="en-GB">
                <a:latin typeface="Arial" panose="020B0604020202020204" pitchFamily="34" charset="0"/>
                <a:cs typeface="Arial" panose="020B0604020202020204" pitchFamily="34" charset="0"/>
              </a:rPr>
              <a:t>Record how experiences and attitudes changed over the lockdown period and beyond.</a:t>
            </a:r>
          </a:p>
          <a:p>
            <a:pPr>
              <a:spcBef>
                <a:spcPts val="600"/>
              </a:spcBef>
            </a:pPr>
            <a:r>
              <a:rPr lang="en-GB">
                <a:latin typeface="Arial" panose="020B0604020202020204" pitchFamily="34" charset="0"/>
                <a:cs typeface="Arial" panose="020B0604020202020204" pitchFamily="34" charset="0"/>
              </a:rPr>
              <a:t>The insight was obtained through a series of video/telephone interviews (mostly via Teams) with </a:t>
            </a:r>
            <a:r>
              <a:rPr lang="en-GB" b="1">
                <a:latin typeface="Arial" panose="020B0604020202020204" pitchFamily="34" charset="0"/>
                <a:cs typeface="Arial" panose="020B0604020202020204" pitchFamily="34" charset="0"/>
              </a:rPr>
              <a:t>fifteen</a:t>
            </a:r>
            <a:r>
              <a:rPr lang="en-GB">
                <a:latin typeface="Arial" panose="020B0604020202020204" pitchFamily="34" charset="0"/>
                <a:cs typeface="Arial" panose="020B0604020202020204" pitchFamily="34" charset="0"/>
              </a:rPr>
              <a:t> Essex residents recruited from respondents to the Essex Residents survey 2020 who volunteered to take part in further research.</a:t>
            </a:r>
          </a:p>
        </p:txBody>
      </p:sp>
      <p:sp>
        <p:nvSpPr>
          <p:cNvPr id="23" name="TextBox 22">
            <a:extLst>
              <a:ext uri="{FF2B5EF4-FFF2-40B4-BE49-F238E27FC236}">
                <a16:creationId xmlns:a16="http://schemas.microsoft.com/office/drawing/2014/main" id="{597EDB95-07AD-4D5D-B140-5946876E08DF}"/>
              </a:ext>
            </a:extLst>
          </p:cNvPr>
          <p:cNvSpPr txBox="1"/>
          <p:nvPr/>
        </p:nvSpPr>
        <p:spPr>
          <a:xfrm>
            <a:off x="6447246" y="298000"/>
            <a:ext cx="5490753" cy="5370701"/>
          </a:xfrm>
          <a:prstGeom prst="rect">
            <a:avLst/>
          </a:prstGeom>
          <a:noFill/>
        </p:spPr>
        <p:txBody>
          <a:bodyPr wrap="square" rtlCol="0" anchor="t">
            <a:spAutoFit/>
          </a:bodyPr>
          <a:lstStyle/>
          <a:p>
            <a:pPr>
              <a:spcBef>
                <a:spcPts val="600"/>
              </a:spcBef>
            </a:pPr>
            <a:r>
              <a:rPr lang="en-GB" b="1">
                <a:solidFill>
                  <a:srgbClr val="000000"/>
                </a:solidFill>
                <a:latin typeface="Arial"/>
                <a:cs typeface="Arial"/>
              </a:rPr>
              <a:t>Research areas</a:t>
            </a:r>
          </a:p>
          <a:p>
            <a:pPr>
              <a:spcBef>
                <a:spcPts val="600"/>
              </a:spcBef>
            </a:pPr>
            <a:r>
              <a:rPr lang="en-GB">
                <a:solidFill>
                  <a:srgbClr val="000000"/>
                </a:solidFill>
                <a:latin typeface="Arial"/>
                <a:cs typeface="Arial"/>
              </a:rPr>
              <a:t>This specialist topic report explores the themes of </a:t>
            </a:r>
            <a:r>
              <a:rPr lang="en-GB" b="1">
                <a:solidFill>
                  <a:srgbClr val="000000"/>
                </a:solidFill>
                <a:latin typeface="Arial"/>
                <a:cs typeface="Arial"/>
              </a:rPr>
              <a:t>health and wellbeing</a:t>
            </a:r>
            <a:r>
              <a:rPr lang="en-GB">
                <a:solidFill>
                  <a:srgbClr val="000000"/>
                </a:solidFill>
                <a:latin typeface="Arial"/>
                <a:cs typeface="Arial"/>
              </a:rPr>
              <a:t>.</a:t>
            </a:r>
          </a:p>
          <a:p>
            <a:pPr>
              <a:spcBef>
                <a:spcPts val="600"/>
              </a:spcBef>
            </a:pPr>
            <a:r>
              <a:rPr lang="en-GB">
                <a:solidFill>
                  <a:srgbClr val="000000"/>
                </a:solidFill>
                <a:latin typeface="Arial"/>
                <a:cs typeface="Arial"/>
              </a:rPr>
              <a:t>It brings together the views of </a:t>
            </a:r>
            <a:r>
              <a:rPr lang="en-GB" b="1">
                <a:solidFill>
                  <a:srgbClr val="000000"/>
                </a:solidFill>
                <a:latin typeface="Arial"/>
                <a:cs typeface="Arial"/>
              </a:rPr>
              <a:t>all</a:t>
            </a:r>
            <a:r>
              <a:rPr lang="en-GB">
                <a:solidFill>
                  <a:srgbClr val="000000"/>
                </a:solidFill>
                <a:latin typeface="Arial"/>
                <a:cs typeface="Arial"/>
              </a:rPr>
              <a:t> participants.</a:t>
            </a:r>
          </a:p>
          <a:p>
            <a:pPr>
              <a:spcBef>
                <a:spcPts val="600"/>
              </a:spcBef>
            </a:pPr>
            <a:endParaRPr lang="en-GB">
              <a:solidFill>
                <a:srgbClr val="000000"/>
              </a:solidFill>
              <a:latin typeface="Arial"/>
              <a:cs typeface="Arial"/>
            </a:endParaRPr>
          </a:p>
          <a:p>
            <a:pPr>
              <a:spcBef>
                <a:spcPts val="600"/>
              </a:spcBef>
            </a:pPr>
            <a:endParaRPr lang="en-GB">
              <a:solidFill>
                <a:srgbClr val="000000"/>
              </a:solidFill>
              <a:latin typeface="Arial"/>
              <a:cs typeface="Arial"/>
            </a:endParaRPr>
          </a:p>
          <a:p>
            <a:pPr>
              <a:spcBef>
                <a:spcPts val="600"/>
              </a:spcBef>
            </a:pPr>
            <a:endParaRPr lang="en-GB">
              <a:solidFill>
                <a:srgbClr val="000000"/>
              </a:solidFill>
              <a:latin typeface="Arial"/>
              <a:cs typeface="Arial"/>
            </a:endParaRPr>
          </a:p>
          <a:p>
            <a:pPr>
              <a:spcBef>
                <a:spcPts val="600"/>
              </a:spcBef>
            </a:pPr>
            <a:endParaRPr lang="en-GB">
              <a:solidFill>
                <a:srgbClr val="000000"/>
              </a:solidFill>
              <a:latin typeface="Arial"/>
              <a:cs typeface="Arial"/>
            </a:endParaRPr>
          </a:p>
          <a:p>
            <a:pPr>
              <a:spcBef>
                <a:spcPts val="600"/>
              </a:spcBef>
            </a:pPr>
            <a:endParaRPr lang="en-GB">
              <a:latin typeface="Arial" panose="020B0604020202020204" pitchFamily="34" charset="0"/>
              <a:cs typeface="Arial" panose="020B0604020202020204" pitchFamily="34" charset="0"/>
            </a:endParaRPr>
          </a:p>
          <a:p>
            <a:pPr>
              <a:spcBef>
                <a:spcPts val="600"/>
              </a:spcBef>
            </a:pPr>
            <a:r>
              <a:rPr lang="en-GB">
                <a:latin typeface="Arial" panose="020B0604020202020204" pitchFamily="34" charset="0"/>
                <a:cs typeface="Arial" panose="020B0604020202020204" pitchFamily="34" charset="0"/>
              </a:rPr>
              <a:t>These insight slides include: case studies, quotes and provocation questions aimed at decision makers to facilitate discussion and determine actions to improve the lives of Essex residents.</a:t>
            </a:r>
            <a:endParaRPr lang="en-GB">
              <a:solidFill>
                <a:srgbClr val="000000"/>
              </a:solidFill>
              <a:latin typeface="Arial"/>
              <a:cs typeface="Arial"/>
            </a:endParaRPr>
          </a:p>
          <a:p>
            <a:pPr>
              <a:spcBef>
                <a:spcPts val="600"/>
              </a:spcBef>
            </a:pPr>
            <a:endParaRPr lang="en-GB">
              <a:solidFill>
                <a:srgbClr val="000000"/>
              </a:solidFill>
              <a:latin typeface="Arial"/>
              <a:cs typeface="Arial"/>
            </a:endParaRPr>
          </a:p>
          <a:p>
            <a:pPr>
              <a:spcBef>
                <a:spcPts val="600"/>
              </a:spcBef>
            </a:pPr>
            <a:endParaRPr lang="en-GB">
              <a:solidFill>
                <a:srgbClr val="000000"/>
              </a:solidFill>
              <a:latin typeface="Arial"/>
              <a:cs typeface="Arial"/>
            </a:endParaRPr>
          </a:p>
          <a:p>
            <a:pPr>
              <a:spcBef>
                <a:spcPts val="600"/>
              </a:spcBef>
            </a:pPr>
            <a:endParaRPr lang="en-GB">
              <a:solidFill>
                <a:srgbClr val="000000"/>
              </a:solidFill>
              <a:latin typeface="Arial"/>
              <a:cs typeface="Arial"/>
            </a:endParaRPr>
          </a:p>
        </p:txBody>
      </p:sp>
      <p:pic>
        <p:nvPicPr>
          <p:cNvPr id="6" name="Picture 5">
            <a:extLst>
              <a:ext uri="{FF2B5EF4-FFF2-40B4-BE49-F238E27FC236}">
                <a16:creationId xmlns:a16="http://schemas.microsoft.com/office/drawing/2014/main" id="{D9BB1726-6142-44CF-9661-381784A4C49F}"/>
              </a:ext>
            </a:extLst>
          </p:cNvPr>
          <p:cNvPicPr>
            <a:picLocks noChangeAspect="1"/>
          </p:cNvPicPr>
          <p:nvPr/>
        </p:nvPicPr>
        <p:blipFill>
          <a:blip r:embed="rId3"/>
          <a:stretch>
            <a:fillRect/>
          </a:stretch>
        </p:blipFill>
        <p:spPr>
          <a:xfrm>
            <a:off x="550707" y="4698894"/>
            <a:ext cx="11531365" cy="2020452"/>
          </a:xfrm>
          <a:prstGeom prst="rect">
            <a:avLst/>
          </a:prstGeom>
        </p:spPr>
      </p:pic>
    </p:spTree>
    <p:extLst>
      <p:ext uri="{BB962C8B-B14F-4D97-AF65-F5344CB8AC3E}">
        <p14:creationId xmlns:p14="http://schemas.microsoft.com/office/powerpoint/2010/main" val="60357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4082C3-A739-4586-84F5-DBED494E9815}"/>
              </a:ext>
            </a:extLst>
          </p:cNvPr>
          <p:cNvSpPr>
            <a:spLocks noGrp="1"/>
          </p:cNvSpPr>
          <p:nvPr>
            <p:ph idx="1"/>
          </p:nvPr>
        </p:nvSpPr>
        <p:spPr>
          <a:xfrm>
            <a:off x="838200" y="514537"/>
            <a:ext cx="10515600" cy="5555758"/>
          </a:xfrm>
        </p:spPr>
        <p:txBody>
          <a:bodyPr vert="horz" lIns="91440" tIns="45720" rIns="91440" bIns="45720" rtlCol="0" anchor="t">
            <a:normAutofit fontScale="92500" lnSpcReduction="20000"/>
          </a:bodyPr>
          <a:lstStyle/>
          <a:p>
            <a:pPr marL="0" indent="0">
              <a:spcBef>
                <a:spcPts val="1200"/>
              </a:spcBef>
              <a:buNone/>
            </a:pPr>
            <a:r>
              <a:rPr lang="en-GB" sz="4000" dirty="0">
                <a:solidFill>
                  <a:schemeClr val="bg1"/>
                </a:solidFill>
                <a:latin typeface="Arial" panose="020B0604020202020204" pitchFamily="34" charset="0"/>
                <a:cs typeface="Arial" panose="020B0604020202020204" pitchFamily="34" charset="0"/>
              </a:rPr>
              <a:t>Health &amp; Wellbeing </a:t>
            </a:r>
          </a:p>
          <a:p>
            <a:r>
              <a:rPr lang="en-GB" sz="2400" dirty="0">
                <a:solidFill>
                  <a:schemeClr val="bg1"/>
                </a:solidFill>
                <a:latin typeface="Arial" panose="020B0604020202020204" pitchFamily="34" charset="0"/>
                <a:cs typeface="Arial" panose="020B0604020202020204" pitchFamily="34" charset="0"/>
              </a:rPr>
              <a:t>Some have increased physical activity due to having more free time, while others are doing less due to a lack of motivation or fear of going outside.</a:t>
            </a:r>
          </a:p>
          <a:p>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Most are keeping relatively active, either by doing at-home workouts, going out for walks / bike rides / runs, walking the dog, or doing physical work around the house and garden​. In combination with ‘keeping busy’, this is a way of also looking after their emotional wellbeing. </a:t>
            </a:r>
            <a:r>
              <a:rPr lang="en-GB" sz="2400" dirty="0">
                <a:solidFill>
                  <a:schemeClr val="bg1"/>
                </a:solidFill>
                <a:latin typeface="Arial"/>
                <a:cs typeface="Calibri" panose="020F0502020204030204"/>
              </a:rPr>
              <a:t>Still, levels of frustration have increased for some over time. </a:t>
            </a:r>
            <a:endParaRPr lang="en-GB" sz="2400" dirty="0">
              <a:solidFill>
                <a:schemeClr val="bg1"/>
              </a:solidFill>
              <a:latin typeface="Arial" panose="020B0604020202020204" pitchFamily="34" charset="0"/>
              <a:cs typeface="Arial" panose="020B0604020202020204" pitchFamily="34" charset="0"/>
            </a:endParaRPr>
          </a:p>
          <a:p>
            <a:r>
              <a:rPr lang="en-GB" sz="2400" dirty="0">
                <a:solidFill>
                  <a:schemeClr val="bg1"/>
                </a:solidFill>
                <a:latin typeface="Arial" panose="020B0604020202020204" pitchFamily="34" charset="0"/>
                <a:cs typeface="Arial" panose="020B0604020202020204" pitchFamily="34" charset="0"/>
              </a:rPr>
              <a:t>For some levels of activity have reduced over time</a:t>
            </a:r>
          </a:p>
          <a:p>
            <a:r>
              <a:rPr lang="en-GB" sz="2400" dirty="0">
                <a:solidFill>
                  <a:schemeClr val="bg1"/>
                </a:solidFill>
                <a:latin typeface="Arial"/>
                <a:cs typeface="Calibri" panose="020F0502020204030204"/>
              </a:rPr>
              <a:t>Being less active for several months is now starting to take its toll on levels of fitness of some retired participants.</a:t>
            </a:r>
          </a:p>
          <a:p>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Families still need to access health &amp; wellbeing services during lockdown to ensure that health doesn’t deteriorate to crisis</a:t>
            </a:r>
            <a:endParaRPr lang="en-GB" sz="2400" b="1" dirty="0">
              <a:solidFill>
                <a:srgbClr val="C00000"/>
              </a:solidFill>
              <a:latin typeface="Arial" panose="020B0604020202020204" pitchFamily="34" charset="0"/>
              <a:ea typeface="Calibri" panose="020F0502020204030204" pitchFamily="34" charset="0"/>
              <a:cs typeface="Arial" panose="020B0604020202020204" pitchFamily="34" charset="0"/>
            </a:endParaRPr>
          </a:p>
          <a:p>
            <a:r>
              <a:rPr lang="en-GB" sz="2400" dirty="0">
                <a:solidFill>
                  <a:schemeClr val="bg1"/>
                </a:solidFill>
                <a:latin typeface="Arial" panose="020B0604020202020204" pitchFamily="34" charset="0"/>
                <a:cs typeface="Arial" panose="020B0604020202020204" pitchFamily="34" charset="0"/>
              </a:rPr>
              <a:t>Many found virtual medical appointments beneficial </a:t>
            </a:r>
          </a:p>
          <a:p>
            <a:r>
              <a:rPr lang="en-GB" sz="2400" dirty="0">
                <a:solidFill>
                  <a:schemeClr val="bg1"/>
                </a:solidFill>
                <a:latin typeface="Arial" panose="020B0604020202020204" pitchFamily="34" charset="0"/>
                <a:cs typeface="Arial" panose="020B0604020202020204" pitchFamily="34" charset="0"/>
              </a:rPr>
              <a:t>Levels of concern with infection have decreased over time</a:t>
            </a:r>
          </a:p>
          <a:p>
            <a:r>
              <a:rPr lang="en-GB" sz="2400" dirty="0">
                <a:solidFill>
                  <a:schemeClr val="bg1"/>
                </a:solidFill>
                <a:latin typeface="Arial" panose="020B0604020202020204" pitchFamily="34" charset="0"/>
                <a:cs typeface="Arial" panose="020B0604020202020204" pitchFamily="34" charset="0"/>
              </a:rPr>
              <a:t>People are generally following the safety guidelines in the short term, but with some bending of the rules as restrictions ease</a:t>
            </a:r>
          </a:p>
          <a:p>
            <a:endParaRPr lang="en-GB" sz="2400" dirty="0">
              <a:solidFill>
                <a:schemeClr val="bg1"/>
              </a:solidFill>
              <a:latin typeface="Arial" panose="020B0604020202020204" pitchFamily="34" charset="0"/>
              <a:cs typeface="Arial" panose="020B0604020202020204" pitchFamily="34" charset="0"/>
            </a:endParaRPr>
          </a:p>
          <a:p>
            <a:pPr>
              <a:lnSpc>
                <a:spcPct val="100000"/>
              </a:lnSpc>
              <a:spcBef>
                <a:spcPts val="1200"/>
              </a:spcBef>
            </a:pPr>
            <a:endParaRPr lang="en-GB" sz="2400" dirty="0">
              <a:solidFill>
                <a:schemeClr val="bg1"/>
              </a:solidFill>
              <a:latin typeface="Arial" panose="020B0604020202020204" pitchFamily="34" charset="0"/>
              <a:cs typeface="Arial" panose="020B0604020202020204" pitchFamily="34" charset="0"/>
            </a:endParaRPr>
          </a:p>
          <a:p>
            <a:pPr marL="0" indent="0">
              <a:lnSpc>
                <a:spcPct val="100000"/>
              </a:lnSpc>
              <a:spcBef>
                <a:spcPts val="1200"/>
              </a:spcBef>
              <a:buNone/>
            </a:pPr>
            <a:endParaRPr lang="en-GB" sz="2400" dirty="0">
              <a:solidFill>
                <a:schemeClr val="bg1"/>
              </a:solidFill>
              <a:latin typeface="Arial" panose="020B0604020202020204" pitchFamily="34" charset="0"/>
              <a:cs typeface="Arial" panose="020B0604020202020204" pitchFamily="34" charset="0"/>
            </a:endParaRPr>
          </a:p>
          <a:p>
            <a:pPr marL="0" indent="0">
              <a:lnSpc>
                <a:spcPct val="100000"/>
              </a:lnSpc>
              <a:spcBef>
                <a:spcPts val="1200"/>
              </a:spcBef>
              <a:buNone/>
            </a:pPr>
            <a:endParaRPr lang="en-GB" sz="2400" dirty="0">
              <a:solidFill>
                <a:schemeClr val="bg1"/>
              </a:solidFill>
              <a:latin typeface="Arial" panose="020B0604020202020204" pitchFamily="34" charset="0"/>
              <a:cs typeface="Arial" panose="020B0604020202020204" pitchFamily="34" charset="0"/>
            </a:endParaRPr>
          </a:p>
          <a:p>
            <a:pPr marL="0" indent="0">
              <a:lnSpc>
                <a:spcPct val="100000"/>
              </a:lnSpc>
              <a:spcBef>
                <a:spcPts val="1200"/>
              </a:spcBef>
              <a:buNone/>
            </a:pPr>
            <a:endParaRPr lang="en-GB"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4241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554636"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3200">
                <a:solidFill>
                  <a:schemeClr val="bg1"/>
                </a:solidFill>
                <a:latin typeface="+mn-lt"/>
              </a:rPr>
              <a:t>                </a:t>
            </a:r>
            <a:r>
              <a:rPr lang="en-GB" sz="2400">
                <a:solidFill>
                  <a:schemeClr val="bg1"/>
                </a:solidFill>
                <a:latin typeface="Arial" panose="020B0604020202020204" pitchFamily="34" charset="0"/>
                <a:cs typeface="Arial" panose="020B0604020202020204" pitchFamily="34" charset="0"/>
              </a:rPr>
              <a:t>Keeping fit &amp; active</a:t>
            </a:r>
          </a:p>
        </p:txBody>
      </p:sp>
      <p:sp>
        <p:nvSpPr>
          <p:cNvPr id="3" name="TextBox 2">
            <a:extLst>
              <a:ext uri="{FF2B5EF4-FFF2-40B4-BE49-F238E27FC236}">
                <a16:creationId xmlns:a16="http://schemas.microsoft.com/office/drawing/2014/main" id="{892CEA78-EDD2-4CD9-8AE0-43BC11A2C0DA}"/>
              </a:ext>
            </a:extLst>
          </p:cNvPr>
          <p:cNvSpPr txBox="1"/>
          <p:nvPr/>
        </p:nvSpPr>
        <p:spPr>
          <a:xfrm>
            <a:off x="708024" y="977782"/>
            <a:ext cx="6054742" cy="57246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sz="1600" dirty="0">
                <a:latin typeface="Arial"/>
                <a:cs typeface="Arial"/>
              </a:rPr>
              <a:t>Most are </a:t>
            </a:r>
            <a:r>
              <a:rPr lang="en-GB" sz="1600" b="1" dirty="0">
                <a:latin typeface="Arial"/>
                <a:cs typeface="Arial"/>
              </a:rPr>
              <a:t>keeping relatively active</a:t>
            </a:r>
            <a:r>
              <a:rPr lang="en-GB" sz="1600" dirty="0">
                <a:latin typeface="Arial"/>
                <a:cs typeface="Arial"/>
              </a:rPr>
              <a:t>, either by doing at-home workouts, going out for walks / bike rides / runs, walking the dog, or doing physical work around the house and garden (the latter particularly for retirees).</a:t>
            </a:r>
          </a:p>
          <a:p>
            <a:pPr marL="285750" indent="-285750">
              <a:buFont typeface="Arial"/>
              <a:buChar char="•"/>
            </a:pPr>
            <a:r>
              <a:rPr lang="en-GB" sz="1600" dirty="0">
                <a:solidFill>
                  <a:prstClr val="black"/>
                </a:solidFill>
                <a:latin typeface="Arial"/>
                <a:cs typeface="Arial"/>
              </a:rPr>
              <a:t>Many are </a:t>
            </a:r>
            <a:r>
              <a:rPr lang="en-GB" sz="1600" b="1" dirty="0">
                <a:solidFill>
                  <a:prstClr val="black"/>
                </a:solidFill>
                <a:latin typeface="Arial"/>
                <a:cs typeface="Arial"/>
              </a:rPr>
              <a:t>using technology </a:t>
            </a:r>
            <a:r>
              <a:rPr lang="en-GB" sz="1600" dirty="0">
                <a:solidFill>
                  <a:prstClr val="black"/>
                </a:solidFill>
                <a:latin typeface="Arial"/>
                <a:cs typeface="Arial"/>
              </a:rPr>
              <a:t>to help them keep active, e.g. Zoom virtual classes, or exercising along to YouTube videos.</a:t>
            </a:r>
            <a:endParaRPr lang="en-GB" sz="1600" dirty="0">
              <a:latin typeface="Arial"/>
              <a:cs typeface="Arial"/>
            </a:endParaRPr>
          </a:p>
          <a:p>
            <a:pPr marL="285750" indent="-285750">
              <a:buFont typeface="Arial"/>
              <a:buChar char="•"/>
            </a:pPr>
            <a:r>
              <a:rPr lang="en-GB" sz="1600" dirty="0">
                <a:latin typeface="Arial"/>
                <a:cs typeface="Arial"/>
              </a:rPr>
              <a:t>As exercise has been one of the permissible reasons for leaving the house during lockdown, some were making use of this and saw getting out for their daily exercise (e.g. a walk) as important for both their </a:t>
            </a:r>
            <a:r>
              <a:rPr lang="en-GB" sz="1600" b="1" dirty="0">
                <a:latin typeface="Arial"/>
                <a:cs typeface="Arial"/>
              </a:rPr>
              <a:t>mental and physical wellbeing</a:t>
            </a:r>
            <a:r>
              <a:rPr lang="en-GB" sz="1600" dirty="0">
                <a:latin typeface="Arial"/>
                <a:cs typeface="Arial"/>
              </a:rPr>
              <a:t>.</a:t>
            </a:r>
          </a:p>
          <a:p>
            <a:pPr marL="285750" indent="-285750">
              <a:buFont typeface="Arial"/>
              <a:buChar char="•"/>
            </a:pPr>
            <a:r>
              <a:rPr lang="en-GB" sz="1600" dirty="0">
                <a:latin typeface="Arial"/>
                <a:cs typeface="Arial"/>
              </a:rPr>
              <a:t>Some are going out to </a:t>
            </a:r>
            <a:r>
              <a:rPr lang="en-GB" sz="1600" b="1" dirty="0">
                <a:latin typeface="Arial"/>
                <a:cs typeface="Arial"/>
              </a:rPr>
              <a:t>exercise as a family </a:t>
            </a:r>
            <a:r>
              <a:rPr lang="en-GB" sz="1600" dirty="0">
                <a:latin typeface="Arial"/>
                <a:cs typeface="Arial"/>
              </a:rPr>
              <a:t>more regularly, however some are struggling to motivate their children. </a:t>
            </a:r>
          </a:p>
          <a:p>
            <a:pPr marL="285750" lvl="0" indent="-285750">
              <a:buFont typeface="Arial"/>
              <a:buChar char="•"/>
            </a:pPr>
            <a:r>
              <a:rPr lang="en-GB" sz="1600" dirty="0">
                <a:solidFill>
                  <a:prstClr val="black"/>
                </a:solidFill>
                <a:latin typeface="Arial"/>
                <a:cs typeface="Arial"/>
              </a:rPr>
              <a:t>Some are doing less exercise due to being </a:t>
            </a:r>
            <a:r>
              <a:rPr lang="en-GB" sz="1600" b="1" dirty="0">
                <a:solidFill>
                  <a:prstClr val="black"/>
                </a:solidFill>
                <a:latin typeface="Arial"/>
                <a:cs typeface="Arial"/>
              </a:rPr>
              <a:t>fearful of going outside </a:t>
            </a:r>
            <a:r>
              <a:rPr lang="en-GB" sz="1600" dirty="0">
                <a:solidFill>
                  <a:prstClr val="black"/>
                </a:solidFill>
                <a:latin typeface="Arial"/>
                <a:cs typeface="Arial"/>
              </a:rPr>
              <a:t>and being too close to other people.</a:t>
            </a:r>
          </a:p>
          <a:p>
            <a:pPr marL="285750" indent="-285750">
              <a:buFont typeface="Arial"/>
              <a:buChar char="•"/>
            </a:pPr>
            <a:r>
              <a:rPr lang="en-GB" sz="1600" dirty="0">
                <a:latin typeface="Arial"/>
                <a:cs typeface="Calibri" panose="020F0502020204030204"/>
              </a:rPr>
              <a:t>Being </a:t>
            </a:r>
            <a:r>
              <a:rPr lang="en-GB" sz="1600" b="1" dirty="0">
                <a:latin typeface="Arial"/>
                <a:cs typeface="Calibri" panose="020F0502020204030204"/>
              </a:rPr>
              <a:t>less active for several months </a:t>
            </a:r>
            <a:r>
              <a:rPr lang="en-GB" sz="1600" dirty="0">
                <a:latin typeface="Arial"/>
                <a:cs typeface="Calibri" panose="020F0502020204030204"/>
              </a:rPr>
              <a:t>is now starting to take its toll on levels of fitness of some retired participants.  </a:t>
            </a:r>
          </a:p>
          <a:p>
            <a:pPr marL="285750" indent="-285750">
              <a:buFont typeface="Arial"/>
              <a:buChar char="•"/>
            </a:pPr>
            <a:r>
              <a:rPr lang="en-GB" sz="1600" dirty="0">
                <a:solidFill>
                  <a:prstClr val="black"/>
                </a:solidFill>
                <a:latin typeface="Arial"/>
                <a:cs typeface="Calibri" panose="020F0502020204030204"/>
              </a:rPr>
              <a:t>For some, levels of </a:t>
            </a:r>
            <a:r>
              <a:rPr lang="en-GB" sz="1600" b="1" dirty="0">
                <a:solidFill>
                  <a:prstClr val="black"/>
                </a:solidFill>
                <a:latin typeface="Arial"/>
                <a:cs typeface="Calibri" panose="020F0502020204030204"/>
              </a:rPr>
              <a:t>activity have decreased </a:t>
            </a:r>
            <a:r>
              <a:rPr lang="en-GB" sz="1600" dirty="0">
                <a:solidFill>
                  <a:prstClr val="black"/>
                </a:solidFill>
                <a:latin typeface="Arial"/>
                <a:cs typeface="Calibri" panose="020F0502020204030204"/>
              </a:rPr>
              <a:t>over time, e.g. due </a:t>
            </a:r>
            <a:r>
              <a:rPr lang="en-GB" sz="1600" dirty="0">
                <a:solidFill>
                  <a:prstClr val="black"/>
                </a:solidFill>
                <a:latin typeface="Arial"/>
                <a:cs typeface="Arial"/>
              </a:rPr>
              <a:t>to not being able to attend leisure facilities or exercise classes or missing regular walks to work. However, many are conscious of the importance of keeping active and making a conscious effort to </a:t>
            </a:r>
            <a:r>
              <a:rPr lang="en-GB" sz="1600" b="1" dirty="0">
                <a:solidFill>
                  <a:prstClr val="black"/>
                </a:solidFill>
                <a:latin typeface="Arial"/>
                <a:cs typeface="Arial"/>
              </a:rPr>
              <a:t>maintain or increase </a:t>
            </a:r>
            <a:r>
              <a:rPr lang="en-GB" sz="1600" dirty="0">
                <a:solidFill>
                  <a:prstClr val="black"/>
                </a:solidFill>
                <a:latin typeface="Arial"/>
                <a:cs typeface="Arial"/>
              </a:rPr>
              <a:t>their levels of physical activity.</a:t>
            </a:r>
          </a:p>
          <a:p>
            <a:pPr marL="285750" indent="-285750">
              <a:buFont typeface="Arial"/>
              <a:buChar char="•"/>
            </a:pPr>
            <a:endParaRPr lang="en-GB" sz="1400" dirty="0">
              <a:latin typeface="Arial"/>
              <a:cs typeface="Arial"/>
            </a:endParaRPr>
          </a:p>
        </p:txBody>
      </p:sp>
      <p:sp>
        <p:nvSpPr>
          <p:cNvPr id="2" name="Rectangle 1">
            <a:extLst>
              <a:ext uri="{FF2B5EF4-FFF2-40B4-BE49-F238E27FC236}">
                <a16:creationId xmlns:a16="http://schemas.microsoft.com/office/drawing/2014/main" id="{C3800895-8F00-4CD6-BE1C-65A271588A69}"/>
              </a:ext>
            </a:extLst>
          </p:cNvPr>
          <p:cNvSpPr/>
          <p:nvPr/>
        </p:nvSpPr>
        <p:spPr>
          <a:xfrm>
            <a:off x="830855" y="166158"/>
            <a:ext cx="9870690" cy="707886"/>
          </a:xfrm>
          <a:prstGeom prst="rect">
            <a:avLst/>
          </a:prstGeom>
        </p:spPr>
        <p:txBody>
          <a:bodyPr wrap="square">
            <a:spAutoFit/>
          </a:bodyPr>
          <a:lstStyle/>
          <a:p>
            <a:pPr lvl="0"/>
            <a:r>
              <a:rPr lang="en-GB" sz="2000" b="1">
                <a:solidFill>
                  <a:srgbClr val="C00000"/>
                </a:solidFill>
                <a:latin typeface="Arial"/>
                <a:ea typeface="Calibri" panose="020F0502020204030204" pitchFamily="34" charset="0"/>
                <a:cs typeface="Arial"/>
              </a:rPr>
              <a:t>Some fill up their free time with increased physical activity. Others are doing less due to a lack of motivation or fear of going outside </a:t>
            </a:r>
          </a:p>
        </p:txBody>
      </p:sp>
      <p:sp>
        <p:nvSpPr>
          <p:cNvPr id="7" name="Rectangle 6">
            <a:extLst>
              <a:ext uri="{FF2B5EF4-FFF2-40B4-BE49-F238E27FC236}">
                <a16:creationId xmlns:a16="http://schemas.microsoft.com/office/drawing/2014/main" id="{DB698DC2-A80D-4EDB-B06D-81F096095860}"/>
              </a:ext>
            </a:extLst>
          </p:cNvPr>
          <p:cNvSpPr/>
          <p:nvPr/>
        </p:nvSpPr>
        <p:spPr>
          <a:xfrm>
            <a:off x="6762766" y="995954"/>
            <a:ext cx="3938779" cy="954107"/>
          </a:xfrm>
          <a:prstGeom prst="rect">
            <a:avLst/>
          </a:prstGeom>
        </p:spPr>
        <p:txBody>
          <a:bodyPr wrap="square">
            <a:spAutoFit/>
          </a:bodyPr>
          <a:lstStyle/>
          <a:p>
            <a:pPr algn="ctr"/>
            <a:r>
              <a:rPr lang="en-GB" sz="1400" b="1" i="1">
                <a:solidFill>
                  <a:schemeClr val="tx1">
                    <a:lumMod val="65000"/>
                    <a:lumOff val="35000"/>
                  </a:schemeClr>
                </a:solidFill>
                <a:latin typeface="Arial" panose="020B0604020202020204" pitchFamily="34" charset="0"/>
                <a:cs typeface="Arial" panose="020B0604020202020204" pitchFamily="34" charset="0"/>
              </a:rPr>
              <a:t>“We did Joe Wicks at the start. It wasn't really for us. We know a personal trainer who does some online stuff, my wife’s been doing that.”</a:t>
            </a:r>
          </a:p>
        </p:txBody>
      </p:sp>
      <p:sp>
        <p:nvSpPr>
          <p:cNvPr id="8" name="Rectangle 7">
            <a:extLst>
              <a:ext uri="{FF2B5EF4-FFF2-40B4-BE49-F238E27FC236}">
                <a16:creationId xmlns:a16="http://schemas.microsoft.com/office/drawing/2014/main" id="{27245F76-4E33-4250-8718-0BA243CEBB5B}"/>
              </a:ext>
            </a:extLst>
          </p:cNvPr>
          <p:cNvSpPr/>
          <p:nvPr/>
        </p:nvSpPr>
        <p:spPr>
          <a:xfrm>
            <a:off x="6762766" y="2076953"/>
            <a:ext cx="5233617" cy="954107"/>
          </a:xfrm>
          <a:prstGeom prst="rect">
            <a:avLst/>
          </a:prstGeom>
        </p:spPr>
        <p:txBody>
          <a:bodyPr wrap="square">
            <a:spAutoFit/>
          </a:bodyPr>
          <a:lstStyle/>
          <a:p>
            <a:pPr algn="ctr"/>
            <a:r>
              <a:rPr lang="en-GB" sz="1400" b="1" i="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“I still do Zumba, the teacher does an online class, that's been quite good. B</a:t>
            </a:r>
            <a:r>
              <a:rPr lang="en-GB" sz="1400" b="1" i="1">
                <a:solidFill>
                  <a:schemeClr val="tx1">
                    <a:lumMod val="65000"/>
                    <a:lumOff val="35000"/>
                  </a:schemeClr>
                </a:solidFill>
                <a:latin typeface="Arial" panose="020B0604020202020204" pitchFamily="34" charset="0"/>
                <a:cs typeface="Arial" panose="020B0604020202020204" pitchFamily="34" charset="0"/>
              </a:rPr>
              <a:t>ut it's not the same as doing it in a class and then going for coffee afterwards… I'll go back to Zumba and swimming once it's all over.”</a:t>
            </a:r>
          </a:p>
        </p:txBody>
      </p:sp>
      <p:sp>
        <p:nvSpPr>
          <p:cNvPr id="10" name="Rectangle 9">
            <a:extLst>
              <a:ext uri="{FF2B5EF4-FFF2-40B4-BE49-F238E27FC236}">
                <a16:creationId xmlns:a16="http://schemas.microsoft.com/office/drawing/2014/main" id="{3D8B9BEB-49BB-4260-A629-AB5FDFD4D810}"/>
              </a:ext>
            </a:extLst>
          </p:cNvPr>
          <p:cNvSpPr/>
          <p:nvPr/>
        </p:nvSpPr>
        <p:spPr>
          <a:xfrm>
            <a:off x="3048000" y="290385"/>
            <a:ext cx="6096000" cy="375552"/>
          </a:xfrm>
          <a:prstGeom prst="rect">
            <a:avLst/>
          </a:prstGeom>
        </p:spPr>
        <p:txBody>
          <a:bodyPr>
            <a:spAutoFit/>
          </a:bodyPr>
          <a:lstStyle/>
          <a:p>
            <a:pPr marL="342900" lvl="0" indent="-342900">
              <a:lnSpc>
                <a:spcPct val="107000"/>
              </a:lnSpc>
              <a:spcAft>
                <a:spcPts val="0"/>
              </a:spcAft>
              <a:buFont typeface="Symbol" panose="05050102010706020507" pitchFamily="18" charset="2"/>
              <a:buChar char=""/>
            </a:pPr>
            <a:endParaRPr lang="en-GB"/>
          </a:p>
        </p:txBody>
      </p:sp>
      <p:sp>
        <p:nvSpPr>
          <p:cNvPr id="11" name="Rectangle 10">
            <a:extLst>
              <a:ext uri="{FF2B5EF4-FFF2-40B4-BE49-F238E27FC236}">
                <a16:creationId xmlns:a16="http://schemas.microsoft.com/office/drawing/2014/main" id="{46B29109-D013-42E9-88B4-8EB3FBEF708A}"/>
              </a:ext>
            </a:extLst>
          </p:cNvPr>
          <p:cNvSpPr/>
          <p:nvPr/>
        </p:nvSpPr>
        <p:spPr>
          <a:xfrm>
            <a:off x="6839185" y="5266717"/>
            <a:ext cx="5281857" cy="1384995"/>
          </a:xfrm>
          <a:prstGeom prst="rect">
            <a:avLst/>
          </a:prstGeom>
        </p:spPr>
        <p:txBody>
          <a:bodyPr wrap="square">
            <a:spAutoFit/>
          </a:bodyPr>
          <a:lstStyle/>
          <a:p>
            <a:pPr algn="ctr">
              <a:spcAft>
                <a:spcPts val="0"/>
              </a:spcAft>
              <a:tabLst>
                <a:tab pos="457200" algn="l"/>
              </a:tabLst>
            </a:pPr>
            <a:r>
              <a:rPr lang="en-GB" sz="1400" b="1" i="1" dirty="0">
                <a:solidFill>
                  <a:schemeClr val="tx1">
                    <a:lumMod val="65000"/>
                    <a:lumOff val="35000"/>
                  </a:schemeClr>
                </a:solidFill>
                <a:latin typeface="Arial" panose="020B0604020202020204" pitchFamily="34" charset="0"/>
                <a:ea typeface="Calibri" panose="020F0502020204030204" pitchFamily="34" charset="0"/>
                <a:cs typeface="Times New Roman" panose="02020603050405020304" pitchFamily="18" charset="0"/>
              </a:rPr>
              <a:t>“I've got a Fitbit and for the first few days I was doing only 4000 steps, which is completely unacceptable… Now I've been going for a weekly proper 10K run which I’d never do. Usually I would make it out for a 5K jog maybe once a month. I'm getting a little bit addicted to running. I think because it's making me feel better.”</a:t>
            </a:r>
            <a:endParaRPr lang="en-GB" sz="1200" b="1" i="1"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75EA4B7A-05E0-4770-89F5-1B7D9FC1BB68}"/>
              </a:ext>
            </a:extLst>
          </p:cNvPr>
          <p:cNvSpPr/>
          <p:nvPr/>
        </p:nvSpPr>
        <p:spPr>
          <a:xfrm>
            <a:off x="6749116" y="3788040"/>
            <a:ext cx="5186323" cy="523220"/>
          </a:xfrm>
          <a:prstGeom prst="rect">
            <a:avLst/>
          </a:prstGeom>
        </p:spPr>
        <p:txBody>
          <a:bodyPr wrap="square">
            <a:spAutoFit/>
          </a:bodyPr>
          <a:lstStyle/>
          <a:p>
            <a:pPr algn="ctr"/>
            <a:r>
              <a:rPr lang="en-GB" sz="1400" b="1" i="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“The boys and I go for an extra-long walk every morning so we do a full hour out with the dog which they really enjoy.”</a:t>
            </a:r>
            <a:endParaRPr lang="en-GB" sz="1400"/>
          </a:p>
        </p:txBody>
      </p:sp>
      <p:sp>
        <p:nvSpPr>
          <p:cNvPr id="12" name="Rectangle 11">
            <a:extLst>
              <a:ext uri="{FF2B5EF4-FFF2-40B4-BE49-F238E27FC236}">
                <a16:creationId xmlns:a16="http://schemas.microsoft.com/office/drawing/2014/main" id="{86612291-0533-47D3-9576-E3F459362938}"/>
              </a:ext>
            </a:extLst>
          </p:cNvPr>
          <p:cNvSpPr/>
          <p:nvPr/>
        </p:nvSpPr>
        <p:spPr>
          <a:xfrm>
            <a:off x="6762766" y="3182387"/>
            <a:ext cx="5186323" cy="523220"/>
          </a:xfrm>
          <a:prstGeom prst="rect">
            <a:avLst/>
          </a:prstGeom>
        </p:spPr>
        <p:txBody>
          <a:bodyPr wrap="square">
            <a:spAutoFit/>
          </a:bodyPr>
          <a:lstStyle/>
          <a:p>
            <a:pPr algn="ctr"/>
            <a:r>
              <a:rPr lang="en-GB" sz="1400" b="1" i="1">
                <a:solidFill>
                  <a:schemeClr val="tx1">
                    <a:lumMod val="65000"/>
                    <a:lumOff val="35000"/>
                  </a:schemeClr>
                </a:solidFill>
                <a:latin typeface="Arial" panose="020B0604020202020204" pitchFamily="34" charset="0"/>
                <a:cs typeface="Arial" panose="020B0604020202020204" pitchFamily="34" charset="0"/>
              </a:rPr>
              <a:t>“I basically have to force him [teenage son] to come for a walk with me.”</a:t>
            </a:r>
            <a:endParaRPr lang="en-GB" sz="1400"/>
          </a:p>
        </p:txBody>
      </p:sp>
      <p:sp>
        <p:nvSpPr>
          <p:cNvPr id="17" name="Rectangle 16">
            <a:extLst>
              <a:ext uri="{FF2B5EF4-FFF2-40B4-BE49-F238E27FC236}">
                <a16:creationId xmlns:a16="http://schemas.microsoft.com/office/drawing/2014/main" id="{B5CE1D89-138F-40FA-BD09-8B7E34A33BD7}"/>
              </a:ext>
            </a:extLst>
          </p:cNvPr>
          <p:cNvSpPr/>
          <p:nvPr/>
        </p:nvSpPr>
        <p:spPr>
          <a:xfrm>
            <a:off x="708023" y="2894526"/>
            <a:ext cx="6511643" cy="307777"/>
          </a:xfrm>
          <a:prstGeom prst="rect">
            <a:avLst/>
          </a:prstGeom>
        </p:spPr>
        <p:txBody>
          <a:bodyPr wrap="square">
            <a:spAutoFit/>
          </a:bodyPr>
          <a:lstStyle/>
          <a:p>
            <a:pPr marL="285750" indent="-285750">
              <a:buFont typeface="Arial"/>
              <a:buChar char="•"/>
            </a:pPr>
            <a:endParaRPr lang="en-GB" sz="1400">
              <a:solidFill>
                <a:prstClr val="black"/>
              </a:solidFill>
              <a:latin typeface="Arial"/>
              <a:cs typeface="Arial"/>
            </a:endParaRPr>
          </a:p>
        </p:txBody>
      </p:sp>
      <p:sp>
        <p:nvSpPr>
          <p:cNvPr id="18" name="Rectangle 17">
            <a:extLst>
              <a:ext uri="{FF2B5EF4-FFF2-40B4-BE49-F238E27FC236}">
                <a16:creationId xmlns:a16="http://schemas.microsoft.com/office/drawing/2014/main" id="{98AF47CE-7E5A-49B0-97E1-F08EA9FCA293}"/>
              </a:ext>
            </a:extLst>
          </p:cNvPr>
          <p:cNvSpPr/>
          <p:nvPr/>
        </p:nvSpPr>
        <p:spPr>
          <a:xfrm>
            <a:off x="6762766" y="4554072"/>
            <a:ext cx="5281857" cy="523220"/>
          </a:xfrm>
          <a:prstGeom prst="rect">
            <a:avLst/>
          </a:prstGeom>
        </p:spPr>
        <p:txBody>
          <a:bodyPr wrap="square">
            <a:spAutoFit/>
          </a:bodyPr>
          <a:lstStyle/>
          <a:p>
            <a:pPr algn="ctr"/>
            <a:r>
              <a:rPr lang="en-GB" sz="1400" b="1" i="1" dirty="0">
                <a:solidFill>
                  <a:schemeClr val="tx1">
                    <a:lumMod val="65000"/>
                    <a:lumOff val="35000"/>
                  </a:schemeClr>
                </a:solidFill>
                <a:latin typeface="Arial" panose="020B0604020202020204" pitchFamily="34" charset="0"/>
                <a:cs typeface="Arial" panose="020B0604020202020204" pitchFamily="34" charset="0"/>
              </a:rPr>
              <a:t>“I must be sitting around a lot because when I play golf now I actually feel knackered... I feel more tired than I used to.”</a:t>
            </a:r>
          </a:p>
        </p:txBody>
      </p:sp>
      <p:pic>
        <p:nvPicPr>
          <p:cNvPr id="1026" name="Picture 2">
            <a:extLst>
              <a:ext uri="{FF2B5EF4-FFF2-40B4-BE49-F238E27FC236}">
                <a16:creationId xmlns:a16="http://schemas.microsoft.com/office/drawing/2014/main" id="{0137043B-35C6-47D8-8E2C-FEB4D84A4F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1545" y="-52710"/>
            <a:ext cx="1419497" cy="1419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998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554636"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latin typeface="Arial"/>
                <a:cs typeface="Calibri"/>
              </a:rPr>
              <a:t>Emotional wellbeing</a:t>
            </a:r>
            <a:endParaRPr lang="en-GB" sz="2400" dirty="0">
              <a:solidFill>
                <a:schemeClr val="bg1"/>
              </a:solidFill>
              <a:latin typeface="Arial" panose="020B0604020202020204" pitchFamily="34" charset="0"/>
              <a:cs typeface="Calibri"/>
            </a:endParaRPr>
          </a:p>
        </p:txBody>
      </p:sp>
      <p:sp>
        <p:nvSpPr>
          <p:cNvPr id="13" name="TextBox 12">
            <a:extLst>
              <a:ext uri="{FF2B5EF4-FFF2-40B4-BE49-F238E27FC236}">
                <a16:creationId xmlns:a16="http://schemas.microsoft.com/office/drawing/2014/main" id="{0F415C4F-7E8D-445E-9043-7C5757C85148}"/>
              </a:ext>
            </a:extLst>
          </p:cNvPr>
          <p:cNvSpPr txBox="1"/>
          <p:nvPr/>
        </p:nvSpPr>
        <p:spPr>
          <a:xfrm>
            <a:off x="679925" y="70238"/>
            <a:ext cx="1136649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solidFill>
                  <a:srgbClr val="C00000"/>
                </a:solidFill>
                <a:latin typeface="Arial" panose="020B0604020202020204" pitchFamily="34" charset="0"/>
                <a:cs typeface="Arial" panose="020B0604020202020204" pitchFamily="34" charset="0"/>
              </a:rPr>
              <a:t>Emotional wellbeing is consciously on participants’ minds</a:t>
            </a:r>
          </a:p>
        </p:txBody>
      </p:sp>
      <p:sp>
        <p:nvSpPr>
          <p:cNvPr id="12" name="Rectangle 11">
            <a:extLst>
              <a:ext uri="{FF2B5EF4-FFF2-40B4-BE49-F238E27FC236}">
                <a16:creationId xmlns:a16="http://schemas.microsoft.com/office/drawing/2014/main" id="{0EC7AF63-44D4-49B0-8442-4F7D8D5E3BDD}"/>
              </a:ext>
            </a:extLst>
          </p:cNvPr>
          <p:cNvSpPr/>
          <p:nvPr/>
        </p:nvSpPr>
        <p:spPr>
          <a:xfrm>
            <a:off x="1468755" y="5549265"/>
            <a:ext cx="6434544" cy="954107"/>
          </a:xfrm>
          <a:prstGeom prst="rect">
            <a:avLst/>
          </a:prstGeom>
        </p:spPr>
        <p:txBody>
          <a:bodyPr wrap="square">
            <a:spAutoFit/>
          </a:bodyPr>
          <a:lstStyle/>
          <a:p>
            <a:pPr algn="ctr"/>
            <a:r>
              <a:rPr lang="en-GB" sz="1400" b="1"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“My wellbeing had a massive dip at the beginning but it has climbed back up since then. I think I’ve found my ‘new normal’. I made going out for a walk every day an absolute must and it has really made a difference to me, just getting out in the fresh air, time to relax.”</a:t>
            </a:r>
            <a:endParaRPr lang="en-GB" sz="1400" dirty="0"/>
          </a:p>
        </p:txBody>
      </p:sp>
      <p:sp>
        <p:nvSpPr>
          <p:cNvPr id="3" name="Rectangle 2">
            <a:extLst>
              <a:ext uri="{FF2B5EF4-FFF2-40B4-BE49-F238E27FC236}">
                <a16:creationId xmlns:a16="http://schemas.microsoft.com/office/drawing/2014/main" id="{09F91233-6CDA-437B-97B4-0943112893A7}"/>
              </a:ext>
            </a:extLst>
          </p:cNvPr>
          <p:cNvSpPr/>
          <p:nvPr/>
        </p:nvSpPr>
        <p:spPr>
          <a:xfrm>
            <a:off x="782243" y="2554460"/>
            <a:ext cx="7983167" cy="3170099"/>
          </a:xfrm>
          <a:prstGeom prst="rect">
            <a:avLst/>
          </a:prstGeom>
        </p:spPr>
        <p:txBody>
          <a:bodyPr wrap="square">
            <a:spAutoFit/>
          </a:bodyPr>
          <a:lstStyle/>
          <a:p>
            <a:pPr>
              <a:spcBef>
                <a:spcPts val="600"/>
              </a:spcBef>
            </a:pPr>
            <a:r>
              <a:rPr lang="en-GB" b="1" dirty="0">
                <a:latin typeface="Arial"/>
                <a:cs typeface="Calibri" panose="020F0502020204030204"/>
              </a:rPr>
              <a:t>Some</a:t>
            </a:r>
            <a:r>
              <a:rPr lang="en-GB" dirty="0">
                <a:latin typeface="Arial"/>
                <a:cs typeface="Calibri" panose="020F0502020204030204"/>
              </a:rPr>
              <a:t> of those living alone and working and/or caring for children were </a:t>
            </a:r>
            <a:r>
              <a:rPr lang="en-GB" b="1" dirty="0">
                <a:latin typeface="Arial"/>
                <a:cs typeface="Calibri" panose="020F0502020204030204"/>
              </a:rPr>
              <a:t>finding lockdown more difficult</a:t>
            </a:r>
            <a:r>
              <a:rPr lang="en-GB" dirty="0">
                <a:latin typeface="Arial"/>
                <a:cs typeface="Calibri" panose="020F0502020204030204"/>
              </a:rPr>
              <a:t>.</a:t>
            </a:r>
          </a:p>
          <a:p>
            <a:pPr>
              <a:lnSpc>
                <a:spcPct val="100000"/>
              </a:lnSpc>
              <a:spcBef>
                <a:spcPts val="600"/>
              </a:spcBef>
            </a:pPr>
            <a:r>
              <a:rPr lang="en-GB" dirty="0">
                <a:latin typeface="Arial"/>
                <a:cs typeface="Calibri" panose="020F0502020204030204"/>
              </a:rPr>
              <a:t>Participants miss face-to-face contact with their loved ones. Virtually staying connected was an acceptable temporary alternative, however as lockdown eased, </a:t>
            </a:r>
            <a:r>
              <a:rPr lang="en-GB" b="1" dirty="0">
                <a:latin typeface="Arial"/>
                <a:cs typeface="Calibri" panose="020F0502020204030204"/>
              </a:rPr>
              <a:t>seeing family and friends was the first thing people did</a:t>
            </a:r>
            <a:r>
              <a:rPr lang="en-GB" dirty="0">
                <a:latin typeface="Arial"/>
                <a:cs typeface="Calibri" panose="020F0502020204030204"/>
              </a:rPr>
              <a:t>. </a:t>
            </a:r>
          </a:p>
          <a:p>
            <a:pPr>
              <a:spcBef>
                <a:spcPts val="600"/>
              </a:spcBef>
            </a:pPr>
            <a:r>
              <a:rPr lang="en-GB" dirty="0">
                <a:latin typeface="Arial"/>
                <a:cs typeface="Calibri" panose="020F0502020204030204"/>
              </a:rPr>
              <a:t>Some parents reported their </a:t>
            </a:r>
            <a:r>
              <a:rPr lang="en-GB" b="1" dirty="0">
                <a:latin typeface="Arial"/>
                <a:cs typeface="Calibri" panose="020F0502020204030204"/>
              </a:rPr>
              <a:t>younger children </a:t>
            </a:r>
            <a:r>
              <a:rPr lang="en-GB" dirty="0">
                <a:latin typeface="Arial"/>
                <a:cs typeface="Calibri" panose="020F0502020204030204"/>
              </a:rPr>
              <a:t>being more </a:t>
            </a:r>
            <a:r>
              <a:rPr lang="en-GB" b="1" dirty="0">
                <a:latin typeface="Arial"/>
                <a:cs typeface="Calibri" panose="020F0502020204030204"/>
              </a:rPr>
              <a:t>emotional and needier </a:t>
            </a:r>
            <a:r>
              <a:rPr lang="en-GB" dirty="0">
                <a:latin typeface="Arial"/>
                <a:cs typeface="Calibri" panose="020F0502020204030204"/>
              </a:rPr>
              <a:t>during this time. </a:t>
            </a:r>
          </a:p>
          <a:p>
            <a:pPr>
              <a:spcBef>
                <a:spcPts val="600"/>
              </a:spcBef>
            </a:pPr>
            <a:r>
              <a:rPr lang="en-GB" dirty="0">
                <a:latin typeface="Arial"/>
                <a:cs typeface="Calibri" panose="020F0502020204030204"/>
              </a:rPr>
              <a:t>Over time, participants </a:t>
            </a:r>
            <a:r>
              <a:rPr lang="en-GB" b="1" dirty="0">
                <a:latin typeface="Arial"/>
                <a:cs typeface="Calibri" panose="020F0502020204030204"/>
              </a:rPr>
              <a:t>reduced their news consumption </a:t>
            </a:r>
            <a:r>
              <a:rPr lang="en-GB" dirty="0">
                <a:latin typeface="Arial"/>
                <a:cs typeface="Calibri" panose="020F0502020204030204"/>
              </a:rPr>
              <a:t>about Covid-19, with some actively avoiding negative news to promote better wellbeing. </a:t>
            </a:r>
          </a:p>
          <a:p>
            <a:pPr>
              <a:lnSpc>
                <a:spcPct val="100000"/>
              </a:lnSpc>
              <a:spcBef>
                <a:spcPts val="600"/>
              </a:spcBef>
            </a:pPr>
            <a:endParaRPr lang="en-GB" dirty="0">
              <a:latin typeface="Arial"/>
              <a:cs typeface="Calibri" panose="020F0502020204030204"/>
            </a:endParaRPr>
          </a:p>
        </p:txBody>
      </p:sp>
      <p:pic>
        <p:nvPicPr>
          <p:cNvPr id="4" name="Picture 3">
            <a:extLst>
              <a:ext uri="{FF2B5EF4-FFF2-40B4-BE49-F238E27FC236}">
                <a16:creationId xmlns:a16="http://schemas.microsoft.com/office/drawing/2014/main" id="{909E123B-D9A6-44C8-B0EA-4342CA5D56FA}"/>
              </a:ext>
            </a:extLst>
          </p:cNvPr>
          <p:cNvPicPr>
            <a:picLocks noChangeAspect="1"/>
          </p:cNvPicPr>
          <p:nvPr/>
        </p:nvPicPr>
        <p:blipFill>
          <a:blip r:embed="rId3"/>
          <a:stretch>
            <a:fillRect/>
          </a:stretch>
        </p:blipFill>
        <p:spPr>
          <a:xfrm>
            <a:off x="8993015" y="4367126"/>
            <a:ext cx="2937912" cy="1958608"/>
          </a:xfrm>
          <a:prstGeom prst="rect">
            <a:avLst/>
          </a:prstGeom>
        </p:spPr>
      </p:pic>
      <p:pic>
        <p:nvPicPr>
          <p:cNvPr id="6" name="Picture 5">
            <a:extLst>
              <a:ext uri="{FF2B5EF4-FFF2-40B4-BE49-F238E27FC236}">
                <a16:creationId xmlns:a16="http://schemas.microsoft.com/office/drawing/2014/main" id="{0EE339FC-3BE4-4E03-86E5-DAD58472F101}"/>
              </a:ext>
            </a:extLst>
          </p:cNvPr>
          <p:cNvPicPr>
            <a:picLocks noChangeAspect="1"/>
          </p:cNvPicPr>
          <p:nvPr/>
        </p:nvPicPr>
        <p:blipFill>
          <a:blip r:embed="rId4"/>
          <a:stretch>
            <a:fillRect/>
          </a:stretch>
        </p:blipFill>
        <p:spPr>
          <a:xfrm>
            <a:off x="8993016" y="2425455"/>
            <a:ext cx="2937912" cy="1766352"/>
          </a:xfrm>
          <a:prstGeom prst="rect">
            <a:avLst/>
          </a:prstGeom>
        </p:spPr>
      </p:pic>
      <p:sp>
        <p:nvSpPr>
          <p:cNvPr id="7" name="Rectangle 6">
            <a:extLst>
              <a:ext uri="{FF2B5EF4-FFF2-40B4-BE49-F238E27FC236}">
                <a16:creationId xmlns:a16="http://schemas.microsoft.com/office/drawing/2014/main" id="{D186C4FA-ADA0-4EEB-B54E-81F95F8DD584}"/>
              </a:ext>
            </a:extLst>
          </p:cNvPr>
          <p:cNvSpPr/>
          <p:nvPr/>
        </p:nvSpPr>
        <p:spPr>
          <a:xfrm>
            <a:off x="760395" y="532266"/>
            <a:ext cx="10770669" cy="1831271"/>
          </a:xfrm>
          <a:prstGeom prst="rect">
            <a:avLst/>
          </a:prstGeom>
        </p:spPr>
        <p:txBody>
          <a:bodyPr wrap="square">
            <a:spAutoFit/>
          </a:bodyPr>
          <a:lstStyle/>
          <a:p>
            <a:pPr>
              <a:lnSpc>
                <a:spcPct val="100000"/>
              </a:lnSpc>
              <a:spcBef>
                <a:spcPts val="600"/>
              </a:spcBef>
            </a:pPr>
            <a:r>
              <a:rPr lang="en-GB" dirty="0">
                <a:latin typeface="Arial"/>
                <a:cs typeface="Calibri" panose="020F0502020204030204"/>
              </a:rPr>
              <a:t>Finding the </a:t>
            </a:r>
            <a:r>
              <a:rPr lang="en-GB" b="1" dirty="0">
                <a:latin typeface="Arial"/>
                <a:cs typeface="Calibri" panose="020F0502020204030204"/>
              </a:rPr>
              <a:t>right routine and ‘keeping busy’</a:t>
            </a:r>
            <a:r>
              <a:rPr lang="en-GB" dirty="0">
                <a:latin typeface="Arial"/>
                <a:cs typeface="Calibri" panose="020F0502020204030204"/>
              </a:rPr>
              <a:t>, active and positive has enabled participants to cope emotionally relatively well over lockdown and beyond. Some have experienced ups and downs, but everyone has put in place coping strategies for themselves. Still, increasing levels of frustration were noticeable among some participants in latter interviews.</a:t>
            </a:r>
          </a:p>
          <a:p>
            <a:pPr>
              <a:lnSpc>
                <a:spcPct val="100000"/>
              </a:lnSpc>
              <a:spcBef>
                <a:spcPts val="600"/>
              </a:spcBef>
            </a:pPr>
            <a:r>
              <a:rPr lang="en-GB" dirty="0">
                <a:latin typeface="Arial"/>
                <a:cs typeface="Calibri" panose="020F0502020204030204"/>
              </a:rPr>
              <a:t>Most participants have strong support networks and tend to engage in some form of regular exercise, this being active sports or gardening/DIY. </a:t>
            </a:r>
          </a:p>
        </p:txBody>
      </p:sp>
    </p:spTree>
    <p:extLst>
      <p:ext uri="{BB962C8B-B14F-4D97-AF65-F5344CB8AC3E}">
        <p14:creationId xmlns:p14="http://schemas.microsoft.com/office/powerpoint/2010/main" val="3701458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554636"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Arial"/>
                <a:cs typeface="Calibri"/>
              </a:rPr>
              <a:t>Fear of Infection &amp; Managing the Risk</a:t>
            </a:r>
            <a:endParaRPr lang="en-GB" sz="2400">
              <a:solidFill>
                <a:schemeClr val="bg1"/>
              </a:solidFill>
              <a:latin typeface="Arial" panose="020B0604020202020204" pitchFamily="34" charset="0"/>
              <a:cs typeface="Calibri"/>
            </a:endParaRPr>
          </a:p>
        </p:txBody>
      </p:sp>
      <p:sp>
        <p:nvSpPr>
          <p:cNvPr id="13" name="TextBox 12">
            <a:extLst>
              <a:ext uri="{FF2B5EF4-FFF2-40B4-BE49-F238E27FC236}">
                <a16:creationId xmlns:a16="http://schemas.microsoft.com/office/drawing/2014/main" id="{0F415C4F-7E8D-445E-9043-7C5757C85148}"/>
              </a:ext>
            </a:extLst>
          </p:cNvPr>
          <p:cNvSpPr txBox="1"/>
          <p:nvPr/>
        </p:nvSpPr>
        <p:spPr>
          <a:xfrm>
            <a:off x="679925" y="70238"/>
            <a:ext cx="1136649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solidFill>
                  <a:srgbClr val="C00000"/>
                </a:solidFill>
                <a:latin typeface="Arial" panose="020B0604020202020204" pitchFamily="34" charset="0"/>
                <a:cs typeface="Arial" panose="020B0604020202020204" pitchFamily="34" charset="0"/>
              </a:rPr>
              <a:t>Levels of concern with infection have changed over time</a:t>
            </a:r>
          </a:p>
        </p:txBody>
      </p:sp>
      <p:sp>
        <p:nvSpPr>
          <p:cNvPr id="29" name="Rectangle 28">
            <a:extLst>
              <a:ext uri="{FF2B5EF4-FFF2-40B4-BE49-F238E27FC236}">
                <a16:creationId xmlns:a16="http://schemas.microsoft.com/office/drawing/2014/main" id="{AA166198-C7DF-43FA-A0D1-D6F922B480E9}"/>
              </a:ext>
            </a:extLst>
          </p:cNvPr>
          <p:cNvSpPr/>
          <p:nvPr/>
        </p:nvSpPr>
        <p:spPr>
          <a:xfrm>
            <a:off x="667637" y="451962"/>
            <a:ext cx="11332534" cy="923330"/>
          </a:xfrm>
          <a:prstGeom prst="rect">
            <a:avLst/>
          </a:prstGeom>
        </p:spPr>
        <p:txBody>
          <a:bodyPr wrap="square">
            <a:spAutoFit/>
          </a:bodyPr>
          <a:lstStyle/>
          <a:p>
            <a:pPr lvl="0"/>
            <a:r>
              <a:rPr lang="en-GB">
                <a:solidFill>
                  <a:prstClr val="black"/>
                </a:solidFill>
                <a:latin typeface="Arial"/>
                <a:ea typeface="Calibri" panose="020F0502020204030204" pitchFamily="34" charset="0"/>
                <a:cs typeface="Arial"/>
              </a:rPr>
              <a:t>Everyone has a level of</a:t>
            </a:r>
            <a:r>
              <a:rPr lang="en-GB" b="1">
                <a:solidFill>
                  <a:prstClr val="black"/>
                </a:solidFill>
                <a:latin typeface="Arial"/>
                <a:ea typeface="Calibri" panose="020F0502020204030204" pitchFamily="34" charset="0"/>
                <a:cs typeface="Arial"/>
              </a:rPr>
              <a:t> concern</a:t>
            </a:r>
            <a:r>
              <a:rPr lang="en-GB">
                <a:solidFill>
                  <a:prstClr val="black"/>
                </a:solidFill>
                <a:latin typeface="Arial"/>
                <a:ea typeface="Calibri" panose="020F0502020204030204" pitchFamily="34" charset="0"/>
                <a:cs typeface="Arial"/>
              </a:rPr>
              <a:t> over the spread of the infection and contracting the virus. While some appear to take a more relaxed attitude, others are clearly anxious and this tends to be borne out of their own family circumstances, e.g. having an underlying health condition or living with someone who is shielding.</a:t>
            </a:r>
          </a:p>
        </p:txBody>
      </p:sp>
      <p:sp>
        <p:nvSpPr>
          <p:cNvPr id="9" name="Rectangle 8">
            <a:extLst>
              <a:ext uri="{FF2B5EF4-FFF2-40B4-BE49-F238E27FC236}">
                <a16:creationId xmlns:a16="http://schemas.microsoft.com/office/drawing/2014/main" id="{2174DDC1-4727-4365-96A5-874AAFEE44E1}"/>
              </a:ext>
            </a:extLst>
          </p:cNvPr>
          <p:cNvSpPr/>
          <p:nvPr/>
        </p:nvSpPr>
        <p:spPr>
          <a:xfrm>
            <a:off x="687469" y="1539305"/>
            <a:ext cx="5416075" cy="4047262"/>
          </a:xfrm>
          <a:prstGeom prst="rect">
            <a:avLst/>
          </a:prstGeom>
        </p:spPr>
        <p:txBody>
          <a:bodyPr wrap="square">
            <a:spAutoFit/>
          </a:bodyPr>
          <a:lstStyle/>
          <a:p>
            <a:pPr lvl="0">
              <a:spcBef>
                <a:spcPts val="600"/>
              </a:spcBef>
            </a:pPr>
            <a:r>
              <a:rPr lang="en-GB" b="1" dirty="0">
                <a:solidFill>
                  <a:prstClr val="black"/>
                </a:solidFill>
                <a:latin typeface="Arial"/>
                <a:ea typeface="Calibri" panose="020F0502020204030204" pitchFamily="34" charset="0"/>
                <a:cs typeface="Arial"/>
              </a:rPr>
              <a:t>Social distancing </a:t>
            </a:r>
            <a:r>
              <a:rPr lang="en-GB" dirty="0">
                <a:solidFill>
                  <a:prstClr val="black"/>
                </a:solidFill>
                <a:latin typeface="Arial"/>
                <a:ea typeface="Calibri" panose="020F0502020204030204" pitchFamily="34" charset="0"/>
                <a:cs typeface="Arial"/>
              </a:rPr>
              <a:t>is important, there are concerns the virus could be spread by others </a:t>
            </a:r>
            <a:r>
              <a:rPr lang="en-GB" b="1" dirty="0">
                <a:solidFill>
                  <a:prstClr val="black"/>
                </a:solidFill>
                <a:latin typeface="Arial"/>
                <a:ea typeface="Calibri" panose="020F0502020204030204" pitchFamily="34" charset="0"/>
                <a:cs typeface="Arial"/>
              </a:rPr>
              <a:t>not </a:t>
            </a:r>
            <a:r>
              <a:rPr lang="en-GB" dirty="0">
                <a:solidFill>
                  <a:prstClr val="black"/>
                </a:solidFill>
                <a:latin typeface="Arial"/>
                <a:ea typeface="Calibri" panose="020F0502020204030204" pitchFamily="34" charset="0"/>
                <a:cs typeface="Arial"/>
              </a:rPr>
              <a:t>following the rules and numbers of people in public spaces especially when they </a:t>
            </a:r>
            <a:r>
              <a:rPr lang="en-GB" b="1" dirty="0">
                <a:solidFill>
                  <a:prstClr val="black"/>
                </a:solidFill>
                <a:latin typeface="Arial"/>
                <a:ea typeface="Calibri" panose="020F0502020204030204" pitchFamily="34" charset="0"/>
                <a:cs typeface="Arial"/>
              </a:rPr>
              <a:t>“invade your space”</a:t>
            </a:r>
            <a:r>
              <a:rPr lang="en-GB" dirty="0">
                <a:solidFill>
                  <a:prstClr val="black"/>
                </a:solidFill>
                <a:latin typeface="Arial"/>
                <a:ea typeface="Calibri" panose="020F0502020204030204" pitchFamily="34" charset="0"/>
                <a:cs typeface="Arial"/>
              </a:rPr>
              <a:t>. Some are</a:t>
            </a:r>
            <a:r>
              <a:rPr lang="en-GB" b="1" dirty="0">
                <a:solidFill>
                  <a:prstClr val="black"/>
                </a:solidFill>
                <a:latin typeface="Arial"/>
                <a:ea typeface="Calibri" panose="020F0502020204030204" pitchFamily="34" charset="0"/>
                <a:cs typeface="Arial"/>
              </a:rPr>
              <a:t> </a:t>
            </a:r>
            <a:r>
              <a:rPr lang="en-GB" dirty="0">
                <a:solidFill>
                  <a:prstClr val="black"/>
                </a:solidFill>
                <a:latin typeface="Arial"/>
                <a:ea typeface="Calibri" panose="020F0502020204030204" pitchFamily="34" charset="0"/>
                <a:cs typeface="Arial"/>
              </a:rPr>
              <a:t>keeping </a:t>
            </a:r>
            <a:r>
              <a:rPr lang="en-GB" b="1" dirty="0">
                <a:solidFill>
                  <a:prstClr val="black"/>
                </a:solidFill>
                <a:latin typeface="Arial"/>
                <a:ea typeface="Calibri" panose="020F0502020204030204" pitchFamily="34" charset="0"/>
                <a:cs typeface="Arial"/>
              </a:rPr>
              <a:t>contacts to a minimum </a:t>
            </a:r>
            <a:r>
              <a:rPr lang="en-GB" dirty="0">
                <a:solidFill>
                  <a:prstClr val="black"/>
                </a:solidFill>
                <a:latin typeface="Arial"/>
                <a:ea typeface="Calibri" panose="020F0502020204030204" pitchFamily="34" charset="0"/>
                <a:cs typeface="Arial"/>
              </a:rPr>
              <a:t>and most older people are not going out unless they need to.</a:t>
            </a:r>
          </a:p>
          <a:p>
            <a:pPr lvl="0">
              <a:spcBef>
                <a:spcPts val="600"/>
              </a:spcBef>
            </a:pPr>
            <a:r>
              <a:rPr lang="en-GB" dirty="0">
                <a:solidFill>
                  <a:prstClr val="black"/>
                </a:solidFill>
                <a:latin typeface="Arial"/>
                <a:ea typeface="Calibri" panose="020F0502020204030204" pitchFamily="34" charset="0"/>
                <a:cs typeface="Arial"/>
              </a:rPr>
              <a:t>The </a:t>
            </a:r>
            <a:r>
              <a:rPr lang="en-GB" b="1" dirty="0">
                <a:solidFill>
                  <a:prstClr val="black"/>
                </a:solidFill>
                <a:latin typeface="Arial"/>
                <a:ea typeface="Calibri" panose="020F0502020204030204" pitchFamily="34" charset="0"/>
                <a:cs typeface="Arial"/>
              </a:rPr>
              <a:t>fear of the unknown </a:t>
            </a:r>
            <a:r>
              <a:rPr lang="en-GB" dirty="0">
                <a:solidFill>
                  <a:prstClr val="black"/>
                </a:solidFill>
                <a:latin typeface="Arial"/>
                <a:ea typeface="Calibri" panose="020F0502020204030204" pitchFamily="34" charset="0"/>
                <a:cs typeface="Arial"/>
              </a:rPr>
              <a:t>is making people consider their daily lives, with some worried about going into work, shops, using public transport or sending children back to an educational setting. Others are looking at this with a </a:t>
            </a:r>
            <a:r>
              <a:rPr lang="en-GB" b="1" dirty="0">
                <a:solidFill>
                  <a:prstClr val="black"/>
                </a:solidFill>
                <a:latin typeface="Arial"/>
                <a:ea typeface="Calibri" panose="020F0502020204030204" pitchFamily="34" charset="0"/>
                <a:cs typeface="Arial"/>
              </a:rPr>
              <a:t>wider view and</a:t>
            </a:r>
            <a:r>
              <a:rPr lang="en-GB" dirty="0">
                <a:solidFill>
                  <a:prstClr val="black"/>
                </a:solidFill>
                <a:latin typeface="Arial"/>
                <a:ea typeface="Calibri" panose="020F0502020204030204" pitchFamily="34" charset="0"/>
                <a:cs typeface="Arial"/>
              </a:rPr>
              <a:t> the effect infection could have on society.  For others it is about managing the risks to “get some normality back”.</a:t>
            </a:r>
          </a:p>
        </p:txBody>
      </p:sp>
      <p:sp>
        <p:nvSpPr>
          <p:cNvPr id="8" name="Rectangle 7">
            <a:extLst>
              <a:ext uri="{FF2B5EF4-FFF2-40B4-BE49-F238E27FC236}">
                <a16:creationId xmlns:a16="http://schemas.microsoft.com/office/drawing/2014/main" id="{1B6E0543-C147-4C4C-9876-A7EE9B8408E7}"/>
              </a:ext>
            </a:extLst>
          </p:cNvPr>
          <p:cNvSpPr/>
          <p:nvPr/>
        </p:nvSpPr>
        <p:spPr>
          <a:xfrm>
            <a:off x="6730026" y="1539305"/>
            <a:ext cx="5235776" cy="1000274"/>
          </a:xfrm>
          <a:prstGeom prst="rect">
            <a:avLst/>
          </a:prstGeom>
        </p:spPr>
        <p:txBody>
          <a:bodyPr wrap="square" anchor="t">
            <a:spAutoFit/>
          </a:bodyPr>
          <a:lstStyle/>
          <a:p>
            <a:pPr lvl="0">
              <a:spcBef>
                <a:spcPts val="600"/>
              </a:spcBef>
            </a:pPr>
            <a:r>
              <a:rPr lang="en-GB" b="1">
                <a:solidFill>
                  <a:srgbClr val="C00000"/>
                </a:solidFill>
                <a:latin typeface="Arial"/>
                <a:ea typeface="Calibri" panose="020F0502020204030204" pitchFamily="34" charset="0"/>
                <a:cs typeface="Arial"/>
              </a:rPr>
              <a:t>Feeling safe in Essex</a:t>
            </a:r>
          </a:p>
          <a:p>
            <a:pPr lvl="0">
              <a:spcBef>
                <a:spcPts val="600"/>
              </a:spcBef>
            </a:pPr>
            <a:r>
              <a:rPr lang="en-GB">
                <a:latin typeface="Arial"/>
                <a:ea typeface="Calibri" panose="020F0502020204030204" pitchFamily="34" charset="0"/>
                <a:cs typeface="Arial"/>
              </a:rPr>
              <a:t>One person said she felt safer from infection in her </a:t>
            </a:r>
            <a:r>
              <a:rPr lang="en-GB" b="1">
                <a:latin typeface="Arial"/>
                <a:ea typeface="Calibri" panose="020F0502020204030204" pitchFamily="34" charset="0"/>
                <a:cs typeface="Arial"/>
              </a:rPr>
              <a:t>local town, </a:t>
            </a:r>
            <a:r>
              <a:rPr lang="en-GB">
                <a:latin typeface="Arial"/>
                <a:ea typeface="Calibri" panose="020F0502020204030204" pitchFamily="34" charset="0"/>
                <a:cs typeface="Arial"/>
              </a:rPr>
              <a:t>than if she was in an urban area. </a:t>
            </a:r>
          </a:p>
        </p:txBody>
      </p:sp>
      <p:sp>
        <p:nvSpPr>
          <p:cNvPr id="12" name="Rectangle 11">
            <a:extLst>
              <a:ext uri="{FF2B5EF4-FFF2-40B4-BE49-F238E27FC236}">
                <a16:creationId xmlns:a16="http://schemas.microsoft.com/office/drawing/2014/main" id="{0EC7AF63-44D4-49B0-8442-4F7D8D5E3BDD}"/>
              </a:ext>
            </a:extLst>
          </p:cNvPr>
          <p:cNvSpPr/>
          <p:nvPr/>
        </p:nvSpPr>
        <p:spPr>
          <a:xfrm>
            <a:off x="6342434" y="2639249"/>
            <a:ext cx="5657738" cy="738664"/>
          </a:xfrm>
          <a:prstGeom prst="rect">
            <a:avLst/>
          </a:prstGeom>
        </p:spPr>
        <p:txBody>
          <a:bodyPr wrap="square">
            <a:spAutoFit/>
          </a:bodyPr>
          <a:lstStyle/>
          <a:p>
            <a:pPr algn="ctr"/>
            <a:r>
              <a:rPr lang="en-GB" sz="1400" b="1" i="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“I</a:t>
            </a:r>
            <a:r>
              <a:rPr lang="en-GB" sz="1400" b="1" i="1">
                <a:solidFill>
                  <a:schemeClr val="tx1">
                    <a:lumMod val="65000"/>
                    <a:lumOff val="35000"/>
                  </a:schemeClr>
                </a:solidFill>
                <a:latin typeface="Arial" panose="020B0604020202020204" pitchFamily="34" charset="0"/>
                <a:cs typeface="Arial" panose="020B0604020202020204" pitchFamily="34" charset="0"/>
              </a:rPr>
              <a:t>t hasn’t been such an issue, but If I lived in the middle of London it might have been, cos it’s much more built up.</a:t>
            </a:r>
            <a:r>
              <a:rPr lang="en-GB" sz="1400" b="1" i="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p>
          <a:p>
            <a:pPr algn="ctr"/>
            <a:r>
              <a:rPr lang="en-GB" sz="1400" i="1">
                <a:solidFill>
                  <a:schemeClr val="tx1">
                    <a:lumMod val="65000"/>
                    <a:lumOff val="35000"/>
                  </a:schemeClr>
                </a:solidFill>
                <a:latin typeface="Arial" panose="020B0604020202020204" pitchFamily="34" charset="0"/>
                <a:cs typeface="Arial" panose="020B0604020202020204" pitchFamily="34" charset="0"/>
              </a:rPr>
              <a:t>[In relation to  fear of infection]</a:t>
            </a:r>
            <a:endParaRPr lang="en-GB" sz="1400"/>
          </a:p>
        </p:txBody>
      </p:sp>
      <p:sp>
        <p:nvSpPr>
          <p:cNvPr id="14" name="Rectangle 13">
            <a:extLst>
              <a:ext uri="{FF2B5EF4-FFF2-40B4-BE49-F238E27FC236}">
                <a16:creationId xmlns:a16="http://schemas.microsoft.com/office/drawing/2014/main" id="{D4093464-1B32-4E9A-991E-02110D4431C0}"/>
              </a:ext>
            </a:extLst>
          </p:cNvPr>
          <p:cNvSpPr/>
          <p:nvPr/>
        </p:nvSpPr>
        <p:spPr>
          <a:xfrm>
            <a:off x="6908972" y="5131315"/>
            <a:ext cx="5137442" cy="830997"/>
          </a:xfrm>
          <a:prstGeom prst="rect">
            <a:avLst/>
          </a:prstGeom>
        </p:spPr>
        <p:txBody>
          <a:bodyPr wrap="square">
            <a:spAutoFit/>
          </a:bodyPr>
          <a:lstStyle/>
          <a:p>
            <a:r>
              <a:rPr lang="en-GB" sz="1600" b="1">
                <a:solidFill>
                  <a:srgbClr val="C00000"/>
                </a:solidFill>
                <a:latin typeface="Arial" panose="020B0604020202020204" pitchFamily="34" charset="0"/>
                <a:cs typeface="Arial" panose="020B0604020202020204" pitchFamily="34" charset="0"/>
              </a:rPr>
              <a:t>How can we ensure everyone feels safe and has the confidence to go out as lockdown measures ease?</a:t>
            </a:r>
          </a:p>
        </p:txBody>
      </p:sp>
      <p:pic>
        <p:nvPicPr>
          <p:cNvPr id="15" name="Picture 14" descr="A picture containing clock&#10;&#10;Description automatically generated">
            <a:extLst>
              <a:ext uri="{FF2B5EF4-FFF2-40B4-BE49-F238E27FC236}">
                <a16:creationId xmlns:a16="http://schemas.microsoft.com/office/drawing/2014/main" id="{E75CE2CF-1FA6-42C3-892B-F55D859184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8416" y="4868947"/>
            <a:ext cx="523220" cy="523220"/>
          </a:xfrm>
          <a:prstGeom prst="rect">
            <a:avLst/>
          </a:prstGeom>
        </p:spPr>
      </p:pic>
      <p:sp>
        <p:nvSpPr>
          <p:cNvPr id="16" name="Rectangle 15">
            <a:extLst>
              <a:ext uri="{FF2B5EF4-FFF2-40B4-BE49-F238E27FC236}">
                <a16:creationId xmlns:a16="http://schemas.microsoft.com/office/drawing/2014/main" id="{D6BE187B-8954-42FB-B87C-E3B00EAEB1E6}"/>
              </a:ext>
            </a:extLst>
          </p:cNvPr>
          <p:cNvSpPr/>
          <p:nvPr/>
        </p:nvSpPr>
        <p:spPr>
          <a:xfrm>
            <a:off x="911300" y="5660707"/>
            <a:ext cx="5499320" cy="954107"/>
          </a:xfrm>
          <a:prstGeom prst="rect">
            <a:avLst/>
          </a:prstGeom>
        </p:spPr>
        <p:txBody>
          <a:bodyPr wrap="square">
            <a:spAutoFit/>
          </a:bodyPr>
          <a:lstStyle/>
          <a:p>
            <a:pPr algn="ctr"/>
            <a:r>
              <a:rPr lang="en-GB" sz="1400" b="1" i="1">
                <a:solidFill>
                  <a:schemeClr val="tx1">
                    <a:lumMod val="65000"/>
                    <a:lumOff val="35000"/>
                  </a:schemeClr>
                </a:solidFill>
                <a:latin typeface="Arial" panose="020B0604020202020204" pitchFamily="34" charset="0"/>
                <a:cs typeface="Arial" panose="020B0604020202020204" pitchFamily="34" charset="0"/>
              </a:rPr>
              <a:t>“I want to catch it, if I haven’t even had it? How many of us have had it and don’t know? I feel safe 95%. It doesn’t change times I go out…just need to be sensible. I’m not hyper anxious or stressed about illness, I’m a healthy person.” </a:t>
            </a:r>
            <a:endParaRPr lang="en-GB" sz="1200" b="1" i="1">
              <a:solidFill>
                <a:schemeClr val="tx1">
                  <a:lumMod val="65000"/>
                  <a:lumOff val="35000"/>
                </a:schemeClr>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8F5E7B9A-6DBA-419A-A121-010953BE99FB}"/>
              </a:ext>
            </a:extLst>
          </p:cNvPr>
          <p:cNvSpPr/>
          <p:nvPr/>
        </p:nvSpPr>
        <p:spPr>
          <a:xfrm>
            <a:off x="6342433" y="3507006"/>
            <a:ext cx="5703981" cy="1463799"/>
          </a:xfrm>
          <a:prstGeom prst="rect">
            <a:avLst/>
          </a:prstGeom>
        </p:spPr>
        <p:txBody>
          <a:bodyPr wrap="square">
            <a:spAutoFit/>
          </a:bodyPr>
          <a:lstStyle/>
          <a:p>
            <a:pPr algn="ctr">
              <a:lnSpc>
                <a:spcPct val="107000"/>
              </a:lnSpc>
              <a:spcAft>
                <a:spcPts val="0"/>
              </a:spcAft>
            </a:pPr>
            <a:r>
              <a:rPr lang="en-GB" sz="1400" b="1" i="1">
                <a:solidFill>
                  <a:schemeClr val="tx1">
                    <a:lumMod val="65000"/>
                    <a:lumOff val="35000"/>
                  </a:schemeClr>
                </a:solidFill>
                <a:latin typeface="Arial" panose="020B0604020202020204" pitchFamily="34" charset="0"/>
                <a:ea typeface="Calibri" panose="020F0502020204030204" pitchFamily="34" charset="0"/>
                <a:cs typeface="Times New Roman" panose="02020603050405020304" pitchFamily="18" charset="0"/>
              </a:rPr>
              <a:t>“I would have direct contact with children…when I was at school I come into contact with potentially that level of germs…If [boss] turned around and said I've not got enough staff because we're having to put kids in small groups to see if she needs me to come in too… I would have to think about whether I'm willing to risk again.”</a:t>
            </a:r>
            <a:endParaRPr lang="en-GB" sz="1400" b="1" i="1">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028" name="Picture 4" descr="Queue people icon set with different people waiting in line to the ...">
            <a:extLst>
              <a:ext uri="{FF2B5EF4-FFF2-40B4-BE49-F238E27FC236}">
                <a16:creationId xmlns:a16="http://schemas.microsoft.com/office/drawing/2014/main" id="{F10EC314-C6BA-48E7-99F7-508A4CD48E7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2773"/>
          <a:stretch/>
        </p:blipFill>
        <p:spPr bwMode="auto">
          <a:xfrm>
            <a:off x="8202694" y="5850930"/>
            <a:ext cx="3843721" cy="954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2315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554636"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a:solidFill>
                  <a:schemeClr val="bg1"/>
                </a:solidFill>
                <a:latin typeface="Arial"/>
                <a:cs typeface="Calibri"/>
              </a:rPr>
              <a:t>Fear of Infection &amp; Managing the Risk</a:t>
            </a:r>
            <a:endParaRPr lang="en-GB" sz="2400">
              <a:solidFill>
                <a:schemeClr val="bg1"/>
              </a:solidFill>
              <a:latin typeface="Arial" panose="020B0604020202020204" pitchFamily="34" charset="0"/>
              <a:cs typeface="Calibri"/>
            </a:endParaRPr>
          </a:p>
        </p:txBody>
      </p:sp>
      <p:pic>
        <p:nvPicPr>
          <p:cNvPr id="3" name="Picture 2" descr="A close up of a logo&#10;&#10;Description automatically generated">
            <a:extLst>
              <a:ext uri="{FF2B5EF4-FFF2-40B4-BE49-F238E27FC236}">
                <a16:creationId xmlns:a16="http://schemas.microsoft.com/office/drawing/2014/main" id="{931CFC59-19F7-4F70-9630-456781C4C8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5426" y="5345332"/>
            <a:ext cx="1316573" cy="1316573"/>
          </a:xfrm>
          <a:prstGeom prst="rect">
            <a:avLst/>
          </a:prstGeom>
        </p:spPr>
      </p:pic>
      <p:sp>
        <p:nvSpPr>
          <p:cNvPr id="11" name="Rectangle 10">
            <a:extLst>
              <a:ext uri="{FF2B5EF4-FFF2-40B4-BE49-F238E27FC236}">
                <a16:creationId xmlns:a16="http://schemas.microsoft.com/office/drawing/2014/main" id="{4E8236C3-6416-46B9-AE8F-19BD0335C818}"/>
              </a:ext>
            </a:extLst>
          </p:cNvPr>
          <p:cNvSpPr/>
          <p:nvPr/>
        </p:nvSpPr>
        <p:spPr>
          <a:xfrm>
            <a:off x="7672277" y="4291059"/>
            <a:ext cx="3313837" cy="1384995"/>
          </a:xfrm>
          <a:prstGeom prst="rect">
            <a:avLst/>
          </a:prstGeom>
          <a:ln>
            <a:noFill/>
          </a:ln>
        </p:spPr>
        <p:txBody>
          <a:bodyPr wrap="square">
            <a:spAutoFit/>
          </a:bodyPr>
          <a:lstStyle/>
          <a:p>
            <a:pPr algn="ctr"/>
            <a:r>
              <a:rPr lang="en-GB" sz="1400" b="1" i="1">
                <a:solidFill>
                  <a:schemeClr val="tx1">
                    <a:lumMod val="65000"/>
                    <a:lumOff val="35000"/>
                  </a:schemeClr>
                </a:solidFill>
                <a:latin typeface="Arial"/>
                <a:ea typeface="Calibri" panose="020F0502020204030204" pitchFamily="34" charset="0"/>
                <a:cs typeface="Arial"/>
              </a:rPr>
              <a:t>“</a:t>
            </a:r>
            <a:r>
              <a:rPr lang="en-GB" sz="1400" b="1" i="1">
                <a:solidFill>
                  <a:schemeClr val="tx1">
                    <a:lumMod val="65000"/>
                    <a:lumOff val="35000"/>
                  </a:schemeClr>
                </a:solidFill>
                <a:latin typeface="Arial" panose="020B0604020202020204" pitchFamily="34" charset="0"/>
                <a:cs typeface="Arial" panose="020B0604020202020204" pitchFamily="34" charset="0"/>
              </a:rPr>
              <a:t>I'm not sitting around terribly worried about catching the disease. I'm more worried about keeping myself isolated as part of a much broader social pattern to make sure that the disease doesn't spread.”</a:t>
            </a:r>
            <a:endParaRPr lang="en-GB" sz="1400" i="1">
              <a:solidFill>
                <a:schemeClr val="tx1">
                  <a:lumMod val="65000"/>
                  <a:lumOff val="35000"/>
                </a:schemeClr>
              </a:solidFill>
              <a:latin typeface="Arial"/>
              <a:ea typeface="Calibri" panose="020F0502020204030204" pitchFamily="34" charset="0"/>
              <a:cs typeface="Arial"/>
            </a:endParaRPr>
          </a:p>
        </p:txBody>
      </p:sp>
      <p:sp>
        <p:nvSpPr>
          <p:cNvPr id="14" name="TextBox 13">
            <a:extLst>
              <a:ext uri="{FF2B5EF4-FFF2-40B4-BE49-F238E27FC236}">
                <a16:creationId xmlns:a16="http://schemas.microsoft.com/office/drawing/2014/main" id="{98D8BB98-A693-4CCF-9D2E-BBAAF1398873}"/>
              </a:ext>
            </a:extLst>
          </p:cNvPr>
          <p:cNvSpPr txBox="1"/>
          <p:nvPr/>
        </p:nvSpPr>
        <p:spPr>
          <a:xfrm>
            <a:off x="722246" y="97656"/>
            <a:ext cx="1136649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solidFill>
                  <a:srgbClr val="C00000"/>
                </a:solidFill>
                <a:latin typeface="Arial" panose="020B0604020202020204" pitchFamily="34" charset="0"/>
                <a:cs typeface="Arial" panose="020B0604020202020204" pitchFamily="34" charset="0"/>
              </a:rPr>
              <a:t>Following the rules in the short term with some bending of the rules as restrictions ease</a:t>
            </a:r>
          </a:p>
        </p:txBody>
      </p:sp>
      <p:sp>
        <p:nvSpPr>
          <p:cNvPr id="15" name="Rectangle 14">
            <a:extLst>
              <a:ext uri="{FF2B5EF4-FFF2-40B4-BE49-F238E27FC236}">
                <a16:creationId xmlns:a16="http://schemas.microsoft.com/office/drawing/2014/main" id="{C3C5CE29-1623-4099-899E-9F4427F23E12}"/>
              </a:ext>
            </a:extLst>
          </p:cNvPr>
          <p:cNvSpPr/>
          <p:nvPr/>
        </p:nvSpPr>
        <p:spPr>
          <a:xfrm>
            <a:off x="722247" y="491700"/>
            <a:ext cx="11093932" cy="923330"/>
          </a:xfrm>
          <a:prstGeom prst="rect">
            <a:avLst/>
          </a:prstGeom>
        </p:spPr>
        <p:txBody>
          <a:bodyPr wrap="square">
            <a:spAutoFit/>
          </a:bodyPr>
          <a:lstStyle/>
          <a:p>
            <a:pPr lvl="0"/>
            <a:r>
              <a:rPr lang="en-GB" b="1">
                <a:solidFill>
                  <a:prstClr val="black"/>
                </a:solidFill>
                <a:latin typeface="Arial"/>
                <a:ea typeface="Calibri" panose="020F0502020204030204" pitchFamily="34" charset="0"/>
                <a:cs typeface="Arial"/>
              </a:rPr>
              <a:t>Following the rules </a:t>
            </a:r>
            <a:r>
              <a:rPr lang="en-GB">
                <a:solidFill>
                  <a:prstClr val="black"/>
                </a:solidFill>
                <a:latin typeface="Arial"/>
                <a:ea typeface="Calibri" panose="020F0502020204030204" pitchFamily="34" charset="0"/>
                <a:cs typeface="Arial"/>
              </a:rPr>
              <a:t>and keeping safe in line with national guidelines is being taken seriously, especially for those who are shielding or supporting someone who is shielding. This is happening even at the expense of putting up </a:t>
            </a:r>
            <a:r>
              <a:rPr lang="en-GB" b="1">
                <a:solidFill>
                  <a:prstClr val="black"/>
                </a:solidFill>
                <a:latin typeface="Arial"/>
                <a:ea typeface="Calibri" panose="020F0502020204030204" pitchFamily="34" charset="0"/>
                <a:cs typeface="Arial"/>
              </a:rPr>
              <a:t>“barriers” </a:t>
            </a:r>
            <a:r>
              <a:rPr lang="en-GB">
                <a:solidFill>
                  <a:prstClr val="black"/>
                </a:solidFill>
                <a:latin typeface="Arial"/>
                <a:ea typeface="Calibri" panose="020F0502020204030204" pitchFamily="34" charset="0"/>
                <a:cs typeface="Arial"/>
              </a:rPr>
              <a:t>from other family members.</a:t>
            </a:r>
          </a:p>
        </p:txBody>
      </p:sp>
      <p:sp>
        <p:nvSpPr>
          <p:cNvPr id="16" name="Rectangle 15">
            <a:extLst>
              <a:ext uri="{FF2B5EF4-FFF2-40B4-BE49-F238E27FC236}">
                <a16:creationId xmlns:a16="http://schemas.microsoft.com/office/drawing/2014/main" id="{2E099D74-7C6F-4777-927C-E3F4E3006643}"/>
              </a:ext>
            </a:extLst>
          </p:cNvPr>
          <p:cNvSpPr/>
          <p:nvPr/>
        </p:nvSpPr>
        <p:spPr>
          <a:xfrm>
            <a:off x="864128" y="2499108"/>
            <a:ext cx="7576488" cy="369332"/>
          </a:xfrm>
          <a:prstGeom prst="rect">
            <a:avLst/>
          </a:prstGeom>
        </p:spPr>
        <p:txBody>
          <a:bodyPr wrap="square">
            <a:spAutoFit/>
          </a:bodyPr>
          <a:lstStyle/>
          <a:p>
            <a:pPr lvl="0"/>
            <a:endParaRPr lang="en-GB">
              <a:solidFill>
                <a:prstClr val="black"/>
              </a:solidFill>
              <a:latin typeface="Arial"/>
              <a:ea typeface="Calibri" panose="020F0502020204030204" pitchFamily="34" charset="0"/>
              <a:cs typeface="Arial"/>
            </a:endParaRPr>
          </a:p>
        </p:txBody>
      </p:sp>
      <p:sp>
        <p:nvSpPr>
          <p:cNvPr id="17" name="Rectangle 16">
            <a:extLst>
              <a:ext uri="{FF2B5EF4-FFF2-40B4-BE49-F238E27FC236}">
                <a16:creationId xmlns:a16="http://schemas.microsoft.com/office/drawing/2014/main" id="{9C8CC557-D5B3-40DA-A6C9-F0F00D3BF290}"/>
              </a:ext>
            </a:extLst>
          </p:cNvPr>
          <p:cNvSpPr/>
          <p:nvPr/>
        </p:nvSpPr>
        <p:spPr>
          <a:xfrm>
            <a:off x="701961" y="1405369"/>
            <a:ext cx="5773079" cy="4047262"/>
          </a:xfrm>
          <a:prstGeom prst="rect">
            <a:avLst/>
          </a:prstGeom>
        </p:spPr>
        <p:txBody>
          <a:bodyPr wrap="square" anchor="t">
            <a:spAutoFit/>
          </a:bodyPr>
          <a:lstStyle/>
          <a:p>
            <a:pPr lvl="0">
              <a:spcBef>
                <a:spcPts val="600"/>
              </a:spcBef>
            </a:pPr>
            <a:r>
              <a:rPr lang="en-GB">
                <a:solidFill>
                  <a:prstClr val="black"/>
                </a:solidFill>
                <a:latin typeface="Arial"/>
                <a:ea typeface="Calibri" panose="020F0502020204030204" pitchFamily="34" charset="0"/>
                <a:cs typeface="Arial"/>
              </a:rPr>
              <a:t>Our initial research told us people were staying at home except for exercise or shopping. Some other precautions are:</a:t>
            </a:r>
          </a:p>
          <a:p>
            <a:pPr marL="285750" indent="-285750">
              <a:buFont typeface="Arial" panose="020B0604020202020204" pitchFamily="34" charset="0"/>
              <a:buChar char="•"/>
            </a:pPr>
            <a:r>
              <a:rPr lang="en-GB">
                <a:latin typeface="Arial"/>
                <a:ea typeface="Calibri" panose="020F0502020204030204" pitchFamily="34" charset="0"/>
                <a:cs typeface="Arial"/>
              </a:rPr>
              <a:t>Some minimising risk by home working </a:t>
            </a:r>
          </a:p>
          <a:p>
            <a:pPr marL="285750" indent="-285750">
              <a:buFont typeface="Arial" panose="020B0604020202020204" pitchFamily="34" charset="0"/>
              <a:buChar char="•"/>
            </a:pPr>
            <a:r>
              <a:rPr lang="en-GB">
                <a:latin typeface="Arial"/>
                <a:ea typeface="Calibri" panose="020F0502020204030204" pitchFamily="34" charset="0"/>
                <a:cs typeface="Arial"/>
              </a:rPr>
              <a:t>Most people food shopping online</a:t>
            </a:r>
            <a:endParaRPr lang="en-GB"/>
          </a:p>
          <a:p>
            <a:pPr marL="285750" lvl="0" indent="-285750">
              <a:buFont typeface="Arial" panose="020B0604020202020204" pitchFamily="34" charset="0"/>
              <a:buChar char="•"/>
            </a:pPr>
            <a:r>
              <a:rPr lang="en-GB">
                <a:solidFill>
                  <a:prstClr val="black"/>
                </a:solidFill>
                <a:latin typeface="Arial"/>
                <a:ea typeface="Calibri" panose="020F0502020204030204" pitchFamily="34" charset="0"/>
                <a:cs typeface="Arial"/>
              </a:rPr>
              <a:t>Proactively taking exercise in isolation</a:t>
            </a:r>
          </a:p>
          <a:p>
            <a:pPr marL="285750" lvl="0" indent="-285750">
              <a:buFont typeface="Arial" panose="020B0604020202020204" pitchFamily="34" charset="0"/>
              <a:buChar char="•"/>
            </a:pPr>
            <a:r>
              <a:rPr lang="en-GB">
                <a:solidFill>
                  <a:prstClr val="black"/>
                </a:solidFill>
                <a:latin typeface="Arial"/>
                <a:ea typeface="Calibri" panose="020F0502020204030204" pitchFamily="34" charset="0"/>
                <a:cs typeface="Arial"/>
              </a:rPr>
              <a:t>No outside face-to-face family contact</a:t>
            </a:r>
          </a:p>
          <a:p>
            <a:pPr marL="285750" lvl="0" indent="-285750">
              <a:buFont typeface="Arial" panose="020B0604020202020204" pitchFamily="34" charset="0"/>
              <a:buChar char="•"/>
            </a:pPr>
            <a:r>
              <a:rPr lang="en-GB">
                <a:solidFill>
                  <a:prstClr val="black"/>
                </a:solidFill>
                <a:latin typeface="Arial"/>
                <a:ea typeface="Calibri" panose="020F0502020204030204" pitchFamily="34" charset="0"/>
                <a:cs typeface="Arial"/>
              </a:rPr>
              <a:t>Using anti-bac &amp; face masks</a:t>
            </a:r>
          </a:p>
          <a:p>
            <a:pPr marL="285750" lvl="0" indent="-285750">
              <a:buFont typeface="Arial" panose="020B0604020202020204" pitchFamily="34" charset="0"/>
              <a:buChar char="•"/>
            </a:pPr>
            <a:r>
              <a:rPr lang="en-GB">
                <a:solidFill>
                  <a:prstClr val="black"/>
                </a:solidFill>
                <a:latin typeface="Arial"/>
                <a:ea typeface="Calibri" panose="020F0502020204030204" pitchFamily="34" charset="0"/>
                <a:cs typeface="Arial"/>
              </a:rPr>
              <a:t>Wash all bags after being outside </a:t>
            </a:r>
          </a:p>
          <a:p>
            <a:pPr marL="285750" indent="-285750">
              <a:buFont typeface="Arial" panose="020B0604020202020204" pitchFamily="34" charset="0"/>
              <a:buChar char="•"/>
            </a:pPr>
            <a:r>
              <a:rPr lang="en-GB">
                <a:latin typeface="Arial"/>
                <a:ea typeface="Calibri" panose="020F0502020204030204" pitchFamily="34" charset="0"/>
                <a:cs typeface="Arial"/>
              </a:rPr>
              <a:t>Some still staying in as lockdown eases</a:t>
            </a:r>
          </a:p>
          <a:p>
            <a:pPr>
              <a:spcBef>
                <a:spcPts val="600"/>
              </a:spcBef>
            </a:pPr>
            <a:r>
              <a:rPr lang="en-GB">
                <a:latin typeface="Arial"/>
                <a:ea typeface="Calibri" panose="020F0502020204030204" pitchFamily="34" charset="0"/>
                <a:cs typeface="Arial"/>
              </a:rPr>
              <a:t>Over time people have balanced up the risks versus their priorities e.g. visiting friends.  They bend the rules to suit their needs but will say they are taking safer risks. They point out others’ behaviours as worse.</a:t>
            </a:r>
          </a:p>
        </p:txBody>
      </p:sp>
      <p:sp>
        <p:nvSpPr>
          <p:cNvPr id="19" name="Rectangle 18">
            <a:extLst>
              <a:ext uri="{FF2B5EF4-FFF2-40B4-BE49-F238E27FC236}">
                <a16:creationId xmlns:a16="http://schemas.microsoft.com/office/drawing/2014/main" id="{7AD69A0B-4DE1-46E5-9163-DDB74ABAE275}"/>
              </a:ext>
            </a:extLst>
          </p:cNvPr>
          <p:cNvSpPr/>
          <p:nvPr/>
        </p:nvSpPr>
        <p:spPr>
          <a:xfrm>
            <a:off x="6475041" y="1545886"/>
            <a:ext cx="5524816" cy="2585323"/>
          </a:xfrm>
          <a:prstGeom prst="rect">
            <a:avLst/>
          </a:prstGeom>
        </p:spPr>
        <p:txBody>
          <a:bodyPr wrap="square">
            <a:spAutoFit/>
          </a:bodyPr>
          <a:lstStyle/>
          <a:p>
            <a:pPr lvl="0"/>
            <a:r>
              <a:rPr lang="en-GB">
                <a:solidFill>
                  <a:prstClr val="black"/>
                </a:solidFill>
                <a:latin typeface="Arial"/>
                <a:ea typeface="Calibri" panose="020F0502020204030204" pitchFamily="34" charset="0"/>
                <a:cs typeface="Arial"/>
              </a:rPr>
              <a:t>Those in employment have to make changes:</a:t>
            </a:r>
          </a:p>
          <a:p>
            <a:pPr lvl="0"/>
            <a:endParaRPr lang="en-GB">
              <a:solidFill>
                <a:prstClr val="black"/>
              </a:solidFill>
              <a:latin typeface="Arial"/>
              <a:ea typeface="Calibri" panose="020F0502020204030204" pitchFamily="34" charset="0"/>
              <a:cs typeface="Arial"/>
            </a:endParaRPr>
          </a:p>
          <a:p>
            <a:pPr marL="285750" indent="-285750">
              <a:buFont typeface="Arial" panose="020B0604020202020204" pitchFamily="34" charset="0"/>
              <a:buChar char="•"/>
            </a:pPr>
            <a:r>
              <a:rPr lang="en-GB">
                <a:solidFill>
                  <a:prstClr val="black"/>
                </a:solidFill>
                <a:latin typeface="Arial"/>
                <a:ea typeface="Calibri" panose="020F0502020204030204" pitchFamily="34" charset="0"/>
                <a:cs typeface="Arial"/>
              </a:rPr>
              <a:t>Rise in home working to avoid infection</a:t>
            </a:r>
          </a:p>
          <a:p>
            <a:pPr marL="285750" lvl="0" indent="-285750">
              <a:buFont typeface="Arial" panose="020B0604020202020204" pitchFamily="34" charset="0"/>
              <a:buChar char="•"/>
            </a:pPr>
            <a:r>
              <a:rPr lang="en-GB">
                <a:solidFill>
                  <a:prstClr val="black"/>
                </a:solidFill>
                <a:latin typeface="Arial"/>
                <a:ea typeface="Calibri" panose="020F0502020204030204" pitchFamily="34" charset="0"/>
                <a:cs typeface="Arial"/>
              </a:rPr>
              <a:t>Childminder imposes strict cleaning routine</a:t>
            </a:r>
          </a:p>
          <a:p>
            <a:pPr marL="285750" lvl="0" indent="-285750">
              <a:buFont typeface="Arial" panose="020B0604020202020204" pitchFamily="34" charset="0"/>
              <a:buChar char="•"/>
            </a:pPr>
            <a:r>
              <a:rPr lang="en-GB">
                <a:solidFill>
                  <a:prstClr val="black"/>
                </a:solidFill>
                <a:latin typeface="Arial"/>
                <a:ea typeface="Calibri" panose="020F0502020204030204" pitchFamily="34" charset="0"/>
                <a:cs typeface="Arial"/>
              </a:rPr>
              <a:t>Worries about infection, </a:t>
            </a:r>
            <a:r>
              <a:rPr lang="en-GB" b="1">
                <a:solidFill>
                  <a:prstClr val="black"/>
                </a:solidFill>
                <a:latin typeface="Arial"/>
                <a:ea typeface="Calibri" panose="020F0502020204030204" pitchFamily="34" charset="0"/>
                <a:cs typeface="Arial"/>
              </a:rPr>
              <a:t>balancing this risk </a:t>
            </a:r>
            <a:r>
              <a:rPr lang="en-GB">
                <a:solidFill>
                  <a:prstClr val="black"/>
                </a:solidFill>
                <a:latin typeface="Arial"/>
                <a:ea typeface="Calibri" panose="020F0502020204030204" pitchFamily="34" charset="0"/>
                <a:cs typeface="Arial"/>
              </a:rPr>
              <a:t>of </a:t>
            </a:r>
            <a:r>
              <a:rPr lang="en-GB" b="1">
                <a:solidFill>
                  <a:prstClr val="black"/>
                </a:solidFill>
                <a:latin typeface="Arial"/>
                <a:ea typeface="Calibri" panose="020F0502020204030204" pitchFamily="34" charset="0"/>
                <a:cs typeface="Arial"/>
              </a:rPr>
              <a:t>returning to work </a:t>
            </a:r>
            <a:r>
              <a:rPr lang="en-GB">
                <a:solidFill>
                  <a:prstClr val="black"/>
                </a:solidFill>
                <a:latin typeface="Arial"/>
                <a:ea typeface="Calibri" panose="020F0502020204030204" pitchFamily="34" charset="0"/>
                <a:cs typeface="Arial"/>
              </a:rPr>
              <a:t>&amp; potential of bringing germs home to family</a:t>
            </a:r>
          </a:p>
          <a:p>
            <a:pPr marL="285750" lvl="0" indent="-285750">
              <a:buFont typeface="Arial" panose="020B0604020202020204" pitchFamily="34" charset="0"/>
              <a:buChar char="•"/>
            </a:pPr>
            <a:r>
              <a:rPr lang="en-GB">
                <a:solidFill>
                  <a:prstClr val="black"/>
                </a:solidFill>
                <a:latin typeface="Arial"/>
                <a:ea typeface="Calibri" panose="020F0502020204030204" pitchFamily="34" charset="0"/>
                <a:cs typeface="Arial"/>
              </a:rPr>
              <a:t>Employers/managers deciding when it is safe for people to come into work if they have been unwell </a:t>
            </a:r>
          </a:p>
        </p:txBody>
      </p:sp>
      <p:sp>
        <p:nvSpPr>
          <p:cNvPr id="20" name="Rectangle 19">
            <a:extLst>
              <a:ext uri="{FF2B5EF4-FFF2-40B4-BE49-F238E27FC236}">
                <a16:creationId xmlns:a16="http://schemas.microsoft.com/office/drawing/2014/main" id="{463174C8-2646-456D-A333-6E93AEEBE32D}"/>
              </a:ext>
            </a:extLst>
          </p:cNvPr>
          <p:cNvSpPr/>
          <p:nvPr/>
        </p:nvSpPr>
        <p:spPr>
          <a:xfrm>
            <a:off x="1216278" y="6134802"/>
            <a:ext cx="5132884" cy="584775"/>
          </a:xfrm>
          <a:prstGeom prst="rect">
            <a:avLst/>
          </a:prstGeom>
        </p:spPr>
        <p:txBody>
          <a:bodyPr wrap="square">
            <a:spAutoFit/>
          </a:bodyPr>
          <a:lstStyle/>
          <a:p>
            <a:r>
              <a:rPr lang="en-GB" sz="1600" b="1">
                <a:solidFill>
                  <a:srgbClr val="C00000"/>
                </a:solidFill>
                <a:latin typeface="Arial" panose="020B0604020202020204" pitchFamily="34" charset="0"/>
                <a:cs typeface="Arial" panose="020B0604020202020204" pitchFamily="34" charset="0"/>
              </a:rPr>
              <a:t>How can we ensure that everyone still continues to manage the risks as we come out of lockdown?</a:t>
            </a:r>
          </a:p>
        </p:txBody>
      </p:sp>
      <p:pic>
        <p:nvPicPr>
          <p:cNvPr id="21" name="Picture 20" descr="A picture containing clock&#10;&#10;Description automatically generated">
            <a:extLst>
              <a:ext uri="{FF2B5EF4-FFF2-40B4-BE49-F238E27FC236}">
                <a16:creationId xmlns:a16="http://schemas.microsoft.com/office/drawing/2014/main" id="{B1F14DCF-92BF-45ED-BA48-BB08EA7741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058" y="6134802"/>
            <a:ext cx="523220" cy="523220"/>
          </a:xfrm>
          <a:prstGeom prst="rect">
            <a:avLst/>
          </a:prstGeom>
        </p:spPr>
      </p:pic>
      <p:sp>
        <p:nvSpPr>
          <p:cNvPr id="24" name="Rectangle 23">
            <a:extLst>
              <a:ext uri="{FF2B5EF4-FFF2-40B4-BE49-F238E27FC236}">
                <a16:creationId xmlns:a16="http://schemas.microsoft.com/office/drawing/2014/main" id="{23BFDDB6-E212-468D-A1B5-E164AE9AA8D8}"/>
              </a:ext>
            </a:extLst>
          </p:cNvPr>
          <p:cNvSpPr/>
          <p:nvPr/>
        </p:nvSpPr>
        <p:spPr>
          <a:xfrm>
            <a:off x="6549796" y="4137171"/>
            <a:ext cx="4839021" cy="307777"/>
          </a:xfrm>
          <a:prstGeom prst="rect">
            <a:avLst/>
          </a:prstGeom>
          <a:ln>
            <a:noFill/>
          </a:ln>
        </p:spPr>
        <p:txBody>
          <a:bodyPr wrap="square">
            <a:spAutoFit/>
          </a:bodyPr>
          <a:lstStyle/>
          <a:p>
            <a:pPr algn="ctr"/>
            <a:r>
              <a:rPr lang="en-GB" sz="1400" b="1" i="1">
                <a:solidFill>
                  <a:schemeClr val="tx1">
                    <a:lumMod val="65000"/>
                    <a:lumOff val="35000"/>
                  </a:schemeClr>
                </a:solidFill>
                <a:latin typeface="Arial"/>
                <a:ea typeface="Calibri" panose="020F0502020204030204" pitchFamily="34" charset="0"/>
                <a:cs typeface="Arial"/>
              </a:rPr>
              <a:t>	</a:t>
            </a:r>
            <a:endParaRPr lang="en-GB" sz="1400" i="1">
              <a:solidFill>
                <a:schemeClr val="tx1">
                  <a:lumMod val="65000"/>
                  <a:lumOff val="35000"/>
                </a:schemeClr>
              </a:solidFill>
              <a:latin typeface="Arial"/>
              <a:ea typeface="Calibri" panose="020F0502020204030204" pitchFamily="34" charset="0"/>
              <a:cs typeface="Arial"/>
            </a:endParaRPr>
          </a:p>
        </p:txBody>
      </p:sp>
      <p:sp>
        <p:nvSpPr>
          <p:cNvPr id="4" name="Rectangle 3">
            <a:extLst>
              <a:ext uri="{FF2B5EF4-FFF2-40B4-BE49-F238E27FC236}">
                <a16:creationId xmlns:a16="http://schemas.microsoft.com/office/drawing/2014/main" id="{E1734E33-896C-4EA7-8E7A-9903E9797B6F}"/>
              </a:ext>
            </a:extLst>
          </p:cNvPr>
          <p:cNvSpPr/>
          <p:nvPr/>
        </p:nvSpPr>
        <p:spPr>
          <a:xfrm>
            <a:off x="8083492" y="5765470"/>
            <a:ext cx="2398067" cy="738664"/>
          </a:xfrm>
          <a:prstGeom prst="rect">
            <a:avLst/>
          </a:prstGeom>
        </p:spPr>
        <p:txBody>
          <a:bodyPr wrap="square">
            <a:spAutoFit/>
          </a:bodyPr>
          <a:lstStyle/>
          <a:p>
            <a:pPr algn="ctr"/>
            <a:r>
              <a:rPr lang="en-GB" sz="1400" b="1" i="1">
                <a:solidFill>
                  <a:schemeClr val="tx1">
                    <a:lumMod val="65000"/>
                    <a:lumOff val="35000"/>
                  </a:schemeClr>
                </a:solidFill>
                <a:latin typeface="Arial" panose="020B0604020202020204" pitchFamily="34" charset="0"/>
                <a:cs typeface="Arial" panose="020B0604020202020204" pitchFamily="34" charset="0"/>
              </a:rPr>
              <a:t>“I have never been an anti bac person, but I would probably carry it now.”</a:t>
            </a:r>
          </a:p>
        </p:txBody>
      </p:sp>
      <p:sp>
        <p:nvSpPr>
          <p:cNvPr id="25" name="Rectangle 24">
            <a:extLst>
              <a:ext uri="{FF2B5EF4-FFF2-40B4-BE49-F238E27FC236}">
                <a16:creationId xmlns:a16="http://schemas.microsoft.com/office/drawing/2014/main" id="{1B145F3F-7C06-438C-A715-1B70D4296076}"/>
              </a:ext>
            </a:extLst>
          </p:cNvPr>
          <p:cNvSpPr/>
          <p:nvPr/>
        </p:nvSpPr>
        <p:spPr>
          <a:xfrm>
            <a:off x="954668" y="5396138"/>
            <a:ext cx="4737682" cy="738664"/>
          </a:xfrm>
          <a:prstGeom prst="rect">
            <a:avLst/>
          </a:prstGeom>
          <a:ln>
            <a:noFill/>
          </a:ln>
        </p:spPr>
        <p:txBody>
          <a:bodyPr wrap="square">
            <a:spAutoFit/>
          </a:bodyPr>
          <a:lstStyle/>
          <a:p>
            <a:pPr algn="ctr"/>
            <a:r>
              <a:rPr lang="en-GB" sz="1400" b="1" i="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“I</a:t>
            </a:r>
            <a:r>
              <a:rPr lang="en-GB" sz="1400" b="1" i="1">
                <a:solidFill>
                  <a:schemeClr val="tx1">
                    <a:lumMod val="65000"/>
                    <a:lumOff val="35000"/>
                  </a:schemeClr>
                </a:solidFill>
                <a:latin typeface="Arial" panose="020B0604020202020204" pitchFamily="34" charset="0"/>
                <a:cs typeface="Arial" panose="020B0604020202020204" pitchFamily="34" charset="0"/>
              </a:rPr>
              <a:t> come in (from collecting shopping order) and that’s when I do wash my hands, two happy birthdays type thing, but during the day I just wash them normally.</a:t>
            </a:r>
            <a:r>
              <a:rPr lang="en-GB" sz="1400" b="1" i="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734543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554636"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3200">
                <a:solidFill>
                  <a:schemeClr val="bg1"/>
                </a:solidFill>
                <a:latin typeface="+mn-lt"/>
              </a:rPr>
              <a:t>               </a:t>
            </a:r>
            <a:r>
              <a:rPr lang="en-GB" sz="2400">
                <a:solidFill>
                  <a:schemeClr val="bg1"/>
                </a:solidFill>
                <a:latin typeface="Arial" panose="020B0604020202020204" pitchFamily="34" charset="0"/>
                <a:cs typeface="Arial" panose="020B0604020202020204" pitchFamily="34" charset="0"/>
              </a:rPr>
              <a:t>Looking after your health </a:t>
            </a:r>
            <a:endParaRPr lang="en-GB" sz="3200">
              <a:solidFill>
                <a:schemeClr val="bg1"/>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86E3F7B-6A20-4AB5-B5B5-890DB4982E62}"/>
              </a:ext>
            </a:extLst>
          </p:cNvPr>
          <p:cNvSpPr/>
          <p:nvPr/>
        </p:nvSpPr>
        <p:spPr>
          <a:xfrm>
            <a:off x="682306" y="449277"/>
            <a:ext cx="11004940" cy="1477328"/>
          </a:xfrm>
          <a:prstGeom prst="rect">
            <a:avLst/>
          </a:prstGeom>
        </p:spPr>
        <p:txBody>
          <a:bodyPr wrap="square" anchor="t">
            <a:spAutoFit/>
          </a:bodyPr>
          <a:lstStyle/>
          <a:p>
            <a:r>
              <a:rPr lang="en-GB">
                <a:latin typeface="Arial"/>
                <a:ea typeface="Calibri" panose="020F0502020204030204" pitchFamily="34" charset="0"/>
                <a:cs typeface="Arial"/>
              </a:rPr>
              <a:t>Physical &amp; emotional wellbeing, </a:t>
            </a:r>
            <a:r>
              <a:rPr lang="en-GB" b="1">
                <a:latin typeface="Arial"/>
                <a:ea typeface="Calibri" panose="020F0502020204030204" pitchFamily="34" charset="0"/>
                <a:cs typeface="Arial"/>
              </a:rPr>
              <a:t>prevention &amp; early identification </a:t>
            </a:r>
            <a:r>
              <a:rPr lang="en-GB">
                <a:latin typeface="Arial"/>
                <a:ea typeface="Calibri" panose="020F0502020204030204" pitchFamily="34" charset="0"/>
                <a:cs typeface="Arial"/>
              </a:rPr>
              <a:t>is just as important during lockdown. People still become unwell, and others are managing pre-disposed health conditions. Some of those we spoke with or their families have successfully sought medical attention. Others had appointments cancelled due to infection control and social distance guidelines.  This is having a </a:t>
            </a:r>
            <a:r>
              <a:rPr lang="en-GB" b="1">
                <a:latin typeface="Arial"/>
                <a:ea typeface="Calibri" panose="020F0502020204030204" pitchFamily="34" charset="0"/>
                <a:cs typeface="Arial"/>
              </a:rPr>
              <a:t>detrimental </a:t>
            </a:r>
            <a:r>
              <a:rPr lang="en-GB">
                <a:latin typeface="Arial"/>
                <a:ea typeface="Calibri" panose="020F0502020204030204" pitchFamily="34" charset="0"/>
                <a:cs typeface="Arial"/>
              </a:rPr>
              <a:t>effect on their health &amp; wellbeing, although </a:t>
            </a:r>
            <a:r>
              <a:rPr lang="en-GB" b="1">
                <a:latin typeface="Arial"/>
                <a:ea typeface="Calibri" panose="020F0502020204030204" pitchFamily="34" charset="0"/>
                <a:cs typeface="Arial"/>
              </a:rPr>
              <a:t>feeling safe </a:t>
            </a:r>
            <a:r>
              <a:rPr lang="en-GB">
                <a:latin typeface="Arial"/>
                <a:ea typeface="Calibri" panose="020F0502020204030204" pitchFamily="34" charset="0"/>
                <a:cs typeface="Arial"/>
              </a:rPr>
              <a:t>when attending appointments is </a:t>
            </a:r>
            <a:r>
              <a:rPr lang="en-GB" b="1">
                <a:latin typeface="Arial"/>
                <a:ea typeface="Calibri" panose="020F0502020204030204" pitchFamily="34" charset="0"/>
                <a:cs typeface="Arial"/>
              </a:rPr>
              <a:t>very</a:t>
            </a:r>
            <a:r>
              <a:rPr lang="en-GB">
                <a:latin typeface="Arial"/>
                <a:ea typeface="Calibri" panose="020F0502020204030204" pitchFamily="34" charset="0"/>
                <a:cs typeface="Arial"/>
              </a:rPr>
              <a:t> important too</a:t>
            </a:r>
            <a:r>
              <a:rPr lang="en-GB" b="1">
                <a:latin typeface="Arial"/>
                <a:ea typeface="Calibri" panose="020F0502020204030204" pitchFamily="34" charset="0"/>
                <a:cs typeface="Arial"/>
              </a:rPr>
              <a:t>.</a:t>
            </a:r>
            <a:endParaRPr lang="en-GB">
              <a:latin typeface="Arial"/>
              <a:ea typeface="Calibri" panose="020F0502020204030204" pitchFamily="34" charset="0"/>
              <a:cs typeface="Arial"/>
            </a:endParaRPr>
          </a:p>
        </p:txBody>
      </p:sp>
      <p:sp>
        <p:nvSpPr>
          <p:cNvPr id="14" name="Rectangle 13">
            <a:extLst>
              <a:ext uri="{FF2B5EF4-FFF2-40B4-BE49-F238E27FC236}">
                <a16:creationId xmlns:a16="http://schemas.microsoft.com/office/drawing/2014/main" id="{FB4B285C-B279-470C-96B7-402F4DC783EA}"/>
              </a:ext>
            </a:extLst>
          </p:cNvPr>
          <p:cNvSpPr/>
          <p:nvPr/>
        </p:nvSpPr>
        <p:spPr>
          <a:xfrm>
            <a:off x="682306" y="76439"/>
            <a:ext cx="11415920" cy="400110"/>
          </a:xfrm>
          <a:prstGeom prst="rect">
            <a:avLst/>
          </a:prstGeom>
        </p:spPr>
        <p:txBody>
          <a:bodyPr wrap="square" anchor="t">
            <a:spAutoFit/>
          </a:bodyPr>
          <a:lstStyle/>
          <a:p>
            <a:r>
              <a:rPr lang="en-GB" sz="2000" b="1">
                <a:solidFill>
                  <a:srgbClr val="C00000"/>
                </a:solidFill>
                <a:latin typeface="Arial"/>
                <a:ea typeface="Calibri" panose="020F0502020204030204" pitchFamily="34" charset="0"/>
                <a:cs typeface="Arial"/>
              </a:rPr>
              <a:t>Families still need to access health &amp; wellbeing services during lockdown</a:t>
            </a:r>
            <a:endParaRPr lang="en-GB" sz="1600">
              <a:latin typeface="Arial"/>
              <a:ea typeface="Calibri" panose="020F0502020204030204" pitchFamily="34" charset="0"/>
              <a:cs typeface="Arial"/>
            </a:endParaRPr>
          </a:p>
        </p:txBody>
      </p:sp>
      <p:sp>
        <p:nvSpPr>
          <p:cNvPr id="8" name="Rectangle 7">
            <a:extLst>
              <a:ext uri="{FF2B5EF4-FFF2-40B4-BE49-F238E27FC236}">
                <a16:creationId xmlns:a16="http://schemas.microsoft.com/office/drawing/2014/main" id="{E72CD221-4DFF-4347-AEC0-43B020573E7F}"/>
              </a:ext>
            </a:extLst>
          </p:cNvPr>
          <p:cNvSpPr/>
          <p:nvPr/>
        </p:nvSpPr>
        <p:spPr>
          <a:xfrm>
            <a:off x="735505" y="2780169"/>
            <a:ext cx="6296269" cy="2385268"/>
          </a:xfrm>
          <a:prstGeom prst="rect">
            <a:avLst/>
          </a:prstGeom>
        </p:spPr>
        <p:txBody>
          <a:bodyPr wrap="square" anchor="t">
            <a:spAutoFit/>
          </a:bodyPr>
          <a:lstStyle/>
          <a:p>
            <a:pPr lvl="0">
              <a:spcBef>
                <a:spcPts val="600"/>
              </a:spcBef>
            </a:pPr>
            <a:r>
              <a:rPr lang="en-GB" b="1">
                <a:solidFill>
                  <a:srgbClr val="C00000"/>
                </a:solidFill>
                <a:latin typeface="Arial"/>
                <a:ea typeface="Calibri" panose="020F0502020204030204" pitchFamily="34" charset="0"/>
                <a:cs typeface="Arial"/>
              </a:rPr>
              <a:t>People are still able to access the following:</a:t>
            </a:r>
            <a:endParaRPr lang="en-GB">
              <a:latin typeface="Arial"/>
              <a:ea typeface="Calibri" panose="020F0502020204030204" pitchFamily="34" charset="0"/>
              <a:cs typeface="Arial"/>
            </a:endParaRPr>
          </a:p>
          <a:p>
            <a:pPr marL="285750" lvl="0" indent="-285750">
              <a:spcBef>
                <a:spcPts val="600"/>
              </a:spcBef>
              <a:buFont typeface="Arial" panose="020B0604020202020204" pitchFamily="34" charset="0"/>
              <a:buChar char="•"/>
            </a:pPr>
            <a:r>
              <a:rPr lang="en-GB" b="1">
                <a:latin typeface="Arial"/>
                <a:ea typeface="Calibri" panose="020F0502020204030204" pitchFamily="34" charset="0"/>
                <a:cs typeface="Arial"/>
              </a:rPr>
              <a:t>Virtual</a:t>
            </a:r>
            <a:r>
              <a:rPr lang="en-GB">
                <a:latin typeface="Arial"/>
                <a:ea typeface="Calibri" panose="020F0502020204030204" pitchFamily="34" charset="0"/>
                <a:cs typeface="Arial"/>
              </a:rPr>
              <a:t> GP appointments, with prescribed medication</a:t>
            </a:r>
          </a:p>
          <a:p>
            <a:pPr marL="285750" lvl="0" indent="-285750">
              <a:buFont typeface="Arial" panose="020B0604020202020204" pitchFamily="34" charset="0"/>
              <a:buChar char="•"/>
            </a:pPr>
            <a:r>
              <a:rPr lang="en-GB">
                <a:latin typeface="Arial"/>
                <a:ea typeface="Calibri" panose="020F0502020204030204" pitchFamily="34" charset="0"/>
                <a:cs typeface="Arial"/>
              </a:rPr>
              <a:t>A medical review </a:t>
            </a:r>
            <a:r>
              <a:rPr lang="en-GB" b="1">
                <a:latin typeface="Arial"/>
                <a:ea typeface="Calibri" panose="020F0502020204030204" pitchFamily="34" charset="0"/>
                <a:cs typeface="Arial"/>
              </a:rPr>
              <a:t>complemented</a:t>
            </a:r>
            <a:r>
              <a:rPr lang="en-GB">
                <a:latin typeface="Arial"/>
                <a:ea typeface="Calibri" panose="020F0502020204030204" pitchFamily="34" charset="0"/>
                <a:cs typeface="Arial"/>
              </a:rPr>
              <a:t> by home blood pressure check</a:t>
            </a:r>
          </a:p>
          <a:p>
            <a:pPr marL="285750" lvl="0" indent="-285750">
              <a:buFont typeface="Arial" panose="020B0604020202020204" pitchFamily="34" charset="0"/>
              <a:buChar char="•"/>
            </a:pPr>
            <a:r>
              <a:rPr lang="en-GB">
                <a:latin typeface="Arial"/>
                <a:ea typeface="Calibri" panose="020F0502020204030204" pitchFamily="34" charset="0"/>
                <a:cs typeface="Arial"/>
              </a:rPr>
              <a:t>Referrals to specialist services for </a:t>
            </a:r>
            <a:r>
              <a:rPr lang="en-GB" b="1">
                <a:latin typeface="Arial"/>
                <a:ea typeface="Calibri" panose="020F0502020204030204" pitchFamily="34" charset="0"/>
                <a:cs typeface="Arial"/>
              </a:rPr>
              <a:t>further investigations </a:t>
            </a:r>
          </a:p>
          <a:p>
            <a:pPr marL="285750" lvl="0" indent="-285750">
              <a:buFont typeface="Arial" panose="020B0604020202020204" pitchFamily="34" charset="0"/>
              <a:buChar char="•"/>
            </a:pPr>
            <a:r>
              <a:rPr lang="en-GB">
                <a:latin typeface="Arial"/>
                <a:ea typeface="Calibri" panose="020F0502020204030204" pitchFamily="34" charset="0"/>
                <a:cs typeface="Arial"/>
              </a:rPr>
              <a:t>Attend specialist clinics and have blood tests </a:t>
            </a:r>
          </a:p>
          <a:p>
            <a:pPr marL="285750" lvl="0" indent="-285750">
              <a:buFont typeface="Arial" panose="020B0604020202020204" pitchFamily="34" charset="0"/>
              <a:buChar char="•"/>
            </a:pPr>
            <a:r>
              <a:rPr lang="en-GB">
                <a:latin typeface="Arial"/>
                <a:ea typeface="Calibri" panose="020F0502020204030204" pitchFamily="34" charset="0"/>
                <a:cs typeface="Arial"/>
              </a:rPr>
              <a:t>Advice via 111 </a:t>
            </a:r>
          </a:p>
          <a:p>
            <a:pPr marL="285750" lvl="0" indent="-285750">
              <a:buFont typeface="Arial" panose="020B0604020202020204" pitchFamily="34" charset="0"/>
              <a:buChar char="•"/>
            </a:pPr>
            <a:r>
              <a:rPr lang="en-GB">
                <a:latin typeface="Arial"/>
                <a:ea typeface="Calibri" panose="020F0502020204030204" pitchFamily="34" charset="0"/>
                <a:cs typeface="Arial"/>
              </a:rPr>
              <a:t>Private appointments (e.g. osteopath) </a:t>
            </a:r>
          </a:p>
        </p:txBody>
      </p:sp>
      <p:sp>
        <p:nvSpPr>
          <p:cNvPr id="3" name="Rectangle 2">
            <a:extLst>
              <a:ext uri="{FF2B5EF4-FFF2-40B4-BE49-F238E27FC236}">
                <a16:creationId xmlns:a16="http://schemas.microsoft.com/office/drawing/2014/main" id="{DE1226A2-9818-4FE3-993C-A518F62F1A9A}"/>
              </a:ext>
            </a:extLst>
          </p:cNvPr>
          <p:cNvSpPr/>
          <p:nvPr/>
        </p:nvSpPr>
        <p:spPr>
          <a:xfrm>
            <a:off x="794856" y="2030802"/>
            <a:ext cx="4079507" cy="738664"/>
          </a:xfrm>
          <a:prstGeom prst="rect">
            <a:avLst/>
          </a:prstGeom>
        </p:spPr>
        <p:txBody>
          <a:bodyPr wrap="square">
            <a:spAutoFit/>
          </a:bodyPr>
          <a:lstStyle/>
          <a:p>
            <a:pPr algn="ctr"/>
            <a:r>
              <a:rPr lang="en-GB" sz="1400" b="1" i="1">
                <a:solidFill>
                  <a:schemeClr val="tx1">
                    <a:lumMod val="65000"/>
                    <a:lumOff val="35000"/>
                  </a:schemeClr>
                </a:solidFill>
                <a:latin typeface="Arial" panose="020B0604020202020204" pitchFamily="34" charset="0"/>
                <a:cs typeface="Arial" panose="020B0604020202020204" pitchFamily="34" charset="0"/>
              </a:rPr>
              <a:t>“I’d like to go visit a dentist but not until it’s safe, for the dentist and for me, as they have to get quite up close and personal.”</a:t>
            </a:r>
          </a:p>
        </p:txBody>
      </p:sp>
      <p:sp>
        <p:nvSpPr>
          <p:cNvPr id="12" name="Rectangle 11">
            <a:extLst>
              <a:ext uri="{FF2B5EF4-FFF2-40B4-BE49-F238E27FC236}">
                <a16:creationId xmlns:a16="http://schemas.microsoft.com/office/drawing/2014/main" id="{B3270856-ADC6-4BE0-9DC5-66A244DBAF7A}"/>
              </a:ext>
            </a:extLst>
          </p:cNvPr>
          <p:cNvSpPr/>
          <p:nvPr/>
        </p:nvSpPr>
        <p:spPr>
          <a:xfrm>
            <a:off x="7473966" y="4734028"/>
            <a:ext cx="4144111" cy="738664"/>
          </a:xfrm>
          <a:prstGeom prst="rect">
            <a:avLst/>
          </a:prstGeom>
        </p:spPr>
        <p:txBody>
          <a:bodyPr wrap="square">
            <a:spAutoFit/>
          </a:bodyPr>
          <a:lstStyle/>
          <a:p>
            <a:pPr algn="ctr"/>
            <a:r>
              <a:rPr lang="en-GB" sz="1400" b="1" i="1">
                <a:solidFill>
                  <a:schemeClr val="tx1">
                    <a:lumMod val="65000"/>
                    <a:lumOff val="35000"/>
                  </a:schemeClr>
                </a:solidFill>
                <a:latin typeface="Arial" panose="020B0604020202020204" pitchFamily="34" charset="0"/>
                <a:cs typeface="Arial" panose="020B0604020202020204" pitchFamily="34" charset="0"/>
              </a:rPr>
              <a:t>“Getting out doing regular walks, yes that helps, trying to get up to 10,000 steps a day, that’s the target, 7,000-8,000 a day now.”</a:t>
            </a:r>
          </a:p>
        </p:txBody>
      </p:sp>
      <p:pic>
        <p:nvPicPr>
          <p:cNvPr id="15" name="Picture 14" descr="A picture containing clock&#10;&#10;Description automatically generated">
            <a:extLst>
              <a:ext uri="{FF2B5EF4-FFF2-40B4-BE49-F238E27FC236}">
                <a16:creationId xmlns:a16="http://schemas.microsoft.com/office/drawing/2014/main" id="{F6BB9F4F-EC00-43E0-9F86-2343BC749A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306" y="5285603"/>
            <a:ext cx="523220" cy="523220"/>
          </a:xfrm>
          <a:prstGeom prst="rect">
            <a:avLst/>
          </a:prstGeom>
        </p:spPr>
      </p:pic>
      <p:sp>
        <p:nvSpPr>
          <p:cNvPr id="16" name="Rectangle 15">
            <a:extLst>
              <a:ext uri="{FF2B5EF4-FFF2-40B4-BE49-F238E27FC236}">
                <a16:creationId xmlns:a16="http://schemas.microsoft.com/office/drawing/2014/main" id="{333A7764-CD4F-45B3-9AF2-B68F276A2E67}"/>
              </a:ext>
            </a:extLst>
          </p:cNvPr>
          <p:cNvSpPr/>
          <p:nvPr/>
        </p:nvSpPr>
        <p:spPr>
          <a:xfrm>
            <a:off x="934869" y="5525935"/>
            <a:ext cx="7211863" cy="1280928"/>
          </a:xfrm>
          <a:prstGeom prst="rect">
            <a:avLst/>
          </a:prstGeom>
        </p:spPr>
        <p:txBody>
          <a:bodyPr wrap="square" anchor="t">
            <a:spAutoFit/>
          </a:bodyPr>
          <a:lstStyle/>
          <a:p>
            <a:pPr>
              <a:lnSpc>
                <a:spcPct val="107000"/>
              </a:lnSpc>
              <a:spcBef>
                <a:spcPts val="1200"/>
              </a:spcBef>
            </a:pPr>
            <a:r>
              <a:rPr lang="en-GB" sz="1600" b="1">
                <a:latin typeface="Arial" panose="020B0604020202020204" pitchFamily="34" charset="0"/>
                <a:cs typeface="Arial" panose="020B0604020202020204" pitchFamily="34" charset="0"/>
              </a:rPr>
              <a:t>    </a:t>
            </a:r>
            <a:r>
              <a:rPr lang="en-GB" sz="1600" b="1">
                <a:solidFill>
                  <a:srgbClr val="C00000"/>
                </a:solidFill>
                <a:latin typeface="Arial" panose="020B0604020202020204" pitchFamily="34" charset="0"/>
                <a:cs typeface="Arial" panose="020B0604020202020204" pitchFamily="34" charset="0"/>
              </a:rPr>
              <a:t>How can we ensure that people feel safe accessing health &amp; wellbeing services &amp; that they continue with physical activity after lockdown? </a:t>
            </a:r>
            <a:endParaRPr lang="en-GB" sz="1600" b="1">
              <a:solidFill>
                <a:srgbClr val="C00000"/>
              </a:solidFill>
              <a:latin typeface="Arial"/>
              <a:cs typeface="Arial"/>
            </a:endParaRPr>
          </a:p>
          <a:p>
            <a:pPr>
              <a:lnSpc>
                <a:spcPct val="107000"/>
              </a:lnSpc>
              <a:spcBef>
                <a:spcPts val="1200"/>
              </a:spcBef>
            </a:pPr>
            <a:r>
              <a:rPr lang="en-GB" sz="1600" b="1">
                <a:solidFill>
                  <a:srgbClr val="C00000"/>
                </a:solidFill>
                <a:latin typeface="Arial"/>
                <a:ea typeface="Calibri" panose="020F0502020204030204" pitchFamily="34" charset="0"/>
                <a:cs typeface="Arial"/>
              </a:rPr>
              <a:t>Will there be long term impacts on having to delay treatments/therapies, and could this impact on our services in the future?</a:t>
            </a:r>
            <a:endParaRPr lang="en-GB" sz="1600" b="1">
              <a:solidFill>
                <a:srgbClr val="C00000"/>
              </a:solidFill>
              <a:latin typeface="Arial" panose="020B0604020202020204" pitchFamily="34" charset="0"/>
              <a:cs typeface="Arial" panose="020B0604020202020204" pitchFamily="34" charset="0"/>
            </a:endParaRPr>
          </a:p>
        </p:txBody>
      </p:sp>
      <p:pic>
        <p:nvPicPr>
          <p:cNvPr id="1028" name="Picture 4" descr="Image result for health &amp; wellbeing icon">
            <a:extLst>
              <a:ext uri="{FF2B5EF4-FFF2-40B4-BE49-F238E27FC236}">
                <a16:creationId xmlns:a16="http://schemas.microsoft.com/office/drawing/2014/main" id="{256DBA1F-150E-4BEE-B9B6-37CD87E01F2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901" r="12824"/>
          <a:stretch/>
        </p:blipFill>
        <p:spPr bwMode="auto">
          <a:xfrm>
            <a:off x="10574764" y="5477717"/>
            <a:ext cx="1523462" cy="1261663"/>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a:extLst>
              <a:ext uri="{FF2B5EF4-FFF2-40B4-BE49-F238E27FC236}">
                <a16:creationId xmlns:a16="http://schemas.microsoft.com/office/drawing/2014/main" id="{5003C522-4934-4246-BAA2-55812B1872E0}"/>
              </a:ext>
            </a:extLst>
          </p:cNvPr>
          <p:cNvSpPr/>
          <p:nvPr/>
        </p:nvSpPr>
        <p:spPr>
          <a:xfrm>
            <a:off x="7160965" y="2945950"/>
            <a:ext cx="4937262" cy="1831271"/>
          </a:xfrm>
          <a:prstGeom prst="rect">
            <a:avLst/>
          </a:prstGeom>
        </p:spPr>
        <p:txBody>
          <a:bodyPr wrap="square" anchor="t">
            <a:spAutoFit/>
          </a:bodyPr>
          <a:lstStyle/>
          <a:p>
            <a:pPr lvl="0">
              <a:spcBef>
                <a:spcPts val="600"/>
              </a:spcBef>
            </a:pPr>
            <a:r>
              <a:rPr lang="en-GB" b="1">
                <a:solidFill>
                  <a:srgbClr val="C00000"/>
                </a:solidFill>
                <a:latin typeface="Arial"/>
                <a:ea typeface="Calibri" panose="020F0502020204030204" pitchFamily="34" charset="0"/>
                <a:cs typeface="Arial"/>
              </a:rPr>
              <a:t>Increased physical activity in the beginning</a:t>
            </a:r>
            <a:endParaRPr lang="en-GB">
              <a:latin typeface="Arial"/>
              <a:ea typeface="Calibri" panose="020F0502020204030204" pitchFamily="34" charset="0"/>
              <a:cs typeface="Arial"/>
            </a:endParaRPr>
          </a:p>
          <a:p>
            <a:pPr lvl="0">
              <a:spcBef>
                <a:spcPts val="600"/>
              </a:spcBef>
            </a:pPr>
            <a:r>
              <a:rPr lang="en-GB">
                <a:latin typeface="Arial"/>
                <a:ea typeface="Calibri" panose="020F0502020204030204" pitchFamily="34" charset="0"/>
                <a:cs typeface="Arial"/>
              </a:rPr>
              <a:t>Exercise helps with wellbeing, stress levels etc &amp; most people are taking regular exercise during lockdown, with some increasing what they do &amp; setting themselves targets. Activity levels for some have dropped overtime.</a:t>
            </a:r>
          </a:p>
        </p:txBody>
      </p:sp>
      <p:sp>
        <p:nvSpPr>
          <p:cNvPr id="21" name="Rectangle 20">
            <a:extLst>
              <a:ext uri="{FF2B5EF4-FFF2-40B4-BE49-F238E27FC236}">
                <a16:creationId xmlns:a16="http://schemas.microsoft.com/office/drawing/2014/main" id="{D24E22EB-C628-4F3B-B2F0-E6F1B32CEDD3}"/>
              </a:ext>
            </a:extLst>
          </p:cNvPr>
          <p:cNvSpPr/>
          <p:nvPr/>
        </p:nvSpPr>
        <p:spPr>
          <a:xfrm>
            <a:off x="5543781" y="2037449"/>
            <a:ext cx="5957963" cy="738664"/>
          </a:xfrm>
          <a:prstGeom prst="rect">
            <a:avLst/>
          </a:prstGeom>
        </p:spPr>
        <p:txBody>
          <a:bodyPr wrap="square">
            <a:spAutoFit/>
          </a:bodyPr>
          <a:lstStyle/>
          <a:p>
            <a:pPr algn="ctr"/>
            <a:r>
              <a:rPr lang="en-GB" sz="1400" b="1" i="1">
                <a:solidFill>
                  <a:schemeClr val="tx1">
                    <a:lumMod val="65000"/>
                    <a:lumOff val="35000"/>
                  </a:schemeClr>
                </a:solidFill>
                <a:latin typeface="Arial" panose="020B0604020202020204" pitchFamily="34" charset="0"/>
                <a:cs typeface="Arial" panose="020B0604020202020204" pitchFamily="34" charset="0"/>
              </a:rPr>
              <a:t>“My chiropractor does acupuncture on me and a bit of manipulation and massage and I would love to have an appointment with him just because of the stress of being on the computer.”</a:t>
            </a:r>
          </a:p>
        </p:txBody>
      </p:sp>
    </p:spTree>
    <p:extLst>
      <p:ext uri="{BB962C8B-B14F-4D97-AF65-F5344CB8AC3E}">
        <p14:creationId xmlns:p14="http://schemas.microsoft.com/office/powerpoint/2010/main" val="905612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AB353D-C3DD-45D0-A928-76F68198F592}"/>
              </a:ext>
            </a:extLst>
          </p:cNvPr>
          <p:cNvSpPr txBox="1">
            <a:spLocks/>
          </p:cNvSpPr>
          <p:nvPr/>
        </p:nvSpPr>
        <p:spPr>
          <a:xfrm>
            <a:off x="1" y="0"/>
            <a:ext cx="554636" cy="6858000"/>
          </a:xfrm>
          <a:prstGeom prst="rect">
            <a:avLst/>
          </a:prstGeom>
          <a:solidFill>
            <a:srgbClr val="C00000"/>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3200">
                <a:solidFill>
                  <a:schemeClr val="bg1"/>
                </a:solidFill>
                <a:latin typeface="+mn-lt"/>
              </a:rPr>
              <a:t>               </a:t>
            </a:r>
            <a:r>
              <a:rPr lang="en-GB" sz="2400">
                <a:solidFill>
                  <a:schemeClr val="bg1"/>
                </a:solidFill>
                <a:latin typeface="Arial" panose="020B0604020202020204" pitchFamily="34" charset="0"/>
                <a:cs typeface="Arial" panose="020B0604020202020204" pitchFamily="34" charset="0"/>
              </a:rPr>
              <a:t>Looking after your health </a:t>
            </a:r>
          </a:p>
        </p:txBody>
      </p:sp>
      <p:sp>
        <p:nvSpPr>
          <p:cNvPr id="2" name="Rectangle 1">
            <a:extLst>
              <a:ext uri="{FF2B5EF4-FFF2-40B4-BE49-F238E27FC236}">
                <a16:creationId xmlns:a16="http://schemas.microsoft.com/office/drawing/2014/main" id="{B86E3F7B-6A20-4AB5-B5B5-890DB4982E62}"/>
              </a:ext>
            </a:extLst>
          </p:cNvPr>
          <p:cNvSpPr/>
          <p:nvPr/>
        </p:nvSpPr>
        <p:spPr>
          <a:xfrm>
            <a:off x="687802" y="115943"/>
            <a:ext cx="11415920" cy="400110"/>
          </a:xfrm>
          <a:prstGeom prst="rect">
            <a:avLst/>
          </a:prstGeom>
        </p:spPr>
        <p:txBody>
          <a:bodyPr wrap="square" anchor="t">
            <a:spAutoFit/>
          </a:bodyPr>
          <a:lstStyle/>
          <a:p>
            <a:r>
              <a:rPr lang="en-GB" sz="2000" b="1">
                <a:solidFill>
                  <a:srgbClr val="C00000"/>
                </a:solidFill>
                <a:latin typeface="Arial"/>
                <a:ea typeface="Calibri" panose="020F0502020204030204" pitchFamily="34" charset="0"/>
                <a:cs typeface="Arial"/>
              </a:rPr>
              <a:t>Many found virtual medical appointments beneficial </a:t>
            </a:r>
            <a:endParaRPr lang="en-GB" sz="1600">
              <a:latin typeface="Arial"/>
              <a:ea typeface="Calibri" panose="020F0502020204030204" pitchFamily="34" charset="0"/>
              <a:cs typeface="Arial"/>
            </a:endParaRPr>
          </a:p>
        </p:txBody>
      </p:sp>
      <p:sp>
        <p:nvSpPr>
          <p:cNvPr id="13" name="Rectangle 12">
            <a:extLst>
              <a:ext uri="{FF2B5EF4-FFF2-40B4-BE49-F238E27FC236}">
                <a16:creationId xmlns:a16="http://schemas.microsoft.com/office/drawing/2014/main" id="{F157136B-D1B5-4A3D-888F-25A73344D58D}"/>
              </a:ext>
            </a:extLst>
          </p:cNvPr>
          <p:cNvSpPr/>
          <p:nvPr/>
        </p:nvSpPr>
        <p:spPr>
          <a:xfrm>
            <a:off x="967168" y="5090810"/>
            <a:ext cx="7438702" cy="1569660"/>
          </a:xfrm>
          <a:prstGeom prst="rect">
            <a:avLst/>
          </a:prstGeom>
        </p:spPr>
        <p:txBody>
          <a:bodyPr wrap="square" anchor="t">
            <a:spAutoFit/>
          </a:bodyPr>
          <a:lstStyle/>
          <a:p>
            <a:pPr marL="285750" indent="-285750">
              <a:buFont typeface="Arial" panose="020B0604020202020204" pitchFamily="34" charset="0"/>
              <a:buChar char="•"/>
            </a:pPr>
            <a:r>
              <a:rPr lang="en-GB" sz="1600" b="1">
                <a:solidFill>
                  <a:srgbClr val="C00000"/>
                </a:solidFill>
                <a:latin typeface="Arial"/>
                <a:ea typeface="Calibri" panose="020F0502020204030204" pitchFamily="34" charset="0"/>
                <a:cs typeface="Arial"/>
              </a:rPr>
              <a:t> Which groups could benefit more from virtual medical appointments, who is less likely to visit a health professional &amp; why?</a:t>
            </a:r>
          </a:p>
          <a:p>
            <a:pPr marL="285750" indent="-285750">
              <a:buFont typeface="Arial" panose="020B0604020202020204" pitchFamily="34" charset="0"/>
              <a:buChar char="•"/>
            </a:pPr>
            <a:r>
              <a:rPr lang="en-GB" sz="1600" b="1">
                <a:solidFill>
                  <a:srgbClr val="C00000"/>
                </a:solidFill>
                <a:latin typeface="Arial"/>
                <a:ea typeface="Calibri" panose="020F0502020204030204" pitchFamily="34" charset="0"/>
                <a:cs typeface="Arial"/>
              </a:rPr>
              <a:t>How could virtual appointments encourage these groups &amp; help </a:t>
            </a:r>
            <a:br>
              <a:rPr lang="en-GB" sz="1600" b="1">
                <a:solidFill>
                  <a:srgbClr val="C00000"/>
                </a:solidFill>
                <a:latin typeface="Arial"/>
                <a:ea typeface="Calibri" panose="020F0502020204030204" pitchFamily="34" charset="0"/>
                <a:cs typeface="Arial"/>
              </a:rPr>
            </a:br>
            <a:r>
              <a:rPr lang="en-GB" sz="1600" b="1">
                <a:solidFill>
                  <a:srgbClr val="C00000"/>
                </a:solidFill>
                <a:latin typeface="Arial"/>
                <a:ea typeface="Calibri" panose="020F0502020204030204" pitchFamily="34" charset="0"/>
                <a:cs typeface="Arial"/>
              </a:rPr>
              <a:t>the prevention agenda?</a:t>
            </a:r>
          </a:p>
          <a:p>
            <a:pPr marL="285750" indent="-285750">
              <a:buFont typeface="Arial" panose="020B0604020202020204" pitchFamily="34" charset="0"/>
              <a:buChar char="•"/>
            </a:pPr>
            <a:r>
              <a:rPr lang="en-GB" sz="1600" b="1">
                <a:solidFill>
                  <a:srgbClr val="C00000"/>
                </a:solidFill>
                <a:latin typeface="Arial"/>
                <a:ea typeface="Calibri" panose="020F0502020204030204" pitchFamily="34" charset="0"/>
                <a:cs typeface="Arial"/>
              </a:rPr>
              <a:t>Will there be long term impacts on having to delay treatments/</a:t>
            </a:r>
            <a:br>
              <a:rPr lang="en-GB" sz="1600" b="1">
                <a:solidFill>
                  <a:srgbClr val="C00000"/>
                </a:solidFill>
                <a:latin typeface="Arial"/>
                <a:ea typeface="Calibri" panose="020F0502020204030204" pitchFamily="34" charset="0"/>
                <a:cs typeface="Arial"/>
              </a:rPr>
            </a:br>
            <a:r>
              <a:rPr lang="en-GB" sz="1600" b="1">
                <a:solidFill>
                  <a:srgbClr val="C00000"/>
                </a:solidFill>
                <a:latin typeface="Arial"/>
                <a:ea typeface="Calibri" panose="020F0502020204030204" pitchFamily="34" charset="0"/>
                <a:cs typeface="Arial"/>
              </a:rPr>
              <a:t>therapies, could this impact on our services in the future?</a:t>
            </a:r>
          </a:p>
        </p:txBody>
      </p:sp>
      <p:pic>
        <p:nvPicPr>
          <p:cNvPr id="15" name="Picture 14" descr="A picture containing clock&#10;&#10;Description automatically generated">
            <a:extLst>
              <a:ext uri="{FF2B5EF4-FFF2-40B4-BE49-F238E27FC236}">
                <a16:creationId xmlns:a16="http://schemas.microsoft.com/office/drawing/2014/main" id="{337190D0-30D7-405A-83F7-312BEB3E2D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60" y="4909363"/>
            <a:ext cx="523220" cy="523220"/>
          </a:xfrm>
          <a:prstGeom prst="rect">
            <a:avLst/>
          </a:prstGeom>
        </p:spPr>
      </p:pic>
      <p:pic>
        <p:nvPicPr>
          <p:cNvPr id="12" name="Picture 15" descr="A close up of a sign&#10;&#10;Description generated with very high confidence">
            <a:extLst>
              <a:ext uri="{FF2B5EF4-FFF2-40B4-BE49-F238E27FC236}">
                <a16:creationId xmlns:a16="http://schemas.microsoft.com/office/drawing/2014/main" id="{0BD23528-A9A0-49F1-886D-99EE6B33B146}"/>
              </a:ext>
            </a:extLst>
          </p:cNvPr>
          <p:cNvPicPr>
            <a:picLocks noChangeAspect="1"/>
          </p:cNvPicPr>
          <p:nvPr/>
        </p:nvPicPr>
        <p:blipFill>
          <a:blip r:embed="rId4"/>
          <a:stretch>
            <a:fillRect/>
          </a:stretch>
        </p:blipFill>
        <p:spPr>
          <a:xfrm>
            <a:off x="10277014" y="5517708"/>
            <a:ext cx="1855167" cy="1231426"/>
          </a:xfrm>
          <a:prstGeom prst="rect">
            <a:avLst/>
          </a:prstGeom>
        </p:spPr>
      </p:pic>
      <p:sp>
        <p:nvSpPr>
          <p:cNvPr id="16" name="Rectangle 15">
            <a:extLst>
              <a:ext uri="{FF2B5EF4-FFF2-40B4-BE49-F238E27FC236}">
                <a16:creationId xmlns:a16="http://schemas.microsoft.com/office/drawing/2014/main" id="{4CE6CE8C-09A0-4BDE-89BD-6C6366B4CEDC}"/>
              </a:ext>
            </a:extLst>
          </p:cNvPr>
          <p:cNvSpPr/>
          <p:nvPr/>
        </p:nvSpPr>
        <p:spPr>
          <a:xfrm>
            <a:off x="687802" y="502087"/>
            <a:ext cx="11068362" cy="923330"/>
          </a:xfrm>
          <a:prstGeom prst="rect">
            <a:avLst/>
          </a:prstGeom>
        </p:spPr>
        <p:txBody>
          <a:bodyPr wrap="square">
            <a:spAutoFit/>
          </a:bodyPr>
          <a:lstStyle/>
          <a:p>
            <a:pPr lvl="0"/>
            <a:r>
              <a:rPr lang="en-GB">
                <a:solidFill>
                  <a:prstClr val="black"/>
                </a:solidFill>
                <a:latin typeface="Arial"/>
                <a:ea typeface="Calibri" panose="020F0502020204030204" pitchFamily="34" charset="0"/>
                <a:cs typeface="Arial"/>
              </a:rPr>
              <a:t>Participants could clearly see the </a:t>
            </a:r>
            <a:r>
              <a:rPr lang="en-GB" b="1">
                <a:solidFill>
                  <a:prstClr val="black"/>
                </a:solidFill>
                <a:latin typeface="Arial"/>
                <a:ea typeface="Calibri" panose="020F0502020204030204" pitchFamily="34" charset="0"/>
                <a:cs typeface="Arial"/>
              </a:rPr>
              <a:t>benefits &amp; opportunities </a:t>
            </a:r>
            <a:r>
              <a:rPr lang="en-GB">
                <a:solidFill>
                  <a:prstClr val="black"/>
                </a:solidFill>
                <a:latin typeface="Arial"/>
                <a:ea typeface="Calibri" panose="020F0502020204030204" pitchFamily="34" charset="0"/>
                <a:cs typeface="Arial"/>
              </a:rPr>
              <a:t>of using virtual medical appointments. Several had a direct experience pre-lockdown. While some do not want the system to lose the personal touch, the pro’s outweighed the negatives:</a:t>
            </a:r>
          </a:p>
        </p:txBody>
      </p:sp>
      <p:sp>
        <p:nvSpPr>
          <p:cNvPr id="20" name="Rectangle 19">
            <a:extLst>
              <a:ext uri="{FF2B5EF4-FFF2-40B4-BE49-F238E27FC236}">
                <a16:creationId xmlns:a16="http://schemas.microsoft.com/office/drawing/2014/main" id="{F1FBC9FF-EE1D-462E-866D-EEE82FC9BFFA}"/>
              </a:ext>
            </a:extLst>
          </p:cNvPr>
          <p:cNvSpPr/>
          <p:nvPr/>
        </p:nvSpPr>
        <p:spPr>
          <a:xfrm>
            <a:off x="766460" y="1425417"/>
            <a:ext cx="6680564" cy="3416320"/>
          </a:xfrm>
          <a:prstGeom prst="rect">
            <a:avLst/>
          </a:prstGeom>
        </p:spPr>
        <p:txBody>
          <a:bodyPr wrap="square">
            <a:spAutoFit/>
          </a:bodyPr>
          <a:lstStyle/>
          <a:p>
            <a:pPr marL="285750" lvl="0" indent="-285750">
              <a:buFont typeface="Arial" panose="020B0604020202020204" pitchFamily="34" charset="0"/>
              <a:buChar char="•"/>
            </a:pPr>
            <a:r>
              <a:rPr lang="en-GB" b="1">
                <a:solidFill>
                  <a:prstClr val="black"/>
                </a:solidFill>
                <a:latin typeface="Arial"/>
                <a:ea typeface="Calibri" panose="020F0502020204030204" pitchFamily="34" charset="0"/>
                <a:cs typeface="Arial"/>
              </a:rPr>
              <a:t>Infection control</a:t>
            </a:r>
            <a:r>
              <a:rPr lang="en-GB">
                <a:solidFill>
                  <a:prstClr val="black"/>
                </a:solidFill>
                <a:latin typeface="Arial"/>
                <a:ea typeface="Calibri" panose="020F0502020204030204" pitchFamily="34" charset="0"/>
                <a:cs typeface="Arial"/>
              </a:rPr>
              <a:t>: lack of contamination from being </a:t>
            </a:r>
            <a:br>
              <a:rPr lang="en-GB">
                <a:solidFill>
                  <a:prstClr val="black"/>
                </a:solidFill>
                <a:latin typeface="Arial"/>
                <a:ea typeface="Calibri" panose="020F0502020204030204" pitchFamily="34" charset="0"/>
                <a:cs typeface="Arial"/>
              </a:rPr>
            </a:br>
            <a:r>
              <a:rPr lang="en-GB">
                <a:solidFill>
                  <a:prstClr val="black"/>
                </a:solidFill>
                <a:latin typeface="Arial"/>
                <a:ea typeface="Calibri" panose="020F0502020204030204" pitchFamily="34" charset="0"/>
                <a:cs typeface="Arial"/>
              </a:rPr>
              <a:t>in the waiting room with other patients </a:t>
            </a:r>
          </a:p>
          <a:p>
            <a:pPr marL="285750" lvl="0" indent="-285750">
              <a:buFont typeface="Arial" panose="020B0604020202020204" pitchFamily="34" charset="0"/>
              <a:buChar char="•"/>
            </a:pPr>
            <a:r>
              <a:rPr lang="en-GB">
                <a:solidFill>
                  <a:prstClr val="black"/>
                </a:solidFill>
                <a:latin typeface="Arial"/>
                <a:ea typeface="Calibri" panose="020F0502020204030204" pitchFamily="34" charset="0"/>
                <a:cs typeface="Arial"/>
              </a:rPr>
              <a:t>Professionals less likely to be late, leading to a better consultation experience</a:t>
            </a:r>
          </a:p>
          <a:p>
            <a:pPr marL="285750" lvl="0" indent="-285750">
              <a:buFont typeface="Arial" panose="020B0604020202020204" pitchFamily="34" charset="0"/>
              <a:buChar char="•"/>
            </a:pPr>
            <a:r>
              <a:rPr lang="en-GB">
                <a:solidFill>
                  <a:prstClr val="black"/>
                </a:solidFill>
                <a:latin typeface="Arial"/>
                <a:ea typeface="Calibri" panose="020F0502020204030204" pitchFamily="34" charset="0"/>
                <a:cs typeface="Arial"/>
              </a:rPr>
              <a:t>Flexible, easier to get an appointment at a suitable time</a:t>
            </a:r>
          </a:p>
          <a:p>
            <a:pPr marL="285750" lvl="0" indent="-285750">
              <a:buFont typeface="Arial" panose="020B0604020202020204" pitchFamily="34" charset="0"/>
              <a:buChar char="•"/>
            </a:pPr>
            <a:r>
              <a:rPr lang="en-GB">
                <a:solidFill>
                  <a:prstClr val="black"/>
                </a:solidFill>
                <a:latin typeface="Arial"/>
                <a:ea typeface="Calibri" panose="020F0502020204030204" pitchFamily="34" charset="0"/>
                <a:cs typeface="Arial"/>
              </a:rPr>
              <a:t>No need to take time off work, especially if </a:t>
            </a:r>
            <a:r>
              <a:rPr lang="en-GB" b="1">
                <a:solidFill>
                  <a:prstClr val="black"/>
                </a:solidFill>
                <a:latin typeface="Arial"/>
                <a:ea typeface="Calibri" panose="020F0502020204030204" pitchFamily="34" charset="0"/>
                <a:cs typeface="Arial"/>
              </a:rPr>
              <a:t>self-employed, </a:t>
            </a:r>
            <a:r>
              <a:rPr lang="en-GB">
                <a:solidFill>
                  <a:prstClr val="black"/>
                </a:solidFill>
                <a:latin typeface="Arial"/>
                <a:ea typeface="Calibri" panose="020F0502020204030204" pitchFamily="34" charset="0"/>
                <a:cs typeface="Arial"/>
              </a:rPr>
              <a:t>or </a:t>
            </a:r>
            <a:r>
              <a:rPr lang="en-GB" b="1">
                <a:solidFill>
                  <a:prstClr val="black"/>
                </a:solidFill>
                <a:latin typeface="Arial"/>
                <a:ea typeface="Calibri" panose="020F0502020204030204" pitchFamily="34" charset="0"/>
                <a:cs typeface="Arial"/>
              </a:rPr>
              <a:t>not getting paid </a:t>
            </a:r>
            <a:r>
              <a:rPr lang="en-GB">
                <a:solidFill>
                  <a:prstClr val="black"/>
                </a:solidFill>
                <a:latin typeface="Arial"/>
                <a:ea typeface="Calibri" panose="020F0502020204030204" pitchFamily="34" charset="0"/>
                <a:cs typeface="Arial"/>
              </a:rPr>
              <a:t>when taking time off for medical appointments </a:t>
            </a:r>
          </a:p>
          <a:p>
            <a:pPr marL="285750" indent="-285750">
              <a:buFont typeface="Arial" panose="020B0604020202020204" pitchFamily="34" charset="0"/>
              <a:buChar char="•"/>
            </a:pPr>
            <a:r>
              <a:rPr lang="en-GB">
                <a:solidFill>
                  <a:prstClr val="black"/>
                </a:solidFill>
                <a:latin typeface="Arial"/>
                <a:ea typeface="Calibri" panose="020F0502020204030204" pitchFamily="34" charset="0"/>
                <a:cs typeface="Arial"/>
              </a:rPr>
              <a:t>Very helpful if</a:t>
            </a:r>
            <a:r>
              <a:rPr lang="en-GB" b="1">
                <a:solidFill>
                  <a:prstClr val="black"/>
                </a:solidFill>
                <a:latin typeface="Arial"/>
                <a:ea typeface="Calibri" panose="020F0502020204030204" pitchFamily="34" charset="0"/>
                <a:cs typeface="Arial"/>
              </a:rPr>
              <a:t> don’t work near GP</a:t>
            </a:r>
            <a:r>
              <a:rPr lang="en-GB">
                <a:solidFill>
                  <a:prstClr val="black"/>
                </a:solidFill>
                <a:latin typeface="Arial"/>
                <a:ea typeface="Calibri" panose="020F0502020204030204" pitchFamily="34" charset="0"/>
                <a:cs typeface="Arial"/>
              </a:rPr>
              <a:t> </a:t>
            </a:r>
          </a:p>
          <a:p>
            <a:pPr marL="285750" lvl="0" indent="-285750">
              <a:buFont typeface="Arial" panose="020B0604020202020204" pitchFamily="34" charset="0"/>
              <a:buChar char="•"/>
            </a:pPr>
            <a:r>
              <a:rPr lang="en-GB">
                <a:solidFill>
                  <a:prstClr val="black"/>
                </a:solidFill>
                <a:latin typeface="Arial"/>
                <a:ea typeface="Calibri" panose="020F0502020204030204" pitchFamily="34" charset="0"/>
                <a:cs typeface="Arial"/>
              </a:rPr>
              <a:t>Could be seen as a more preventative approach</a:t>
            </a:r>
          </a:p>
          <a:p>
            <a:pPr marL="285750" lvl="0" indent="-285750">
              <a:buFont typeface="Arial" panose="020B0604020202020204" pitchFamily="34" charset="0"/>
              <a:buChar char="•"/>
            </a:pPr>
            <a:r>
              <a:rPr lang="en-GB">
                <a:solidFill>
                  <a:prstClr val="black"/>
                </a:solidFill>
                <a:latin typeface="Arial"/>
                <a:ea typeface="Calibri" panose="020F0502020204030204" pitchFamily="34" charset="0"/>
                <a:cs typeface="Arial"/>
              </a:rPr>
              <a:t>No travelling, positive impact on the environment, </a:t>
            </a:r>
            <a:br>
              <a:rPr lang="en-GB">
                <a:solidFill>
                  <a:prstClr val="black"/>
                </a:solidFill>
                <a:latin typeface="Arial"/>
                <a:ea typeface="Calibri" panose="020F0502020204030204" pitchFamily="34" charset="0"/>
                <a:cs typeface="Arial"/>
              </a:rPr>
            </a:br>
            <a:r>
              <a:rPr lang="en-GB">
                <a:solidFill>
                  <a:prstClr val="black"/>
                </a:solidFill>
                <a:latin typeface="Arial"/>
                <a:ea typeface="Calibri" panose="020F0502020204030204" pitchFamily="34" charset="0"/>
                <a:cs typeface="Arial"/>
              </a:rPr>
              <a:t>less risk of contamination when in transit</a:t>
            </a:r>
          </a:p>
        </p:txBody>
      </p:sp>
      <p:sp>
        <p:nvSpPr>
          <p:cNvPr id="22" name="Rectangle 21">
            <a:extLst>
              <a:ext uri="{FF2B5EF4-FFF2-40B4-BE49-F238E27FC236}">
                <a16:creationId xmlns:a16="http://schemas.microsoft.com/office/drawing/2014/main" id="{0C6F5EA8-8942-45BD-AC0F-FD451C92BB7A}"/>
              </a:ext>
            </a:extLst>
          </p:cNvPr>
          <p:cNvSpPr/>
          <p:nvPr/>
        </p:nvSpPr>
        <p:spPr>
          <a:xfrm>
            <a:off x="7974374" y="1335458"/>
            <a:ext cx="3702088" cy="954107"/>
          </a:xfrm>
          <a:prstGeom prst="rect">
            <a:avLst/>
          </a:prstGeom>
          <a:ln>
            <a:noFill/>
          </a:ln>
        </p:spPr>
        <p:txBody>
          <a:bodyPr wrap="square">
            <a:spAutoFit/>
          </a:bodyPr>
          <a:lstStyle/>
          <a:p>
            <a:pPr algn="ctr"/>
            <a:r>
              <a:rPr lang="en-GB" sz="1400" b="1" i="1">
                <a:solidFill>
                  <a:schemeClr val="tx1">
                    <a:lumMod val="65000"/>
                    <a:lumOff val="35000"/>
                  </a:schemeClr>
                </a:solidFill>
                <a:latin typeface="Arial"/>
                <a:ea typeface="Calibri" panose="020F0502020204030204" pitchFamily="34" charset="0"/>
                <a:cs typeface="Arial"/>
              </a:rPr>
              <a:t>“Never had a virtual consultation, would not object, think it’s a good idea &amp; actually it’s preferable to sitting in a room full of people who might be infectious.”</a:t>
            </a:r>
          </a:p>
        </p:txBody>
      </p:sp>
      <p:sp>
        <p:nvSpPr>
          <p:cNvPr id="10" name="Rectangle 9">
            <a:extLst>
              <a:ext uri="{FF2B5EF4-FFF2-40B4-BE49-F238E27FC236}">
                <a16:creationId xmlns:a16="http://schemas.microsoft.com/office/drawing/2014/main" id="{CF860C74-0AFF-41B5-A516-7F655DF8C1EB}"/>
              </a:ext>
            </a:extLst>
          </p:cNvPr>
          <p:cNvSpPr/>
          <p:nvPr/>
        </p:nvSpPr>
        <p:spPr>
          <a:xfrm>
            <a:off x="8086565" y="3235052"/>
            <a:ext cx="3649949" cy="2031325"/>
          </a:xfrm>
          <a:prstGeom prst="rect">
            <a:avLst/>
          </a:prstGeom>
          <a:ln>
            <a:noFill/>
          </a:ln>
        </p:spPr>
        <p:txBody>
          <a:bodyPr wrap="square">
            <a:spAutoFit/>
          </a:bodyPr>
          <a:lstStyle/>
          <a:p>
            <a:pPr algn="ctr"/>
            <a:r>
              <a:rPr lang="en-GB" sz="1400" i="1">
                <a:solidFill>
                  <a:schemeClr val="tx1">
                    <a:lumMod val="65000"/>
                    <a:lumOff val="35000"/>
                  </a:schemeClr>
                </a:solidFill>
                <a:latin typeface="Arial" panose="020B0604020202020204" pitchFamily="34" charset="0"/>
                <a:cs typeface="Arial" panose="020B0604020202020204" pitchFamily="34" charset="0"/>
              </a:rPr>
              <a:t>“</a:t>
            </a:r>
            <a:r>
              <a:rPr lang="en-GB" sz="1400" b="1" i="1">
                <a:solidFill>
                  <a:schemeClr val="tx1">
                    <a:lumMod val="65000"/>
                    <a:lumOff val="35000"/>
                  </a:schemeClr>
                </a:solidFill>
                <a:latin typeface="Arial" panose="020B0604020202020204" pitchFamily="34" charset="0"/>
                <a:cs typeface="Arial" panose="020B0604020202020204" pitchFamily="34" charset="0"/>
              </a:rPr>
              <a:t>Especially </a:t>
            </a:r>
            <a:r>
              <a:rPr lang="en-GB" sz="1400" b="1" i="1" err="1">
                <a:solidFill>
                  <a:schemeClr val="tx1">
                    <a:lumMod val="65000"/>
                    <a:lumOff val="35000"/>
                  </a:schemeClr>
                </a:solidFill>
                <a:latin typeface="Arial" panose="020B0604020202020204" pitchFamily="34" charset="0"/>
                <a:cs typeface="Arial" panose="020B0604020202020204" pitchFamily="34" charset="0"/>
              </a:rPr>
              <a:t>xxxx</a:t>
            </a:r>
            <a:r>
              <a:rPr lang="en-GB" sz="1400" b="1" i="1">
                <a:solidFill>
                  <a:schemeClr val="tx1">
                    <a:lumMod val="65000"/>
                    <a:lumOff val="35000"/>
                  </a:schemeClr>
                </a:solidFill>
                <a:latin typeface="Arial" panose="020B0604020202020204" pitchFamily="34" charset="0"/>
                <a:cs typeface="Arial" panose="020B0604020202020204" pitchFamily="34" charset="0"/>
              </a:rPr>
              <a:t> being self-employed if he has ever had to go for anything he has to have a day off work for a doctors appointment sometimes, tell him it’s a 2pm one then there is no point him travelling to work &amp; then coming back again. If he could do it virtually it would be so much better.”</a:t>
            </a:r>
          </a:p>
          <a:p>
            <a:pPr algn="ctr"/>
            <a:endParaRPr lang="en-GB" sz="1400" i="1">
              <a:solidFill>
                <a:schemeClr val="tx1">
                  <a:lumMod val="65000"/>
                  <a:lumOff val="35000"/>
                </a:schemeClr>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88FBC9F0-9019-4773-9781-E5374D4216A5}"/>
              </a:ext>
            </a:extLst>
          </p:cNvPr>
          <p:cNvSpPr/>
          <p:nvPr/>
        </p:nvSpPr>
        <p:spPr>
          <a:xfrm>
            <a:off x="8054076" y="2453764"/>
            <a:ext cx="3702088" cy="738664"/>
          </a:xfrm>
          <a:prstGeom prst="rect">
            <a:avLst/>
          </a:prstGeom>
          <a:ln>
            <a:noFill/>
          </a:ln>
        </p:spPr>
        <p:txBody>
          <a:bodyPr wrap="square">
            <a:spAutoFit/>
          </a:bodyPr>
          <a:lstStyle/>
          <a:p>
            <a:pPr algn="ctr"/>
            <a:r>
              <a:rPr lang="en-GB" sz="1400" b="1" i="1">
                <a:solidFill>
                  <a:schemeClr val="tx1">
                    <a:lumMod val="65000"/>
                    <a:lumOff val="35000"/>
                  </a:schemeClr>
                </a:solidFill>
                <a:latin typeface="Arial"/>
                <a:ea typeface="Calibri" panose="020F0502020204030204" pitchFamily="34" charset="0"/>
                <a:cs typeface="Arial"/>
              </a:rPr>
              <a:t>“You just see a doctor from your bed. I would use it every time if I had the option.”</a:t>
            </a:r>
          </a:p>
        </p:txBody>
      </p:sp>
    </p:spTree>
    <p:extLst>
      <p:ext uri="{BB962C8B-B14F-4D97-AF65-F5344CB8AC3E}">
        <p14:creationId xmlns:p14="http://schemas.microsoft.com/office/powerpoint/2010/main" val="26235823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B6DE17D1CC6840AD4483472E640AD5" ma:contentTypeVersion="12" ma:contentTypeDescription="Create a new document." ma:contentTypeScope="" ma:versionID="3d2b49279c80c6e7c1067c135a9710bb">
  <xsd:schema xmlns:xsd="http://www.w3.org/2001/XMLSchema" xmlns:xs="http://www.w3.org/2001/XMLSchema" xmlns:p="http://schemas.microsoft.com/office/2006/metadata/properties" xmlns:ns2="2969dc08-5bf8-468b-85d5-dfc5dae37cf0" xmlns:ns3="84ca0fae-7a23-4773-9d7c-60514ca6d38e" targetNamespace="http://schemas.microsoft.com/office/2006/metadata/properties" ma:root="true" ma:fieldsID="1b261316e1f1eec141c406ccccd02b2a" ns2:_="" ns3:_="">
    <xsd:import namespace="2969dc08-5bf8-468b-85d5-dfc5dae37cf0"/>
    <xsd:import namespace="84ca0fae-7a23-4773-9d7c-60514ca6d38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69dc08-5bf8-468b-85d5-dfc5dae37c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4ca0fae-7a23-4773-9d7c-60514ca6d38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516D25-13C5-4E73-A4ED-8D2FC6FE2DB4}">
  <ds:schemaRefs>
    <ds:schemaRef ds:uri="http://schemas.microsoft.com/sharepoint/v3/contenttype/forms"/>
  </ds:schemaRefs>
</ds:datastoreItem>
</file>

<file path=customXml/itemProps2.xml><?xml version="1.0" encoding="utf-8"?>
<ds:datastoreItem xmlns:ds="http://schemas.openxmlformats.org/officeDocument/2006/customXml" ds:itemID="{DBFAAFDD-FBA8-4EFE-95AB-248B7D3BB8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69dc08-5bf8-468b-85d5-dfc5dae37cf0"/>
    <ds:schemaRef ds:uri="84ca0fae-7a23-4773-9d7c-60514ca6d3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E55E5A4-3333-4437-84F0-919C424731B4}">
  <ds:schemaRefs>
    <ds:schemaRef ds:uri="2969dc08-5bf8-468b-85d5-dfc5dae37cf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84ca0fae-7a23-4773-9d7c-60514ca6d38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230</TotalTime>
  <Words>3056</Words>
  <Application>Microsoft Office PowerPoint</Application>
  <PresentationFormat>Widescreen</PresentationFormat>
  <Paragraphs>189</Paragraphs>
  <Slides>12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Century Gothic</vt:lpstr>
      <vt:lpstr>Symbol</vt:lpstr>
      <vt:lpstr>Times New Roman</vt:lpstr>
      <vt:lpstr>Webdings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Poppy Reece, Researcher</dc:creator>
  <cp:lastModifiedBy>Poppy Reece - Senior Researcher</cp:lastModifiedBy>
  <cp:revision>13</cp:revision>
  <dcterms:created xsi:type="dcterms:W3CDTF">2020-06-12T13:15:56Z</dcterms:created>
  <dcterms:modified xsi:type="dcterms:W3CDTF">2021-02-16T12:43:35Z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etDate">
    <vt:lpwstr>2020-07-09T08:56:05Z</vt:lpwstr>
  </property>
  <property fmtid="{D5CDD505-2E9C-101B-9397-08002B2CF9AE}" pid="4" name="MSIP_Label_39d8be9e-c8d9-4b9c-bd40-2c27cc7ea2e6_Method">
    <vt:lpwstr>Standard</vt:lpwstr>
  </property>
  <property fmtid="{D5CDD505-2E9C-101B-9397-08002B2CF9AE}" pid="5" name="MSIP_Label_39d8be9e-c8d9-4b9c-bd40-2c27cc7ea2e6_Name">
    <vt:lpwstr>39d8be9e-c8d9-4b9c-bd40-2c27cc7ea2e6</vt:lpwstr>
  </property>
  <property fmtid="{D5CDD505-2E9C-101B-9397-08002B2CF9AE}" pid="6" name="MSIP_Label_39d8be9e-c8d9-4b9c-bd40-2c27cc7ea2e6_SiteId">
    <vt:lpwstr>a8b4324f-155c-4215-a0f1-7ed8cc9a992f</vt:lpwstr>
  </property>
  <property fmtid="{D5CDD505-2E9C-101B-9397-08002B2CF9AE}" pid="7" name="MSIP_Label_39d8be9e-c8d9-4b9c-bd40-2c27cc7ea2e6_ActionId">
    <vt:lpwstr>526d4354-85e2-42b9-aa32-000035f4970f</vt:lpwstr>
  </property>
  <property fmtid="{D5CDD505-2E9C-101B-9397-08002B2CF9AE}" pid="8" name="MSIP_Label_39d8be9e-c8d9-4b9c-bd40-2c27cc7ea2e6_ContentBits">
    <vt:lpwstr>0</vt:lpwstr>
  </property>
  <property fmtid="{D5CDD505-2E9C-101B-9397-08002B2CF9AE}" pid="9" name="ContentTypeId">
    <vt:lpwstr>0x01010068B6DE17D1CC6840AD4483472E640AD5</vt:lpwstr>
  </property>
</Properties>
</file>