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62" r:id="rId5"/>
    <p:sldId id="480" r:id="rId6"/>
    <p:sldId id="455" r:id="rId7"/>
    <p:sldId id="418" r:id="rId8"/>
    <p:sldId id="420" r:id="rId9"/>
    <p:sldId id="475" r:id="rId10"/>
    <p:sldId id="466" r:id="rId11"/>
    <p:sldId id="469" r:id="rId12"/>
    <p:sldId id="470" r:id="rId13"/>
    <p:sldId id="471" r:id="rId14"/>
    <p:sldId id="473" r:id="rId15"/>
    <p:sldId id="484" r:id="rId16"/>
    <p:sldId id="467" r:id="rId17"/>
    <p:sldId id="482" r:id="rId18"/>
    <p:sldId id="483" r:id="rId19"/>
    <p:sldId id="325" r:id="rId20"/>
  </p:sldIdLst>
  <p:sldSz cx="12192000" cy="6858000"/>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rina Glover, Senior Researcher" initials="KGSR" lastIdx="6" clrIdx="0">
    <p:extLst>
      <p:ext uri="{19B8F6BF-5375-455C-9EA6-DF929625EA0E}">
        <p15:presenceInfo xmlns:p15="http://schemas.microsoft.com/office/powerpoint/2012/main" userId="S::katerina.glover@essex.gov.uk::de2edfa1-0aa9-41ab-9f34-1fb333eb4396" providerId="AD"/>
      </p:ext>
    </p:extLst>
  </p:cmAuthor>
  <p:cmAuthor id="2" name="Poppy Reece, Researcher" initials="PRR" lastIdx="10" clrIdx="1">
    <p:extLst>
      <p:ext uri="{19B8F6BF-5375-455C-9EA6-DF929625EA0E}">
        <p15:presenceInfo xmlns:p15="http://schemas.microsoft.com/office/powerpoint/2012/main" userId="S::Poppy.Reece@essex.gov.uk::dc98a925-bdaa-4bee-b207-d103908056d7" providerId="AD"/>
      </p:ext>
    </p:extLst>
  </p:cmAuthor>
  <p:cmAuthor id="3" name="Maura O'Malley, Researcher" initials="MOR" lastIdx="7" clrIdx="2">
    <p:extLst>
      <p:ext uri="{19B8F6BF-5375-455C-9EA6-DF929625EA0E}">
        <p15:presenceInfo xmlns:p15="http://schemas.microsoft.com/office/powerpoint/2012/main" userId="S::maura.o-malley@essex.gov.uk::debcc6ab-8d4c-4f20-82e6-146e5bb09687" providerId="AD"/>
      </p:ext>
    </p:extLst>
  </p:cmAuthor>
  <p:cmAuthor id="4" name="Maresa Beazley, Senior Researcher" initials="MBSR" lastIdx="12" clrIdx="3">
    <p:extLst>
      <p:ext uri="{19B8F6BF-5375-455C-9EA6-DF929625EA0E}">
        <p15:presenceInfo xmlns:p15="http://schemas.microsoft.com/office/powerpoint/2012/main" userId="S::Maresa.Beazley@essex.gov.uk::5f8a0d0f-7495-4475-8968-cf1e28e5c5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2900"/>
    <a:srgbClr val="F28F00"/>
    <a:srgbClr val="00A8D6"/>
    <a:srgbClr val="FAB500"/>
    <a:srgbClr val="D5EBF0"/>
    <a:srgbClr val="F8F8F8"/>
    <a:srgbClr val="EEF4DE"/>
    <a:srgbClr val="FBF2A2"/>
    <a:srgbClr val="C00000"/>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672" autoAdjust="0"/>
  </p:normalViewPr>
  <p:slideViewPr>
    <p:cSldViewPr snapToGrid="0">
      <p:cViewPr varScale="1">
        <p:scale>
          <a:sx n="97" d="100"/>
          <a:sy n="97" d="100"/>
        </p:scale>
        <p:origin x="107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esa Beazley - Senior Researcher" userId="5f8a0d0f-7495-4475-8968-cf1e28e5c564" providerId="ADAL" clId="{48D83F50-4094-439B-9C68-2BCF3040B271}"/>
    <pc:docChg chg="custSel modSld">
      <pc:chgData name="Maresa Beazley - Senior Researcher" userId="5f8a0d0f-7495-4475-8968-cf1e28e5c564" providerId="ADAL" clId="{48D83F50-4094-439B-9C68-2BCF3040B271}" dt="2020-08-10T16:50:18.907" v="91" actId="208"/>
      <pc:docMkLst>
        <pc:docMk/>
      </pc:docMkLst>
      <pc:sldChg chg="delSp modSp">
        <pc:chgData name="Maresa Beazley - Senior Researcher" userId="5f8a0d0f-7495-4475-8968-cf1e28e5c564" providerId="ADAL" clId="{48D83F50-4094-439B-9C68-2BCF3040B271}" dt="2020-08-10T16:50:18.907" v="91" actId="208"/>
        <pc:sldMkLst>
          <pc:docMk/>
          <pc:sldMk cId="222277676" sldId="484"/>
        </pc:sldMkLst>
        <pc:spChg chg="del">
          <ac:chgData name="Maresa Beazley - Senior Researcher" userId="5f8a0d0f-7495-4475-8968-cf1e28e5c564" providerId="ADAL" clId="{48D83F50-4094-439B-9C68-2BCF3040B271}" dt="2020-08-10T16:45:42.890" v="17" actId="478"/>
          <ac:spMkLst>
            <pc:docMk/>
            <pc:sldMk cId="222277676" sldId="484"/>
            <ac:spMk id="7" creationId="{7A9A8C2A-445E-4C46-A4BB-A0AF38ED99AB}"/>
          </ac:spMkLst>
        </pc:spChg>
        <pc:spChg chg="del">
          <ac:chgData name="Maresa Beazley - Senior Researcher" userId="5f8a0d0f-7495-4475-8968-cf1e28e5c564" providerId="ADAL" clId="{48D83F50-4094-439B-9C68-2BCF3040B271}" dt="2020-08-10T16:45:10.109" v="0" actId="478"/>
          <ac:spMkLst>
            <pc:docMk/>
            <pc:sldMk cId="222277676" sldId="484"/>
            <ac:spMk id="11" creationId="{1877775B-7145-451D-A0B3-148D81082929}"/>
          </ac:spMkLst>
        </pc:spChg>
        <pc:spChg chg="mod">
          <ac:chgData name="Maresa Beazley - Senior Researcher" userId="5f8a0d0f-7495-4475-8968-cf1e28e5c564" providerId="ADAL" clId="{48D83F50-4094-439B-9C68-2BCF3040B271}" dt="2020-08-10T16:50:18.907" v="91" actId="208"/>
          <ac:spMkLst>
            <pc:docMk/>
            <pc:sldMk cId="222277676" sldId="484"/>
            <ac:spMk id="12" creationId="{B10E13D7-EE35-4C29-9AC7-093D63037280}"/>
          </ac:spMkLst>
        </pc:spChg>
        <pc:spChg chg="mod">
          <ac:chgData name="Maresa Beazley - Senior Researcher" userId="5f8a0d0f-7495-4475-8968-cf1e28e5c564" providerId="ADAL" clId="{48D83F50-4094-439B-9C68-2BCF3040B271}" dt="2020-08-10T16:50:11.754" v="90" actId="208"/>
          <ac:spMkLst>
            <pc:docMk/>
            <pc:sldMk cId="222277676" sldId="484"/>
            <ac:spMk id="13" creationId="{035D485F-6575-4E13-8A0C-2435C2D04F7A}"/>
          </ac:spMkLst>
        </pc:spChg>
        <pc:spChg chg="mod">
          <ac:chgData name="Maresa Beazley - Senior Researcher" userId="5f8a0d0f-7495-4475-8968-cf1e28e5c564" providerId="ADAL" clId="{48D83F50-4094-439B-9C68-2BCF3040B271}" dt="2020-08-10T16:50:11.754" v="90" actId="208"/>
          <ac:spMkLst>
            <pc:docMk/>
            <pc:sldMk cId="222277676" sldId="484"/>
            <ac:spMk id="14" creationId="{7F67F37C-B4EF-473A-9B31-7FB8C52CAFA4}"/>
          </ac:spMkLst>
        </pc:spChg>
        <pc:spChg chg="mod">
          <ac:chgData name="Maresa Beazley - Senior Researcher" userId="5f8a0d0f-7495-4475-8968-cf1e28e5c564" providerId="ADAL" clId="{48D83F50-4094-439B-9C68-2BCF3040B271}" dt="2020-08-10T16:50:11.754" v="90" actId="208"/>
          <ac:spMkLst>
            <pc:docMk/>
            <pc:sldMk cId="222277676" sldId="484"/>
            <ac:spMk id="15" creationId="{856B0D96-F391-4C63-94AA-47E453B3FF59}"/>
          </ac:spMkLst>
        </pc:spChg>
        <pc:spChg chg="mod">
          <ac:chgData name="Maresa Beazley - Senior Researcher" userId="5f8a0d0f-7495-4475-8968-cf1e28e5c564" providerId="ADAL" clId="{48D83F50-4094-439B-9C68-2BCF3040B271}" dt="2020-08-10T16:50:11.754" v="90" actId="208"/>
          <ac:spMkLst>
            <pc:docMk/>
            <pc:sldMk cId="222277676" sldId="484"/>
            <ac:spMk id="16" creationId="{3C56BB78-DDF3-470F-B541-63C6D222E00A}"/>
          </ac:spMkLst>
        </pc:spChg>
        <pc:spChg chg="mod">
          <ac:chgData name="Maresa Beazley - Senior Researcher" userId="5f8a0d0f-7495-4475-8968-cf1e28e5c564" providerId="ADAL" clId="{48D83F50-4094-439B-9C68-2BCF3040B271}" dt="2020-08-10T16:50:11.754" v="90" actId="208"/>
          <ac:spMkLst>
            <pc:docMk/>
            <pc:sldMk cId="222277676" sldId="484"/>
            <ac:spMk id="17" creationId="{CE1206FF-4230-4688-9641-A27B09CC334C}"/>
          </ac:spMkLst>
        </pc:spChg>
        <pc:spChg chg="mod">
          <ac:chgData name="Maresa Beazley - Senior Researcher" userId="5f8a0d0f-7495-4475-8968-cf1e28e5c564" providerId="ADAL" clId="{48D83F50-4094-439B-9C68-2BCF3040B271}" dt="2020-08-10T16:50:11.754" v="90" actId="208"/>
          <ac:spMkLst>
            <pc:docMk/>
            <pc:sldMk cId="222277676" sldId="484"/>
            <ac:spMk id="18" creationId="{31138730-5910-4D7A-AB65-32D141923EC6}"/>
          </ac:spMkLst>
        </pc:spChg>
        <pc:spChg chg="mod">
          <ac:chgData name="Maresa Beazley - Senior Researcher" userId="5f8a0d0f-7495-4475-8968-cf1e28e5c564" providerId="ADAL" clId="{48D83F50-4094-439B-9C68-2BCF3040B271}" dt="2020-08-10T16:50:18.907" v="91" actId="208"/>
          <ac:spMkLst>
            <pc:docMk/>
            <pc:sldMk cId="222277676" sldId="484"/>
            <ac:spMk id="29" creationId="{827082B0-CE7C-450D-8AC0-2A0C53015289}"/>
          </ac:spMkLst>
        </pc:spChg>
        <pc:spChg chg="mod">
          <ac:chgData name="Maresa Beazley - Senior Researcher" userId="5f8a0d0f-7495-4475-8968-cf1e28e5c564" providerId="ADAL" clId="{48D83F50-4094-439B-9C68-2BCF3040B271}" dt="2020-08-10T16:50:18.907" v="91" actId="208"/>
          <ac:spMkLst>
            <pc:docMk/>
            <pc:sldMk cId="222277676" sldId="484"/>
            <ac:spMk id="30" creationId="{EF7DFDCF-52FD-4576-AAE1-3295C346332B}"/>
          </ac:spMkLst>
        </pc:spChg>
        <pc:spChg chg="mod">
          <ac:chgData name="Maresa Beazley - Senior Researcher" userId="5f8a0d0f-7495-4475-8968-cf1e28e5c564" providerId="ADAL" clId="{48D83F50-4094-439B-9C68-2BCF3040B271}" dt="2020-08-10T16:50:18.907" v="91" actId="208"/>
          <ac:spMkLst>
            <pc:docMk/>
            <pc:sldMk cId="222277676" sldId="484"/>
            <ac:spMk id="31" creationId="{5C618BCD-F740-4836-9969-401D6F71BE4C}"/>
          </ac:spMkLst>
        </pc:spChg>
        <pc:spChg chg="mod">
          <ac:chgData name="Maresa Beazley - Senior Researcher" userId="5f8a0d0f-7495-4475-8968-cf1e28e5c564" providerId="ADAL" clId="{48D83F50-4094-439B-9C68-2BCF3040B271}" dt="2020-08-10T16:50:18.907" v="91" actId="208"/>
          <ac:spMkLst>
            <pc:docMk/>
            <pc:sldMk cId="222277676" sldId="484"/>
            <ac:spMk id="32" creationId="{69F852AC-F713-4011-8AE9-192B1FEACC17}"/>
          </ac:spMkLst>
        </pc:spChg>
        <pc:spChg chg="mod">
          <ac:chgData name="Maresa Beazley - Senior Researcher" userId="5f8a0d0f-7495-4475-8968-cf1e28e5c564" providerId="ADAL" clId="{48D83F50-4094-439B-9C68-2BCF3040B271}" dt="2020-08-10T16:50:18.907" v="91" actId="208"/>
          <ac:spMkLst>
            <pc:docMk/>
            <pc:sldMk cId="222277676" sldId="484"/>
            <ac:spMk id="33" creationId="{F35127BD-8646-40B7-BC3F-162606201AF5}"/>
          </ac:spMkLst>
        </pc:spChg>
        <pc:spChg chg="mod ord">
          <ac:chgData name="Maresa Beazley - Senior Researcher" userId="5f8a0d0f-7495-4475-8968-cf1e28e5c564" providerId="ADAL" clId="{48D83F50-4094-439B-9C68-2BCF3040B271}" dt="2020-08-10T16:50:06.576" v="89" actId="208"/>
          <ac:spMkLst>
            <pc:docMk/>
            <pc:sldMk cId="222277676" sldId="484"/>
            <ac:spMk id="34" creationId="{EC216721-2D63-4A7F-BB96-661B9FFC453A}"/>
          </ac:spMkLst>
        </pc:spChg>
        <pc:spChg chg="mod">
          <ac:chgData name="Maresa Beazley - Senior Researcher" userId="5f8a0d0f-7495-4475-8968-cf1e28e5c564" providerId="ADAL" clId="{48D83F50-4094-439B-9C68-2BCF3040B271}" dt="2020-08-10T16:50:06.576" v="89" actId="208"/>
          <ac:spMkLst>
            <pc:docMk/>
            <pc:sldMk cId="222277676" sldId="484"/>
            <ac:spMk id="35" creationId="{29334F5D-7E06-4AD4-AB9A-B194DE7FA9EB}"/>
          </ac:spMkLst>
        </pc:spChg>
        <pc:spChg chg="mod">
          <ac:chgData name="Maresa Beazley - Senior Researcher" userId="5f8a0d0f-7495-4475-8968-cf1e28e5c564" providerId="ADAL" clId="{48D83F50-4094-439B-9C68-2BCF3040B271}" dt="2020-08-10T16:50:06.576" v="89" actId="208"/>
          <ac:spMkLst>
            <pc:docMk/>
            <pc:sldMk cId="222277676" sldId="484"/>
            <ac:spMk id="36" creationId="{ACB70339-3D15-45F2-9AA2-ED3F857AE63E}"/>
          </ac:spMkLst>
        </pc:spChg>
        <pc:spChg chg="mod">
          <ac:chgData name="Maresa Beazley - Senior Researcher" userId="5f8a0d0f-7495-4475-8968-cf1e28e5c564" providerId="ADAL" clId="{48D83F50-4094-439B-9C68-2BCF3040B271}" dt="2020-08-10T16:50:06.576" v="89" actId="208"/>
          <ac:spMkLst>
            <pc:docMk/>
            <pc:sldMk cId="222277676" sldId="484"/>
            <ac:spMk id="37" creationId="{5B45E988-81A4-4630-93A9-7C531F439C4B}"/>
          </ac:spMkLst>
        </pc:spChg>
        <pc:spChg chg="mod">
          <ac:chgData name="Maresa Beazley - Senior Researcher" userId="5f8a0d0f-7495-4475-8968-cf1e28e5c564" providerId="ADAL" clId="{48D83F50-4094-439B-9C68-2BCF3040B271}" dt="2020-08-10T16:50:06.576" v="89" actId="208"/>
          <ac:spMkLst>
            <pc:docMk/>
            <pc:sldMk cId="222277676" sldId="484"/>
            <ac:spMk id="38" creationId="{07FBEBE2-80FA-4F59-B041-65D8D8C587BB}"/>
          </ac:spMkLst>
        </pc:spChg>
        <pc:spChg chg="mod">
          <ac:chgData name="Maresa Beazley - Senior Researcher" userId="5f8a0d0f-7495-4475-8968-cf1e28e5c564" providerId="ADAL" clId="{48D83F50-4094-439B-9C68-2BCF3040B271}" dt="2020-08-10T16:50:06.576" v="89" actId="208"/>
          <ac:spMkLst>
            <pc:docMk/>
            <pc:sldMk cId="222277676" sldId="484"/>
            <ac:spMk id="39" creationId="{7955EEB8-C2CE-47A8-AEB9-796DB72221A9}"/>
          </ac:spMkLst>
        </pc:spChg>
        <pc:picChg chg="mod">
          <ac:chgData name="Maresa Beazley - Senior Researcher" userId="5f8a0d0f-7495-4475-8968-cf1e28e5c564" providerId="ADAL" clId="{48D83F50-4094-439B-9C68-2BCF3040B271}" dt="2020-08-10T16:46:50.632" v="35" actId="207"/>
          <ac:picMkLst>
            <pc:docMk/>
            <pc:sldMk cId="222277676" sldId="484"/>
            <ac:picMk id="6" creationId="{4865E088-EDB8-47A8-98D0-F16E5FE3CF20}"/>
          </ac:picMkLst>
        </pc:picChg>
        <pc:picChg chg="del">
          <ac:chgData name="Maresa Beazley - Senior Researcher" userId="5f8a0d0f-7495-4475-8968-cf1e28e5c564" providerId="ADAL" clId="{48D83F50-4094-439B-9C68-2BCF3040B271}" dt="2020-08-10T16:45:13.579" v="2" actId="478"/>
          <ac:picMkLst>
            <pc:docMk/>
            <pc:sldMk cId="222277676" sldId="484"/>
            <ac:picMk id="26" creationId="{FD007B89-023B-4DAC-94AD-B2103841E60D}"/>
          </ac:picMkLst>
        </pc:picChg>
        <pc:picChg chg="del">
          <ac:chgData name="Maresa Beazley - Senior Researcher" userId="5f8a0d0f-7495-4475-8968-cf1e28e5c564" providerId="ADAL" clId="{48D83F50-4094-439B-9C68-2BCF3040B271}" dt="2020-08-10T16:46:54.262" v="37" actId="478"/>
          <ac:picMkLst>
            <pc:docMk/>
            <pc:sldMk cId="222277676" sldId="484"/>
            <ac:picMk id="27" creationId="{722CFD80-525D-489A-9FDC-7D4717A184E4}"/>
          </ac:picMkLst>
        </pc:picChg>
        <pc:picChg chg="del">
          <ac:chgData name="Maresa Beazley - Senior Researcher" userId="5f8a0d0f-7495-4475-8968-cf1e28e5c564" providerId="ADAL" clId="{48D83F50-4094-439B-9C68-2BCF3040B271}" dt="2020-08-10T16:46:53.699" v="36" actId="478"/>
          <ac:picMkLst>
            <pc:docMk/>
            <pc:sldMk cId="222277676" sldId="484"/>
            <ac:picMk id="28" creationId="{2ECEB2B6-4DDF-498B-91F1-D20D973ED76C}"/>
          </ac:picMkLst>
        </pc:picChg>
      </pc:sldChg>
    </pc:docChg>
  </pc:docChgLst>
  <pc:docChgLst>
    <pc:chgData name="Katerina Glover - Senior Researcher" userId="S::katerina.glover@essex.gov.uk::de2edfa1-0aa9-41ab-9f34-1fb333eb4396" providerId="AD" clId="Web-{A8EE13A9-9167-455B-83F7-E098CD1F923A}"/>
    <pc:docChg chg="modSld">
      <pc:chgData name="Katerina Glover - Senior Researcher" userId="S::katerina.glover@essex.gov.uk::de2edfa1-0aa9-41ab-9f34-1fb333eb4396" providerId="AD" clId="Web-{A8EE13A9-9167-455B-83F7-E098CD1F923A}" dt="2020-08-17T09:42:29.453" v="3" actId="20577"/>
      <pc:docMkLst>
        <pc:docMk/>
      </pc:docMkLst>
      <pc:sldChg chg="modSp">
        <pc:chgData name="Katerina Glover - Senior Researcher" userId="S::katerina.glover@essex.gov.uk::de2edfa1-0aa9-41ab-9f34-1fb333eb4396" providerId="AD" clId="Web-{A8EE13A9-9167-455B-83F7-E098CD1F923A}" dt="2020-08-17T09:42:29.453" v="2" actId="20577"/>
        <pc:sldMkLst>
          <pc:docMk/>
          <pc:sldMk cId="2330050446" sldId="483"/>
        </pc:sldMkLst>
        <pc:spChg chg="mod">
          <ac:chgData name="Katerina Glover - Senior Researcher" userId="S::katerina.glover@essex.gov.uk::de2edfa1-0aa9-41ab-9f34-1fb333eb4396" providerId="AD" clId="Web-{A8EE13A9-9167-455B-83F7-E098CD1F923A}" dt="2020-08-17T09:42:29.453" v="2" actId="20577"/>
          <ac:spMkLst>
            <pc:docMk/>
            <pc:sldMk cId="2330050446" sldId="483"/>
            <ac:spMk id="3" creationId="{E35D71F5-59E7-4485-A028-D295F09DA633}"/>
          </ac:spMkLst>
        </pc:spChg>
      </pc:sldChg>
    </pc:docChg>
  </pc:docChgLst>
  <pc:docChgLst>
    <pc:chgData name="Katerina" userId="de2edfa1-0aa9-41ab-9f34-1fb333eb4396" providerId="ADAL" clId="{FDFABDA1-20EF-4F60-8E1D-022D0ECB40B9}"/>
    <pc:docChg chg="custSel modSld">
      <pc:chgData name="Katerina" userId="de2edfa1-0aa9-41ab-9f34-1fb333eb4396" providerId="ADAL" clId="{FDFABDA1-20EF-4F60-8E1D-022D0ECB40B9}" dt="2020-09-25T10:23:37.178" v="370" actId="1035"/>
      <pc:docMkLst>
        <pc:docMk/>
      </pc:docMkLst>
      <pc:sldChg chg="modSp">
        <pc:chgData name="Katerina" userId="de2edfa1-0aa9-41ab-9f34-1fb333eb4396" providerId="ADAL" clId="{FDFABDA1-20EF-4F60-8E1D-022D0ECB40B9}" dt="2020-09-25T10:23:37.178" v="370" actId="1035"/>
        <pc:sldMkLst>
          <pc:docMk/>
          <pc:sldMk cId="4231481942" sldId="262"/>
        </pc:sldMkLst>
        <pc:spChg chg="mod">
          <ac:chgData name="Katerina" userId="de2edfa1-0aa9-41ab-9f34-1fb333eb4396" providerId="ADAL" clId="{FDFABDA1-20EF-4F60-8E1D-022D0ECB40B9}" dt="2020-09-25T10:23:37.178" v="370" actId="1035"/>
          <ac:spMkLst>
            <pc:docMk/>
            <pc:sldMk cId="4231481942" sldId="262"/>
            <ac:spMk id="13" creationId="{F508B5EC-BAFE-44A0-B48D-41AA4F9F6B14}"/>
          </ac:spMkLst>
        </pc:spChg>
      </pc:sldChg>
      <pc:sldChg chg="modSp">
        <pc:chgData name="Katerina" userId="de2edfa1-0aa9-41ab-9f34-1fb333eb4396" providerId="ADAL" clId="{FDFABDA1-20EF-4F60-8E1D-022D0ECB40B9}" dt="2020-09-11T09:57:25.172" v="76" actId="6549"/>
        <pc:sldMkLst>
          <pc:docMk/>
          <pc:sldMk cId="4104654736" sldId="418"/>
        </pc:sldMkLst>
        <pc:spChg chg="mod">
          <ac:chgData name="Katerina" userId="de2edfa1-0aa9-41ab-9f34-1fb333eb4396" providerId="ADAL" clId="{FDFABDA1-20EF-4F60-8E1D-022D0ECB40B9}" dt="2020-09-11T09:57:25.172" v="76" actId="6549"/>
          <ac:spMkLst>
            <pc:docMk/>
            <pc:sldMk cId="4104654736" sldId="418"/>
            <ac:spMk id="6" creationId="{AF03B604-3AE3-42E5-889E-6EE30C74AF5C}"/>
          </ac:spMkLst>
        </pc:spChg>
        <pc:spChg chg="mod">
          <ac:chgData name="Katerina" userId="de2edfa1-0aa9-41ab-9f34-1fb333eb4396" providerId="ADAL" clId="{FDFABDA1-20EF-4F60-8E1D-022D0ECB40B9}" dt="2020-09-11T09:54:41.913" v="0" actId="20577"/>
          <ac:spMkLst>
            <pc:docMk/>
            <pc:sldMk cId="4104654736" sldId="418"/>
            <ac:spMk id="7" creationId="{F72E90ED-60BA-488C-AC17-59B47BED8FDA}"/>
          </ac:spMkLst>
        </pc:spChg>
      </pc:sldChg>
      <pc:sldChg chg="modSp">
        <pc:chgData name="Katerina" userId="de2edfa1-0aa9-41ab-9f34-1fb333eb4396" providerId="ADAL" clId="{FDFABDA1-20EF-4F60-8E1D-022D0ECB40B9}" dt="2020-09-11T09:59:26.307" v="154" actId="14100"/>
        <pc:sldMkLst>
          <pc:docMk/>
          <pc:sldMk cId="2847313853" sldId="420"/>
        </pc:sldMkLst>
        <pc:spChg chg="mod">
          <ac:chgData name="Katerina" userId="de2edfa1-0aa9-41ab-9f34-1fb333eb4396" providerId="ADAL" clId="{FDFABDA1-20EF-4F60-8E1D-022D0ECB40B9}" dt="2020-09-11T09:58:48.077" v="117" actId="20577"/>
          <ac:spMkLst>
            <pc:docMk/>
            <pc:sldMk cId="2847313853" sldId="420"/>
            <ac:spMk id="6" creationId="{AF03B604-3AE3-42E5-889E-6EE30C74AF5C}"/>
          </ac:spMkLst>
        </pc:spChg>
        <pc:spChg chg="mod">
          <ac:chgData name="Katerina" userId="de2edfa1-0aa9-41ab-9f34-1fb333eb4396" providerId="ADAL" clId="{FDFABDA1-20EF-4F60-8E1D-022D0ECB40B9}" dt="2020-09-11T09:59:26.307" v="154" actId="14100"/>
          <ac:spMkLst>
            <pc:docMk/>
            <pc:sldMk cId="2847313853" sldId="420"/>
            <ac:spMk id="7" creationId="{F72E90ED-60BA-488C-AC17-59B47BED8FDA}"/>
          </ac:spMkLst>
        </pc:spChg>
        <pc:picChg chg="mod">
          <ac:chgData name="Katerina" userId="de2edfa1-0aa9-41ab-9f34-1fb333eb4396" providerId="ADAL" clId="{FDFABDA1-20EF-4F60-8E1D-022D0ECB40B9}" dt="2020-09-11T09:58:55.188" v="133" actId="1036"/>
          <ac:picMkLst>
            <pc:docMk/>
            <pc:sldMk cId="2847313853" sldId="420"/>
            <ac:picMk id="8" creationId="{53C87B23-4472-45D7-8509-3E288984130A}"/>
          </ac:picMkLst>
        </pc:picChg>
        <pc:picChg chg="mod">
          <ac:chgData name="Katerina" userId="de2edfa1-0aa9-41ab-9f34-1fb333eb4396" providerId="ADAL" clId="{FDFABDA1-20EF-4F60-8E1D-022D0ECB40B9}" dt="2020-09-11T09:59:03.906" v="153" actId="1076"/>
          <ac:picMkLst>
            <pc:docMk/>
            <pc:sldMk cId="2847313853" sldId="420"/>
            <ac:picMk id="10" creationId="{781B394E-1D19-4FE0-8669-6481E1632111}"/>
          </ac:picMkLst>
        </pc:picChg>
      </pc:sldChg>
      <pc:sldChg chg="modSp">
        <pc:chgData name="Katerina" userId="de2edfa1-0aa9-41ab-9f34-1fb333eb4396" providerId="ADAL" clId="{FDFABDA1-20EF-4F60-8E1D-022D0ECB40B9}" dt="2020-09-11T10:02:50.061" v="169" actId="6549"/>
        <pc:sldMkLst>
          <pc:docMk/>
          <pc:sldMk cId="946485796" sldId="466"/>
        </pc:sldMkLst>
        <pc:spChg chg="mod">
          <ac:chgData name="Katerina" userId="de2edfa1-0aa9-41ab-9f34-1fb333eb4396" providerId="ADAL" clId="{FDFABDA1-20EF-4F60-8E1D-022D0ECB40B9}" dt="2020-09-11T10:01:56.052" v="166" actId="20577"/>
          <ac:spMkLst>
            <pc:docMk/>
            <pc:sldMk cId="946485796" sldId="466"/>
            <ac:spMk id="2" creationId="{BC7FB863-0FCB-475E-A1C2-F288D1ACB33B}"/>
          </ac:spMkLst>
        </pc:spChg>
        <pc:spChg chg="mod">
          <ac:chgData name="Katerina" userId="de2edfa1-0aa9-41ab-9f34-1fb333eb4396" providerId="ADAL" clId="{FDFABDA1-20EF-4F60-8E1D-022D0ECB40B9}" dt="2020-09-11T10:02:50.061" v="169" actId="6549"/>
          <ac:spMkLst>
            <pc:docMk/>
            <pc:sldMk cId="946485796" sldId="466"/>
            <ac:spMk id="14" creationId="{8A72CCE2-9FB4-4374-8EEC-DABC40EC433F}"/>
          </ac:spMkLst>
        </pc:spChg>
      </pc:sldChg>
      <pc:sldChg chg="modSp">
        <pc:chgData name="Katerina" userId="de2edfa1-0aa9-41ab-9f34-1fb333eb4396" providerId="ADAL" clId="{FDFABDA1-20EF-4F60-8E1D-022D0ECB40B9}" dt="2020-09-11T10:17:53.824" v="343" actId="20577"/>
        <pc:sldMkLst>
          <pc:docMk/>
          <pc:sldMk cId="761830340" sldId="467"/>
        </pc:sldMkLst>
        <pc:spChg chg="mod">
          <ac:chgData name="Katerina" userId="de2edfa1-0aa9-41ab-9f34-1fb333eb4396" providerId="ADAL" clId="{FDFABDA1-20EF-4F60-8E1D-022D0ECB40B9}" dt="2020-09-11T10:16:53.713" v="342" actId="6549"/>
          <ac:spMkLst>
            <pc:docMk/>
            <pc:sldMk cId="761830340" sldId="467"/>
            <ac:spMk id="3" creationId="{37759A5F-8C5B-4705-9FB3-F34D0045CCF7}"/>
          </ac:spMkLst>
        </pc:spChg>
        <pc:spChg chg="mod">
          <ac:chgData name="Katerina" userId="de2edfa1-0aa9-41ab-9f34-1fb333eb4396" providerId="ADAL" clId="{FDFABDA1-20EF-4F60-8E1D-022D0ECB40B9}" dt="2020-09-11T10:17:53.824" v="343" actId="20577"/>
          <ac:spMkLst>
            <pc:docMk/>
            <pc:sldMk cId="761830340" sldId="467"/>
            <ac:spMk id="7" creationId="{F72E90ED-60BA-488C-AC17-59B47BED8FDA}"/>
          </ac:spMkLst>
        </pc:spChg>
      </pc:sldChg>
      <pc:sldChg chg="modSp">
        <pc:chgData name="Katerina" userId="de2edfa1-0aa9-41ab-9f34-1fb333eb4396" providerId="ADAL" clId="{FDFABDA1-20EF-4F60-8E1D-022D0ECB40B9}" dt="2020-09-11T10:05:55.414" v="253" actId="1036"/>
        <pc:sldMkLst>
          <pc:docMk/>
          <pc:sldMk cId="1995569610" sldId="469"/>
        </pc:sldMkLst>
        <pc:spChg chg="mod">
          <ac:chgData name="Katerina" userId="de2edfa1-0aa9-41ab-9f34-1fb333eb4396" providerId="ADAL" clId="{FDFABDA1-20EF-4F60-8E1D-022D0ECB40B9}" dt="2020-09-11T10:05:11.442" v="192" actId="1036"/>
          <ac:spMkLst>
            <pc:docMk/>
            <pc:sldMk cId="1995569610" sldId="469"/>
            <ac:spMk id="2" creationId="{EC5E9E01-65DF-4786-978D-FC7895B431AB}"/>
          </ac:spMkLst>
        </pc:spChg>
        <pc:spChg chg="mod">
          <ac:chgData name="Katerina" userId="de2edfa1-0aa9-41ab-9f34-1fb333eb4396" providerId="ADAL" clId="{FDFABDA1-20EF-4F60-8E1D-022D0ECB40B9}" dt="2020-09-11T10:05:55.414" v="253" actId="1036"/>
          <ac:spMkLst>
            <pc:docMk/>
            <pc:sldMk cId="1995569610" sldId="469"/>
            <ac:spMk id="7" creationId="{F72E90ED-60BA-488C-AC17-59B47BED8FDA}"/>
          </ac:spMkLst>
        </pc:spChg>
        <pc:picChg chg="mod">
          <ac:chgData name="Katerina" userId="de2edfa1-0aa9-41ab-9f34-1fb333eb4396" providerId="ADAL" clId="{FDFABDA1-20EF-4F60-8E1D-022D0ECB40B9}" dt="2020-09-11T10:05:12.717" v="193" actId="1076"/>
          <ac:picMkLst>
            <pc:docMk/>
            <pc:sldMk cId="1995569610" sldId="469"/>
            <ac:picMk id="8" creationId="{245E893C-5305-4C87-BDEA-131D53D2CFB6}"/>
          </ac:picMkLst>
        </pc:picChg>
      </pc:sldChg>
      <pc:sldChg chg="modSp">
        <pc:chgData name="Katerina" userId="de2edfa1-0aa9-41ab-9f34-1fb333eb4396" providerId="ADAL" clId="{FDFABDA1-20EF-4F60-8E1D-022D0ECB40B9}" dt="2020-09-11T10:10:57.519" v="255" actId="6549"/>
        <pc:sldMkLst>
          <pc:docMk/>
          <pc:sldMk cId="3370014467" sldId="471"/>
        </pc:sldMkLst>
        <pc:spChg chg="mod">
          <ac:chgData name="Katerina" userId="de2edfa1-0aa9-41ab-9f34-1fb333eb4396" providerId="ADAL" clId="{FDFABDA1-20EF-4F60-8E1D-022D0ECB40B9}" dt="2020-09-11T10:10:57.519" v="255" actId="6549"/>
          <ac:spMkLst>
            <pc:docMk/>
            <pc:sldMk cId="3370014467" sldId="471"/>
            <ac:spMk id="7" creationId="{F72E90ED-60BA-488C-AC17-59B47BED8FDA}"/>
          </ac:spMkLst>
        </pc:spChg>
      </pc:sldChg>
      <pc:sldChg chg="modSp">
        <pc:chgData name="Katerina" userId="de2edfa1-0aa9-41ab-9f34-1fb333eb4396" providerId="ADAL" clId="{FDFABDA1-20EF-4F60-8E1D-022D0ECB40B9}" dt="2020-09-11T10:14:35.077" v="318" actId="20577"/>
        <pc:sldMkLst>
          <pc:docMk/>
          <pc:sldMk cId="2228776644" sldId="473"/>
        </pc:sldMkLst>
        <pc:spChg chg="mod">
          <ac:chgData name="Katerina" userId="de2edfa1-0aa9-41ab-9f34-1fb333eb4396" providerId="ADAL" clId="{FDFABDA1-20EF-4F60-8E1D-022D0ECB40B9}" dt="2020-09-11T10:12:46.946" v="283" actId="20577"/>
          <ac:spMkLst>
            <pc:docMk/>
            <pc:sldMk cId="2228776644" sldId="473"/>
            <ac:spMk id="6" creationId="{AF03B604-3AE3-42E5-889E-6EE30C74AF5C}"/>
          </ac:spMkLst>
        </pc:spChg>
        <pc:spChg chg="mod">
          <ac:chgData name="Katerina" userId="de2edfa1-0aa9-41ab-9f34-1fb333eb4396" providerId="ADAL" clId="{FDFABDA1-20EF-4F60-8E1D-022D0ECB40B9}" dt="2020-09-11T10:14:35.077" v="318" actId="20577"/>
          <ac:spMkLst>
            <pc:docMk/>
            <pc:sldMk cId="2228776644" sldId="473"/>
            <ac:spMk id="10" creationId="{B442FAFD-F21F-4FED-8A32-D04D612A19B8}"/>
          </ac:spMkLst>
        </pc:spChg>
      </pc:sldChg>
      <pc:sldChg chg="modSp">
        <pc:chgData name="Katerina" userId="de2edfa1-0aa9-41ab-9f34-1fb333eb4396" providerId="ADAL" clId="{FDFABDA1-20EF-4F60-8E1D-022D0ECB40B9}" dt="2020-09-11T10:22:32.718" v="356" actId="14100"/>
        <pc:sldMkLst>
          <pc:docMk/>
          <pc:sldMk cId="442105187" sldId="482"/>
        </pc:sldMkLst>
        <pc:graphicFrameChg chg="mod modGraphic">
          <ac:chgData name="Katerina" userId="de2edfa1-0aa9-41ab-9f34-1fb333eb4396" providerId="ADAL" clId="{FDFABDA1-20EF-4F60-8E1D-022D0ECB40B9}" dt="2020-09-11T10:22:32.718" v="356" actId="14100"/>
          <ac:graphicFrameMkLst>
            <pc:docMk/>
            <pc:sldMk cId="442105187" sldId="482"/>
            <ac:graphicFrameMk id="2" creationId="{2E34F1B8-A6FC-40BC-9657-6314617C6284}"/>
          </ac:graphicFrameMkLst>
        </pc:graphicFrameChg>
      </pc:sldChg>
      <pc:sldChg chg="modSp">
        <pc:chgData name="Katerina" userId="de2edfa1-0aa9-41ab-9f34-1fb333eb4396" providerId="ADAL" clId="{FDFABDA1-20EF-4F60-8E1D-022D0ECB40B9}" dt="2020-09-11T10:22:50.360" v="357" actId="108"/>
        <pc:sldMkLst>
          <pc:docMk/>
          <pc:sldMk cId="2330050446" sldId="483"/>
        </pc:sldMkLst>
        <pc:spChg chg="mod">
          <ac:chgData name="Katerina" userId="de2edfa1-0aa9-41ab-9f34-1fb333eb4396" providerId="ADAL" clId="{FDFABDA1-20EF-4F60-8E1D-022D0ECB40B9}" dt="2020-09-11T10:22:50.360" v="357" actId="108"/>
          <ac:spMkLst>
            <pc:docMk/>
            <pc:sldMk cId="2330050446" sldId="483"/>
            <ac:spMk id="3" creationId="{E35D71F5-59E7-4485-A028-D295F09DA633}"/>
          </ac:spMkLst>
        </pc:spChg>
      </pc:sldChg>
      <pc:sldChg chg="modSp">
        <pc:chgData name="Katerina" userId="de2edfa1-0aa9-41ab-9f34-1fb333eb4396" providerId="ADAL" clId="{FDFABDA1-20EF-4F60-8E1D-022D0ECB40B9}" dt="2020-09-11T10:16:39.427" v="341" actId="166"/>
        <pc:sldMkLst>
          <pc:docMk/>
          <pc:sldMk cId="222277676" sldId="484"/>
        </pc:sldMkLst>
        <pc:spChg chg="mod">
          <ac:chgData name="Katerina" userId="de2edfa1-0aa9-41ab-9f34-1fb333eb4396" providerId="ADAL" clId="{FDFABDA1-20EF-4F60-8E1D-022D0ECB40B9}" dt="2020-09-11T10:15:00.532" v="320" actId="404"/>
          <ac:spMkLst>
            <pc:docMk/>
            <pc:sldMk cId="222277676" sldId="484"/>
            <ac:spMk id="12" creationId="{B10E13D7-EE35-4C29-9AC7-093D63037280}"/>
          </ac:spMkLst>
        </pc:spChg>
        <pc:spChg chg="mod">
          <ac:chgData name="Katerina" userId="de2edfa1-0aa9-41ab-9f34-1fb333eb4396" providerId="ADAL" clId="{FDFABDA1-20EF-4F60-8E1D-022D0ECB40B9}" dt="2020-09-11T10:15:39.425" v="329" actId="20577"/>
          <ac:spMkLst>
            <pc:docMk/>
            <pc:sldMk cId="222277676" sldId="484"/>
            <ac:spMk id="13" creationId="{035D485F-6575-4E13-8A0C-2435C2D04F7A}"/>
          </ac:spMkLst>
        </pc:spChg>
        <pc:spChg chg="mod ord">
          <ac:chgData name="Katerina" userId="de2edfa1-0aa9-41ab-9f34-1fb333eb4396" providerId="ADAL" clId="{FDFABDA1-20EF-4F60-8E1D-022D0ECB40B9}" dt="2020-09-11T10:16:39.427" v="341" actId="166"/>
          <ac:spMkLst>
            <pc:docMk/>
            <pc:sldMk cId="222277676" sldId="484"/>
            <ac:spMk id="14" creationId="{7F67F37C-B4EF-473A-9B31-7FB8C52CAFA4}"/>
          </ac:spMkLst>
        </pc:spChg>
        <pc:spChg chg="mod">
          <ac:chgData name="Katerina" userId="de2edfa1-0aa9-41ab-9f34-1fb333eb4396" providerId="ADAL" clId="{FDFABDA1-20EF-4F60-8E1D-022D0ECB40B9}" dt="2020-09-11T10:15:21.249" v="322" actId="404"/>
          <ac:spMkLst>
            <pc:docMk/>
            <pc:sldMk cId="222277676" sldId="484"/>
            <ac:spMk id="15" creationId="{856B0D96-F391-4C63-94AA-47E453B3FF59}"/>
          </ac:spMkLst>
        </pc:spChg>
        <pc:spChg chg="mod">
          <ac:chgData name="Katerina" userId="de2edfa1-0aa9-41ab-9f34-1fb333eb4396" providerId="ADAL" clId="{FDFABDA1-20EF-4F60-8E1D-022D0ECB40B9}" dt="2020-09-11T10:15:52.164" v="337" actId="20577"/>
          <ac:spMkLst>
            <pc:docMk/>
            <pc:sldMk cId="222277676" sldId="484"/>
            <ac:spMk id="16" creationId="{3C56BB78-DDF3-470F-B541-63C6D222E00A}"/>
          </ac:spMkLst>
        </pc:spChg>
        <pc:spChg chg="mod">
          <ac:chgData name="Katerina" userId="de2edfa1-0aa9-41ab-9f34-1fb333eb4396" providerId="ADAL" clId="{FDFABDA1-20EF-4F60-8E1D-022D0ECB40B9}" dt="2020-09-11T10:16:30.413" v="339" actId="14100"/>
          <ac:spMkLst>
            <pc:docMk/>
            <pc:sldMk cId="222277676" sldId="484"/>
            <ac:spMk id="17" creationId="{CE1206FF-4230-4688-9641-A27B09CC334C}"/>
          </ac:spMkLst>
        </pc:spChg>
        <pc:spChg chg="mod">
          <ac:chgData name="Katerina" userId="de2edfa1-0aa9-41ab-9f34-1fb333eb4396" providerId="ADAL" clId="{FDFABDA1-20EF-4F60-8E1D-022D0ECB40B9}" dt="2020-09-11T10:15:21.249" v="322" actId="404"/>
          <ac:spMkLst>
            <pc:docMk/>
            <pc:sldMk cId="222277676" sldId="484"/>
            <ac:spMk id="18" creationId="{31138730-5910-4D7A-AB65-32D141923EC6}"/>
          </ac:spMkLst>
        </pc:spChg>
        <pc:spChg chg="mod">
          <ac:chgData name="Katerina" userId="de2edfa1-0aa9-41ab-9f34-1fb333eb4396" providerId="ADAL" clId="{FDFABDA1-20EF-4F60-8E1D-022D0ECB40B9}" dt="2020-09-11T10:15:00.532" v="320" actId="404"/>
          <ac:spMkLst>
            <pc:docMk/>
            <pc:sldMk cId="222277676" sldId="484"/>
            <ac:spMk id="29" creationId="{827082B0-CE7C-450D-8AC0-2A0C53015289}"/>
          </ac:spMkLst>
        </pc:spChg>
        <pc:spChg chg="mod">
          <ac:chgData name="Katerina" userId="de2edfa1-0aa9-41ab-9f34-1fb333eb4396" providerId="ADAL" clId="{FDFABDA1-20EF-4F60-8E1D-022D0ECB40B9}" dt="2020-09-11T10:15:00.532" v="320" actId="404"/>
          <ac:spMkLst>
            <pc:docMk/>
            <pc:sldMk cId="222277676" sldId="484"/>
            <ac:spMk id="30" creationId="{EF7DFDCF-52FD-4576-AAE1-3295C346332B}"/>
          </ac:spMkLst>
        </pc:spChg>
        <pc:spChg chg="mod">
          <ac:chgData name="Katerina" userId="de2edfa1-0aa9-41ab-9f34-1fb333eb4396" providerId="ADAL" clId="{FDFABDA1-20EF-4F60-8E1D-022D0ECB40B9}" dt="2020-09-11T10:15:00.532" v="320" actId="404"/>
          <ac:spMkLst>
            <pc:docMk/>
            <pc:sldMk cId="222277676" sldId="484"/>
            <ac:spMk id="31" creationId="{5C618BCD-F740-4836-9969-401D6F71BE4C}"/>
          </ac:spMkLst>
        </pc:spChg>
        <pc:spChg chg="mod">
          <ac:chgData name="Katerina" userId="de2edfa1-0aa9-41ab-9f34-1fb333eb4396" providerId="ADAL" clId="{FDFABDA1-20EF-4F60-8E1D-022D0ECB40B9}" dt="2020-09-11T10:15:00.532" v="320" actId="404"/>
          <ac:spMkLst>
            <pc:docMk/>
            <pc:sldMk cId="222277676" sldId="484"/>
            <ac:spMk id="32" creationId="{69F852AC-F713-4011-8AE9-192B1FEACC17}"/>
          </ac:spMkLst>
        </pc:spChg>
        <pc:spChg chg="mod">
          <ac:chgData name="Katerina" userId="de2edfa1-0aa9-41ab-9f34-1fb333eb4396" providerId="ADAL" clId="{FDFABDA1-20EF-4F60-8E1D-022D0ECB40B9}" dt="2020-09-11T10:15:00.532" v="320" actId="404"/>
          <ac:spMkLst>
            <pc:docMk/>
            <pc:sldMk cId="222277676" sldId="484"/>
            <ac:spMk id="33" creationId="{F35127BD-8646-40B7-BC3F-162606201AF5}"/>
          </ac:spMkLst>
        </pc:spChg>
        <pc:spChg chg="mod">
          <ac:chgData name="Katerina" userId="de2edfa1-0aa9-41ab-9f34-1fb333eb4396" providerId="ADAL" clId="{FDFABDA1-20EF-4F60-8E1D-022D0ECB40B9}" dt="2020-09-11T10:15:21.249" v="322" actId="404"/>
          <ac:spMkLst>
            <pc:docMk/>
            <pc:sldMk cId="222277676" sldId="484"/>
            <ac:spMk id="34" creationId="{EC216721-2D63-4A7F-BB96-661B9FFC453A}"/>
          </ac:spMkLst>
        </pc:spChg>
        <pc:spChg chg="mod">
          <ac:chgData name="Katerina" userId="de2edfa1-0aa9-41ab-9f34-1fb333eb4396" providerId="ADAL" clId="{FDFABDA1-20EF-4F60-8E1D-022D0ECB40B9}" dt="2020-09-11T10:15:21.249" v="322" actId="404"/>
          <ac:spMkLst>
            <pc:docMk/>
            <pc:sldMk cId="222277676" sldId="484"/>
            <ac:spMk id="35" creationId="{29334F5D-7E06-4AD4-AB9A-B194DE7FA9EB}"/>
          </ac:spMkLst>
        </pc:spChg>
        <pc:spChg chg="mod">
          <ac:chgData name="Katerina" userId="de2edfa1-0aa9-41ab-9f34-1fb333eb4396" providerId="ADAL" clId="{FDFABDA1-20EF-4F60-8E1D-022D0ECB40B9}" dt="2020-09-11T10:15:21.249" v="322" actId="404"/>
          <ac:spMkLst>
            <pc:docMk/>
            <pc:sldMk cId="222277676" sldId="484"/>
            <ac:spMk id="36" creationId="{ACB70339-3D15-45F2-9AA2-ED3F857AE63E}"/>
          </ac:spMkLst>
        </pc:spChg>
        <pc:spChg chg="mod">
          <ac:chgData name="Katerina" userId="de2edfa1-0aa9-41ab-9f34-1fb333eb4396" providerId="ADAL" clId="{FDFABDA1-20EF-4F60-8E1D-022D0ECB40B9}" dt="2020-09-11T10:15:21.249" v="322" actId="404"/>
          <ac:spMkLst>
            <pc:docMk/>
            <pc:sldMk cId="222277676" sldId="484"/>
            <ac:spMk id="37" creationId="{5B45E988-81A4-4630-93A9-7C531F439C4B}"/>
          </ac:spMkLst>
        </pc:spChg>
        <pc:spChg chg="mod">
          <ac:chgData name="Katerina" userId="de2edfa1-0aa9-41ab-9f34-1fb333eb4396" providerId="ADAL" clId="{FDFABDA1-20EF-4F60-8E1D-022D0ECB40B9}" dt="2020-09-11T10:15:21.249" v="322" actId="404"/>
          <ac:spMkLst>
            <pc:docMk/>
            <pc:sldMk cId="222277676" sldId="484"/>
            <ac:spMk id="38" creationId="{07FBEBE2-80FA-4F59-B041-65D8D8C587BB}"/>
          </ac:spMkLst>
        </pc:spChg>
        <pc:spChg chg="mod">
          <ac:chgData name="Katerina" userId="de2edfa1-0aa9-41ab-9f34-1fb333eb4396" providerId="ADAL" clId="{FDFABDA1-20EF-4F60-8E1D-022D0ECB40B9}" dt="2020-09-11T10:15:21.249" v="322" actId="404"/>
          <ac:spMkLst>
            <pc:docMk/>
            <pc:sldMk cId="222277676" sldId="484"/>
            <ac:spMk id="39" creationId="{7955EEB8-C2CE-47A8-AEB9-796DB72221A9}"/>
          </ac:spMkLst>
        </pc:spChg>
      </pc:sldChg>
    </pc:docChg>
  </pc:docChgLst>
  <pc:docChgLst>
    <pc:chgData name="Katerina Glover - Senior Researcher" userId="S::katerina.glover@essex.gov.uk::de2edfa1-0aa9-41ab-9f34-1fb333eb4396" providerId="AD" clId="Web-{D9A437CF-B5B4-4230-A42F-ACD2C0249EC3}"/>
    <pc:docChg chg="modSld">
      <pc:chgData name="Katerina Glover - Senior Researcher" userId="S::katerina.glover@essex.gov.uk::de2edfa1-0aa9-41ab-9f34-1fb333eb4396" providerId="AD" clId="Web-{D9A437CF-B5B4-4230-A42F-ACD2C0249EC3}" dt="2020-08-12T12:03:31.041" v="30" actId="20577"/>
      <pc:docMkLst>
        <pc:docMk/>
      </pc:docMkLst>
      <pc:sldChg chg="modSp">
        <pc:chgData name="Katerina Glover - Senior Researcher" userId="S::katerina.glover@essex.gov.uk::de2edfa1-0aa9-41ab-9f34-1fb333eb4396" providerId="AD" clId="Web-{D9A437CF-B5B4-4230-A42F-ACD2C0249EC3}" dt="2020-08-12T12:03:31.041" v="30" actId="20577"/>
        <pc:sldMkLst>
          <pc:docMk/>
          <pc:sldMk cId="4231481942" sldId="262"/>
        </pc:sldMkLst>
        <pc:spChg chg="mod">
          <ac:chgData name="Katerina Glover - Senior Researcher" userId="S::katerina.glover@essex.gov.uk::de2edfa1-0aa9-41ab-9f34-1fb333eb4396" providerId="AD" clId="Web-{D9A437CF-B5B4-4230-A42F-ACD2C0249EC3}" dt="2020-08-12T12:03:31.041" v="30" actId="20577"/>
          <ac:spMkLst>
            <pc:docMk/>
            <pc:sldMk cId="4231481942" sldId="262"/>
            <ac:spMk id="13" creationId="{F508B5EC-BAFE-44A0-B48D-41AA4F9F6B14}"/>
          </ac:spMkLst>
        </pc:spChg>
      </pc:sldChg>
    </pc:docChg>
  </pc:docChgLst>
  <pc:docChgLst>
    <pc:chgData name="Katerina Glover - Senior Researcher" userId="S::katerina.glover@essex.gov.uk::de2edfa1-0aa9-41ab-9f34-1fb333eb4396" providerId="AD" clId="Web-{26FDE5EE-AC75-4371-BF75-7E9050D45637}"/>
    <pc:docChg chg="modSld">
      <pc:chgData name="Katerina Glover - Senior Researcher" userId="S::katerina.glover@essex.gov.uk::de2edfa1-0aa9-41ab-9f34-1fb333eb4396" providerId="AD" clId="Web-{26FDE5EE-AC75-4371-BF75-7E9050D45637}" dt="2020-08-14T12:31:39.832" v="11" actId="20577"/>
      <pc:docMkLst>
        <pc:docMk/>
      </pc:docMkLst>
      <pc:sldChg chg="modSp">
        <pc:chgData name="Katerina Glover - Senior Researcher" userId="S::katerina.glover@essex.gov.uk::de2edfa1-0aa9-41ab-9f34-1fb333eb4396" providerId="AD" clId="Web-{26FDE5EE-AC75-4371-BF75-7E9050D45637}" dt="2020-08-14T12:31:39.832" v="10" actId="20577"/>
        <pc:sldMkLst>
          <pc:docMk/>
          <pc:sldMk cId="603577304" sldId="480"/>
        </pc:sldMkLst>
        <pc:spChg chg="mod">
          <ac:chgData name="Katerina Glover - Senior Researcher" userId="S::katerina.glover@essex.gov.uk::de2edfa1-0aa9-41ab-9f34-1fb333eb4396" providerId="AD" clId="Web-{26FDE5EE-AC75-4371-BF75-7E9050D45637}" dt="2020-08-14T12:31:39.832" v="10" actId="20577"/>
          <ac:spMkLst>
            <pc:docMk/>
            <pc:sldMk cId="603577304" sldId="480"/>
            <ac:spMk id="3" creationId="{E35D71F5-59E7-4485-A028-D295F09DA633}"/>
          </ac:spMkLst>
        </pc:spChg>
      </pc:sldChg>
    </pc:docChg>
  </pc:docChgLst>
  <pc:docChgLst>
    <pc:chgData name="Katerina Glover - Senior Researcher" userId="S::katerina.glover@essex.gov.uk::de2edfa1-0aa9-41ab-9f34-1fb333eb4396" providerId="AD" clId="Web-{F4413CC1-2D10-48A8-982E-1859915755D7}"/>
    <pc:docChg chg="modSld">
      <pc:chgData name="Katerina Glover - Senior Researcher" userId="S::katerina.glover@essex.gov.uk::de2edfa1-0aa9-41ab-9f34-1fb333eb4396" providerId="AD" clId="Web-{F4413CC1-2D10-48A8-982E-1859915755D7}" dt="2020-09-24T13:36:29.557" v="3" actId="20577"/>
      <pc:docMkLst>
        <pc:docMk/>
      </pc:docMkLst>
      <pc:sldChg chg="modSp">
        <pc:chgData name="Katerina Glover - Senior Researcher" userId="S::katerina.glover@essex.gov.uk::de2edfa1-0aa9-41ab-9f34-1fb333eb4396" providerId="AD" clId="Web-{F4413CC1-2D10-48A8-982E-1859915755D7}" dt="2020-09-24T13:36:29.557" v="2" actId="20577"/>
        <pc:sldMkLst>
          <pc:docMk/>
          <pc:sldMk cId="2330050446" sldId="483"/>
        </pc:sldMkLst>
        <pc:spChg chg="mod">
          <ac:chgData name="Katerina Glover - Senior Researcher" userId="S::katerina.glover@essex.gov.uk::de2edfa1-0aa9-41ab-9f34-1fb333eb4396" providerId="AD" clId="Web-{F4413CC1-2D10-48A8-982E-1859915755D7}" dt="2020-09-24T13:36:29.557" v="2" actId="20577"/>
          <ac:spMkLst>
            <pc:docMk/>
            <pc:sldMk cId="2330050446" sldId="483"/>
            <ac:spMk id="3" creationId="{E35D71F5-59E7-4485-A028-D295F09DA633}"/>
          </ac:spMkLst>
        </pc:spChg>
      </pc:sldChg>
    </pc:docChg>
  </pc:docChgLst>
  <pc:docChgLst>
    <pc:chgData name="Katerina" userId="de2edfa1-0aa9-41ab-9f34-1fb333eb4396" providerId="ADAL" clId="{A471710C-783A-4E89-8FD2-6B12FBF110BF}"/>
    <pc:docChg chg="undo custSel delSld modSld">
      <pc:chgData name="Katerina" userId="de2edfa1-0aa9-41ab-9f34-1fb333eb4396" providerId="ADAL" clId="{A471710C-783A-4E89-8FD2-6B12FBF110BF}" dt="2020-08-17T15:38:11.090" v="552" actId="20577"/>
      <pc:docMkLst>
        <pc:docMk/>
      </pc:docMkLst>
      <pc:sldChg chg="modSp">
        <pc:chgData name="Katerina" userId="de2edfa1-0aa9-41ab-9f34-1fb333eb4396" providerId="ADAL" clId="{A471710C-783A-4E89-8FD2-6B12FBF110BF}" dt="2020-08-17T15:38:11.090" v="552" actId="20577"/>
        <pc:sldMkLst>
          <pc:docMk/>
          <pc:sldMk cId="4231481942" sldId="262"/>
        </pc:sldMkLst>
        <pc:spChg chg="mod">
          <ac:chgData name="Katerina" userId="de2edfa1-0aa9-41ab-9f34-1fb333eb4396" providerId="ADAL" clId="{A471710C-783A-4E89-8FD2-6B12FBF110BF}" dt="2020-08-17T15:38:11.090" v="552" actId="20577"/>
          <ac:spMkLst>
            <pc:docMk/>
            <pc:sldMk cId="4231481942" sldId="262"/>
            <ac:spMk id="13" creationId="{F508B5EC-BAFE-44A0-B48D-41AA4F9F6B14}"/>
          </ac:spMkLst>
        </pc:spChg>
      </pc:sldChg>
      <pc:sldChg chg="modSp">
        <pc:chgData name="Katerina" userId="de2edfa1-0aa9-41ab-9f34-1fb333eb4396" providerId="ADAL" clId="{A471710C-783A-4E89-8FD2-6B12FBF110BF}" dt="2020-08-17T14:50:34.326" v="543" actId="20577"/>
        <pc:sldMkLst>
          <pc:docMk/>
          <pc:sldMk cId="2724814990" sldId="455"/>
        </pc:sldMkLst>
        <pc:spChg chg="mod">
          <ac:chgData name="Katerina" userId="de2edfa1-0aa9-41ab-9f34-1fb333eb4396" providerId="ADAL" clId="{A471710C-783A-4E89-8FD2-6B12FBF110BF}" dt="2020-08-17T14:50:34.326" v="543" actId="20577"/>
          <ac:spMkLst>
            <pc:docMk/>
            <pc:sldMk cId="2724814990" sldId="455"/>
            <ac:spMk id="3" creationId="{D94082C3-A739-4586-84F5-DBED494E9815}"/>
          </ac:spMkLst>
        </pc:spChg>
      </pc:sldChg>
      <pc:sldChg chg="modSp">
        <pc:chgData name="Katerina" userId="de2edfa1-0aa9-41ab-9f34-1fb333eb4396" providerId="ADAL" clId="{A471710C-783A-4E89-8FD2-6B12FBF110BF}" dt="2020-08-14T13:13:35.423" v="393" actId="20577"/>
        <pc:sldMkLst>
          <pc:docMk/>
          <pc:sldMk cId="761830340" sldId="467"/>
        </pc:sldMkLst>
        <pc:spChg chg="mod">
          <ac:chgData name="Katerina" userId="de2edfa1-0aa9-41ab-9f34-1fb333eb4396" providerId="ADAL" clId="{A471710C-783A-4E89-8FD2-6B12FBF110BF}" dt="2020-08-14T13:13:35.423" v="393" actId="20577"/>
          <ac:spMkLst>
            <pc:docMk/>
            <pc:sldMk cId="761830340" sldId="467"/>
            <ac:spMk id="8" creationId="{BD7D2D83-79B2-4811-BFA2-31BD2E085477}"/>
          </ac:spMkLst>
        </pc:spChg>
      </pc:sldChg>
      <pc:sldChg chg="modSp">
        <pc:chgData name="Katerina" userId="de2edfa1-0aa9-41ab-9f34-1fb333eb4396" providerId="ADAL" clId="{A471710C-783A-4E89-8FD2-6B12FBF110BF}" dt="2020-08-14T12:39:49.203" v="255" actId="20577"/>
        <pc:sldMkLst>
          <pc:docMk/>
          <pc:sldMk cId="1995569610" sldId="469"/>
        </pc:sldMkLst>
        <pc:spChg chg="mod">
          <ac:chgData name="Katerina" userId="de2edfa1-0aa9-41ab-9f34-1fb333eb4396" providerId="ADAL" clId="{A471710C-783A-4E89-8FD2-6B12FBF110BF}" dt="2020-08-14T12:39:49.203" v="255" actId="20577"/>
          <ac:spMkLst>
            <pc:docMk/>
            <pc:sldMk cId="1995569610" sldId="469"/>
            <ac:spMk id="6" creationId="{AF03B604-3AE3-42E5-889E-6EE30C74AF5C}"/>
          </ac:spMkLst>
        </pc:spChg>
      </pc:sldChg>
      <pc:sldChg chg="modSp">
        <pc:chgData name="Katerina" userId="de2edfa1-0aa9-41ab-9f34-1fb333eb4396" providerId="ADAL" clId="{A471710C-783A-4E89-8FD2-6B12FBF110BF}" dt="2020-08-14T12:57:46.910" v="324" actId="20577"/>
        <pc:sldMkLst>
          <pc:docMk/>
          <pc:sldMk cId="1205264450" sldId="470"/>
        </pc:sldMkLst>
        <pc:spChg chg="mod">
          <ac:chgData name="Katerina" userId="de2edfa1-0aa9-41ab-9f34-1fb333eb4396" providerId="ADAL" clId="{A471710C-783A-4E89-8FD2-6B12FBF110BF}" dt="2020-08-14T12:57:46.910" v="324" actId="20577"/>
          <ac:spMkLst>
            <pc:docMk/>
            <pc:sldMk cId="1205264450" sldId="470"/>
            <ac:spMk id="6" creationId="{AF03B604-3AE3-42E5-889E-6EE30C74AF5C}"/>
          </ac:spMkLst>
        </pc:spChg>
      </pc:sldChg>
      <pc:sldChg chg="modSp">
        <pc:chgData name="Katerina" userId="de2edfa1-0aa9-41ab-9f34-1fb333eb4396" providerId="ADAL" clId="{A471710C-783A-4E89-8FD2-6B12FBF110BF}" dt="2020-08-14T12:58:56.095" v="372" actId="20577"/>
        <pc:sldMkLst>
          <pc:docMk/>
          <pc:sldMk cId="2228776644" sldId="473"/>
        </pc:sldMkLst>
        <pc:spChg chg="mod">
          <ac:chgData name="Katerina" userId="de2edfa1-0aa9-41ab-9f34-1fb333eb4396" providerId="ADAL" clId="{A471710C-783A-4E89-8FD2-6B12FBF110BF}" dt="2020-08-14T12:58:56.095" v="372" actId="20577"/>
          <ac:spMkLst>
            <pc:docMk/>
            <pc:sldMk cId="2228776644" sldId="473"/>
            <ac:spMk id="3" creationId="{37759A5F-8C5B-4705-9FB3-F34D0045CCF7}"/>
          </ac:spMkLst>
        </pc:spChg>
      </pc:sldChg>
      <pc:sldChg chg="del">
        <pc:chgData name="Katerina" userId="de2edfa1-0aa9-41ab-9f34-1fb333eb4396" providerId="ADAL" clId="{A471710C-783A-4E89-8FD2-6B12FBF110BF}" dt="2020-08-12T12:26:13.162" v="108" actId="2696"/>
        <pc:sldMkLst>
          <pc:docMk/>
          <pc:sldMk cId="2337521879" sldId="479"/>
        </pc:sldMkLst>
      </pc:sldChg>
      <pc:sldChg chg="modSp">
        <pc:chgData name="Katerina" userId="de2edfa1-0aa9-41ab-9f34-1fb333eb4396" providerId="ADAL" clId="{A471710C-783A-4E89-8FD2-6B12FBF110BF}" dt="2020-08-14T13:31:53.246" v="525" actId="20577"/>
        <pc:sldMkLst>
          <pc:docMk/>
          <pc:sldMk cId="603577304" sldId="480"/>
        </pc:sldMkLst>
        <pc:spChg chg="mod">
          <ac:chgData name="Katerina" userId="de2edfa1-0aa9-41ab-9f34-1fb333eb4396" providerId="ADAL" clId="{A471710C-783A-4E89-8FD2-6B12FBF110BF}" dt="2020-08-14T13:31:53.246" v="525" actId="20577"/>
          <ac:spMkLst>
            <pc:docMk/>
            <pc:sldMk cId="603577304" sldId="480"/>
            <ac:spMk id="3" creationId="{E35D71F5-59E7-4485-A028-D295F09DA633}"/>
          </ac:spMkLst>
        </pc:spChg>
        <pc:spChg chg="mod">
          <ac:chgData name="Katerina" userId="de2edfa1-0aa9-41ab-9f34-1fb333eb4396" providerId="ADAL" clId="{A471710C-783A-4E89-8FD2-6B12FBF110BF}" dt="2020-08-12T12:37:30.305" v="241" actId="20577"/>
          <ac:spMkLst>
            <pc:docMk/>
            <pc:sldMk cId="603577304" sldId="480"/>
            <ac:spMk id="23" creationId="{597EDB95-07AD-4D5D-B140-5946876E08DF}"/>
          </ac:spMkLst>
        </pc:spChg>
      </pc:sldChg>
      <pc:sldChg chg="modSp">
        <pc:chgData name="Katerina" userId="de2edfa1-0aa9-41ab-9f34-1fb333eb4396" providerId="ADAL" clId="{A471710C-783A-4E89-8FD2-6B12FBF110BF}" dt="2020-08-17T14:10:54.759" v="541"/>
        <pc:sldMkLst>
          <pc:docMk/>
          <pc:sldMk cId="442105187" sldId="482"/>
        </pc:sldMkLst>
        <pc:graphicFrameChg chg="mod modGraphic">
          <ac:chgData name="Katerina" userId="de2edfa1-0aa9-41ab-9f34-1fb333eb4396" providerId="ADAL" clId="{A471710C-783A-4E89-8FD2-6B12FBF110BF}" dt="2020-08-17T14:10:54.759" v="541"/>
          <ac:graphicFrameMkLst>
            <pc:docMk/>
            <pc:sldMk cId="442105187" sldId="482"/>
            <ac:graphicFrameMk id="2" creationId="{2E34F1B8-A6FC-40BC-9657-6314617C6284}"/>
          </ac:graphicFrameMkLst>
        </pc:graphicFrameChg>
      </pc:sldChg>
      <pc:sldChg chg="addSp delSp modSp">
        <pc:chgData name="Katerina" userId="de2edfa1-0aa9-41ab-9f34-1fb333eb4396" providerId="ADAL" clId="{A471710C-783A-4E89-8FD2-6B12FBF110BF}" dt="2020-08-17T15:16:34.808" v="545" actId="13926"/>
        <pc:sldMkLst>
          <pc:docMk/>
          <pc:sldMk cId="2330050446" sldId="483"/>
        </pc:sldMkLst>
        <pc:spChg chg="mod">
          <ac:chgData name="Katerina" userId="de2edfa1-0aa9-41ab-9f34-1fb333eb4396" providerId="ADAL" clId="{A471710C-783A-4E89-8FD2-6B12FBF110BF}" dt="2020-08-17T15:16:34.808" v="545" actId="13926"/>
          <ac:spMkLst>
            <pc:docMk/>
            <pc:sldMk cId="2330050446" sldId="483"/>
            <ac:spMk id="3" creationId="{E35D71F5-59E7-4485-A028-D295F09DA633}"/>
          </ac:spMkLst>
        </pc:spChg>
        <pc:spChg chg="add del mod">
          <ac:chgData name="Katerina" userId="de2edfa1-0aa9-41ab-9f34-1fb333eb4396" providerId="ADAL" clId="{A471710C-783A-4E89-8FD2-6B12FBF110BF}" dt="2020-08-17T09:45:53.865" v="535" actId="478"/>
          <ac:spMkLst>
            <pc:docMk/>
            <pc:sldMk cId="2330050446" sldId="483"/>
            <ac:spMk id="4" creationId="{754612DA-4660-4B5F-B064-30CDFC2903AE}"/>
          </ac:spMkLst>
        </pc:spChg>
      </pc:sldChg>
      <pc:sldChg chg="modSp">
        <pc:chgData name="Katerina" userId="de2edfa1-0aa9-41ab-9f34-1fb333eb4396" providerId="ADAL" clId="{A471710C-783A-4E89-8FD2-6B12FBF110BF}" dt="2020-08-12T12:26:00.058" v="107" actId="20577"/>
        <pc:sldMkLst>
          <pc:docMk/>
          <pc:sldMk cId="222277676" sldId="484"/>
        </pc:sldMkLst>
        <pc:spChg chg="mod">
          <ac:chgData name="Katerina" userId="de2edfa1-0aa9-41ab-9f34-1fb333eb4396" providerId="ADAL" clId="{A471710C-783A-4E89-8FD2-6B12FBF110BF}" dt="2020-08-12T12:25:51.941" v="101" actId="6549"/>
          <ac:spMkLst>
            <pc:docMk/>
            <pc:sldMk cId="222277676" sldId="484"/>
            <ac:spMk id="15" creationId="{856B0D96-F391-4C63-94AA-47E453B3FF59}"/>
          </ac:spMkLst>
        </pc:spChg>
        <pc:spChg chg="mod">
          <ac:chgData name="Katerina" userId="de2edfa1-0aa9-41ab-9f34-1fb333eb4396" providerId="ADAL" clId="{A471710C-783A-4E89-8FD2-6B12FBF110BF}" dt="2020-08-12T12:26:00.058" v="107" actId="20577"/>
          <ac:spMkLst>
            <pc:docMk/>
            <pc:sldMk cId="222277676" sldId="484"/>
            <ac:spMk id="18" creationId="{31138730-5910-4D7A-AB65-32D141923EC6}"/>
          </ac:spMkLst>
        </pc:spChg>
        <pc:spChg chg="mod">
          <ac:chgData name="Katerina" userId="de2edfa1-0aa9-41ab-9f34-1fb333eb4396" providerId="ADAL" clId="{A471710C-783A-4E89-8FD2-6B12FBF110BF}" dt="2020-08-12T12:25:32.801" v="85" actId="14100"/>
          <ac:spMkLst>
            <pc:docMk/>
            <pc:sldMk cId="222277676" sldId="484"/>
            <ac:spMk id="30" creationId="{EF7DFDCF-52FD-4576-AAE1-3295C346332B}"/>
          </ac:spMkLst>
        </pc:spChg>
        <pc:spChg chg="mod">
          <ac:chgData name="Katerina" userId="de2edfa1-0aa9-41ab-9f34-1fb333eb4396" providerId="ADAL" clId="{A471710C-783A-4E89-8FD2-6B12FBF110BF}" dt="2020-08-12T12:25:39.069" v="94" actId="313"/>
          <ac:spMkLst>
            <pc:docMk/>
            <pc:sldMk cId="222277676" sldId="484"/>
            <ac:spMk id="31" creationId="{5C618BCD-F740-4836-9969-401D6F71BE4C}"/>
          </ac:spMkLst>
        </pc:spChg>
        <pc:spChg chg="mod">
          <ac:chgData name="Katerina" userId="de2edfa1-0aa9-41ab-9f34-1fb333eb4396" providerId="ADAL" clId="{A471710C-783A-4E89-8FD2-6B12FBF110BF}" dt="2020-08-12T12:25:26.645" v="84" actId="20577"/>
          <ac:spMkLst>
            <pc:docMk/>
            <pc:sldMk cId="222277676" sldId="484"/>
            <ac:spMk id="32" creationId="{69F852AC-F713-4011-8AE9-192B1FEACC17}"/>
          </ac:spMkLst>
        </pc:spChg>
        <pc:spChg chg="mod">
          <ac:chgData name="Katerina" userId="de2edfa1-0aa9-41ab-9f34-1fb333eb4396" providerId="ADAL" clId="{A471710C-783A-4E89-8FD2-6B12FBF110BF}" dt="2020-08-12T12:25:16.294" v="72" actId="6549"/>
          <ac:spMkLst>
            <pc:docMk/>
            <pc:sldMk cId="222277676" sldId="484"/>
            <ac:spMk id="33" creationId="{F35127BD-8646-40B7-BC3F-162606201AF5}"/>
          </ac:spMkLst>
        </pc:spChg>
        <pc:spChg chg="mod">
          <ac:chgData name="Katerina" userId="de2edfa1-0aa9-41ab-9f34-1fb333eb4396" providerId="ADAL" clId="{A471710C-783A-4E89-8FD2-6B12FBF110BF}" dt="2020-08-12T12:24:33.988" v="23" actId="14100"/>
          <ac:spMkLst>
            <pc:docMk/>
            <pc:sldMk cId="222277676" sldId="484"/>
            <ac:spMk id="35" creationId="{29334F5D-7E06-4AD4-AB9A-B194DE7FA9EB}"/>
          </ac:spMkLst>
        </pc:spChg>
        <pc:spChg chg="mod">
          <ac:chgData name="Katerina" userId="de2edfa1-0aa9-41ab-9f34-1fb333eb4396" providerId="ADAL" clId="{A471710C-783A-4E89-8FD2-6B12FBF110BF}" dt="2020-08-12T12:24:42.799" v="44" actId="20577"/>
          <ac:spMkLst>
            <pc:docMk/>
            <pc:sldMk cId="222277676" sldId="484"/>
            <ac:spMk id="36" creationId="{ACB70339-3D15-45F2-9AA2-ED3F857AE63E}"/>
          </ac:spMkLst>
        </pc:spChg>
        <pc:spChg chg="mod">
          <ac:chgData name="Katerina" userId="de2edfa1-0aa9-41ab-9f34-1fb333eb4396" providerId="ADAL" clId="{A471710C-783A-4E89-8FD2-6B12FBF110BF}" dt="2020-08-12T12:24:51.985" v="54" actId="14100"/>
          <ac:spMkLst>
            <pc:docMk/>
            <pc:sldMk cId="222277676" sldId="484"/>
            <ac:spMk id="37" creationId="{5B45E988-81A4-4630-93A9-7C531F439C4B}"/>
          </ac:spMkLst>
        </pc:spChg>
        <pc:spChg chg="mod">
          <ac:chgData name="Katerina" userId="de2edfa1-0aa9-41ab-9f34-1fb333eb4396" providerId="ADAL" clId="{A471710C-783A-4E89-8FD2-6B12FBF110BF}" dt="2020-08-12T12:25:04.193" v="63" actId="14100"/>
          <ac:spMkLst>
            <pc:docMk/>
            <pc:sldMk cId="222277676" sldId="484"/>
            <ac:spMk id="38" creationId="{07FBEBE2-80FA-4F59-B041-65D8D8C587BB}"/>
          </ac:spMkLst>
        </pc:spChg>
      </pc:sldChg>
    </pc:docChg>
  </pc:docChgLst>
  <pc:docChgLst>
    <pc:chgData name="Katerina Glover - Senior Researcher" userId="S::katerina.glover@essex.gov.uk::de2edfa1-0aa9-41ab-9f34-1fb333eb4396" providerId="AD" clId="Web-{DCCC5767-274F-45FE-985E-15B8F130A541}"/>
    <pc:docChg chg="modSld">
      <pc:chgData name="Katerina Glover - Senior Researcher" userId="S::katerina.glover@essex.gov.uk::de2edfa1-0aa9-41ab-9f34-1fb333eb4396" providerId="AD" clId="Web-{DCCC5767-274F-45FE-985E-15B8F130A541}" dt="2021-02-08T22:37:32.086" v="11"/>
      <pc:docMkLst>
        <pc:docMk/>
      </pc:docMkLst>
      <pc:sldChg chg="modSp">
        <pc:chgData name="Katerina Glover - Senior Researcher" userId="S::katerina.glover@essex.gov.uk::de2edfa1-0aa9-41ab-9f34-1fb333eb4396" providerId="AD" clId="Web-{DCCC5767-274F-45FE-985E-15B8F130A541}" dt="2021-02-08T22:37:08.398" v="7" actId="20577"/>
        <pc:sldMkLst>
          <pc:docMk/>
          <pc:sldMk cId="4231481942" sldId="262"/>
        </pc:sldMkLst>
        <pc:spChg chg="mod">
          <ac:chgData name="Katerina Glover - Senior Researcher" userId="S::katerina.glover@essex.gov.uk::de2edfa1-0aa9-41ab-9f34-1fb333eb4396" providerId="AD" clId="Web-{DCCC5767-274F-45FE-985E-15B8F130A541}" dt="2021-02-08T22:37:08.398" v="7" actId="20577"/>
          <ac:spMkLst>
            <pc:docMk/>
            <pc:sldMk cId="4231481942" sldId="262"/>
            <ac:spMk id="13" creationId="{F508B5EC-BAFE-44A0-B48D-41AA4F9F6B14}"/>
          </ac:spMkLst>
        </pc:spChg>
      </pc:sldChg>
      <pc:sldChg chg="addSp delSp modSp">
        <pc:chgData name="Katerina Glover - Senior Researcher" userId="S::katerina.glover@essex.gov.uk::de2edfa1-0aa9-41ab-9f34-1fb333eb4396" providerId="AD" clId="Web-{DCCC5767-274F-45FE-985E-15B8F130A541}" dt="2021-02-08T22:37:32.086" v="11"/>
        <pc:sldMkLst>
          <pc:docMk/>
          <pc:sldMk cId="603577304" sldId="480"/>
        </pc:sldMkLst>
        <pc:picChg chg="del">
          <ac:chgData name="Katerina Glover - Senior Researcher" userId="S::katerina.glover@essex.gov.uk::de2edfa1-0aa9-41ab-9f34-1fb333eb4396" providerId="AD" clId="Web-{DCCC5767-274F-45FE-985E-15B8F130A541}" dt="2021-02-08T22:37:12.398" v="8"/>
          <ac:picMkLst>
            <pc:docMk/>
            <pc:sldMk cId="603577304" sldId="480"/>
            <ac:picMk id="4" creationId="{F971C1CC-8851-41B3-9743-DA5D671BC671}"/>
          </ac:picMkLst>
        </pc:picChg>
        <pc:picChg chg="add mod">
          <ac:chgData name="Katerina Glover - Senior Researcher" userId="S::katerina.glover@essex.gov.uk::de2edfa1-0aa9-41ab-9f34-1fb333eb4396" providerId="AD" clId="Web-{DCCC5767-274F-45FE-985E-15B8F130A541}" dt="2021-02-08T22:37:17.289" v="9"/>
          <ac:picMkLst>
            <pc:docMk/>
            <pc:sldMk cId="603577304" sldId="480"/>
            <ac:picMk id="5" creationId="{F7068290-6FB4-42FB-BB12-D2AD167FFFB6}"/>
          </ac:picMkLst>
        </pc:picChg>
        <pc:picChg chg="add mod">
          <ac:chgData name="Katerina Glover - Senior Researcher" userId="S::katerina.glover@essex.gov.uk::de2edfa1-0aa9-41ab-9f34-1fb333eb4396" providerId="AD" clId="Web-{DCCC5767-274F-45FE-985E-15B8F130A541}" dt="2021-02-08T22:37:26.664" v="10"/>
          <ac:picMkLst>
            <pc:docMk/>
            <pc:sldMk cId="603577304" sldId="480"/>
            <ac:picMk id="6" creationId="{BA60F52B-E52B-4A6F-ABF2-DA5B55506C73}"/>
          </ac:picMkLst>
        </pc:picChg>
        <pc:picChg chg="add mod">
          <ac:chgData name="Katerina Glover - Senior Researcher" userId="S::katerina.glover@essex.gov.uk::de2edfa1-0aa9-41ab-9f34-1fb333eb4396" providerId="AD" clId="Web-{DCCC5767-274F-45FE-985E-15B8F130A541}" dt="2021-02-08T22:37:32.086" v="11"/>
          <ac:picMkLst>
            <pc:docMk/>
            <pc:sldMk cId="603577304" sldId="480"/>
            <ac:picMk id="7" creationId="{F4EEBA1D-7FF2-4C8D-98FE-B3841C54A307}"/>
          </ac:picMkLst>
        </pc:picChg>
      </pc:sldChg>
    </pc:docChg>
  </pc:docChgLst>
  <pc:docChgLst>
    <pc:chgData name="Katerina" userId="de2edfa1-0aa9-41ab-9f34-1fb333eb4396" providerId="ADAL" clId="{BBEB025D-3223-42A7-8813-700CE3244BF5}"/>
    <pc:docChg chg="custSel modSld">
      <pc:chgData name="Katerina" userId="de2edfa1-0aa9-41ab-9f34-1fb333eb4396" providerId="ADAL" clId="{BBEB025D-3223-42A7-8813-700CE3244BF5}" dt="2021-02-08T22:46:02.630" v="5" actId="20577"/>
      <pc:docMkLst>
        <pc:docMk/>
      </pc:docMkLst>
      <pc:sldChg chg="addSp delSp modSp mod">
        <pc:chgData name="Katerina" userId="de2edfa1-0aa9-41ab-9f34-1fb333eb4396" providerId="ADAL" clId="{BBEB025D-3223-42A7-8813-700CE3244BF5}" dt="2021-02-08T22:38:02.644" v="3" actId="478"/>
        <pc:sldMkLst>
          <pc:docMk/>
          <pc:sldMk cId="603577304" sldId="480"/>
        </pc:sldMkLst>
        <pc:picChg chg="del">
          <ac:chgData name="Katerina" userId="de2edfa1-0aa9-41ab-9f34-1fb333eb4396" providerId="ADAL" clId="{BBEB025D-3223-42A7-8813-700CE3244BF5}" dt="2021-02-08T22:38:02.644" v="3" actId="478"/>
          <ac:picMkLst>
            <pc:docMk/>
            <pc:sldMk cId="603577304" sldId="480"/>
            <ac:picMk id="5" creationId="{F7068290-6FB4-42FB-BB12-D2AD167FFFB6}"/>
          </ac:picMkLst>
        </pc:picChg>
        <pc:picChg chg="del">
          <ac:chgData name="Katerina" userId="de2edfa1-0aa9-41ab-9f34-1fb333eb4396" providerId="ADAL" clId="{BBEB025D-3223-42A7-8813-700CE3244BF5}" dt="2021-02-08T22:38:00.803" v="2" actId="478"/>
          <ac:picMkLst>
            <pc:docMk/>
            <pc:sldMk cId="603577304" sldId="480"/>
            <ac:picMk id="6" creationId="{BA60F52B-E52B-4A6F-ABF2-DA5B55506C73}"/>
          </ac:picMkLst>
        </pc:picChg>
        <pc:picChg chg="del">
          <ac:chgData name="Katerina" userId="de2edfa1-0aa9-41ab-9f34-1fb333eb4396" providerId="ADAL" clId="{BBEB025D-3223-42A7-8813-700CE3244BF5}" dt="2021-02-08T22:37:58.249" v="1" actId="478"/>
          <ac:picMkLst>
            <pc:docMk/>
            <pc:sldMk cId="603577304" sldId="480"/>
            <ac:picMk id="7" creationId="{F4EEBA1D-7FF2-4C8D-98FE-B3841C54A307}"/>
          </ac:picMkLst>
        </pc:picChg>
        <pc:picChg chg="add mod">
          <ac:chgData name="Katerina" userId="de2edfa1-0aa9-41ab-9f34-1fb333eb4396" providerId="ADAL" clId="{BBEB025D-3223-42A7-8813-700CE3244BF5}" dt="2021-02-08T22:37:55.025" v="0"/>
          <ac:picMkLst>
            <pc:docMk/>
            <pc:sldMk cId="603577304" sldId="480"/>
            <ac:picMk id="8" creationId="{B18963AC-A8F1-442C-B536-B4611D10F5BF}"/>
          </ac:picMkLst>
        </pc:picChg>
      </pc:sldChg>
      <pc:sldChg chg="modSp mod">
        <pc:chgData name="Katerina" userId="de2edfa1-0aa9-41ab-9f34-1fb333eb4396" providerId="ADAL" clId="{BBEB025D-3223-42A7-8813-700CE3244BF5}" dt="2021-02-08T22:46:02.630" v="5" actId="20577"/>
        <pc:sldMkLst>
          <pc:docMk/>
          <pc:sldMk cId="2330050446" sldId="483"/>
        </pc:sldMkLst>
        <pc:spChg chg="mod">
          <ac:chgData name="Katerina" userId="de2edfa1-0aa9-41ab-9f34-1fb333eb4396" providerId="ADAL" clId="{BBEB025D-3223-42A7-8813-700CE3244BF5}" dt="2021-02-08T22:46:02.630" v="5" actId="20577"/>
          <ac:spMkLst>
            <pc:docMk/>
            <pc:sldMk cId="2330050446" sldId="483"/>
            <ac:spMk id="3" creationId="{E35D71F5-59E7-4485-A028-D295F09DA633}"/>
          </ac:spMkLst>
        </pc:spChg>
      </pc:sldChg>
    </pc:docChg>
  </pc:docChgLst>
  <pc:docChgLst>
    <pc:chgData name="Poppy Reece - Senior Researcher" userId="dc98a925-bdaa-4bee-b207-d103908056d7" providerId="ADAL" clId="{D961FE1E-19DB-470A-A46F-3F88208417B5}"/>
    <pc:docChg chg="modSld">
      <pc:chgData name="Poppy Reece - Senior Researcher" userId="dc98a925-bdaa-4bee-b207-d103908056d7" providerId="ADAL" clId="{D961FE1E-19DB-470A-A46F-3F88208417B5}" dt="2021-02-16T12:42:46.971" v="13" actId="1036"/>
      <pc:docMkLst>
        <pc:docMk/>
      </pc:docMkLst>
      <pc:sldChg chg="modNotesTx">
        <pc:chgData name="Poppy Reece - Senior Researcher" userId="dc98a925-bdaa-4bee-b207-d103908056d7" providerId="ADAL" clId="{D961FE1E-19DB-470A-A46F-3F88208417B5}" dt="2021-02-16T12:42:12.665" v="1" actId="20577"/>
        <pc:sldMkLst>
          <pc:docMk/>
          <pc:sldMk cId="4104654736" sldId="418"/>
        </pc:sldMkLst>
      </pc:sldChg>
      <pc:sldChg chg="modNotesTx">
        <pc:chgData name="Poppy Reece - Senior Researcher" userId="dc98a925-bdaa-4bee-b207-d103908056d7" providerId="ADAL" clId="{D961FE1E-19DB-470A-A46F-3F88208417B5}" dt="2021-02-16T12:42:15.191" v="2" actId="20577"/>
        <pc:sldMkLst>
          <pc:docMk/>
          <pc:sldMk cId="2847313853" sldId="420"/>
        </pc:sldMkLst>
      </pc:sldChg>
      <pc:sldChg chg="modNotesTx">
        <pc:chgData name="Poppy Reece - Senior Researcher" userId="dc98a925-bdaa-4bee-b207-d103908056d7" providerId="ADAL" clId="{D961FE1E-19DB-470A-A46F-3F88208417B5}" dt="2021-02-16T12:42:08.350" v="0" actId="20577"/>
        <pc:sldMkLst>
          <pc:docMk/>
          <pc:sldMk cId="2724814990" sldId="455"/>
        </pc:sldMkLst>
      </pc:sldChg>
      <pc:sldChg chg="modNotesTx">
        <pc:chgData name="Poppy Reece - Senior Researcher" userId="dc98a925-bdaa-4bee-b207-d103908056d7" providerId="ADAL" clId="{D961FE1E-19DB-470A-A46F-3F88208417B5}" dt="2021-02-16T12:42:28.806" v="7" actId="20577"/>
        <pc:sldMkLst>
          <pc:docMk/>
          <pc:sldMk cId="761830340" sldId="467"/>
        </pc:sldMkLst>
      </pc:sldChg>
      <pc:sldChg chg="modNotesTx">
        <pc:chgData name="Poppy Reece - Senior Researcher" userId="dc98a925-bdaa-4bee-b207-d103908056d7" providerId="ADAL" clId="{D961FE1E-19DB-470A-A46F-3F88208417B5}" dt="2021-02-16T12:42:20.791" v="4" actId="20577"/>
        <pc:sldMkLst>
          <pc:docMk/>
          <pc:sldMk cId="1205264450" sldId="470"/>
        </pc:sldMkLst>
      </pc:sldChg>
      <pc:sldChg chg="modNotesTx">
        <pc:chgData name="Poppy Reece - Senior Researcher" userId="dc98a925-bdaa-4bee-b207-d103908056d7" providerId="ADAL" clId="{D961FE1E-19DB-470A-A46F-3F88208417B5}" dt="2021-02-16T12:42:25.476" v="5" actId="20577"/>
        <pc:sldMkLst>
          <pc:docMk/>
          <pc:sldMk cId="2228776644" sldId="473"/>
        </pc:sldMkLst>
      </pc:sldChg>
      <pc:sldChg chg="modNotesTx">
        <pc:chgData name="Poppy Reece - Senior Researcher" userId="dc98a925-bdaa-4bee-b207-d103908056d7" providerId="ADAL" clId="{D961FE1E-19DB-470A-A46F-3F88208417B5}" dt="2021-02-16T12:42:16.996" v="3" actId="20577"/>
        <pc:sldMkLst>
          <pc:docMk/>
          <pc:sldMk cId="765388889" sldId="475"/>
        </pc:sldMkLst>
      </pc:sldChg>
      <pc:sldChg chg="modSp mod">
        <pc:chgData name="Poppy Reece - Senior Researcher" userId="dc98a925-bdaa-4bee-b207-d103908056d7" providerId="ADAL" clId="{D961FE1E-19DB-470A-A46F-3F88208417B5}" dt="2021-02-16T12:42:46.971" v="13" actId="1036"/>
        <pc:sldMkLst>
          <pc:docMk/>
          <pc:sldMk cId="442105187" sldId="482"/>
        </pc:sldMkLst>
        <pc:graphicFrameChg chg="modGraphic">
          <ac:chgData name="Poppy Reece - Senior Researcher" userId="dc98a925-bdaa-4bee-b207-d103908056d7" providerId="ADAL" clId="{D961FE1E-19DB-470A-A46F-3F88208417B5}" dt="2021-02-16T12:42:38.183" v="8" actId="948"/>
          <ac:graphicFrameMkLst>
            <pc:docMk/>
            <pc:sldMk cId="442105187" sldId="482"/>
            <ac:graphicFrameMk id="2" creationId="{2E34F1B8-A6FC-40BC-9657-6314617C6284}"/>
          </ac:graphicFrameMkLst>
        </pc:graphicFrameChg>
        <pc:picChg chg="mod">
          <ac:chgData name="Poppy Reece - Senior Researcher" userId="dc98a925-bdaa-4bee-b207-d103908056d7" providerId="ADAL" clId="{D961FE1E-19DB-470A-A46F-3F88208417B5}" dt="2021-02-16T12:42:46.971" v="13" actId="1036"/>
          <ac:picMkLst>
            <pc:docMk/>
            <pc:sldMk cId="442105187" sldId="482"/>
            <ac:picMk id="6" creationId="{F56EB559-67CF-470C-88A5-8F83EED00EA1}"/>
          </ac:picMkLst>
        </pc:picChg>
      </pc:sldChg>
      <pc:sldChg chg="modNotesTx">
        <pc:chgData name="Poppy Reece - Senior Researcher" userId="dc98a925-bdaa-4bee-b207-d103908056d7" providerId="ADAL" clId="{D961FE1E-19DB-470A-A46F-3F88208417B5}" dt="2021-02-16T12:42:27.517" v="6" actId="20577"/>
        <pc:sldMkLst>
          <pc:docMk/>
          <pc:sldMk cId="222277676" sldId="48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25" y="0"/>
            <a:ext cx="2951163" cy="498475"/>
          </a:xfrm>
          <a:prstGeom prst="rect">
            <a:avLst/>
          </a:prstGeom>
        </p:spPr>
        <p:txBody>
          <a:bodyPr vert="horz" lIns="91440" tIns="45720" rIns="91440" bIns="45720" rtlCol="0"/>
          <a:lstStyle>
            <a:lvl1pPr algn="r">
              <a:defRPr sz="1200"/>
            </a:lvl1pPr>
          </a:lstStyle>
          <a:p>
            <a:fld id="{819E07CE-680A-4AB6-A1AD-6D205E4E3346}" type="datetimeFigureOut">
              <a:rPr lang="en-GB" smtClean="0"/>
              <a:t>16/02/2021</a:t>
            </a:fld>
            <a:endParaRPr lang="en-GB"/>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4725"/>
            <a:ext cx="5448300" cy="3914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4038"/>
            <a:ext cx="2951163"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25" y="9444038"/>
            <a:ext cx="2951163" cy="498475"/>
          </a:xfrm>
          <a:prstGeom prst="rect">
            <a:avLst/>
          </a:prstGeom>
        </p:spPr>
        <p:txBody>
          <a:bodyPr vert="horz" lIns="91440" tIns="45720" rIns="91440" bIns="45720" rtlCol="0" anchor="b"/>
          <a:lstStyle>
            <a:lvl1pPr algn="r">
              <a:defRPr sz="1200"/>
            </a:lvl1pPr>
          </a:lstStyle>
          <a:p>
            <a:fld id="{2B98D04C-FC81-4035-B1F5-CF817146DC9E}" type="slidenum">
              <a:rPr lang="en-GB" smtClean="0"/>
              <a:t>‹#›</a:t>
            </a:fld>
            <a:endParaRPr lang="en-GB"/>
          </a:p>
        </p:txBody>
      </p:sp>
    </p:spTree>
    <p:extLst>
      <p:ext uri="{BB962C8B-B14F-4D97-AF65-F5344CB8AC3E}">
        <p14:creationId xmlns:p14="http://schemas.microsoft.com/office/powerpoint/2010/main" val="3752130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98D04C-FC81-4035-B1F5-CF817146DC9E}" type="slidenum">
              <a:rPr lang="en-GB" smtClean="0"/>
              <a:t>2</a:t>
            </a:fld>
            <a:endParaRPr lang="en-GB"/>
          </a:p>
        </p:txBody>
      </p:sp>
    </p:spTree>
    <p:extLst>
      <p:ext uri="{BB962C8B-B14F-4D97-AF65-F5344CB8AC3E}">
        <p14:creationId xmlns:p14="http://schemas.microsoft.com/office/powerpoint/2010/main" val="2900155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panose="020F0502020204030204"/>
            </a:endParaRPr>
          </a:p>
          <a:p>
            <a:endParaRPr lang="en-GB" dirty="0"/>
          </a:p>
        </p:txBody>
      </p:sp>
      <p:sp>
        <p:nvSpPr>
          <p:cNvPr id="4" name="Slide Number Placeholder 3"/>
          <p:cNvSpPr>
            <a:spLocks noGrp="1"/>
          </p:cNvSpPr>
          <p:nvPr>
            <p:ph type="sldNum" sz="quarter" idx="5"/>
          </p:nvPr>
        </p:nvSpPr>
        <p:spPr/>
        <p:txBody>
          <a:bodyPr/>
          <a:lstStyle/>
          <a:p>
            <a:fld id="{2B98D04C-FC81-4035-B1F5-CF817146DC9E}" type="slidenum">
              <a:rPr lang="en-GB" smtClean="0"/>
              <a:t>11</a:t>
            </a:fld>
            <a:endParaRPr lang="en-GB"/>
          </a:p>
        </p:txBody>
      </p:sp>
    </p:spTree>
    <p:extLst>
      <p:ext uri="{BB962C8B-B14F-4D97-AF65-F5344CB8AC3E}">
        <p14:creationId xmlns:p14="http://schemas.microsoft.com/office/powerpoint/2010/main" val="135720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panose="020F0502020204030204"/>
            </a:endParaRPr>
          </a:p>
          <a:p>
            <a:endParaRPr lang="en-GB" dirty="0"/>
          </a:p>
        </p:txBody>
      </p:sp>
      <p:sp>
        <p:nvSpPr>
          <p:cNvPr id="4" name="Slide Number Placeholder 3"/>
          <p:cNvSpPr>
            <a:spLocks noGrp="1"/>
          </p:cNvSpPr>
          <p:nvPr>
            <p:ph type="sldNum" sz="quarter" idx="5"/>
          </p:nvPr>
        </p:nvSpPr>
        <p:spPr/>
        <p:txBody>
          <a:bodyPr/>
          <a:lstStyle/>
          <a:p>
            <a:fld id="{2B98D04C-FC81-4035-B1F5-CF817146DC9E}" type="slidenum">
              <a:rPr lang="en-GB" smtClean="0"/>
              <a:t>12</a:t>
            </a:fld>
            <a:endParaRPr lang="en-GB"/>
          </a:p>
        </p:txBody>
      </p:sp>
    </p:spTree>
    <p:extLst>
      <p:ext uri="{BB962C8B-B14F-4D97-AF65-F5344CB8AC3E}">
        <p14:creationId xmlns:p14="http://schemas.microsoft.com/office/powerpoint/2010/main" val="3950676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98D04C-FC81-4035-B1F5-CF817146DC9E}" type="slidenum">
              <a:rPr lang="en-GB" smtClean="0"/>
              <a:t>13</a:t>
            </a:fld>
            <a:endParaRPr lang="en-GB"/>
          </a:p>
        </p:txBody>
      </p:sp>
    </p:spTree>
    <p:extLst>
      <p:ext uri="{BB962C8B-B14F-4D97-AF65-F5344CB8AC3E}">
        <p14:creationId xmlns:p14="http://schemas.microsoft.com/office/powerpoint/2010/main" val="2202330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98D04C-FC81-4035-B1F5-CF817146DC9E}" type="slidenum">
              <a:rPr lang="en-GB" smtClean="0"/>
              <a:t>15</a:t>
            </a:fld>
            <a:endParaRPr lang="en-GB"/>
          </a:p>
        </p:txBody>
      </p:sp>
    </p:spTree>
    <p:extLst>
      <p:ext uri="{BB962C8B-B14F-4D97-AF65-F5344CB8AC3E}">
        <p14:creationId xmlns:p14="http://schemas.microsoft.com/office/powerpoint/2010/main" val="729061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98D04C-FC81-4035-B1F5-CF817146DC9E}" type="slidenum">
              <a:rPr lang="en-GB" smtClean="0"/>
              <a:t>3</a:t>
            </a:fld>
            <a:endParaRPr lang="en-GB"/>
          </a:p>
        </p:txBody>
      </p:sp>
    </p:spTree>
    <p:extLst>
      <p:ext uri="{BB962C8B-B14F-4D97-AF65-F5344CB8AC3E}">
        <p14:creationId xmlns:p14="http://schemas.microsoft.com/office/powerpoint/2010/main" val="1869221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98D04C-FC81-4035-B1F5-CF817146DC9E}" type="slidenum">
              <a:rPr lang="en-GB" smtClean="0"/>
              <a:t>4</a:t>
            </a:fld>
            <a:endParaRPr lang="en-GB"/>
          </a:p>
        </p:txBody>
      </p:sp>
    </p:spTree>
    <p:extLst>
      <p:ext uri="{BB962C8B-B14F-4D97-AF65-F5344CB8AC3E}">
        <p14:creationId xmlns:p14="http://schemas.microsoft.com/office/powerpoint/2010/main" val="656269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2B98D04C-FC81-4035-B1F5-CF817146DC9E}" type="slidenum">
              <a:rPr lang="en-GB" smtClean="0"/>
              <a:t>5</a:t>
            </a:fld>
            <a:endParaRPr lang="en-GB"/>
          </a:p>
        </p:txBody>
      </p:sp>
    </p:spTree>
    <p:extLst>
      <p:ext uri="{BB962C8B-B14F-4D97-AF65-F5344CB8AC3E}">
        <p14:creationId xmlns:p14="http://schemas.microsoft.com/office/powerpoint/2010/main" val="3167142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2B98D04C-FC81-4035-B1F5-CF817146DC9E}" type="slidenum">
              <a:rPr lang="en-GB" smtClean="0"/>
              <a:t>6</a:t>
            </a:fld>
            <a:endParaRPr lang="en-GB"/>
          </a:p>
        </p:txBody>
      </p:sp>
    </p:spTree>
    <p:extLst>
      <p:ext uri="{BB962C8B-B14F-4D97-AF65-F5344CB8AC3E}">
        <p14:creationId xmlns:p14="http://schemas.microsoft.com/office/powerpoint/2010/main" val="4222637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2B98D04C-FC81-4035-B1F5-CF817146DC9E}" type="slidenum">
              <a:rPr lang="en-GB" smtClean="0"/>
              <a:t>7</a:t>
            </a:fld>
            <a:endParaRPr lang="en-GB"/>
          </a:p>
        </p:txBody>
      </p:sp>
    </p:spTree>
    <p:extLst>
      <p:ext uri="{BB962C8B-B14F-4D97-AF65-F5344CB8AC3E}">
        <p14:creationId xmlns:p14="http://schemas.microsoft.com/office/powerpoint/2010/main" val="522825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98D04C-FC81-4035-B1F5-CF817146DC9E}" type="slidenum">
              <a:rPr lang="en-GB" smtClean="0"/>
              <a:t>8</a:t>
            </a:fld>
            <a:endParaRPr lang="en-GB"/>
          </a:p>
        </p:txBody>
      </p:sp>
    </p:spTree>
    <p:extLst>
      <p:ext uri="{BB962C8B-B14F-4D97-AF65-F5344CB8AC3E}">
        <p14:creationId xmlns:p14="http://schemas.microsoft.com/office/powerpoint/2010/main" val="2479212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98D04C-FC81-4035-B1F5-CF817146DC9E}" type="slidenum">
              <a:rPr lang="en-GB" smtClean="0"/>
              <a:t>9</a:t>
            </a:fld>
            <a:endParaRPr lang="en-GB"/>
          </a:p>
        </p:txBody>
      </p:sp>
    </p:spTree>
    <p:extLst>
      <p:ext uri="{BB962C8B-B14F-4D97-AF65-F5344CB8AC3E}">
        <p14:creationId xmlns:p14="http://schemas.microsoft.com/office/powerpoint/2010/main" val="1797212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98D04C-FC81-4035-B1F5-CF817146DC9E}" type="slidenum">
              <a:rPr lang="en-GB" smtClean="0"/>
              <a:t>10</a:t>
            </a:fld>
            <a:endParaRPr lang="en-GB"/>
          </a:p>
        </p:txBody>
      </p:sp>
    </p:spTree>
    <p:extLst>
      <p:ext uri="{BB962C8B-B14F-4D97-AF65-F5344CB8AC3E}">
        <p14:creationId xmlns:p14="http://schemas.microsoft.com/office/powerpoint/2010/main" val="2387070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E8855B-DD27-409E-9005-093FB3B6B267}" type="datetimeFigureOut">
              <a:rPr lang="en-GB" smtClean="0"/>
              <a:t>16/02/2021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2489184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E8855B-DD27-409E-9005-093FB3B6B267}" type="datetimeFigureOut">
              <a:rPr lang="en-GB" smtClean="0"/>
              <a:t>16/02/2021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835812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E8855B-DD27-409E-9005-093FB3B6B267}" type="datetimeFigureOut">
              <a:rPr lang="en-GB" smtClean="0"/>
              <a:t>16/02/2021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3377523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E8855B-DD27-409E-9005-093FB3B6B267}" type="datetimeFigureOut">
              <a:rPr lang="en-GB" smtClean="0"/>
              <a:t>16/02/2021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3197531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E8855B-DD27-409E-9005-093FB3B6B267}" type="datetimeFigureOut">
              <a:rPr lang="en-GB" smtClean="0"/>
              <a:t>16/02/2021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1263201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E8855B-DD27-409E-9005-093FB3B6B267}" type="datetimeFigureOut">
              <a:rPr lang="en-GB" smtClean="0"/>
              <a:t>16/02/2021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290011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E8855B-DD27-409E-9005-093FB3B6B267}" type="datetimeFigureOut">
              <a:rPr lang="en-GB" smtClean="0"/>
              <a:t>16/02/2021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2516663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E8855B-DD27-409E-9005-093FB3B6B267}" type="datetimeFigureOut">
              <a:rPr lang="en-GB" smtClean="0"/>
              <a:t>16/02/2021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249891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8855B-DD27-409E-9005-093FB3B6B267}" type="datetimeFigureOut">
              <a:rPr lang="en-GB" smtClean="0"/>
              <a:t>16/02/2021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263304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E8855B-DD27-409E-9005-093FB3B6B267}" type="datetimeFigureOut">
              <a:rPr lang="en-GB" smtClean="0"/>
              <a:t>16/02/2021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4040174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E8855B-DD27-409E-9005-093FB3B6B267}" type="datetimeFigureOut">
              <a:rPr lang="en-GB" smtClean="0"/>
              <a:t>16/02/2021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2535928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8855B-DD27-409E-9005-093FB3B6B267}" type="datetimeFigureOut">
              <a:rPr lang="en-GB" smtClean="0"/>
              <a:t>16/02/2021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ED14E-EB6A-4F94-932A-3930CAD586E4}" type="slidenum">
              <a:rPr lang="en-GB" smtClean="0"/>
              <a:t>‹#›</a:t>
            </a:fld>
            <a:endParaRPr lang="en-GB"/>
          </a:p>
        </p:txBody>
      </p:sp>
    </p:spTree>
    <p:extLst>
      <p:ext uri="{BB962C8B-B14F-4D97-AF65-F5344CB8AC3E}">
        <p14:creationId xmlns:p14="http://schemas.microsoft.com/office/powerpoint/2010/main" val="480479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832EEC30-C71B-4372-8F09-DCA8B7A6A7E5}"/>
              </a:ext>
            </a:extLst>
          </p:cNvPr>
          <p:cNvSpPr txBox="1"/>
          <p:nvPr/>
        </p:nvSpPr>
        <p:spPr>
          <a:xfrm>
            <a:off x="1872521" y="5055394"/>
            <a:ext cx="2286000" cy="207169"/>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GB" sz="750" b="1">
                <a:solidFill>
                  <a:srgbClr val="FFFFFF"/>
                </a:solidFill>
                <a:latin typeface="Century Gothic" panose="020B0502020202020204" pitchFamily="34" charset="0"/>
                <a:ea typeface="Calibri" panose="020F0502020204030204" pitchFamily="34" charset="0"/>
                <a:cs typeface="Times New Roman" panose="02020603050405020304" pitchFamily="18" charset="0"/>
              </a:rPr>
              <a:t>The 2019 English Indices of Deprivation </a:t>
            </a:r>
            <a:endParaRPr lang="en-GB" sz="900">
              <a:latin typeface="Arial" panose="020B0604020202020204" pitchFamily="34" charset="0"/>
              <a:ea typeface="Calibri" panose="020F0502020204030204" pitchFamily="34" charset="0"/>
              <a:cs typeface="Times New Roman" panose="02020603050405020304" pitchFamily="18" charset="0"/>
            </a:endParaRPr>
          </a:p>
        </p:txBody>
      </p:sp>
      <p:sp>
        <p:nvSpPr>
          <p:cNvPr id="7" name="Text Box 6">
            <a:extLst>
              <a:ext uri="{FF2B5EF4-FFF2-40B4-BE49-F238E27FC236}">
                <a16:creationId xmlns:a16="http://schemas.microsoft.com/office/drawing/2014/main" id="{C3AC2932-80F9-4EB8-B63F-2AD3DE23E245}"/>
              </a:ext>
            </a:extLst>
          </p:cNvPr>
          <p:cNvSpPr txBox="1"/>
          <p:nvPr/>
        </p:nvSpPr>
        <p:spPr>
          <a:xfrm>
            <a:off x="1827552" y="5066636"/>
            <a:ext cx="2085975" cy="750094"/>
          </a:xfrm>
          <a:prstGeom prst="rect">
            <a:avLst/>
          </a:prstGeom>
          <a:noFill/>
          <a:ln w="6350">
            <a:noFill/>
          </a:ln>
        </p:spPr>
        <p:txBody>
          <a:bodyPr rot="0" spcFirstLastPara="0" vert="horz" wrap="square" lIns="68580" tIns="0" rIns="68580" bIns="34290" numCol="1" spcCol="0" rtlCol="0" fromWordArt="0" anchor="t" anchorCtr="0" forceAA="0" compatLnSpc="1">
            <a:prstTxWarp prst="textNoShape">
              <a:avLst/>
            </a:prstTxWarp>
            <a:noAutofit/>
          </a:bodyPr>
          <a:lstStyle/>
          <a:p>
            <a:pPr>
              <a:lnSpc>
                <a:spcPct val="107000"/>
              </a:lnSpc>
              <a:spcAft>
                <a:spcPts val="600"/>
              </a:spcAft>
            </a:pPr>
            <a:r>
              <a:rPr lang="en-GB" sz="5400">
                <a:solidFill>
                  <a:srgbClr val="FFFFFF"/>
                </a:solidFill>
                <a:latin typeface="Century Gothic" panose="020B0502020202020204" pitchFamily="34" charset="0"/>
                <a:ea typeface="Calibri" panose="020F0502020204030204" pitchFamily="34" charset="0"/>
                <a:cs typeface="Times New Roman" panose="02020603050405020304" pitchFamily="18" charset="0"/>
              </a:rPr>
              <a:t>ESSEX</a:t>
            </a:r>
            <a:endParaRPr lang="en-GB" sz="900">
              <a:latin typeface="Arial" panose="020B0604020202020204" pitchFamily="34" charset="0"/>
              <a:ea typeface="Calibri" panose="020F0502020204030204" pitchFamily="34" charset="0"/>
              <a:cs typeface="Times New Roman" panose="02020603050405020304" pitchFamily="18" charset="0"/>
            </a:endParaRPr>
          </a:p>
        </p:txBody>
      </p:sp>
      <p:sp>
        <p:nvSpPr>
          <p:cNvPr id="10" name="Text Box 7">
            <a:extLst>
              <a:ext uri="{FF2B5EF4-FFF2-40B4-BE49-F238E27FC236}">
                <a16:creationId xmlns:a16="http://schemas.microsoft.com/office/drawing/2014/main" id="{0D28211C-6B72-4A67-A86A-04E9E81813C9}"/>
              </a:ext>
            </a:extLst>
          </p:cNvPr>
          <p:cNvSpPr txBox="1"/>
          <p:nvPr/>
        </p:nvSpPr>
        <p:spPr>
          <a:xfrm>
            <a:off x="8835687" y="5066636"/>
            <a:ext cx="1528763" cy="750094"/>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GB" sz="4875">
                <a:solidFill>
                  <a:srgbClr val="FFFFFF"/>
                </a:solidFill>
                <a:latin typeface="Century Gothic" panose="020B0502020202020204" pitchFamily="34" charset="0"/>
                <a:ea typeface="Calibri" panose="020F0502020204030204" pitchFamily="34" charset="0"/>
                <a:cs typeface="Times New Roman" panose="02020603050405020304" pitchFamily="18" charset="0"/>
              </a:rPr>
              <a:t>2019</a:t>
            </a:r>
            <a:endParaRPr lang="en-GB" sz="900">
              <a:latin typeface="Arial" panose="020B060402020202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4A89E63C-A439-4295-B93F-8AAAC704646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274257" y="542470"/>
            <a:ext cx="1408271" cy="680561"/>
          </a:xfrm>
          <a:prstGeom prst="rect">
            <a:avLst/>
          </a:prstGeom>
        </p:spPr>
      </p:pic>
      <p:sp>
        <p:nvSpPr>
          <p:cNvPr id="13" name="Text Box 14">
            <a:extLst>
              <a:ext uri="{FF2B5EF4-FFF2-40B4-BE49-F238E27FC236}">
                <a16:creationId xmlns:a16="http://schemas.microsoft.com/office/drawing/2014/main" id="{F508B5EC-BAFE-44A0-B48D-41AA4F9F6B14}"/>
              </a:ext>
            </a:extLst>
          </p:cNvPr>
          <p:cNvSpPr txBox="1"/>
          <p:nvPr/>
        </p:nvSpPr>
        <p:spPr>
          <a:xfrm>
            <a:off x="1169233" y="1513272"/>
            <a:ext cx="9623685" cy="1720858"/>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GB" sz="3200" i="1" dirty="0">
                <a:solidFill>
                  <a:srgbClr val="C00000"/>
                </a:solidFill>
                <a:latin typeface="Arial"/>
                <a:ea typeface="Calibri" panose="020F0502020204030204" pitchFamily="34" charset="0"/>
                <a:cs typeface="Arial"/>
              </a:rPr>
              <a:t>"Being with your child 24/7 is tough"</a:t>
            </a:r>
          </a:p>
          <a:p>
            <a:pPr>
              <a:lnSpc>
                <a:spcPct val="107000"/>
              </a:lnSpc>
              <a:spcAft>
                <a:spcPts val="600"/>
              </a:spcAft>
            </a:pPr>
            <a:r>
              <a:rPr lang="en-GB" sz="2400" b="1" dirty="0">
                <a:solidFill>
                  <a:srgbClr val="C00000"/>
                </a:solidFill>
                <a:latin typeface="Arial"/>
                <a:cs typeface="Arial"/>
              </a:rPr>
              <a:t>Experiences of Essex working parents </a:t>
            </a:r>
          </a:p>
          <a:p>
            <a:pPr>
              <a:lnSpc>
                <a:spcPct val="107000"/>
              </a:lnSpc>
              <a:spcAft>
                <a:spcPts val="600"/>
              </a:spcAft>
            </a:pPr>
            <a:endParaRPr lang="en-GB" sz="2400" b="1" dirty="0">
              <a:solidFill>
                <a:schemeClr val="bg1">
                  <a:lumMod val="50000"/>
                </a:schemeClr>
              </a:solidFill>
              <a:latin typeface="Arial"/>
              <a:ea typeface="Calibri" panose="020F0502020204030204" pitchFamily="34" charset="0"/>
              <a:cs typeface="Arial"/>
            </a:endParaRPr>
          </a:p>
          <a:p>
            <a:pPr>
              <a:lnSpc>
                <a:spcPct val="107000"/>
              </a:lnSpc>
              <a:spcAft>
                <a:spcPts val="600"/>
              </a:spcAft>
            </a:pPr>
            <a:r>
              <a:rPr lang="en-GB" sz="2400" b="1" dirty="0">
                <a:solidFill>
                  <a:schemeClr val="bg1">
                    <a:lumMod val="50000"/>
                  </a:schemeClr>
                </a:solidFill>
                <a:latin typeface="Arial"/>
                <a:ea typeface="Calibri" panose="020F0502020204030204" pitchFamily="34" charset="0"/>
                <a:cs typeface="Arial"/>
              </a:rPr>
              <a:t>Interviews with Essex residents about their attitudes and experiences during the COVID-19 pandemic</a:t>
            </a:r>
            <a:endParaRPr lang="en-GB" sz="24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endParaRPr lang="en-GB" sz="2000" b="1" dirty="0">
              <a:solidFill>
                <a:schemeClr val="tx2">
                  <a:lumMod val="90000"/>
                  <a:lumOff val="10000"/>
                </a:schemeClr>
              </a:solidFill>
            </a:endParaRPr>
          </a:p>
          <a:p>
            <a:pPr>
              <a:lnSpc>
                <a:spcPct val="107000"/>
              </a:lnSpc>
              <a:spcAft>
                <a:spcPts val="600"/>
              </a:spcAft>
            </a:pPr>
            <a:r>
              <a:rPr lang="en-GB" sz="2100" dirty="0">
                <a:solidFill>
                  <a:schemeClr val="tx2">
                    <a:lumMod val="90000"/>
                    <a:lumOff val="10000"/>
                  </a:schemeClr>
                </a:solidFill>
                <a:latin typeface="Arial"/>
                <a:ea typeface="Calibri" panose="020F0502020204030204" pitchFamily="34" charset="0"/>
                <a:cs typeface="Arial"/>
              </a:rPr>
              <a:t>September 2020</a:t>
            </a:r>
          </a:p>
          <a:p>
            <a:pPr>
              <a:lnSpc>
                <a:spcPct val="107000"/>
              </a:lnSpc>
              <a:spcAft>
                <a:spcPts val="600"/>
              </a:spcAft>
            </a:pPr>
            <a:r>
              <a:rPr lang="en-GB" sz="2100" dirty="0">
                <a:solidFill>
                  <a:schemeClr val="tx2">
                    <a:lumMod val="90000"/>
                    <a:lumOff val="10000"/>
                  </a:schemeClr>
                </a:solidFill>
                <a:latin typeface="Arial"/>
                <a:ea typeface="Calibri" panose="020F0502020204030204" pitchFamily="34" charset="0"/>
                <a:cs typeface="Arial"/>
              </a:rPr>
              <a:t>Version 1.0</a:t>
            </a:r>
            <a:endParaRPr lang="en-GB" sz="2100" dirty="0">
              <a:solidFill>
                <a:schemeClr val="tx2">
                  <a:lumMod val="90000"/>
                  <a:lumOff val="10000"/>
                </a:schemeClr>
              </a:solidFill>
              <a:latin typeface="Arial" panose="020B0604020202020204" pitchFamily="34" charset="0"/>
              <a:ea typeface="Calibri" panose="020F050202020403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33BF61DA-6DA4-468A-BF05-3A156DDA9D38}"/>
              </a:ext>
            </a:extLst>
          </p:cNvPr>
          <p:cNvGrpSpPr/>
          <p:nvPr/>
        </p:nvGrpSpPr>
        <p:grpSpPr>
          <a:xfrm>
            <a:off x="2" y="5444779"/>
            <a:ext cx="12191997" cy="1428162"/>
            <a:chOff x="-47624" y="65840"/>
            <a:chExt cx="7581900" cy="1847850"/>
          </a:xfrm>
        </p:grpSpPr>
        <p:sp>
          <p:nvSpPr>
            <p:cNvPr id="16" name="Rectangle 15">
              <a:extLst>
                <a:ext uri="{FF2B5EF4-FFF2-40B4-BE49-F238E27FC236}">
                  <a16:creationId xmlns:a16="http://schemas.microsoft.com/office/drawing/2014/main" id="{431E1CF5-309D-4F70-B816-549D241DCAA1}"/>
                </a:ext>
              </a:extLst>
            </p:cNvPr>
            <p:cNvSpPr/>
            <p:nvPr/>
          </p:nvSpPr>
          <p:spPr>
            <a:xfrm>
              <a:off x="-47624" y="65840"/>
              <a:ext cx="7581900" cy="18478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a:p>
          </p:txBody>
        </p:sp>
        <p:sp>
          <p:nvSpPr>
            <p:cNvPr id="18" name="Text Box 9">
              <a:extLst>
                <a:ext uri="{FF2B5EF4-FFF2-40B4-BE49-F238E27FC236}">
                  <a16:creationId xmlns:a16="http://schemas.microsoft.com/office/drawing/2014/main" id="{DE0FD0C4-B443-4787-9356-8E5E0890D085}"/>
                </a:ext>
              </a:extLst>
            </p:cNvPr>
            <p:cNvSpPr txBox="1"/>
            <p:nvPr/>
          </p:nvSpPr>
          <p:spPr>
            <a:xfrm>
              <a:off x="4430017" y="396156"/>
              <a:ext cx="2813609" cy="1192697"/>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r">
                <a:lnSpc>
                  <a:spcPct val="107000"/>
                </a:lnSpc>
              </a:pPr>
              <a:r>
                <a:rPr lang="en-GB" sz="1400">
                  <a:solidFill>
                    <a:srgbClr val="FFFFFF"/>
                  </a:solidFill>
                  <a:latin typeface="Arial" panose="020B0604020202020204" pitchFamily="34" charset="0"/>
                  <a:ea typeface="Calibri" panose="020F0502020204030204" pitchFamily="34" charset="0"/>
                  <a:cs typeface="Arial" panose="020B0604020202020204" pitchFamily="34" charset="0"/>
                </a:rPr>
                <a:t>Research &amp; Citizen Insight</a:t>
              </a:r>
              <a:endParaRPr lang="en-GB" sz="1400">
                <a:latin typeface="Arial" panose="020B0604020202020204" pitchFamily="34" charset="0"/>
                <a:ea typeface="Calibri" panose="020F0502020204030204" pitchFamily="34" charset="0"/>
                <a:cs typeface="Arial" panose="020B0604020202020204" pitchFamily="34" charset="0"/>
              </a:endParaRPr>
            </a:p>
            <a:p>
              <a:pPr algn="r">
                <a:lnSpc>
                  <a:spcPct val="107000"/>
                </a:lnSpc>
              </a:pPr>
              <a:r>
                <a:rPr lang="en-GB" sz="1400">
                  <a:solidFill>
                    <a:srgbClr val="BFBFBF"/>
                  </a:solidFill>
                  <a:latin typeface="Arial" panose="020B0604020202020204" pitchFamily="34" charset="0"/>
                  <a:ea typeface="Calibri" panose="020F0502020204030204" pitchFamily="34" charset="0"/>
                  <a:cs typeface="Arial" panose="020B0604020202020204" pitchFamily="34" charset="0"/>
                </a:rPr>
                <a:t>Strategy, Insight &amp; Engagement</a:t>
              </a:r>
              <a:endParaRPr lang="en-GB" sz="1400">
                <a:latin typeface="Arial" panose="020B0604020202020204" pitchFamily="34" charset="0"/>
                <a:ea typeface="Calibri" panose="020F0502020204030204" pitchFamily="34" charset="0"/>
                <a:cs typeface="Arial" panose="020B0604020202020204" pitchFamily="34" charset="0"/>
              </a:endParaRPr>
            </a:p>
            <a:p>
              <a:pPr algn="r">
                <a:lnSpc>
                  <a:spcPct val="107000"/>
                </a:lnSpc>
              </a:pPr>
              <a:r>
                <a:rPr lang="en-GB" sz="1400">
                  <a:solidFill>
                    <a:srgbClr val="BFBFBF"/>
                  </a:solidFill>
                  <a:latin typeface="Arial" panose="020B0604020202020204" pitchFamily="34" charset="0"/>
                  <a:ea typeface="Calibri" panose="020F0502020204030204" pitchFamily="34" charset="0"/>
                  <a:cs typeface="Arial" panose="020B0604020202020204" pitchFamily="34" charset="0"/>
                </a:rPr>
                <a:t>Essex County Council</a:t>
              </a:r>
              <a:endParaRPr lang="en-GB" sz="1400">
                <a:latin typeface="Arial" panose="020B0604020202020204" pitchFamily="34" charset="0"/>
                <a:ea typeface="Calibri" panose="020F0502020204030204" pitchFamily="34" charset="0"/>
                <a:cs typeface="Arial" panose="020B0604020202020204" pitchFamily="34" charset="0"/>
              </a:endParaRPr>
            </a:p>
          </p:txBody>
        </p:sp>
      </p:grpSp>
      <p:sp>
        <p:nvSpPr>
          <p:cNvPr id="2" name="AutoShape 2">
            <a:extLst>
              <a:ext uri="{FF2B5EF4-FFF2-40B4-BE49-F238E27FC236}">
                <a16:creationId xmlns:a16="http://schemas.microsoft.com/office/drawing/2014/main" id="{866FC8D2-795D-4553-8A5F-142A40279B0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4231481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AB353D-C3DD-45D0-A928-76F68198F592}"/>
              </a:ext>
            </a:extLst>
          </p:cNvPr>
          <p:cNvSpPr txBox="1">
            <a:spLocks/>
          </p:cNvSpPr>
          <p:nvPr/>
        </p:nvSpPr>
        <p:spPr>
          <a:xfrm>
            <a:off x="1" y="0"/>
            <a:ext cx="554636" cy="6858000"/>
          </a:xfrm>
          <a:prstGeom prst="rect">
            <a:avLst/>
          </a:prstGeom>
          <a:solidFill>
            <a:srgbClr val="C00000"/>
          </a:solidFill>
          <a:ln>
            <a:noFill/>
          </a:ln>
        </p:spPr>
        <p:txBody>
          <a:bodyPr vert="vert270" lIns="91440" tIns="360000" rIns="144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dirty="0">
                <a:solidFill>
                  <a:schemeClr val="bg1"/>
                </a:solidFill>
                <a:latin typeface="Arial" panose="020B0604020202020204" pitchFamily="34" charset="0"/>
                <a:cs typeface="Arial" panose="020B0604020202020204" pitchFamily="34" charset="0"/>
              </a:rPr>
              <a:t>Educating children at home – secondary school</a:t>
            </a:r>
          </a:p>
        </p:txBody>
      </p:sp>
      <p:sp>
        <p:nvSpPr>
          <p:cNvPr id="3" name="TextBox 2">
            <a:extLst>
              <a:ext uri="{FF2B5EF4-FFF2-40B4-BE49-F238E27FC236}">
                <a16:creationId xmlns:a16="http://schemas.microsoft.com/office/drawing/2014/main" id="{37759A5F-8C5B-4705-9FB3-F34D0045CCF7}"/>
              </a:ext>
            </a:extLst>
          </p:cNvPr>
          <p:cNvSpPr txBox="1"/>
          <p:nvPr/>
        </p:nvSpPr>
        <p:spPr>
          <a:xfrm>
            <a:off x="982015" y="422031"/>
            <a:ext cx="10848914" cy="369332"/>
          </a:xfrm>
          <a:prstGeom prst="rect">
            <a:avLst/>
          </a:prstGeom>
          <a:noFill/>
        </p:spPr>
        <p:txBody>
          <a:bodyPr wrap="square" rtlCol="0">
            <a:spAutoFit/>
          </a:bodyPr>
          <a:lstStyle/>
          <a:p>
            <a:r>
              <a:rPr lang="en-GB" b="1" dirty="0">
                <a:solidFill>
                  <a:srgbClr val="C00000"/>
                </a:solidFill>
                <a:latin typeface="Arial"/>
                <a:cs typeface="Arial"/>
              </a:rPr>
              <a:t>Secondary school pupils not taking their exams left in a bit of a ‘limbo’ </a:t>
            </a:r>
          </a:p>
        </p:txBody>
      </p:sp>
      <p:sp>
        <p:nvSpPr>
          <p:cNvPr id="6" name="TextBox 5">
            <a:extLst>
              <a:ext uri="{FF2B5EF4-FFF2-40B4-BE49-F238E27FC236}">
                <a16:creationId xmlns:a16="http://schemas.microsoft.com/office/drawing/2014/main" id="{AF03B604-3AE3-42E5-889E-6EE30C74AF5C}"/>
              </a:ext>
            </a:extLst>
          </p:cNvPr>
          <p:cNvSpPr txBox="1"/>
          <p:nvPr/>
        </p:nvSpPr>
        <p:spPr>
          <a:xfrm>
            <a:off x="801858" y="988096"/>
            <a:ext cx="5749068" cy="5632311"/>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GB" dirty="0">
                <a:latin typeface="Arial"/>
                <a:cs typeface="Arial"/>
              </a:rPr>
              <a:t>Secondary school pupils’ </a:t>
            </a:r>
            <a:r>
              <a:rPr lang="en-GB" b="1" dirty="0">
                <a:latin typeface="Arial"/>
                <a:cs typeface="Arial"/>
              </a:rPr>
              <a:t>exams</a:t>
            </a:r>
            <a:r>
              <a:rPr lang="en-GB" dirty="0">
                <a:latin typeface="Arial"/>
                <a:cs typeface="Arial"/>
              </a:rPr>
              <a:t> have been </a:t>
            </a:r>
            <a:r>
              <a:rPr lang="en-GB" b="1" dirty="0">
                <a:latin typeface="Arial"/>
                <a:cs typeface="Arial"/>
              </a:rPr>
              <a:t>cancelled</a:t>
            </a:r>
            <a:r>
              <a:rPr lang="en-GB" dirty="0">
                <a:latin typeface="Arial"/>
                <a:cs typeface="Arial"/>
              </a:rPr>
              <a:t>, resulting in some </a:t>
            </a:r>
            <a:r>
              <a:rPr lang="en-GB" b="1" dirty="0">
                <a:latin typeface="Arial"/>
                <a:cs typeface="Arial"/>
              </a:rPr>
              <a:t>relief</a:t>
            </a:r>
            <a:r>
              <a:rPr lang="en-GB" dirty="0">
                <a:latin typeface="Arial"/>
                <a:cs typeface="Arial"/>
              </a:rPr>
              <a:t> but also </a:t>
            </a:r>
            <a:r>
              <a:rPr lang="en-GB" b="1" dirty="0">
                <a:latin typeface="Arial"/>
                <a:cs typeface="Arial"/>
              </a:rPr>
              <a:t>disappointment</a:t>
            </a:r>
            <a:r>
              <a:rPr lang="en-GB" dirty="0">
                <a:latin typeface="Arial"/>
                <a:cs typeface="Arial"/>
              </a:rPr>
              <a:t> and potentially lower grades based on mock exams.</a:t>
            </a:r>
          </a:p>
          <a:p>
            <a:pPr marL="285750" indent="-285750">
              <a:spcBef>
                <a:spcPts val="1200"/>
              </a:spcBef>
              <a:buFont typeface="Arial" panose="020B0604020202020204" pitchFamily="34" charset="0"/>
              <a:buChar char="•"/>
            </a:pPr>
            <a:r>
              <a:rPr lang="en-GB" dirty="0">
                <a:latin typeface="Arial"/>
                <a:cs typeface="Arial"/>
              </a:rPr>
              <a:t>School work is not a priority at the moment; young people are spending days ‘lounging around’, doing household tasks, playing and keeping in touch with friends on Xbox and seeing friends (following easing of restrictions).</a:t>
            </a:r>
          </a:p>
          <a:p>
            <a:pPr marL="285750" indent="-285750">
              <a:spcBef>
                <a:spcPts val="1200"/>
              </a:spcBef>
              <a:buFont typeface="Arial" panose="020B0604020202020204" pitchFamily="34" charset="0"/>
              <a:buChar char="•"/>
            </a:pPr>
            <a:r>
              <a:rPr lang="en-GB" b="1" dirty="0">
                <a:latin typeface="Arial"/>
                <a:cs typeface="Arial"/>
              </a:rPr>
              <a:t>Limited parental supervision is </a:t>
            </a:r>
            <a:r>
              <a:rPr lang="en-GB" dirty="0">
                <a:latin typeface="Arial"/>
                <a:cs typeface="Arial"/>
              </a:rPr>
              <a:t>needed, with no impact on parent’s work. </a:t>
            </a:r>
          </a:p>
          <a:p>
            <a:pPr marL="285750" indent="-285750">
              <a:spcBef>
                <a:spcPts val="1200"/>
              </a:spcBef>
              <a:buFont typeface="Arial" panose="020B0604020202020204" pitchFamily="34" charset="0"/>
              <a:buChar char="•"/>
            </a:pPr>
            <a:r>
              <a:rPr lang="en-GB" dirty="0">
                <a:latin typeface="Arial"/>
                <a:cs typeface="Arial"/>
              </a:rPr>
              <a:t>Some concern over return to school in September and how social distancing will be exercised in a small school, but </a:t>
            </a:r>
            <a:r>
              <a:rPr lang="en-GB" b="1" dirty="0">
                <a:latin typeface="Arial"/>
                <a:cs typeface="Arial"/>
              </a:rPr>
              <a:t>no concern over transition </a:t>
            </a:r>
            <a:r>
              <a:rPr lang="en-GB" dirty="0">
                <a:latin typeface="Arial"/>
                <a:cs typeface="Arial"/>
              </a:rPr>
              <a:t>as such. </a:t>
            </a:r>
          </a:p>
          <a:p>
            <a:pPr>
              <a:spcBef>
                <a:spcPts val="1200"/>
              </a:spcBef>
            </a:pPr>
            <a:endParaRPr lang="en-GB" sz="2000" dirty="0"/>
          </a:p>
          <a:p>
            <a:pPr>
              <a:spcBef>
                <a:spcPts val="1200"/>
              </a:spcBef>
            </a:pPr>
            <a:endParaRPr lang="en-GB" sz="2000" dirty="0"/>
          </a:p>
        </p:txBody>
      </p:sp>
      <p:sp>
        <p:nvSpPr>
          <p:cNvPr id="7" name="TextBox 6">
            <a:extLst>
              <a:ext uri="{FF2B5EF4-FFF2-40B4-BE49-F238E27FC236}">
                <a16:creationId xmlns:a16="http://schemas.microsoft.com/office/drawing/2014/main" id="{F72E90ED-60BA-488C-AC17-59B47BED8FDA}"/>
              </a:ext>
            </a:extLst>
          </p:cNvPr>
          <p:cNvSpPr txBox="1"/>
          <p:nvPr/>
        </p:nvSpPr>
        <p:spPr>
          <a:xfrm>
            <a:off x="6769291" y="928467"/>
            <a:ext cx="4927410" cy="3693319"/>
          </a:xfrm>
          <a:prstGeom prst="rect">
            <a:avLst/>
          </a:prstGeom>
          <a:noFill/>
        </p:spPr>
        <p:txBody>
          <a:bodyPr wrap="square" rtlCol="0">
            <a:spAutoFit/>
          </a:bodyPr>
          <a:lstStyle/>
          <a:p>
            <a:pPr>
              <a:spcBef>
                <a:spcPts val="600"/>
              </a:spcBef>
            </a:pPr>
            <a:r>
              <a:rPr lang="en-GB" sz="1600" b="1" i="1" dirty="0">
                <a:solidFill>
                  <a:schemeClr val="tx1">
                    <a:lumMod val="65000"/>
                    <a:lumOff val="35000"/>
                  </a:schemeClr>
                </a:solidFill>
                <a:latin typeface="Arial"/>
                <a:cs typeface="Arial"/>
              </a:rPr>
              <a:t>“I think he is actually quite relieved he hasn’t got to take the exams but does feel they have spent 2.5 years working up to this… He would have worked really hard in these last few months. GCSEs are just a stepping stone to his A Levels, so I am not worried.”</a:t>
            </a:r>
          </a:p>
          <a:p>
            <a:pPr>
              <a:spcBef>
                <a:spcPts val="600"/>
              </a:spcBef>
            </a:pPr>
            <a:endParaRPr lang="en-GB" sz="1600" b="1" i="1" dirty="0">
              <a:solidFill>
                <a:schemeClr val="tx1">
                  <a:lumMod val="65000"/>
                  <a:lumOff val="35000"/>
                </a:schemeClr>
              </a:solidFill>
              <a:latin typeface="Arial"/>
              <a:cs typeface="Arial"/>
            </a:endParaRPr>
          </a:p>
          <a:p>
            <a:pPr>
              <a:spcBef>
                <a:spcPts val="600"/>
              </a:spcBef>
            </a:pPr>
            <a:r>
              <a:rPr lang="en-GB" sz="1600" b="1" i="1" dirty="0">
                <a:solidFill>
                  <a:schemeClr val="tx1">
                    <a:lumMod val="65000"/>
                    <a:lumOff val="35000"/>
                  </a:schemeClr>
                </a:solidFill>
                <a:latin typeface="Arial"/>
                <a:cs typeface="Arial"/>
              </a:rPr>
              <a:t>“He is caught in a bit of a limbo because they are not really setting them work. I am trying to get him to do two hours of school work every day, but what he is doing is consolidating his GCSEs with knowledge in the subjects he is going to take forward.” </a:t>
            </a:r>
          </a:p>
          <a:p>
            <a:endParaRPr lang="en-GB" sz="1600" b="1" i="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B7C6B39-ED15-4E75-9B55-7701D8A5C026}"/>
              </a:ext>
            </a:extLst>
          </p:cNvPr>
          <p:cNvSpPr txBox="1"/>
          <p:nvPr/>
        </p:nvSpPr>
        <p:spPr>
          <a:xfrm>
            <a:off x="6903520" y="4987717"/>
            <a:ext cx="5134151" cy="1569660"/>
          </a:xfrm>
          <a:prstGeom prst="rect">
            <a:avLst/>
          </a:prstGeom>
          <a:noFill/>
        </p:spPr>
        <p:txBody>
          <a:bodyPr wrap="square" rtlCol="0">
            <a:spAutoFit/>
          </a:bodyPr>
          <a:lstStyle/>
          <a:p>
            <a:r>
              <a:rPr lang="en-GB" sz="1600" b="1" dirty="0">
                <a:solidFill>
                  <a:srgbClr val="C00000"/>
                </a:solidFill>
                <a:latin typeface="Arial" panose="020B0604020202020204" pitchFamily="34" charset="0"/>
                <a:cs typeface="Arial" panose="020B0604020202020204" pitchFamily="34" charset="0"/>
              </a:rPr>
              <a:t>How can we reignite pupils’ motivation to study following a long break? </a:t>
            </a:r>
          </a:p>
          <a:p>
            <a:endParaRPr lang="en-GB" sz="800" b="1" dirty="0">
              <a:solidFill>
                <a:srgbClr val="C00000"/>
              </a:solidFill>
              <a:latin typeface="Arial" panose="020B0604020202020204" pitchFamily="34" charset="0"/>
              <a:cs typeface="Arial" panose="020B0604020202020204" pitchFamily="34" charset="0"/>
            </a:endParaRPr>
          </a:p>
          <a:p>
            <a:endParaRPr lang="en-GB" sz="800" b="1" dirty="0">
              <a:solidFill>
                <a:srgbClr val="C00000"/>
              </a:solidFill>
              <a:latin typeface="Arial" panose="020B0604020202020204" pitchFamily="34" charset="0"/>
              <a:cs typeface="Arial" panose="020B0604020202020204" pitchFamily="34" charset="0"/>
            </a:endParaRPr>
          </a:p>
          <a:p>
            <a:r>
              <a:rPr lang="en-GB" sz="1600" b="1" dirty="0">
                <a:solidFill>
                  <a:srgbClr val="C00000"/>
                </a:solidFill>
                <a:latin typeface="Arial" panose="020B0604020202020204" pitchFamily="34" charset="0"/>
                <a:cs typeface="Arial" panose="020B0604020202020204" pitchFamily="34" charset="0"/>
              </a:rPr>
              <a:t>If this was to happen again, how could these pupils be supported to make the most of the time available? </a:t>
            </a:r>
          </a:p>
        </p:txBody>
      </p:sp>
      <p:pic>
        <p:nvPicPr>
          <p:cNvPr id="8" name="Picture 7" descr="A picture containing clock&#10;&#10;Description automatically generated">
            <a:extLst>
              <a:ext uri="{FF2B5EF4-FFF2-40B4-BE49-F238E27FC236}">
                <a16:creationId xmlns:a16="http://schemas.microsoft.com/office/drawing/2014/main" id="{93CC8C01-181E-4801-94EA-FA83436555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6472" y="4818519"/>
            <a:ext cx="523220" cy="523220"/>
          </a:xfrm>
          <a:prstGeom prst="rect">
            <a:avLst/>
          </a:prstGeom>
        </p:spPr>
      </p:pic>
    </p:spTree>
    <p:extLst>
      <p:ext uri="{BB962C8B-B14F-4D97-AF65-F5344CB8AC3E}">
        <p14:creationId xmlns:p14="http://schemas.microsoft.com/office/powerpoint/2010/main" val="3370014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AB353D-C3DD-45D0-A928-76F68198F592}"/>
              </a:ext>
            </a:extLst>
          </p:cNvPr>
          <p:cNvSpPr txBox="1">
            <a:spLocks/>
          </p:cNvSpPr>
          <p:nvPr/>
        </p:nvSpPr>
        <p:spPr>
          <a:xfrm>
            <a:off x="1" y="0"/>
            <a:ext cx="554636" cy="6858000"/>
          </a:xfrm>
          <a:prstGeom prst="rect">
            <a:avLst/>
          </a:prstGeom>
          <a:solidFill>
            <a:srgbClr val="C00000"/>
          </a:solidFill>
          <a:ln>
            <a:noFill/>
          </a:ln>
        </p:spPr>
        <p:txBody>
          <a:bodyPr vert="vert270" lIns="91440" tIns="360000" rIns="144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a:solidFill>
                  <a:schemeClr val="bg1"/>
                </a:solidFill>
                <a:latin typeface="Arial" panose="020B0604020202020204" pitchFamily="34" charset="0"/>
                <a:cs typeface="Arial" panose="020B0604020202020204" pitchFamily="34" charset="0"/>
              </a:rPr>
              <a:t>Educating children at home</a:t>
            </a:r>
          </a:p>
        </p:txBody>
      </p:sp>
      <p:sp>
        <p:nvSpPr>
          <p:cNvPr id="3" name="TextBox 2">
            <a:extLst>
              <a:ext uri="{FF2B5EF4-FFF2-40B4-BE49-F238E27FC236}">
                <a16:creationId xmlns:a16="http://schemas.microsoft.com/office/drawing/2014/main" id="{37759A5F-8C5B-4705-9FB3-F34D0045CCF7}"/>
              </a:ext>
            </a:extLst>
          </p:cNvPr>
          <p:cNvSpPr txBox="1"/>
          <p:nvPr/>
        </p:nvSpPr>
        <p:spPr>
          <a:xfrm>
            <a:off x="801858" y="422031"/>
            <a:ext cx="11029071" cy="369332"/>
          </a:xfrm>
          <a:prstGeom prst="rect">
            <a:avLst/>
          </a:prstGeom>
          <a:noFill/>
        </p:spPr>
        <p:txBody>
          <a:bodyPr wrap="square" rtlCol="0">
            <a:spAutoFit/>
          </a:bodyPr>
          <a:lstStyle/>
          <a:p>
            <a:r>
              <a:rPr lang="en-GB" b="1" dirty="0">
                <a:solidFill>
                  <a:srgbClr val="C00000"/>
                </a:solidFill>
                <a:latin typeface="Arial"/>
                <a:cs typeface="Arial"/>
              </a:rPr>
              <a:t>Returning to an educational setting and transitions to new settings in September 2020 </a:t>
            </a:r>
          </a:p>
        </p:txBody>
      </p:sp>
      <p:sp>
        <p:nvSpPr>
          <p:cNvPr id="6" name="TextBox 5">
            <a:extLst>
              <a:ext uri="{FF2B5EF4-FFF2-40B4-BE49-F238E27FC236}">
                <a16:creationId xmlns:a16="http://schemas.microsoft.com/office/drawing/2014/main" id="{AF03B604-3AE3-42E5-889E-6EE30C74AF5C}"/>
              </a:ext>
            </a:extLst>
          </p:cNvPr>
          <p:cNvSpPr txBox="1"/>
          <p:nvPr/>
        </p:nvSpPr>
        <p:spPr>
          <a:xfrm>
            <a:off x="801857" y="1001028"/>
            <a:ext cx="5598943" cy="4708981"/>
          </a:xfrm>
          <a:prstGeom prst="rect">
            <a:avLst/>
          </a:prstGeom>
          <a:noFill/>
        </p:spPr>
        <p:txBody>
          <a:bodyPr wrap="square" rtlCol="0" anchor="t">
            <a:spAutoFit/>
          </a:bodyPr>
          <a:lstStyle/>
          <a:p>
            <a:r>
              <a:rPr lang="en-GB" dirty="0">
                <a:latin typeface="Arial"/>
                <a:cs typeface="Arial"/>
              </a:rPr>
              <a:t>Only </a:t>
            </a:r>
            <a:r>
              <a:rPr lang="en-GB" b="1" dirty="0">
                <a:latin typeface="Arial"/>
                <a:cs typeface="Arial"/>
              </a:rPr>
              <a:t>three children </a:t>
            </a:r>
            <a:r>
              <a:rPr lang="en-GB" dirty="0">
                <a:latin typeface="Arial"/>
                <a:cs typeface="Arial"/>
              </a:rPr>
              <a:t>from the sample had the option of returning to their educational setting before September 2020 – two to nursery (one with a planned transition to Reception class) and one to Year 6 (and planned transition to secondary school). </a:t>
            </a:r>
          </a:p>
          <a:p>
            <a:endParaRPr lang="en-GB" dirty="0">
              <a:latin typeface="Arial"/>
              <a:cs typeface="Arial"/>
            </a:endParaRPr>
          </a:p>
          <a:p>
            <a:r>
              <a:rPr lang="en-GB" b="1" dirty="0">
                <a:latin typeface="Arial"/>
                <a:cs typeface="Arial"/>
              </a:rPr>
              <a:t>Two families </a:t>
            </a:r>
            <a:r>
              <a:rPr lang="en-GB" dirty="0">
                <a:latin typeface="Arial"/>
                <a:cs typeface="Arial"/>
              </a:rPr>
              <a:t>decided </a:t>
            </a:r>
            <a:r>
              <a:rPr lang="en-GB" b="1" dirty="0">
                <a:latin typeface="Arial"/>
                <a:cs typeface="Arial"/>
              </a:rPr>
              <a:t>to send their children back</a:t>
            </a:r>
            <a:r>
              <a:rPr lang="en-GB" dirty="0">
                <a:latin typeface="Arial"/>
                <a:cs typeface="Arial"/>
              </a:rPr>
              <a:t>, despite being relatively concerned and still undecided in mid-May. Their initial worries dissipated by seeing how their educational settings have responded, and by decreasing numbers of infections. </a:t>
            </a:r>
            <a:r>
              <a:rPr lang="en-GB" b="1" dirty="0">
                <a:latin typeface="Arial"/>
                <a:cs typeface="Arial"/>
              </a:rPr>
              <a:t>Children are enjoying being back</a:t>
            </a:r>
            <a:r>
              <a:rPr lang="en-GB" dirty="0">
                <a:latin typeface="Arial"/>
                <a:cs typeface="Arial"/>
              </a:rPr>
              <a:t>. </a:t>
            </a:r>
            <a:endParaRPr lang="en-GB" i="1" dirty="0">
              <a:latin typeface="Arial"/>
              <a:cs typeface="Arial"/>
            </a:endParaRPr>
          </a:p>
          <a:p>
            <a:endParaRPr lang="en-GB" sz="2000" dirty="0">
              <a:latin typeface="Arial"/>
              <a:cs typeface="Arial"/>
            </a:endParaRPr>
          </a:p>
          <a:p>
            <a:endParaRPr lang="en-GB" sz="2000" dirty="0">
              <a:latin typeface="Arial"/>
              <a:cs typeface="Arial"/>
            </a:endParaRPr>
          </a:p>
          <a:p>
            <a:endParaRPr lang="en-GB" sz="2000" dirty="0">
              <a:latin typeface="Arial"/>
              <a:cs typeface="Arial"/>
            </a:endParaRPr>
          </a:p>
          <a:p>
            <a:endParaRPr lang="en-GB" sz="2400" dirty="0">
              <a:cs typeface="Calibri" panose="020F0502020204030204"/>
            </a:endParaRPr>
          </a:p>
        </p:txBody>
      </p:sp>
      <p:sp>
        <p:nvSpPr>
          <p:cNvPr id="7" name="TextBox 6">
            <a:extLst>
              <a:ext uri="{FF2B5EF4-FFF2-40B4-BE49-F238E27FC236}">
                <a16:creationId xmlns:a16="http://schemas.microsoft.com/office/drawing/2014/main" id="{F72E90ED-60BA-488C-AC17-59B47BED8FDA}"/>
              </a:ext>
            </a:extLst>
          </p:cNvPr>
          <p:cNvSpPr txBox="1"/>
          <p:nvPr/>
        </p:nvSpPr>
        <p:spPr>
          <a:xfrm>
            <a:off x="709708" y="4303455"/>
            <a:ext cx="5386292" cy="2123658"/>
          </a:xfrm>
          <a:prstGeom prst="rect">
            <a:avLst/>
          </a:prstGeom>
          <a:noFill/>
        </p:spPr>
        <p:txBody>
          <a:bodyPr wrap="square" rtlCol="0">
            <a:spAutoFit/>
          </a:bodyPr>
          <a:lstStyle/>
          <a:p>
            <a:pPr algn="ctr"/>
            <a:endParaRPr lang="en-GB" sz="1600" b="1" i="1" dirty="0">
              <a:solidFill>
                <a:schemeClr val="tx1">
                  <a:lumMod val="65000"/>
                  <a:lumOff val="35000"/>
                </a:schemeClr>
              </a:solidFill>
              <a:latin typeface="Arial"/>
              <a:cs typeface="Arial"/>
            </a:endParaRPr>
          </a:p>
          <a:p>
            <a:pPr algn="ctr"/>
            <a:r>
              <a:rPr lang="en-GB" sz="1600" b="1" i="1" dirty="0">
                <a:solidFill>
                  <a:schemeClr val="tx1">
                    <a:lumMod val="65000"/>
                    <a:lumOff val="35000"/>
                  </a:schemeClr>
                </a:solidFill>
                <a:latin typeface="Arial"/>
                <a:cs typeface="Arial"/>
              </a:rPr>
              <a:t>“If I don’t need to send him, I’m not going to. I asked him if he would like to go back but he just doesn’t really care. I’m not going to start him at nursery in the middle of this.”</a:t>
            </a:r>
          </a:p>
          <a:p>
            <a:endParaRPr lang="en-GB" sz="1600" b="1" i="1" dirty="0">
              <a:latin typeface="Arial" panose="020B0604020202020204" pitchFamily="34" charset="0"/>
              <a:cs typeface="Arial" panose="020B0604020202020204" pitchFamily="34" charset="0"/>
            </a:endParaRPr>
          </a:p>
          <a:p>
            <a:r>
              <a:rPr lang="en-GB" dirty="0">
                <a:latin typeface="Arial" panose="020B0604020202020204" pitchFamily="34" charset="0"/>
                <a:ea typeface="Calibri" panose="020F0502020204030204" pitchFamily="34" charset="0"/>
              </a:rPr>
              <a:t>Most parents are taking the situation as it comes with transitioning to new settings.</a:t>
            </a:r>
          </a:p>
        </p:txBody>
      </p:sp>
      <p:sp>
        <p:nvSpPr>
          <p:cNvPr id="10" name="Rectangle 9">
            <a:extLst>
              <a:ext uri="{FF2B5EF4-FFF2-40B4-BE49-F238E27FC236}">
                <a16:creationId xmlns:a16="http://schemas.microsoft.com/office/drawing/2014/main" id="{B442FAFD-F21F-4FED-8A32-D04D612A19B8}"/>
              </a:ext>
            </a:extLst>
          </p:cNvPr>
          <p:cNvSpPr/>
          <p:nvPr/>
        </p:nvSpPr>
        <p:spPr>
          <a:xfrm>
            <a:off x="6549662" y="972116"/>
            <a:ext cx="5337980" cy="5632311"/>
          </a:xfrm>
          <a:prstGeom prst="rect">
            <a:avLst/>
          </a:prstGeom>
        </p:spPr>
        <p:txBody>
          <a:bodyPr wrap="square">
            <a:spAutoFit/>
          </a:bodyPr>
          <a:lstStyle/>
          <a:p>
            <a:r>
              <a:rPr lang="en-GB" b="1" dirty="0" err="1">
                <a:latin typeface="Arial" panose="020B0604020202020204" pitchFamily="34" charset="0"/>
                <a:ea typeface="Calibri" panose="020F0502020204030204" pitchFamily="34" charset="0"/>
              </a:rPr>
              <a:t>i</a:t>
            </a:r>
            <a:r>
              <a:rPr lang="en-GB" b="1" dirty="0">
                <a:latin typeface="Arial" panose="020B0604020202020204" pitchFamily="34" charset="0"/>
                <a:ea typeface="Calibri" panose="020F0502020204030204" pitchFamily="34" charset="0"/>
              </a:rPr>
              <a:t>) Transitioning to primary school</a:t>
            </a:r>
          </a:p>
          <a:p>
            <a:r>
              <a:rPr lang="en-GB" dirty="0">
                <a:latin typeface="Arial" panose="020B0604020202020204" pitchFamily="34" charset="0"/>
                <a:ea typeface="Calibri" panose="020F0502020204030204" pitchFamily="34" charset="0"/>
              </a:rPr>
              <a:t>Transition is a concern. Family waited for a long time for contact from school, but now in direct communication. Tour of the classroom video and other information sent. Parents would welcome the </a:t>
            </a:r>
            <a:r>
              <a:rPr lang="en-GB" b="1" dirty="0">
                <a:latin typeface="Arial" panose="020B0604020202020204" pitchFamily="34" charset="0"/>
                <a:ea typeface="Calibri" panose="020F0502020204030204" pitchFamily="34" charset="0"/>
              </a:rPr>
              <a:t>option of a gradual start</a:t>
            </a:r>
            <a:r>
              <a:rPr lang="en-GB" dirty="0">
                <a:latin typeface="Arial" panose="020B0604020202020204" pitchFamily="34" charset="0"/>
                <a:ea typeface="Calibri" panose="020F0502020204030204" pitchFamily="34" charset="0"/>
              </a:rPr>
              <a:t>, e.g. half days, due to concerns over the transition from 6 months at home to full time at school. Not concerned about son getting ill, but bringing Covid19 back to others. </a:t>
            </a:r>
          </a:p>
          <a:p>
            <a:endParaRPr lang="en-GB" dirty="0">
              <a:latin typeface="Arial" panose="020B0604020202020204" pitchFamily="34" charset="0"/>
              <a:ea typeface="Calibri" panose="020F0502020204030204" pitchFamily="34" charset="0"/>
            </a:endParaRPr>
          </a:p>
          <a:p>
            <a:r>
              <a:rPr lang="en-GB" b="1" dirty="0">
                <a:latin typeface="Arial" panose="020B0604020202020204" pitchFamily="34" charset="0"/>
                <a:ea typeface="Calibri" panose="020F0502020204030204" pitchFamily="34" charset="0"/>
              </a:rPr>
              <a:t>ii) To secondary school</a:t>
            </a:r>
          </a:p>
          <a:p>
            <a:r>
              <a:rPr lang="en-GB" dirty="0">
                <a:latin typeface="Arial" panose="020B0604020202020204" pitchFamily="34" charset="0"/>
                <a:ea typeface="Calibri" panose="020F0502020204030204" pitchFamily="34" charset="0"/>
              </a:rPr>
              <a:t>The school has contacted the parents and sent information videos. Parents satisfied at the moment but conscious that ‘guidance can change quickly’. Hopeful that the school will put in place measures to keep children safe. </a:t>
            </a:r>
          </a:p>
          <a:p>
            <a:endParaRPr lang="en-GB" dirty="0">
              <a:latin typeface="Arial" panose="020B0604020202020204" pitchFamily="34" charset="0"/>
              <a:ea typeface="Calibri" panose="020F0502020204030204" pitchFamily="34" charset="0"/>
            </a:endParaRPr>
          </a:p>
          <a:p>
            <a:r>
              <a:rPr lang="en-GB" b="1" dirty="0">
                <a:latin typeface="Arial" panose="020B0604020202020204" pitchFamily="34" charset="0"/>
                <a:ea typeface="Calibri" panose="020F0502020204030204" pitchFamily="34" charset="0"/>
              </a:rPr>
              <a:t>iii) To Sixth Form:</a:t>
            </a:r>
          </a:p>
          <a:p>
            <a:r>
              <a:rPr lang="en-GB" dirty="0">
                <a:latin typeface="Arial" panose="020B0604020202020204" pitchFamily="34" charset="0"/>
                <a:ea typeface="Calibri" panose="020F0502020204030204" pitchFamily="34" charset="0"/>
              </a:rPr>
              <a:t>No concern, as continuing at the same school. </a:t>
            </a:r>
          </a:p>
          <a:p>
            <a:endParaRPr lang="en-GB"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228776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AB353D-C3DD-45D0-A928-76F68198F592}"/>
              </a:ext>
            </a:extLst>
          </p:cNvPr>
          <p:cNvSpPr txBox="1">
            <a:spLocks/>
          </p:cNvSpPr>
          <p:nvPr/>
        </p:nvSpPr>
        <p:spPr>
          <a:xfrm>
            <a:off x="1" y="0"/>
            <a:ext cx="554636" cy="6858000"/>
          </a:xfrm>
          <a:prstGeom prst="rect">
            <a:avLst/>
          </a:prstGeom>
          <a:solidFill>
            <a:srgbClr val="C00000"/>
          </a:solidFill>
          <a:ln>
            <a:noFill/>
          </a:ln>
        </p:spPr>
        <p:txBody>
          <a:bodyPr vert="vert270" lIns="91440" tIns="360000" rIns="144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dirty="0">
                <a:solidFill>
                  <a:schemeClr val="bg1"/>
                </a:solidFill>
                <a:latin typeface="Arial" panose="020B0604020202020204" pitchFamily="34" charset="0"/>
                <a:cs typeface="Arial" panose="020B0604020202020204" pitchFamily="34" charset="0"/>
              </a:rPr>
              <a:t>Return to educational setting June 2020</a:t>
            </a:r>
          </a:p>
        </p:txBody>
      </p:sp>
      <p:sp>
        <p:nvSpPr>
          <p:cNvPr id="3" name="TextBox 2">
            <a:extLst>
              <a:ext uri="{FF2B5EF4-FFF2-40B4-BE49-F238E27FC236}">
                <a16:creationId xmlns:a16="http://schemas.microsoft.com/office/drawing/2014/main" id="{37759A5F-8C5B-4705-9FB3-F34D0045CCF7}"/>
              </a:ext>
            </a:extLst>
          </p:cNvPr>
          <p:cNvSpPr txBox="1"/>
          <p:nvPr/>
        </p:nvSpPr>
        <p:spPr>
          <a:xfrm>
            <a:off x="801858" y="422031"/>
            <a:ext cx="11029071" cy="369332"/>
          </a:xfrm>
          <a:prstGeom prst="rect">
            <a:avLst/>
          </a:prstGeom>
          <a:noFill/>
        </p:spPr>
        <p:txBody>
          <a:bodyPr wrap="square" rtlCol="0">
            <a:spAutoFit/>
          </a:bodyPr>
          <a:lstStyle/>
          <a:p>
            <a:r>
              <a:rPr lang="en-GB" b="1" dirty="0">
                <a:solidFill>
                  <a:srgbClr val="C00000"/>
                </a:solidFill>
                <a:latin typeface="Arial"/>
                <a:cs typeface="Arial"/>
              </a:rPr>
              <a:t>Peoples experience of rerunning their children to school or nursery is better than expected </a:t>
            </a:r>
          </a:p>
        </p:txBody>
      </p:sp>
      <p:sp>
        <p:nvSpPr>
          <p:cNvPr id="2" name="Rectangle 1">
            <a:extLst>
              <a:ext uri="{FF2B5EF4-FFF2-40B4-BE49-F238E27FC236}">
                <a16:creationId xmlns:a16="http://schemas.microsoft.com/office/drawing/2014/main" id="{2DC3B013-53BF-44AE-BF8A-80C769378CCD}"/>
              </a:ext>
            </a:extLst>
          </p:cNvPr>
          <p:cNvSpPr/>
          <p:nvPr/>
        </p:nvSpPr>
        <p:spPr>
          <a:xfrm>
            <a:off x="2792526" y="871977"/>
            <a:ext cx="2778641" cy="646331"/>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Concerns</a:t>
            </a:r>
          </a:p>
          <a:p>
            <a:r>
              <a:rPr lang="en-GB" b="1" dirty="0">
                <a:latin typeface="Arial" panose="020B0604020202020204" pitchFamily="34" charset="0"/>
                <a:cs typeface="Arial" panose="020B0604020202020204" pitchFamily="34" charset="0"/>
              </a:rPr>
              <a:t>May 2020</a:t>
            </a:r>
            <a:endParaRPr lang="en-GB" dirty="0"/>
          </a:p>
        </p:txBody>
      </p:sp>
      <p:sp>
        <p:nvSpPr>
          <p:cNvPr id="8" name="Rectangle 7">
            <a:extLst>
              <a:ext uri="{FF2B5EF4-FFF2-40B4-BE49-F238E27FC236}">
                <a16:creationId xmlns:a16="http://schemas.microsoft.com/office/drawing/2014/main" id="{C516D47B-701C-4801-983A-78AF43767B97}"/>
              </a:ext>
            </a:extLst>
          </p:cNvPr>
          <p:cNvSpPr/>
          <p:nvPr/>
        </p:nvSpPr>
        <p:spPr>
          <a:xfrm>
            <a:off x="6241302" y="837180"/>
            <a:ext cx="2778641" cy="646331"/>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Experience</a:t>
            </a:r>
          </a:p>
          <a:p>
            <a:r>
              <a:rPr lang="en-GB" b="1" dirty="0">
                <a:latin typeface="Arial" panose="020B0604020202020204" pitchFamily="34" charset="0"/>
                <a:cs typeface="Arial" panose="020B0604020202020204" pitchFamily="34" charset="0"/>
              </a:rPr>
              <a:t>June 2020</a:t>
            </a:r>
            <a:endParaRPr lang="en-GB" dirty="0"/>
          </a:p>
        </p:txBody>
      </p:sp>
      <p:sp>
        <p:nvSpPr>
          <p:cNvPr id="12" name="Oval 11">
            <a:extLst>
              <a:ext uri="{FF2B5EF4-FFF2-40B4-BE49-F238E27FC236}">
                <a16:creationId xmlns:a16="http://schemas.microsoft.com/office/drawing/2014/main" id="{B10E13D7-EE35-4C29-9AC7-093D63037280}"/>
              </a:ext>
            </a:extLst>
          </p:cNvPr>
          <p:cNvSpPr/>
          <p:nvPr/>
        </p:nvSpPr>
        <p:spPr>
          <a:xfrm>
            <a:off x="2216278" y="1787275"/>
            <a:ext cx="2245764" cy="1014641"/>
          </a:xfrm>
          <a:prstGeom prst="ellipse">
            <a:avLst/>
          </a:prstGeom>
          <a:solidFill>
            <a:srgbClr val="E129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Not much fun, can’t play with friends </a:t>
            </a:r>
          </a:p>
        </p:txBody>
      </p:sp>
      <p:sp>
        <p:nvSpPr>
          <p:cNvPr id="13" name="Oval 12">
            <a:extLst>
              <a:ext uri="{FF2B5EF4-FFF2-40B4-BE49-F238E27FC236}">
                <a16:creationId xmlns:a16="http://schemas.microsoft.com/office/drawing/2014/main" id="{035D485F-6575-4E13-8A0C-2435C2D04F7A}"/>
              </a:ext>
            </a:extLst>
          </p:cNvPr>
          <p:cNvSpPr/>
          <p:nvPr/>
        </p:nvSpPr>
        <p:spPr>
          <a:xfrm>
            <a:off x="5785286" y="2195690"/>
            <a:ext cx="2071985" cy="1106316"/>
          </a:xfrm>
          <a:prstGeom prst="ellipse">
            <a:avLst/>
          </a:prstGeom>
          <a:solidFill>
            <a:srgbClr val="F28F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Infection rate low – no one we know is ill</a:t>
            </a:r>
          </a:p>
        </p:txBody>
      </p:sp>
      <p:sp>
        <p:nvSpPr>
          <p:cNvPr id="15" name="Oval 14">
            <a:extLst>
              <a:ext uri="{FF2B5EF4-FFF2-40B4-BE49-F238E27FC236}">
                <a16:creationId xmlns:a16="http://schemas.microsoft.com/office/drawing/2014/main" id="{856B0D96-F391-4C63-94AA-47E453B3FF59}"/>
              </a:ext>
            </a:extLst>
          </p:cNvPr>
          <p:cNvSpPr/>
          <p:nvPr/>
        </p:nvSpPr>
        <p:spPr>
          <a:xfrm>
            <a:off x="7688198" y="2533733"/>
            <a:ext cx="1790569" cy="1075406"/>
          </a:xfrm>
          <a:prstGeom prst="ellipse">
            <a:avLst/>
          </a:prstGeom>
          <a:solidFill>
            <a:srgbClr val="F28F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More help from teacher</a:t>
            </a:r>
          </a:p>
        </p:txBody>
      </p:sp>
      <p:sp>
        <p:nvSpPr>
          <p:cNvPr id="16" name="Oval 15">
            <a:extLst>
              <a:ext uri="{FF2B5EF4-FFF2-40B4-BE49-F238E27FC236}">
                <a16:creationId xmlns:a16="http://schemas.microsoft.com/office/drawing/2014/main" id="{3C56BB78-DDF3-470F-B541-63C6D222E00A}"/>
              </a:ext>
            </a:extLst>
          </p:cNvPr>
          <p:cNvSpPr/>
          <p:nvPr/>
        </p:nvSpPr>
        <p:spPr>
          <a:xfrm>
            <a:off x="9125538" y="2364467"/>
            <a:ext cx="2030976" cy="1064534"/>
          </a:xfrm>
          <a:prstGeom prst="ellipse">
            <a:avLst/>
          </a:prstGeom>
          <a:solidFill>
            <a:srgbClr val="F28F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Getting through school work quickly</a:t>
            </a:r>
          </a:p>
        </p:txBody>
      </p:sp>
      <p:sp>
        <p:nvSpPr>
          <p:cNvPr id="17" name="Oval 16">
            <a:extLst>
              <a:ext uri="{FF2B5EF4-FFF2-40B4-BE49-F238E27FC236}">
                <a16:creationId xmlns:a16="http://schemas.microsoft.com/office/drawing/2014/main" id="{CE1206FF-4230-4688-9641-A27B09CC334C}"/>
              </a:ext>
            </a:extLst>
          </p:cNvPr>
          <p:cNvSpPr/>
          <p:nvPr/>
        </p:nvSpPr>
        <p:spPr>
          <a:xfrm>
            <a:off x="8554885" y="1120125"/>
            <a:ext cx="2123415" cy="1139910"/>
          </a:xfrm>
          <a:prstGeom prst="ellipse">
            <a:avLst/>
          </a:prstGeom>
          <a:solidFill>
            <a:srgbClr val="F28F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Child really enjoying it, happy with friends</a:t>
            </a:r>
          </a:p>
        </p:txBody>
      </p:sp>
      <p:sp>
        <p:nvSpPr>
          <p:cNvPr id="18" name="Oval 17">
            <a:extLst>
              <a:ext uri="{FF2B5EF4-FFF2-40B4-BE49-F238E27FC236}">
                <a16:creationId xmlns:a16="http://schemas.microsoft.com/office/drawing/2014/main" id="{31138730-5910-4D7A-AB65-32D141923EC6}"/>
              </a:ext>
            </a:extLst>
          </p:cNvPr>
          <p:cNvSpPr/>
          <p:nvPr/>
        </p:nvSpPr>
        <p:spPr>
          <a:xfrm>
            <a:off x="10205862" y="1495221"/>
            <a:ext cx="1766006" cy="1154256"/>
          </a:xfrm>
          <a:prstGeom prst="ellipse">
            <a:avLst/>
          </a:prstGeom>
          <a:solidFill>
            <a:srgbClr val="F28F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Child more relaxed now</a:t>
            </a:r>
          </a:p>
        </p:txBody>
      </p:sp>
      <p:sp>
        <p:nvSpPr>
          <p:cNvPr id="29" name="Oval 28">
            <a:extLst>
              <a:ext uri="{FF2B5EF4-FFF2-40B4-BE49-F238E27FC236}">
                <a16:creationId xmlns:a16="http://schemas.microsoft.com/office/drawing/2014/main" id="{827082B0-CE7C-450D-8AC0-2A0C53015289}"/>
              </a:ext>
            </a:extLst>
          </p:cNvPr>
          <p:cNvSpPr/>
          <p:nvPr/>
        </p:nvSpPr>
        <p:spPr>
          <a:xfrm>
            <a:off x="870162" y="3892515"/>
            <a:ext cx="2021919" cy="1363419"/>
          </a:xfrm>
          <a:prstGeom prst="ellipse">
            <a:avLst/>
          </a:prstGeom>
          <a:solidFill>
            <a:srgbClr val="E129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How can nursery / school manage the risk?</a:t>
            </a:r>
          </a:p>
        </p:txBody>
      </p:sp>
      <p:sp>
        <p:nvSpPr>
          <p:cNvPr id="30" name="Oval 29">
            <a:extLst>
              <a:ext uri="{FF2B5EF4-FFF2-40B4-BE49-F238E27FC236}">
                <a16:creationId xmlns:a16="http://schemas.microsoft.com/office/drawing/2014/main" id="{EF7DFDCF-52FD-4576-AAE1-3295C346332B}"/>
              </a:ext>
            </a:extLst>
          </p:cNvPr>
          <p:cNvSpPr/>
          <p:nvPr/>
        </p:nvSpPr>
        <p:spPr>
          <a:xfrm>
            <a:off x="3950458" y="2573553"/>
            <a:ext cx="1790569" cy="1056343"/>
          </a:xfrm>
          <a:prstGeom prst="ellipse">
            <a:avLst/>
          </a:prstGeom>
          <a:solidFill>
            <a:srgbClr val="E129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Fewer distractions</a:t>
            </a:r>
          </a:p>
        </p:txBody>
      </p:sp>
      <p:sp>
        <p:nvSpPr>
          <p:cNvPr id="31" name="Oval 30">
            <a:extLst>
              <a:ext uri="{FF2B5EF4-FFF2-40B4-BE49-F238E27FC236}">
                <a16:creationId xmlns:a16="http://schemas.microsoft.com/office/drawing/2014/main" id="{5C618BCD-F740-4836-9969-401D6F71BE4C}"/>
              </a:ext>
            </a:extLst>
          </p:cNvPr>
          <p:cNvSpPr/>
          <p:nvPr/>
        </p:nvSpPr>
        <p:spPr>
          <a:xfrm>
            <a:off x="4110547" y="3813557"/>
            <a:ext cx="1539656" cy="1014641"/>
          </a:xfrm>
          <a:prstGeom prst="ellipse">
            <a:avLst/>
          </a:prstGeom>
          <a:solidFill>
            <a:srgbClr val="E129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Space to be ‘me’ </a:t>
            </a:r>
          </a:p>
        </p:txBody>
      </p:sp>
      <p:sp>
        <p:nvSpPr>
          <p:cNvPr id="32" name="Oval 31">
            <a:extLst>
              <a:ext uri="{FF2B5EF4-FFF2-40B4-BE49-F238E27FC236}">
                <a16:creationId xmlns:a16="http://schemas.microsoft.com/office/drawing/2014/main" id="{69F852AC-F713-4011-8AE9-192B1FEACC17}"/>
              </a:ext>
            </a:extLst>
          </p:cNvPr>
          <p:cNvSpPr/>
          <p:nvPr/>
        </p:nvSpPr>
        <p:spPr>
          <a:xfrm>
            <a:off x="785427" y="2657061"/>
            <a:ext cx="1773703" cy="1018332"/>
          </a:xfrm>
          <a:prstGeom prst="ellipse">
            <a:avLst/>
          </a:prstGeom>
          <a:solidFill>
            <a:srgbClr val="E129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What if child gets Covid19?</a:t>
            </a:r>
          </a:p>
        </p:txBody>
      </p:sp>
      <p:sp>
        <p:nvSpPr>
          <p:cNvPr id="35" name="Oval 34">
            <a:extLst>
              <a:ext uri="{FF2B5EF4-FFF2-40B4-BE49-F238E27FC236}">
                <a16:creationId xmlns:a16="http://schemas.microsoft.com/office/drawing/2014/main" id="{29334F5D-7E06-4AD4-AB9A-B194DE7FA9EB}"/>
              </a:ext>
            </a:extLst>
          </p:cNvPr>
          <p:cNvSpPr/>
          <p:nvPr/>
        </p:nvSpPr>
        <p:spPr>
          <a:xfrm>
            <a:off x="6696094" y="4235986"/>
            <a:ext cx="1913824" cy="1784833"/>
          </a:xfrm>
          <a:prstGeom prst="ellipse">
            <a:avLst/>
          </a:prstGeom>
          <a:solidFill>
            <a:srgbClr val="F28F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Nursery honest about not doing social distancing</a:t>
            </a:r>
          </a:p>
        </p:txBody>
      </p:sp>
      <p:sp>
        <p:nvSpPr>
          <p:cNvPr id="36" name="Oval 35">
            <a:extLst>
              <a:ext uri="{FF2B5EF4-FFF2-40B4-BE49-F238E27FC236}">
                <a16:creationId xmlns:a16="http://schemas.microsoft.com/office/drawing/2014/main" id="{ACB70339-3D15-45F2-9AA2-ED3F857AE63E}"/>
              </a:ext>
            </a:extLst>
          </p:cNvPr>
          <p:cNvSpPr/>
          <p:nvPr/>
        </p:nvSpPr>
        <p:spPr>
          <a:xfrm>
            <a:off x="8278157" y="3892515"/>
            <a:ext cx="1539922" cy="1398933"/>
          </a:xfrm>
          <a:prstGeom prst="ellipse">
            <a:avLst/>
          </a:prstGeom>
          <a:solidFill>
            <a:srgbClr val="F28F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Honesty builds parental trust</a:t>
            </a:r>
          </a:p>
        </p:txBody>
      </p:sp>
      <p:sp>
        <p:nvSpPr>
          <p:cNvPr id="37" name="Oval 36">
            <a:extLst>
              <a:ext uri="{FF2B5EF4-FFF2-40B4-BE49-F238E27FC236}">
                <a16:creationId xmlns:a16="http://schemas.microsoft.com/office/drawing/2014/main" id="{5B45E988-81A4-4630-93A9-7C531F439C4B}"/>
              </a:ext>
            </a:extLst>
          </p:cNvPr>
          <p:cNvSpPr/>
          <p:nvPr/>
        </p:nvSpPr>
        <p:spPr>
          <a:xfrm>
            <a:off x="8209070" y="5123716"/>
            <a:ext cx="1982238" cy="1240573"/>
          </a:xfrm>
          <a:prstGeom prst="ellipse">
            <a:avLst/>
          </a:prstGeom>
          <a:solidFill>
            <a:srgbClr val="F28F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Gradual start at parent’s pace</a:t>
            </a:r>
          </a:p>
        </p:txBody>
      </p:sp>
      <p:sp>
        <p:nvSpPr>
          <p:cNvPr id="38" name="Oval 37">
            <a:extLst>
              <a:ext uri="{FF2B5EF4-FFF2-40B4-BE49-F238E27FC236}">
                <a16:creationId xmlns:a16="http://schemas.microsoft.com/office/drawing/2014/main" id="{07FBEBE2-80FA-4F59-B041-65D8D8C587BB}"/>
              </a:ext>
            </a:extLst>
          </p:cNvPr>
          <p:cNvSpPr/>
          <p:nvPr/>
        </p:nvSpPr>
        <p:spPr>
          <a:xfrm>
            <a:off x="9567475" y="4205525"/>
            <a:ext cx="2241214" cy="1446474"/>
          </a:xfrm>
          <a:prstGeom prst="ellipse">
            <a:avLst/>
          </a:prstGeom>
          <a:solidFill>
            <a:srgbClr val="F28F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Child really enjoying it, happy with friends</a:t>
            </a:r>
          </a:p>
        </p:txBody>
      </p:sp>
      <p:sp>
        <p:nvSpPr>
          <p:cNvPr id="39" name="Oval 38">
            <a:extLst>
              <a:ext uri="{FF2B5EF4-FFF2-40B4-BE49-F238E27FC236}">
                <a16:creationId xmlns:a16="http://schemas.microsoft.com/office/drawing/2014/main" id="{7955EEB8-C2CE-47A8-AEB9-796DB72221A9}"/>
              </a:ext>
            </a:extLst>
          </p:cNvPr>
          <p:cNvSpPr/>
          <p:nvPr/>
        </p:nvSpPr>
        <p:spPr>
          <a:xfrm>
            <a:off x="9625575" y="5554816"/>
            <a:ext cx="2478778" cy="1064535"/>
          </a:xfrm>
          <a:prstGeom prst="ellipse">
            <a:avLst/>
          </a:prstGeom>
          <a:solidFill>
            <a:srgbClr val="F28F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More space from each other is really good</a:t>
            </a:r>
          </a:p>
        </p:txBody>
      </p:sp>
      <p:pic>
        <p:nvPicPr>
          <p:cNvPr id="6" name="Graphic 5" descr="Head with gears">
            <a:extLst>
              <a:ext uri="{FF2B5EF4-FFF2-40B4-BE49-F238E27FC236}">
                <a16:creationId xmlns:a16="http://schemas.microsoft.com/office/drawing/2014/main" id="{4865E088-EDB8-47A8-98D0-F16E5FE3CF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46739" y="3119546"/>
            <a:ext cx="1020700" cy="1020700"/>
          </a:xfrm>
          <a:prstGeom prst="rect">
            <a:avLst/>
          </a:prstGeom>
        </p:spPr>
      </p:pic>
      <p:sp>
        <p:nvSpPr>
          <p:cNvPr id="33" name="Oval 32">
            <a:extLst>
              <a:ext uri="{FF2B5EF4-FFF2-40B4-BE49-F238E27FC236}">
                <a16:creationId xmlns:a16="http://schemas.microsoft.com/office/drawing/2014/main" id="{F35127BD-8646-40B7-BC3F-162606201AF5}"/>
              </a:ext>
            </a:extLst>
          </p:cNvPr>
          <p:cNvSpPr/>
          <p:nvPr/>
        </p:nvSpPr>
        <p:spPr>
          <a:xfrm>
            <a:off x="2766015" y="4748613"/>
            <a:ext cx="1772981" cy="1014641"/>
          </a:xfrm>
          <a:prstGeom prst="ellipse">
            <a:avLst/>
          </a:prstGeom>
          <a:solidFill>
            <a:srgbClr val="E129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Good for children  </a:t>
            </a:r>
          </a:p>
        </p:txBody>
      </p:sp>
      <p:sp>
        <p:nvSpPr>
          <p:cNvPr id="34" name="Oval 33">
            <a:extLst>
              <a:ext uri="{FF2B5EF4-FFF2-40B4-BE49-F238E27FC236}">
                <a16:creationId xmlns:a16="http://schemas.microsoft.com/office/drawing/2014/main" id="{EC216721-2D63-4A7F-BB96-661B9FFC453A}"/>
              </a:ext>
            </a:extLst>
          </p:cNvPr>
          <p:cNvSpPr/>
          <p:nvPr/>
        </p:nvSpPr>
        <p:spPr>
          <a:xfrm>
            <a:off x="5649013" y="4357251"/>
            <a:ext cx="1539922" cy="927338"/>
          </a:xfrm>
          <a:prstGeom prst="ellipse">
            <a:avLst/>
          </a:prstGeom>
          <a:solidFill>
            <a:srgbClr val="F28F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Nursery had zero cases</a:t>
            </a:r>
          </a:p>
        </p:txBody>
      </p:sp>
      <p:sp>
        <p:nvSpPr>
          <p:cNvPr id="14" name="Oval 13">
            <a:extLst>
              <a:ext uri="{FF2B5EF4-FFF2-40B4-BE49-F238E27FC236}">
                <a16:creationId xmlns:a16="http://schemas.microsoft.com/office/drawing/2014/main" id="{7F67F37C-B4EF-473A-9B31-7FB8C52CAFA4}"/>
              </a:ext>
            </a:extLst>
          </p:cNvPr>
          <p:cNvSpPr/>
          <p:nvPr/>
        </p:nvSpPr>
        <p:spPr>
          <a:xfrm>
            <a:off x="7315817" y="1599752"/>
            <a:ext cx="1766006" cy="1075406"/>
          </a:xfrm>
          <a:prstGeom prst="ellipse">
            <a:avLst/>
          </a:prstGeom>
          <a:solidFill>
            <a:srgbClr val="F28F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Good for all of us</a:t>
            </a:r>
          </a:p>
        </p:txBody>
      </p:sp>
    </p:spTree>
    <p:extLst>
      <p:ext uri="{BB962C8B-B14F-4D97-AF65-F5344CB8AC3E}">
        <p14:creationId xmlns:p14="http://schemas.microsoft.com/office/powerpoint/2010/main" val="222277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AB353D-C3DD-45D0-A928-76F68198F592}"/>
              </a:ext>
            </a:extLst>
          </p:cNvPr>
          <p:cNvSpPr txBox="1">
            <a:spLocks/>
          </p:cNvSpPr>
          <p:nvPr/>
        </p:nvSpPr>
        <p:spPr>
          <a:xfrm>
            <a:off x="1" y="0"/>
            <a:ext cx="554636" cy="6858000"/>
          </a:xfrm>
          <a:prstGeom prst="rect">
            <a:avLst/>
          </a:prstGeom>
          <a:solidFill>
            <a:srgbClr val="C00000"/>
          </a:solidFill>
          <a:ln>
            <a:noFill/>
          </a:ln>
        </p:spPr>
        <p:txBody>
          <a:bodyPr vert="vert270" lIns="91440" tIns="360000" rIns="144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a:solidFill>
                  <a:schemeClr val="bg1"/>
                </a:solidFill>
                <a:latin typeface="Arial" panose="020B0604020202020204" pitchFamily="34" charset="0"/>
                <a:cs typeface="Arial" panose="020B0604020202020204" pitchFamily="34" charset="0"/>
              </a:rPr>
              <a:t>Educating children at home</a:t>
            </a:r>
          </a:p>
        </p:txBody>
      </p:sp>
      <p:sp>
        <p:nvSpPr>
          <p:cNvPr id="3" name="TextBox 2">
            <a:extLst>
              <a:ext uri="{FF2B5EF4-FFF2-40B4-BE49-F238E27FC236}">
                <a16:creationId xmlns:a16="http://schemas.microsoft.com/office/drawing/2014/main" id="{37759A5F-8C5B-4705-9FB3-F34D0045CCF7}"/>
              </a:ext>
            </a:extLst>
          </p:cNvPr>
          <p:cNvSpPr txBox="1"/>
          <p:nvPr/>
        </p:nvSpPr>
        <p:spPr>
          <a:xfrm>
            <a:off x="801858" y="422031"/>
            <a:ext cx="11029071" cy="369332"/>
          </a:xfrm>
          <a:prstGeom prst="rect">
            <a:avLst/>
          </a:prstGeom>
          <a:noFill/>
        </p:spPr>
        <p:txBody>
          <a:bodyPr wrap="square" rtlCol="0">
            <a:spAutoFit/>
          </a:bodyPr>
          <a:lstStyle/>
          <a:p>
            <a:r>
              <a:rPr lang="en-GB" b="1" dirty="0">
                <a:solidFill>
                  <a:srgbClr val="C00000"/>
                </a:solidFill>
                <a:latin typeface="Arial"/>
                <a:cs typeface="Arial"/>
              </a:rPr>
              <a:t>Education sector workers concerned over schools re-opening in June 2020 </a:t>
            </a:r>
          </a:p>
        </p:txBody>
      </p:sp>
      <p:sp>
        <p:nvSpPr>
          <p:cNvPr id="6" name="TextBox 5">
            <a:extLst>
              <a:ext uri="{FF2B5EF4-FFF2-40B4-BE49-F238E27FC236}">
                <a16:creationId xmlns:a16="http://schemas.microsoft.com/office/drawing/2014/main" id="{AF03B604-3AE3-42E5-889E-6EE30C74AF5C}"/>
              </a:ext>
            </a:extLst>
          </p:cNvPr>
          <p:cNvSpPr txBox="1"/>
          <p:nvPr/>
        </p:nvSpPr>
        <p:spPr>
          <a:xfrm>
            <a:off x="801857" y="961816"/>
            <a:ext cx="11029071" cy="830997"/>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Education is an important topic for around half of all research participants. Many are School Governors, or were in the past. Four participants, who had direct professional experience of the education sector, shared their views on plans, and then the reality, of partially opening nurseries and schools after 1 June 2020.</a:t>
            </a:r>
          </a:p>
        </p:txBody>
      </p:sp>
      <p:sp>
        <p:nvSpPr>
          <p:cNvPr id="7" name="TextBox 6">
            <a:extLst>
              <a:ext uri="{FF2B5EF4-FFF2-40B4-BE49-F238E27FC236}">
                <a16:creationId xmlns:a16="http://schemas.microsoft.com/office/drawing/2014/main" id="{F72E90ED-60BA-488C-AC17-59B47BED8FDA}"/>
              </a:ext>
            </a:extLst>
          </p:cNvPr>
          <p:cNvSpPr txBox="1"/>
          <p:nvPr/>
        </p:nvSpPr>
        <p:spPr>
          <a:xfrm>
            <a:off x="6553200" y="2071157"/>
            <a:ext cx="5413196" cy="4031873"/>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A manager was extremely concerned about schools re-opening and teachers with vulnerable relatives being expected to return, without any PPE provision.</a:t>
            </a:r>
          </a:p>
          <a:p>
            <a:endParaRPr lang="en-GB" sz="800" dirty="0">
              <a:latin typeface="Arial" panose="020B0604020202020204" pitchFamily="34" charset="0"/>
              <a:cs typeface="Arial" panose="020B0604020202020204" pitchFamily="34" charset="0"/>
            </a:endParaRPr>
          </a:p>
          <a:p>
            <a:pPr algn="ctr"/>
            <a:r>
              <a:rPr lang="en-GB" sz="1600" b="1" i="1" dirty="0">
                <a:solidFill>
                  <a:schemeClr val="tx1">
                    <a:lumMod val="65000"/>
                    <a:lumOff val="35000"/>
                  </a:schemeClr>
                </a:solidFill>
                <a:latin typeface="Arial"/>
                <a:cs typeface="Arial"/>
              </a:rPr>
              <a:t>“I never thought there would be an expectation that teachers were willing to literally risk their lives and the lives of their loved ones for their job.” </a:t>
            </a:r>
          </a:p>
          <a:p>
            <a:endParaRPr lang="en-GB" sz="1600" b="1" i="1" dirty="0">
              <a:solidFill>
                <a:schemeClr val="tx1">
                  <a:lumMod val="65000"/>
                  <a:lumOff val="35000"/>
                </a:schemeClr>
              </a:solidFill>
              <a:latin typeface="Arial"/>
              <a:cs typeface="Arial"/>
            </a:endParaRPr>
          </a:p>
          <a:p>
            <a:r>
              <a:rPr lang="en-GB" sz="1600" dirty="0">
                <a:latin typeface="Arial" panose="020B0604020202020204" pitchFamily="34" charset="0"/>
                <a:cs typeface="Arial" panose="020B0604020202020204" pitchFamily="34" charset="0"/>
              </a:rPr>
              <a:t>Another questioned the decisions over particular year groups returning first, especially the youngest children who cannot socially distance, and the changing and conflicting guidance to primary and secondary schools.</a:t>
            </a:r>
          </a:p>
          <a:p>
            <a:endParaRPr lang="en-GB" sz="800" b="1" i="1" dirty="0">
              <a:solidFill>
                <a:schemeClr val="tx1">
                  <a:lumMod val="65000"/>
                  <a:lumOff val="35000"/>
                </a:schemeClr>
              </a:solidFill>
              <a:latin typeface="Arial"/>
              <a:cs typeface="Arial"/>
            </a:endParaRPr>
          </a:p>
          <a:p>
            <a:r>
              <a:rPr lang="en-GB" sz="1600" b="1" i="1" dirty="0">
                <a:solidFill>
                  <a:schemeClr val="tx1">
                    <a:lumMod val="65000"/>
                    <a:lumOff val="35000"/>
                  </a:schemeClr>
                </a:solidFill>
                <a:latin typeface="Arial"/>
                <a:cs typeface="Arial"/>
              </a:rPr>
              <a:t>“People making these decisions have no grasp on reality. I think it would be better to just write off this term, make proper plans and start in September.”</a:t>
            </a:r>
          </a:p>
          <a:p>
            <a:endParaRPr lang="en-GB" sz="1600" b="1" i="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D7D2D83-79B2-4811-BFA2-31BD2E085477}"/>
              </a:ext>
            </a:extLst>
          </p:cNvPr>
          <p:cNvSpPr txBox="1"/>
          <p:nvPr/>
        </p:nvSpPr>
        <p:spPr>
          <a:xfrm>
            <a:off x="801857" y="2071157"/>
            <a:ext cx="5751343" cy="4185761"/>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A Childminder continued working through lockdown and was not worried about children coming back. Safety measures put in place included reducing the hours of individual children, keeping them in ‘morning’ and ‘afternoon’ bubbles, more regular cleaning and less toys. </a:t>
            </a:r>
          </a:p>
          <a:p>
            <a:endParaRPr lang="en-GB" sz="800" dirty="0">
              <a:latin typeface="Arial" panose="020B0604020202020204" pitchFamily="34" charset="0"/>
              <a:cs typeface="Arial" panose="020B0604020202020204" pitchFamily="34" charset="0"/>
            </a:endParaRPr>
          </a:p>
          <a:p>
            <a:pPr algn="ctr"/>
            <a:r>
              <a:rPr lang="en-GB" sz="1600" b="1" i="1" dirty="0">
                <a:solidFill>
                  <a:schemeClr val="tx1">
                    <a:lumMod val="65000"/>
                    <a:lumOff val="35000"/>
                  </a:schemeClr>
                </a:solidFill>
                <a:latin typeface="Arial"/>
                <a:cs typeface="Arial"/>
              </a:rPr>
              <a:t>“…talking to a lot of the other childminders who have stopped working, I think it’s quite a big deal for them. It’s the fear of the unknown more than anything.”</a:t>
            </a:r>
          </a:p>
          <a:p>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A post-16 tutor now does all her work virtually. She misses the direct contact with her learners but keeps in weekly contact with them. She believes the more regular 1 to 1 contact benefits them and many of them are getting more work done. She thinks more learning will be delivered online in the future.</a:t>
            </a:r>
            <a:endParaRPr lang="en-GB" dirty="0"/>
          </a:p>
          <a:p>
            <a:endParaRPr lang="en-GB" dirty="0"/>
          </a:p>
        </p:txBody>
      </p:sp>
    </p:spTree>
    <p:extLst>
      <p:ext uri="{BB962C8B-B14F-4D97-AF65-F5344CB8AC3E}">
        <p14:creationId xmlns:p14="http://schemas.microsoft.com/office/powerpoint/2010/main" val="761830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AB353D-C3DD-45D0-A928-76F68198F592}"/>
              </a:ext>
            </a:extLst>
          </p:cNvPr>
          <p:cNvSpPr txBox="1">
            <a:spLocks/>
          </p:cNvSpPr>
          <p:nvPr/>
        </p:nvSpPr>
        <p:spPr>
          <a:xfrm>
            <a:off x="1" y="0"/>
            <a:ext cx="468000" cy="6858000"/>
          </a:xfrm>
          <a:prstGeom prst="rect">
            <a:avLst/>
          </a:prstGeom>
          <a:solidFill>
            <a:srgbClr val="C00000"/>
          </a:solidFill>
          <a:ln>
            <a:noFill/>
          </a:ln>
        </p:spPr>
        <p:txBody>
          <a:bodyPr vert="vert270" lIns="91440" tIns="360000" rIns="144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dirty="0">
                <a:solidFill>
                  <a:schemeClr val="bg1"/>
                </a:solidFill>
                <a:latin typeface="Calibri"/>
                <a:cs typeface="Calibri"/>
              </a:rPr>
              <a:t> </a:t>
            </a:r>
            <a:r>
              <a:rPr lang="en-GB" sz="2400" dirty="0">
                <a:solidFill>
                  <a:schemeClr val="bg1"/>
                </a:solidFill>
                <a:latin typeface="Arial"/>
                <a:cs typeface="Arial"/>
              </a:rPr>
              <a:t>Coping strategies and Discussion</a:t>
            </a:r>
            <a:endParaRPr lang="en-GB" sz="2400" dirty="0">
              <a:solidFill>
                <a:schemeClr val="bg1"/>
              </a:solidFill>
              <a:latin typeface="Arial" panose="020B0604020202020204" pitchFamily="34" charset="0"/>
              <a:cs typeface="Arial" panose="020B0604020202020204" pitchFamily="34" charset="0"/>
            </a:endParaRPr>
          </a:p>
        </p:txBody>
      </p:sp>
      <p:graphicFrame>
        <p:nvGraphicFramePr>
          <p:cNvPr id="2" name="Table 2">
            <a:extLst>
              <a:ext uri="{FF2B5EF4-FFF2-40B4-BE49-F238E27FC236}">
                <a16:creationId xmlns:a16="http://schemas.microsoft.com/office/drawing/2014/main" id="{2E34F1B8-A6FC-40BC-9657-6314617C6284}"/>
              </a:ext>
            </a:extLst>
          </p:cNvPr>
          <p:cNvGraphicFramePr>
            <a:graphicFrameLocks noGrp="1"/>
          </p:cNvGraphicFramePr>
          <p:nvPr>
            <p:extLst>
              <p:ext uri="{D42A27DB-BD31-4B8C-83A1-F6EECF244321}">
                <p14:modId xmlns:p14="http://schemas.microsoft.com/office/powerpoint/2010/main" val="697296701"/>
              </p:ext>
            </p:extLst>
          </p:nvPr>
        </p:nvGraphicFramePr>
        <p:xfrm>
          <a:off x="753394" y="803755"/>
          <a:ext cx="11272604" cy="5975590"/>
        </p:xfrm>
        <a:graphic>
          <a:graphicData uri="http://schemas.openxmlformats.org/drawingml/2006/table">
            <a:tbl>
              <a:tblPr firstRow="1" bandRow="1">
                <a:tableStyleId>{5C22544A-7EE6-4342-B048-85BDC9FD1C3A}</a:tableStyleId>
              </a:tblPr>
              <a:tblGrid>
                <a:gridCol w="5636302">
                  <a:extLst>
                    <a:ext uri="{9D8B030D-6E8A-4147-A177-3AD203B41FA5}">
                      <a16:colId xmlns:a16="http://schemas.microsoft.com/office/drawing/2014/main" val="1473767258"/>
                    </a:ext>
                  </a:extLst>
                </a:gridCol>
                <a:gridCol w="5636302">
                  <a:extLst>
                    <a:ext uri="{9D8B030D-6E8A-4147-A177-3AD203B41FA5}">
                      <a16:colId xmlns:a16="http://schemas.microsoft.com/office/drawing/2014/main" val="1777142509"/>
                    </a:ext>
                  </a:extLst>
                </a:gridCol>
              </a:tblGrid>
              <a:tr h="616703">
                <a:tc>
                  <a:txBody>
                    <a:bodyPr/>
                    <a:lstStyle/>
                    <a:p>
                      <a:pPr algn="ctr"/>
                      <a:r>
                        <a:rPr lang="en-GB" sz="1800" dirty="0">
                          <a:latin typeface="Arial"/>
                          <a:cs typeface="Arial"/>
                        </a:rPr>
                        <a:t>Why are participating families with children coping with lockdown relatively well?</a:t>
                      </a:r>
                    </a:p>
                  </a:txBody>
                  <a:tcPr>
                    <a:solidFill>
                      <a:srgbClr val="C00000"/>
                    </a:solidFill>
                  </a:tcPr>
                </a:tc>
                <a:tc>
                  <a:txBody>
                    <a:bodyPr/>
                    <a:lstStyle/>
                    <a:p>
                      <a:pPr algn="ctr"/>
                      <a:r>
                        <a:rPr lang="en-GB" sz="1800" dirty="0">
                          <a:latin typeface="Arial" panose="020B0604020202020204" pitchFamily="34" charset="0"/>
                          <a:cs typeface="Arial" panose="020B0604020202020204" pitchFamily="34" charset="0"/>
                        </a:rPr>
                        <a:t>Discussion points</a:t>
                      </a:r>
                    </a:p>
                  </a:txBody>
                  <a:tcPr>
                    <a:solidFill>
                      <a:srgbClr val="C00000"/>
                    </a:solidFill>
                  </a:tcPr>
                </a:tc>
                <a:extLst>
                  <a:ext uri="{0D108BD9-81ED-4DB2-BD59-A6C34878D82A}">
                    <a16:rowId xmlns:a16="http://schemas.microsoft.com/office/drawing/2014/main" val="4004555762"/>
                  </a:ext>
                </a:extLst>
              </a:tr>
              <a:tr h="557970">
                <a:tc>
                  <a:txBody>
                    <a:bodyPr/>
                    <a:lstStyle/>
                    <a:p>
                      <a:r>
                        <a:rPr lang="en-GB" sz="1600" dirty="0">
                          <a:latin typeface="Arial"/>
                          <a:cs typeface="Arial"/>
                        </a:rPr>
                        <a:t>Stable financial situation (even those with reduced incomes are not struggling financially in the short-term)</a:t>
                      </a:r>
                    </a:p>
                  </a:txBody>
                  <a:tcPr/>
                </a:tc>
                <a:tc rowSpan="9">
                  <a:txBody>
                    <a:bodyPr/>
                    <a:lstStyle/>
                    <a:p>
                      <a:pPr marL="285750" indent="-285750" algn="l" defTabSz="457200" rtl="0" eaLnBrk="1" latinLnBrk="0" hangingPunct="1">
                        <a:spcBef>
                          <a:spcPts val="600"/>
                        </a:spcBef>
                        <a:spcAft>
                          <a:spcPts val="600"/>
                        </a:spcAft>
                        <a:buFont typeface="Webdings" panose="05030102010509060703" pitchFamily="18" charset="2"/>
                        <a:buChar char=""/>
                      </a:pPr>
                      <a:r>
                        <a:rPr lang="en-GB" sz="1600" b="1" kern="1200" dirty="0">
                          <a:solidFill>
                            <a:srgbClr val="C00000"/>
                          </a:solidFill>
                          <a:latin typeface="Arial" panose="020B0604020202020204" pitchFamily="34" charset="0"/>
                          <a:ea typeface="+mn-ea"/>
                          <a:cs typeface="Arial" panose="020B0604020202020204" pitchFamily="34" charset="0"/>
                        </a:rPr>
                        <a:t>What may the situation be like for families who are experiencing employment, financial, relationship, accommodation and difficulties </a:t>
                      </a:r>
                      <a:r>
                        <a:rPr lang="en-GB" sz="1600" b="1" u="sng" kern="1200" dirty="0">
                          <a:solidFill>
                            <a:srgbClr val="C00000"/>
                          </a:solidFill>
                          <a:latin typeface="Arial" panose="020B0604020202020204" pitchFamily="34" charset="0"/>
                          <a:ea typeface="+mn-ea"/>
                          <a:cs typeface="Arial" panose="020B0604020202020204" pitchFamily="34" charset="0"/>
                        </a:rPr>
                        <a:t>now</a:t>
                      </a:r>
                      <a:r>
                        <a:rPr lang="en-GB" sz="1600" b="1" kern="1200" dirty="0">
                          <a:solidFill>
                            <a:srgbClr val="C00000"/>
                          </a:solidFill>
                          <a:latin typeface="Arial" panose="020B0604020202020204" pitchFamily="34" charset="0"/>
                          <a:ea typeface="+mn-ea"/>
                          <a:cs typeface="Arial" panose="020B0604020202020204" pitchFamily="34" charset="0"/>
                        </a:rPr>
                        <a:t>, and in the </a:t>
                      </a:r>
                      <a:r>
                        <a:rPr lang="en-GB" sz="1600" b="1" u="sng" kern="1200" dirty="0">
                          <a:solidFill>
                            <a:srgbClr val="C00000"/>
                          </a:solidFill>
                          <a:latin typeface="Arial" panose="020B0604020202020204" pitchFamily="34" charset="0"/>
                          <a:ea typeface="+mn-ea"/>
                          <a:cs typeface="Arial" panose="020B0604020202020204" pitchFamily="34" charset="0"/>
                        </a:rPr>
                        <a:t>coming months</a:t>
                      </a:r>
                      <a:r>
                        <a:rPr lang="en-GB" sz="1600" b="1" kern="1200" dirty="0">
                          <a:solidFill>
                            <a:srgbClr val="C00000"/>
                          </a:solidFill>
                          <a:latin typeface="Arial" panose="020B0604020202020204" pitchFamily="34" charset="0"/>
                          <a:ea typeface="+mn-ea"/>
                          <a:cs typeface="Arial" panose="020B0604020202020204" pitchFamily="34" charset="0"/>
                        </a:rPr>
                        <a:t>? </a:t>
                      </a:r>
                    </a:p>
                    <a:p>
                      <a:pPr marL="285750" indent="-285750" algn="l" defTabSz="457200" rtl="0" eaLnBrk="1" latinLnBrk="0" hangingPunct="1">
                        <a:spcBef>
                          <a:spcPts val="600"/>
                        </a:spcBef>
                        <a:spcAft>
                          <a:spcPts val="600"/>
                        </a:spcAft>
                        <a:buFont typeface="Webdings" panose="05030102010509060703" pitchFamily="18" charset="2"/>
                        <a:buChar char=""/>
                      </a:pPr>
                      <a:r>
                        <a:rPr lang="en-GB" sz="1600" b="1" kern="1200" dirty="0">
                          <a:solidFill>
                            <a:srgbClr val="C00000"/>
                          </a:solidFill>
                          <a:latin typeface="Arial" panose="020B0604020202020204" pitchFamily="34" charset="0"/>
                          <a:ea typeface="+mn-ea"/>
                          <a:cs typeface="Arial" panose="020B0604020202020204" pitchFamily="34" charset="0"/>
                        </a:rPr>
                        <a:t>How can we assist single parents with no childcare? How can we assist families where both parents need to work full-time and have no childcare? </a:t>
                      </a:r>
                    </a:p>
                    <a:p>
                      <a:pPr marL="285750" indent="-285750" algn="l" defTabSz="457200" rtl="0" eaLnBrk="1" latinLnBrk="0" hangingPunct="1">
                        <a:spcBef>
                          <a:spcPts val="600"/>
                        </a:spcBef>
                        <a:spcAft>
                          <a:spcPts val="600"/>
                        </a:spcAft>
                        <a:buFont typeface="Webdings" panose="05030102010509060703" pitchFamily="18" charset="2"/>
                        <a:buChar char=""/>
                      </a:pPr>
                      <a:r>
                        <a:rPr lang="en-GB" sz="1600" b="1" kern="1200" dirty="0">
                          <a:solidFill>
                            <a:srgbClr val="C00000"/>
                          </a:solidFill>
                          <a:latin typeface="Arial" panose="020B0604020202020204" pitchFamily="34" charset="0"/>
                          <a:ea typeface="+mn-ea"/>
                          <a:cs typeface="Arial" panose="020B0604020202020204" pitchFamily="34" charset="0"/>
                        </a:rPr>
                        <a:t>How can we enable pupils without access to IT equipment and internet to access remote learning?</a:t>
                      </a:r>
                    </a:p>
                    <a:p>
                      <a:pPr marL="285750" indent="-285750" algn="l" defTabSz="457200" rtl="0" eaLnBrk="1" latinLnBrk="0" hangingPunct="1">
                        <a:spcBef>
                          <a:spcPts val="600"/>
                        </a:spcBef>
                        <a:spcAft>
                          <a:spcPts val="600"/>
                        </a:spcAft>
                        <a:buFont typeface="Webdings" panose="05030102010509060703" pitchFamily="18" charset="2"/>
                        <a:buChar char=""/>
                      </a:pPr>
                      <a:r>
                        <a:rPr lang="en-GB" sz="1600" b="1" kern="1200" dirty="0">
                          <a:solidFill>
                            <a:srgbClr val="C00000"/>
                          </a:solidFill>
                          <a:latin typeface="Arial" panose="020B0604020202020204" pitchFamily="34" charset="0"/>
                          <a:ea typeface="+mn-ea"/>
                          <a:cs typeface="Arial" panose="020B0604020202020204" pitchFamily="34" charset="0"/>
                        </a:rPr>
                        <a:t>How can we increase parents’ ability and confidence to support their children with school work? </a:t>
                      </a:r>
                    </a:p>
                    <a:p>
                      <a:pPr marL="285750" indent="-285750" algn="l" defTabSz="457200" rtl="0" eaLnBrk="1" latinLnBrk="0" hangingPunct="1">
                        <a:spcBef>
                          <a:spcPts val="600"/>
                        </a:spcBef>
                        <a:spcAft>
                          <a:spcPts val="600"/>
                        </a:spcAft>
                        <a:buFont typeface="Webdings" panose="05030102010509060703" pitchFamily="18" charset="2"/>
                        <a:buChar char=""/>
                      </a:pPr>
                      <a:r>
                        <a:rPr lang="en-GB" sz="1600" b="1" kern="1200" dirty="0">
                          <a:solidFill>
                            <a:srgbClr val="C00000"/>
                          </a:solidFill>
                          <a:latin typeface="Arial" panose="020B0604020202020204" pitchFamily="34" charset="0"/>
                          <a:ea typeface="+mn-ea"/>
                          <a:cs typeface="Arial" panose="020B0604020202020204" pitchFamily="34" charset="0"/>
                        </a:rPr>
                        <a:t>How can we facilitate a more consistent approach across schools?</a:t>
                      </a:r>
                    </a:p>
                    <a:p>
                      <a:pPr marL="285750" marR="0" lvl="0" indent="-285750" algn="l" defTabSz="457200" rtl="0" eaLnBrk="1" fontAlgn="auto" latinLnBrk="0" hangingPunct="1">
                        <a:lnSpc>
                          <a:spcPct val="100000"/>
                        </a:lnSpc>
                        <a:spcBef>
                          <a:spcPts val="600"/>
                        </a:spcBef>
                        <a:spcAft>
                          <a:spcPts val="600"/>
                        </a:spcAft>
                        <a:buClrTx/>
                        <a:buSzTx/>
                        <a:buFont typeface="Webdings" panose="05030102010509060703" pitchFamily="18" charset="2"/>
                        <a:buChar char=""/>
                        <a:tabLst/>
                        <a:defRPr/>
                      </a:pPr>
                      <a:r>
                        <a:rPr lang="en-GB" sz="1600" b="1" dirty="0">
                          <a:solidFill>
                            <a:srgbClr val="C00000"/>
                          </a:solidFill>
                          <a:latin typeface="Arial" panose="020B0604020202020204" pitchFamily="34" charset="0"/>
                          <a:cs typeface="Arial" panose="020B0604020202020204" pitchFamily="34" charset="0"/>
                        </a:rPr>
                        <a:t>How can we reignite pupils’ motivation to study following a long break? </a:t>
                      </a:r>
                      <a:endParaRPr lang="en-GB" sz="1600" b="1" kern="1200" dirty="0">
                        <a:solidFill>
                          <a:srgbClr val="C00000"/>
                        </a:solidFill>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600"/>
                        </a:spcBef>
                        <a:spcAft>
                          <a:spcPts val="600"/>
                        </a:spcAft>
                        <a:buClrTx/>
                        <a:buSzTx/>
                        <a:buFont typeface="Webdings" panose="05030102010509060703" pitchFamily="18" charset="2"/>
                        <a:buChar char=""/>
                        <a:tabLst/>
                        <a:defRPr/>
                      </a:pPr>
                      <a:r>
                        <a:rPr lang="en-GB" sz="1600" b="1" dirty="0">
                          <a:solidFill>
                            <a:srgbClr val="C00000"/>
                          </a:solidFill>
                          <a:latin typeface="Arial"/>
                          <a:ea typeface="Calibri" panose="020F0502020204030204" pitchFamily="34" charset="0"/>
                          <a:cs typeface="Arial"/>
                        </a:rPr>
                        <a:t>Is there a role for ECC to support families and schools in preparing for pupils returning? </a:t>
                      </a:r>
                      <a:endParaRPr lang="en-GB" sz="1600" b="1" kern="1200" dirty="0">
                        <a:solidFill>
                          <a:srgbClr val="C00000"/>
                        </a:solidFill>
                        <a:latin typeface="Arial" panose="020B0604020202020204" pitchFamily="34" charset="0"/>
                        <a:ea typeface="+mn-ea"/>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3982919179"/>
                  </a:ext>
                </a:extLst>
              </a:tr>
              <a:tr h="557970">
                <a:tc>
                  <a:txBody>
                    <a:bodyPr/>
                    <a:lstStyle/>
                    <a:p>
                      <a:r>
                        <a:rPr lang="en-GB" sz="1600" dirty="0">
                          <a:latin typeface="Arial"/>
                          <a:cs typeface="Arial"/>
                        </a:rPr>
                        <a:t>Stable employment which continued in lockdown (from home or on reduced hours)</a:t>
                      </a:r>
                    </a:p>
                  </a:txBody>
                  <a:tcPr/>
                </a:tc>
                <a:tc vMerge="1">
                  <a:txBody>
                    <a:bodyPr/>
                    <a:lstStyle/>
                    <a:p>
                      <a:endParaRPr lang="en-GB" sz="1600" dirty="0">
                        <a:latin typeface="Arial"/>
                        <a:cs typeface="Arial"/>
                      </a:endParaRPr>
                    </a:p>
                  </a:txBody>
                  <a:tcPr/>
                </a:tc>
                <a:extLst>
                  <a:ext uri="{0D108BD9-81ED-4DB2-BD59-A6C34878D82A}">
                    <a16:rowId xmlns:a16="http://schemas.microsoft.com/office/drawing/2014/main" val="1092744802"/>
                  </a:ext>
                </a:extLst>
              </a:tr>
              <a:tr h="557970">
                <a:tc>
                  <a:txBody>
                    <a:bodyPr/>
                    <a:lstStyle/>
                    <a:p>
                      <a:r>
                        <a:rPr lang="en-GB" sz="1600" dirty="0">
                          <a:latin typeface="Arial"/>
                          <a:cs typeface="Arial"/>
                        </a:rPr>
                        <a:t>Understanding employers, who support working from home and who are aware of childcare needs </a:t>
                      </a:r>
                      <a:endParaRPr lang="en-GB" sz="1600" dirty="0">
                        <a:latin typeface="Arial" panose="020B0604020202020204" pitchFamily="34" charset="0"/>
                        <a:cs typeface="Arial" panose="020B0604020202020204" pitchFamily="34" charset="0"/>
                      </a:endParaRPr>
                    </a:p>
                  </a:txBody>
                  <a:tcPr/>
                </a:tc>
                <a:tc vMerge="1">
                  <a:txBody>
                    <a:bodyPr/>
                    <a:lstStyle/>
                    <a:p>
                      <a:endParaRPr lang="en-GB" sz="16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57342267"/>
                  </a:ext>
                </a:extLst>
              </a:tr>
              <a:tr h="5579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a:cs typeface="Arial"/>
                        </a:rPr>
                        <a:t>Flexibility of one of the partners, where one can take on more childcare</a:t>
                      </a:r>
                    </a:p>
                  </a:txBody>
                  <a:tcPr/>
                </a:tc>
                <a:tc vMerge="1">
                  <a:txBody>
                    <a:bodyPr/>
                    <a:lstStyle/>
                    <a:p>
                      <a:endParaRPr lang="en-GB" sz="1600" dirty="0">
                        <a:latin typeface="Arial"/>
                        <a:cs typeface="Arial"/>
                      </a:endParaRPr>
                    </a:p>
                  </a:txBody>
                  <a:tcPr/>
                </a:tc>
                <a:extLst>
                  <a:ext uri="{0D108BD9-81ED-4DB2-BD59-A6C34878D82A}">
                    <a16:rowId xmlns:a16="http://schemas.microsoft.com/office/drawing/2014/main" val="1533014562"/>
                  </a:ext>
                </a:extLst>
              </a:tr>
              <a:tr h="5579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a:cs typeface="Arial"/>
                        </a:rPr>
                        <a:t>Educated parents in professional jobs, some with education experience </a:t>
                      </a:r>
                    </a:p>
                  </a:txBody>
                  <a:tcPr/>
                </a:tc>
                <a:tc vMerge="1">
                  <a:txBody>
                    <a:bodyPr/>
                    <a:lstStyle/>
                    <a:p>
                      <a:endParaRPr lang="en-GB"/>
                    </a:p>
                  </a:txBody>
                  <a:tcPr/>
                </a:tc>
                <a:extLst>
                  <a:ext uri="{0D108BD9-81ED-4DB2-BD59-A6C34878D82A}">
                    <a16:rowId xmlns:a16="http://schemas.microsoft.com/office/drawing/2014/main" val="1823417898"/>
                  </a:ext>
                </a:extLst>
              </a:tr>
              <a:tr h="557970">
                <a:tc>
                  <a:txBody>
                    <a:bodyPr/>
                    <a:lstStyle/>
                    <a:p>
                      <a:r>
                        <a:rPr lang="en-GB" sz="1600" dirty="0">
                          <a:latin typeface="Arial"/>
                          <a:cs typeface="Arial"/>
                        </a:rPr>
                        <a:t>Pleasant living conditions (all participants have outside space)</a:t>
                      </a:r>
                    </a:p>
                  </a:txBody>
                  <a:tcPr/>
                </a:tc>
                <a:tc vMerge="1">
                  <a:txBody>
                    <a:bodyPr/>
                    <a:lstStyle/>
                    <a:p>
                      <a:endParaRPr lang="en-GB" sz="1600" dirty="0">
                        <a:latin typeface="Arial"/>
                        <a:cs typeface="Arial"/>
                      </a:endParaRPr>
                    </a:p>
                  </a:txBody>
                  <a:tcPr>
                    <a:solidFill>
                      <a:schemeClr val="accent6">
                        <a:lumMod val="40000"/>
                        <a:lumOff val="60000"/>
                      </a:schemeClr>
                    </a:solidFill>
                  </a:tcPr>
                </a:tc>
                <a:extLst>
                  <a:ext uri="{0D108BD9-81ED-4DB2-BD59-A6C34878D82A}">
                    <a16:rowId xmlns:a16="http://schemas.microsoft.com/office/drawing/2014/main" val="3428196524"/>
                  </a:ext>
                </a:extLst>
              </a:tr>
              <a:tr h="323035">
                <a:tc>
                  <a:txBody>
                    <a:bodyPr/>
                    <a:lstStyle/>
                    <a:p>
                      <a:r>
                        <a:rPr lang="en-GB" sz="1600" dirty="0">
                          <a:latin typeface="Arial"/>
                          <a:cs typeface="Arial"/>
                        </a:rPr>
                        <a:t>Living in a stable relationship </a:t>
                      </a:r>
                      <a:r>
                        <a:rPr lang="en-GB" sz="1600" i="1" dirty="0">
                          <a:latin typeface="Arial"/>
                          <a:cs typeface="Arial"/>
                        </a:rPr>
                        <a:t>(3 out of 5 families)</a:t>
                      </a:r>
                      <a:endParaRPr lang="en-GB" sz="1600" i="1" dirty="0">
                        <a:latin typeface="Arial" panose="020B0604020202020204" pitchFamily="34" charset="0"/>
                        <a:cs typeface="Arial" panose="020B0604020202020204" pitchFamily="34" charset="0"/>
                      </a:endParaRPr>
                    </a:p>
                  </a:txBody>
                  <a:tcPr/>
                </a:tc>
                <a:tc vMerge="1">
                  <a:txBody>
                    <a:bodyPr/>
                    <a:lstStyle/>
                    <a:p>
                      <a:endParaRPr lang="en-GB" sz="1600" dirty="0">
                        <a:latin typeface="Arial"/>
                        <a:cs typeface="Arial"/>
                      </a:endParaRPr>
                    </a:p>
                  </a:txBody>
                  <a:tcPr/>
                </a:tc>
                <a:extLst>
                  <a:ext uri="{0D108BD9-81ED-4DB2-BD59-A6C34878D82A}">
                    <a16:rowId xmlns:a16="http://schemas.microsoft.com/office/drawing/2014/main" val="4221650064"/>
                  </a:ext>
                </a:extLst>
              </a:tr>
              <a:tr h="557970">
                <a:tc>
                  <a:txBody>
                    <a:bodyPr/>
                    <a:lstStyle/>
                    <a:p>
                      <a:r>
                        <a:rPr lang="en-GB" sz="1600" dirty="0">
                          <a:latin typeface="Arial"/>
                          <a:cs typeface="Arial"/>
                        </a:rPr>
                        <a:t>Treating all activities at home as opportunities for learning ‘life skills’ – cooking, baking, cleaning. </a:t>
                      </a:r>
                      <a:endParaRPr lang="en-GB" sz="1600" dirty="0">
                        <a:latin typeface="Arial" panose="020B0604020202020204" pitchFamily="34" charset="0"/>
                        <a:cs typeface="Arial" panose="020B0604020202020204" pitchFamily="34" charset="0"/>
                      </a:endParaRPr>
                    </a:p>
                  </a:txBody>
                  <a:tcPr/>
                </a:tc>
                <a:tc vMerge="1">
                  <a:txBody>
                    <a:bodyPr/>
                    <a:lstStyle/>
                    <a:p>
                      <a:endParaRPr lang="en-GB" sz="1600" dirty="0">
                        <a:latin typeface="Arial"/>
                        <a:cs typeface="Arial"/>
                      </a:endParaRPr>
                    </a:p>
                  </a:txBody>
                  <a:tcPr>
                    <a:solidFill>
                      <a:schemeClr val="accent6">
                        <a:lumMod val="40000"/>
                        <a:lumOff val="60000"/>
                      </a:schemeClr>
                    </a:solidFill>
                  </a:tcPr>
                </a:tc>
                <a:extLst>
                  <a:ext uri="{0D108BD9-81ED-4DB2-BD59-A6C34878D82A}">
                    <a16:rowId xmlns:a16="http://schemas.microsoft.com/office/drawing/2014/main" val="348079384"/>
                  </a:ext>
                </a:extLst>
              </a:tr>
              <a:tr h="946390">
                <a:tc>
                  <a:txBody>
                    <a:bodyPr/>
                    <a:lstStyle/>
                    <a:p>
                      <a:r>
                        <a:rPr lang="en-GB" sz="1600" dirty="0">
                          <a:latin typeface="Arial"/>
                          <a:cs typeface="Arial"/>
                        </a:rPr>
                        <a:t>Access to technology for school, communication and entertainment purposes </a:t>
                      </a:r>
                      <a:endParaRPr lang="en-GB" sz="1600" dirty="0">
                        <a:latin typeface="Arial" panose="020B0604020202020204" pitchFamily="34" charset="0"/>
                        <a:cs typeface="Arial" panose="020B0604020202020204" pitchFamily="34" charset="0"/>
                      </a:endParaRPr>
                    </a:p>
                  </a:txBody>
                  <a:tcPr/>
                </a:tc>
                <a:tc vMerge="1">
                  <a:txBody>
                    <a:bodyPr/>
                    <a:lstStyle/>
                    <a:p>
                      <a:endParaRPr lang="en-GB" sz="1600" dirty="0">
                        <a:latin typeface="Arial"/>
                        <a:cs typeface="Arial"/>
                      </a:endParaRPr>
                    </a:p>
                  </a:txBody>
                  <a:tcPr/>
                </a:tc>
                <a:extLst>
                  <a:ext uri="{0D108BD9-81ED-4DB2-BD59-A6C34878D82A}">
                    <a16:rowId xmlns:a16="http://schemas.microsoft.com/office/drawing/2014/main" val="4031607763"/>
                  </a:ext>
                </a:extLst>
              </a:tr>
            </a:tbl>
          </a:graphicData>
        </a:graphic>
      </p:graphicFrame>
      <p:sp>
        <p:nvSpPr>
          <p:cNvPr id="3" name="TextBox 2">
            <a:extLst>
              <a:ext uri="{FF2B5EF4-FFF2-40B4-BE49-F238E27FC236}">
                <a16:creationId xmlns:a16="http://schemas.microsoft.com/office/drawing/2014/main" id="{AD00FD5B-8B40-4EF9-A480-2A5CF4089889}"/>
              </a:ext>
            </a:extLst>
          </p:cNvPr>
          <p:cNvSpPr txBox="1"/>
          <p:nvPr/>
        </p:nvSpPr>
        <p:spPr>
          <a:xfrm>
            <a:off x="719527" y="372533"/>
            <a:ext cx="1127260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five participating families are </a:t>
            </a:r>
            <a:r>
              <a:rPr lang="en-GB" b="1" dirty="0">
                <a:latin typeface="Arial" panose="020B0604020202020204" pitchFamily="34" charset="0"/>
                <a:cs typeface="Arial" panose="020B0604020202020204" pitchFamily="34" charset="0"/>
              </a:rPr>
              <a:t>coping relatively well during lockdown</a:t>
            </a:r>
            <a:r>
              <a:rPr lang="en-GB" dirty="0">
                <a:latin typeface="Arial" panose="020B0604020202020204" pitchFamily="34" charset="0"/>
                <a:cs typeface="Arial" panose="020B0604020202020204" pitchFamily="34" charset="0"/>
              </a:rPr>
              <a:t>, due to these </a:t>
            </a:r>
            <a:r>
              <a:rPr lang="en-GB" b="1" dirty="0">
                <a:latin typeface="Arial" panose="020B0604020202020204" pitchFamily="34" charset="0"/>
                <a:cs typeface="Arial" panose="020B0604020202020204" pitchFamily="34" charset="0"/>
              </a:rPr>
              <a:t>protective factors</a:t>
            </a:r>
            <a:r>
              <a:rPr lang="en-GB" dirty="0">
                <a:latin typeface="Arial" panose="020B0604020202020204" pitchFamily="34" charset="0"/>
                <a:cs typeface="Arial" panose="020B0604020202020204" pitchFamily="34" charset="0"/>
              </a:rPr>
              <a:t>:</a:t>
            </a:r>
          </a:p>
        </p:txBody>
      </p:sp>
      <p:pic>
        <p:nvPicPr>
          <p:cNvPr id="6" name="Picture 5" descr="A picture containing clock&#10;&#10;Description automatically generated">
            <a:extLst>
              <a:ext uri="{FF2B5EF4-FFF2-40B4-BE49-F238E27FC236}">
                <a16:creationId xmlns:a16="http://schemas.microsoft.com/office/drawing/2014/main" id="{F56EB559-67CF-470C-88A5-8F83EED00EA1}"/>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466164" y="857832"/>
            <a:ext cx="523220" cy="523220"/>
          </a:xfrm>
          <a:prstGeom prst="rect">
            <a:avLst/>
          </a:prstGeom>
          <a:ln>
            <a:noFill/>
          </a:ln>
        </p:spPr>
      </p:pic>
    </p:spTree>
    <p:extLst>
      <p:ext uri="{BB962C8B-B14F-4D97-AF65-F5344CB8AC3E}">
        <p14:creationId xmlns:p14="http://schemas.microsoft.com/office/powerpoint/2010/main" val="442105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0934F-0246-4ADF-A968-84E4F2EF688D}"/>
              </a:ext>
            </a:extLst>
          </p:cNvPr>
          <p:cNvSpPr txBox="1">
            <a:spLocks/>
          </p:cNvSpPr>
          <p:nvPr/>
        </p:nvSpPr>
        <p:spPr>
          <a:xfrm>
            <a:off x="0" y="0"/>
            <a:ext cx="415977" cy="6858000"/>
          </a:xfrm>
          <a:prstGeom prst="rect">
            <a:avLst/>
          </a:prstGeom>
          <a:solidFill>
            <a:srgbClr val="C00000"/>
          </a:solidFill>
          <a:ln>
            <a:noFill/>
          </a:ln>
        </p:spPr>
        <p:txBody>
          <a:bodyPr vert="vert270" lIns="68580" tIns="270000" rIns="108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dirty="0">
                <a:solidFill>
                  <a:schemeClr val="bg1"/>
                </a:solidFill>
                <a:latin typeface="+mn-lt"/>
              </a:rPr>
              <a:t>                   </a:t>
            </a:r>
            <a:r>
              <a:rPr lang="en-GB" sz="2400" dirty="0">
                <a:solidFill>
                  <a:schemeClr val="bg1"/>
                </a:solidFill>
                <a:latin typeface="Calibri"/>
                <a:cs typeface="Calibri"/>
              </a:rPr>
              <a:t>     	</a:t>
            </a:r>
            <a:r>
              <a:rPr lang="en-GB" sz="2400" dirty="0">
                <a:solidFill>
                  <a:schemeClr val="bg1"/>
                </a:solidFill>
                <a:latin typeface="Arial"/>
                <a:cs typeface="Arial"/>
              </a:rPr>
              <a:t>Other specialist topic reports </a:t>
            </a:r>
            <a:endParaRPr lang="en-GB" sz="180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35D71F5-59E7-4485-A028-D295F09DA633}"/>
              </a:ext>
            </a:extLst>
          </p:cNvPr>
          <p:cNvSpPr txBox="1"/>
          <p:nvPr/>
        </p:nvSpPr>
        <p:spPr>
          <a:xfrm>
            <a:off x="754460" y="298000"/>
            <a:ext cx="11031140" cy="3046988"/>
          </a:xfrm>
          <a:prstGeom prst="rect">
            <a:avLst/>
          </a:prstGeom>
          <a:noFill/>
        </p:spPr>
        <p:txBody>
          <a:bodyPr wrap="square" lIns="91440" tIns="45720" rIns="91440" bIns="45720" rtlCol="0" anchor="t">
            <a:spAutoFit/>
          </a:bodyPr>
          <a:lstStyle/>
          <a:p>
            <a:pPr>
              <a:spcBef>
                <a:spcPts val="600"/>
              </a:spcBef>
            </a:pPr>
            <a:r>
              <a:rPr lang="en-GB" b="1" dirty="0">
                <a:solidFill>
                  <a:srgbClr val="C00000"/>
                </a:solidFill>
                <a:latin typeface="Arial"/>
                <a:cs typeface="Arial"/>
              </a:rPr>
              <a:t>This report is just one of a series. Have you seen the others?</a:t>
            </a:r>
          </a:p>
          <a:p>
            <a:pPr>
              <a:spcBef>
                <a:spcPts val="600"/>
              </a:spcBef>
            </a:pPr>
            <a:endParaRPr lang="en-GB" b="1" dirty="0">
              <a:solidFill>
                <a:srgbClr val="C00000"/>
              </a:solidFill>
              <a:latin typeface="Arial"/>
              <a:cs typeface="Arial"/>
            </a:endParaRPr>
          </a:p>
          <a:p>
            <a:pPr marL="285750" indent="-285750">
              <a:spcBef>
                <a:spcPts val="600"/>
              </a:spcBef>
              <a:buFont typeface="Arial" panose="020B0604020202020204" pitchFamily="34" charset="0"/>
              <a:buChar char="•"/>
            </a:pPr>
            <a:r>
              <a:rPr lang="en-GB" b="1" i="1" dirty="0">
                <a:latin typeface="Arial"/>
                <a:cs typeface="Arial"/>
              </a:rPr>
              <a:t>“I don’t think there’s ever going to be a ‘normal’ as we knew it” </a:t>
            </a:r>
            <a:r>
              <a:rPr lang="en-GB" i="1" dirty="0">
                <a:latin typeface="Arial"/>
                <a:cs typeface="Arial"/>
              </a:rPr>
              <a:t>– A summary of key </a:t>
            </a:r>
            <a:r>
              <a:rPr lang="en-GB" i="1">
                <a:latin typeface="Arial"/>
                <a:cs typeface="Arial"/>
              </a:rPr>
              <a:t>themes </a:t>
            </a:r>
          </a:p>
          <a:p>
            <a:pPr marL="285750" indent="-285750">
              <a:spcBef>
                <a:spcPts val="600"/>
              </a:spcBef>
              <a:buFont typeface="Arial" panose="020B0604020202020204" pitchFamily="34" charset="0"/>
              <a:buChar char="•"/>
            </a:pPr>
            <a:r>
              <a:rPr lang="en-GB" b="1" i="1">
                <a:latin typeface="Arial"/>
                <a:cs typeface="Arial"/>
              </a:rPr>
              <a:t>“</a:t>
            </a:r>
            <a:r>
              <a:rPr lang="en-GB" b="1" i="1" dirty="0">
                <a:latin typeface="Arial"/>
                <a:cs typeface="Arial"/>
              </a:rPr>
              <a:t>It’s like the whole world has stopped and there is nothing else happening anywhere” </a:t>
            </a:r>
            <a:r>
              <a:rPr lang="en-GB" i="1" dirty="0">
                <a:latin typeface="Arial"/>
                <a:cs typeface="Arial"/>
              </a:rPr>
              <a:t>- Response to coronavirus outbreak and the day-to-day impact</a:t>
            </a:r>
          </a:p>
          <a:p>
            <a:pPr marL="285750" indent="-285750">
              <a:spcBef>
                <a:spcPts val="600"/>
              </a:spcBef>
              <a:buFont typeface="Arial" panose="020B0604020202020204" pitchFamily="34" charset="0"/>
              <a:buChar char="•"/>
            </a:pPr>
            <a:r>
              <a:rPr lang="en-GB" b="1" i="1" dirty="0">
                <a:latin typeface="Arial"/>
                <a:cs typeface="Arial"/>
              </a:rPr>
              <a:t>“I’m still working at home… and saving money” </a:t>
            </a:r>
            <a:r>
              <a:rPr lang="en-GB" i="1" dirty="0">
                <a:latin typeface="Arial"/>
                <a:cs typeface="Arial"/>
              </a:rPr>
              <a:t>– Experiences of employment and personal finance</a:t>
            </a:r>
          </a:p>
          <a:p>
            <a:pPr marL="285750" indent="-285750">
              <a:spcBef>
                <a:spcPts val="600"/>
              </a:spcBef>
              <a:buFont typeface="Arial" panose="020B0604020202020204" pitchFamily="34" charset="0"/>
              <a:buChar char="•"/>
            </a:pPr>
            <a:r>
              <a:rPr lang="en-GB" b="1" i="1" dirty="0">
                <a:latin typeface="Arial"/>
                <a:cs typeface="Arial"/>
              </a:rPr>
              <a:t>“Neighbour friendships have been formed that will last permanently” </a:t>
            </a:r>
            <a:r>
              <a:rPr lang="en-GB" i="1" dirty="0">
                <a:latin typeface="Arial"/>
                <a:cs typeface="Arial"/>
              </a:rPr>
              <a:t>– Neighbourliness, community and volunteering</a:t>
            </a:r>
          </a:p>
          <a:p>
            <a:pPr marL="285750" indent="-285750">
              <a:spcBef>
                <a:spcPts val="600"/>
              </a:spcBef>
              <a:buFont typeface="Arial" panose="020B0604020202020204" pitchFamily="34" charset="0"/>
              <a:buChar char="•"/>
            </a:pPr>
            <a:r>
              <a:rPr lang="en-GB" b="1" i="1" dirty="0">
                <a:latin typeface="Arial"/>
                <a:cs typeface="Arial"/>
              </a:rPr>
              <a:t>“Being able to go for a proper walk is really important” </a:t>
            </a:r>
            <a:r>
              <a:rPr lang="en-GB" i="1" dirty="0">
                <a:latin typeface="Arial"/>
                <a:cs typeface="Arial"/>
              </a:rPr>
              <a:t>- Health and wellbeing</a:t>
            </a:r>
          </a:p>
        </p:txBody>
      </p:sp>
      <p:sp>
        <p:nvSpPr>
          <p:cNvPr id="23" name="TextBox 22">
            <a:extLst>
              <a:ext uri="{FF2B5EF4-FFF2-40B4-BE49-F238E27FC236}">
                <a16:creationId xmlns:a16="http://schemas.microsoft.com/office/drawing/2014/main" id="{597EDB95-07AD-4D5D-B140-5946876E08DF}"/>
              </a:ext>
            </a:extLst>
          </p:cNvPr>
          <p:cNvSpPr txBox="1"/>
          <p:nvPr/>
        </p:nvSpPr>
        <p:spPr>
          <a:xfrm>
            <a:off x="6447246" y="298000"/>
            <a:ext cx="5490753" cy="369332"/>
          </a:xfrm>
          <a:prstGeom prst="rect">
            <a:avLst/>
          </a:prstGeom>
          <a:noFill/>
        </p:spPr>
        <p:txBody>
          <a:bodyPr wrap="square" rtlCol="0" anchor="t">
            <a:spAutoFit/>
          </a:bodyPr>
          <a:lstStyle/>
          <a:p>
            <a:pPr>
              <a:spcBef>
                <a:spcPts val="600"/>
              </a:spcBef>
            </a:pPr>
            <a:endParaRPr lang="en-GB"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0050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1541F0-3524-4DE6-9E0B-4A03511F771A}"/>
              </a:ext>
            </a:extLst>
          </p:cNvPr>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
        <p:nvSpPr>
          <p:cNvPr id="6" name="Rectangle 5">
            <a:extLst>
              <a:ext uri="{FF2B5EF4-FFF2-40B4-BE49-F238E27FC236}">
                <a16:creationId xmlns:a16="http://schemas.microsoft.com/office/drawing/2014/main" id="{B41102E7-DAEE-4A42-B336-D8961EA087B1}"/>
              </a:ext>
            </a:extLst>
          </p:cNvPr>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
        <p:nvSpPr>
          <p:cNvPr id="7" name="Rectangle 6">
            <a:extLst>
              <a:ext uri="{FF2B5EF4-FFF2-40B4-BE49-F238E27FC236}">
                <a16:creationId xmlns:a16="http://schemas.microsoft.com/office/drawing/2014/main" id="{E8EEBFA8-5C95-4D4E-98D4-FBAFC86E415F}"/>
              </a:ext>
            </a:extLst>
          </p:cNvPr>
          <p:cNvSpPr/>
          <p:nvPr/>
        </p:nvSpPr>
        <p:spPr>
          <a:xfrm>
            <a:off x="5977217" y="3244334"/>
            <a:ext cx="237566" cy="369332"/>
          </a:xfrm>
          <a:prstGeom prst="rect">
            <a:avLst/>
          </a:prstGeom>
        </p:spPr>
        <p:txBody>
          <a:bodyPr wrap="none">
            <a:spAutoFit/>
          </a:bodyPr>
          <a:lstStyle/>
          <a:p>
            <a:r>
              <a:rPr lang="en-GB"/>
              <a:t> </a:t>
            </a:r>
          </a:p>
        </p:txBody>
      </p:sp>
      <p:sp>
        <p:nvSpPr>
          <p:cNvPr id="11" name="Rectangle 10">
            <a:extLst>
              <a:ext uri="{FF2B5EF4-FFF2-40B4-BE49-F238E27FC236}">
                <a16:creationId xmlns:a16="http://schemas.microsoft.com/office/drawing/2014/main" id="{C12CF261-D17B-499E-9EF1-7AE750EAEC55}"/>
              </a:ext>
            </a:extLst>
          </p:cNvPr>
          <p:cNvSpPr/>
          <p:nvPr/>
        </p:nvSpPr>
        <p:spPr>
          <a:xfrm>
            <a:off x="5977217" y="3244334"/>
            <a:ext cx="237566" cy="369332"/>
          </a:xfrm>
          <a:prstGeom prst="rect">
            <a:avLst/>
          </a:prstGeom>
        </p:spPr>
        <p:txBody>
          <a:bodyPr wrap="none">
            <a:spAutoFit/>
          </a:bodyPr>
          <a:lstStyle/>
          <a:p>
            <a:r>
              <a:rPr lang="en-GB"/>
              <a:t> </a:t>
            </a:r>
          </a:p>
        </p:txBody>
      </p:sp>
      <p:sp>
        <p:nvSpPr>
          <p:cNvPr id="12" name="Rectangle 11">
            <a:extLst>
              <a:ext uri="{FF2B5EF4-FFF2-40B4-BE49-F238E27FC236}">
                <a16:creationId xmlns:a16="http://schemas.microsoft.com/office/drawing/2014/main" id="{13342358-90AF-49DB-BEFD-79115F36BF33}"/>
              </a:ext>
            </a:extLst>
          </p:cNvPr>
          <p:cNvSpPr/>
          <p:nvPr/>
        </p:nvSpPr>
        <p:spPr>
          <a:xfrm>
            <a:off x="1124262" y="474345"/>
            <a:ext cx="10358204" cy="6109365"/>
          </a:xfrm>
          <a:prstGeom prst="rect">
            <a:avLst/>
          </a:prstGeom>
        </p:spPr>
        <p:txBody>
          <a:bodyPr wrap="square" anchor="t">
            <a:spAutoFit/>
          </a:bodyPr>
          <a:lstStyle/>
          <a:p>
            <a:pPr fontAlgn="base"/>
            <a:r>
              <a:rPr lang="en-GB" sz="2000" b="1">
                <a:solidFill>
                  <a:schemeClr val="bg1"/>
                </a:solidFill>
                <a:latin typeface="Arial"/>
                <a:cs typeface="Arial"/>
              </a:rPr>
              <a:t>Contact Us</a:t>
            </a:r>
          </a:p>
          <a:p>
            <a:r>
              <a:rPr lang="en-GB" sz="1700">
                <a:solidFill>
                  <a:schemeClr val="bg1"/>
                </a:solidFill>
                <a:latin typeface="Arial"/>
                <a:cs typeface="Arial"/>
              </a:rPr>
              <a:t>This information is issued by:</a:t>
            </a:r>
            <a:r>
              <a:rPr lang="en-US" sz="1700">
                <a:solidFill>
                  <a:schemeClr val="bg1"/>
                </a:solidFill>
                <a:latin typeface="Arial"/>
                <a:cs typeface="Arial"/>
              </a:rPr>
              <a:t>​</a:t>
            </a:r>
            <a:endParaRPr lang="en-US">
              <a:solidFill>
                <a:schemeClr val="bg1"/>
              </a:solidFill>
            </a:endParaRPr>
          </a:p>
          <a:p>
            <a:pPr fontAlgn="base"/>
            <a:r>
              <a:rPr lang="en-GB" sz="1700">
                <a:solidFill>
                  <a:schemeClr val="bg1"/>
                </a:solidFill>
                <a:latin typeface="Arial"/>
                <a:cs typeface="Arial"/>
              </a:rPr>
              <a:t>Essex County Council</a:t>
            </a:r>
            <a:r>
              <a:rPr lang="en-US" sz="1700">
                <a:solidFill>
                  <a:schemeClr val="bg1"/>
                </a:solidFill>
                <a:latin typeface="Arial"/>
                <a:cs typeface="Arial"/>
              </a:rPr>
              <a:t>​</a:t>
            </a:r>
          </a:p>
          <a:p>
            <a:pPr fontAlgn="base"/>
            <a:r>
              <a:rPr lang="en-GB" sz="1700">
                <a:solidFill>
                  <a:schemeClr val="bg1"/>
                </a:solidFill>
                <a:latin typeface="Arial"/>
                <a:cs typeface="Arial"/>
              </a:rPr>
              <a:t>Strategy, Insight &amp; Engagement </a:t>
            </a:r>
            <a:r>
              <a:rPr lang="en-US" sz="1700">
                <a:solidFill>
                  <a:schemeClr val="bg1"/>
                </a:solidFill>
                <a:latin typeface="Arial"/>
                <a:cs typeface="Arial"/>
              </a:rPr>
              <a:t>​</a:t>
            </a:r>
          </a:p>
          <a:p>
            <a:pPr fontAlgn="base"/>
            <a:r>
              <a:rPr lang="en-GB" sz="1700">
                <a:solidFill>
                  <a:schemeClr val="bg1"/>
                </a:solidFill>
                <a:latin typeface="Arial"/>
                <a:cs typeface="Arial"/>
              </a:rPr>
              <a:t>Research &amp; Citizen Insight</a:t>
            </a:r>
            <a:r>
              <a:rPr lang="en-US" sz="1700">
                <a:solidFill>
                  <a:schemeClr val="bg1"/>
                </a:solidFill>
                <a:latin typeface="Arial"/>
                <a:cs typeface="Arial"/>
              </a:rPr>
              <a:t>​</a:t>
            </a:r>
          </a:p>
          <a:p>
            <a:pPr fontAlgn="base"/>
            <a:r>
              <a:rPr lang="en-GB" sz="1700">
                <a:solidFill>
                  <a:schemeClr val="bg1"/>
                </a:solidFill>
                <a:latin typeface="Arial"/>
                <a:cs typeface="Arial"/>
              </a:rPr>
              <a:t>​</a:t>
            </a:r>
          </a:p>
          <a:p>
            <a:pPr fontAlgn="base"/>
            <a:r>
              <a:rPr lang="en-GB" sz="1700">
                <a:solidFill>
                  <a:schemeClr val="bg1"/>
                </a:solidFill>
                <a:latin typeface="Arial"/>
                <a:cs typeface="Arial"/>
              </a:rPr>
              <a:t>​</a:t>
            </a:r>
          </a:p>
          <a:p>
            <a:pPr fontAlgn="base"/>
            <a:r>
              <a:rPr lang="en-GB" sz="1700">
                <a:solidFill>
                  <a:schemeClr val="bg1"/>
                </a:solidFill>
                <a:latin typeface="Arial"/>
                <a:cs typeface="Arial"/>
              </a:rPr>
              <a:t>You can contact us in the following ways:</a:t>
            </a:r>
            <a:r>
              <a:rPr lang="en-US" sz="1700">
                <a:solidFill>
                  <a:schemeClr val="bg1"/>
                </a:solidFill>
                <a:latin typeface="Arial"/>
                <a:cs typeface="Arial"/>
              </a:rPr>
              <a:t>​</a:t>
            </a:r>
          </a:p>
          <a:p>
            <a:pPr fontAlgn="base"/>
            <a:r>
              <a:rPr lang="en-GB" sz="1700">
                <a:solidFill>
                  <a:schemeClr val="bg1"/>
                </a:solidFill>
                <a:latin typeface="Arial"/>
                <a:cs typeface="Arial"/>
              </a:rPr>
              <a:t>​</a:t>
            </a:r>
          </a:p>
          <a:p>
            <a:pPr fontAlgn="base"/>
            <a:r>
              <a:rPr lang="en-GB" sz="1700">
                <a:solidFill>
                  <a:schemeClr val="bg1"/>
                </a:solidFill>
                <a:latin typeface="Arial"/>
                <a:cs typeface="Arial"/>
              </a:rPr>
              <a:t>By email: </a:t>
            </a:r>
            <a:r>
              <a:rPr lang="en-US" sz="1700">
                <a:solidFill>
                  <a:schemeClr val="bg1"/>
                </a:solidFill>
                <a:latin typeface="Arial"/>
                <a:cs typeface="Arial"/>
              </a:rPr>
              <a:t>​</a:t>
            </a:r>
          </a:p>
          <a:p>
            <a:pPr fontAlgn="base"/>
            <a:r>
              <a:rPr lang="en-GB" sz="1700" b="1">
                <a:solidFill>
                  <a:schemeClr val="bg1"/>
                </a:solidFill>
                <a:latin typeface="Arial"/>
                <a:cs typeface="Arial"/>
              </a:rPr>
              <a:t>katerina.glover@essex.gov.uk</a:t>
            </a:r>
            <a:r>
              <a:rPr lang="en-US" sz="1700">
                <a:solidFill>
                  <a:schemeClr val="bg1"/>
                </a:solidFill>
                <a:latin typeface="Arial"/>
                <a:cs typeface="Arial"/>
              </a:rPr>
              <a:t>​</a:t>
            </a:r>
          </a:p>
          <a:p>
            <a:pPr fontAlgn="base"/>
            <a:endParaRPr lang="en-US" sz="1700">
              <a:solidFill>
                <a:schemeClr val="bg1"/>
              </a:solidFill>
              <a:latin typeface="Arial" panose="020B0604020202020204" pitchFamily="34" charset="0"/>
              <a:cs typeface="Arial" panose="020B0604020202020204" pitchFamily="34" charset="0"/>
            </a:endParaRPr>
          </a:p>
          <a:p>
            <a:pPr fontAlgn="base"/>
            <a:r>
              <a:rPr lang="en-US" sz="1700" b="1">
                <a:solidFill>
                  <a:schemeClr val="bg1"/>
                </a:solidFill>
                <a:latin typeface="Arial"/>
                <a:cs typeface="Arial"/>
              </a:rPr>
              <a:t>maresa.beazley@essex.gov.uk; maura.o-malley@essex.gov.uk; poppy.reece@essex.gov.uk</a:t>
            </a:r>
          </a:p>
          <a:p>
            <a:pPr fontAlgn="base"/>
            <a:r>
              <a:rPr lang="en-GB" sz="1700">
                <a:solidFill>
                  <a:schemeClr val="bg1"/>
                </a:solidFill>
                <a:latin typeface="Arial"/>
                <a:cs typeface="Arial"/>
              </a:rPr>
              <a:t>​</a:t>
            </a:r>
          </a:p>
          <a:p>
            <a:pPr fontAlgn="base"/>
            <a:r>
              <a:rPr lang="en-GB" sz="1700">
                <a:solidFill>
                  <a:schemeClr val="bg1"/>
                </a:solidFill>
                <a:latin typeface="Arial"/>
                <a:cs typeface="Arial"/>
              </a:rPr>
              <a:t>Visit our website:</a:t>
            </a:r>
            <a:r>
              <a:rPr lang="en-US" sz="1700">
                <a:solidFill>
                  <a:schemeClr val="bg1"/>
                </a:solidFill>
                <a:latin typeface="Arial"/>
                <a:cs typeface="Arial"/>
              </a:rPr>
              <a:t>​</a:t>
            </a:r>
          </a:p>
          <a:p>
            <a:pPr fontAlgn="base"/>
            <a:r>
              <a:rPr lang="en-GB" sz="1700">
                <a:solidFill>
                  <a:schemeClr val="bg1"/>
                </a:solidFill>
                <a:latin typeface="Arial"/>
                <a:cs typeface="Arial"/>
              </a:rPr>
              <a:t>www.essex.gov.uk</a:t>
            </a:r>
            <a:r>
              <a:rPr lang="en-US" sz="1700">
                <a:solidFill>
                  <a:schemeClr val="bg1"/>
                </a:solidFill>
                <a:latin typeface="Arial"/>
                <a:cs typeface="Arial"/>
              </a:rPr>
              <a:t>​</a:t>
            </a:r>
          </a:p>
          <a:p>
            <a:pPr fontAlgn="base"/>
            <a:r>
              <a:rPr lang="en-GB" sz="1700">
                <a:solidFill>
                  <a:schemeClr val="bg1"/>
                </a:solidFill>
                <a:latin typeface="Arial"/>
                <a:cs typeface="Arial"/>
              </a:rPr>
              <a:t>​</a:t>
            </a:r>
          </a:p>
          <a:p>
            <a:pPr fontAlgn="base"/>
            <a:r>
              <a:rPr lang="en-GB" sz="1700">
                <a:solidFill>
                  <a:schemeClr val="bg1"/>
                </a:solidFill>
                <a:latin typeface="Arial"/>
                <a:cs typeface="Arial"/>
              </a:rPr>
              <a:t>By telephone:</a:t>
            </a:r>
            <a:r>
              <a:rPr lang="en-US" sz="1700">
                <a:solidFill>
                  <a:schemeClr val="bg1"/>
                </a:solidFill>
                <a:latin typeface="Arial"/>
                <a:cs typeface="Arial"/>
              </a:rPr>
              <a:t>​</a:t>
            </a:r>
          </a:p>
          <a:p>
            <a:pPr fontAlgn="base"/>
            <a:r>
              <a:rPr lang="en-GB" sz="1700">
                <a:solidFill>
                  <a:schemeClr val="bg1"/>
                </a:solidFill>
                <a:latin typeface="Arial"/>
                <a:cs typeface="Arial"/>
              </a:rPr>
              <a:t>033301 30874</a:t>
            </a:r>
            <a:r>
              <a:rPr lang="en-US" sz="1700">
                <a:solidFill>
                  <a:schemeClr val="bg1"/>
                </a:solidFill>
                <a:latin typeface="Arial"/>
                <a:cs typeface="Arial"/>
              </a:rPr>
              <a:t>​</a:t>
            </a:r>
          </a:p>
          <a:p>
            <a:pPr fontAlgn="base"/>
            <a:r>
              <a:rPr lang="en-GB" sz="1700">
                <a:solidFill>
                  <a:schemeClr val="bg1"/>
                </a:solidFill>
                <a:latin typeface="Arial"/>
                <a:cs typeface="Arial"/>
              </a:rPr>
              <a:t>​</a:t>
            </a:r>
          </a:p>
          <a:p>
            <a:pPr fontAlgn="base"/>
            <a:r>
              <a:rPr lang="en-GB" sz="1700">
                <a:solidFill>
                  <a:schemeClr val="bg1"/>
                </a:solidFill>
                <a:latin typeface="Arial"/>
                <a:cs typeface="Arial"/>
              </a:rPr>
              <a:t>By post:</a:t>
            </a:r>
            <a:r>
              <a:rPr lang="en-US" sz="1700">
                <a:solidFill>
                  <a:schemeClr val="bg1"/>
                </a:solidFill>
                <a:latin typeface="Arial"/>
                <a:cs typeface="Arial"/>
              </a:rPr>
              <a:t>​</a:t>
            </a:r>
          </a:p>
          <a:p>
            <a:pPr fontAlgn="base"/>
            <a:r>
              <a:rPr lang="en-GB" sz="1700">
                <a:solidFill>
                  <a:schemeClr val="bg1"/>
                </a:solidFill>
                <a:latin typeface="Arial"/>
                <a:cs typeface="Arial"/>
              </a:rPr>
              <a:t>Essex County Council, Research &amp; Citizen Insight (SIE)</a:t>
            </a:r>
            <a:r>
              <a:rPr lang="en-US" sz="1700">
                <a:solidFill>
                  <a:schemeClr val="bg1"/>
                </a:solidFill>
                <a:latin typeface="Arial"/>
                <a:cs typeface="Arial"/>
              </a:rPr>
              <a:t>​</a:t>
            </a:r>
          </a:p>
          <a:p>
            <a:pPr fontAlgn="base"/>
            <a:r>
              <a:rPr lang="en-GB" sz="1700">
                <a:solidFill>
                  <a:schemeClr val="bg1"/>
                </a:solidFill>
                <a:latin typeface="Arial"/>
                <a:cs typeface="Arial"/>
              </a:rPr>
              <a:t>D202, County Hall, Chelmsford, Essex CM1 1QH</a:t>
            </a:r>
            <a:endParaRPr lang="en-US" sz="1700" b="0" i="0">
              <a:solidFill>
                <a:schemeClr val="bg1"/>
              </a:solidFill>
              <a:effectLst/>
              <a:latin typeface="Arial"/>
              <a:cs typeface="Arial"/>
            </a:endParaRPr>
          </a:p>
        </p:txBody>
      </p:sp>
    </p:spTree>
    <p:extLst>
      <p:ext uri="{BB962C8B-B14F-4D97-AF65-F5344CB8AC3E}">
        <p14:creationId xmlns:p14="http://schemas.microsoft.com/office/powerpoint/2010/main" val="751899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0934F-0246-4ADF-A968-84E4F2EF688D}"/>
              </a:ext>
            </a:extLst>
          </p:cNvPr>
          <p:cNvSpPr txBox="1">
            <a:spLocks/>
          </p:cNvSpPr>
          <p:nvPr/>
        </p:nvSpPr>
        <p:spPr>
          <a:xfrm>
            <a:off x="-1" y="0"/>
            <a:ext cx="468000" cy="6858000"/>
          </a:xfrm>
          <a:prstGeom prst="rect">
            <a:avLst/>
          </a:prstGeom>
          <a:solidFill>
            <a:srgbClr val="C00000"/>
          </a:solidFill>
          <a:ln>
            <a:noFill/>
          </a:ln>
        </p:spPr>
        <p:txBody>
          <a:bodyPr vert="vert270" lIns="68580" tIns="270000" rIns="108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a:solidFill>
                  <a:schemeClr val="bg1"/>
                </a:solidFill>
                <a:latin typeface="+mn-lt"/>
              </a:rPr>
              <a:t>                   </a:t>
            </a:r>
            <a:r>
              <a:rPr lang="en-GB" sz="2400">
                <a:solidFill>
                  <a:schemeClr val="bg1"/>
                </a:solidFill>
                <a:latin typeface="Calibri"/>
                <a:cs typeface="Calibri"/>
              </a:rPr>
              <a:t>     		</a:t>
            </a:r>
            <a:r>
              <a:rPr lang="en-GB" sz="2400">
                <a:solidFill>
                  <a:schemeClr val="bg1"/>
                </a:solidFill>
                <a:latin typeface="Arial"/>
                <a:cs typeface="Arial"/>
              </a:rPr>
              <a:t>Introduction</a:t>
            </a:r>
            <a:endParaRPr lang="en-GB" sz="180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35D71F5-59E7-4485-A028-D295F09DA633}"/>
              </a:ext>
            </a:extLst>
          </p:cNvPr>
          <p:cNvSpPr txBox="1"/>
          <p:nvPr/>
        </p:nvSpPr>
        <p:spPr>
          <a:xfrm>
            <a:off x="754460" y="298000"/>
            <a:ext cx="5490753" cy="4355038"/>
          </a:xfrm>
          <a:prstGeom prst="rect">
            <a:avLst/>
          </a:prstGeom>
          <a:noFill/>
        </p:spPr>
        <p:txBody>
          <a:bodyPr wrap="square" lIns="91440" tIns="45720" rIns="91440" bIns="45720" rtlCol="0" anchor="t">
            <a:spAutoFit/>
          </a:bodyPr>
          <a:lstStyle/>
          <a:p>
            <a:pPr>
              <a:spcBef>
                <a:spcPts val="600"/>
              </a:spcBef>
            </a:pPr>
            <a:r>
              <a:rPr lang="en-GB" b="1" dirty="0">
                <a:latin typeface="Arial" panose="020B0604020202020204" pitchFamily="34" charset="0"/>
                <a:cs typeface="Arial" panose="020B0604020202020204" pitchFamily="34" charset="0"/>
              </a:rPr>
              <a:t>Introduction</a:t>
            </a:r>
          </a:p>
          <a:p>
            <a:pPr>
              <a:spcBef>
                <a:spcPts val="600"/>
              </a:spcBef>
            </a:pPr>
            <a:r>
              <a:rPr lang="en-GB" dirty="0">
                <a:latin typeface="Arial" panose="020B0604020202020204" pitchFamily="34" charset="0"/>
                <a:cs typeface="Arial" panose="020B0604020202020204" pitchFamily="34" charset="0"/>
              </a:rPr>
              <a:t>This research aimed to track resident attitudes and experiences during the COVID-19 pandemic to: </a:t>
            </a:r>
          </a:p>
          <a:p>
            <a:pPr marL="257175" indent="-257175">
              <a:spcBef>
                <a:spcPts val="600"/>
              </a:spcBef>
              <a:buFont typeface="+mj-lt"/>
              <a:buAutoNum type="arabicPeriod"/>
            </a:pPr>
            <a:r>
              <a:rPr lang="en-GB" dirty="0">
                <a:latin typeface="Arial" panose="020B0604020202020204" pitchFamily="34" charset="0"/>
                <a:cs typeface="Arial" panose="020B0604020202020204" pitchFamily="34" charset="0"/>
              </a:rPr>
              <a:t>Explore how different types of residents and households were impacted.</a:t>
            </a:r>
          </a:p>
          <a:p>
            <a:pPr marL="257175" indent="-257175">
              <a:spcBef>
                <a:spcPts val="600"/>
              </a:spcBef>
              <a:buFont typeface="+mj-lt"/>
              <a:buAutoNum type="arabicPeriod"/>
            </a:pPr>
            <a:r>
              <a:rPr lang="en-GB" dirty="0">
                <a:latin typeface="Arial" panose="020B0604020202020204" pitchFamily="34" charset="0"/>
                <a:cs typeface="Arial" panose="020B0604020202020204" pitchFamily="34" charset="0"/>
              </a:rPr>
              <a:t>Understand what day to day life was like for different types of households.</a:t>
            </a:r>
          </a:p>
          <a:p>
            <a:pPr marL="257175" indent="-257175">
              <a:spcBef>
                <a:spcPts val="600"/>
              </a:spcBef>
              <a:buFont typeface="+mj-lt"/>
              <a:buAutoNum type="arabicPeriod"/>
            </a:pPr>
            <a:r>
              <a:rPr lang="en-GB" dirty="0">
                <a:latin typeface="Arial" panose="020B0604020202020204" pitchFamily="34" charset="0"/>
                <a:cs typeface="Arial" panose="020B0604020202020204" pitchFamily="34" charset="0"/>
              </a:rPr>
              <a:t>Record how experiences and attitudes changed </a:t>
            </a:r>
            <a:r>
              <a:rPr lang="en-GB">
                <a:latin typeface="Arial" panose="020B0604020202020204" pitchFamily="34" charset="0"/>
                <a:cs typeface="Arial" panose="020B0604020202020204" pitchFamily="34" charset="0"/>
              </a:rPr>
              <a:t>over the lockdown </a:t>
            </a:r>
            <a:r>
              <a:rPr lang="en-GB" dirty="0">
                <a:latin typeface="Arial" panose="020B0604020202020204" pitchFamily="34" charset="0"/>
                <a:cs typeface="Arial" panose="020B0604020202020204" pitchFamily="34" charset="0"/>
              </a:rPr>
              <a:t>period and beyond.</a:t>
            </a:r>
          </a:p>
          <a:p>
            <a:pPr>
              <a:spcBef>
                <a:spcPts val="600"/>
              </a:spcBef>
            </a:pPr>
            <a:r>
              <a:rPr lang="en-GB" dirty="0">
                <a:latin typeface="Arial" panose="020B0604020202020204" pitchFamily="34" charset="0"/>
                <a:cs typeface="Arial" panose="020B0604020202020204" pitchFamily="34" charset="0"/>
              </a:rPr>
              <a:t>The insight was obtained through a series of video/telephone interviews (mostly via Teams) with </a:t>
            </a:r>
            <a:r>
              <a:rPr lang="en-GB" b="1" dirty="0">
                <a:latin typeface="Arial" panose="020B0604020202020204" pitchFamily="34" charset="0"/>
                <a:cs typeface="Arial" panose="020B0604020202020204" pitchFamily="34" charset="0"/>
              </a:rPr>
              <a:t>fifteen</a:t>
            </a:r>
            <a:r>
              <a:rPr lang="en-GB" dirty="0">
                <a:latin typeface="Arial" panose="020B0604020202020204" pitchFamily="34" charset="0"/>
                <a:cs typeface="Arial" panose="020B0604020202020204" pitchFamily="34" charset="0"/>
              </a:rPr>
              <a:t> Essex residents recruited from respondents to the Essex Residents survey 2020 who volunteered to take part in further research.</a:t>
            </a:r>
          </a:p>
        </p:txBody>
      </p:sp>
      <p:sp>
        <p:nvSpPr>
          <p:cNvPr id="23" name="TextBox 22">
            <a:extLst>
              <a:ext uri="{FF2B5EF4-FFF2-40B4-BE49-F238E27FC236}">
                <a16:creationId xmlns:a16="http://schemas.microsoft.com/office/drawing/2014/main" id="{597EDB95-07AD-4D5D-B140-5946876E08DF}"/>
              </a:ext>
            </a:extLst>
          </p:cNvPr>
          <p:cNvSpPr txBox="1"/>
          <p:nvPr/>
        </p:nvSpPr>
        <p:spPr>
          <a:xfrm>
            <a:off x="6447246" y="298000"/>
            <a:ext cx="5490753" cy="4355038"/>
          </a:xfrm>
          <a:prstGeom prst="rect">
            <a:avLst/>
          </a:prstGeom>
          <a:noFill/>
        </p:spPr>
        <p:txBody>
          <a:bodyPr wrap="square" rtlCol="0" anchor="t">
            <a:spAutoFit/>
          </a:bodyPr>
          <a:lstStyle/>
          <a:p>
            <a:pPr>
              <a:spcBef>
                <a:spcPts val="600"/>
              </a:spcBef>
            </a:pPr>
            <a:r>
              <a:rPr lang="en-GB" b="1" dirty="0">
                <a:solidFill>
                  <a:srgbClr val="000000"/>
                </a:solidFill>
                <a:latin typeface="Arial"/>
                <a:cs typeface="Arial"/>
              </a:rPr>
              <a:t>Research areas</a:t>
            </a:r>
          </a:p>
          <a:p>
            <a:pPr>
              <a:spcBef>
                <a:spcPts val="600"/>
              </a:spcBef>
            </a:pPr>
            <a:r>
              <a:rPr lang="en-GB" dirty="0">
                <a:solidFill>
                  <a:srgbClr val="000000"/>
                </a:solidFill>
                <a:latin typeface="Arial"/>
                <a:cs typeface="Arial"/>
              </a:rPr>
              <a:t>This specialist topic report explores the experiences of </a:t>
            </a:r>
            <a:r>
              <a:rPr lang="en-GB" b="1" dirty="0">
                <a:solidFill>
                  <a:srgbClr val="000000"/>
                </a:solidFill>
                <a:latin typeface="Arial"/>
                <a:cs typeface="Arial"/>
              </a:rPr>
              <a:t>families with children</a:t>
            </a:r>
            <a:r>
              <a:rPr lang="en-GB" dirty="0">
                <a:solidFill>
                  <a:srgbClr val="000000"/>
                </a:solidFill>
                <a:latin typeface="Arial"/>
                <a:cs typeface="Arial"/>
              </a:rPr>
              <a:t>, including home schooling.</a:t>
            </a:r>
          </a:p>
          <a:p>
            <a:pPr>
              <a:spcBef>
                <a:spcPts val="600"/>
              </a:spcBef>
            </a:pPr>
            <a:r>
              <a:rPr lang="en-GB" dirty="0">
                <a:solidFill>
                  <a:srgbClr val="000000"/>
                </a:solidFill>
                <a:latin typeface="Arial"/>
                <a:cs typeface="Arial"/>
              </a:rPr>
              <a:t>It is based on the experiences of </a:t>
            </a:r>
            <a:r>
              <a:rPr lang="en-GB" b="1" dirty="0">
                <a:solidFill>
                  <a:srgbClr val="000000"/>
                </a:solidFill>
                <a:latin typeface="Arial"/>
                <a:cs typeface="Arial"/>
              </a:rPr>
              <a:t>five families</a:t>
            </a:r>
            <a:r>
              <a:rPr lang="en-GB" dirty="0">
                <a:solidFill>
                  <a:srgbClr val="000000"/>
                </a:solidFill>
                <a:latin typeface="Arial"/>
                <a:cs typeface="Arial"/>
              </a:rPr>
              <a:t>, two of which are single parent households. </a:t>
            </a:r>
          </a:p>
          <a:p>
            <a:pPr>
              <a:spcBef>
                <a:spcPts val="600"/>
              </a:spcBef>
            </a:pPr>
            <a:r>
              <a:rPr lang="en-GB" dirty="0">
                <a:solidFill>
                  <a:srgbClr val="000000"/>
                </a:solidFill>
                <a:latin typeface="Arial"/>
                <a:cs typeface="Arial"/>
              </a:rPr>
              <a:t>All are in employment – three employed and two self-employed. In two parent households, one of the parents works part-time or is self-employed. </a:t>
            </a:r>
          </a:p>
          <a:p>
            <a:pPr>
              <a:spcBef>
                <a:spcPts val="600"/>
              </a:spcBef>
            </a:pPr>
            <a:endParaRPr lang="en-GB" dirty="0">
              <a:solidFill>
                <a:srgbClr val="000000"/>
              </a:solidFill>
              <a:latin typeface="Arial"/>
              <a:cs typeface="Arial"/>
            </a:endParaRPr>
          </a:p>
          <a:p>
            <a:pPr>
              <a:spcBef>
                <a:spcPts val="600"/>
              </a:spcBef>
            </a:pPr>
            <a:r>
              <a:rPr lang="en-GB" dirty="0">
                <a:latin typeface="Arial" panose="020B0604020202020204" pitchFamily="34" charset="0"/>
                <a:cs typeface="Arial" panose="020B0604020202020204" pitchFamily="34" charset="0"/>
              </a:rPr>
              <a:t>These insight slides include: case studies, quotes and provocation questions aimed at decision makers to facilitate discussion and determine actions to improve the lives of Essex residents.</a:t>
            </a:r>
            <a:endParaRPr lang="en-GB" dirty="0">
              <a:solidFill>
                <a:srgbClr val="000000"/>
              </a:solidFill>
              <a:latin typeface="Arial"/>
              <a:cs typeface="Arial"/>
            </a:endParaRPr>
          </a:p>
        </p:txBody>
      </p:sp>
      <p:pic>
        <p:nvPicPr>
          <p:cNvPr id="8" name="Picture 7">
            <a:extLst>
              <a:ext uri="{FF2B5EF4-FFF2-40B4-BE49-F238E27FC236}">
                <a16:creationId xmlns:a16="http://schemas.microsoft.com/office/drawing/2014/main" id="{B18963AC-A8F1-442C-B536-B4611D10F5BF}"/>
              </a:ext>
            </a:extLst>
          </p:cNvPr>
          <p:cNvPicPr>
            <a:picLocks noChangeAspect="1"/>
          </p:cNvPicPr>
          <p:nvPr/>
        </p:nvPicPr>
        <p:blipFill>
          <a:blip r:embed="rId3"/>
          <a:stretch>
            <a:fillRect/>
          </a:stretch>
        </p:blipFill>
        <p:spPr>
          <a:xfrm>
            <a:off x="550707" y="4698894"/>
            <a:ext cx="11531365" cy="2020452"/>
          </a:xfrm>
          <a:prstGeom prst="rect">
            <a:avLst/>
          </a:prstGeom>
        </p:spPr>
      </p:pic>
    </p:spTree>
    <p:extLst>
      <p:ext uri="{BB962C8B-B14F-4D97-AF65-F5344CB8AC3E}">
        <p14:creationId xmlns:p14="http://schemas.microsoft.com/office/powerpoint/2010/main" val="603577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4082C3-A739-4586-84F5-DBED494E9815}"/>
              </a:ext>
            </a:extLst>
          </p:cNvPr>
          <p:cNvSpPr>
            <a:spLocks noGrp="1"/>
          </p:cNvSpPr>
          <p:nvPr>
            <p:ph idx="1"/>
          </p:nvPr>
        </p:nvSpPr>
        <p:spPr>
          <a:xfrm>
            <a:off x="838200" y="514536"/>
            <a:ext cx="10515600" cy="6084567"/>
          </a:xfrm>
        </p:spPr>
        <p:txBody>
          <a:bodyPr vert="horz" lIns="91440" tIns="45720" rIns="91440" bIns="45720" rtlCol="0" anchor="t">
            <a:normAutofit fontScale="92500" lnSpcReduction="10000"/>
          </a:bodyPr>
          <a:lstStyle/>
          <a:p>
            <a:pPr marL="0" indent="0">
              <a:buNone/>
            </a:pPr>
            <a:r>
              <a:rPr lang="en-GB" sz="4000" dirty="0">
                <a:solidFill>
                  <a:schemeClr val="bg1"/>
                </a:solidFill>
                <a:latin typeface="Arial"/>
                <a:cs typeface="Calibri" panose="020F0502020204030204"/>
              </a:rPr>
              <a:t>Families with children</a:t>
            </a:r>
          </a:p>
          <a:p>
            <a:pPr>
              <a:lnSpc>
                <a:spcPct val="100000"/>
              </a:lnSpc>
              <a:spcBef>
                <a:spcPts val="600"/>
              </a:spcBef>
            </a:pPr>
            <a:r>
              <a:rPr lang="en-GB" sz="2400" dirty="0">
                <a:solidFill>
                  <a:schemeClr val="bg1"/>
                </a:solidFill>
                <a:latin typeface="Arial"/>
                <a:cs typeface="Calibri" panose="020F0502020204030204"/>
              </a:rPr>
              <a:t>Families with children are finding a new rhythm to their daily life and are generally managing better than expected. </a:t>
            </a:r>
          </a:p>
          <a:p>
            <a:pPr>
              <a:lnSpc>
                <a:spcPct val="100000"/>
              </a:lnSpc>
              <a:spcBef>
                <a:spcPts val="600"/>
              </a:spcBef>
            </a:pPr>
            <a:r>
              <a:rPr lang="en-GB" sz="2400" dirty="0">
                <a:solidFill>
                  <a:schemeClr val="bg1"/>
                </a:solidFill>
                <a:latin typeface="Arial"/>
                <a:cs typeface="Calibri" panose="020F0502020204030204"/>
              </a:rPr>
              <a:t>Balancing childcare, schoolwork and employment is the key challenge.</a:t>
            </a:r>
          </a:p>
          <a:p>
            <a:pPr>
              <a:lnSpc>
                <a:spcPct val="100000"/>
              </a:lnSpc>
              <a:spcBef>
                <a:spcPts val="600"/>
              </a:spcBef>
            </a:pPr>
            <a:r>
              <a:rPr lang="en-GB" sz="2400" dirty="0">
                <a:solidFill>
                  <a:schemeClr val="bg1"/>
                </a:solidFill>
                <a:latin typeface="Arial"/>
                <a:cs typeface="Calibri" panose="020F0502020204030204"/>
              </a:rPr>
              <a:t>Both parents and children are grateful for the extra time spent as a family.</a:t>
            </a:r>
          </a:p>
          <a:p>
            <a:pPr>
              <a:lnSpc>
                <a:spcPct val="100000"/>
              </a:lnSpc>
              <a:spcBef>
                <a:spcPts val="600"/>
              </a:spcBef>
            </a:pPr>
            <a:r>
              <a:rPr lang="en-GB" sz="2400" dirty="0">
                <a:solidFill>
                  <a:schemeClr val="bg1"/>
                </a:solidFill>
                <a:latin typeface="Arial"/>
                <a:cs typeface="Calibri" panose="020F0502020204030204"/>
              </a:rPr>
              <a:t>Parents are trying to balance how much information they share with their children about the current situation but not worry them too much at the same time. </a:t>
            </a:r>
          </a:p>
          <a:p>
            <a:pPr>
              <a:lnSpc>
                <a:spcPct val="100000"/>
              </a:lnSpc>
              <a:spcBef>
                <a:spcPts val="600"/>
              </a:spcBef>
            </a:pPr>
            <a:r>
              <a:rPr lang="en-GB" sz="2400" dirty="0">
                <a:solidFill>
                  <a:schemeClr val="bg1"/>
                </a:solidFill>
                <a:latin typeface="Arial"/>
                <a:cs typeface="Calibri" panose="020F0502020204030204"/>
              </a:rPr>
              <a:t>Parents are more conscious of their children’s reduced social contact than their education, but do not worry about long-term impacts. </a:t>
            </a:r>
          </a:p>
          <a:p>
            <a:pPr>
              <a:lnSpc>
                <a:spcPct val="100000"/>
              </a:lnSpc>
              <a:spcBef>
                <a:spcPts val="600"/>
              </a:spcBef>
            </a:pPr>
            <a:r>
              <a:rPr lang="en-GB" sz="2400" dirty="0">
                <a:solidFill>
                  <a:schemeClr val="bg1"/>
                </a:solidFill>
                <a:latin typeface="Arial"/>
                <a:cs typeface="Calibri" panose="020F0502020204030204"/>
              </a:rPr>
              <a:t>Access to a laptop/PC and internet is crucial to enable school work at home. </a:t>
            </a:r>
          </a:p>
          <a:p>
            <a:pPr>
              <a:lnSpc>
                <a:spcPct val="100000"/>
              </a:lnSpc>
              <a:spcBef>
                <a:spcPts val="600"/>
              </a:spcBef>
            </a:pPr>
            <a:r>
              <a:rPr lang="en-GB" sz="2400" dirty="0">
                <a:solidFill>
                  <a:schemeClr val="bg1"/>
                </a:solidFill>
                <a:latin typeface="Arial"/>
                <a:cs typeface="Calibri" panose="020F0502020204030204"/>
              </a:rPr>
              <a:t>Schools could provide more interactive sessions to facilitate better explanation and feedback on school work and make it more engaging overall</a:t>
            </a:r>
          </a:p>
          <a:p>
            <a:pPr>
              <a:lnSpc>
                <a:spcPct val="100000"/>
              </a:lnSpc>
              <a:spcBef>
                <a:spcPts val="600"/>
              </a:spcBef>
            </a:pPr>
            <a:r>
              <a:rPr lang="en-GB" sz="2400" dirty="0">
                <a:solidFill>
                  <a:schemeClr val="bg1"/>
                </a:solidFill>
                <a:latin typeface="Arial"/>
                <a:cs typeface="Calibri" panose="020F0502020204030204"/>
              </a:rPr>
              <a:t>Two households sent their children back to their educational settings in June 2020, to the satisfaction of both parents and children. </a:t>
            </a:r>
          </a:p>
          <a:p>
            <a:pPr>
              <a:lnSpc>
                <a:spcPct val="100000"/>
              </a:lnSpc>
              <a:spcBef>
                <a:spcPts val="600"/>
              </a:spcBef>
            </a:pPr>
            <a:r>
              <a:rPr lang="en-GB" sz="2400" dirty="0">
                <a:solidFill>
                  <a:schemeClr val="bg1"/>
                </a:solidFill>
                <a:latin typeface="Arial"/>
                <a:cs typeface="Calibri" panose="020F0502020204030204"/>
              </a:rPr>
              <a:t>Those working in primary and secondary school settings were concerned over the plans to partially open schools in June 2020. </a:t>
            </a:r>
          </a:p>
          <a:p>
            <a:endParaRPr lang="en-GB" sz="2400" dirty="0">
              <a:solidFill>
                <a:schemeClr val="bg1"/>
              </a:solidFill>
              <a:latin typeface="Arial"/>
              <a:cs typeface="Calibri" panose="020F0502020204030204"/>
            </a:endParaRPr>
          </a:p>
        </p:txBody>
      </p:sp>
    </p:spTree>
    <p:extLst>
      <p:ext uri="{BB962C8B-B14F-4D97-AF65-F5344CB8AC3E}">
        <p14:creationId xmlns:p14="http://schemas.microsoft.com/office/powerpoint/2010/main" val="2724814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AB353D-C3DD-45D0-A928-76F68198F592}"/>
              </a:ext>
            </a:extLst>
          </p:cNvPr>
          <p:cNvSpPr txBox="1">
            <a:spLocks/>
          </p:cNvSpPr>
          <p:nvPr/>
        </p:nvSpPr>
        <p:spPr>
          <a:xfrm>
            <a:off x="1" y="0"/>
            <a:ext cx="468000" cy="6858000"/>
          </a:xfrm>
          <a:prstGeom prst="rect">
            <a:avLst/>
          </a:prstGeom>
          <a:solidFill>
            <a:srgbClr val="C00000"/>
          </a:solidFill>
          <a:ln>
            <a:noFill/>
          </a:ln>
        </p:spPr>
        <p:txBody>
          <a:bodyPr vert="vert270" lIns="91440" tIns="360000" rIns="144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a:solidFill>
                  <a:schemeClr val="bg1"/>
                </a:solidFill>
                <a:latin typeface="Arial" panose="020B0604020202020204" pitchFamily="34" charset="0"/>
                <a:cs typeface="Arial" panose="020B0604020202020204" pitchFamily="34" charset="0"/>
              </a:rPr>
              <a:t>Day-to-day life for families with children</a:t>
            </a:r>
          </a:p>
        </p:txBody>
      </p:sp>
      <p:sp>
        <p:nvSpPr>
          <p:cNvPr id="3" name="TextBox 2">
            <a:extLst>
              <a:ext uri="{FF2B5EF4-FFF2-40B4-BE49-F238E27FC236}">
                <a16:creationId xmlns:a16="http://schemas.microsoft.com/office/drawing/2014/main" id="{37759A5F-8C5B-4705-9FB3-F34D0045CCF7}"/>
              </a:ext>
            </a:extLst>
          </p:cNvPr>
          <p:cNvSpPr txBox="1"/>
          <p:nvPr/>
        </p:nvSpPr>
        <p:spPr>
          <a:xfrm>
            <a:off x="801857" y="317527"/>
            <a:ext cx="10797959" cy="646331"/>
          </a:xfrm>
          <a:prstGeom prst="rect">
            <a:avLst/>
          </a:prstGeom>
          <a:noFill/>
        </p:spPr>
        <p:txBody>
          <a:bodyPr wrap="square" rtlCol="0">
            <a:spAutoFit/>
          </a:bodyPr>
          <a:lstStyle/>
          <a:p>
            <a:r>
              <a:rPr lang="en-GB" b="1" dirty="0">
                <a:solidFill>
                  <a:srgbClr val="C00000"/>
                </a:solidFill>
                <a:latin typeface="Arial"/>
                <a:cs typeface="Arial"/>
              </a:rPr>
              <a:t>Families with children are finding a new rhythm to their daily life and are generally managing better than expected </a:t>
            </a:r>
          </a:p>
        </p:txBody>
      </p:sp>
      <p:sp>
        <p:nvSpPr>
          <p:cNvPr id="6" name="TextBox 5">
            <a:extLst>
              <a:ext uri="{FF2B5EF4-FFF2-40B4-BE49-F238E27FC236}">
                <a16:creationId xmlns:a16="http://schemas.microsoft.com/office/drawing/2014/main" id="{AF03B604-3AE3-42E5-889E-6EE30C74AF5C}"/>
              </a:ext>
            </a:extLst>
          </p:cNvPr>
          <p:cNvSpPr txBox="1"/>
          <p:nvPr/>
        </p:nvSpPr>
        <p:spPr>
          <a:xfrm>
            <a:off x="793788" y="1154070"/>
            <a:ext cx="5840691" cy="5463034"/>
          </a:xfrm>
          <a:prstGeom prst="rect">
            <a:avLst/>
          </a:prstGeom>
          <a:noFill/>
        </p:spPr>
        <p:txBody>
          <a:bodyPr wrap="square" rtlCol="0" anchor="t">
            <a:spAutoFit/>
          </a:bodyPr>
          <a:lstStyle/>
          <a:p>
            <a:pPr marL="285750" indent="-285750">
              <a:spcAft>
                <a:spcPts val="600"/>
              </a:spcAft>
              <a:buFont typeface="Arial" panose="020B0604020202020204" pitchFamily="34" charset="0"/>
              <a:buChar char="•"/>
            </a:pPr>
            <a:r>
              <a:rPr lang="en-GB" dirty="0">
                <a:latin typeface="Arial"/>
                <a:cs typeface="Arial"/>
              </a:rPr>
              <a:t>Daily life is highly dependent on parents’ </a:t>
            </a:r>
            <a:r>
              <a:rPr lang="en-GB" b="1" dirty="0">
                <a:latin typeface="Arial"/>
                <a:cs typeface="Arial"/>
              </a:rPr>
              <a:t>work</a:t>
            </a:r>
            <a:r>
              <a:rPr lang="en-GB" dirty="0">
                <a:latin typeface="Arial"/>
                <a:cs typeface="Arial"/>
              </a:rPr>
              <a:t> commitments and </a:t>
            </a:r>
            <a:r>
              <a:rPr lang="en-GB" b="1" dirty="0">
                <a:latin typeface="Arial"/>
                <a:cs typeface="Arial"/>
              </a:rPr>
              <a:t>the age of the children</a:t>
            </a:r>
            <a:r>
              <a:rPr lang="en-GB" dirty="0">
                <a:latin typeface="Arial"/>
                <a:cs typeface="Arial"/>
              </a:rPr>
              <a:t>. </a:t>
            </a:r>
          </a:p>
          <a:p>
            <a:pPr marL="285750" indent="-285750">
              <a:spcAft>
                <a:spcPts val="600"/>
              </a:spcAft>
              <a:buFont typeface="Arial" panose="020B0604020202020204" pitchFamily="34" charset="0"/>
              <a:buChar char="•"/>
            </a:pPr>
            <a:r>
              <a:rPr lang="en-GB" b="1" dirty="0">
                <a:latin typeface="Arial"/>
                <a:cs typeface="Arial"/>
              </a:rPr>
              <a:t>Balancing</a:t>
            </a:r>
            <a:r>
              <a:rPr lang="en-GB" dirty="0">
                <a:latin typeface="Arial"/>
                <a:cs typeface="Arial"/>
              </a:rPr>
              <a:t> childcare, schoolwork and employment, their own or their partners’, is the key </a:t>
            </a:r>
            <a:r>
              <a:rPr lang="en-GB" b="1" dirty="0">
                <a:latin typeface="Arial"/>
                <a:cs typeface="Arial"/>
              </a:rPr>
              <a:t>challenge</a:t>
            </a:r>
            <a:r>
              <a:rPr lang="en-GB" dirty="0">
                <a:latin typeface="Arial"/>
                <a:cs typeface="Arial"/>
              </a:rPr>
              <a:t>. </a:t>
            </a:r>
          </a:p>
          <a:p>
            <a:pPr marL="285750" indent="-285750">
              <a:spcAft>
                <a:spcPts val="600"/>
              </a:spcAft>
              <a:buFont typeface="Arial" panose="020B0604020202020204" pitchFamily="34" charset="0"/>
              <a:buChar char="•"/>
            </a:pPr>
            <a:r>
              <a:rPr lang="en-GB" dirty="0">
                <a:latin typeface="Arial"/>
                <a:cs typeface="Arial"/>
              </a:rPr>
              <a:t>The majority of childcare rests with mothers. Mostly working part time or being self-employed, this offers a certain amount of </a:t>
            </a:r>
            <a:r>
              <a:rPr lang="en-GB" b="1" dirty="0">
                <a:latin typeface="Arial"/>
                <a:cs typeface="Arial"/>
              </a:rPr>
              <a:t>childcare flexibility </a:t>
            </a:r>
            <a:r>
              <a:rPr lang="en-GB" dirty="0">
                <a:latin typeface="Arial"/>
                <a:cs typeface="Arial"/>
              </a:rPr>
              <a:t>within the household. </a:t>
            </a:r>
          </a:p>
          <a:p>
            <a:pPr marL="285750" indent="-285750">
              <a:spcAft>
                <a:spcPts val="600"/>
              </a:spcAft>
              <a:buFont typeface="Arial" panose="020B0604020202020204" pitchFamily="34" charset="0"/>
              <a:buChar char="•"/>
            </a:pPr>
            <a:r>
              <a:rPr lang="en-GB" dirty="0">
                <a:latin typeface="Arial"/>
                <a:cs typeface="Arial"/>
              </a:rPr>
              <a:t>Participants are </a:t>
            </a:r>
            <a:r>
              <a:rPr lang="en-GB" b="1" dirty="0">
                <a:latin typeface="Arial"/>
                <a:cs typeface="Arial"/>
              </a:rPr>
              <a:t>grateful for the extra time spent as a family</a:t>
            </a:r>
            <a:r>
              <a:rPr lang="en-GB" dirty="0">
                <a:latin typeface="Arial"/>
                <a:cs typeface="Arial"/>
              </a:rPr>
              <a:t>. While not without its stresses, some report coping better than they expected and, in some ways, finding their lives a bit calmer. </a:t>
            </a:r>
          </a:p>
          <a:p>
            <a:pPr marL="285750" indent="-285750">
              <a:spcAft>
                <a:spcPts val="600"/>
              </a:spcAft>
              <a:buFont typeface="Arial" panose="020B0604020202020204" pitchFamily="34" charset="0"/>
              <a:buChar char="•"/>
            </a:pPr>
            <a:r>
              <a:rPr lang="en-GB" dirty="0">
                <a:latin typeface="Arial"/>
                <a:cs typeface="Arial"/>
              </a:rPr>
              <a:t>Lives follow a routine, involving schoolwork for some, walks, playing in the garden, </a:t>
            </a:r>
            <a:r>
              <a:rPr lang="en-GB" b="1" dirty="0">
                <a:latin typeface="Arial"/>
                <a:cs typeface="Arial"/>
              </a:rPr>
              <a:t>learning life skills </a:t>
            </a:r>
            <a:r>
              <a:rPr lang="en-GB" dirty="0">
                <a:latin typeface="Arial"/>
                <a:cs typeface="Arial"/>
              </a:rPr>
              <a:t>(e.g. cooking and cleaning) and family meals. </a:t>
            </a:r>
          </a:p>
          <a:p>
            <a:pPr marL="285750" indent="-285750">
              <a:spcAft>
                <a:spcPts val="600"/>
              </a:spcAft>
              <a:buFont typeface="Arial" panose="020B0604020202020204" pitchFamily="34" charset="0"/>
              <a:buChar char="•"/>
            </a:pPr>
            <a:r>
              <a:rPr lang="en-GB" dirty="0">
                <a:latin typeface="Arial"/>
                <a:cs typeface="Arial"/>
              </a:rPr>
              <a:t>Still, some participants are finding the situation intense, as they do not get much of a break away from their children.  </a:t>
            </a:r>
            <a:endParaRPr lang="en-GB" sz="2000" dirty="0"/>
          </a:p>
        </p:txBody>
      </p:sp>
      <p:sp>
        <p:nvSpPr>
          <p:cNvPr id="7" name="TextBox 6">
            <a:extLst>
              <a:ext uri="{FF2B5EF4-FFF2-40B4-BE49-F238E27FC236}">
                <a16:creationId xmlns:a16="http://schemas.microsoft.com/office/drawing/2014/main" id="{F72E90ED-60BA-488C-AC17-59B47BED8FDA}"/>
              </a:ext>
            </a:extLst>
          </p:cNvPr>
          <p:cNvSpPr txBox="1"/>
          <p:nvPr/>
        </p:nvSpPr>
        <p:spPr>
          <a:xfrm>
            <a:off x="6873630" y="863597"/>
            <a:ext cx="5103974" cy="5016758"/>
          </a:xfrm>
          <a:prstGeom prst="rect">
            <a:avLst/>
          </a:prstGeom>
          <a:noFill/>
        </p:spPr>
        <p:txBody>
          <a:bodyPr wrap="square" rtlCol="0" anchor="t">
            <a:spAutoFit/>
          </a:bodyPr>
          <a:lstStyle/>
          <a:p>
            <a:endParaRPr lang="en-GB" sz="1600" b="1" i="1" dirty="0">
              <a:solidFill>
                <a:schemeClr val="tx1">
                  <a:lumMod val="65000"/>
                  <a:lumOff val="35000"/>
                </a:schemeClr>
              </a:solidFill>
              <a:latin typeface="Arial"/>
              <a:cs typeface="Arial"/>
            </a:endParaRPr>
          </a:p>
          <a:p>
            <a:r>
              <a:rPr lang="en-GB" sz="1600" b="1" i="1" dirty="0">
                <a:solidFill>
                  <a:schemeClr val="tx1">
                    <a:lumMod val="65000"/>
                    <a:lumOff val="35000"/>
                  </a:schemeClr>
                </a:solidFill>
                <a:latin typeface="Arial"/>
                <a:cs typeface="Arial"/>
              </a:rPr>
              <a:t>“Being at home can be quite annoying but it’s just so good! We spend more time together instead of separated at clubs and things like that. We made some pasta the other day, by hand.” </a:t>
            </a:r>
            <a:r>
              <a:rPr lang="en-GB" sz="1400" i="1" dirty="0">
                <a:solidFill>
                  <a:schemeClr val="tx1">
                    <a:lumMod val="65000"/>
                    <a:lumOff val="35000"/>
                  </a:schemeClr>
                </a:solidFill>
                <a:latin typeface="Arial"/>
                <a:cs typeface="Arial"/>
              </a:rPr>
              <a:t>(Child, aged 10). </a:t>
            </a:r>
          </a:p>
          <a:p>
            <a:endParaRPr lang="en-GB" sz="1600" b="1" i="1" dirty="0">
              <a:solidFill>
                <a:schemeClr val="tx1">
                  <a:lumMod val="65000"/>
                  <a:lumOff val="35000"/>
                </a:schemeClr>
              </a:solidFill>
              <a:latin typeface="Arial"/>
              <a:cs typeface="Arial"/>
            </a:endParaRPr>
          </a:p>
          <a:p>
            <a:endParaRPr lang="en-GB" sz="1600" b="1" i="1" dirty="0">
              <a:solidFill>
                <a:schemeClr val="tx1">
                  <a:lumMod val="65000"/>
                  <a:lumOff val="35000"/>
                </a:schemeClr>
              </a:solidFill>
              <a:latin typeface="Arial"/>
              <a:cs typeface="Arial"/>
            </a:endParaRPr>
          </a:p>
          <a:p>
            <a:r>
              <a:rPr lang="en-GB" sz="1600" b="1" i="1" dirty="0">
                <a:solidFill>
                  <a:schemeClr val="tx1">
                    <a:lumMod val="65000"/>
                    <a:lumOff val="35000"/>
                  </a:schemeClr>
                </a:solidFill>
                <a:latin typeface="Arial"/>
                <a:cs typeface="Arial"/>
              </a:rPr>
              <a:t>“He (4 year old) clearly thinks it's awesome that he gets to use the vacuum cleaner.” </a:t>
            </a:r>
          </a:p>
          <a:p>
            <a:endParaRPr lang="en-GB" sz="1600" b="1" i="1" dirty="0">
              <a:solidFill>
                <a:schemeClr val="tx1">
                  <a:lumMod val="65000"/>
                  <a:lumOff val="35000"/>
                </a:schemeClr>
              </a:solidFill>
              <a:latin typeface="Arial"/>
              <a:cs typeface="Arial"/>
            </a:endParaRPr>
          </a:p>
          <a:p>
            <a:endParaRPr lang="en-GB" sz="1600" b="1" i="1" dirty="0">
              <a:solidFill>
                <a:schemeClr val="tx1">
                  <a:lumMod val="65000"/>
                  <a:lumOff val="35000"/>
                </a:schemeClr>
              </a:solidFill>
              <a:latin typeface="Arial"/>
              <a:cs typeface="Arial"/>
            </a:endParaRPr>
          </a:p>
          <a:p>
            <a:r>
              <a:rPr lang="en-GB" sz="1600" b="1" i="1" dirty="0">
                <a:solidFill>
                  <a:schemeClr val="tx1">
                    <a:lumMod val="65000"/>
                    <a:lumOff val="35000"/>
                  </a:schemeClr>
                </a:solidFill>
                <a:latin typeface="Arial"/>
                <a:cs typeface="Arial"/>
              </a:rPr>
              <a:t>“We tend to get up when we wake up, rather than being woken by an alarm clock as before. So it's a bit more relaxed in that respect.”</a:t>
            </a:r>
          </a:p>
          <a:p>
            <a:endParaRPr lang="en-GB" sz="1600" b="1" i="1" dirty="0">
              <a:solidFill>
                <a:schemeClr val="tx1">
                  <a:lumMod val="65000"/>
                  <a:lumOff val="35000"/>
                </a:schemeClr>
              </a:solidFill>
              <a:latin typeface="Arial"/>
              <a:cs typeface="Arial"/>
            </a:endParaRPr>
          </a:p>
          <a:p>
            <a:endParaRPr lang="en-GB" sz="1600" b="1" i="1" dirty="0">
              <a:solidFill>
                <a:schemeClr val="tx1">
                  <a:lumMod val="65000"/>
                  <a:lumOff val="35000"/>
                </a:schemeClr>
              </a:solidFill>
              <a:latin typeface="Arial"/>
              <a:cs typeface="Arial"/>
            </a:endParaRPr>
          </a:p>
          <a:p>
            <a:r>
              <a:rPr lang="en-GB" sz="1600" b="1" i="1" dirty="0">
                <a:solidFill>
                  <a:schemeClr val="tx1">
                    <a:lumMod val="65000"/>
                    <a:lumOff val="35000"/>
                  </a:schemeClr>
                </a:solidFill>
                <a:latin typeface="Arial"/>
                <a:cs typeface="Arial"/>
              </a:rPr>
              <a:t>“I am particularly feeling like I'm doing a bit of a s*** job of everything rather than doing a good job of something and not so good job of other stuff.” </a:t>
            </a:r>
          </a:p>
          <a:p>
            <a:endParaRPr lang="en-GB" sz="1600" b="1" i="1" dirty="0">
              <a:solidFill>
                <a:schemeClr val="tx1">
                  <a:lumMod val="65000"/>
                  <a:lumOff val="35000"/>
                </a:schemeClr>
              </a:solidFill>
              <a:latin typeface="Arial"/>
              <a:cs typeface="Arial"/>
            </a:endParaRPr>
          </a:p>
        </p:txBody>
      </p:sp>
    </p:spTree>
    <p:extLst>
      <p:ext uri="{BB962C8B-B14F-4D97-AF65-F5344CB8AC3E}">
        <p14:creationId xmlns:p14="http://schemas.microsoft.com/office/powerpoint/2010/main" val="4104654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AB353D-C3DD-45D0-A928-76F68198F592}"/>
              </a:ext>
            </a:extLst>
          </p:cNvPr>
          <p:cNvSpPr txBox="1">
            <a:spLocks/>
          </p:cNvSpPr>
          <p:nvPr/>
        </p:nvSpPr>
        <p:spPr>
          <a:xfrm>
            <a:off x="1" y="0"/>
            <a:ext cx="468000" cy="6858000"/>
          </a:xfrm>
          <a:prstGeom prst="rect">
            <a:avLst/>
          </a:prstGeom>
          <a:solidFill>
            <a:srgbClr val="C00000"/>
          </a:solidFill>
          <a:ln>
            <a:noFill/>
          </a:ln>
        </p:spPr>
        <p:txBody>
          <a:bodyPr vert="vert270" lIns="91440" tIns="360000" rIns="144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dirty="0">
                <a:solidFill>
                  <a:schemeClr val="bg1"/>
                </a:solidFill>
                <a:latin typeface="Arial" panose="020B0604020202020204" pitchFamily="34" charset="0"/>
                <a:cs typeface="Arial" panose="020B0604020202020204" pitchFamily="34" charset="0"/>
              </a:rPr>
              <a:t>Day-to-day life for families with children</a:t>
            </a:r>
          </a:p>
        </p:txBody>
      </p:sp>
      <p:sp>
        <p:nvSpPr>
          <p:cNvPr id="3" name="TextBox 2">
            <a:extLst>
              <a:ext uri="{FF2B5EF4-FFF2-40B4-BE49-F238E27FC236}">
                <a16:creationId xmlns:a16="http://schemas.microsoft.com/office/drawing/2014/main" id="{37759A5F-8C5B-4705-9FB3-F34D0045CCF7}"/>
              </a:ext>
            </a:extLst>
          </p:cNvPr>
          <p:cNvSpPr txBox="1"/>
          <p:nvPr/>
        </p:nvSpPr>
        <p:spPr>
          <a:xfrm>
            <a:off x="801858" y="407963"/>
            <a:ext cx="11029071" cy="369332"/>
          </a:xfrm>
          <a:prstGeom prst="rect">
            <a:avLst/>
          </a:prstGeom>
          <a:noFill/>
        </p:spPr>
        <p:txBody>
          <a:bodyPr wrap="square" rtlCol="0">
            <a:spAutoFit/>
          </a:bodyPr>
          <a:lstStyle/>
          <a:p>
            <a:r>
              <a:rPr lang="en-GB" b="1" dirty="0">
                <a:solidFill>
                  <a:srgbClr val="C00000"/>
                </a:solidFill>
                <a:latin typeface="Arial"/>
                <a:cs typeface="Arial"/>
              </a:rPr>
              <a:t>Parents are more conscious of their children’s reduced social contact than their education </a:t>
            </a:r>
          </a:p>
        </p:txBody>
      </p:sp>
      <p:sp>
        <p:nvSpPr>
          <p:cNvPr id="6" name="TextBox 5">
            <a:extLst>
              <a:ext uri="{FF2B5EF4-FFF2-40B4-BE49-F238E27FC236}">
                <a16:creationId xmlns:a16="http://schemas.microsoft.com/office/drawing/2014/main" id="{AF03B604-3AE3-42E5-889E-6EE30C74AF5C}"/>
              </a:ext>
            </a:extLst>
          </p:cNvPr>
          <p:cNvSpPr txBox="1"/>
          <p:nvPr/>
        </p:nvSpPr>
        <p:spPr>
          <a:xfrm>
            <a:off x="801857" y="925830"/>
            <a:ext cx="6752493" cy="504753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Parents </a:t>
            </a:r>
            <a:r>
              <a:rPr lang="en-GB" b="1" dirty="0">
                <a:latin typeface="Arial" panose="020B0604020202020204" pitchFamily="34" charset="0"/>
                <a:cs typeface="Arial" panose="020B0604020202020204" pitchFamily="34" charset="0"/>
              </a:rPr>
              <a:t>do not have long term concerns </a:t>
            </a:r>
            <a:r>
              <a:rPr lang="en-GB" dirty="0">
                <a:latin typeface="Arial" panose="020B0604020202020204" pitchFamily="34" charset="0"/>
                <a:cs typeface="Arial" panose="020B0604020202020204" pitchFamily="34" charset="0"/>
              </a:rPr>
              <a:t>over their children being out of school. They do not see home schooling as sustainable in the long term, but believe children will catch up once they are back at school. </a:t>
            </a:r>
          </a:p>
          <a:p>
            <a:pPr marL="285750" indent="-285750">
              <a:spcAft>
                <a:spcPts val="600"/>
              </a:spcAft>
              <a:buFont typeface="Arial" panose="020B0604020202020204" pitchFamily="34" charset="0"/>
              <a:buChar char="•"/>
            </a:pPr>
            <a:r>
              <a:rPr lang="en-GB" b="1" dirty="0">
                <a:latin typeface="Arial" panose="020B0604020202020204" pitchFamily="34" charset="0"/>
                <a:cs typeface="Arial" panose="020B0604020202020204" pitchFamily="34" charset="0"/>
              </a:rPr>
              <a:t>Reduced social contact </a:t>
            </a:r>
            <a:r>
              <a:rPr lang="en-GB" dirty="0">
                <a:latin typeface="Arial" panose="020B0604020202020204" pitchFamily="34" charset="0"/>
                <a:cs typeface="Arial" panose="020B0604020202020204" pitchFamily="34" charset="0"/>
              </a:rPr>
              <a:t>with friends and family is a </a:t>
            </a:r>
            <a:r>
              <a:rPr lang="en-GB" b="1" dirty="0">
                <a:latin typeface="Arial" panose="020B0604020202020204" pitchFamily="34" charset="0"/>
                <a:cs typeface="Arial" panose="020B0604020202020204" pitchFamily="34" charset="0"/>
              </a:rPr>
              <a:t>concern</a:t>
            </a:r>
            <a:r>
              <a:rPr lang="en-GB" dirty="0">
                <a:latin typeface="Arial" panose="020B0604020202020204" pitchFamily="34" charset="0"/>
                <a:cs typeface="Arial" panose="020B0604020202020204" pitchFamily="34" charset="0"/>
              </a:rPr>
              <a:t>. Children miss their friends the most. While older children (9 years plus) keep in touch with friends directly via e.g. WhatsApp, younger ones are reliant on parents’ support. Reduced social contact is of less concern for children under 5 years.</a:t>
            </a:r>
          </a:p>
          <a:p>
            <a:pPr marL="285750" indent="-285750">
              <a:spcAft>
                <a:spcPts val="600"/>
              </a:spcAft>
              <a:buFont typeface="Arial" panose="020B0604020202020204" pitchFamily="34" charset="0"/>
              <a:buChar char="•"/>
            </a:pPr>
            <a:r>
              <a:rPr lang="en-GB" b="1" dirty="0">
                <a:latin typeface="Arial"/>
                <a:cs typeface="Arial"/>
              </a:rPr>
              <a:t>Access to a laptop/PC and internet is crucial</a:t>
            </a:r>
            <a:r>
              <a:rPr lang="en-GB" dirty="0">
                <a:latin typeface="Arial"/>
                <a:cs typeface="Arial"/>
              </a:rPr>
              <a:t> - all children needing to do school work had access to technology. </a:t>
            </a:r>
            <a:endParaRPr lang="en-GB" dirty="0">
              <a:latin typeface="Arial" panose="020B0604020202020204" pitchFamily="34" charset="0"/>
              <a:cs typeface="Arial" panose="020B0604020202020204" pitchFamily="34" charset="0"/>
            </a:endParaRPr>
          </a:p>
          <a:p>
            <a:pPr>
              <a:spcAft>
                <a:spcPts val="600"/>
              </a:spcAft>
            </a:pPr>
            <a:r>
              <a:rPr lang="en-GB" dirty="0">
                <a:latin typeface="Arial" panose="020B0604020202020204" pitchFamily="34" charset="0"/>
                <a:cs typeface="Arial" panose="020B0604020202020204" pitchFamily="34" charset="0"/>
              </a:rPr>
              <a:t> </a:t>
            </a:r>
          </a:p>
          <a:p>
            <a:pPr>
              <a:spcAft>
                <a:spcPts val="600"/>
              </a:spcAft>
            </a:pPr>
            <a:endParaRPr lang="en-GB" dirty="0">
              <a:latin typeface="Arial" panose="020B0604020202020204" pitchFamily="34" charset="0"/>
              <a:cs typeface="Arial" panose="020B0604020202020204" pitchFamily="34" charset="0"/>
            </a:endParaRPr>
          </a:p>
          <a:p>
            <a:pPr>
              <a:spcAft>
                <a:spcPts val="600"/>
              </a:spcAft>
            </a:pPr>
            <a:endParaRPr lang="en-GB" sz="2000" dirty="0"/>
          </a:p>
          <a:p>
            <a:pPr>
              <a:spcAft>
                <a:spcPts val="600"/>
              </a:spcAft>
            </a:pPr>
            <a:endParaRPr lang="en-GB" sz="2000" dirty="0"/>
          </a:p>
        </p:txBody>
      </p:sp>
      <p:sp>
        <p:nvSpPr>
          <p:cNvPr id="7" name="TextBox 6">
            <a:extLst>
              <a:ext uri="{FF2B5EF4-FFF2-40B4-BE49-F238E27FC236}">
                <a16:creationId xmlns:a16="http://schemas.microsoft.com/office/drawing/2014/main" id="{F72E90ED-60BA-488C-AC17-59B47BED8FDA}"/>
              </a:ext>
            </a:extLst>
          </p:cNvPr>
          <p:cNvSpPr txBox="1"/>
          <p:nvPr/>
        </p:nvSpPr>
        <p:spPr>
          <a:xfrm>
            <a:off x="7690339" y="928467"/>
            <a:ext cx="4246966" cy="4770537"/>
          </a:xfrm>
          <a:prstGeom prst="rect">
            <a:avLst/>
          </a:prstGeom>
          <a:noFill/>
        </p:spPr>
        <p:txBody>
          <a:bodyPr wrap="square" rtlCol="0">
            <a:spAutoFit/>
          </a:bodyPr>
          <a:lstStyle/>
          <a:p>
            <a:r>
              <a:rPr lang="en-GB" sz="1600" b="1" i="1" dirty="0">
                <a:solidFill>
                  <a:schemeClr val="tx1">
                    <a:lumMod val="65000"/>
                    <a:lumOff val="35000"/>
                  </a:schemeClr>
                </a:solidFill>
                <a:latin typeface="Arial"/>
                <a:cs typeface="Arial"/>
              </a:rPr>
              <a:t>“I'm not a great home schooler. I don't think I'm doing enough for him.”</a:t>
            </a:r>
          </a:p>
          <a:p>
            <a:endParaRPr lang="en-GB" sz="1600" b="1" i="1" dirty="0">
              <a:solidFill>
                <a:schemeClr val="tx1">
                  <a:lumMod val="65000"/>
                  <a:lumOff val="35000"/>
                </a:schemeClr>
              </a:solidFill>
              <a:latin typeface="Arial"/>
              <a:cs typeface="Arial"/>
            </a:endParaRPr>
          </a:p>
          <a:p>
            <a:endParaRPr lang="en-GB" sz="1600" b="1" i="1" dirty="0">
              <a:solidFill>
                <a:schemeClr val="tx1">
                  <a:lumMod val="65000"/>
                  <a:lumOff val="35000"/>
                </a:schemeClr>
              </a:solidFill>
              <a:latin typeface="Arial"/>
              <a:cs typeface="Arial"/>
            </a:endParaRPr>
          </a:p>
          <a:p>
            <a:r>
              <a:rPr lang="en-GB" sz="1600" b="1" i="1" dirty="0">
                <a:solidFill>
                  <a:schemeClr val="tx1">
                    <a:lumMod val="65000"/>
                    <a:lumOff val="35000"/>
                  </a:schemeClr>
                </a:solidFill>
                <a:latin typeface="Arial"/>
                <a:cs typeface="Arial"/>
              </a:rPr>
              <a:t>“I print out all the worksheets as my youngest doesn’t really understand the concept of documents online. I try to make it as easy as possible for them to do the work. But it’s hard for people who don’t have iPads, computers or printers.”</a:t>
            </a:r>
          </a:p>
          <a:p>
            <a:endParaRPr lang="en-GB" sz="1600" b="1" i="1" dirty="0">
              <a:solidFill>
                <a:schemeClr val="tx1">
                  <a:lumMod val="65000"/>
                  <a:lumOff val="35000"/>
                </a:schemeClr>
              </a:solidFill>
              <a:latin typeface="Arial"/>
              <a:cs typeface="Arial"/>
            </a:endParaRPr>
          </a:p>
          <a:p>
            <a:endParaRPr lang="en-GB" sz="1600" b="1" i="1" dirty="0">
              <a:solidFill>
                <a:schemeClr val="tx1">
                  <a:lumMod val="65000"/>
                  <a:lumOff val="35000"/>
                </a:schemeClr>
              </a:solidFill>
              <a:latin typeface="Arial"/>
              <a:cs typeface="Arial"/>
            </a:endParaRPr>
          </a:p>
          <a:p>
            <a:r>
              <a:rPr lang="en-GB" sz="1600" b="1" i="1" dirty="0">
                <a:solidFill>
                  <a:schemeClr val="tx1">
                    <a:lumMod val="65000"/>
                    <a:lumOff val="35000"/>
                  </a:schemeClr>
                </a:solidFill>
                <a:latin typeface="Arial"/>
                <a:cs typeface="Arial"/>
              </a:rPr>
              <a:t>“Being in Year 3, none of them got mobile phones so they are all relying on their parents.” </a:t>
            </a:r>
          </a:p>
          <a:p>
            <a:endParaRPr lang="en-GB" sz="1600" b="1" i="1" dirty="0">
              <a:solidFill>
                <a:schemeClr val="tx1">
                  <a:lumMod val="65000"/>
                  <a:lumOff val="35000"/>
                </a:schemeClr>
              </a:solidFill>
              <a:latin typeface="Arial"/>
              <a:cs typeface="Arial"/>
            </a:endParaRPr>
          </a:p>
          <a:p>
            <a:endParaRPr lang="en-GB" sz="1600" b="1" i="1" dirty="0">
              <a:solidFill>
                <a:schemeClr val="tx1">
                  <a:lumMod val="65000"/>
                  <a:lumOff val="35000"/>
                </a:schemeClr>
              </a:solidFill>
              <a:latin typeface="Arial"/>
              <a:cs typeface="Arial"/>
            </a:endParaRPr>
          </a:p>
          <a:p>
            <a:endParaRPr lang="en-GB" sz="1600" b="1" i="1" dirty="0">
              <a:solidFill>
                <a:schemeClr val="tx1">
                  <a:lumMod val="65000"/>
                  <a:lumOff val="35000"/>
                </a:schemeClr>
              </a:solidFill>
              <a:latin typeface="Arial"/>
              <a:cs typeface="Arial"/>
            </a:endParaRPr>
          </a:p>
          <a:p>
            <a:endParaRPr lang="en-GB" sz="1600" b="1" i="1" dirty="0">
              <a:solidFill>
                <a:schemeClr val="tx1">
                  <a:lumMod val="65000"/>
                  <a:lumOff val="35000"/>
                </a:schemeClr>
              </a:solidFill>
              <a:latin typeface="Arial"/>
              <a:cs typeface="Arial"/>
            </a:endParaRPr>
          </a:p>
        </p:txBody>
      </p:sp>
      <p:pic>
        <p:nvPicPr>
          <p:cNvPr id="8" name="Picture 7" descr="A girl sitting on a table&#10;&#10;Description automatically generated">
            <a:extLst>
              <a:ext uri="{FF2B5EF4-FFF2-40B4-BE49-F238E27FC236}">
                <a16:creationId xmlns:a16="http://schemas.microsoft.com/office/drawing/2014/main" id="{53C87B23-4472-45D7-8509-3E2889841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487" y="4541237"/>
            <a:ext cx="3048000" cy="2033016"/>
          </a:xfrm>
          <a:prstGeom prst="rect">
            <a:avLst/>
          </a:prstGeom>
        </p:spPr>
      </p:pic>
      <p:pic>
        <p:nvPicPr>
          <p:cNvPr id="10" name="Picture 9" descr="A young girl playing football on a field&#10;&#10;Description automatically generated">
            <a:extLst>
              <a:ext uri="{FF2B5EF4-FFF2-40B4-BE49-F238E27FC236}">
                <a16:creationId xmlns:a16="http://schemas.microsoft.com/office/drawing/2014/main" id="{781B394E-1D19-4FE0-8669-6481E16321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5117" y="4541237"/>
            <a:ext cx="3048000" cy="2033016"/>
          </a:xfrm>
          <a:prstGeom prst="rect">
            <a:avLst/>
          </a:prstGeom>
        </p:spPr>
      </p:pic>
    </p:spTree>
    <p:extLst>
      <p:ext uri="{BB962C8B-B14F-4D97-AF65-F5344CB8AC3E}">
        <p14:creationId xmlns:p14="http://schemas.microsoft.com/office/powerpoint/2010/main" val="2847313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AB353D-C3DD-45D0-A928-76F68198F592}"/>
              </a:ext>
            </a:extLst>
          </p:cNvPr>
          <p:cNvSpPr txBox="1">
            <a:spLocks/>
          </p:cNvSpPr>
          <p:nvPr/>
        </p:nvSpPr>
        <p:spPr>
          <a:xfrm>
            <a:off x="1" y="0"/>
            <a:ext cx="554636" cy="6858000"/>
          </a:xfrm>
          <a:prstGeom prst="rect">
            <a:avLst/>
          </a:prstGeom>
          <a:solidFill>
            <a:srgbClr val="C00000"/>
          </a:solidFill>
          <a:ln>
            <a:noFill/>
          </a:ln>
        </p:spPr>
        <p:txBody>
          <a:bodyPr vert="vert270" lIns="91440" tIns="360000" rIns="144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dirty="0">
                <a:solidFill>
                  <a:schemeClr val="bg1"/>
                </a:solidFill>
                <a:latin typeface="Arial" panose="020B0604020202020204" pitchFamily="34" charset="0"/>
                <a:cs typeface="Arial" panose="020B0604020202020204" pitchFamily="34" charset="0"/>
              </a:rPr>
              <a:t>Children’s awareness of coronavirus</a:t>
            </a:r>
          </a:p>
        </p:txBody>
      </p:sp>
      <p:sp>
        <p:nvSpPr>
          <p:cNvPr id="3" name="TextBox 2">
            <a:extLst>
              <a:ext uri="{FF2B5EF4-FFF2-40B4-BE49-F238E27FC236}">
                <a16:creationId xmlns:a16="http://schemas.microsoft.com/office/drawing/2014/main" id="{37759A5F-8C5B-4705-9FB3-F34D0045CCF7}"/>
              </a:ext>
            </a:extLst>
          </p:cNvPr>
          <p:cNvSpPr txBox="1"/>
          <p:nvPr/>
        </p:nvSpPr>
        <p:spPr>
          <a:xfrm>
            <a:off x="801858" y="407963"/>
            <a:ext cx="11029071" cy="369332"/>
          </a:xfrm>
          <a:prstGeom prst="rect">
            <a:avLst/>
          </a:prstGeom>
          <a:noFill/>
        </p:spPr>
        <p:txBody>
          <a:bodyPr wrap="square" rtlCol="0">
            <a:spAutoFit/>
          </a:bodyPr>
          <a:lstStyle/>
          <a:p>
            <a:r>
              <a:rPr lang="en-GB" b="1" dirty="0">
                <a:solidFill>
                  <a:srgbClr val="C00000"/>
                </a:solidFill>
                <a:latin typeface="Arial"/>
                <a:cs typeface="Arial"/>
              </a:rPr>
              <a:t>Parents trying to balance how much information they share with their children</a:t>
            </a:r>
          </a:p>
        </p:txBody>
      </p:sp>
      <p:sp>
        <p:nvSpPr>
          <p:cNvPr id="6" name="TextBox 5">
            <a:extLst>
              <a:ext uri="{FF2B5EF4-FFF2-40B4-BE49-F238E27FC236}">
                <a16:creationId xmlns:a16="http://schemas.microsoft.com/office/drawing/2014/main" id="{AF03B604-3AE3-42E5-889E-6EE30C74AF5C}"/>
              </a:ext>
            </a:extLst>
          </p:cNvPr>
          <p:cNvSpPr txBox="1"/>
          <p:nvPr/>
        </p:nvSpPr>
        <p:spPr>
          <a:xfrm>
            <a:off x="801857" y="1006855"/>
            <a:ext cx="6752493" cy="4370427"/>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GB" dirty="0">
                <a:latin typeface="Arial" panose="020B0604020202020204" pitchFamily="34" charset="0"/>
                <a:cs typeface="Arial" panose="020B0604020202020204" pitchFamily="34" charset="0"/>
              </a:rPr>
              <a:t>Parents report their </a:t>
            </a:r>
            <a:r>
              <a:rPr lang="en-GB" b="1" dirty="0">
                <a:latin typeface="Arial" panose="020B0604020202020204" pitchFamily="34" charset="0"/>
                <a:cs typeface="Arial" panose="020B0604020202020204" pitchFamily="34" charset="0"/>
              </a:rPr>
              <a:t>children</a:t>
            </a:r>
            <a:r>
              <a:rPr lang="en-GB" dirty="0">
                <a:latin typeface="Arial" panose="020B0604020202020204" pitchFamily="34" charset="0"/>
                <a:cs typeface="Arial" panose="020B0604020202020204" pitchFamily="34" charset="0"/>
              </a:rPr>
              <a:t> being ‘needier’ and </a:t>
            </a:r>
            <a:r>
              <a:rPr lang="en-GB" b="1" dirty="0">
                <a:latin typeface="Arial" panose="020B0604020202020204" pitchFamily="34" charset="0"/>
                <a:cs typeface="Arial" panose="020B0604020202020204" pitchFamily="34" charset="0"/>
              </a:rPr>
              <a:t>more emotional</a:t>
            </a:r>
            <a:r>
              <a:rPr lang="en-GB" dirty="0">
                <a:latin typeface="Arial" panose="020B0604020202020204" pitchFamily="34" charset="0"/>
                <a:cs typeface="Arial" panose="020B0604020202020204" pitchFamily="34" charset="0"/>
              </a:rPr>
              <a:t>.</a:t>
            </a:r>
          </a:p>
          <a:p>
            <a:pPr marL="285750" indent="-285750">
              <a:spcBef>
                <a:spcPts val="1200"/>
              </a:spcBef>
              <a:buFont typeface="Arial" panose="020B0604020202020204" pitchFamily="34" charset="0"/>
              <a:buChar char="•"/>
            </a:pPr>
            <a:r>
              <a:rPr lang="en-GB" dirty="0">
                <a:latin typeface="Arial" panose="020B0604020202020204" pitchFamily="34" charset="0"/>
                <a:cs typeface="Arial" panose="020B0604020202020204" pitchFamily="34" charset="0"/>
              </a:rPr>
              <a:t>Several are conscious over </a:t>
            </a:r>
            <a:r>
              <a:rPr lang="en-GB" b="1" dirty="0">
                <a:latin typeface="Arial" panose="020B0604020202020204" pitchFamily="34" charset="0"/>
                <a:cs typeface="Arial" panose="020B0604020202020204" pitchFamily="34" charset="0"/>
              </a:rPr>
              <a:t>how much they share </a:t>
            </a:r>
            <a:r>
              <a:rPr lang="en-GB" dirty="0">
                <a:latin typeface="Arial" panose="020B0604020202020204" pitchFamily="34" charset="0"/>
                <a:cs typeface="Arial" panose="020B0604020202020204" pitchFamily="34" charset="0"/>
              </a:rPr>
              <a:t>with their younger children </a:t>
            </a:r>
            <a:r>
              <a:rPr lang="en-GB" b="1" dirty="0">
                <a:latin typeface="Arial" panose="020B0604020202020204" pitchFamily="34" charset="0"/>
                <a:cs typeface="Arial" panose="020B0604020202020204" pitchFamily="34" charset="0"/>
              </a:rPr>
              <a:t>about the coronavirus </a:t>
            </a:r>
            <a:r>
              <a:rPr lang="en-GB" dirty="0">
                <a:latin typeface="Arial" panose="020B0604020202020204" pitchFamily="34" charset="0"/>
                <a:cs typeface="Arial" panose="020B0604020202020204" pitchFamily="34" charset="0"/>
              </a:rPr>
              <a:t>situation. They do not wish to scare their children, but still need them to be aware about why they cannot play with other children or go to school. </a:t>
            </a:r>
          </a:p>
          <a:p>
            <a:pPr marL="285750" indent="-285750">
              <a:spcBef>
                <a:spcPts val="1200"/>
              </a:spcBef>
              <a:buFont typeface="Arial" panose="020B0604020202020204" pitchFamily="34" charset="0"/>
              <a:buChar char="•"/>
            </a:pPr>
            <a:r>
              <a:rPr lang="en-GB" dirty="0">
                <a:latin typeface="Arial" panose="020B0604020202020204" pitchFamily="34" charset="0"/>
                <a:cs typeface="Arial" panose="020B0604020202020204" pitchFamily="34" charset="0"/>
              </a:rPr>
              <a:t>Not watching the news when children are around is one of the coping strategies. </a:t>
            </a:r>
          </a:p>
          <a:p>
            <a:pPr marL="285750" indent="-285750">
              <a:spcBef>
                <a:spcPts val="1200"/>
              </a:spcBef>
              <a:buFont typeface="Arial" panose="020B0604020202020204" pitchFamily="34" charset="0"/>
              <a:buChar char="•"/>
            </a:pPr>
            <a:r>
              <a:rPr lang="en-GB" dirty="0">
                <a:latin typeface="Arial" panose="020B0604020202020204" pitchFamily="34" charset="0"/>
                <a:cs typeface="Arial" panose="020B0604020202020204" pitchFamily="34" charset="0"/>
              </a:rPr>
              <a:t>Most children understand they should keep away from other people and should not touch things outside. </a:t>
            </a:r>
          </a:p>
          <a:p>
            <a:pPr>
              <a:spcBef>
                <a:spcPts val="600"/>
              </a:spcBef>
            </a:pPr>
            <a:endParaRPr lang="en-GB" sz="2000" dirty="0"/>
          </a:p>
          <a:p>
            <a:pPr>
              <a:spcBef>
                <a:spcPts val="600"/>
              </a:spcBef>
            </a:pPr>
            <a:endParaRPr lang="en-GB" sz="2000" dirty="0"/>
          </a:p>
        </p:txBody>
      </p:sp>
      <p:sp>
        <p:nvSpPr>
          <p:cNvPr id="7" name="TextBox 6">
            <a:extLst>
              <a:ext uri="{FF2B5EF4-FFF2-40B4-BE49-F238E27FC236}">
                <a16:creationId xmlns:a16="http://schemas.microsoft.com/office/drawing/2014/main" id="{F72E90ED-60BA-488C-AC17-59B47BED8FDA}"/>
              </a:ext>
            </a:extLst>
          </p:cNvPr>
          <p:cNvSpPr txBox="1"/>
          <p:nvPr/>
        </p:nvSpPr>
        <p:spPr>
          <a:xfrm>
            <a:off x="7678763" y="777295"/>
            <a:ext cx="4431323" cy="5755422"/>
          </a:xfrm>
          <a:prstGeom prst="rect">
            <a:avLst/>
          </a:prstGeom>
          <a:noFill/>
        </p:spPr>
        <p:txBody>
          <a:bodyPr wrap="square" rtlCol="0">
            <a:spAutoFit/>
          </a:bodyPr>
          <a:lstStyle/>
          <a:p>
            <a:endParaRPr lang="en-GB" sz="1600" b="1" i="1" dirty="0">
              <a:solidFill>
                <a:schemeClr val="tx1">
                  <a:lumMod val="65000"/>
                  <a:lumOff val="35000"/>
                </a:schemeClr>
              </a:solidFill>
              <a:latin typeface="Arial"/>
              <a:cs typeface="Arial"/>
            </a:endParaRPr>
          </a:p>
          <a:p>
            <a:r>
              <a:rPr lang="en-GB" sz="1600" b="1" i="1" dirty="0">
                <a:solidFill>
                  <a:schemeClr val="tx1">
                    <a:lumMod val="65000"/>
                    <a:lumOff val="35000"/>
                  </a:schemeClr>
                </a:solidFill>
                <a:latin typeface="Arial"/>
                <a:cs typeface="Arial"/>
              </a:rPr>
              <a:t>“Yesterday he said ‘I think I've washed my hands enough today Mummy.’ And I was like, Oh my God, I'm turning my 4 year old into this anxiety driven kid with OCD… So we are a little worried about the impact it will have on him.” </a:t>
            </a:r>
          </a:p>
          <a:p>
            <a:endParaRPr lang="en-GB" sz="1600" b="1" i="1" dirty="0">
              <a:solidFill>
                <a:schemeClr val="tx1">
                  <a:lumMod val="65000"/>
                  <a:lumOff val="35000"/>
                </a:schemeClr>
              </a:solidFill>
              <a:latin typeface="Arial"/>
              <a:cs typeface="Arial"/>
            </a:endParaRPr>
          </a:p>
          <a:p>
            <a:endParaRPr lang="en-GB" sz="1600" b="1" i="1" dirty="0">
              <a:solidFill>
                <a:schemeClr val="tx1">
                  <a:lumMod val="65000"/>
                  <a:lumOff val="35000"/>
                </a:schemeClr>
              </a:solidFill>
              <a:latin typeface="Arial"/>
              <a:cs typeface="Arial"/>
            </a:endParaRPr>
          </a:p>
          <a:p>
            <a:r>
              <a:rPr lang="en-GB" sz="1600" b="1" i="1" dirty="0">
                <a:solidFill>
                  <a:schemeClr val="tx1">
                    <a:lumMod val="65000"/>
                    <a:lumOff val="35000"/>
                  </a:schemeClr>
                </a:solidFill>
                <a:latin typeface="Arial"/>
                <a:cs typeface="Arial"/>
              </a:rPr>
              <a:t>“When it all started, we played the ‘coronavirus game’… I think they have quite a good understanding of it. The 5-year-old refers to it as a ‘big baddy’, almost like a person.” </a:t>
            </a:r>
          </a:p>
          <a:p>
            <a:endParaRPr lang="en-GB" sz="1600" b="1" i="1" dirty="0">
              <a:solidFill>
                <a:schemeClr val="tx1">
                  <a:lumMod val="65000"/>
                  <a:lumOff val="35000"/>
                </a:schemeClr>
              </a:solidFill>
              <a:latin typeface="Arial"/>
              <a:cs typeface="Arial"/>
            </a:endParaRPr>
          </a:p>
          <a:p>
            <a:endParaRPr lang="en-GB" sz="1600" b="1" i="1" dirty="0">
              <a:solidFill>
                <a:schemeClr val="tx1">
                  <a:lumMod val="65000"/>
                  <a:lumOff val="35000"/>
                </a:schemeClr>
              </a:solidFill>
              <a:latin typeface="Arial"/>
              <a:cs typeface="Arial"/>
            </a:endParaRPr>
          </a:p>
          <a:p>
            <a:r>
              <a:rPr lang="en-GB" sz="1600" b="1" i="1" dirty="0">
                <a:solidFill>
                  <a:schemeClr val="tx1">
                    <a:lumMod val="65000"/>
                    <a:lumOff val="35000"/>
                  </a:schemeClr>
                </a:solidFill>
                <a:latin typeface="Arial"/>
                <a:cs typeface="Arial"/>
              </a:rPr>
              <a:t>“He is fine [with social distancing], he stays at home and I basically have to force him to come out for a walk with me. He quite likes going up to the park and having a kick about in the woods but a lot of his friends don’t want to come out.” </a:t>
            </a:r>
          </a:p>
          <a:p>
            <a:endParaRPr lang="en-GB" sz="1600" b="1" i="1" dirty="0">
              <a:solidFill>
                <a:schemeClr val="tx1">
                  <a:lumMod val="65000"/>
                  <a:lumOff val="35000"/>
                </a:schemeClr>
              </a:solidFill>
              <a:latin typeface="Arial"/>
              <a:cs typeface="Arial"/>
            </a:endParaRPr>
          </a:p>
        </p:txBody>
      </p:sp>
      <p:sp>
        <p:nvSpPr>
          <p:cNvPr id="4" name="Rectangle 3">
            <a:extLst>
              <a:ext uri="{FF2B5EF4-FFF2-40B4-BE49-F238E27FC236}">
                <a16:creationId xmlns:a16="http://schemas.microsoft.com/office/drawing/2014/main" id="{80686C5E-D6D5-4602-847A-A813723FFC99}"/>
              </a:ext>
            </a:extLst>
          </p:cNvPr>
          <p:cNvSpPr/>
          <p:nvPr/>
        </p:nvSpPr>
        <p:spPr>
          <a:xfrm>
            <a:off x="1335542" y="5020148"/>
            <a:ext cx="6096000" cy="830997"/>
          </a:xfrm>
          <a:prstGeom prst="rect">
            <a:avLst/>
          </a:prstGeom>
        </p:spPr>
        <p:txBody>
          <a:bodyPr>
            <a:spAutoFit/>
          </a:bodyPr>
          <a:lstStyle/>
          <a:p>
            <a:pPr algn="ctr"/>
            <a:r>
              <a:rPr lang="en-GB" sz="1600" b="1" i="1" dirty="0">
                <a:solidFill>
                  <a:schemeClr val="tx1">
                    <a:lumMod val="65000"/>
                    <a:lumOff val="35000"/>
                  </a:schemeClr>
                </a:solidFill>
                <a:latin typeface="Arial"/>
                <a:cs typeface="Arial"/>
              </a:rPr>
              <a:t>“He senses that something odd is going on, he’s scared by it, but does not understand it. He wants to be picked up and held more than usual.” </a:t>
            </a:r>
          </a:p>
        </p:txBody>
      </p:sp>
    </p:spTree>
    <p:extLst>
      <p:ext uri="{BB962C8B-B14F-4D97-AF65-F5344CB8AC3E}">
        <p14:creationId xmlns:p14="http://schemas.microsoft.com/office/powerpoint/2010/main" val="765388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373249-189F-4C9A-89A4-30B0EE6CD7CC}"/>
              </a:ext>
            </a:extLst>
          </p:cNvPr>
          <p:cNvSpPr txBox="1">
            <a:spLocks/>
          </p:cNvSpPr>
          <p:nvPr/>
        </p:nvSpPr>
        <p:spPr>
          <a:xfrm>
            <a:off x="-1" y="0"/>
            <a:ext cx="540000" cy="6858000"/>
          </a:xfrm>
          <a:prstGeom prst="rect">
            <a:avLst/>
          </a:prstGeom>
          <a:solidFill>
            <a:srgbClr val="C00000"/>
          </a:solidFill>
          <a:ln>
            <a:noFill/>
          </a:ln>
        </p:spPr>
        <p:txBody>
          <a:bodyPr vert="vert270" lIns="68580" tIns="270000" rIns="108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a:solidFill>
                  <a:schemeClr val="bg1"/>
                </a:solidFill>
                <a:latin typeface="+mn-lt"/>
              </a:rPr>
              <a:t>             </a:t>
            </a:r>
            <a:r>
              <a:rPr lang="en-GB" sz="2400">
                <a:solidFill>
                  <a:schemeClr val="bg1"/>
                </a:solidFill>
                <a:latin typeface="Arial"/>
                <a:cs typeface="Arial"/>
              </a:rPr>
              <a:t>A case study – provocation for discussion</a:t>
            </a:r>
            <a:endParaRPr lang="en-GB" sz="1800">
              <a:solidFill>
                <a:schemeClr val="bg1"/>
              </a:solidFill>
              <a:latin typeface="Arial"/>
              <a:cs typeface="Arial"/>
            </a:endParaRPr>
          </a:p>
        </p:txBody>
      </p:sp>
      <p:sp>
        <p:nvSpPr>
          <p:cNvPr id="5" name="AutoShape 2">
            <a:extLst>
              <a:ext uri="{FF2B5EF4-FFF2-40B4-BE49-F238E27FC236}">
                <a16:creationId xmlns:a16="http://schemas.microsoft.com/office/drawing/2014/main" id="{E6AA6C46-F6F8-4136-BFD6-52618DBC49E7}"/>
              </a:ext>
            </a:extLst>
          </p:cNvPr>
          <p:cNvSpPr>
            <a:spLocks noChangeAspect="1" noChangeArrowheads="1"/>
          </p:cNvSpPr>
          <p:nvPr/>
        </p:nvSpPr>
        <p:spPr bwMode="auto">
          <a:xfrm>
            <a:off x="7477639" y="3093752"/>
            <a:ext cx="304800" cy="2990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Rectangle 9">
            <a:extLst>
              <a:ext uri="{FF2B5EF4-FFF2-40B4-BE49-F238E27FC236}">
                <a16:creationId xmlns:a16="http://schemas.microsoft.com/office/drawing/2014/main" id="{4D570535-919B-4FCB-AE03-B051EB07AFE9}"/>
              </a:ext>
            </a:extLst>
          </p:cNvPr>
          <p:cNvSpPr/>
          <p:nvPr/>
        </p:nvSpPr>
        <p:spPr>
          <a:xfrm>
            <a:off x="415977" y="3196823"/>
            <a:ext cx="9908109" cy="1821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28F00"/>
              </a:solidFill>
            </a:endParaRPr>
          </a:p>
        </p:txBody>
      </p:sp>
      <p:pic>
        <p:nvPicPr>
          <p:cNvPr id="3" name="Picture 7" descr="A close up of a logo&#10;&#10;Description generated with high confidence">
            <a:extLst>
              <a:ext uri="{FF2B5EF4-FFF2-40B4-BE49-F238E27FC236}">
                <a16:creationId xmlns:a16="http://schemas.microsoft.com/office/drawing/2014/main" id="{6BBE0D76-F80E-41F9-844E-B7B02E8BF221}"/>
              </a:ext>
            </a:extLst>
          </p:cNvPr>
          <p:cNvPicPr>
            <a:picLocks noChangeAspect="1"/>
          </p:cNvPicPr>
          <p:nvPr/>
        </p:nvPicPr>
        <p:blipFill>
          <a:blip r:embed="rId4"/>
          <a:stretch>
            <a:fillRect/>
          </a:stretch>
        </p:blipFill>
        <p:spPr>
          <a:xfrm>
            <a:off x="811511" y="647565"/>
            <a:ext cx="1520464" cy="1542956"/>
          </a:xfrm>
          <a:prstGeom prst="rect">
            <a:avLst/>
          </a:prstGeom>
        </p:spPr>
      </p:pic>
      <p:sp>
        <p:nvSpPr>
          <p:cNvPr id="16" name="TextBox 15">
            <a:extLst>
              <a:ext uri="{FF2B5EF4-FFF2-40B4-BE49-F238E27FC236}">
                <a16:creationId xmlns:a16="http://schemas.microsoft.com/office/drawing/2014/main" id="{ED822C59-5852-4617-A8C0-7BCC9AE448E9}"/>
              </a:ext>
            </a:extLst>
          </p:cNvPr>
          <p:cNvSpPr txBox="1"/>
          <p:nvPr/>
        </p:nvSpPr>
        <p:spPr>
          <a:xfrm>
            <a:off x="811511" y="2230592"/>
            <a:ext cx="5831660" cy="830997"/>
          </a:xfrm>
          <a:prstGeom prst="rect">
            <a:avLst/>
          </a:prstGeom>
          <a:noFill/>
        </p:spPr>
        <p:txBody>
          <a:bodyPr wrap="square" rtlCol="0" anchor="t">
            <a:spAutoFit/>
          </a:bodyPr>
          <a:lstStyle/>
          <a:p>
            <a:pPr algn="ctr"/>
            <a:r>
              <a:rPr lang="en-GB" sz="1600" b="1" dirty="0">
                <a:solidFill>
                  <a:srgbClr val="C00000"/>
                </a:solidFill>
                <a:latin typeface="Arial" panose="020B0604020202020204" pitchFamily="34" charset="0"/>
                <a:cs typeface="Arial" panose="020B0604020202020204" pitchFamily="34" charset="0"/>
              </a:rPr>
              <a:t>“I need to protect myself, for my son, to keep my job and not go crazy. Just getting my head down and getting through it.” </a:t>
            </a:r>
          </a:p>
        </p:txBody>
      </p:sp>
      <p:sp>
        <p:nvSpPr>
          <p:cNvPr id="13" name="TextBox 12">
            <a:extLst>
              <a:ext uri="{FF2B5EF4-FFF2-40B4-BE49-F238E27FC236}">
                <a16:creationId xmlns:a16="http://schemas.microsoft.com/office/drawing/2014/main" id="{6992E43E-2398-479B-999E-CAEB819E6DEA}"/>
              </a:ext>
            </a:extLst>
          </p:cNvPr>
          <p:cNvSpPr txBox="1"/>
          <p:nvPr/>
        </p:nvSpPr>
        <p:spPr>
          <a:xfrm>
            <a:off x="2331975" y="708514"/>
            <a:ext cx="4519282" cy="1323439"/>
          </a:xfrm>
          <a:prstGeom prst="rect">
            <a:avLst/>
          </a:prstGeom>
          <a:noFill/>
        </p:spPr>
        <p:txBody>
          <a:bodyPr wrap="square" rtlCol="0" anchor="t">
            <a:spAutoFit/>
          </a:bodyPr>
          <a:lstStyle/>
          <a:p>
            <a:pPr marL="285750" indent="-285750">
              <a:buFont typeface="Arial" panose="020B0604020202020204" pitchFamily="34" charset="0"/>
              <a:buChar char="•"/>
            </a:pPr>
            <a:r>
              <a:rPr lang="en-GB" sz="1600" dirty="0">
                <a:latin typeface="Arial"/>
                <a:cs typeface="Arial"/>
              </a:rPr>
              <a:t>Ellie is a single mum of 3 year old Charlie  </a:t>
            </a: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a:cs typeface="Arial"/>
              </a:rPr>
              <a:t>She works full time for a large organisation; works from home for the foreseeable future</a:t>
            </a:r>
          </a:p>
          <a:p>
            <a:pPr marL="285750" indent="-285750">
              <a:buFont typeface="Arial" panose="020B0604020202020204" pitchFamily="34" charset="0"/>
              <a:buChar char="•"/>
            </a:pPr>
            <a:r>
              <a:rPr lang="en-GB" sz="1600" dirty="0">
                <a:latin typeface="Arial"/>
                <a:cs typeface="Arial"/>
              </a:rPr>
              <a:t>Until last year, Ellie was in a stable marriage</a:t>
            </a:r>
          </a:p>
          <a:p>
            <a:pPr marL="285750" indent="-285750">
              <a:buFont typeface="Arial" panose="020B0604020202020204" pitchFamily="34" charset="0"/>
              <a:buChar char="•"/>
            </a:pPr>
            <a:r>
              <a:rPr lang="en-GB" sz="1600" dirty="0">
                <a:latin typeface="Arial"/>
                <a:cs typeface="Arial"/>
              </a:rPr>
              <a:t>She h</a:t>
            </a:r>
            <a:r>
              <a:rPr lang="en-GB" sz="1600" dirty="0">
                <a:latin typeface="Arial" panose="020B0604020202020204" pitchFamily="34" charset="0"/>
                <a:cs typeface="Arial" panose="020B0604020202020204" pitchFamily="34" charset="0"/>
              </a:rPr>
              <a:t>as a mortgage and lives </a:t>
            </a:r>
            <a:r>
              <a:rPr lang="en-GB" sz="1600" b="1" dirty="0">
                <a:latin typeface="Arial" panose="020B0604020202020204" pitchFamily="34" charset="0"/>
                <a:cs typeface="Arial" panose="020B0604020202020204" pitchFamily="34" charset="0"/>
              </a:rPr>
              <a:t>comfortably</a:t>
            </a:r>
            <a:endParaRPr lang="en-GB" sz="1600"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8A72CCE2-9FB4-4374-8EEC-DABC40EC433F}"/>
              </a:ext>
            </a:extLst>
          </p:cNvPr>
          <p:cNvSpPr/>
          <p:nvPr/>
        </p:nvSpPr>
        <p:spPr>
          <a:xfrm>
            <a:off x="6643171" y="708514"/>
            <a:ext cx="5280038" cy="510533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1800"/>
              </a:spcBef>
            </a:pPr>
            <a:r>
              <a:rPr lang="en-GB" sz="1600" b="1" i="1" dirty="0">
                <a:solidFill>
                  <a:schemeClr val="tx1"/>
                </a:solidFill>
                <a:latin typeface="Arial" panose="020B0604020202020204" pitchFamily="34" charset="0"/>
                <a:cs typeface="Arial" panose="020B0604020202020204" pitchFamily="34" charset="0"/>
              </a:rPr>
              <a:t>“</a:t>
            </a:r>
            <a:r>
              <a:rPr lang="en-GB" sz="1600" b="1" i="1" dirty="0">
                <a:solidFill>
                  <a:schemeClr val="tx1">
                    <a:lumMod val="65000"/>
                    <a:lumOff val="35000"/>
                  </a:schemeClr>
                </a:solidFill>
                <a:latin typeface="Arial" panose="020B0604020202020204" pitchFamily="34" charset="0"/>
                <a:cs typeface="Arial" panose="020B0604020202020204" pitchFamily="34" charset="0"/>
              </a:rPr>
              <a:t>He wants to be picked up and held more than usual... He’s ok for 30 mins but then you need to pay him attention. When I work I tend to sit somewhere we can see each other, then he is ok.”</a:t>
            </a:r>
          </a:p>
          <a:p>
            <a:pPr algn="ctr">
              <a:spcBef>
                <a:spcPts val="1800"/>
              </a:spcBef>
            </a:pPr>
            <a:r>
              <a:rPr lang="en-GB" sz="1600" b="1" i="1" dirty="0">
                <a:solidFill>
                  <a:schemeClr val="tx1">
                    <a:lumMod val="65000"/>
                    <a:lumOff val="35000"/>
                  </a:schemeClr>
                </a:solidFill>
                <a:latin typeface="Arial" panose="020B0604020202020204" pitchFamily="34" charset="0"/>
                <a:cs typeface="Arial" panose="020B0604020202020204" pitchFamily="34" charset="0"/>
              </a:rPr>
              <a:t>“He is saying some really lovely things, like ‘Mummy, you are my best friend’. Those are the things that help me not to feel like a failure’.</a:t>
            </a:r>
          </a:p>
          <a:p>
            <a:pPr>
              <a:spcBef>
                <a:spcPts val="1800"/>
              </a:spcBef>
            </a:pPr>
            <a:r>
              <a:rPr lang="en-GB" sz="1600" dirty="0">
                <a:solidFill>
                  <a:schemeClr val="tx1"/>
                </a:solidFill>
                <a:latin typeface="Arial" panose="020B0604020202020204" pitchFamily="34" charset="0"/>
                <a:cs typeface="Arial" panose="020B0604020202020204" pitchFamily="34" charset="0"/>
              </a:rPr>
              <a:t>The rest of their day is relatively flexible, involving activities like crafts, tidying up, learning new things (letters of the alphabet, dominoes) and watching TV. With the exception of a weekly walk early in the morning, avoiding contact with other people, they spend all their time at home, self isolating due to Charlie’s breathing difficulties. Ellie is relatively new to her neighbourhood, so primarily phones her parents and uses WhatsApp with a couple of friends. Ellie sees this being their life for the foreseeable future.</a:t>
            </a:r>
          </a:p>
          <a:p>
            <a:pPr algn="ctr">
              <a:spcBef>
                <a:spcPts val="1800"/>
              </a:spcBef>
            </a:pPr>
            <a:r>
              <a:rPr lang="en-GB" b="1" i="1" dirty="0">
                <a:solidFill>
                  <a:schemeClr val="tx1">
                    <a:lumMod val="65000"/>
                    <a:lumOff val="35000"/>
                  </a:schemeClr>
                </a:solidFill>
                <a:latin typeface="Arial" panose="020B0604020202020204" pitchFamily="34" charset="0"/>
                <a:cs typeface="Arial" panose="020B0604020202020204" pitchFamily="34" charset="0"/>
              </a:rPr>
              <a:t>“</a:t>
            </a:r>
            <a:r>
              <a:rPr lang="en-GB" sz="1600" b="1" i="1" dirty="0">
                <a:solidFill>
                  <a:schemeClr val="tx1">
                    <a:lumMod val="65000"/>
                    <a:lumOff val="35000"/>
                  </a:schemeClr>
                </a:solidFill>
                <a:latin typeface="Arial" panose="020B0604020202020204" pitchFamily="34" charset="0"/>
                <a:cs typeface="Arial" panose="020B0604020202020204" pitchFamily="34" charset="0"/>
              </a:rPr>
              <a:t>I don’t catch up with people via Zoom or similar. It’s a lovely idea, but not for people with toddlers.”</a:t>
            </a:r>
            <a:endParaRPr lang="en-GB" sz="2000" b="1" i="1" dirty="0">
              <a:solidFill>
                <a:schemeClr val="tx1"/>
              </a:solidFill>
              <a:latin typeface="Arial" panose="020B0604020202020204" pitchFamily="34" charset="0"/>
              <a:cs typeface="Arial" panose="020B0604020202020204" pitchFamily="34" charset="0"/>
            </a:endParaRPr>
          </a:p>
          <a:p>
            <a:pPr>
              <a:spcBef>
                <a:spcPts val="1800"/>
              </a:spcBef>
            </a:pPr>
            <a:endParaRPr lang="en-GB" b="1" i="1" dirty="0">
              <a:solidFill>
                <a:schemeClr val="tx1"/>
              </a:solidFill>
              <a:latin typeface="Arial" panose="020B0604020202020204" pitchFamily="34" charset="0"/>
              <a:cs typeface="Arial" panose="020B0604020202020204" pitchFamily="34" charset="0"/>
            </a:endParaRPr>
          </a:p>
          <a:p>
            <a:pPr>
              <a:spcBef>
                <a:spcPts val="1800"/>
              </a:spcBef>
            </a:pPr>
            <a:endParaRPr lang="en-GB" b="1" i="1" dirty="0">
              <a:solidFill>
                <a:schemeClr val="tx1"/>
              </a:solidFill>
              <a:latin typeface="Arial" panose="020B0604020202020204" pitchFamily="34" charset="0"/>
              <a:cs typeface="Arial" panose="020B0604020202020204" pitchFamily="34" charset="0"/>
            </a:endParaRPr>
          </a:p>
          <a:p>
            <a:pPr>
              <a:spcBef>
                <a:spcPts val="1800"/>
              </a:spcBef>
            </a:pPr>
            <a:endParaRPr lang="en-GB" b="1" i="1" dirty="0">
              <a:solidFill>
                <a:schemeClr val="tx1"/>
              </a:solidFill>
              <a:latin typeface="Arial" panose="020B0604020202020204" pitchFamily="34" charset="0"/>
              <a:cs typeface="Arial" panose="020B0604020202020204" pitchFamily="34" charset="0"/>
            </a:endParaRPr>
          </a:p>
          <a:p>
            <a:pPr>
              <a:spcBef>
                <a:spcPts val="1800"/>
              </a:spcBef>
            </a:pPr>
            <a:endParaRPr lang="en-GB" dirty="0">
              <a:solidFill>
                <a:schemeClr val="tx1"/>
              </a:solidFill>
              <a:latin typeface="Arial" panose="020B0604020202020204" pitchFamily="34" charset="0"/>
              <a:cs typeface="Arial" panose="020B0604020202020204" pitchFamily="34" charset="0"/>
            </a:endParaRPr>
          </a:p>
          <a:p>
            <a:pPr>
              <a:spcBef>
                <a:spcPts val="1800"/>
              </a:spcBef>
            </a:pPr>
            <a:endParaRPr lang="en-GB" dirty="0">
              <a:solidFill>
                <a:schemeClr val="tx1"/>
              </a:solidFill>
              <a:latin typeface="Arial" panose="020B0604020202020204" pitchFamily="34" charset="0"/>
              <a:cs typeface="Arial" panose="020B0604020202020204" pitchFamily="34" charset="0"/>
            </a:endParaRPr>
          </a:p>
          <a:p>
            <a:pPr>
              <a:spcBef>
                <a:spcPts val="1800"/>
              </a:spcBef>
            </a:pPr>
            <a:endParaRPr lang="en-GB" dirty="0">
              <a:solidFill>
                <a:schemeClr val="tx1"/>
              </a:solidFill>
              <a:latin typeface="Arial" panose="020B0604020202020204" pitchFamily="34" charset="0"/>
              <a:cs typeface="Arial" panose="020B0604020202020204" pitchFamily="34" charset="0"/>
            </a:endParaRPr>
          </a:p>
          <a:p>
            <a:pPr>
              <a:spcBef>
                <a:spcPts val="1800"/>
              </a:spcBef>
            </a:pPr>
            <a:endParaRPr lang="en-GB" dirty="0">
              <a:solidFill>
                <a:schemeClr val="tx1"/>
              </a:solidFill>
              <a:latin typeface="Arial" panose="020B0604020202020204" pitchFamily="34" charset="0"/>
              <a:cs typeface="Arial" panose="020B0604020202020204" pitchFamily="34" charset="0"/>
            </a:endParaRPr>
          </a:p>
          <a:p>
            <a:pPr>
              <a:spcBef>
                <a:spcPts val="1800"/>
              </a:spcBef>
            </a:pPr>
            <a:endParaRPr lang="en-GB" dirty="0">
              <a:solidFill>
                <a:schemeClr val="tx1"/>
              </a:solidFill>
              <a:latin typeface="Arial" panose="020B0604020202020204" pitchFamily="34" charset="0"/>
              <a:cs typeface="Arial" panose="020B0604020202020204" pitchFamily="34" charset="0"/>
            </a:endParaRPr>
          </a:p>
          <a:p>
            <a:pPr>
              <a:spcBef>
                <a:spcPts val="1800"/>
              </a:spcBef>
            </a:pPr>
            <a:endParaRPr lang="en-GB" dirty="0">
              <a:solidFill>
                <a:schemeClr val="tx1"/>
              </a:solidFill>
              <a:latin typeface="Arial" panose="020B0604020202020204" pitchFamily="34" charset="0"/>
              <a:cs typeface="Arial" panose="020B0604020202020204" pitchFamily="34" charset="0"/>
            </a:endParaRPr>
          </a:p>
          <a:p>
            <a:pPr>
              <a:spcBef>
                <a:spcPts val="1800"/>
              </a:spcBef>
            </a:pPr>
            <a:endParaRPr lang="en-GB" sz="1200" dirty="0">
              <a:solidFill>
                <a:schemeClr val="tx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480F76F-91EE-4D7C-830B-5E4106E2EAE4}"/>
              </a:ext>
            </a:extLst>
          </p:cNvPr>
          <p:cNvSpPr txBox="1"/>
          <p:nvPr/>
        </p:nvSpPr>
        <p:spPr>
          <a:xfrm>
            <a:off x="698112" y="99098"/>
            <a:ext cx="1128889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solidFill>
                  <a:srgbClr val="C00000"/>
                </a:solidFill>
                <a:latin typeface="Arial"/>
                <a:cs typeface="Arial"/>
              </a:rPr>
              <a:t>Single parents have a more difficult time balancing work and childcare</a:t>
            </a:r>
            <a:endParaRPr lang="en-GB" sz="2000" b="1" dirty="0">
              <a:solidFill>
                <a:srgbClr val="C00000"/>
              </a:solidFill>
              <a:ea typeface="+mn-lt"/>
              <a:cs typeface="+mn-lt"/>
            </a:endParaRPr>
          </a:p>
        </p:txBody>
      </p:sp>
      <p:sp>
        <p:nvSpPr>
          <p:cNvPr id="2" name="Rectangle 1">
            <a:extLst>
              <a:ext uri="{FF2B5EF4-FFF2-40B4-BE49-F238E27FC236}">
                <a16:creationId xmlns:a16="http://schemas.microsoft.com/office/drawing/2014/main" id="{BC7FB863-0FCB-475E-A1C2-F288D1ACB33B}"/>
              </a:ext>
            </a:extLst>
          </p:cNvPr>
          <p:cNvSpPr/>
          <p:nvPr/>
        </p:nvSpPr>
        <p:spPr>
          <a:xfrm>
            <a:off x="811511" y="3126734"/>
            <a:ext cx="5737340" cy="3524042"/>
          </a:xfrm>
          <a:prstGeom prst="rect">
            <a:avLst/>
          </a:prstGeom>
        </p:spPr>
        <p:txBody>
          <a:bodyPr wrap="square">
            <a:spAutoFit/>
          </a:bodyPr>
          <a:lstStyle/>
          <a:p>
            <a:pPr>
              <a:spcBef>
                <a:spcPts val="1800"/>
              </a:spcBef>
            </a:pPr>
            <a:r>
              <a:rPr lang="en-GB" sz="1600" dirty="0">
                <a:latin typeface="Arial" panose="020B0604020202020204" pitchFamily="34" charset="0"/>
                <a:cs typeface="Arial" panose="020B0604020202020204" pitchFamily="34" charset="0"/>
              </a:rPr>
              <a:t>Since the lockdown, Ellie is trying to balance working full time from home while caring for her 3 year old son Charlie on her own. Charlie used to go to nursery full time, he is now at home with her. Ellie has an understanding employer and has been able to alter her working pattern from 9am-5pm to 4am-10am, so she is able to cover half her work day while Charlie is sleeping.  </a:t>
            </a:r>
          </a:p>
          <a:p>
            <a:pPr>
              <a:spcBef>
                <a:spcPts val="1800"/>
              </a:spcBef>
            </a:pPr>
            <a:r>
              <a:rPr lang="en-GB" sz="1600" dirty="0">
                <a:latin typeface="Arial" panose="020B0604020202020204" pitchFamily="34" charset="0"/>
                <a:cs typeface="Arial" panose="020B0604020202020204" pitchFamily="34" charset="0"/>
              </a:rPr>
              <a:t>Several weeks into lockdown, Ellie had to reduce her hours slightly (she is still paid for these as carers leave) as Charlie was not coping well, being emotional and ‘clingy’ and considerably disrupting her work. Reducing her hours has worked well for both of them. Ellie realises things are not ideal, but exercise helps her to keep positive.  </a:t>
            </a:r>
          </a:p>
        </p:txBody>
      </p:sp>
    </p:spTree>
    <p:custDataLst>
      <p:tags r:id="rId1"/>
    </p:custDataLst>
    <p:extLst>
      <p:ext uri="{BB962C8B-B14F-4D97-AF65-F5344CB8AC3E}">
        <p14:creationId xmlns:p14="http://schemas.microsoft.com/office/powerpoint/2010/main" val="946485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AB353D-C3DD-45D0-A928-76F68198F592}"/>
              </a:ext>
            </a:extLst>
          </p:cNvPr>
          <p:cNvSpPr txBox="1">
            <a:spLocks/>
          </p:cNvSpPr>
          <p:nvPr/>
        </p:nvSpPr>
        <p:spPr>
          <a:xfrm>
            <a:off x="1" y="0"/>
            <a:ext cx="554636" cy="6858000"/>
          </a:xfrm>
          <a:prstGeom prst="rect">
            <a:avLst/>
          </a:prstGeom>
          <a:solidFill>
            <a:srgbClr val="C00000"/>
          </a:solidFill>
          <a:ln>
            <a:noFill/>
          </a:ln>
        </p:spPr>
        <p:txBody>
          <a:bodyPr vert="vert270" lIns="91440" tIns="360000" rIns="144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dirty="0">
                <a:solidFill>
                  <a:schemeClr val="bg1"/>
                </a:solidFill>
                <a:latin typeface="Arial" panose="020B0604020202020204" pitchFamily="34" charset="0"/>
                <a:cs typeface="Arial" panose="020B0604020202020204" pitchFamily="34" charset="0"/>
              </a:rPr>
              <a:t>Educating children at home – under 5s</a:t>
            </a:r>
          </a:p>
        </p:txBody>
      </p:sp>
      <p:sp>
        <p:nvSpPr>
          <p:cNvPr id="3" name="TextBox 2">
            <a:extLst>
              <a:ext uri="{FF2B5EF4-FFF2-40B4-BE49-F238E27FC236}">
                <a16:creationId xmlns:a16="http://schemas.microsoft.com/office/drawing/2014/main" id="{37759A5F-8C5B-4705-9FB3-F34D0045CCF7}"/>
              </a:ext>
            </a:extLst>
          </p:cNvPr>
          <p:cNvSpPr txBox="1"/>
          <p:nvPr/>
        </p:nvSpPr>
        <p:spPr>
          <a:xfrm>
            <a:off x="801858" y="422031"/>
            <a:ext cx="11029071" cy="369332"/>
          </a:xfrm>
          <a:prstGeom prst="rect">
            <a:avLst/>
          </a:prstGeom>
          <a:noFill/>
        </p:spPr>
        <p:txBody>
          <a:bodyPr wrap="square" rtlCol="0">
            <a:spAutoFit/>
          </a:bodyPr>
          <a:lstStyle/>
          <a:p>
            <a:r>
              <a:rPr lang="en-GB" b="1" dirty="0">
                <a:solidFill>
                  <a:srgbClr val="C00000"/>
                </a:solidFill>
                <a:latin typeface="Arial"/>
                <a:cs typeface="Arial"/>
              </a:rPr>
              <a:t>Under 5s need constant parental supervision, with focus on playtime </a:t>
            </a:r>
          </a:p>
        </p:txBody>
      </p:sp>
      <p:sp>
        <p:nvSpPr>
          <p:cNvPr id="6" name="TextBox 5">
            <a:extLst>
              <a:ext uri="{FF2B5EF4-FFF2-40B4-BE49-F238E27FC236}">
                <a16:creationId xmlns:a16="http://schemas.microsoft.com/office/drawing/2014/main" id="{AF03B604-3AE3-42E5-889E-6EE30C74AF5C}"/>
              </a:ext>
            </a:extLst>
          </p:cNvPr>
          <p:cNvSpPr txBox="1"/>
          <p:nvPr/>
        </p:nvSpPr>
        <p:spPr>
          <a:xfrm>
            <a:off x="801857" y="995682"/>
            <a:ext cx="6094243" cy="4862870"/>
          </a:xfrm>
          <a:prstGeom prst="rect">
            <a:avLst/>
          </a:prstGeom>
          <a:noFill/>
        </p:spPr>
        <p:txBody>
          <a:bodyPr wrap="square" rtlCol="0" anchor="t">
            <a:spAutoFit/>
          </a:bodyPr>
          <a:lstStyle/>
          <a:p>
            <a:pPr marL="285750" indent="-285750">
              <a:spcBef>
                <a:spcPts val="1200"/>
              </a:spcBef>
              <a:buFont typeface="Arial" panose="020B0604020202020204" pitchFamily="34" charset="0"/>
              <a:buChar char="•"/>
            </a:pPr>
            <a:r>
              <a:rPr lang="en-GB" dirty="0">
                <a:latin typeface="Arial"/>
                <a:cs typeface="Arial"/>
              </a:rPr>
              <a:t>Toddlers and pre-schoolers need </a:t>
            </a:r>
            <a:r>
              <a:rPr lang="en-GB" b="1" dirty="0">
                <a:latin typeface="Arial"/>
                <a:cs typeface="Arial"/>
              </a:rPr>
              <a:t>extensive</a:t>
            </a:r>
            <a:r>
              <a:rPr lang="en-GB" dirty="0">
                <a:latin typeface="Arial"/>
                <a:cs typeface="Arial"/>
              </a:rPr>
              <a:t> parental </a:t>
            </a:r>
            <a:r>
              <a:rPr lang="en-GB" b="1" dirty="0">
                <a:latin typeface="Arial"/>
                <a:cs typeface="Arial"/>
              </a:rPr>
              <a:t>supervision</a:t>
            </a:r>
            <a:r>
              <a:rPr lang="en-GB" dirty="0">
                <a:latin typeface="Arial"/>
                <a:cs typeface="Arial"/>
              </a:rPr>
              <a:t>, requiring parents to </a:t>
            </a:r>
            <a:r>
              <a:rPr lang="en-GB" b="1" dirty="0">
                <a:latin typeface="Arial"/>
                <a:cs typeface="Arial"/>
              </a:rPr>
              <a:t>adjust their work patterns </a:t>
            </a:r>
            <a:r>
              <a:rPr lang="en-GB" dirty="0">
                <a:latin typeface="Arial"/>
                <a:cs typeface="Arial"/>
              </a:rPr>
              <a:t>such as shifting days or hours they work.</a:t>
            </a:r>
          </a:p>
          <a:p>
            <a:pPr marL="285750" indent="-285750">
              <a:spcBef>
                <a:spcPts val="1200"/>
              </a:spcBef>
              <a:buFont typeface="Arial" panose="020B0604020202020204" pitchFamily="34" charset="0"/>
              <a:buChar char="•"/>
            </a:pPr>
            <a:r>
              <a:rPr lang="en-GB" dirty="0">
                <a:latin typeface="Arial"/>
                <a:cs typeface="Arial"/>
              </a:rPr>
              <a:t>Days follow a routine, such as playing in the garden, walks, crafts, reading, household tasks (cleaning, cooking, helping in the garden), watching TV and cuddling.</a:t>
            </a:r>
          </a:p>
          <a:p>
            <a:pPr marL="285750" indent="-285750">
              <a:spcBef>
                <a:spcPts val="1200"/>
              </a:spcBef>
              <a:buFont typeface="Arial" panose="020B0604020202020204" pitchFamily="34" charset="0"/>
              <a:buChar char="•"/>
            </a:pPr>
            <a:r>
              <a:rPr lang="en-GB" b="1" dirty="0">
                <a:latin typeface="Arial"/>
                <a:cs typeface="Arial"/>
              </a:rPr>
              <a:t>Focus is on playtime </a:t>
            </a:r>
            <a:r>
              <a:rPr lang="en-GB" dirty="0">
                <a:latin typeface="Arial"/>
                <a:cs typeface="Arial"/>
              </a:rPr>
              <a:t>rather than ‘education’ as such; some have adjusted their expectations and relaxed their routines.</a:t>
            </a:r>
          </a:p>
          <a:p>
            <a:pPr marL="285750" indent="-285750">
              <a:spcBef>
                <a:spcPts val="1200"/>
              </a:spcBef>
              <a:buFont typeface="Arial" panose="020B0604020202020204" pitchFamily="34" charset="0"/>
              <a:buChar char="•"/>
            </a:pPr>
            <a:r>
              <a:rPr lang="en-GB" dirty="0">
                <a:latin typeface="Arial"/>
                <a:cs typeface="Arial"/>
              </a:rPr>
              <a:t>Children are enjoying their time at home with parents but missing interaction with their wider family and peers.</a:t>
            </a:r>
          </a:p>
          <a:p>
            <a:pPr marL="285750" indent="-285750">
              <a:spcBef>
                <a:spcPts val="1200"/>
              </a:spcBef>
              <a:buFont typeface="Arial" panose="020B0604020202020204" pitchFamily="34" charset="0"/>
              <a:buChar char="•"/>
            </a:pPr>
            <a:r>
              <a:rPr lang="en-GB" dirty="0">
                <a:latin typeface="Arial"/>
                <a:cs typeface="Arial"/>
              </a:rPr>
              <a:t>Looking after young children is intense, as </a:t>
            </a:r>
            <a:r>
              <a:rPr lang="en-GB" b="1" dirty="0">
                <a:latin typeface="Arial"/>
                <a:cs typeface="Arial"/>
              </a:rPr>
              <a:t>parents don’t get a break</a:t>
            </a:r>
            <a:r>
              <a:rPr lang="en-GB" dirty="0">
                <a:latin typeface="Arial"/>
                <a:cs typeface="Arial"/>
              </a:rPr>
              <a:t>. </a:t>
            </a:r>
          </a:p>
        </p:txBody>
      </p:sp>
      <p:sp>
        <p:nvSpPr>
          <p:cNvPr id="7" name="TextBox 6">
            <a:extLst>
              <a:ext uri="{FF2B5EF4-FFF2-40B4-BE49-F238E27FC236}">
                <a16:creationId xmlns:a16="http://schemas.microsoft.com/office/drawing/2014/main" id="{F72E90ED-60BA-488C-AC17-59B47BED8FDA}"/>
              </a:ext>
            </a:extLst>
          </p:cNvPr>
          <p:cNvSpPr txBox="1"/>
          <p:nvPr/>
        </p:nvSpPr>
        <p:spPr>
          <a:xfrm>
            <a:off x="7143320" y="1043318"/>
            <a:ext cx="4787704" cy="4031873"/>
          </a:xfrm>
          <a:prstGeom prst="rect">
            <a:avLst/>
          </a:prstGeom>
          <a:noFill/>
        </p:spPr>
        <p:txBody>
          <a:bodyPr wrap="square" rtlCol="0">
            <a:spAutoFit/>
          </a:bodyPr>
          <a:lstStyle/>
          <a:p>
            <a:pPr algn="ctr"/>
            <a:endParaRPr lang="en-GB" sz="1600" b="1" i="1" dirty="0">
              <a:solidFill>
                <a:schemeClr val="tx1">
                  <a:lumMod val="65000"/>
                  <a:lumOff val="35000"/>
                </a:schemeClr>
              </a:solidFill>
              <a:latin typeface="Arial"/>
              <a:cs typeface="Arial"/>
            </a:endParaRPr>
          </a:p>
          <a:p>
            <a:pPr algn="ctr"/>
            <a:r>
              <a:rPr lang="en-GB" sz="1600" b="1" i="1" dirty="0">
                <a:solidFill>
                  <a:schemeClr val="tx1">
                    <a:lumMod val="65000"/>
                    <a:lumOff val="35000"/>
                  </a:schemeClr>
                </a:solidFill>
                <a:latin typeface="Arial"/>
                <a:cs typeface="Arial"/>
              </a:rPr>
              <a:t>“My expectations of what we can do in a day have changed. At the beginning I planned that every half an hour we would do a different activity and there will be no TV. Whereas now it’s quite a lot of TV interspersed with activities and a lot of cuddling. He was fractious and rebelling and I was burnt out. I’ve calmed it down and I’m hoping he is learning something.” </a:t>
            </a:r>
          </a:p>
          <a:p>
            <a:pPr algn="ctr"/>
            <a:endParaRPr lang="en-GB" sz="1600" b="1" i="1" dirty="0">
              <a:latin typeface="Arial" panose="020B0604020202020204" pitchFamily="34" charset="0"/>
              <a:cs typeface="Arial" panose="020B0604020202020204" pitchFamily="34" charset="0"/>
            </a:endParaRPr>
          </a:p>
          <a:p>
            <a:pPr algn="ctr"/>
            <a:r>
              <a:rPr lang="en-GB" sz="1600" b="1" i="1" dirty="0">
                <a:solidFill>
                  <a:schemeClr val="tx1">
                    <a:lumMod val="65000"/>
                    <a:lumOff val="35000"/>
                  </a:schemeClr>
                </a:solidFill>
                <a:latin typeface="Arial"/>
                <a:cs typeface="Arial"/>
              </a:rPr>
              <a:t>“He’ll help me do some gardening, prep the dinner or put some washing on. We might bake something. He is enjoying the responsibility of helping Mommy with the house.”</a:t>
            </a:r>
          </a:p>
        </p:txBody>
      </p:sp>
      <p:pic>
        <p:nvPicPr>
          <p:cNvPr id="8" name="Picture 7" descr="A picture containing clock&#10;&#10;Description automatically generated">
            <a:extLst>
              <a:ext uri="{FF2B5EF4-FFF2-40B4-BE49-F238E27FC236}">
                <a16:creationId xmlns:a16="http://schemas.microsoft.com/office/drawing/2014/main" id="{245E893C-5305-4C87-BDEA-131D53D2C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0293" y="5801647"/>
            <a:ext cx="523220" cy="523220"/>
          </a:xfrm>
          <a:prstGeom prst="rect">
            <a:avLst/>
          </a:prstGeom>
        </p:spPr>
      </p:pic>
      <p:sp>
        <p:nvSpPr>
          <p:cNvPr id="2" name="Rectangle 1">
            <a:extLst>
              <a:ext uri="{FF2B5EF4-FFF2-40B4-BE49-F238E27FC236}">
                <a16:creationId xmlns:a16="http://schemas.microsoft.com/office/drawing/2014/main" id="{EC5E9E01-65DF-4786-978D-FC7895B431AB}"/>
              </a:ext>
            </a:extLst>
          </p:cNvPr>
          <p:cNvSpPr/>
          <p:nvPr/>
        </p:nvSpPr>
        <p:spPr>
          <a:xfrm>
            <a:off x="7613513" y="5667242"/>
            <a:ext cx="4787704" cy="830997"/>
          </a:xfrm>
          <a:prstGeom prst="rect">
            <a:avLst/>
          </a:prstGeom>
        </p:spPr>
        <p:txBody>
          <a:bodyPr wrap="square">
            <a:spAutoFit/>
          </a:bodyPr>
          <a:lstStyle/>
          <a:p>
            <a:r>
              <a:rPr lang="en-GB" sz="1600" b="1" dirty="0">
                <a:solidFill>
                  <a:srgbClr val="C00000"/>
                </a:solidFill>
                <a:latin typeface="Arial" panose="020B0604020202020204" pitchFamily="34" charset="0"/>
                <a:cs typeface="Arial" panose="020B0604020202020204" pitchFamily="34" charset="0"/>
              </a:rPr>
              <a:t>For those without understanding employers, how do full-time working parents manage childcare and work? </a:t>
            </a:r>
          </a:p>
        </p:txBody>
      </p:sp>
    </p:spTree>
    <p:extLst>
      <p:ext uri="{BB962C8B-B14F-4D97-AF65-F5344CB8AC3E}">
        <p14:creationId xmlns:p14="http://schemas.microsoft.com/office/powerpoint/2010/main" val="1995569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AB353D-C3DD-45D0-A928-76F68198F592}"/>
              </a:ext>
            </a:extLst>
          </p:cNvPr>
          <p:cNvSpPr txBox="1">
            <a:spLocks/>
          </p:cNvSpPr>
          <p:nvPr/>
        </p:nvSpPr>
        <p:spPr>
          <a:xfrm>
            <a:off x="1" y="0"/>
            <a:ext cx="554636" cy="6858000"/>
          </a:xfrm>
          <a:prstGeom prst="rect">
            <a:avLst/>
          </a:prstGeom>
          <a:solidFill>
            <a:srgbClr val="C00000"/>
          </a:solidFill>
          <a:ln>
            <a:noFill/>
          </a:ln>
        </p:spPr>
        <p:txBody>
          <a:bodyPr vert="vert270" lIns="91440" tIns="360000" rIns="144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dirty="0">
                <a:solidFill>
                  <a:schemeClr val="bg1"/>
                </a:solidFill>
                <a:latin typeface="Arial" panose="020B0604020202020204" pitchFamily="34" charset="0"/>
                <a:cs typeface="Arial" panose="020B0604020202020204" pitchFamily="34" charset="0"/>
              </a:rPr>
              <a:t>Educating children at home – primary school</a:t>
            </a:r>
          </a:p>
        </p:txBody>
      </p:sp>
      <p:sp>
        <p:nvSpPr>
          <p:cNvPr id="3" name="TextBox 2">
            <a:extLst>
              <a:ext uri="{FF2B5EF4-FFF2-40B4-BE49-F238E27FC236}">
                <a16:creationId xmlns:a16="http://schemas.microsoft.com/office/drawing/2014/main" id="{37759A5F-8C5B-4705-9FB3-F34D0045CCF7}"/>
              </a:ext>
            </a:extLst>
          </p:cNvPr>
          <p:cNvSpPr txBox="1"/>
          <p:nvPr/>
        </p:nvSpPr>
        <p:spPr>
          <a:xfrm>
            <a:off x="801858" y="422031"/>
            <a:ext cx="11029071" cy="646331"/>
          </a:xfrm>
          <a:prstGeom prst="rect">
            <a:avLst/>
          </a:prstGeom>
          <a:noFill/>
        </p:spPr>
        <p:txBody>
          <a:bodyPr wrap="square" rtlCol="0">
            <a:spAutoFit/>
          </a:bodyPr>
          <a:lstStyle/>
          <a:p>
            <a:r>
              <a:rPr lang="en-GB" b="1" dirty="0">
                <a:solidFill>
                  <a:srgbClr val="C00000"/>
                </a:solidFill>
                <a:latin typeface="Arial"/>
                <a:cs typeface="Arial"/>
              </a:rPr>
              <a:t>Primary schools could provide more interactive sessions to facilitate better explanation and feedback on school work and make it more engaging overall </a:t>
            </a:r>
          </a:p>
        </p:txBody>
      </p:sp>
      <p:sp>
        <p:nvSpPr>
          <p:cNvPr id="6" name="TextBox 5">
            <a:extLst>
              <a:ext uri="{FF2B5EF4-FFF2-40B4-BE49-F238E27FC236}">
                <a16:creationId xmlns:a16="http://schemas.microsoft.com/office/drawing/2014/main" id="{AF03B604-3AE3-42E5-889E-6EE30C74AF5C}"/>
              </a:ext>
            </a:extLst>
          </p:cNvPr>
          <p:cNvSpPr txBox="1"/>
          <p:nvPr/>
        </p:nvSpPr>
        <p:spPr>
          <a:xfrm>
            <a:off x="801858" y="1193532"/>
            <a:ext cx="11189514" cy="5663089"/>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GB" sz="1600" dirty="0">
                <a:latin typeface="Arial" panose="020B0604020202020204" pitchFamily="34" charset="0"/>
                <a:cs typeface="Arial" panose="020B0604020202020204" pitchFamily="34" charset="0"/>
              </a:rPr>
              <a:t>Level of parental help differs for individual children, dependent on their age and the </a:t>
            </a:r>
            <a:r>
              <a:rPr lang="en-GB" sz="1600" b="1" dirty="0">
                <a:latin typeface="Arial" panose="020B0604020202020204" pitchFamily="34" charset="0"/>
                <a:cs typeface="Arial" panose="020B0604020202020204" pitchFamily="34" charset="0"/>
              </a:rPr>
              <a:t>approach to home learning adopted by the school</a:t>
            </a:r>
            <a:r>
              <a:rPr lang="en-GB" sz="1600" dirty="0">
                <a:latin typeface="Arial" panose="020B0604020202020204" pitchFamily="34" charset="0"/>
                <a:cs typeface="Arial" panose="020B0604020202020204" pitchFamily="34" charset="0"/>
              </a:rPr>
              <a:t>. </a:t>
            </a:r>
          </a:p>
          <a:p>
            <a:pPr marL="285750" indent="-285750">
              <a:spcBef>
                <a:spcPts val="1200"/>
              </a:spcBef>
              <a:buFont typeface="Arial" panose="020B0604020202020204" pitchFamily="34" charset="0"/>
              <a:buChar char="•"/>
            </a:pPr>
            <a:r>
              <a:rPr lang="en-GB" sz="1600" dirty="0">
                <a:latin typeface="Arial"/>
                <a:cs typeface="Arial"/>
              </a:rPr>
              <a:t>Schools have responded differently – some ‘mark’ submitted work, others only ‘acknowledge’ it with no detailed feedback. A mixture of Maths, English and activity-based exercises are delivered via PDF worksheets, documents, links to videos and apps (Dojo, Google classroom). </a:t>
            </a:r>
          </a:p>
          <a:p>
            <a:pPr>
              <a:spcBef>
                <a:spcPts val="1200"/>
              </a:spcBef>
            </a:pPr>
            <a:endParaRPr lang="en-GB" sz="1600" dirty="0">
              <a:latin typeface="Arial"/>
              <a:cs typeface="Arial"/>
            </a:endParaRPr>
          </a:p>
          <a:p>
            <a:pPr marL="285750" indent="-285750">
              <a:spcBef>
                <a:spcPts val="1200"/>
              </a:spcBef>
              <a:buFont typeface="Arial" panose="020B0604020202020204" pitchFamily="34" charset="0"/>
              <a:buChar char="•"/>
            </a:pPr>
            <a:endParaRPr lang="en-GB" sz="1600" dirty="0">
              <a:latin typeface="Arial"/>
              <a:cs typeface="Arial"/>
            </a:endParaRPr>
          </a:p>
          <a:p>
            <a:pPr>
              <a:spcBef>
                <a:spcPts val="1200"/>
              </a:spcBef>
            </a:pPr>
            <a:endParaRPr lang="en-GB" sz="1600" dirty="0">
              <a:latin typeface="Arial"/>
              <a:cs typeface="Arial"/>
            </a:endParaRPr>
          </a:p>
          <a:p>
            <a:pPr>
              <a:spcBef>
                <a:spcPts val="1200"/>
              </a:spcBef>
            </a:pPr>
            <a:endParaRPr lang="en-GB" sz="1600" dirty="0">
              <a:latin typeface="Arial"/>
              <a:cs typeface="Arial"/>
            </a:endParaRPr>
          </a:p>
          <a:p>
            <a:pPr marL="285750" indent="-285750">
              <a:spcBef>
                <a:spcPts val="1200"/>
              </a:spcBef>
              <a:buFont typeface="Arial" panose="020B0604020202020204" pitchFamily="34" charset="0"/>
              <a:buChar char="•"/>
            </a:pPr>
            <a:r>
              <a:rPr lang="en-GB" sz="1600" dirty="0">
                <a:latin typeface="Arial" panose="020B0604020202020204" pitchFamily="34" charset="0"/>
                <a:cs typeface="Arial" panose="020B0604020202020204" pitchFamily="34" charset="0"/>
              </a:rPr>
              <a:t>Parents are uncertain whether they are supporting their children adequately e.g. they don’t know ‘how to teach’ and whether children are doing the work ‘right’. The younger the child, the more support is needed, </a:t>
            </a:r>
            <a:r>
              <a:rPr lang="en-GB" sz="1600" dirty="0">
                <a:latin typeface="Arial"/>
                <a:cs typeface="Arial"/>
              </a:rPr>
              <a:t>with some knock-on effect on the parents’ working day. </a:t>
            </a:r>
          </a:p>
          <a:p>
            <a:pPr marL="285750" indent="-285750">
              <a:spcBef>
                <a:spcPts val="1200"/>
              </a:spcBef>
              <a:buFont typeface="Arial" panose="020B0604020202020204" pitchFamily="34" charset="0"/>
              <a:buChar char="•"/>
            </a:pPr>
            <a:r>
              <a:rPr lang="en-GB" sz="1600" dirty="0">
                <a:latin typeface="Arial"/>
                <a:cs typeface="Arial"/>
              </a:rPr>
              <a:t>Parents would welcome </a:t>
            </a:r>
            <a:r>
              <a:rPr lang="en-GB" sz="1600" b="1" dirty="0">
                <a:latin typeface="Arial"/>
                <a:cs typeface="Arial"/>
              </a:rPr>
              <a:t>more interactive sessions </a:t>
            </a:r>
            <a:r>
              <a:rPr lang="en-GB" sz="1600" dirty="0">
                <a:latin typeface="Arial"/>
                <a:cs typeface="Arial"/>
              </a:rPr>
              <a:t>for children.</a:t>
            </a:r>
          </a:p>
          <a:p>
            <a:pPr marL="285750" indent="-285750">
              <a:spcBef>
                <a:spcPts val="1200"/>
              </a:spcBef>
              <a:buFont typeface="Arial" panose="020B0604020202020204" pitchFamily="34" charset="0"/>
              <a:buChar char="•"/>
            </a:pPr>
            <a:r>
              <a:rPr lang="en-GB" sz="1600" b="1" dirty="0">
                <a:latin typeface="Arial"/>
                <a:cs typeface="Arial"/>
              </a:rPr>
              <a:t>Time spent on school work varies </a:t>
            </a:r>
            <a:r>
              <a:rPr lang="en-GB" sz="1600" dirty="0">
                <a:latin typeface="Arial"/>
                <a:cs typeface="Arial"/>
              </a:rPr>
              <a:t>– from 2 hours to 5 hours a day. Parents feel children are set enough work but wonder how this compares to how much gets usually covered at school. </a:t>
            </a:r>
          </a:p>
          <a:p>
            <a:pPr marL="285750" indent="-285750">
              <a:spcBef>
                <a:spcPts val="1200"/>
              </a:spcBef>
              <a:buFont typeface="Arial" panose="020B0604020202020204" pitchFamily="34" charset="0"/>
              <a:buChar char="•"/>
            </a:pPr>
            <a:r>
              <a:rPr lang="en-GB" sz="1600" dirty="0">
                <a:latin typeface="Arial"/>
                <a:cs typeface="Arial"/>
              </a:rPr>
              <a:t>Parents identified ‘distractions’ as the main reason for homework taking too long to complete. Children can find it frustrating, too.</a:t>
            </a:r>
          </a:p>
        </p:txBody>
      </p:sp>
      <p:sp>
        <p:nvSpPr>
          <p:cNvPr id="2" name="Rectangle 1">
            <a:extLst>
              <a:ext uri="{FF2B5EF4-FFF2-40B4-BE49-F238E27FC236}">
                <a16:creationId xmlns:a16="http://schemas.microsoft.com/office/drawing/2014/main" id="{0E94DC4B-B257-4517-9712-42C44B32DC75}"/>
              </a:ext>
            </a:extLst>
          </p:cNvPr>
          <p:cNvSpPr/>
          <p:nvPr/>
        </p:nvSpPr>
        <p:spPr>
          <a:xfrm>
            <a:off x="1344592" y="2813447"/>
            <a:ext cx="9502816" cy="1231106"/>
          </a:xfrm>
          <a:prstGeom prst="rect">
            <a:avLst/>
          </a:prstGeom>
        </p:spPr>
        <p:txBody>
          <a:bodyPr wrap="square">
            <a:spAutoFit/>
          </a:bodyPr>
          <a:lstStyle/>
          <a:p>
            <a:pPr algn="ctr">
              <a:spcBef>
                <a:spcPts val="1200"/>
              </a:spcBef>
            </a:pPr>
            <a:r>
              <a:rPr lang="en-GB" sz="1600" b="1" i="1" dirty="0">
                <a:solidFill>
                  <a:schemeClr val="tx1">
                    <a:lumMod val="65000"/>
                    <a:lumOff val="35000"/>
                  </a:schemeClr>
                </a:solidFill>
                <a:latin typeface="Arial"/>
                <a:cs typeface="Arial"/>
              </a:rPr>
              <a:t>“I am very impressed with her school. They have sent the right amount of work, the support is there if you need it and they are actually marking the work.” </a:t>
            </a:r>
          </a:p>
          <a:p>
            <a:pPr algn="ctr">
              <a:spcBef>
                <a:spcPts val="1200"/>
              </a:spcBef>
            </a:pPr>
            <a:r>
              <a:rPr lang="en-GB" sz="1600" b="1" i="1" dirty="0">
                <a:solidFill>
                  <a:schemeClr val="tx1">
                    <a:lumMod val="65000"/>
                    <a:lumOff val="35000"/>
                  </a:schemeClr>
                </a:solidFill>
                <a:latin typeface="Arial"/>
                <a:cs typeface="Arial"/>
              </a:rPr>
              <a:t>“I don’t think there’s enough feedback coming the other way from the teachers. Which makes me feel more pressure on myself to review what they’ve done.”</a:t>
            </a:r>
          </a:p>
        </p:txBody>
      </p:sp>
    </p:spTree>
    <p:extLst>
      <p:ext uri="{BB962C8B-B14F-4D97-AF65-F5344CB8AC3E}">
        <p14:creationId xmlns:p14="http://schemas.microsoft.com/office/powerpoint/2010/main" val="12052644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B6DE17D1CC6840AD4483472E640AD5" ma:contentTypeVersion="12" ma:contentTypeDescription="Create a new document." ma:contentTypeScope="" ma:versionID="3d2b49279c80c6e7c1067c135a9710bb">
  <xsd:schema xmlns:xsd="http://www.w3.org/2001/XMLSchema" xmlns:xs="http://www.w3.org/2001/XMLSchema" xmlns:p="http://schemas.microsoft.com/office/2006/metadata/properties" xmlns:ns2="2969dc08-5bf8-468b-85d5-dfc5dae37cf0" xmlns:ns3="84ca0fae-7a23-4773-9d7c-60514ca6d38e" targetNamespace="http://schemas.microsoft.com/office/2006/metadata/properties" ma:root="true" ma:fieldsID="1b261316e1f1eec141c406ccccd02b2a" ns2:_="" ns3:_="">
    <xsd:import namespace="2969dc08-5bf8-468b-85d5-dfc5dae37cf0"/>
    <xsd:import namespace="84ca0fae-7a23-4773-9d7c-60514ca6d38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69dc08-5bf8-468b-85d5-dfc5dae37c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4ca0fae-7a23-4773-9d7c-60514ca6d38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086640-6B48-486B-B3FF-3FB90C46E4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69dc08-5bf8-468b-85d5-dfc5dae37cf0"/>
    <ds:schemaRef ds:uri="84ca0fae-7a23-4773-9d7c-60514ca6d3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516D25-13C5-4E73-A4ED-8D2FC6FE2DB4}">
  <ds:schemaRefs>
    <ds:schemaRef ds:uri="http://schemas.microsoft.com/sharepoint/v3/contenttype/forms"/>
  </ds:schemaRefs>
</ds:datastoreItem>
</file>

<file path=customXml/itemProps3.xml><?xml version="1.0" encoding="utf-8"?>
<ds:datastoreItem xmlns:ds="http://schemas.openxmlformats.org/officeDocument/2006/customXml" ds:itemID="{5E55E5A4-3333-4437-84F0-919C424731B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969dc08-5bf8-468b-85d5-dfc5dae37cf0"/>
    <ds:schemaRef ds:uri="84ca0fae-7a23-4773-9d7c-60514ca6d38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4316</TotalTime>
  <Words>3916</Words>
  <Application>Microsoft Office PowerPoint</Application>
  <PresentationFormat>Widescreen</PresentationFormat>
  <Paragraphs>272</Paragraphs>
  <Slides>16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Century Gothic</vt:lpstr>
      <vt:lpstr>Times New Roman</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Poppy Reece, Researcher</dc:creator>
  <cp:lastModifiedBy>Poppy Reece - Senior Researcher</cp:lastModifiedBy>
  <cp:revision>37</cp:revision>
  <dcterms:created xsi:type="dcterms:W3CDTF">2020-06-12T13:15:56Z</dcterms:created>
  <dcterms:modified xsi:type="dcterms:W3CDTF">2021-02-16T12:42:55Z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2020-07-29T21:48:58Z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e1f25842-2cca-49ff-b8d2-000006bb9c8b</vt:lpwstr>
  </property>
  <property fmtid="{D5CDD505-2E9C-101B-9397-08002B2CF9AE}" pid="8" name="MSIP_Label_39d8be9e-c8d9-4b9c-bd40-2c27cc7ea2e6_ContentBits">
    <vt:lpwstr>0</vt:lpwstr>
  </property>
  <property fmtid="{D5CDD505-2E9C-101B-9397-08002B2CF9AE}" pid="9" name="ContentTypeId">
    <vt:lpwstr>0x01010068B6DE17D1CC6840AD4483472E640AD5</vt:lpwstr>
  </property>
</Properties>
</file>