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42.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4.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45.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6.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7.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8.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9.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5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5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142"/>
  </p:notesMasterIdLst>
  <p:sldIdLst>
    <p:sldId id="256" r:id="rId5"/>
    <p:sldId id="296" r:id="rId6"/>
    <p:sldId id="4020" r:id="rId7"/>
    <p:sldId id="4116" r:id="rId8"/>
    <p:sldId id="4117" r:id="rId9"/>
    <p:sldId id="4092" r:id="rId10"/>
    <p:sldId id="4126" r:id="rId11"/>
    <p:sldId id="4119" r:id="rId12"/>
    <p:sldId id="4123" r:id="rId13"/>
    <p:sldId id="4120" r:id="rId14"/>
    <p:sldId id="4122" r:id="rId15"/>
    <p:sldId id="4125" r:id="rId16"/>
    <p:sldId id="4087" r:id="rId17"/>
    <p:sldId id="4067" r:id="rId18"/>
    <p:sldId id="4133" r:id="rId19"/>
    <p:sldId id="4114" r:id="rId20"/>
    <p:sldId id="4021" r:id="rId21"/>
    <p:sldId id="4105" r:id="rId22"/>
    <p:sldId id="4027" r:id="rId23"/>
    <p:sldId id="878" r:id="rId24"/>
    <p:sldId id="4025" r:id="rId25"/>
    <p:sldId id="879" r:id="rId26"/>
    <p:sldId id="346" r:id="rId27"/>
    <p:sldId id="338" r:id="rId28"/>
    <p:sldId id="305" r:id="rId29"/>
    <p:sldId id="351" r:id="rId30"/>
    <p:sldId id="350" r:id="rId31"/>
    <p:sldId id="4044" r:id="rId32"/>
    <p:sldId id="263" r:id="rId33"/>
    <p:sldId id="4052" r:id="rId34"/>
    <p:sldId id="926" r:id="rId35"/>
    <p:sldId id="923" r:id="rId36"/>
    <p:sldId id="275" r:id="rId37"/>
    <p:sldId id="277" r:id="rId38"/>
    <p:sldId id="289" r:id="rId39"/>
    <p:sldId id="293" r:id="rId40"/>
    <p:sldId id="947" r:id="rId41"/>
    <p:sldId id="4103" r:id="rId42"/>
    <p:sldId id="4108" r:id="rId43"/>
    <p:sldId id="4107" r:id="rId44"/>
    <p:sldId id="4098" r:id="rId45"/>
    <p:sldId id="4101" r:id="rId46"/>
    <p:sldId id="4028" r:id="rId47"/>
    <p:sldId id="927" r:id="rId48"/>
    <p:sldId id="4053" r:id="rId49"/>
    <p:sldId id="4041" r:id="rId50"/>
    <p:sldId id="4129" r:id="rId51"/>
    <p:sldId id="928" r:id="rId52"/>
    <p:sldId id="896" r:id="rId53"/>
    <p:sldId id="4064" r:id="rId54"/>
    <p:sldId id="933" r:id="rId55"/>
    <p:sldId id="4070" r:id="rId56"/>
    <p:sldId id="4034" r:id="rId57"/>
    <p:sldId id="4032" r:id="rId58"/>
    <p:sldId id="4038" r:id="rId59"/>
    <p:sldId id="4113" r:id="rId60"/>
    <p:sldId id="4036" r:id="rId61"/>
    <p:sldId id="4033" r:id="rId62"/>
    <p:sldId id="4035" r:id="rId63"/>
    <p:sldId id="4131" r:id="rId64"/>
    <p:sldId id="936" r:id="rId65"/>
    <p:sldId id="937" r:id="rId66"/>
    <p:sldId id="4069" r:id="rId67"/>
    <p:sldId id="4106" r:id="rId68"/>
    <p:sldId id="4099" r:id="rId69"/>
    <p:sldId id="4110" r:id="rId70"/>
    <p:sldId id="959" r:id="rId71"/>
    <p:sldId id="942" r:id="rId72"/>
    <p:sldId id="4071" r:id="rId73"/>
    <p:sldId id="898" r:id="rId74"/>
    <p:sldId id="897" r:id="rId75"/>
    <p:sldId id="903" r:id="rId76"/>
    <p:sldId id="4003" r:id="rId77"/>
    <p:sldId id="899" r:id="rId78"/>
    <p:sldId id="905" r:id="rId79"/>
    <p:sldId id="906" r:id="rId80"/>
    <p:sldId id="904" r:id="rId81"/>
    <p:sldId id="4015" r:id="rId82"/>
    <p:sldId id="944" r:id="rId83"/>
    <p:sldId id="4127" r:id="rId84"/>
    <p:sldId id="4128" r:id="rId85"/>
    <p:sldId id="4048" r:id="rId86"/>
    <p:sldId id="4060" r:id="rId87"/>
    <p:sldId id="4055" r:id="rId88"/>
    <p:sldId id="4049" r:id="rId89"/>
    <p:sldId id="4051" r:id="rId90"/>
    <p:sldId id="4124" r:id="rId91"/>
    <p:sldId id="916" r:id="rId92"/>
    <p:sldId id="908" r:id="rId93"/>
    <p:sldId id="4057" r:id="rId94"/>
    <p:sldId id="4056" r:id="rId95"/>
    <p:sldId id="919" r:id="rId96"/>
    <p:sldId id="4076" r:id="rId97"/>
    <p:sldId id="4082" r:id="rId98"/>
    <p:sldId id="4058" r:id="rId99"/>
    <p:sldId id="918" r:id="rId100"/>
    <p:sldId id="917" r:id="rId101"/>
    <p:sldId id="3995" r:id="rId102"/>
    <p:sldId id="4065" r:id="rId103"/>
    <p:sldId id="4091" r:id="rId104"/>
    <p:sldId id="4059" r:id="rId105"/>
    <p:sldId id="4077" r:id="rId106"/>
    <p:sldId id="3985" r:id="rId107"/>
    <p:sldId id="288" r:id="rId108"/>
    <p:sldId id="4011" r:id="rId109"/>
    <p:sldId id="4073" r:id="rId110"/>
    <p:sldId id="3980" r:id="rId111"/>
    <p:sldId id="3986" r:id="rId112"/>
    <p:sldId id="4047" r:id="rId113"/>
    <p:sldId id="4001" r:id="rId114"/>
    <p:sldId id="4085" r:id="rId115"/>
    <p:sldId id="4074" r:id="rId116"/>
    <p:sldId id="4068" r:id="rId117"/>
    <p:sldId id="3977" r:id="rId118"/>
    <p:sldId id="912" r:id="rId119"/>
    <p:sldId id="4013" r:id="rId120"/>
    <p:sldId id="4090" r:id="rId121"/>
    <p:sldId id="4010" r:id="rId122"/>
    <p:sldId id="945" r:id="rId123"/>
    <p:sldId id="946" r:id="rId124"/>
    <p:sldId id="3997" r:id="rId125"/>
    <p:sldId id="4080" r:id="rId126"/>
    <p:sldId id="4079" r:id="rId127"/>
    <p:sldId id="950" r:id="rId128"/>
    <p:sldId id="889" r:id="rId129"/>
    <p:sldId id="890" r:id="rId130"/>
    <p:sldId id="951" r:id="rId131"/>
    <p:sldId id="3998" r:id="rId132"/>
    <p:sldId id="3983" r:id="rId133"/>
    <p:sldId id="4115" r:id="rId134"/>
    <p:sldId id="4024" r:id="rId135"/>
    <p:sldId id="260" r:id="rId136"/>
    <p:sldId id="299" r:id="rId137"/>
    <p:sldId id="874" r:id="rId138"/>
    <p:sldId id="4111" r:id="rId139"/>
    <p:sldId id="297" r:id="rId140"/>
    <p:sldId id="270" r:id="rId1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guide id="3" pos="6262" userDrawn="1">
          <p15:clr>
            <a:srgbClr val="A4A3A4"/>
          </p15:clr>
        </p15:guide>
        <p15:guide id="4" pos="1455" userDrawn="1">
          <p15:clr>
            <a:srgbClr val="A4A3A4"/>
          </p15:clr>
        </p15:guide>
        <p15:guide id="5" orient="horz" pos="2818" userDrawn="1">
          <p15:clr>
            <a:srgbClr val="A4A3A4"/>
          </p15:clr>
        </p15:guide>
        <p15:guide id="6" orient="horz" pos="200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A11E16-7978-D8EF-F5B4-25FB178B06A4}" name="Ana Dutu - Analyst" initials="AA" userId="S::ana-maria.dutu@essex.gov.uk::8d7f954a-6f48-4744-81ac-536f90268590" providerId="AD"/>
  <p188:author id="{3183957D-5778-89FB-D008-E71C9C7BE80B}" name="Ana Dutu - Analyst" initials="ADA" userId="S::Ana-Maria.Dutu@essex.gov.uk::8d7f954a-6f48-4744-81ac-536f90268590" providerId="AD"/>
  <p188:author id="{862E98E1-EBC5-240F-BA49-1059E94C5876}" name="Lucy Smith - Analyst" initials="LSA" userId="S::Lucy.Smith@essex.gov.uk::497f790a-0f0c-46fe-9f9b-477382739fb8" providerId="AD"/>
  <p188:author id="{4A79CDE2-0483-69FF-DC71-D168B026809B}" name="Gaynor Sproul - Commissioning Manager" initials="GSCM" userId="S::Gaynor.Sproul@essex.gov.uk::064a15a8-3af5-4e14-b000-af91ca3a225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40037"/>
    <a:srgbClr val="76766B"/>
    <a:srgbClr val="FFFFFF"/>
    <a:srgbClr val="004C94"/>
    <a:srgbClr val="E50E42"/>
    <a:srgbClr val="000000"/>
    <a:srgbClr val="C84674"/>
    <a:srgbClr val="CC1B15"/>
    <a:srgbClr val="E97135"/>
    <a:srgbClr val="2C5E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3" autoAdjust="0"/>
    <p:restoredTop sz="94660"/>
  </p:normalViewPr>
  <p:slideViewPr>
    <p:cSldViewPr snapToGrid="0">
      <p:cViewPr varScale="1">
        <p:scale>
          <a:sx n="108" d="100"/>
          <a:sy n="108" d="100"/>
        </p:scale>
        <p:origin x="486" y="102"/>
      </p:cViewPr>
      <p:guideLst>
        <p:guide orient="horz" pos="2205"/>
        <p:guide pos="3840"/>
        <p:guide pos="6262"/>
        <p:guide pos="1455"/>
        <p:guide orient="horz" pos="2818"/>
        <p:guide orient="horz" pos="200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slide" Target="slides/slide136.xml"/><Relationship Id="rId14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Essex%20Police%20&amp;%20MARAC\Domestic%20Abuse%20Needs%20Assessment%20-%20Results%20v2.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s\2023%20Update\Data\Districts\Copy%20of%20Copy%20of%20Copy%20of%20districts%2021%20to%2023%20final%20%20v3%20-%20ana%20starting%20clean%20up%20v2.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Districts\districts%2021%20to%2023%20final%20.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Districts\districts%2021%20to%2023%20final%20.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Districts\districts%2021%20to%2023%20final%20.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Districts\districts%2021%20to%2023%20final%20.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Districts\districts%2021%20to%2023%20final%20.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Districts\districts%2021%20to%2023%20final%20.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s\2023%20Update\Data\Providers\Providers%20-%20Intersectionality%20Ana%20edits%2018th%20June%20'24.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Districts\districts%2021%20to%2023%20final%20.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na-maria.dutu\Downloads\Providers%20-%20Intersectionality.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s\2023%20Update\Data\Essex%20Police%20&amp;%20MARAC\Domestic%20Abuse%20Needs%20Assessment%20-%20Results%20POLICE%20v2.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na-maria.dutu\Downloads\Providers%20-%20Intersectionality.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ana-maria.dutu\Downloads\Providers%20-%20Intersectionality.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C:\Users\ana-maria.dutu\Downloads\Providers%20-%20Intersectionality.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Essex%20Police%20&amp;%20MARAC\Children%20Assessements%20DA%20Ethnicity%20Adj%20(1).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Essex%20Police%20&amp;%20MARAC\Children%20Assessements%20DA%20Ethnicity%20Adj%20(1).xlsx" TargetMode="External"/><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2023%20Update\Data\Districts\DA%20Merged%20with%20Needs%20Districts%20v4.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na-maria.dutu\Downloads\Providers%20-%20Intersectionality.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Book5"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s\2023%20Update\Data\Districts\Copy%20of%20Copy%20of%20districts%2021%20to%2023%20final%20%20v3%20-%20ana%20starting%20clean%20up%20v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s\2023%20Update\Data\Districts\Copy%20of%20Copy%20of%20districts%2021%20to%2023%20final%20%20v3%20-%20ana%20starting%20clean%20up%20v1.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hesfs02\TeamShare\Strategy,%20Insight%20and%20Engagement\5.%20Data%20and%20Analytics\Projects\DA%20Safe%20Accommodation%20Needs%20Assessments\2023%20Update\Data\Providers\Providers%20-%20Intersectionality.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a:solidFill>
                  <a:schemeClr val="tx1"/>
                </a:solidFill>
                <a:latin typeface="Lexend" pitchFamily="2" charset="0"/>
              </a:rPr>
              <a:t>DA</a:t>
            </a:r>
            <a:r>
              <a:rPr lang="en-GB" sz="1400" b="0" baseline="0">
                <a:solidFill>
                  <a:schemeClr val="tx1"/>
                </a:solidFill>
                <a:latin typeface="Lexend" pitchFamily="2" charset="0"/>
              </a:rPr>
              <a:t> Crimes and Non-Crimes reported to Essex Police </a:t>
            </a:r>
            <a:endParaRPr lang="en-GB" sz="1400" b="0">
              <a:solidFill>
                <a:schemeClr val="tx1"/>
              </a:solidFill>
              <a:latin typeface="Lexend" pitchFamily="2" charset="0"/>
            </a:endParaRPr>
          </a:p>
        </c:rich>
      </c:tx>
      <c:layout>
        <c:manualLayout>
          <c:xMode val="edge"/>
          <c:yMode val="edge"/>
          <c:x val="0.1741790750141004"/>
          <c:y val="2.301497666381902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595024002999212"/>
          <c:y val="8.6979499014727082E-2"/>
          <c:w val="0.90744091701175877"/>
          <c:h val="0.61334175711218997"/>
        </c:manualLayout>
      </c:layout>
      <c:lineChart>
        <c:grouping val="standard"/>
        <c:varyColors val="0"/>
        <c:ser>
          <c:idx val="0"/>
          <c:order val="0"/>
          <c:tx>
            <c:strRef>
              <c:f>GRAPHS!$B$1</c:f>
              <c:strCache>
                <c:ptCount val="1"/>
                <c:pt idx="0">
                  <c:v>DA Crimes</c:v>
                </c:pt>
              </c:strCache>
            </c:strRef>
          </c:tx>
          <c:spPr>
            <a:ln w="25400" cap="rnd">
              <a:solidFill>
                <a:srgbClr val="E40037"/>
              </a:solidFill>
              <a:round/>
            </a:ln>
            <a:effectLst/>
          </c:spPr>
          <c:marker>
            <c:symbol val="none"/>
          </c:marker>
          <c:cat>
            <c:numRef>
              <c:f>GRAPHS!$A$2:$A$31</c:f>
              <c:numCache>
                <c:formatCode>mmm\-yy</c:formatCode>
                <c:ptCount val="30"/>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numCache>
            </c:numRef>
          </c:cat>
          <c:val>
            <c:numRef>
              <c:f>GRAPHS!$B$2:$B$31</c:f>
              <c:numCache>
                <c:formatCode>General</c:formatCode>
                <c:ptCount val="30"/>
                <c:pt idx="0">
                  <c:v>2260</c:v>
                </c:pt>
                <c:pt idx="1">
                  <c:v>2534</c:v>
                </c:pt>
                <c:pt idx="2">
                  <c:v>2721</c:v>
                </c:pt>
                <c:pt idx="3">
                  <c:v>2764</c:v>
                </c:pt>
                <c:pt idx="4">
                  <c:v>2587</c:v>
                </c:pt>
                <c:pt idx="5">
                  <c:v>2637</c:v>
                </c:pt>
                <c:pt idx="6">
                  <c:v>2643</c:v>
                </c:pt>
                <c:pt idx="7">
                  <c:v>2629</c:v>
                </c:pt>
                <c:pt idx="8">
                  <c:v>2669</c:v>
                </c:pt>
                <c:pt idx="9">
                  <c:v>2621</c:v>
                </c:pt>
                <c:pt idx="10">
                  <c:v>2308</c:v>
                </c:pt>
                <c:pt idx="11">
                  <c:v>2505</c:v>
                </c:pt>
                <c:pt idx="12">
                  <c:v>2289</c:v>
                </c:pt>
                <c:pt idx="13">
                  <c:v>2460</c:v>
                </c:pt>
                <c:pt idx="14">
                  <c:v>2469</c:v>
                </c:pt>
                <c:pt idx="15">
                  <c:v>2788</c:v>
                </c:pt>
                <c:pt idx="16">
                  <c:v>2692</c:v>
                </c:pt>
                <c:pt idx="17">
                  <c:v>2339</c:v>
                </c:pt>
                <c:pt idx="18">
                  <c:v>2334</c:v>
                </c:pt>
                <c:pt idx="19">
                  <c:v>2135</c:v>
                </c:pt>
                <c:pt idx="20">
                  <c:v>2110</c:v>
                </c:pt>
                <c:pt idx="21">
                  <c:v>2229</c:v>
                </c:pt>
                <c:pt idx="22">
                  <c:v>1942</c:v>
                </c:pt>
                <c:pt idx="23">
                  <c:v>2210</c:v>
                </c:pt>
                <c:pt idx="24">
                  <c:v>2066</c:v>
                </c:pt>
                <c:pt idx="25">
                  <c:v>2040</c:v>
                </c:pt>
                <c:pt idx="26">
                  <c:v>2057</c:v>
                </c:pt>
                <c:pt idx="27">
                  <c:v>2175</c:v>
                </c:pt>
                <c:pt idx="28">
                  <c:v>2172</c:v>
                </c:pt>
                <c:pt idx="29">
                  <c:v>2193</c:v>
                </c:pt>
              </c:numCache>
            </c:numRef>
          </c:val>
          <c:smooth val="0"/>
          <c:extLst>
            <c:ext xmlns:c16="http://schemas.microsoft.com/office/drawing/2014/chart" uri="{C3380CC4-5D6E-409C-BE32-E72D297353CC}">
              <c16:uniqueId val="{00000000-2E4E-47B3-83F1-56EDEE5E49E3}"/>
            </c:ext>
          </c:extLst>
        </c:ser>
        <c:ser>
          <c:idx val="1"/>
          <c:order val="1"/>
          <c:tx>
            <c:strRef>
              <c:f>GRAPHS!$C$1</c:f>
              <c:strCache>
                <c:ptCount val="1"/>
                <c:pt idx="0">
                  <c:v>DA Non-Crimes (DA Incidents but a criminal offence did not take place)</c:v>
                </c:pt>
              </c:strCache>
            </c:strRef>
          </c:tx>
          <c:spPr>
            <a:ln w="25400" cap="rnd">
              <a:solidFill>
                <a:srgbClr val="004C94"/>
              </a:solidFill>
              <a:round/>
            </a:ln>
            <a:effectLst/>
          </c:spPr>
          <c:marker>
            <c:symbol val="none"/>
          </c:marker>
          <c:cat>
            <c:numRef>
              <c:f>GRAPHS!$A$2:$A$31</c:f>
              <c:numCache>
                <c:formatCode>mmm\-yy</c:formatCode>
                <c:ptCount val="30"/>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numCache>
            </c:numRef>
          </c:cat>
          <c:val>
            <c:numRef>
              <c:f>GRAPHS!$C$2:$C$31</c:f>
              <c:numCache>
                <c:formatCode>General</c:formatCode>
                <c:ptCount val="30"/>
                <c:pt idx="0">
                  <c:v>929</c:v>
                </c:pt>
                <c:pt idx="1">
                  <c:v>975</c:v>
                </c:pt>
                <c:pt idx="2">
                  <c:v>984</c:v>
                </c:pt>
                <c:pt idx="3">
                  <c:v>1027</c:v>
                </c:pt>
                <c:pt idx="4">
                  <c:v>991</c:v>
                </c:pt>
                <c:pt idx="5">
                  <c:v>1015</c:v>
                </c:pt>
                <c:pt idx="6">
                  <c:v>1012</c:v>
                </c:pt>
                <c:pt idx="7">
                  <c:v>944</c:v>
                </c:pt>
                <c:pt idx="8">
                  <c:v>1021</c:v>
                </c:pt>
                <c:pt idx="9">
                  <c:v>1029</c:v>
                </c:pt>
                <c:pt idx="10">
                  <c:v>883</c:v>
                </c:pt>
                <c:pt idx="11">
                  <c:v>961</c:v>
                </c:pt>
                <c:pt idx="12">
                  <c:v>886</c:v>
                </c:pt>
                <c:pt idx="13">
                  <c:v>987</c:v>
                </c:pt>
                <c:pt idx="14">
                  <c:v>946</c:v>
                </c:pt>
                <c:pt idx="15">
                  <c:v>1010</c:v>
                </c:pt>
                <c:pt idx="16">
                  <c:v>1036</c:v>
                </c:pt>
                <c:pt idx="17">
                  <c:v>892</c:v>
                </c:pt>
                <c:pt idx="18">
                  <c:v>911</c:v>
                </c:pt>
                <c:pt idx="19">
                  <c:v>844</c:v>
                </c:pt>
                <c:pt idx="20">
                  <c:v>789</c:v>
                </c:pt>
                <c:pt idx="21">
                  <c:v>821</c:v>
                </c:pt>
                <c:pt idx="22">
                  <c:v>758</c:v>
                </c:pt>
                <c:pt idx="23">
                  <c:v>805</c:v>
                </c:pt>
                <c:pt idx="24">
                  <c:v>832</c:v>
                </c:pt>
                <c:pt idx="25">
                  <c:v>815</c:v>
                </c:pt>
                <c:pt idx="26">
                  <c:v>889</c:v>
                </c:pt>
                <c:pt idx="27">
                  <c:v>872</c:v>
                </c:pt>
                <c:pt idx="28">
                  <c:v>920</c:v>
                </c:pt>
                <c:pt idx="29">
                  <c:v>837</c:v>
                </c:pt>
              </c:numCache>
            </c:numRef>
          </c:val>
          <c:smooth val="0"/>
          <c:extLst>
            <c:ext xmlns:c16="http://schemas.microsoft.com/office/drawing/2014/chart" uri="{C3380CC4-5D6E-409C-BE32-E72D297353CC}">
              <c16:uniqueId val="{00000001-2E4E-47B3-83F1-56EDEE5E49E3}"/>
            </c:ext>
          </c:extLst>
        </c:ser>
        <c:dLbls>
          <c:showLegendKey val="0"/>
          <c:showVal val="0"/>
          <c:showCatName val="0"/>
          <c:showSerName val="0"/>
          <c:showPercent val="0"/>
          <c:showBubbleSize val="0"/>
        </c:dLbls>
        <c:smooth val="0"/>
        <c:axId val="1808480240"/>
        <c:axId val="1810873872"/>
      </c:lineChart>
      <c:dateAx>
        <c:axId val="180848024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Lexend" pitchFamily="2" charset="0"/>
                <a:ea typeface="+mn-ea"/>
                <a:cs typeface="+mn-cs"/>
              </a:defRPr>
            </a:pPr>
            <a:endParaRPr lang="en-US"/>
          </a:p>
        </c:txPr>
        <c:crossAx val="1810873872"/>
        <c:crosses val="autoZero"/>
        <c:auto val="1"/>
        <c:lblOffset val="100"/>
        <c:baseTimeUnit val="months"/>
      </c:dateAx>
      <c:valAx>
        <c:axId val="1810873872"/>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Lexend" pitchFamily="2" charset="0"/>
                <a:ea typeface="+mn-ea"/>
                <a:cs typeface="+mn-cs"/>
              </a:defRPr>
            </a:pPr>
            <a:endParaRPr lang="en-US"/>
          </a:p>
        </c:txPr>
        <c:crossAx val="1808480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legend>
    <c:plotVisOnly val="1"/>
    <c:dispBlanksAs val="gap"/>
    <c:showDLblsOverMax val="0"/>
  </c:chart>
  <c:spPr>
    <a:solidFill>
      <a:schemeClr val="bg1"/>
    </a:solidFill>
    <a:ln w="317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a:solidFill>
                  <a:sysClr val="windowText" lastClr="000000"/>
                </a:solidFill>
                <a:latin typeface="Lexend" pitchFamily="2" charset="0"/>
              </a:rPr>
              <a:t>District supported victims by Local Authority</a:t>
            </a:r>
            <a:r>
              <a:rPr lang="en-GB" sz="1200" baseline="0">
                <a:solidFill>
                  <a:sysClr val="windowText" lastClr="000000"/>
                </a:solidFill>
                <a:latin typeface="Lexend" pitchFamily="2" charset="0"/>
              </a:rPr>
              <a:t> and number of children</a:t>
            </a:r>
            <a:endParaRPr lang="en-GB" sz="1200">
              <a:solidFill>
                <a:sysClr val="windowText" lastClr="000000"/>
              </a:solidFill>
              <a:latin typeface="Lexend" pitchFamily="2"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needs!$CO$45</c:f>
              <c:strCache>
                <c:ptCount val="1"/>
                <c:pt idx="0">
                  <c:v>1</c:v>
                </c:pt>
              </c:strCache>
            </c:strRef>
          </c:tx>
          <c:spPr>
            <a:solidFill>
              <a:srgbClr val="E40037"/>
            </a:solidFill>
            <a:ln>
              <a:solidFill>
                <a:sysClr val="windowText" lastClr="000000"/>
              </a:solidFill>
            </a:ln>
            <a:effectLst/>
          </c:spPr>
          <c:invertIfNegative val="0"/>
          <c:cat>
            <c:strRef>
              <c:f>needs!$CN$46:$CN$57</c:f>
              <c:strCache>
                <c:ptCount val="12"/>
                <c:pt idx="0">
                  <c:v>Brentwood</c:v>
                </c:pt>
                <c:pt idx="1">
                  <c:v>Castle Point</c:v>
                </c:pt>
                <c:pt idx="2">
                  <c:v>Maldon</c:v>
                </c:pt>
                <c:pt idx="3">
                  <c:v>Chelmsford</c:v>
                </c:pt>
                <c:pt idx="4">
                  <c:v>Braintree</c:v>
                </c:pt>
                <c:pt idx="5">
                  <c:v>Rochford</c:v>
                </c:pt>
                <c:pt idx="6">
                  <c:v>Epping Forest</c:v>
                </c:pt>
                <c:pt idx="7">
                  <c:v>Basildon</c:v>
                </c:pt>
                <c:pt idx="8">
                  <c:v>Colchester</c:v>
                </c:pt>
                <c:pt idx="9">
                  <c:v>Tendring</c:v>
                </c:pt>
                <c:pt idx="10">
                  <c:v>Harlow</c:v>
                </c:pt>
                <c:pt idx="11">
                  <c:v>Uttlesford</c:v>
                </c:pt>
              </c:strCache>
            </c:strRef>
          </c:cat>
          <c:val>
            <c:numRef>
              <c:f>needs!$CO$46:$CO$57</c:f>
              <c:numCache>
                <c:formatCode>0%</c:formatCode>
                <c:ptCount val="12"/>
                <c:pt idx="0">
                  <c:v>0.2857142857142857</c:v>
                </c:pt>
                <c:pt idx="1">
                  <c:v>0.19047619047619047</c:v>
                </c:pt>
                <c:pt idx="2">
                  <c:v>0.23376623376623376</c:v>
                </c:pt>
                <c:pt idx="3">
                  <c:v>0.25773195876288657</c:v>
                </c:pt>
                <c:pt idx="4">
                  <c:v>0.18571428571428572</c:v>
                </c:pt>
                <c:pt idx="5">
                  <c:v>0.17499999999999999</c:v>
                </c:pt>
                <c:pt idx="6">
                  <c:v>0.15853658536585366</c:v>
                </c:pt>
                <c:pt idx="7">
                  <c:v>0.19796954314720813</c:v>
                </c:pt>
                <c:pt idx="8">
                  <c:v>0.18787878787878787</c:v>
                </c:pt>
                <c:pt idx="9">
                  <c:v>0.19662921348314608</c:v>
                </c:pt>
                <c:pt idx="10">
                  <c:v>0.24210526315789474</c:v>
                </c:pt>
              </c:numCache>
            </c:numRef>
          </c:val>
          <c:extLst>
            <c:ext xmlns:c16="http://schemas.microsoft.com/office/drawing/2014/chart" uri="{C3380CC4-5D6E-409C-BE32-E72D297353CC}">
              <c16:uniqueId val="{00000000-AF6E-44B5-8187-85A9C41884C8}"/>
            </c:ext>
          </c:extLst>
        </c:ser>
        <c:ser>
          <c:idx val="1"/>
          <c:order val="1"/>
          <c:tx>
            <c:strRef>
              <c:f>needs!$CP$45</c:f>
              <c:strCache>
                <c:ptCount val="1"/>
                <c:pt idx="0">
                  <c:v>2</c:v>
                </c:pt>
              </c:strCache>
            </c:strRef>
          </c:tx>
          <c:spPr>
            <a:solidFill>
              <a:srgbClr val="E97135"/>
            </a:solidFill>
            <a:ln>
              <a:solidFill>
                <a:sysClr val="windowText" lastClr="000000"/>
              </a:solidFill>
            </a:ln>
            <a:effectLst/>
          </c:spPr>
          <c:invertIfNegative val="0"/>
          <c:cat>
            <c:strRef>
              <c:f>needs!$CN$46:$CN$57</c:f>
              <c:strCache>
                <c:ptCount val="12"/>
                <c:pt idx="0">
                  <c:v>Brentwood</c:v>
                </c:pt>
                <c:pt idx="1">
                  <c:v>Castle Point</c:v>
                </c:pt>
                <c:pt idx="2">
                  <c:v>Maldon</c:v>
                </c:pt>
                <c:pt idx="3">
                  <c:v>Chelmsford</c:v>
                </c:pt>
                <c:pt idx="4">
                  <c:v>Braintree</c:v>
                </c:pt>
                <c:pt idx="5">
                  <c:v>Rochford</c:v>
                </c:pt>
                <c:pt idx="6">
                  <c:v>Epping Forest</c:v>
                </c:pt>
                <c:pt idx="7">
                  <c:v>Basildon</c:v>
                </c:pt>
                <c:pt idx="8">
                  <c:v>Colchester</c:v>
                </c:pt>
                <c:pt idx="9">
                  <c:v>Tendring</c:v>
                </c:pt>
                <c:pt idx="10">
                  <c:v>Harlow</c:v>
                </c:pt>
                <c:pt idx="11">
                  <c:v>Uttlesford</c:v>
                </c:pt>
              </c:strCache>
            </c:strRef>
          </c:cat>
          <c:val>
            <c:numRef>
              <c:f>needs!$CP$46:$CP$57</c:f>
              <c:numCache>
                <c:formatCode>0%</c:formatCode>
                <c:ptCount val="12"/>
                <c:pt idx="0">
                  <c:v>0.39285714285714285</c:v>
                </c:pt>
                <c:pt idx="1">
                  <c:v>0.2857142857142857</c:v>
                </c:pt>
                <c:pt idx="2">
                  <c:v>0.23376623376623376</c:v>
                </c:pt>
                <c:pt idx="3">
                  <c:v>0.17869415807560138</c:v>
                </c:pt>
                <c:pt idx="4">
                  <c:v>0.22857142857142856</c:v>
                </c:pt>
                <c:pt idx="5">
                  <c:v>0.3125</c:v>
                </c:pt>
                <c:pt idx="6">
                  <c:v>0.21951219512195122</c:v>
                </c:pt>
                <c:pt idx="7">
                  <c:v>0.20812182741116753</c:v>
                </c:pt>
                <c:pt idx="8">
                  <c:v>0.18787878787878787</c:v>
                </c:pt>
                <c:pt idx="9">
                  <c:v>0.17415730337078653</c:v>
                </c:pt>
                <c:pt idx="10">
                  <c:v>0.18947368421052632</c:v>
                </c:pt>
              </c:numCache>
            </c:numRef>
          </c:val>
          <c:extLst>
            <c:ext xmlns:c16="http://schemas.microsoft.com/office/drawing/2014/chart" uri="{C3380CC4-5D6E-409C-BE32-E72D297353CC}">
              <c16:uniqueId val="{00000001-AF6E-44B5-8187-85A9C41884C8}"/>
            </c:ext>
          </c:extLst>
        </c:ser>
        <c:ser>
          <c:idx val="2"/>
          <c:order val="2"/>
          <c:tx>
            <c:strRef>
              <c:f>needs!$CQ$45</c:f>
              <c:strCache>
                <c:ptCount val="1"/>
                <c:pt idx="0">
                  <c:v>3</c:v>
                </c:pt>
              </c:strCache>
            </c:strRef>
          </c:tx>
          <c:spPr>
            <a:solidFill>
              <a:srgbClr val="ECB720"/>
            </a:solidFill>
            <a:ln>
              <a:solidFill>
                <a:sysClr val="windowText" lastClr="000000"/>
              </a:solidFill>
            </a:ln>
            <a:effectLst/>
          </c:spPr>
          <c:invertIfNegative val="0"/>
          <c:cat>
            <c:strRef>
              <c:f>needs!$CN$46:$CN$57</c:f>
              <c:strCache>
                <c:ptCount val="12"/>
                <c:pt idx="0">
                  <c:v>Brentwood</c:v>
                </c:pt>
                <c:pt idx="1">
                  <c:v>Castle Point</c:v>
                </c:pt>
                <c:pt idx="2">
                  <c:v>Maldon</c:v>
                </c:pt>
                <c:pt idx="3">
                  <c:v>Chelmsford</c:v>
                </c:pt>
                <c:pt idx="4">
                  <c:v>Braintree</c:v>
                </c:pt>
                <c:pt idx="5">
                  <c:v>Rochford</c:v>
                </c:pt>
                <c:pt idx="6">
                  <c:v>Epping Forest</c:v>
                </c:pt>
                <c:pt idx="7">
                  <c:v>Basildon</c:v>
                </c:pt>
                <c:pt idx="8">
                  <c:v>Colchester</c:v>
                </c:pt>
                <c:pt idx="9">
                  <c:v>Tendring</c:v>
                </c:pt>
                <c:pt idx="10">
                  <c:v>Harlow</c:v>
                </c:pt>
                <c:pt idx="11">
                  <c:v>Uttlesford</c:v>
                </c:pt>
              </c:strCache>
            </c:strRef>
          </c:cat>
          <c:val>
            <c:numRef>
              <c:f>needs!$CQ$46:$CQ$57</c:f>
              <c:numCache>
                <c:formatCode>0%</c:formatCode>
                <c:ptCount val="12"/>
                <c:pt idx="0">
                  <c:v>0</c:v>
                </c:pt>
                <c:pt idx="1">
                  <c:v>0.14285714285714285</c:v>
                </c:pt>
                <c:pt idx="2">
                  <c:v>0.11688311688311688</c:v>
                </c:pt>
                <c:pt idx="3">
                  <c:v>0.13745704467353953</c:v>
                </c:pt>
                <c:pt idx="4">
                  <c:v>0.12857142857142856</c:v>
                </c:pt>
                <c:pt idx="5">
                  <c:v>8.7499999999999994E-2</c:v>
                </c:pt>
                <c:pt idx="6">
                  <c:v>8.5365853658536592E-2</c:v>
                </c:pt>
                <c:pt idx="7">
                  <c:v>9.1370558375634514E-2</c:v>
                </c:pt>
                <c:pt idx="8">
                  <c:v>0.10303030303030303</c:v>
                </c:pt>
                <c:pt idx="9">
                  <c:v>6.1797752808988762E-2</c:v>
                </c:pt>
                <c:pt idx="10">
                  <c:v>9.4736842105263161E-2</c:v>
                </c:pt>
              </c:numCache>
            </c:numRef>
          </c:val>
          <c:extLst>
            <c:ext xmlns:c16="http://schemas.microsoft.com/office/drawing/2014/chart" uri="{C3380CC4-5D6E-409C-BE32-E72D297353CC}">
              <c16:uniqueId val="{00000002-AF6E-44B5-8187-85A9C41884C8}"/>
            </c:ext>
          </c:extLst>
        </c:ser>
        <c:ser>
          <c:idx val="3"/>
          <c:order val="3"/>
          <c:tx>
            <c:strRef>
              <c:f>needs!$CR$45</c:f>
              <c:strCache>
                <c:ptCount val="1"/>
                <c:pt idx="0">
                  <c:v>4</c:v>
                </c:pt>
              </c:strCache>
            </c:strRef>
          </c:tx>
          <c:spPr>
            <a:solidFill>
              <a:srgbClr val="C84674"/>
            </a:solidFill>
            <a:ln>
              <a:solidFill>
                <a:sysClr val="windowText" lastClr="000000"/>
              </a:solidFill>
            </a:ln>
            <a:effectLst/>
          </c:spPr>
          <c:invertIfNegative val="0"/>
          <c:cat>
            <c:strRef>
              <c:f>needs!$CN$46:$CN$57</c:f>
              <c:strCache>
                <c:ptCount val="12"/>
                <c:pt idx="0">
                  <c:v>Brentwood</c:v>
                </c:pt>
                <c:pt idx="1">
                  <c:v>Castle Point</c:v>
                </c:pt>
                <c:pt idx="2">
                  <c:v>Maldon</c:v>
                </c:pt>
                <c:pt idx="3">
                  <c:v>Chelmsford</c:v>
                </c:pt>
                <c:pt idx="4">
                  <c:v>Braintree</c:v>
                </c:pt>
                <c:pt idx="5">
                  <c:v>Rochford</c:v>
                </c:pt>
                <c:pt idx="6">
                  <c:v>Epping Forest</c:v>
                </c:pt>
                <c:pt idx="7">
                  <c:v>Basildon</c:v>
                </c:pt>
                <c:pt idx="8">
                  <c:v>Colchester</c:v>
                </c:pt>
                <c:pt idx="9">
                  <c:v>Tendring</c:v>
                </c:pt>
                <c:pt idx="10">
                  <c:v>Harlow</c:v>
                </c:pt>
                <c:pt idx="11">
                  <c:v>Uttlesford</c:v>
                </c:pt>
              </c:strCache>
            </c:strRef>
          </c:cat>
          <c:val>
            <c:numRef>
              <c:f>needs!$CR$46:$CR$57</c:f>
              <c:numCache>
                <c:formatCode>0%</c:formatCode>
                <c:ptCount val="12"/>
                <c:pt idx="0">
                  <c:v>3.5714285714285712E-2</c:v>
                </c:pt>
                <c:pt idx="1">
                  <c:v>4.7619047619047616E-2</c:v>
                </c:pt>
                <c:pt idx="2">
                  <c:v>2.5974025974025976E-2</c:v>
                </c:pt>
                <c:pt idx="3">
                  <c:v>2.4054982817869417E-2</c:v>
                </c:pt>
                <c:pt idx="4">
                  <c:v>2.8571428571428571E-2</c:v>
                </c:pt>
                <c:pt idx="5">
                  <c:v>1.2500000000000001E-2</c:v>
                </c:pt>
                <c:pt idx="6">
                  <c:v>0.10975609756097561</c:v>
                </c:pt>
                <c:pt idx="7">
                  <c:v>4.5685279187817257E-2</c:v>
                </c:pt>
                <c:pt idx="8">
                  <c:v>3.0303030303030304E-2</c:v>
                </c:pt>
                <c:pt idx="9">
                  <c:v>2.8089887640449437E-2</c:v>
                </c:pt>
                <c:pt idx="10">
                  <c:v>8.4210526315789472E-2</c:v>
                </c:pt>
              </c:numCache>
            </c:numRef>
          </c:val>
          <c:extLst>
            <c:ext xmlns:c16="http://schemas.microsoft.com/office/drawing/2014/chart" uri="{C3380CC4-5D6E-409C-BE32-E72D297353CC}">
              <c16:uniqueId val="{00000003-AF6E-44B5-8187-85A9C41884C8}"/>
            </c:ext>
          </c:extLst>
        </c:ser>
        <c:ser>
          <c:idx val="4"/>
          <c:order val="4"/>
          <c:tx>
            <c:strRef>
              <c:f>needs!$CS$45</c:f>
              <c:strCache>
                <c:ptCount val="1"/>
                <c:pt idx="0">
                  <c:v>5 or more</c:v>
                </c:pt>
              </c:strCache>
            </c:strRef>
          </c:tx>
          <c:spPr>
            <a:solidFill>
              <a:srgbClr val="9361B3"/>
            </a:solidFill>
            <a:ln>
              <a:solidFill>
                <a:sysClr val="windowText" lastClr="000000"/>
              </a:solidFill>
            </a:ln>
            <a:effectLst/>
          </c:spPr>
          <c:invertIfNegative val="0"/>
          <c:cat>
            <c:strRef>
              <c:f>needs!$CN$46:$CN$57</c:f>
              <c:strCache>
                <c:ptCount val="12"/>
                <c:pt idx="0">
                  <c:v>Brentwood</c:v>
                </c:pt>
                <c:pt idx="1">
                  <c:v>Castle Point</c:v>
                </c:pt>
                <c:pt idx="2">
                  <c:v>Maldon</c:v>
                </c:pt>
                <c:pt idx="3">
                  <c:v>Chelmsford</c:v>
                </c:pt>
                <c:pt idx="4">
                  <c:v>Braintree</c:v>
                </c:pt>
                <c:pt idx="5">
                  <c:v>Rochford</c:v>
                </c:pt>
                <c:pt idx="6">
                  <c:v>Epping Forest</c:v>
                </c:pt>
                <c:pt idx="7">
                  <c:v>Basildon</c:v>
                </c:pt>
                <c:pt idx="8">
                  <c:v>Colchester</c:v>
                </c:pt>
                <c:pt idx="9">
                  <c:v>Tendring</c:v>
                </c:pt>
                <c:pt idx="10">
                  <c:v>Harlow</c:v>
                </c:pt>
                <c:pt idx="11">
                  <c:v>Uttlesford</c:v>
                </c:pt>
              </c:strCache>
            </c:strRef>
          </c:cat>
          <c:val>
            <c:numRef>
              <c:f>needs!$CS$46:$CS$57</c:f>
              <c:numCache>
                <c:formatCode>0%</c:formatCode>
                <c:ptCount val="12"/>
                <c:pt idx="0">
                  <c:v>0</c:v>
                </c:pt>
                <c:pt idx="1">
                  <c:v>0</c:v>
                </c:pt>
                <c:pt idx="2">
                  <c:v>1.2987012987012988E-2</c:v>
                </c:pt>
                <c:pt idx="3">
                  <c:v>1.7182130584192441E-2</c:v>
                </c:pt>
                <c:pt idx="4">
                  <c:v>2.8571428571428571E-2</c:v>
                </c:pt>
                <c:pt idx="5">
                  <c:v>1.2500000000000001E-2</c:v>
                </c:pt>
                <c:pt idx="6">
                  <c:v>1.2195121951219513E-2</c:v>
                </c:pt>
                <c:pt idx="7">
                  <c:v>2.030456852791878E-2</c:v>
                </c:pt>
                <c:pt idx="8">
                  <c:v>3.0303030303030304E-2</c:v>
                </c:pt>
                <c:pt idx="9">
                  <c:v>4.49438202247191E-2</c:v>
                </c:pt>
                <c:pt idx="10">
                  <c:v>6.3157894736842107E-2</c:v>
                </c:pt>
              </c:numCache>
            </c:numRef>
          </c:val>
          <c:extLst>
            <c:ext xmlns:c16="http://schemas.microsoft.com/office/drawing/2014/chart" uri="{C3380CC4-5D6E-409C-BE32-E72D297353CC}">
              <c16:uniqueId val="{00000004-AF6E-44B5-8187-85A9C41884C8}"/>
            </c:ext>
          </c:extLst>
        </c:ser>
        <c:ser>
          <c:idx val="5"/>
          <c:order val="5"/>
          <c:tx>
            <c:strRef>
              <c:f>needs!$CT$45</c:f>
              <c:strCache>
                <c:ptCount val="1"/>
                <c:pt idx="0">
                  <c:v>No children</c:v>
                </c:pt>
              </c:strCache>
            </c:strRef>
          </c:tx>
          <c:spPr>
            <a:solidFill>
              <a:srgbClr val="004C94"/>
            </a:solidFill>
            <a:ln>
              <a:solidFill>
                <a:sysClr val="windowText" lastClr="000000"/>
              </a:solidFill>
            </a:ln>
            <a:effectLst/>
          </c:spPr>
          <c:invertIfNegative val="0"/>
          <c:cat>
            <c:strRef>
              <c:f>needs!$CN$46:$CN$57</c:f>
              <c:strCache>
                <c:ptCount val="12"/>
                <c:pt idx="0">
                  <c:v>Brentwood</c:v>
                </c:pt>
                <c:pt idx="1">
                  <c:v>Castle Point</c:v>
                </c:pt>
                <c:pt idx="2">
                  <c:v>Maldon</c:v>
                </c:pt>
                <c:pt idx="3">
                  <c:v>Chelmsford</c:v>
                </c:pt>
                <c:pt idx="4">
                  <c:v>Braintree</c:v>
                </c:pt>
                <c:pt idx="5">
                  <c:v>Rochford</c:v>
                </c:pt>
                <c:pt idx="6">
                  <c:v>Epping Forest</c:v>
                </c:pt>
                <c:pt idx="7">
                  <c:v>Basildon</c:v>
                </c:pt>
                <c:pt idx="8">
                  <c:v>Colchester</c:v>
                </c:pt>
                <c:pt idx="9">
                  <c:v>Tendring</c:v>
                </c:pt>
                <c:pt idx="10">
                  <c:v>Harlow</c:v>
                </c:pt>
                <c:pt idx="11">
                  <c:v>Uttlesford</c:v>
                </c:pt>
              </c:strCache>
            </c:strRef>
          </c:cat>
          <c:val>
            <c:numRef>
              <c:f>needs!$CT$46:$CT$57</c:f>
              <c:numCache>
                <c:formatCode>0%</c:formatCode>
                <c:ptCount val="12"/>
                <c:pt idx="0">
                  <c:v>0.2857142857142857</c:v>
                </c:pt>
                <c:pt idx="1">
                  <c:v>0.33333333333333331</c:v>
                </c:pt>
                <c:pt idx="2">
                  <c:v>0.37662337662337664</c:v>
                </c:pt>
                <c:pt idx="3">
                  <c:v>0.38487972508591067</c:v>
                </c:pt>
                <c:pt idx="4">
                  <c:v>0.41428571428571431</c:v>
                </c:pt>
                <c:pt idx="5">
                  <c:v>0.4</c:v>
                </c:pt>
                <c:pt idx="6">
                  <c:v>0.41463414634146339</c:v>
                </c:pt>
                <c:pt idx="7">
                  <c:v>0.39593908629441626</c:v>
                </c:pt>
                <c:pt idx="8">
                  <c:v>0.46666666666666667</c:v>
                </c:pt>
                <c:pt idx="9">
                  <c:v>0.4943820224719101</c:v>
                </c:pt>
                <c:pt idx="10">
                  <c:v>0.32631578947368423</c:v>
                </c:pt>
              </c:numCache>
            </c:numRef>
          </c:val>
          <c:extLst>
            <c:ext xmlns:c16="http://schemas.microsoft.com/office/drawing/2014/chart" uri="{C3380CC4-5D6E-409C-BE32-E72D297353CC}">
              <c16:uniqueId val="{00000005-AF6E-44B5-8187-85A9C41884C8}"/>
            </c:ext>
          </c:extLst>
        </c:ser>
        <c:ser>
          <c:idx val="6"/>
          <c:order val="6"/>
          <c:tx>
            <c:strRef>
              <c:f>needs!$CU$45</c:f>
              <c:strCache>
                <c:ptCount val="1"/>
                <c:pt idx="0">
                  <c:v>Not Stated</c:v>
                </c:pt>
              </c:strCache>
            </c:strRef>
          </c:tx>
          <c:spPr>
            <a:solidFill>
              <a:srgbClr val="76766B"/>
            </a:solidFill>
            <a:ln>
              <a:solidFill>
                <a:sysClr val="windowText" lastClr="000000"/>
              </a:solidFill>
            </a:ln>
            <a:effectLst/>
          </c:spPr>
          <c:invertIfNegative val="0"/>
          <c:cat>
            <c:strRef>
              <c:f>needs!$CN$46:$CN$57</c:f>
              <c:strCache>
                <c:ptCount val="12"/>
                <c:pt idx="0">
                  <c:v>Brentwood</c:v>
                </c:pt>
                <c:pt idx="1">
                  <c:v>Castle Point</c:v>
                </c:pt>
                <c:pt idx="2">
                  <c:v>Maldon</c:v>
                </c:pt>
                <c:pt idx="3">
                  <c:v>Chelmsford</c:v>
                </c:pt>
                <c:pt idx="4">
                  <c:v>Braintree</c:v>
                </c:pt>
                <c:pt idx="5">
                  <c:v>Rochford</c:v>
                </c:pt>
                <c:pt idx="6">
                  <c:v>Epping Forest</c:v>
                </c:pt>
                <c:pt idx="7">
                  <c:v>Basildon</c:v>
                </c:pt>
                <c:pt idx="8">
                  <c:v>Colchester</c:v>
                </c:pt>
                <c:pt idx="9">
                  <c:v>Tendring</c:v>
                </c:pt>
                <c:pt idx="10">
                  <c:v>Harlow</c:v>
                </c:pt>
                <c:pt idx="11">
                  <c:v>Uttlesford</c:v>
                </c:pt>
              </c:strCache>
            </c:strRef>
          </c:cat>
          <c:val>
            <c:numRef>
              <c:f>needs!$CU$46:$CU$57</c:f>
              <c:numCache>
                <c:formatCode>0%</c:formatCode>
                <c:ptCount val="12"/>
                <c:pt idx="0">
                  <c:v>0</c:v>
                </c:pt>
                <c:pt idx="1">
                  <c:v>0</c:v>
                </c:pt>
                <c:pt idx="2">
                  <c:v>0</c:v>
                </c:pt>
                <c:pt idx="3">
                  <c:v>0</c:v>
                </c:pt>
                <c:pt idx="4">
                  <c:v>0</c:v>
                </c:pt>
                <c:pt idx="5">
                  <c:v>0</c:v>
                </c:pt>
                <c:pt idx="6">
                  <c:v>0</c:v>
                </c:pt>
                <c:pt idx="7">
                  <c:v>4.060913705583756E-2</c:v>
                </c:pt>
                <c:pt idx="8">
                  <c:v>0</c:v>
                </c:pt>
                <c:pt idx="9">
                  <c:v>0</c:v>
                </c:pt>
                <c:pt idx="10">
                  <c:v>0</c:v>
                </c:pt>
              </c:numCache>
            </c:numRef>
          </c:val>
          <c:extLst>
            <c:ext xmlns:c16="http://schemas.microsoft.com/office/drawing/2014/chart" uri="{C3380CC4-5D6E-409C-BE32-E72D297353CC}">
              <c16:uniqueId val="{00000006-AF6E-44B5-8187-85A9C41884C8}"/>
            </c:ext>
          </c:extLst>
        </c:ser>
        <c:dLbls>
          <c:showLegendKey val="0"/>
          <c:showVal val="0"/>
          <c:showCatName val="0"/>
          <c:showSerName val="0"/>
          <c:showPercent val="0"/>
          <c:showBubbleSize val="0"/>
        </c:dLbls>
        <c:gapWidth val="150"/>
        <c:overlap val="100"/>
        <c:axId val="1567891663"/>
        <c:axId val="1460305839"/>
      </c:barChart>
      <c:catAx>
        <c:axId val="15678916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460305839"/>
        <c:crosses val="autoZero"/>
        <c:auto val="1"/>
        <c:lblAlgn val="ctr"/>
        <c:lblOffset val="100"/>
        <c:noMultiLvlLbl val="0"/>
      </c:catAx>
      <c:valAx>
        <c:axId val="146030583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56789166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a:solidFill>
                  <a:sysClr val="windowText" lastClr="000000"/>
                </a:solidFill>
                <a:latin typeface="Lexend" pitchFamily="2" charset="0"/>
              </a:rPr>
              <a:t>Pregnancy - Districts ordered by proportion of pregnant</a:t>
            </a:r>
            <a:r>
              <a:rPr lang="en-GB" sz="1200" baseline="0">
                <a:solidFill>
                  <a:sysClr val="windowText" lastClr="000000"/>
                </a:solidFill>
                <a:latin typeface="Lexend" pitchFamily="2" charset="0"/>
              </a:rPr>
              <a:t> supported victims</a:t>
            </a:r>
            <a:endParaRPr lang="en-GB" sz="1200">
              <a:solidFill>
                <a:sysClr val="windowText" lastClr="000000"/>
              </a:solidFill>
              <a:latin typeface="Lexend" pitchFamily="2" charset="0"/>
            </a:endParaRPr>
          </a:p>
        </c:rich>
      </c:tx>
      <c:layout>
        <c:manualLayout>
          <c:xMode val="edge"/>
          <c:yMode val="edge"/>
          <c:x val="0.14553961653046055"/>
          <c:y val="3.223965998582216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needs!$DC$46</c:f>
              <c:strCache>
                <c:ptCount val="1"/>
                <c:pt idx="0">
                  <c:v>Yes</c:v>
                </c:pt>
              </c:strCache>
            </c:strRef>
          </c:tx>
          <c:spPr>
            <a:solidFill>
              <a:srgbClr val="3A7D64"/>
            </a:solidFill>
            <a:ln>
              <a:solidFill>
                <a:sysClr val="windowText" lastClr="000000"/>
              </a:solidFill>
            </a:ln>
            <a:effectLst/>
          </c:spPr>
          <c:invertIfNegative val="0"/>
          <c:cat>
            <c:strRef>
              <c:f>needs!$DB$47:$DB$58</c:f>
              <c:strCache>
                <c:ptCount val="12"/>
                <c:pt idx="0">
                  <c:v>Castle Point</c:v>
                </c:pt>
                <c:pt idx="1">
                  <c:v>Tendring</c:v>
                </c:pt>
                <c:pt idx="2">
                  <c:v>Maldon</c:v>
                </c:pt>
                <c:pt idx="3">
                  <c:v>Epping Forest</c:v>
                </c:pt>
                <c:pt idx="4">
                  <c:v>Brentwood</c:v>
                </c:pt>
                <c:pt idx="5">
                  <c:v>Braintree</c:v>
                </c:pt>
                <c:pt idx="6">
                  <c:v>Harlow</c:v>
                </c:pt>
                <c:pt idx="7">
                  <c:v>Rochford</c:v>
                </c:pt>
                <c:pt idx="8">
                  <c:v>Basildon</c:v>
                </c:pt>
                <c:pt idx="9">
                  <c:v>Chelmsford</c:v>
                </c:pt>
                <c:pt idx="10">
                  <c:v>Colchester</c:v>
                </c:pt>
                <c:pt idx="11">
                  <c:v>Uttlesford</c:v>
                </c:pt>
              </c:strCache>
            </c:strRef>
          </c:cat>
          <c:val>
            <c:numRef>
              <c:f>needs!$DC$47:$DC$58</c:f>
              <c:numCache>
                <c:formatCode>0%</c:formatCode>
                <c:ptCount val="12"/>
                <c:pt idx="0">
                  <c:v>9.5238095238095233E-2</c:v>
                </c:pt>
                <c:pt idx="1">
                  <c:v>7.8651685393258425E-2</c:v>
                </c:pt>
                <c:pt idx="2">
                  <c:v>7.792207792207792E-2</c:v>
                </c:pt>
                <c:pt idx="3">
                  <c:v>3.6585365853658534E-2</c:v>
                </c:pt>
                <c:pt idx="4">
                  <c:v>3.5714285714285712E-2</c:v>
                </c:pt>
                <c:pt idx="5">
                  <c:v>1.4285714285714285E-2</c:v>
                </c:pt>
                <c:pt idx="6">
                  <c:v>0</c:v>
                </c:pt>
                <c:pt idx="7">
                  <c:v>0</c:v>
                </c:pt>
              </c:numCache>
            </c:numRef>
          </c:val>
          <c:extLst>
            <c:ext xmlns:c16="http://schemas.microsoft.com/office/drawing/2014/chart" uri="{C3380CC4-5D6E-409C-BE32-E72D297353CC}">
              <c16:uniqueId val="{00000000-F66B-4CB4-94AF-44D9E07B326A}"/>
            </c:ext>
          </c:extLst>
        </c:ser>
        <c:ser>
          <c:idx val="1"/>
          <c:order val="1"/>
          <c:tx>
            <c:strRef>
              <c:f>needs!$DD$46</c:f>
              <c:strCache>
                <c:ptCount val="1"/>
                <c:pt idx="0">
                  <c:v>No</c:v>
                </c:pt>
              </c:strCache>
            </c:strRef>
          </c:tx>
          <c:spPr>
            <a:solidFill>
              <a:srgbClr val="E40037"/>
            </a:solidFill>
            <a:ln>
              <a:solidFill>
                <a:sysClr val="windowText" lastClr="000000"/>
              </a:solidFill>
            </a:ln>
            <a:effectLst/>
          </c:spPr>
          <c:invertIfNegative val="0"/>
          <c:cat>
            <c:strRef>
              <c:f>needs!$DB$47:$DB$58</c:f>
              <c:strCache>
                <c:ptCount val="12"/>
                <c:pt idx="0">
                  <c:v>Castle Point</c:v>
                </c:pt>
                <c:pt idx="1">
                  <c:v>Tendring</c:v>
                </c:pt>
                <c:pt idx="2">
                  <c:v>Maldon</c:v>
                </c:pt>
                <c:pt idx="3">
                  <c:v>Epping Forest</c:v>
                </c:pt>
                <c:pt idx="4">
                  <c:v>Brentwood</c:v>
                </c:pt>
                <c:pt idx="5">
                  <c:v>Braintree</c:v>
                </c:pt>
                <c:pt idx="6">
                  <c:v>Harlow</c:v>
                </c:pt>
                <c:pt idx="7">
                  <c:v>Rochford</c:v>
                </c:pt>
                <c:pt idx="8">
                  <c:v>Basildon</c:v>
                </c:pt>
                <c:pt idx="9">
                  <c:v>Chelmsford</c:v>
                </c:pt>
                <c:pt idx="10">
                  <c:v>Colchester</c:v>
                </c:pt>
                <c:pt idx="11">
                  <c:v>Uttlesford</c:v>
                </c:pt>
              </c:strCache>
            </c:strRef>
          </c:cat>
          <c:val>
            <c:numRef>
              <c:f>needs!$DD$47:$DD$58</c:f>
              <c:numCache>
                <c:formatCode>0%</c:formatCode>
                <c:ptCount val="12"/>
                <c:pt idx="0">
                  <c:v>0.90476190476190477</c:v>
                </c:pt>
                <c:pt idx="1">
                  <c:v>0.5393258426966292</c:v>
                </c:pt>
                <c:pt idx="2">
                  <c:v>0.75324675324675328</c:v>
                </c:pt>
                <c:pt idx="3">
                  <c:v>0.84146341463414631</c:v>
                </c:pt>
                <c:pt idx="4">
                  <c:v>0.7142857142857143</c:v>
                </c:pt>
                <c:pt idx="5">
                  <c:v>0.98571428571428577</c:v>
                </c:pt>
                <c:pt idx="6">
                  <c:v>0</c:v>
                </c:pt>
                <c:pt idx="7">
                  <c:v>0.23749999999999999</c:v>
                </c:pt>
              </c:numCache>
            </c:numRef>
          </c:val>
          <c:extLst>
            <c:ext xmlns:c16="http://schemas.microsoft.com/office/drawing/2014/chart" uri="{C3380CC4-5D6E-409C-BE32-E72D297353CC}">
              <c16:uniqueId val="{00000001-F66B-4CB4-94AF-44D9E07B326A}"/>
            </c:ext>
          </c:extLst>
        </c:ser>
        <c:ser>
          <c:idx val="2"/>
          <c:order val="2"/>
          <c:tx>
            <c:strRef>
              <c:f>needs!$DE$46</c:f>
              <c:strCache>
                <c:ptCount val="1"/>
                <c:pt idx="0">
                  <c:v>Not Stated</c:v>
                </c:pt>
              </c:strCache>
            </c:strRef>
          </c:tx>
          <c:spPr>
            <a:solidFill>
              <a:srgbClr val="004C94"/>
            </a:solidFill>
            <a:ln>
              <a:solidFill>
                <a:sysClr val="windowText" lastClr="000000"/>
              </a:solidFill>
            </a:ln>
            <a:effectLst/>
          </c:spPr>
          <c:invertIfNegative val="0"/>
          <c:cat>
            <c:strRef>
              <c:f>needs!$DB$47:$DB$58</c:f>
              <c:strCache>
                <c:ptCount val="12"/>
                <c:pt idx="0">
                  <c:v>Castle Point</c:v>
                </c:pt>
                <c:pt idx="1">
                  <c:v>Tendring</c:v>
                </c:pt>
                <c:pt idx="2">
                  <c:v>Maldon</c:v>
                </c:pt>
                <c:pt idx="3">
                  <c:v>Epping Forest</c:v>
                </c:pt>
                <c:pt idx="4">
                  <c:v>Brentwood</c:v>
                </c:pt>
                <c:pt idx="5">
                  <c:v>Braintree</c:v>
                </c:pt>
                <c:pt idx="6">
                  <c:v>Harlow</c:v>
                </c:pt>
                <c:pt idx="7">
                  <c:v>Rochford</c:v>
                </c:pt>
                <c:pt idx="8">
                  <c:v>Basildon</c:v>
                </c:pt>
                <c:pt idx="9">
                  <c:v>Chelmsford</c:v>
                </c:pt>
                <c:pt idx="10">
                  <c:v>Colchester</c:v>
                </c:pt>
                <c:pt idx="11">
                  <c:v>Uttlesford</c:v>
                </c:pt>
              </c:strCache>
            </c:strRef>
          </c:cat>
          <c:val>
            <c:numRef>
              <c:f>needs!$DE$47:$DE$58</c:f>
              <c:numCache>
                <c:formatCode>0%</c:formatCode>
                <c:ptCount val="12"/>
                <c:pt idx="0">
                  <c:v>0</c:v>
                </c:pt>
                <c:pt idx="1">
                  <c:v>0.38202247191011235</c:v>
                </c:pt>
                <c:pt idx="2">
                  <c:v>0.19480519480519481</c:v>
                </c:pt>
                <c:pt idx="3">
                  <c:v>0.12195121951219512</c:v>
                </c:pt>
                <c:pt idx="4">
                  <c:v>0.25</c:v>
                </c:pt>
                <c:pt idx="5">
                  <c:v>0</c:v>
                </c:pt>
                <c:pt idx="6">
                  <c:v>1</c:v>
                </c:pt>
                <c:pt idx="7">
                  <c:v>0.76249999999999996</c:v>
                </c:pt>
              </c:numCache>
            </c:numRef>
          </c:val>
          <c:extLst>
            <c:ext xmlns:c16="http://schemas.microsoft.com/office/drawing/2014/chart" uri="{C3380CC4-5D6E-409C-BE32-E72D297353CC}">
              <c16:uniqueId val="{00000002-F66B-4CB4-94AF-44D9E07B326A}"/>
            </c:ext>
          </c:extLst>
        </c:ser>
        <c:dLbls>
          <c:showLegendKey val="0"/>
          <c:showVal val="0"/>
          <c:showCatName val="0"/>
          <c:showSerName val="0"/>
          <c:showPercent val="0"/>
          <c:showBubbleSize val="0"/>
        </c:dLbls>
        <c:gapWidth val="150"/>
        <c:overlap val="100"/>
        <c:axId val="1442317280"/>
        <c:axId val="1563851183"/>
      </c:barChart>
      <c:catAx>
        <c:axId val="1442317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563851183"/>
        <c:crosses val="autoZero"/>
        <c:auto val="1"/>
        <c:lblAlgn val="ctr"/>
        <c:lblOffset val="100"/>
        <c:noMultiLvlLbl val="0"/>
      </c:catAx>
      <c:valAx>
        <c:axId val="1563851183"/>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442317280"/>
        <c:crosses val="autoZero"/>
        <c:crossBetween val="between"/>
        <c:majorUnit val="0.2"/>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GB" sz="1200" b="0" i="0" u="none" strike="noStrike" kern="1200" spc="0" baseline="0" dirty="0">
                <a:solidFill>
                  <a:schemeClr val="tx1"/>
                </a:solidFill>
                <a:latin typeface="Lexend" pitchFamily="2" charset="0"/>
              </a:rPr>
              <a:t>Mental Health – Districts ordered by proportion of supported victims with Mental Health Needs</a:t>
            </a:r>
          </a:p>
        </c:rich>
      </c:tx>
      <c:layout>
        <c:manualLayout>
          <c:xMode val="edge"/>
          <c:yMode val="edge"/>
          <c:x val="0.16479678825658012"/>
          <c:y val="2.7946627076834152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needs!$B$45</c:f>
              <c:strCache>
                <c:ptCount val="1"/>
                <c:pt idx="0">
                  <c:v>Mental Health Need</c:v>
                </c:pt>
              </c:strCache>
            </c:strRef>
          </c:tx>
          <c:spPr>
            <a:solidFill>
              <a:srgbClr val="E40037"/>
            </a:solidFill>
            <a:ln>
              <a:solidFill>
                <a:schemeClr val="tx1"/>
              </a:solidFill>
            </a:ln>
            <a:effectLst/>
          </c:spPr>
          <c:invertIfNegative val="0"/>
          <c:cat>
            <c:strRef>
              <c:f>needs!$A$46:$A$57</c:f>
              <c:strCache>
                <c:ptCount val="12"/>
                <c:pt idx="0">
                  <c:v>Tendring</c:v>
                </c:pt>
                <c:pt idx="1">
                  <c:v>Colchester</c:v>
                </c:pt>
                <c:pt idx="2">
                  <c:v>Maldon</c:v>
                </c:pt>
                <c:pt idx="3">
                  <c:v>Chelmsford</c:v>
                </c:pt>
                <c:pt idx="4">
                  <c:v>Castle Point</c:v>
                </c:pt>
                <c:pt idx="5">
                  <c:v>Braintree</c:v>
                </c:pt>
                <c:pt idx="6">
                  <c:v>Harlow</c:v>
                </c:pt>
                <c:pt idx="7">
                  <c:v>Epping Forest</c:v>
                </c:pt>
                <c:pt idx="8">
                  <c:v>Uttlesford</c:v>
                </c:pt>
                <c:pt idx="9">
                  <c:v>Basildon</c:v>
                </c:pt>
                <c:pt idx="10">
                  <c:v>Brentwood</c:v>
                </c:pt>
                <c:pt idx="11">
                  <c:v>Rochford</c:v>
                </c:pt>
              </c:strCache>
            </c:strRef>
          </c:cat>
          <c:val>
            <c:numRef>
              <c:f>needs!$B$46:$B$57</c:f>
              <c:numCache>
                <c:formatCode>0%</c:formatCode>
                <c:ptCount val="12"/>
                <c:pt idx="0">
                  <c:v>0.46629213483146065</c:v>
                </c:pt>
                <c:pt idx="1">
                  <c:v>0.39393939393939392</c:v>
                </c:pt>
                <c:pt idx="2">
                  <c:v>0.33750000000000002</c:v>
                </c:pt>
                <c:pt idx="3">
                  <c:v>0.30584192439862545</c:v>
                </c:pt>
                <c:pt idx="4">
                  <c:v>0.23809523809523808</c:v>
                </c:pt>
                <c:pt idx="5">
                  <c:v>0.21428571428571427</c:v>
                </c:pt>
                <c:pt idx="6">
                  <c:v>0.17894736842105263</c:v>
                </c:pt>
                <c:pt idx="7">
                  <c:v>0.15853658536585366</c:v>
                </c:pt>
                <c:pt idx="8">
                  <c:v>0.14583333333333334</c:v>
                </c:pt>
                <c:pt idx="9">
                  <c:v>6.0606060606060608E-2</c:v>
                </c:pt>
              </c:numCache>
            </c:numRef>
          </c:val>
          <c:extLst>
            <c:ext xmlns:c16="http://schemas.microsoft.com/office/drawing/2014/chart" uri="{C3380CC4-5D6E-409C-BE32-E72D297353CC}">
              <c16:uniqueId val="{00000000-6E6B-482E-A75D-96D6FD9C490C}"/>
            </c:ext>
          </c:extLst>
        </c:ser>
        <c:ser>
          <c:idx val="1"/>
          <c:order val="1"/>
          <c:tx>
            <c:strRef>
              <c:f>needs!$C$45</c:f>
              <c:strCache>
                <c:ptCount val="1"/>
                <c:pt idx="0">
                  <c:v>No Need for MH Support</c:v>
                </c:pt>
              </c:strCache>
            </c:strRef>
          </c:tx>
          <c:spPr>
            <a:solidFill>
              <a:srgbClr val="004C94"/>
            </a:solidFill>
            <a:ln>
              <a:solidFill>
                <a:schemeClr val="tx1"/>
              </a:solidFill>
            </a:ln>
            <a:effectLst/>
          </c:spPr>
          <c:invertIfNegative val="0"/>
          <c:cat>
            <c:strRef>
              <c:f>needs!$A$46:$A$57</c:f>
              <c:strCache>
                <c:ptCount val="12"/>
                <c:pt idx="0">
                  <c:v>Tendring</c:v>
                </c:pt>
                <c:pt idx="1">
                  <c:v>Colchester</c:v>
                </c:pt>
                <c:pt idx="2">
                  <c:v>Maldon</c:v>
                </c:pt>
                <c:pt idx="3">
                  <c:v>Chelmsford</c:v>
                </c:pt>
                <c:pt idx="4">
                  <c:v>Castle Point</c:v>
                </c:pt>
                <c:pt idx="5">
                  <c:v>Braintree</c:v>
                </c:pt>
                <c:pt idx="6">
                  <c:v>Harlow</c:v>
                </c:pt>
                <c:pt idx="7">
                  <c:v>Epping Forest</c:v>
                </c:pt>
                <c:pt idx="8">
                  <c:v>Uttlesford</c:v>
                </c:pt>
                <c:pt idx="9">
                  <c:v>Basildon</c:v>
                </c:pt>
                <c:pt idx="10">
                  <c:v>Brentwood</c:v>
                </c:pt>
                <c:pt idx="11">
                  <c:v>Rochford</c:v>
                </c:pt>
              </c:strCache>
            </c:strRef>
          </c:cat>
          <c:val>
            <c:numRef>
              <c:f>needs!$C$46:$C$57</c:f>
              <c:numCache>
                <c:formatCode>0%</c:formatCode>
                <c:ptCount val="12"/>
                <c:pt idx="0">
                  <c:v>0.4044943820224719</c:v>
                </c:pt>
                <c:pt idx="1">
                  <c:v>0.61212121212121207</c:v>
                </c:pt>
                <c:pt idx="2">
                  <c:v>0.4</c:v>
                </c:pt>
                <c:pt idx="3">
                  <c:v>0</c:v>
                </c:pt>
                <c:pt idx="4">
                  <c:v>0.42857142857142855</c:v>
                </c:pt>
                <c:pt idx="5">
                  <c:v>0.8</c:v>
                </c:pt>
                <c:pt idx="6">
                  <c:v>0</c:v>
                </c:pt>
                <c:pt idx="7">
                  <c:v>1.2195121951219513E-2</c:v>
                </c:pt>
                <c:pt idx="8">
                  <c:v>0</c:v>
                </c:pt>
                <c:pt idx="9">
                  <c:v>3.5353535353535352E-2</c:v>
                </c:pt>
              </c:numCache>
            </c:numRef>
          </c:val>
          <c:extLst>
            <c:ext xmlns:c16="http://schemas.microsoft.com/office/drawing/2014/chart" uri="{C3380CC4-5D6E-409C-BE32-E72D297353CC}">
              <c16:uniqueId val="{00000001-6E6B-482E-A75D-96D6FD9C490C}"/>
            </c:ext>
          </c:extLst>
        </c:ser>
        <c:ser>
          <c:idx val="2"/>
          <c:order val="2"/>
          <c:tx>
            <c:strRef>
              <c:f>needs!$D$45</c:f>
              <c:strCache>
                <c:ptCount val="1"/>
                <c:pt idx="0">
                  <c:v>Not Stated</c:v>
                </c:pt>
              </c:strCache>
            </c:strRef>
          </c:tx>
          <c:spPr>
            <a:solidFill>
              <a:srgbClr val="76766B"/>
            </a:solidFill>
            <a:ln>
              <a:solidFill>
                <a:schemeClr val="tx1"/>
              </a:solidFill>
            </a:ln>
            <a:effectLst/>
          </c:spPr>
          <c:invertIfNegative val="0"/>
          <c:cat>
            <c:strRef>
              <c:f>needs!$A$46:$A$57</c:f>
              <c:strCache>
                <c:ptCount val="12"/>
                <c:pt idx="0">
                  <c:v>Tendring</c:v>
                </c:pt>
                <c:pt idx="1">
                  <c:v>Colchester</c:v>
                </c:pt>
                <c:pt idx="2">
                  <c:v>Maldon</c:v>
                </c:pt>
                <c:pt idx="3">
                  <c:v>Chelmsford</c:v>
                </c:pt>
                <c:pt idx="4">
                  <c:v>Castle Point</c:v>
                </c:pt>
                <c:pt idx="5">
                  <c:v>Braintree</c:v>
                </c:pt>
                <c:pt idx="6">
                  <c:v>Harlow</c:v>
                </c:pt>
                <c:pt idx="7">
                  <c:v>Epping Forest</c:v>
                </c:pt>
                <c:pt idx="8">
                  <c:v>Uttlesford</c:v>
                </c:pt>
                <c:pt idx="9">
                  <c:v>Basildon</c:v>
                </c:pt>
                <c:pt idx="10">
                  <c:v>Brentwood</c:v>
                </c:pt>
                <c:pt idx="11">
                  <c:v>Rochford</c:v>
                </c:pt>
              </c:strCache>
            </c:strRef>
          </c:cat>
          <c:val>
            <c:numRef>
              <c:f>needs!$D$46:$D$57</c:f>
              <c:numCache>
                <c:formatCode>0%</c:formatCode>
                <c:ptCount val="12"/>
                <c:pt idx="0">
                  <c:v>0.12921348314606743</c:v>
                </c:pt>
                <c:pt idx="1">
                  <c:v>0</c:v>
                </c:pt>
                <c:pt idx="2">
                  <c:v>0.32500000000000001</c:v>
                </c:pt>
                <c:pt idx="3">
                  <c:v>0.69415807560137455</c:v>
                </c:pt>
                <c:pt idx="4">
                  <c:v>0.33333333333333331</c:v>
                </c:pt>
                <c:pt idx="5">
                  <c:v>0</c:v>
                </c:pt>
                <c:pt idx="6">
                  <c:v>0.82105263157894737</c:v>
                </c:pt>
                <c:pt idx="7">
                  <c:v>0.82926829268292679</c:v>
                </c:pt>
                <c:pt idx="8">
                  <c:v>0.85416666666666663</c:v>
                </c:pt>
                <c:pt idx="9">
                  <c:v>0.90404040404040409</c:v>
                </c:pt>
              </c:numCache>
            </c:numRef>
          </c:val>
          <c:extLst>
            <c:ext xmlns:c16="http://schemas.microsoft.com/office/drawing/2014/chart" uri="{C3380CC4-5D6E-409C-BE32-E72D297353CC}">
              <c16:uniqueId val="{00000002-6E6B-482E-A75D-96D6FD9C490C}"/>
            </c:ext>
          </c:extLst>
        </c:ser>
        <c:dLbls>
          <c:showLegendKey val="0"/>
          <c:showVal val="0"/>
          <c:showCatName val="0"/>
          <c:showSerName val="0"/>
          <c:showPercent val="0"/>
          <c:showBubbleSize val="0"/>
        </c:dLbls>
        <c:gapWidth val="150"/>
        <c:overlap val="100"/>
        <c:axId val="1458627583"/>
        <c:axId val="1600715903"/>
      </c:barChart>
      <c:catAx>
        <c:axId val="14586275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600715903"/>
        <c:crosses val="autoZero"/>
        <c:auto val="1"/>
        <c:lblAlgn val="ctr"/>
        <c:lblOffset val="100"/>
        <c:noMultiLvlLbl val="0"/>
      </c:catAx>
      <c:valAx>
        <c:axId val="16007159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458627583"/>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u="none" strike="noStrike" kern="1200" spc="0" baseline="0">
                <a:solidFill>
                  <a:schemeClr val="tx1"/>
                </a:solidFill>
                <a:latin typeface="Lexend" pitchFamily="2" charset="0"/>
              </a:rPr>
              <a:t>Physical Disability - Districts ordered by proportion of supported victims with PD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needs!$U$44</c:f>
              <c:strCache>
                <c:ptCount val="1"/>
                <c:pt idx="0">
                  <c:v>PD present</c:v>
                </c:pt>
              </c:strCache>
            </c:strRef>
          </c:tx>
          <c:spPr>
            <a:solidFill>
              <a:srgbClr val="004C94"/>
            </a:solidFill>
            <a:ln>
              <a:solidFill>
                <a:sysClr val="windowText" lastClr="000000"/>
              </a:solidFill>
            </a:ln>
            <a:effectLst/>
          </c:spPr>
          <c:invertIfNegative val="0"/>
          <c:cat>
            <c:strRef>
              <c:f>needs!$T$45:$T$56</c:f>
              <c:strCache>
                <c:ptCount val="12"/>
                <c:pt idx="0">
                  <c:v>Tendring</c:v>
                </c:pt>
                <c:pt idx="1">
                  <c:v>Colchester</c:v>
                </c:pt>
                <c:pt idx="2">
                  <c:v>Castle Point</c:v>
                </c:pt>
                <c:pt idx="3">
                  <c:v>Chelmsford</c:v>
                </c:pt>
                <c:pt idx="4">
                  <c:v>Epping Forest</c:v>
                </c:pt>
                <c:pt idx="5">
                  <c:v>Braintree</c:v>
                </c:pt>
                <c:pt idx="6">
                  <c:v>Uttlesford</c:v>
                </c:pt>
                <c:pt idx="7">
                  <c:v>Maldon</c:v>
                </c:pt>
                <c:pt idx="8">
                  <c:v>Harlow</c:v>
                </c:pt>
                <c:pt idx="9">
                  <c:v>Basildon</c:v>
                </c:pt>
                <c:pt idx="10">
                  <c:v>Brentwood</c:v>
                </c:pt>
                <c:pt idx="11">
                  <c:v>Rochford</c:v>
                </c:pt>
              </c:strCache>
            </c:strRef>
          </c:cat>
          <c:val>
            <c:numRef>
              <c:f>needs!$U$45:$U$56</c:f>
              <c:numCache>
                <c:formatCode>0%</c:formatCode>
                <c:ptCount val="12"/>
                <c:pt idx="0">
                  <c:v>0.24719101123595505</c:v>
                </c:pt>
                <c:pt idx="1">
                  <c:v>0.19393939393939394</c:v>
                </c:pt>
                <c:pt idx="2">
                  <c:v>0.19047619047619047</c:v>
                </c:pt>
                <c:pt idx="3">
                  <c:v>0.15463917525773196</c:v>
                </c:pt>
                <c:pt idx="4">
                  <c:v>0.12195121951219512</c:v>
                </c:pt>
                <c:pt idx="5">
                  <c:v>7.1428571428571425E-2</c:v>
                </c:pt>
                <c:pt idx="6">
                  <c:v>6.25E-2</c:v>
                </c:pt>
                <c:pt idx="7">
                  <c:v>5.1948051948051951E-2</c:v>
                </c:pt>
                <c:pt idx="8">
                  <c:v>4.2105263157894736E-2</c:v>
                </c:pt>
                <c:pt idx="9">
                  <c:v>1.5151515151515152E-2</c:v>
                </c:pt>
              </c:numCache>
            </c:numRef>
          </c:val>
          <c:extLst>
            <c:ext xmlns:c16="http://schemas.microsoft.com/office/drawing/2014/chart" uri="{C3380CC4-5D6E-409C-BE32-E72D297353CC}">
              <c16:uniqueId val="{00000000-77B0-41DE-89B1-2D22181369A1}"/>
            </c:ext>
          </c:extLst>
        </c:ser>
        <c:ser>
          <c:idx val="1"/>
          <c:order val="1"/>
          <c:tx>
            <c:strRef>
              <c:f>needs!$V$44</c:f>
              <c:strCache>
                <c:ptCount val="1"/>
                <c:pt idx="0">
                  <c:v>No PD present</c:v>
                </c:pt>
              </c:strCache>
            </c:strRef>
          </c:tx>
          <c:spPr>
            <a:solidFill>
              <a:srgbClr val="E40037"/>
            </a:solidFill>
            <a:ln>
              <a:solidFill>
                <a:sysClr val="windowText" lastClr="000000"/>
              </a:solidFill>
            </a:ln>
            <a:effectLst/>
          </c:spPr>
          <c:invertIfNegative val="0"/>
          <c:cat>
            <c:strRef>
              <c:f>needs!$T$45:$T$56</c:f>
              <c:strCache>
                <c:ptCount val="12"/>
                <c:pt idx="0">
                  <c:v>Tendring</c:v>
                </c:pt>
                <c:pt idx="1">
                  <c:v>Colchester</c:v>
                </c:pt>
                <c:pt idx="2">
                  <c:v>Castle Point</c:v>
                </c:pt>
                <c:pt idx="3">
                  <c:v>Chelmsford</c:v>
                </c:pt>
                <c:pt idx="4">
                  <c:v>Epping Forest</c:v>
                </c:pt>
                <c:pt idx="5">
                  <c:v>Braintree</c:v>
                </c:pt>
                <c:pt idx="6">
                  <c:v>Uttlesford</c:v>
                </c:pt>
                <c:pt idx="7">
                  <c:v>Maldon</c:v>
                </c:pt>
                <c:pt idx="8">
                  <c:v>Harlow</c:v>
                </c:pt>
                <c:pt idx="9">
                  <c:v>Basildon</c:v>
                </c:pt>
                <c:pt idx="10">
                  <c:v>Brentwood</c:v>
                </c:pt>
                <c:pt idx="11">
                  <c:v>Rochford</c:v>
                </c:pt>
              </c:strCache>
            </c:strRef>
          </c:cat>
          <c:val>
            <c:numRef>
              <c:f>needs!$V$45:$V$56</c:f>
              <c:numCache>
                <c:formatCode>0%</c:formatCode>
                <c:ptCount val="12"/>
                <c:pt idx="0">
                  <c:v>0.6235955056179775</c:v>
                </c:pt>
                <c:pt idx="1">
                  <c:v>0.81212121212121213</c:v>
                </c:pt>
                <c:pt idx="2">
                  <c:v>0.33333333333333331</c:v>
                </c:pt>
                <c:pt idx="3">
                  <c:v>0</c:v>
                </c:pt>
                <c:pt idx="4">
                  <c:v>1.2195121951219513E-2</c:v>
                </c:pt>
                <c:pt idx="5">
                  <c:v>0.94285714285714284</c:v>
                </c:pt>
                <c:pt idx="6">
                  <c:v>0</c:v>
                </c:pt>
                <c:pt idx="7">
                  <c:v>0.64935064935064934</c:v>
                </c:pt>
                <c:pt idx="8">
                  <c:v>0</c:v>
                </c:pt>
                <c:pt idx="9">
                  <c:v>8.0808080808080815E-2</c:v>
                </c:pt>
              </c:numCache>
            </c:numRef>
          </c:val>
          <c:extLst>
            <c:ext xmlns:c16="http://schemas.microsoft.com/office/drawing/2014/chart" uri="{C3380CC4-5D6E-409C-BE32-E72D297353CC}">
              <c16:uniqueId val="{00000001-77B0-41DE-89B1-2D22181369A1}"/>
            </c:ext>
          </c:extLst>
        </c:ser>
        <c:ser>
          <c:idx val="2"/>
          <c:order val="2"/>
          <c:tx>
            <c:strRef>
              <c:f>needs!$W$44</c:f>
              <c:strCache>
                <c:ptCount val="1"/>
                <c:pt idx="0">
                  <c:v>Not Stated</c:v>
                </c:pt>
              </c:strCache>
            </c:strRef>
          </c:tx>
          <c:spPr>
            <a:solidFill>
              <a:srgbClr val="76766B"/>
            </a:solidFill>
            <a:ln>
              <a:solidFill>
                <a:sysClr val="windowText" lastClr="000000"/>
              </a:solidFill>
            </a:ln>
            <a:effectLst/>
          </c:spPr>
          <c:invertIfNegative val="0"/>
          <c:cat>
            <c:strRef>
              <c:f>needs!$T$45:$T$56</c:f>
              <c:strCache>
                <c:ptCount val="12"/>
                <c:pt idx="0">
                  <c:v>Tendring</c:v>
                </c:pt>
                <c:pt idx="1">
                  <c:v>Colchester</c:v>
                </c:pt>
                <c:pt idx="2">
                  <c:v>Castle Point</c:v>
                </c:pt>
                <c:pt idx="3">
                  <c:v>Chelmsford</c:v>
                </c:pt>
                <c:pt idx="4">
                  <c:v>Epping Forest</c:v>
                </c:pt>
                <c:pt idx="5">
                  <c:v>Braintree</c:v>
                </c:pt>
                <c:pt idx="6">
                  <c:v>Uttlesford</c:v>
                </c:pt>
                <c:pt idx="7">
                  <c:v>Maldon</c:v>
                </c:pt>
                <c:pt idx="8">
                  <c:v>Harlow</c:v>
                </c:pt>
                <c:pt idx="9">
                  <c:v>Basildon</c:v>
                </c:pt>
                <c:pt idx="10">
                  <c:v>Brentwood</c:v>
                </c:pt>
                <c:pt idx="11">
                  <c:v>Rochford</c:v>
                </c:pt>
              </c:strCache>
            </c:strRef>
          </c:cat>
          <c:val>
            <c:numRef>
              <c:f>needs!$W$45:$W$56</c:f>
              <c:numCache>
                <c:formatCode>0%</c:formatCode>
                <c:ptCount val="12"/>
                <c:pt idx="0">
                  <c:v>0.12921348314606743</c:v>
                </c:pt>
                <c:pt idx="1">
                  <c:v>0</c:v>
                </c:pt>
                <c:pt idx="2">
                  <c:v>0.47619047619047616</c:v>
                </c:pt>
                <c:pt idx="3">
                  <c:v>0.84536082474226804</c:v>
                </c:pt>
                <c:pt idx="4">
                  <c:v>0.86585365853658536</c:v>
                </c:pt>
                <c:pt idx="5">
                  <c:v>0</c:v>
                </c:pt>
                <c:pt idx="6">
                  <c:v>0.9375</c:v>
                </c:pt>
                <c:pt idx="7">
                  <c:v>0.31168831168831168</c:v>
                </c:pt>
                <c:pt idx="8">
                  <c:v>0.95789473684210524</c:v>
                </c:pt>
                <c:pt idx="9">
                  <c:v>0.90404040404040409</c:v>
                </c:pt>
              </c:numCache>
            </c:numRef>
          </c:val>
          <c:extLst>
            <c:ext xmlns:c16="http://schemas.microsoft.com/office/drawing/2014/chart" uri="{C3380CC4-5D6E-409C-BE32-E72D297353CC}">
              <c16:uniqueId val="{00000002-77B0-41DE-89B1-2D22181369A1}"/>
            </c:ext>
          </c:extLst>
        </c:ser>
        <c:dLbls>
          <c:showLegendKey val="0"/>
          <c:showVal val="0"/>
          <c:showCatName val="0"/>
          <c:showSerName val="0"/>
          <c:showPercent val="0"/>
          <c:showBubbleSize val="0"/>
        </c:dLbls>
        <c:gapWidth val="150"/>
        <c:overlap val="100"/>
        <c:axId val="1226001392"/>
        <c:axId val="1460304399"/>
      </c:barChart>
      <c:catAx>
        <c:axId val="12260013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460304399"/>
        <c:crosses val="autoZero"/>
        <c:auto val="1"/>
        <c:lblAlgn val="ctr"/>
        <c:lblOffset val="100"/>
        <c:noMultiLvlLbl val="0"/>
      </c:catAx>
      <c:valAx>
        <c:axId val="146030439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226001392"/>
        <c:crosses val="autoZero"/>
        <c:crossBetween val="between"/>
        <c:majorUnit val="0.2"/>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u="none" strike="noStrike" kern="1200" spc="0" baseline="0">
                <a:solidFill>
                  <a:schemeClr val="tx1"/>
                </a:solidFill>
                <a:latin typeface="Lexend" pitchFamily="2" charset="0"/>
              </a:rPr>
              <a:t>Learning Disability - Districts ordered by proportion of supported victims with LD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needs!$M$44</c:f>
              <c:strCache>
                <c:ptCount val="1"/>
                <c:pt idx="0">
                  <c:v>LD Present</c:v>
                </c:pt>
              </c:strCache>
            </c:strRef>
          </c:tx>
          <c:spPr>
            <a:solidFill>
              <a:srgbClr val="004C94"/>
            </a:solidFill>
            <a:ln>
              <a:solidFill>
                <a:sysClr val="windowText" lastClr="000000"/>
              </a:solidFill>
            </a:ln>
            <a:effectLst/>
          </c:spPr>
          <c:invertIfNegative val="0"/>
          <c:cat>
            <c:strRef>
              <c:f>needs!$L$45:$L$56</c:f>
              <c:strCache>
                <c:ptCount val="12"/>
                <c:pt idx="0">
                  <c:v>Colchester</c:v>
                </c:pt>
                <c:pt idx="1">
                  <c:v>Maldon</c:v>
                </c:pt>
                <c:pt idx="2">
                  <c:v>Chelmsford</c:v>
                </c:pt>
                <c:pt idx="3">
                  <c:v>Epping Forest</c:v>
                </c:pt>
                <c:pt idx="4">
                  <c:v>Braintree</c:v>
                </c:pt>
                <c:pt idx="5">
                  <c:v>Tendring</c:v>
                </c:pt>
                <c:pt idx="6">
                  <c:v>Harlow</c:v>
                </c:pt>
                <c:pt idx="7">
                  <c:v>Basildon</c:v>
                </c:pt>
                <c:pt idx="8">
                  <c:v>Brentwood</c:v>
                </c:pt>
                <c:pt idx="9">
                  <c:v>Castle Point</c:v>
                </c:pt>
                <c:pt idx="10">
                  <c:v>Rochford</c:v>
                </c:pt>
                <c:pt idx="11">
                  <c:v>Uttlesford</c:v>
                </c:pt>
              </c:strCache>
            </c:strRef>
          </c:cat>
          <c:val>
            <c:numRef>
              <c:f>needs!$M$45:$M$56</c:f>
              <c:numCache>
                <c:formatCode>0%</c:formatCode>
                <c:ptCount val="12"/>
                <c:pt idx="0">
                  <c:v>0.12121212121212122</c:v>
                </c:pt>
                <c:pt idx="1">
                  <c:v>9.0909090909090912E-2</c:v>
                </c:pt>
                <c:pt idx="2">
                  <c:v>7.2164948453608241E-2</c:v>
                </c:pt>
                <c:pt idx="3">
                  <c:v>6.097560975609756E-2</c:v>
                </c:pt>
                <c:pt idx="4">
                  <c:v>5.7142857142857141E-2</c:v>
                </c:pt>
                <c:pt idx="5">
                  <c:v>5.6179775280898875E-2</c:v>
                </c:pt>
                <c:pt idx="6">
                  <c:v>4.2105263157894736E-2</c:v>
                </c:pt>
                <c:pt idx="7">
                  <c:v>2.0202020202020204E-2</c:v>
                </c:pt>
                <c:pt idx="9">
                  <c:v>0</c:v>
                </c:pt>
                <c:pt idx="11">
                  <c:v>0</c:v>
                </c:pt>
              </c:numCache>
            </c:numRef>
          </c:val>
          <c:extLst>
            <c:ext xmlns:c16="http://schemas.microsoft.com/office/drawing/2014/chart" uri="{C3380CC4-5D6E-409C-BE32-E72D297353CC}">
              <c16:uniqueId val="{00000000-E987-4A73-BADC-41D4E614D8C7}"/>
            </c:ext>
          </c:extLst>
        </c:ser>
        <c:ser>
          <c:idx val="1"/>
          <c:order val="1"/>
          <c:tx>
            <c:strRef>
              <c:f>needs!$N$44</c:f>
              <c:strCache>
                <c:ptCount val="1"/>
                <c:pt idx="0">
                  <c:v>No LD present</c:v>
                </c:pt>
              </c:strCache>
            </c:strRef>
          </c:tx>
          <c:spPr>
            <a:solidFill>
              <a:srgbClr val="E40037"/>
            </a:solidFill>
            <a:ln>
              <a:solidFill>
                <a:sysClr val="windowText" lastClr="000000"/>
              </a:solidFill>
            </a:ln>
            <a:effectLst/>
          </c:spPr>
          <c:invertIfNegative val="0"/>
          <c:cat>
            <c:strRef>
              <c:f>needs!$L$45:$L$56</c:f>
              <c:strCache>
                <c:ptCount val="12"/>
                <c:pt idx="0">
                  <c:v>Colchester</c:v>
                </c:pt>
                <c:pt idx="1">
                  <c:v>Maldon</c:v>
                </c:pt>
                <c:pt idx="2">
                  <c:v>Chelmsford</c:v>
                </c:pt>
                <c:pt idx="3">
                  <c:v>Epping Forest</c:v>
                </c:pt>
                <c:pt idx="4">
                  <c:v>Braintree</c:v>
                </c:pt>
                <c:pt idx="5">
                  <c:v>Tendring</c:v>
                </c:pt>
                <c:pt idx="6">
                  <c:v>Harlow</c:v>
                </c:pt>
                <c:pt idx="7">
                  <c:v>Basildon</c:v>
                </c:pt>
                <c:pt idx="8">
                  <c:v>Brentwood</c:v>
                </c:pt>
                <c:pt idx="9">
                  <c:v>Castle Point</c:v>
                </c:pt>
                <c:pt idx="10">
                  <c:v>Rochford</c:v>
                </c:pt>
                <c:pt idx="11">
                  <c:v>Uttlesford</c:v>
                </c:pt>
              </c:strCache>
            </c:strRef>
          </c:cat>
          <c:val>
            <c:numRef>
              <c:f>needs!$N$45:$N$56</c:f>
              <c:numCache>
                <c:formatCode>0%</c:formatCode>
                <c:ptCount val="12"/>
                <c:pt idx="0">
                  <c:v>0.87878787878787878</c:v>
                </c:pt>
                <c:pt idx="1">
                  <c:v>0.61038961038961037</c:v>
                </c:pt>
                <c:pt idx="2">
                  <c:v>0</c:v>
                </c:pt>
                <c:pt idx="3">
                  <c:v>1.2195121951219513E-2</c:v>
                </c:pt>
                <c:pt idx="4">
                  <c:v>0.94285714285714284</c:v>
                </c:pt>
                <c:pt idx="5">
                  <c:v>0.8146067415730337</c:v>
                </c:pt>
                <c:pt idx="6">
                  <c:v>0</c:v>
                </c:pt>
                <c:pt idx="7">
                  <c:v>7.575757575757576E-2</c:v>
                </c:pt>
                <c:pt idx="9">
                  <c:v>0.52380952380952384</c:v>
                </c:pt>
                <c:pt idx="11">
                  <c:v>4.1666666666666664E-2</c:v>
                </c:pt>
              </c:numCache>
            </c:numRef>
          </c:val>
          <c:extLst>
            <c:ext xmlns:c16="http://schemas.microsoft.com/office/drawing/2014/chart" uri="{C3380CC4-5D6E-409C-BE32-E72D297353CC}">
              <c16:uniqueId val="{00000001-E987-4A73-BADC-41D4E614D8C7}"/>
            </c:ext>
          </c:extLst>
        </c:ser>
        <c:ser>
          <c:idx val="2"/>
          <c:order val="2"/>
          <c:tx>
            <c:strRef>
              <c:f>needs!$O$44</c:f>
              <c:strCache>
                <c:ptCount val="1"/>
                <c:pt idx="0">
                  <c:v>Not Stated</c:v>
                </c:pt>
              </c:strCache>
            </c:strRef>
          </c:tx>
          <c:spPr>
            <a:solidFill>
              <a:srgbClr val="76766B"/>
            </a:solidFill>
            <a:ln>
              <a:solidFill>
                <a:sysClr val="windowText" lastClr="000000"/>
              </a:solidFill>
            </a:ln>
            <a:effectLst/>
          </c:spPr>
          <c:invertIfNegative val="0"/>
          <c:cat>
            <c:strRef>
              <c:f>needs!$L$45:$L$56</c:f>
              <c:strCache>
                <c:ptCount val="12"/>
                <c:pt idx="0">
                  <c:v>Colchester</c:v>
                </c:pt>
                <c:pt idx="1">
                  <c:v>Maldon</c:v>
                </c:pt>
                <c:pt idx="2">
                  <c:v>Chelmsford</c:v>
                </c:pt>
                <c:pt idx="3">
                  <c:v>Epping Forest</c:v>
                </c:pt>
                <c:pt idx="4">
                  <c:v>Braintree</c:v>
                </c:pt>
                <c:pt idx="5">
                  <c:v>Tendring</c:v>
                </c:pt>
                <c:pt idx="6">
                  <c:v>Harlow</c:v>
                </c:pt>
                <c:pt idx="7">
                  <c:v>Basildon</c:v>
                </c:pt>
                <c:pt idx="8">
                  <c:v>Brentwood</c:v>
                </c:pt>
                <c:pt idx="9">
                  <c:v>Castle Point</c:v>
                </c:pt>
                <c:pt idx="10">
                  <c:v>Rochford</c:v>
                </c:pt>
                <c:pt idx="11">
                  <c:v>Uttlesford</c:v>
                </c:pt>
              </c:strCache>
            </c:strRef>
          </c:cat>
          <c:val>
            <c:numRef>
              <c:f>needs!$O$45:$O$56</c:f>
              <c:numCache>
                <c:formatCode>0%</c:formatCode>
                <c:ptCount val="12"/>
                <c:pt idx="0">
                  <c:v>0</c:v>
                </c:pt>
                <c:pt idx="1">
                  <c:v>0.29870129870129869</c:v>
                </c:pt>
                <c:pt idx="2">
                  <c:v>0.92783505154639179</c:v>
                </c:pt>
                <c:pt idx="3">
                  <c:v>0.92682926829268297</c:v>
                </c:pt>
                <c:pt idx="4">
                  <c:v>0</c:v>
                </c:pt>
                <c:pt idx="5">
                  <c:v>0.12921348314606743</c:v>
                </c:pt>
                <c:pt idx="6">
                  <c:v>0.95789473684210524</c:v>
                </c:pt>
                <c:pt idx="7">
                  <c:v>0.90404040404040409</c:v>
                </c:pt>
                <c:pt idx="9">
                  <c:v>0.47619047619047616</c:v>
                </c:pt>
                <c:pt idx="11">
                  <c:v>0.95833333333333337</c:v>
                </c:pt>
              </c:numCache>
            </c:numRef>
          </c:val>
          <c:extLst>
            <c:ext xmlns:c16="http://schemas.microsoft.com/office/drawing/2014/chart" uri="{C3380CC4-5D6E-409C-BE32-E72D297353CC}">
              <c16:uniqueId val="{00000002-E987-4A73-BADC-41D4E614D8C7}"/>
            </c:ext>
          </c:extLst>
        </c:ser>
        <c:dLbls>
          <c:showLegendKey val="0"/>
          <c:showVal val="0"/>
          <c:showCatName val="0"/>
          <c:showSerName val="0"/>
          <c:showPercent val="0"/>
          <c:showBubbleSize val="0"/>
        </c:dLbls>
        <c:gapWidth val="150"/>
        <c:overlap val="100"/>
        <c:axId val="1036778400"/>
        <c:axId val="1418907519"/>
      </c:barChart>
      <c:catAx>
        <c:axId val="103677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418907519"/>
        <c:crosses val="autoZero"/>
        <c:auto val="1"/>
        <c:lblAlgn val="ctr"/>
        <c:lblOffset val="100"/>
        <c:noMultiLvlLbl val="0"/>
      </c:catAx>
      <c:valAx>
        <c:axId val="141890751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036778400"/>
        <c:crosses val="autoZero"/>
        <c:crossBetween val="between"/>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u="none" strike="noStrike" kern="1200" spc="0" baseline="0">
                <a:solidFill>
                  <a:schemeClr val="tx1"/>
                </a:solidFill>
                <a:latin typeface="Lexend" pitchFamily="2" charset="0"/>
              </a:rPr>
              <a:t>Alcohol Dependency - Districts ordered by proportion of supported victims requiring Alcohol Support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needs!$AD$45</c:f>
              <c:strCache>
                <c:ptCount val="1"/>
                <c:pt idx="0">
                  <c:v>Alcohol Support Need</c:v>
                </c:pt>
              </c:strCache>
            </c:strRef>
          </c:tx>
          <c:spPr>
            <a:solidFill>
              <a:srgbClr val="004C94"/>
            </a:solidFill>
            <a:ln>
              <a:solidFill>
                <a:sysClr val="windowText" lastClr="000000"/>
              </a:solidFill>
            </a:ln>
            <a:effectLst/>
          </c:spPr>
          <c:invertIfNegative val="0"/>
          <c:cat>
            <c:strRef>
              <c:f>needs!$AC$46:$AC$57</c:f>
              <c:strCache>
                <c:ptCount val="12"/>
                <c:pt idx="0">
                  <c:v>Colchester</c:v>
                </c:pt>
                <c:pt idx="1">
                  <c:v>Tendring</c:v>
                </c:pt>
                <c:pt idx="2">
                  <c:v>Chelmsford</c:v>
                </c:pt>
                <c:pt idx="3">
                  <c:v>Basildon</c:v>
                </c:pt>
                <c:pt idx="4">
                  <c:v>Uttlesford</c:v>
                </c:pt>
                <c:pt idx="5">
                  <c:v>Braintree</c:v>
                </c:pt>
                <c:pt idx="6">
                  <c:v>Brentwood</c:v>
                </c:pt>
                <c:pt idx="7">
                  <c:v>Castle Point</c:v>
                </c:pt>
                <c:pt idx="8">
                  <c:v>Epping Forest</c:v>
                </c:pt>
                <c:pt idx="9">
                  <c:v>Harlow</c:v>
                </c:pt>
                <c:pt idx="10">
                  <c:v>Maldon</c:v>
                </c:pt>
                <c:pt idx="11">
                  <c:v>Rochford</c:v>
                </c:pt>
              </c:strCache>
            </c:strRef>
          </c:cat>
          <c:val>
            <c:numRef>
              <c:f>needs!$AD$46:$AD$57</c:f>
              <c:numCache>
                <c:formatCode>0%</c:formatCode>
                <c:ptCount val="12"/>
                <c:pt idx="0">
                  <c:v>4.8484848484848485E-2</c:v>
                </c:pt>
                <c:pt idx="1">
                  <c:v>4.49438202247191E-2</c:v>
                </c:pt>
                <c:pt idx="2">
                  <c:v>4.1237113402061855E-2</c:v>
                </c:pt>
                <c:pt idx="3">
                  <c:v>3.0456852791878174E-2</c:v>
                </c:pt>
                <c:pt idx="4">
                  <c:v>2.0833333333333332E-2</c:v>
                </c:pt>
                <c:pt idx="5">
                  <c:v>1.4285714285714285E-2</c:v>
                </c:pt>
                <c:pt idx="7">
                  <c:v>0</c:v>
                </c:pt>
                <c:pt idx="8">
                  <c:v>0</c:v>
                </c:pt>
              </c:numCache>
            </c:numRef>
          </c:val>
          <c:extLst>
            <c:ext xmlns:c16="http://schemas.microsoft.com/office/drawing/2014/chart" uri="{C3380CC4-5D6E-409C-BE32-E72D297353CC}">
              <c16:uniqueId val="{00000000-E9E7-4A4B-868F-EB60C30D4488}"/>
            </c:ext>
          </c:extLst>
        </c:ser>
        <c:ser>
          <c:idx val="1"/>
          <c:order val="1"/>
          <c:tx>
            <c:strRef>
              <c:f>needs!$AE$45</c:f>
              <c:strCache>
                <c:ptCount val="1"/>
                <c:pt idx="0">
                  <c:v>No Alcohol Support Need</c:v>
                </c:pt>
              </c:strCache>
            </c:strRef>
          </c:tx>
          <c:spPr>
            <a:solidFill>
              <a:srgbClr val="E40037"/>
            </a:solidFill>
            <a:ln>
              <a:solidFill>
                <a:sysClr val="windowText" lastClr="000000"/>
              </a:solidFill>
            </a:ln>
            <a:effectLst/>
          </c:spPr>
          <c:invertIfNegative val="0"/>
          <c:cat>
            <c:strRef>
              <c:f>needs!$AC$46:$AC$57</c:f>
              <c:strCache>
                <c:ptCount val="12"/>
                <c:pt idx="0">
                  <c:v>Colchester</c:v>
                </c:pt>
                <c:pt idx="1">
                  <c:v>Tendring</c:v>
                </c:pt>
                <c:pt idx="2">
                  <c:v>Chelmsford</c:v>
                </c:pt>
                <c:pt idx="3">
                  <c:v>Basildon</c:v>
                </c:pt>
                <c:pt idx="4">
                  <c:v>Uttlesford</c:v>
                </c:pt>
                <c:pt idx="5">
                  <c:v>Braintree</c:v>
                </c:pt>
                <c:pt idx="6">
                  <c:v>Brentwood</c:v>
                </c:pt>
                <c:pt idx="7">
                  <c:v>Castle Point</c:v>
                </c:pt>
                <c:pt idx="8">
                  <c:v>Epping Forest</c:v>
                </c:pt>
                <c:pt idx="9">
                  <c:v>Harlow</c:v>
                </c:pt>
                <c:pt idx="10">
                  <c:v>Maldon</c:v>
                </c:pt>
                <c:pt idx="11">
                  <c:v>Rochford</c:v>
                </c:pt>
              </c:strCache>
            </c:strRef>
          </c:cat>
          <c:val>
            <c:numRef>
              <c:f>needs!$AE$46:$AE$57</c:f>
              <c:numCache>
                <c:formatCode>0%</c:formatCode>
                <c:ptCount val="12"/>
                <c:pt idx="0">
                  <c:v>0.95151515151515154</c:v>
                </c:pt>
                <c:pt idx="1">
                  <c:v>0.8258426966292135</c:v>
                </c:pt>
                <c:pt idx="2">
                  <c:v>0</c:v>
                </c:pt>
                <c:pt idx="3">
                  <c:v>6.5989847715736044E-2</c:v>
                </c:pt>
                <c:pt idx="4">
                  <c:v>4.1666666666666664E-2</c:v>
                </c:pt>
                <c:pt idx="5">
                  <c:v>0.98571428571428577</c:v>
                </c:pt>
                <c:pt idx="7">
                  <c:v>0.5714285714285714</c:v>
                </c:pt>
                <c:pt idx="8">
                  <c:v>1.2195121951219513E-2</c:v>
                </c:pt>
              </c:numCache>
            </c:numRef>
          </c:val>
          <c:extLst>
            <c:ext xmlns:c16="http://schemas.microsoft.com/office/drawing/2014/chart" uri="{C3380CC4-5D6E-409C-BE32-E72D297353CC}">
              <c16:uniqueId val="{00000001-E9E7-4A4B-868F-EB60C30D4488}"/>
            </c:ext>
          </c:extLst>
        </c:ser>
        <c:ser>
          <c:idx val="2"/>
          <c:order val="2"/>
          <c:tx>
            <c:strRef>
              <c:f>needs!$AF$45</c:f>
              <c:strCache>
                <c:ptCount val="1"/>
                <c:pt idx="0">
                  <c:v>Not Stated</c:v>
                </c:pt>
              </c:strCache>
            </c:strRef>
          </c:tx>
          <c:spPr>
            <a:solidFill>
              <a:srgbClr val="76766B"/>
            </a:solidFill>
            <a:ln>
              <a:solidFill>
                <a:sysClr val="windowText" lastClr="000000"/>
              </a:solidFill>
            </a:ln>
            <a:effectLst/>
          </c:spPr>
          <c:invertIfNegative val="0"/>
          <c:cat>
            <c:strRef>
              <c:f>needs!$AC$46:$AC$57</c:f>
              <c:strCache>
                <c:ptCount val="12"/>
                <c:pt idx="0">
                  <c:v>Colchester</c:v>
                </c:pt>
                <c:pt idx="1">
                  <c:v>Tendring</c:v>
                </c:pt>
                <c:pt idx="2">
                  <c:v>Chelmsford</c:v>
                </c:pt>
                <c:pt idx="3">
                  <c:v>Basildon</c:v>
                </c:pt>
                <c:pt idx="4">
                  <c:v>Uttlesford</c:v>
                </c:pt>
                <c:pt idx="5">
                  <c:v>Braintree</c:v>
                </c:pt>
                <c:pt idx="6">
                  <c:v>Brentwood</c:v>
                </c:pt>
                <c:pt idx="7">
                  <c:v>Castle Point</c:v>
                </c:pt>
                <c:pt idx="8">
                  <c:v>Epping Forest</c:v>
                </c:pt>
                <c:pt idx="9">
                  <c:v>Harlow</c:v>
                </c:pt>
                <c:pt idx="10">
                  <c:v>Maldon</c:v>
                </c:pt>
                <c:pt idx="11">
                  <c:v>Rochford</c:v>
                </c:pt>
              </c:strCache>
            </c:strRef>
          </c:cat>
          <c:val>
            <c:numRef>
              <c:f>needs!$AF$46:$AF$57</c:f>
              <c:numCache>
                <c:formatCode>0%</c:formatCode>
                <c:ptCount val="12"/>
                <c:pt idx="0">
                  <c:v>0</c:v>
                </c:pt>
                <c:pt idx="1">
                  <c:v>0.12921348314606743</c:v>
                </c:pt>
                <c:pt idx="2">
                  <c:v>0.95876288659793818</c:v>
                </c:pt>
                <c:pt idx="3">
                  <c:v>0.90355329949238583</c:v>
                </c:pt>
                <c:pt idx="4">
                  <c:v>0.9375</c:v>
                </c:pt>
                <c:pt idx="5">
                  <c:v>0</c:v>
                </c:pt>
                <c:pt idx="7">
                  <c:v>0.42857142857142855</c:v>
                </c:pt>
                <c:pt idx="8">
                  <c:v>0.98780487804878048</c:v>
                </c:pt>
              </c:numCache>
            </c:numRef>
          </c:val>
          <c:extLst>
            <c:ext xmlns:c16="http://schemas.microsoft.com/office/drawing/2014/chart" uri="{C3380CC4-5D6E-409C-BE32-E72D297353CC}">
              <c16:uniqueId val="{00000002-E9E7-4A4B-868F-EB60C30D4488}"/>
            </c:ext>
          </c:extLst>
        </c:ser>
        <c:dLbls>
          <c:showLegendKey val="0"/>
          <c:showVal val="0"/>
          <c:showCatName val="0"/>
          <c:showSerName val="0"/>
          <c:showPercent val="0"/>
          <c:showBubbleSize val="0"/>
        </c:dLbls>
        <c:gapWidth val="150"/>
        <c:overlap val="100"/>
        <c:axId val="1390521696"/>
        <c:axId val="1079941439"/>
      </c:barChart>
      <c:catAx>
        <c:axId val="139052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079941439"/>
        <c:crosses val="autoZero"/>
        <c:auto val="1"/>
        <c:lblAlgn val="ctr"/>
        <c:lblOffset val="100"/>
        <c:noMultiLvlLbl val="0"/>
      </c:catAx>
      <c:valAx>
        <c:axId val="107994143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390521696"/>
        <c:crosses val="autoZero"/>
        <c:crossBetween val="between"/>
        <c:majorUnit val="0.2"/>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b="0" i="0" u="none" strike="noStrike" kern="1200" spc="0" baseline="0">
                <a:solidFill>
                  <a:schemeClr val="tx1"/>
                </a:solidFill>
                <a:latin typeface="Lexend" pitchFamily="2" charset="0"/>
              </a:rPr>
              <a:t>Drug Dependency - Districts ordered by proportion of supported victims requiring Drug Support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needs!$AN$45</c:f>
              <c:strCache>
                <c:ptCount val="1"/>
                <c:pt idx="0">
                  <c:v>Drug Support Need</c:v>
                </c:pt>
              </c:strCache>
            </c:strRef>
          </c:tx>
          <c:spPr>
            <a:solidFill>
              <a:srgbClr val="004C94"/>
            </a:solidFill>
            <a:ln>
              <a:solidFill>
                <a:sysClr val="windowText" lastClr="000000"/>
              </a:solidFill>
            </a:ln>
            <a:effectLst/>
          </c:spPr>
          <c:invertIfNegative val="0"/>
          <c:cat>
            <c:strRef>
              <c:f>needs!$AM$46:$AM$57</c:f>
              <c:strCache>
                <c:ptCount val="12"/>
                <c:pt idx="0">
                  <c:v>Colchester</c:v>
                </c:pt>
                <c:pt idx="1">
                  <c:v>Castle Point</c:v>
                </c:pt>
                <c:pt idx="2">
                  <c:v>Braintree</c:v>
                </c:pt>
                <c:pt idx="3">
                  <c:v>Tendring</c:v>
                </c:pt>
                <c:pt idx="4">
                  <c:v>Harlow</c:v>
                </c:pt>
                <c:pt idx="5">
                  <c:v>Uttlesford</c:v>
                </c:pt>
                <c:pt idx="6">
                  <c:v>Chelmsford</c:v>
                </c:pt>
                <c:pt idx="7">
                  <c:v>Basildon</c:v>
                </c:pt>
                <c:pt idx="8">
                  <c:v>Epping Forest</c:v>
                </c:pt>
                <c:pt idx="9">
                  <c:v>Brentwood</c:v>
                </c:pt>
                <c:pt idx="10">
                  <c:v>Maldon</c:v>
                </c:pt>
                <c:pt idx="11">
                  <c:v>Rochford</c:v>
                </c:pt>
              </c:strCache>
            </c:strRef>
          </c:cat>
          <c:val>
            <c:numRef>
              <c:f>needs!$AN$46:$AN$57</c:f>
              <c:numCache>
                <c:formatCode>0%</c:formatCode>
                <c:ptCount val="12"/>
                <c:pt idx="0">
                  <c:v>8.4848484848484854E-2</c:v>
                </c:pt>
                <c:pt idx="1">
                  <c:v>4.7619047619047616E-2</c:v>
                </c:pt>
                <c:pt idx="2">
                  <c:v>2.8571428571428571E-2</c:v>
                </c:pt>
                <c:pt idx="3">
                  <c:v>2.8089887640449437E-2</c:v>
                </c:pt>
                <c:pt idx="4">
                  <c:v>2.1052631578947368E-2</c:v>
                </c:pt>
                <c:pt idx="5">
                  <c:v>2.0833333333333332E-2</c:v>
                </c:pt>
                <c:pt idx="6">
                  <c:v>2.0618556701030927E-2</c:v>
                </c:pt>
                <c:pt idx="7">
                  <c:v>1.5228426395939087E-2</c:v>
                </c:pt>
                <c:pt idx="8">
                  <c:v>1.2195121951219513E-2</c:v>
                </c:pt>
              </c:numCache>
            </c:numRef>
          </c:val>
          <c:extLst>
            <c:ext xmlns:c16="http://schemas.microsoft.com/office/drawing/2014/chart" uri="{C3380CC4-5D6E-409C-BE32-E72D297353CC}">
              <c16:uniqueId val="{00000000-C119-4BCD-B8BF-AAEC89046CC5}"/>
            </c:ext>
          </c:extLst>
        </c:ser>
        <c:ser>
          <c:idx val="1"/>
          <c:order val="1"/>
          <c:tx>
            <c:strRef>
              <c:f>needs!$AO$45</c:f>
              <c:strCache>
                <c:ptCount val="1"/>
                <c:pt idx="0">
                  <c:v>No Drug Support Need</c:v>
                </c:pt>
              </c:strCache>
            </c:strRef>
          </c:tx>
          <c:spPr>
            <a:solidFill>
              <a:srgbClr val="E40037"/>
            </a:solidFill>
            <a:ln>
              <a:solidFill>
                <a:sysClr val="windowText" lastClr="000000"/>
              </a:solidFill>
            </a:ln>
            <a:effectLst/>
          </c:spPr>
          <c:invertIfNegative val="0"/>
          <c:cat>
            <c:strRef>
              <c:f>needs!$AM$46:$AM$57</c:f>
              <c:strCache>
                <c:ptCount val="12"/>
                <c:pt idx="0">
                  <c:v>Colchester</c:v>
                </c:pt>
                <c:pt idx="1">
                  <c:v>Castle Point</c:v>
                </c:pt>
                <c:pt idx="2">
                  <c:v>Braintree</c:v>
                </c:pt>
                <c:pt idx="3">
                  <c:v>Tendring</c:v>
                </c:pt>
                <c:pt idx="4">
                  <c:v>Harlow</c:v>
                </c:pt>
                <c:pt idx="5">
                  <c:v>Uttlesford</c:v>
                </c:pt>
                <c:pt idx="6">
                  <c:v>Chelmsford</c:v>
                </c:pt>
                <c:pt idx="7">
                  <c:v>Basildon</c:v>
                </c:pt>
                <c:pt idx="8">
                  <c:v>Epping Forest</c:v>
                </c:pt>
                <c:pt idx="9">
                  <c:v>Brentwood</c:v>
                </c:pt>
                <c:pt idx="10">
                  <c:v>Maldon</c:v>
                </c:pt>
                <c:pt idx="11">
                  <c:v>Rochford</c:v>
                </c:pt>
              </c:strCache>
            </c:strRef>
          </c:cat>
          <c:val>
            <c:numRef>
              <c:f>needs!$AO$46:$AO$57</c:f>
              <c:numCache>
                <c:formatCode>0%</c:formatCode>
                <c:ptCount val="12"/>
                <c:pt idx="0">
                  <c:v>0.91515151515151516</c:v>
                </c:pt>
                <c:pt idx="1">
                  <c:v>0.52380952380952384</c:v>
                </c:pt>
                <c:pt idx="2">
                  <c:v>0.97142857142857142</c:v>
                </c:pt>
                <c:pt idx="3">
                  <c:v>0.84269662921348309</c:v>
                </c:pt>
                <c:pt idx="4">
                  <c:v>0</c:v>
                </c:pt>
                <c:pt idx="5">
                  <c:v>4.1666666666666664E-2</c:v>
                </c:pt>
                <c:pt idx="6">
                  <c:v>0</c:v>
                </c:pt>
                <c:pt idx="7">
                  <c:v>8.1218274111675121E-2</c:v>
                </c:pt>
                <c:pt idx="8">
                  <c:v>1.2195121951219513E-2</c:v>
                </c:pt>
              </c:numCache>
            </c:numRef>
          </c:val>
          <c:extLst>
            <c:ext xmlns:c16="http://schemas.microsoft.com/office/drawing/2014/chart" uri="{C3380CC4-5D6E-409C-BE32-E72D297353CC}">
              <c16:uniqueId val="{00000001-C119-4BCD-B8BF-AAEC89046CC5}"/>
            </c:ext>
          </c:extLst>
        </c:ser>
        <c:ser>
          <c:idx val="2"/>
          <c:order val="2"/>
          <c:tx>
            <c:strRef>
              <c:f>needs!$AP$45</c:f>
              <c:strCache>
                <c:ptCount val="1"/>
                <c:pt idx="0">
                  <c:v>Not Stated</c:v>
                </c:pt>
              </c:strCache>
            </c:strRef>
          </c:tx>
          <c:spPr>
            <a:solidFill>
              <a:srgbClr val="76766B"/>
            </a:solidFill>
            <a:ln>
              <a:solidFill>
                <a:sysClr val="windowText" lastClr="000000"/>
              </a:solidFill>
            </a:ln>
            <a:effectLst/>
          </c:spPr>
          <c:invertIfNegative val="0"/>
          <c:cat>
            <c:strRef>
              <c:f>needs!$AM$46:$AM$57</c:f>
              <c:strCache>
                <c:ptCount val="12"/>
                <c:pt idx="0">
                  <c:v>Colchester</c:v>
                </c:pt>
                <c:pt idx="1">
                  <c:v>Castle Point</c:v>
                </c:pt>
                <c:pt idx="2">
                  <c:v>Braintree</c:v>
                </c:pt>
                <c:pt idx="3">
                  <c:v>Tendring</c:v>
                </c:pt>
                <c:pt idx="4">
                  <c:v>Harlow</c:v>
                </c:pt>
                <c:pt idx="5">
                  <c:v>Uttlesford</c:v>
                </c:pt>
                <c:pt idx="6">
                  <c:v>Chelmsford</c:v>
                </c:pt>
                <c:pt idx="7">
                  <c:v>Basildon</c:v>
                </c:pt>
                <c:pt idx="8">
                  <c:v>Epping Forest</c:v>
                </c:pt>
                <c:pt idx="9">
                  <c:v>Brentwood</c:v>
                </c:pt>
                <c:pt idx="10">
                  <c:v>Maldon</c:v>
                </c:pt>
                <c:pt idx="11">
                  <c:v>Rochford</c:v>
                </c:pt>
              </c:strCache>
            </c:strRef>
          </c:cat>
          <c:val>
            <c:numRef>
              <c:f>needs!$AP$46:$AP$57</c:f>
              <c:numCache>
                <c:formatCode>0%</c:formatCode>
                <c:ptCount val="12"/>
                <c:pt idx="0">
                  <c:v>0</c:v>
                </c:pt>
                <c:pt idx="1">
                  <c:v>0.42857142857142855</c:v>
                </c:pt>
                <c:pt idx="2">
                  <c:v>0</c:v>
                </c:pt>
                <c:pt idx="3">
                  <c:v>0.12921348314606743</c:v>
                </c:pt>
                <c:pt idx="4">
                  <c:v>0.97894736842105268</c:v>
                </c:pt>
                <c:pt idx="5">
                  <c:v>0.9375</c:v>
                </c:pt>
                <c:pt idx="6">
                  <c:v>0.97938144329896903</c:v>
                </c:pt>
                <c:pt idx="7">
                  <c:v>0.90355329949238583</c:v>
                </c:pt>
                <c:pt idx="8">
                  <c:v>0.97560975609756095</c:v>
                </c:pt>
              </c:numCache>
            </c:numRef>
          </c:val>
          <c:extLst>
            <c:ext xmlns:c16="http://schemas.microsoft.com/office/drawing/2014/chart" uri="{C3380CC4-5D6E-409C-BE32-E72D297353CC}">
              <c16:uniqueId val="{00000002-C119-4BCD-B8BF-AAEC89046CC5}"/>
            </c:ext>
          </c:extLst>
        </c:ser>
        <c:dLbls>
          <c:showLegendKey val="0"/>
          <c:showVal val="0"/>
          <c:showCatName val="0"/>
          <c:showSerName val="0"/>
          <c:showPercent val="0"/>
          <c:showBubbleSize val="0"/>
        </c:dLbls>
        <c:gapWidth val="150"/>
        <c:overlap val="100"/>
        <c:axId val="1226000464"/>
        <c:axId val="1418909919"/>
      </c:barChart>
      <c:catAx>
        <c:axId val="122600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418909919"/>
        <c:crosses val="autoZero"/>
        <c:auto val="1"/>
        <c:lblAlgn val="ctr"/>
        <c:lblOffset val="100"/>
        <c:noMultiLvlLbl val="0"/>
      </c:catAx>
      <c:valAx>
        <c:axId val="14189099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226000464"/>
        <c:crosses val="autoZero"/>
        <c:crossBetween val="between"/>
        <c:majorUnit val="0.2"/>
      </c:valAx>
      <c:spPr>
        <a:noFill/>
        <a:ln>
          <a:noFill/>
        </a:ln>
        <a:effectLst/>
      </c:spPr>
    </c:plotArea>
    <c:plotVisOnly val="1"/>
    <c:dispBlanksAs val="gap"/>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ysClr val="windowText" lastClr="000000"/>
                </a:solidFill>
                <a:latin typeface="Lexend" pitchFamily="2" charset="0"/>
                <a:ea typeface="+mn-ea"/>
                <a:cs typeface="+mn-cs"/>
              </a:defRPr>
            </a:pPr>
            <a:r>
              <a:rPr lang="en-GB" sz="1100">
                <a:solidFill>
                  <a:sysClr val="windowText" lastClr="000000"/>
                </a:solidFill>
                <a:latin typeface="Lexend" pitchFamily="2" charset="0"/>
              </a:rPr>
              <a:t>provision</a:t>
            </a:r>
            <a:r>
              <a:rPr lang="en-GB" sz="1100" baseline="0">
                <a:solidFill>
                  <a:sysClr val="windowText" lastClr="000000"/>
                </a:solidFill>
                <a:latin typeface="Lexend" pitchFamily="2" charset="0"/>
              </a:rPr>
              <a:t> type by client having no recourse to public funds</a:t>
            </a:r>
            <a:endParaRPr lang="en-GB" sz="1100">
              <a:solidFill>
                <a:sysClr val="windowText" lastClr="000000"/>
              </a:solidFill>
              <a:latin typeface="Lexend" pitchFamily="2" charset="0"/>
            </a:endParaRPr>
          </a:p>
        </c:rich>
      </c:tx>
      <c:layout>
        <c:manualLayout>
          <c:xMode val="edge"/>
          <c:yMode val="edge"/>
          <c:x val="0.17338184763209255"/>
          <c:y val="3.9150670894528092E-3"/>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ysClr val="windowText" lastClr="000000"/>
              </a:solidFill>
              <a:latin typeface="Lexend" pitchFamily="2" charset="0"/>
              <a:ea typeface="+mn-ea"/>
              <a:cs typeface="+mn-cs"/>
            </a:defRPr>
          </a:pPr>
          <a:endParaRPr lang="en-US"/>
        </a:p>
      </c:txPr>
    </c:title>
    <c:autoTitleDeleted val="0"/>
    <c:plotArea>
      <c:layout/>
      <c:barChart>
        <c:barDir val="col"/>
        <c:grouping val="percentStacked"/>
        <c:varyColors val="0"/>
        <c:ser>
          <c:idx val="0"/>
          <c:order val="0"/>
          <c:tx>
            <c:strRef>
              <c:f>Sheet1!$AL$20</c:f>
              <c:strCache>
                <c:ptCount val="1"/>
                <c:pt idx="0">
                  <c:v>No</c:v>
                </c:pt>
              </c:strCache>
            </c:strRef>
          </c:tx>
          <c:spPr>
            <a:solidFill>
              <a:srgbClr val="004C94"/>
            </a:solidFill>
            <a:ln>
              <a:solidFill>
                <a:schemeClr val="tx1"/>
              </a:solidFill>
            </a:ln>
            <a:effectLst/>
          </c:spPr>
          <c:invertIfNegative val="0"/>
          <c:cat>
            <c:strRef>
              <c:f>Sheet1!$AK$21:$AK$23</c:f>
              <c:strCache>
                <c:ptCount val="3"/>
                <c:pt idx="0">
                  <c:v>Community Services</c:v>
                </c:pt>
                <c:pt idx="1">
                  <c:v>Refuge Services</c:v>
                </c:pt>
                <c:pt idx="2">
                  <c:v>Specialist Refuge</c:v>
                </c:pt>
              </c:strCache>
            </c:strRef>
          </c:cat>
          <c:val>
            <c:numRef>
              <c:f>Sheet1!$AL$21:$AL$23</c:f>
              <c:numCache>
                <c:formatCode>0%</c:formatCode>
                <c:ptCount val="3"/>
                <c:pt idx="0">
                  <c:v>2.358490566037736E-2</c:v>
                </c:pt>
                <c:pt idx="1">
                  <c:v>0.35555555555555557</c:v>
                </c:pt>
              </c:numCache>
            </c:numRef>
          </c:val>
          <c:extLst>
            <c:ext xmlns:c16="http://schemas.microsoft.com/office/drawing/2014/chart" uri="{C3380CC4-5D6E-409C-BE32-E72D297353CC}">
              <c16:uniqueId val="{00000000-599F-4266-886B-26AA825E98A1}"/>
            </c:ext>
          </c:extLst>
        </c:ser>
        <c:ser>
          <c:idx val="1"/>
          <c:order val="1"/>
          <c:tx>
            <c:strRef>
              <c:f>Sheet1!$AM$20</c:f>
              <c:strCache>
                <c:ptCount val="1"/>
                <c:pt idx="0">
                  <c:v>Not Available</c:v>
                </c:pt>
              </c:strCache>
            </c:strRef>
          </c:tx>
          <c:spPr>
            <a:solidFill>
              <a:srgbClr val="76766B"/>
            </a:solidFill>
            <a:ln>
              <a:solidFill>
                <a:schemeClr val="tx1"/>
              </a:solidFill>
            </a:ln>
            <a:effectLst/>
          </c:spPr>
          <c:invertIfNegative val="0"/>
          <c:cat>
            <c:strRef>
              <c:f>Sheet1!$AK$21:$AK$23</c:f>
              <c:strCache>
                <c:ptCount val="3"/>
                <c:pt idx="0">
                  <c:v>Community Services</c:v>
                </c:pt>
                <c:pt idx="1">
                  <c:v>Refuge Services</c:v>
                </c:pt>
                <c:pt idx="2">
                  <c:v>Specialist Refuge</c:v>
                </c:pt>
              </c:strCache>
            </c:strRef>
          </c:cat>
          <c:val>
            <c:numRef>
              <c:f>Sheet1!$AM$21:$AM$23</c:f>
              <c:numCache>
                <c:formatCode>0%</c:formatCode>
                <c:ptCount val="3"/>
                <c:pt idx="0">
                  <c:v>0.941627358490566</c:v>
                </c:pt>
                <c:pt idx="1">
                  <c:v>0.57936507936507942</c:v>
                </c:pt>
                <c:pt idx="2">
                  <c:v>0.98785425101214575</c:v>
                </c:pt>
              </c:numCache>
            </c:numRef>
          </c:val>
          <c:extLst>
            <c:ext xmlns:c16="http://schemas.microsoft.com/office/drawing/2014/chart" uri="{C3380CC4-5D6E-409C-BE32-E72D297353CC}">
              <c16:uniqueId val="{00000001-599F-4266-886B-26AA825E98A1}"/>
            </c:ext>
          </c:extLst>
        </c:ser>
        <c:ser>
          <c:idx val="2"/>
          <c:order val="2"/>
          <c:tx>
            <c:strRef>
              <c:f>Sheet1!$AN$20</c:f>
              <c:strCache>
                <c:ptCount val="1"/>
                <c:pt idx="0">
                  <c:v>Yes</c:v>
                </c:pt>
              </c:strCache>
            </c:strRef>
          </c:tx>
          <c:spPr>
            <a:solidFill>
              <a:srgbClr val="E40037"/>
            </a:solidFill>
            <a:ln>
              <a:solidFill>
                <a:schemeClr val="tx1"/>
              </a:solidFill>
            </a:ln>
            <a:effectLst/>
          </c:spPr>
          <c:invertIfNegative val="0"/>
          <c:cat>
            <c:strRef>
              <c:f>Sheet1!$AK$21:$AK$23</c:f>
              <c:strCache>
                <c:ptCount val="3"/>
                <c:pt idx="0">
                  <c:v>Community Services</c:v>
                </c:pt>
                <c:pt idx="1">
                  <c:v>Refuge Services</c:v>
                </c:pt>
                <c:pt idx="2">
                  <c:v>Specialist Refuge</c:v>
                </c:pt>
              </c:strCache>
            </c:strRef>
          </c:cat>
          <c:val>
            <c:numRef>
              <c:f>Sheet1!$AN$21:$AN$23</c:f>
              <c:numCache>
                <c:formatCode>0%</c:formatCode>
                <c:ptCount val="3"/>
                <c:pt idx="0">
                  <c:v>3.4787735849056603E-2</c:v>
                </c:pt>
                <c:pt idx="1">
                  <c:v>6.5079365079365084E-2</c:v>
                </c:pt>
                <c:pt idx="2">
                  <c:v>1.2145748987854251E-2</c:v>
                </c:pt>
              </c:numCache>
            </c:numRef>
          </c:val>
          <c:extLst>
            <c:ext xmlns:c16="http://schemas.microsoft.com/office/drawing/2014/chart" uri="{C3380CC4-5D6E-409C-BE32-E72D297353CC}">
              <c16:uniqueId val="{00000002-599F-4266-886B-26AA825E98A1}"/>
            </c:ext>
          </c:extLst>
        </c:ser>
        <c:dLbls>
          <c:showLegendKey val="0"/>
          <c:showVal val="0"/>
          <c:showCatName val="0"/>
          <c:showSerName val="0"/>
          <c:showPercent val="0"/>
          <c:showBubbleSize val="0"/>
        </c:dLbls>
        <c:gapWidth val="150"/>
        <c:overlap val="100"/>
        <c:axId val="1143510848"/>
        <c:axId val="1143522848"/>
      </c:barChart>
      <c:catAx>
        <c:axId val="11435108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43522848"/>
        <c:crosses val="autoZero"/>
        <c:auto val="1"/>
        <c:lblAlgn val="ctr"/>
        <c:lblOffset val="100"/>
        <c:noMultiLvlLbl val="0"/>
      </c:catAx>
      <c:valAx>
        <c:axId val="1143522848"/>
        <c:scaling>
          <c:orientation val="minMax"/>
        </c:scaling>
        <c:delete val="0"/>
        <c:axPos val="l"/>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143510848"/>
        <c:crosses val="autoZero"/>
        <c:crossBetween val="between"/>
        <c:majorUnit val="0.25"/>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Lexend" pitchFamily="2" charset="0"/>
                <a:ea typeface="+mn-ea"/>
                <a:cs typeface="+mn-cs"/>
              </a:defRPr>
            </a:pPr>
            <a:r>
              <a:rPr lang="en-GB" sz="1200">
                <a:solidFill>
                  <a:schemeClr val="tx1"/>
                </a:solidFill>
                <a:latin typeface="Lexend" pitchFamily="2" charset="0"/>
              </a:rPr>
              <a:t>Sexual Abuse – Districts ordered by</a:t>
            </a:r>
            <a:r>
              <a:rPr lang="en-GB" sz="1200" baseline="0">
                <a:solidFill>
                  <a:schemeClr val="tx1"/>
                </a:solidFill>
                <a:latin typeface="Lexend" pitchFamily="2" charset="0"/>
              </a:rPr>
              <a:t> proportion of supported victims who experienced sexual abuse</a:t>
            </a:r>
            <a:endParaRPr lang="en-GB" sz="1200">
              <a:solidFill>
                <a:schemeClr val="tx1"/>
              </a:solidFill>
              <a:latin typeface="Lexend" pitchFamily="2" charset="0"/>
            </a:endParaRP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solidFill>
              <a:latin typeface="Lexend" pitchFamily="2" charset="0"/>
              <a:ea typeface="+mn-ea"/>
              <a:cs typeface="+mn-cs"/>
            </a:defRPr>
          </a:pPr>
          <a:endParaRPr lang="en-US"/>
        </a:p>
      </c:txPr>
    </c:title>
    <c:autoTitleDeleted val="0"/>
    <c:plotArea>
      <c:layout/>
      <c:barChart>
        <c:barDir val="col"/>
        <c:grouping val="stacked"/>
        <c:varyColors val="0"/>
        <c:ser>
          <c:idx val="0"/>
          <c:order val="0"/>
          <c:tx>
            <c:strRef>
              <c:f>needs!$BJ$43</c:f>
              <c:strCache>
                <c:ptCount val="1"/>
                <c:pt idx="0">
                  <c:v>Yes</c:v>
                </c:pt>
              </c:strCache>
            </c:strRef>
          </c:tx>
          <c:spPr>
            <a:solidFill>
              <a:srgbClr val="E40037"/>
            </a:solidFill>
            <a:ln>
              <a:solidFill>
                <a:sysClr val="windowText" lastClr="000000"/>
              </a:solidFill>
            </a:ln>
            <a:effectLst/>
          </c:spPr>
          <c:invertIfNegative val="0"/>
          <c:cat>
            <c:strRef>
              <c:f>needs!$BI$44:$BI$55</c:f>
              <c:strCache>
                <c:ptCount val="12"/>
                <c:pt idx="0">
                  <c:v>Chelmsford</c:v>
                </c:pt>
                <c:pt idx="1">
                  <c:v>Colchester</c:v>
                </c:pt>
                <c:pt idx="2">
                  <c:v>Epping Forest</c:v>
                </c:pt>
                <c:pt idx="3">
                  <c:v>Harlow</c:v>
                </c:pt>
                <c:pt idx="4">
                  <c:v>Tendring</c:v>
                </c:pt>
                <c:pt idx="5">
                  <c:v>Uttlesford</c:v>
                </c:pt>
                <c:pt idx="6">
                  <c:v>Braintree</c:v>
                </c:pt>
                <c:pt idx="7">
                  <c:v>Basildon</c:v>
                </c:pt>
                <c:pt idx="8">
                  <c:v>Brentwood</c:v>
                </c:pt>
                <c:pt idx="9">
                  <c:v>Castle Point</c:v>
                </c:pt>
                <c:pt idx="10">
                  <c:v>Maldon</c:v>
                </c:pt>
                <c:pt idx="11">
                  <c:v>Rochford</c:v>
                </c:pt>
              </c:strCache>
            </c:strRef>
          </c:cat>
          <c:val>
            <c:numRef>
              <c:f>needs!$BJ$44:$BJ$55</c:f>
              <c:numCache>
                <c:formatCode>0%</c:formatCode>
                <c:ptCount val="12"/>
                <c:pt idx="0">
                  <c:v>8.247422680412371E-2</c:v>
                </c:pt>
                <c:pt idx="1">
                  <c:v>7.2727272727272724E-2</c:v>
                </c:pt>
                <c:pt idx="2">
                  <c:v>4.878048780487805E-2</c:v>
                </c:pt>
                <c:pt idx="3">
                  <c:v>4.2105263157894736E-2</c:v>
                </c:pt>
                <c:pt idx="4">
                  <c:v>2.8089887640449437E-2</c:v>
                </c:pt>
                <c:pt idx="5">
                  <c:v>2.0833333333333332E-2</c:v>
                </c:pt>
                <c:pt idx="6">
                  <c:v>1.4285714285714285E-2</c:v>
                </c:pt>
                <c:pt idx="7">
                  <c:v>0</c:v>
                </c:pt>
              </c:numCache>
            </c:numRef>
          </c:val>
          <c:extLst>
            <c:ext xmlns:c16="http://schemas.microsoft.com/office/drawing/2014/chart" uri="{C3380CC4-5D6E-409C-BE32-E72D297353CC}">
              <c16:uniqueId val="{00000000-ED0C-4E3A-8893-704269A21650}"/>
            </c:ext>
          </c:extLst>
        </c:ser>
        <c:ser>
          <c:idx val="1"/>
          <c:order val="1"/>
          <c:tx>
            <c:strRef>
              <c:f>needs!$BK$43</c:f>
              <c:strCache>
                <c:ptCount val="1"/>
                <c:pt idx="0">
                  <c:v>No</c:v>
                </c:pt>
              </c:strCache>
            </c:strRef>
          </c:tx>
          <c:spPr>
            <a:solidFill>
              <a:srgbClr val="004C94"/>
            </a:solidFill>
            <a:ln>
              <a:solidFill>
                <a:sysClr val="windowText" lastClr="000000"/>
              </a:solidFill>
            </a:ln>
            <a:effectLst/>
          </c:spPr>
          <c:invertIfNegative val="0"/>
          <c:cat>
            <c:strRef>
              <c:f>needs!$BI$44:$BI$55</c:f>
              <c:strCache>
                <c:ptCount val="12"/>
                <c:pt idx="0">
                  <c:v>Chelmsford</c:v>
                </c:pt>
                <c:pt idx="1">
                  <c:v>Colchester</c:v>
                </c:pt>
                <c:pt idx="2">
                  <c:v>Epping Forest</c:v>
                </c:pt>
                <c:pt idx="3">
                  <c:v>Harlow</c:v>
                </c:pt>
                <c:pt idx="4">
                  <c:v>Tendring</c:v>
                </c:pt>
                <c:pt idx="5">
                  <c:v>Uttlesford</c:v>
                </c:pt>
                <c:pt idx="6">
                  <c:v>Braintree</c:v>
                </c:pt>
                <c:pt idx="7">
                  <c:v>Basildon</c:v>
                </c:pt>
                <c:pt idx="8">
                  <c:v>Brentwood</c:v>
                </c:pt>
                <c:pt idx="9">
                  <c:v>Castle Point</c:v>
                </c:pt>
                <c:pt idx="10">
                  <c:v>Maldon</c:v>
                </c:pt>
                <c:pt idx="11">
                  <c:v>Rochford</c:v>
                </c:pt>
              </c:strCache>
            </c:strRef>
          </c:cat>
          <c:val>
            <c:numRef>
              <c:f>needs!$BK$44:$BK$55</c:f>
              <c:numCache>
                <c:formatCode>0%</c:formatCode>
                <c:ptCount val="12"/>
                <c:pt idx="0">
                  <c:v>0</c:v>
                </c:pt>
                <c:pt idx="1">
                  <c:v>0.92727272727272725</c:v>
                </c:pt>
                <c:pt idx="2">
                  <c:v>0</c:v>
                </c:pt>
                <c:pt idx="3">
                  <c:v>0</c:v>
                </c:pt>
                <c:pt idx="4">
                  <c:v>0.84269662921348309</c:v>
                </c:pt>
                <c:pt idx="5">
                  <c:v>4.1666666666666664E-2</c:v>
                </c:pt>
                <c:pt idx="6">
                  <c:v>0.98571428571428577</c:v>
                </c:pt>
                <c:pt idx="7">
                  <c:v>9.6446700507614211E-2</c:v>
                </c:pt>
              </c:numCache>
            </c:numRef>
          </c:val>
          <c:extLst>
            <c:ext xmlns:c16="http://schemas.microsoft.com/office/drawing/2014/chart" uri="{C3380CC4-5D6E-409C-BE32-E72D297353CC}">
              <c16:uniqueId val="{00000001-ED0C-4E3A-8893-704269A21650}"/>
            </c:ext>
          </c:extLst>
        </c:ser>
        <c:ser>
          <c:idx val="2"/>
          <c:order val="2"/>
          <c:tx>
            <c:strRef>
              <c:f>needs!$BL$43</c:f>
              <c:strCache>
                <c:ptCount val="1"/>
                <c:pt idx="0">
                  <c:v>Not Stated</c:v>
                </c:pt>
              </c:strCache>
            </c:strRef>
          </c:tx>
          <c:spPr>
            <a:solidFill>
              <a:srgbClr val="76766B"/>
            </a:solidFill>
            <a:ln>
              <a:solidFill>
                <a:sysClr val="windowText" lastClr="000000"/>
              </a:solidFill>
            </a:ln>
            <a:effectLst/>
          </c:spPr>
          <c:invertIfNegative val="0"/>
          <c:cat>
            <c:strRef>
              <c:f>needs!$BI$44:$BI$55</c:f>
              <c:strCache>
                <c:ptCount val="12"/>
                <c:pt idx="0">
                  <c:v>Chelmsford</c:v>
                </c:pt>
                <c:pt idx="1">
                  <c:v>Colchester</c:v>
                </c:pt>
                <c:pt idx="2">
                  <c:v>Epping Forest</c:v>
                </c:pt>
                <c:pt idx="3">
                  <c:v>Harlow</c:v>
                </c:pt>
                <c:pt idx="4">
                  <c:v>Tendring</c:v>
                </c:pt>
                <c:pt idx="5">
                  <c:v>Uttlesford</c:v>
                </c:pt>
                <c:pt idx="6">
                  <c:v>Braintree</c:v>
                </c:pt>
                <c:pt idx="7">
                  <c:v>Basildon</c:v>
                </c:pt>
                <c:pt idx="8">
                  <c:v>Brentwood</c:v>
                </c:pt>
                <c:pt idx="9">
                  <c:v>Castle Point</c:v>
                </c:pt>
                <c:pt idx="10">
                  <c:v>Maldon</c:v>
                </c:pt>
                <c:pt idx="11">
                  <c:v>Rochford</c:v>
                </c:pt>
              </c:strCache>
            </c:strRef>
          </c:cat>
          <c:val>
            <c:numRef>
              <c:f>needs!$BL$44:$BL$55</c:f>
              <c:numCache>
                <c:formatCode>0%</c:formatCode>
                <c:ptCount val="12"/>
                <c:pt idx="0">
                  <c:v>0.91752577319587625</c:v>
                </c:pt>
                <c:pt idx="1">
                  <c:v>0</c:v>
                </c:pt>
                <c:pt idx="2">
                  <c:v>0.95121951219512191</c:v>
                </c:pt>
                <c:pt idx="3">
                  <c:v>0.95789473684210524</c:v>
                </c:pt>
                <c:pt idx="4">
                  <c:v>0.12921348314606743</c:v>
                </c:pt>
                <c:pt idx="5">
                  <c:v>0.9375</c:v>
                </c:pt>
                <c:pt idx="6">
                  <c:v>0</c:v>
                </c:pt>
                <c:pt idx="7">
                  <c:v>0.90355329949238583</c:v>
                </c:pt>
              </c:numCache>
            </c:numRef>
          </c:val>
          <c:extLst>
            <c:ext xmlns:c16="http://schemas.microsoft.com/office/drawing/2014/chart" uri="{C3380CC4-5D6E-409C-BE32-E72D297353CC}">
              <c16:uniqueId val="{00000002-ED0C-4E3A-8893-704269A21650}"/>
            </c:ext>
          </c:extLst>
        </c:ser>
        <c:dLbls>
          <c:showLegendKey val="0"/>
          <c:showVal val="0"/>
          <c:showCatName val="0"/>
          <c:showSerName val="0"/>
          <c:showPercent val="0"/>
          <c:showBubbleSize val="0"/>
        </c:dLbls>
        <c:gapWidth val="150"/>
        <c:overlap val="100"/>
        <c:axId val="1640970943"/>
        <c:axId val="822560639"/>
      </c:barChart>
      <c:catAx>
        <c:axId val="164097094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822560639"/>
        <c:crosses val="autoZero"/>
        <c:auto val="1"/>
        <c:lblAlgn val="ctr"/>
        <c:lblOffset val="100"/>
        <c:noMultiLvlLbl val="0"/>
      </c:catAx>
      <c:valAx>
        <c:axId val="82256063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640970943"/>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b="0">
                <a:solidFill>
                  <a:schemeClr val="tx1"/>
                </a:solidFill>
                <a:latin typeface="Lexend" pitchFamily="2" charset="0"/>
              </a:rPr>
              <a:t>Sexual Abuse – provision type by</a:t>
            </a:r>
            <a:r>
              <a:rPr lang="en-GB" sz="1200" b="0" baseline="0">
                <a:solidFill>
                  <a:schemeClr val="tx1"/>
                </a:solidFill>
                <a:latin typeface="Lexend" pitchFamily="2" charset="0"/>
              </a:rPr>
              <a:t> proportion of victims who experienced sexual abuse</a:t>
            </a:r>
            <a:r>
              <a:rPr lang="en-GB" sz="1200" b="0">
                <a:solidFill>
                  <a:schemeClr val="tx1"/>
                </a:solidFill>
                <a:latin typeface="Lexend" pitchFamily="2" charset="0"/>
              </a:rPr>
              <a:t>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Sheet3!$E$120</c:f>
              <c:strCache>
                <c:ptCount val="1"/>
                <c:pt idx="0">
                  <c:v>Yes</c:v>
                </c:pt>
              </c:strCache>
            </c:strRef>
          </c:tx>
          <c:spPr>
            <a:solidFill>
              <a:srgbClr val="E40037"/>
            </a:solidFill>
            <a:ln>
              <a:solidFill>
                <a:sysClr val="windowText" lastClr="000000"/>
              </a:solidFill>
            </a:ln>
            <a:effectLst/>
          </c:spPr>
          <c:invertIfNegative val="0"/>
          <c:cat>
            <c:strRef>
              <c:f>Sheet3!$A$121:$A$123</c:f>
              <c:strCache>
                <c:ptCount val="3"/>
                <c:pt idx="0">
                  <c:v>Community Services</c:v>
                </c:pt>
                <c:pt idx="1">
                  <c:v>Refuge Services</c:v>
                </c:pt>
                <c:pt idx="2">
                  <c:v>Specialist Refuge</c:v>
                </c:pt>
              </c:strCache>
            </c:strRef>
          </c:cat>
          <c:val>
            <c:numRef>
              <c:f>Sheet3!$E$121:$E$123</c:f>
              <c:numCache>
                <c:formatCode>0.00%</c:formatCode>
                <c:ptCount val="3"/>
                <c:pt idx="0">
                  <c:v>6.1320754716981132E-2</c:v>
                </c:pt>
                <c:pt idx="1">
                  <c:v>0.1253968253968254</c:v>
                </c:pt>
                <c:pt idx="2">
                  <c:v>6.0728744939271252E-2</c:v>
                </c:pt>
              </c:numCache>
            </c:numRef>
          </c:val>
          <c:extLst>
            <c:ext xmlns:c16="http://schemas.microsoft.com/office/drawing/2014/chart" uri="{C3380CC4-5D6E-409C-BE32-E72D297353CC}">
              <c16:uniqueId val="{00000000-436A-44D0-A183-CC7D8BAF269C}"/>
            </c:ext>
          </c:extLst>
        </c:ser>
        <c:ser>
          <c:idx val="1"/>
          <c:order val="1"/>
          <c:tx>
            <c:strRef>
              <c:f>Sheet3!$F$120</c:f>
              <c:strCache>
                <c:ptCount val="1"/>
                <c:pt idx="0">
                  <c:v>No</c:v>
                </c:pt>
              </c:strCache>
            </c:strRef>
          </c:tx>
          <c:spPr>
            <a:solidFill>
              <a:srgbClr val="004C94"/>
            </a:solidFill>
            <a:ln>
              <a:solidFill>
                <a:sysClr val="windowText" lastClr="000000"/>
              </a:solidFill>
            </a:ln>
            <a:effectLst/>
          </c:spPr>
          <c:invertIfNegative val="0"/>
          <c:cat>
            <c:strRef>
              <c:f>Sheet3!$A$121:$A$123</c:f>
              <c:strCache>
                <c:ptCount val="3"/>
                <c:pt idx="0">
                  <c:v>Community Services</c:v>
                </c:pt>
                <c:pt idx="1">
                  <c:v>Refuge Services</c:v>
                </c:pt>
                <c:pt idx="2">
                  <c:v>Specialist Refuge</c:v>
                </c:pt>
              </c:strCache>
            </c:strRef>
          </c:cat>
          <c:val>
            <c:numRef>
              <c:f>Sheet3!$F$121:$F$123</c:f>
              <c:numCache>
                <c:formatCode>0.00%</c:formatCode>
                <c:ptCount val="3"/>
                <c:pt idx="0">
                  <c:v>0.79481132075471694</c:v>
                </c:pt>
                <c:pt idx="1">
                  <c:v>0.33174603174603173</c:v>
                </c:pt>
                <c:pt idx="2">
                  <c:v>0.32793522267206476</c:v>
                </c:pt>
              </c:numCache>
            </c:numRef>
          </c:val>
          <c:extLst>
            <c:ext xmlns:c16="http://schemas.microsoft.com/office/drawing/2014/chart" uri="{C3380CC4-5D6E-409C-BE32-E72D297353CC}">
              <c16:uniqueId val="{00000001-436A-44D0-A183-CC7D8BAF269C}"/>
            </c:ext>
          </c:extLst>
        </c:ser>
        <c:ser>
          <c:idx val="2"/>
          <c:order val="2"/>
          <c:tx>
            <c:strRef>
              <c:f>Sheet3!$G$120</c:f>
              <c:strCache>
                <c:ptCount val="1"/>
                <c:pt idx="0">
                  <c:v>Not Stated</c:v>
                </c:pt>
              </c:strCache>
            </c:strRef>
          </c:tx>
          <c:spPr>
            <a:solidFill>
              <a:srgbClr val="76766B"/>
            </a:solidFill>
            <a:ln>
              <a:solidFill>
                <a:sysClr val="windowText" lastClr="000000"/>
              </a:solidFill>
            </a:ln>
            <a:effectLst/>
          </c:spPr>
          <c:invertIfNegative val="0"/>
          <c:cat>
            <c:strRef>
              <c:f>Sheet3!$A$121:$A$123</c:f>
              <c:strCache>
                <c:ptCount val="3"/>
                <c:pt idx="0">
                  <c:v>Community Services</c:v>
                </c:pt>
                <c:pt idx="1">
                  <c:v>Refuge Services</c:v>
                </c:pt>
                <c:pt idx="2">
                  <c:v>Specialist Refuge</c:v>
                </c:pt>
              </c:strCache>
            </c:strRef>
          </c:cat>
          <c:val>
            <c:numRef>
              <c:f>Sheet3!$G$121:$G$123</c:f>
              <c:numCache>
                <c:formatCode>0.00%</c:formatCode>
                <c:ptCount val="3"/>
                <c:pt idx="0">
                  <c:v>0.15310534591194969</c:v>
                </c:pt>
                <c:pt idx="1">
                  <c:v>0.54920634920634925</c:v>
                </c:pt>
                <c:pt idx="2">
                  <c:v>0.61133603238866396</c:v>
                </c:pt>
              </c:numCache>
            </c:numRef>
          </c:val>
          <c:extLst>
            <c:ext xmlns:c16="http://schemas.microsoft.com/office/drawing/2014/chart" uri="{C3380CC4-5D6E-409C-BE32-E72D297353CC}">
              <c16:uniqueId val="{00000002-436A-44D0-A183-CC7D8BAF269C}"/>
            </c:ext>
          </c:extLst>
        </c:ser>
        <c:dLbls>
          <c:showLegendKey val="0"/>
          <c:showVal val="0"/>
          <c:showCatName val="0"/>
          <c:showSerName val="0"/>
          <c:showPercent val="0"/>
          <c:showBubbleSize val="0"/>
        </c:dLbls>
        <c:gapWidth val="15"/>
        <c:overlap val="100"/>
        <c:axId val="1636376847"/>
        <c:axId val="1646788703"/>
      </c:barChart>
      <c:catAx>
        <c:axId val="1636376847"/>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800">
                    <a:solidFill>
                      <a:schemeClr val="tx1"/>
                    </a:solidFill>
                    <a:latin typeface="Lexend" pitchFamily="2" charset="0"/>
                  </a:rPr>
                  <a:t>provision</a:t>
                </a:r>
                <a:r>
                  <a:rPr lang="en-GB" sz="800" baseline="0">
                    <a:solidFill>
                      <a:schemeClr val="tx1"/>
                    </a:solidFill>
                    <a:latin typeface="Lexend" pitchFamily="2" charset="0"/>
                  </a:rPr>
                  <a:t> type</a:t>
                </a:r>
                <a:endParaRPr lang="en-GB" sz="800">
                  <a:solidFill>
                    <a:schemeClr val="tx1"/>
                  </a:solidFill>
                  <a:latin typeface="Lexend" pitchFamily="2"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5400000" spcFirstLastPara="1" vertOverflow="ellipsis" wrap="square" anchor="ctr" anchorCtr="1"/>
          <a:lstStyle/>
          <a:p>
            <a:pPr>
              <a:defRPr sz="800" b="0" i="0" u="none" strike="noStrike" kern="1200" baseline="0">
                <a:solidFill>
                  <a:schemeClr val="tx1"/>
                </a:solidFill>
                <a:latin typeface="Lexend" pitchFamily="2" charset="0"/>
                <a:ea typeface="+mn-ea"/>
                <a:cs typeface="+mn-cs"/>
              </a:defRPr>
            </a:pPr>
            <a:endParaRPr lang="en-US"/>
          </a:p>
        </c:txPr>
        <c:crossAx val="1646788703"/>
        <c:crosses val="autoZero"/>
        <c:auto val="1"/>
        <c:lblAlgn val="ctr"/>
        <c:lblOffset val="100"/>
        <c:noMultiLvlLbl val="0"/>
      </c:catAx>
      <c:valAx>
        <c:axId val="1646788703"/>
        <c:scaling>
          <c:orientation val="minMax"/>
        </c:scaling>
        <c:delete val="0"/>
        <c:axPos val="b"/>
        <c:title>
          <c:tx>
            <c:rich>
              <a:bodyPr rot="0" spcFirstLastPara="1" vertOverflow="ellipsis" vert="horz" wrap="square" anchor="ctr" anchorCtr="1"/>
              <a:lstStyle/>
              <a:p>
                <a:pPr>
                  <a:defRPr sz="800" b="0" i="0" u="none" strike="noStrike" kern="1200" baseline="0">
                    <a:solidFill>
                      <a:schemeClr val="tx1"/>
                    </a:solidFill>
                    <a:latin typeface="Lexend" pitchFamily="2" charset="0"/>
                    <a:ea typeface="+mn-ea"/>
                    <a:cs typeface="+mn-cs"/>
                  </a:defRPr>
                </a:pPr>
                <a:r>
                  <a:rPr lang="en-GB" sz="800">
                    <a:solidFill>
                      <a:schemeClr val="tx1"/>
                    </a:solidFill>
                    <a:latin typeface="Lexend" pitchFamily="2" charset="0"/>
                  </a:rPr>
                  <a:t>% of clients</a:t>
                </a:r>
              </a:p>
            </c:rich>
          </c:tx>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Lexend" pitchFamily="2" charset="0"/>
                  <a:ea typeface="+mn-ea"/>
                  <a:cs typeface="+mn-cs"/>
                </a:defRPr>
              </a:pPr>
              <a:endParaRPr lang="en-US"/>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63637684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0" i="0" u="none" strike="noStrike" kern="1200" spc="0" baseline="0">
                <a:solidFill>
                  <a:schemeClr val="tx1">
                    <a:lumMod val="65000"/>
                    <a:lumOff val="35000"/>
                  </a:schemeClr>
                </a:solidFill>
                <a:latin typeface="Lexend" pitchFamily="2" charset="0"/>
                <a:ea typeface="+mn-ea"/>
                <a:cs typeface="+mn-cs"/>
              </a:defRPr>
            </a:pPr>
            <a:r>
              <a:rPr lang="en-GB" sz="1000" b="0" i="0" u="none" strike="noStrike" kern="1200" spc="0" baseline="0">
                <a:solidFill>
                  <a:schemeClr val="tx1"/>
                </a:solidFill>
                <a:latin typeface="Lexend" pitchFamily="2" charset="0"/>
              </a:rPr>
              <a:t>High, Medium &amp; Unassessed DA incidents (crimes &amp; non-crimes) recorded by Essex Police*</a:t>
            </a:r>
          </a:p>
        </c:rich>
      </c:tx>
      <c:layout>
        <c:manualLayout>
          <c:xMode val="edge"/>
          <c:yMode val="edge"/>
          <c:x val="0.15527961126083092"/>
          <c:y val="2.5101215644994925E-2"/>
        </c:manualLayout>
      </c:layout>
      <c:overlay val="0"/>
      <c:spPr>
        <a:noFill/>
        <a:ln>
          <a:noFill/>
        </a:ln>
        <a:effectLst/>
      </c:spPr>
      <c:txPr>
        <a:bodyPr rot="0" spcFirstLastPara="1" vertOverflow="ellipsis" vert="horz" wrap="square" anchor="ctr" anchorCtr="1"/>
        <a:lstStyle/>
        <a:p>
          <a:pPr>
            <a:defRPr sz="1000" b="0" i="0" u="none" strike="noStrike" kern="1200" spc="0" baseline="0">
              <a:solidFill>
                <a:schemeClr val="tx1">
                  <a:lumMod val="65000"/>
                  <a:lumOff val="35000"/>
                </a:schemeClr>
              </a:solidFill>
              <a:latin typeface="Lexend" pitchFamily="2" charset="0"/>
              <a:ea typeface="+mn-ea"/>
              <a:cs typeface="+mn-cs"/>
            </a:defRPr>
          </a:pPr>
          <a:endParaRPr lang="en-US"/>
        </a:p>
      </c:txPr>
    </c:title>
    <c:autoTitleDeleted val="0"/>
    <c:plotArea>
      <c:layout/>
      <c:lineChart>
        <c:grouping val="standard"/>
        <c:varyColors val="0"/>
        <c:ser>
          <c:idx val="0"/>
          <c:order val="0"/>
          <c:tx>
            <c:strRef>
              <c:f>'Crimes and Non-Crimes'!$R$5</c:f>
              <c:strCache>
                <c:ptCount val="1"/>
                <c:pt idx="0">
                  <c:v>High</c:v>
                </c:pt>
              </c:strCache>
            </c:strRef>
          </c:tx>
          <c:spPr>
            <a:ln w="15240" cap="rnd">
              <a:solidFill>
                <a:schemeClr val="accent1"/>
              </a:solidFill>
              <a:round/>
            </a:ln>
            <a:effectLst/>
          </c:spPr>
          <c:marker>
            <c:symbol val="none"/>
          </c:marker>
          <c:cat>
            <c:numRef>
              <c:f>'Crimes and Non-Crimes'!$Q$6:$Q$35</c:f>
              <c:numCache>
                <c:formatCode>mmm\-yy</c:formatCode>
                <c:ptCount val="30"/>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numCache>
            </c:numRef>
          </c:cat>
          <c:val>
            <c:numRef>
              <c:f>'Crimes and Non-Crimes'!$R$6:$R$35</c:f>
              <c:numCache>
                <c:formatCode>General</c:formatCode>
                <c:ptCount val="30"/>
                <c:pt idx="0">
                  <c:v>292</c:v>
                </c:pt>
                <c:pt idx="1">
                  <c:v>334</c:v>
                </c:pt>
                <c:pt idx="2">
                  <c:v>347</c:v>
                </c:pt>
                <c:pt idx="3">
                  <c:v>348</c:v>
                </c:pt>
                <c:pt idx="4">
                  <c:v>328</c:v>
                </c:pt>
                <c:pt idx="5">
                  <c:v>368</c:v>
                </c:pt>
                <c:pt idx="6">
                  <c:v>345</c:v>
                </c:pt>
                <c:pt idx="7">
                  <c:v>358</c:v>
                </c:pt>
                <c:pt idx="8">
                  <c:v>296</c:v>
                </c:pt>
                <c:pt idx="9">
                  <c:v>271</c:v>
                </c:pt>
                <c:pt idx="10">
                  <c:v>284</c:v>
                </c:pt>
                <c:pt idx="11">
                  <c:v>327</c:v>
                </c:pt>
                <c:pt idx="12">
                  <c:v>293</c:v>
                </c:pt>
                <c:pt idx="13">
                  <c:v>340</c:v>
                </c:pt>
                <c:pt idx="14">
                  <c:v>330</c:v>
                </c:pt>
                <c:pt idx="15">
                  <c:v>406</c:v>
                </c:pt>
                <c:pt idx="16">
                  <c:v>359</c:v>
                </c:pt>
                <c:pt idx="17">
                  <c:v>313</c:v>
                </c:pt>
                <c:pt idx="18">
                  <c:v>346</c:v>
                </c:pt>
                <c:pt idx="19">
                  <c:v>267</c:v>
                </c:pt>
                <c:pt idx="20">
                  <c:v>289</c:v>
                </c:pt>
                <c:pt idx="21">
                  <c:v>262</c:v>
                </c:pt>
                <c:pt idx="22">
                  <c:v>237</c:v>
                </c:pt>
                <c:pt idx="23">
                  <c:v>255</c:v>
                </c:pt>
                <c:pt idx="24">
                  <c:v>245</c:v>
                </c:pt>
                <c:pt idx="25">
                  <c:v>249</c:v>
                </c:pt>
                <c:pt idx="26">
                  <c:v>262</c:v>
                </c:pt>
                <c:pt idx="27">
                  <c:v>286</c:v>
                </c:pt>
                <c:pt idx="28">
                  <c:v>261</c:v>
                </c:pt>
                <c:pt idx="29">
                  <c:v>258</c:v>
                </c:pt>
              </c:numCache>
            </c:numRef>
          </c:val>
          <c:smooth val="0"/>
          <c:extLst>
            <c:ext xmlns:c16="http://schemas.microsoft.com/office/drawing/2014/chart" uri="{C3380CC4-5D6E-409C-BE32-E72D297353CC}">
              <c16:uniqueId val="{00000000-C989-413E-80E4-63671AA7C8DA}"/>
            </c:ext>
          </c:extLst>
        </c:ser>
        <c:ser>
          <c:idx val="1"/>
          <c:order val="1"/>
          <c:tx>
            <c:strRef>
              <c:f>'Crimes and Non-Crimes'!$S$5</c:f>
              <c:strCache>
                <c:ptCount val="1"/>
                <c:pt idx="0">
                  <c:v>Medium</c:v>
                </c:pt>
              </c:strCache>
            </c:strRef>
          </c:tx>
          <c:spPr>
            <a:ln w="15240" cap="rnd">
              <a:solidFill>
                <a:srgbClr val="004C94"/>
              </a:solidFill>
              <a:round/>
            </a:ln>
            <a:effectLst/>
          </c:spPr>
          <c:marker>
            <c:symbol val="none"/>
          </c:marker>
          <c:cat>
            <c:numRef>
              <c:f>'Crimes and Non-Crimes'!$Q$6:$Q$35</c:f>
              <c:numCache>
                <c:formatCode>mmm\-yy</c:formatCode>
                <c:ptCount val="30"/>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numCache>
            </c:numRef>
          </c:cat>
          <c:val>
            <c:numRef>
              <c:f>'Crimes and Non-Crimes'!$S$6:$S$35</c:f>
              <c:numCache>
                <c:formatCode>General</c:formatCode>
                <c:ptCount val="30"/>
                <c:pt idx="0">
                  <c:v>300</c:v>
                </c:pt>
                <c:pt idx="1">
                  <c:v>401</c:v>
                </c:pt>
                <c:pt idx="2">
                  <c:v>386</c:v>
                </c:pt>
                <c:pt idx="3">
                  <c:v>349</c:v>
                </c:pt>
                <c:pt idx="4">
                  <c:v>351</c:v>
                </c:pt>
                <c:pt idx="5">
                  <c:v>403</c:v>
                </c:pt>
                <c:pt idx="6">
                  <c:v>376</c:v>
                </c:pt>
                <c:pt idx="7">
                  <c:v>341</c:v>
                </c:pt>
                <c:pt idx="8">
                  <c:v>390</c:v>
                </c:pt>
                <c:pt idx="9">
                  <c:v>439</c:v>
                </c:pt>
                <c:pt idx="10">
                  <c:v>368</c:v>
                </c:pt>
                <c:pt idx="11">
                  <c:v>358</c:v>
                </c:pt>
                <c:pt idx="12">
                  <c:v>325</c:v>
                </c:pt>
                <c:pt idx="13">
                  <c:v>400</c:v>
                </c:pt>
                <c:pt idx="14">
                  <c:v>359</c:v>
                </c:pt>
                <c:pt idx="15">
                  <c:v>395</c:v>
                </c:pt>
                <c:pt idx="16">
                  <c:v>399</c:v>
                </c:pt>
                <c:pt idx="17">
                  <c:v>329</c:v>
                </c:pt>
                <c:pt idx="18">
                  <c:v>317</c:v>
                </c:pt>
                <c:pt idx="19">
                  <c:v>316</c:v>
                </c:pt>
                <c:pt idx="20">
                  <c:v>298</c:v>
                </c:pt>
                <c:pt idx="21">
                  <c:v>355</c:v>
                </c:pt>
                <c:pt idx="22">
                  <c:v>318</c:v>
                </c:pt>
                <c:pt idx="23">
                  <c:v>371</c:v>
                </c:pt>
                <c:pt idx="24">
                  <c:v>306</c:v>
                </c:pt>
                <c:pt idx="25">
                  <c:v>324</c:v>
                </c:pt>
                <c:pt idx="26">
                  <c:v>339</c:v>
                </c:pt>
                <c:pt idx="27">
                  <c:v>300</c:v>
                </c:pt>
                <c:pt idx="28">
                  <c:v>456</c:v>
                </c:pt>
                <c:pt idx="29">
                  <c:v>494</c:v>
                </c:pt>
              </c:numCache>
            </c:numRef>
          </c:val>
          <c:smooth val="0"/>
          <c:extLst>
            <c:ext xmlns:c16="http://schemas.microsoft.com/office/drawing/2014/chart" uri="{C3380CC4-5D6E-409C-BE32-E72D297353CC}">
              <c16:uniqueId val="{00000001-C989-413E-80E4-63671AA7C8DA}"/>
            </c:ext>
          </c:extLst>
        </c:ser>
        <c:ser>
          <c:idx val="3"/>
          <c:order val="3"/>
          <c:tx>
            <c:strRef>
              <c:f>'Crimes and Non-Crimes'!$U$5</c:f>
              <c:strCache>
                <c:ptCount val="1"/>
                <c:pt idx="0">
                  <c:v>Unassessed</c:v>
                </c:pt>
              </c:strCache>
            </c:strRef>
          </c:tx>
          <c:spPr>
            <a:ln w="15240" cap="rnd">
              <a:solidFill>
                <a:srgbClr val="3A7D64"/>
              </a:solidFill>
              <a:round/>
            </a:ln>
            <a:effectLst/>
          </c:spPr>
          <c:marker>
            <c:symbol val="none"/>
          </c:marker>
          <c:cat>
            <c:numRef>
              <c:f>'Crimes and Non-Crimes'!$Q$6:$Q$35</c:f>
              <c:numCache>
                <c:formatCode>mmm\-yy</c:formatCode>
                <c:ptCount val="30"/>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numCache>
            </c:numRef>
          </c:cat>
          <c:val>
            <c:numRef>
              <c:f>'Crimes and Non-Crimes'!$U$6:$U$35</c:f>
              <c:numCache>
                <c:formatCode>General</c:formatCode>
                <c:ptCount val="30"/>
                <c:pt idx="0">
                  <c:v>143</c:v>
                </c:pt>
                <c:pt idx="1">
                  <c:v>124</c:v>
                </c:pt>
                <c:pt idx="2">
                  <c:v>121</c:v>
                </c:pt>
                <c:pt idx="3">
                  <c:v>118</c:v>
                </c:pt>
                <c:pt idx="4">
                  <c:v>129</c:v>
                </c:pt>
                <c:pt idx="5">
                  <c:v>127</c:v>
                </c:pt>
                <c:pt idx="6">
                  <c:v>138</c:v>
                </c:pt>
                <c:pt idx="7">
                  <c:v>124</c:v>
                </c:pt>
                <c:pt idx="8">
                  <c:v>108</c:v>
                </c:pt>
                <c:pt idx="9">
                  <c:v>108</c:v>
                </c:pt>
                <c:pt idx="10">
                  <c:v>98</c:v>
                </c:pt>
                <c:pt idx="11">
                  <c:v>119</c:v>
                </c:pt>
                <c:pt idx="12">
                  <c:v>91</c:v>
                </c:pt>
                <c:pt idx="13">
                  <c:v>131</c:v>
                </c:pt>
                <c:pt idx="14">
                  <c:v>120</c:v>
                </c:pt>
                <c:pt idx="15">
                  <c:v>143</c:v>
                </c:pt>
                <c:pt idx="16">
                  <c:v>136</c:v>
                </c:pt>
                <c:pt idx="17">
                  <c:v>91</c:v>
                </c:pt>
                <c:pt idx="18">
                  <c:v>82</c:v>
                </c:pt>
                <c:pt idx="19">
                  <c:v>88</c:v>
                </c:pt>
                <c:pt idx="20">
                  <c:v>86</c:v>
                </c:pt>
                <c:pt idx="21">
                  <c:v>92</c:v>
                </c:pt>
                <c:pt idx="22">
                  <c:v>103</c:v>
                </c:pt>
                <c:pt idx="23">
                  <c:v>103</c:v>
                </c:pt>
                <c:pt idx="24">
                  <c:v>79</c:v>
                </c:pt>
                <c:pt idx="25">
                  <c:v>101</c:v>
                </c:pt>
                <c:pt idx="26">
                  <c:v>99</c:v>
                </c:pt>
                <c:pt idx="27">
                  <c:v>117</c:v>
                </c:pt>
                <c:pt idx="28">
                  <c:v>134</c:v>
                </c:pt>
                <c:pt idx="29">
                  <c:v>135</c:v>
                </c:pt>
              </c:numCache>
            </c:numRef>
          </c:val>
          <c:smooth val="0"/>
          <c:extLst>
            <c:ext xmlns:c16="http://schemas.microsoft.com/office/drawing/2014/chart" uri="{C3380CC4-5D6E-409C-BE32-E72D297353CC}">
              <c16:uniqueId val="{00000002-C989-413E-80E4-63671AA7C8DA}"/>
            </c:ext>
          </c:extLst>
        </c:ser>
        <c:dLbls>
          <c:showLegendKey val="0"/>
          <c:showVal val="0"/>
          <c:showCatName val="0"/>
          <c:showSerName val="0"/>
          <c:showPercent val="0"/>
          <c:showBubbleSize val="0"/>
        </c:dLbls>
        <c:smooth val="0"/>
        <c:axId val="1983051056"/>
        <c:axId val="1166278416"/>
        <c:extLst>
          <c:ext xmlns:c15="http://schemas.microsoft.com/office/drawing/2012/chart" uri="{02D57815-91ED-43cb-92C2-25804820EDAC}">
            <c15:filteredLineSeries>
              <c15:ser>
                <c:idx val="2"/>
                <c:order val="2"/>
                <c:tx>
                  <c:strRef>
                    <c:extLst>
                      <c:ext uri="{02D57815-91ED-43cb-92C2-25804820EDAC}">
                        <c15:formulaRef>
                          <c15:sqref>'Crimes and Non-Crimes'!$T$5</c15:sqref>
                        </c15:formulaRef>
                      </c:ext>
                    </c:extLst>
                    <c:strCache>
                      <c:ptCount val="1"/>
                      <c:pt idx="0">
                        <c:v>Standard</c:v>
                      </c:pt>
                    </c:strCache>
                  </c:strRef>
                </c:tx>
                <c:spPr>
                  <a:ln w="28575" cap="rnd">
                    <a:solidFill>
                      <a:schemeClr val="accent3"/>
                    </a:solidFill>
                    <a:round/>
                  </a:ln>
                  <a:effectLst/>
                </c:spPr>
                <c:marker>
                  <c:symbol val="none"/>
                </c:marker>
                <c:cat>
                  <c:numRef>
                    <c:extLst>
                      <c:ext uri="{02D57815-91ED-43cb-92C2-25804820EDAC}">
                        <c15:formulaRef>
                          <c15:sqref>'Crimes and Non-Crimes'!$Q$6:$Q$35</c15:sqref>
                        </c15:formulaRef>
                      </c:ext>
                    </c:extLst>
                    <c:numCache>
                      <c:formatCode>mmm\-yy</c:formatCode>
                      <c:ptCount val="30"/>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numCache>
                  </c:numRef>
                </c:cat>
                <c:val>
                  <c:numRef>
                    <c:extLst>
                      <c:ext uri="{02D57815-91ED-43cb-92C2-25804820EDAC}">
                        <c15:formulaRef>
                          <c15:sqref>'Crimes and Non-Crimes'!$T$6:$T$35</c15:sqref>
                        </c15:formulaRef>
                      </c:ext>
                    </c:extLst>
                    <c:numCache>
                      <c:formatCode>General</c:formatCode>
                      <c:ptCount val="30"/>
                      <c:pt idx="0">
                        <c:v>2454</c:v>
                      </c:pt>
                      <c:pt idx="1">
                        <c:v>2650</c:v>
                      </c:pt>
                      <c:pt idx="2">
                        <c:v>2851</c:v>
                      </c:pt>
                      <c:pt idx="3">
                        <c:v>2976</c:v>
                      </c:pt>
                      <c:pt idx="4">
                        <c:v>2770</c:v>
                      </c:pt>
                      <c:pt idx="5">
                        <c:v>2754</c:v>
                      </c:pt>
                      <c:pt idx="6">
                        <c:v>2796</c:v>
                      </c:pt>
                      <c:pt idx="7">
                        <c:v>2750</c:v>
                      </c:pt>
                      <c:pt idx="8">
                        <c:v>2896</c:v>
                      </c:pt>
                      <c:pt idx="9">
                        <c:v>2832</c:v>
                      </c:pt>
                      <c:pt idx="10">
                        <c:v>2441</c:v>
                      </c:pt>
                      <c:pt idx="11">
                        <c:v>2662</c:v>
                      </c:pt>
                      <c:pt idx="12">
                        <c:v>2466</c:v>
                      </c:pt>
                      <c:pt idx="13">
                        <c:v>2576</c:v>
                      </c:pt>
                      <c:pt idx="14">
                        <c:v>2606</c:v>
                      </c:pt>
                      <c:pt idx="15">
                        <c:v>2854</c:v>
                      </c:pt>
                      <c:pt idx="16">
                        <c:v>2834</c:v>
                      </c:pt>
                      <c:pt idx="17">
                        <c:v>2498</c:v>
                      </c:pt>
                      <c:pt idx="18">
                        <c:v>2500</c:v>
                      </c:pt>
                      <c:pt idx="19">
                        <c:v>2308</c:v>
                      </c:pt>
                      <c:pt idx="20">
                        <c:v>2226</c:v>
                      </c:pt>
                      <c:pt idx="21">
                        <c:v>2341</c:v>
                      </c:pt>
                      <c:pt idx="22">
                        <c:v>2042</c:v>
                      </c:pt>
                      <c:pt idx="23">
                        <c:v>2286</c:v>
                      </c:pt>
                      <c:pt idx="24">
                        <c:v>2268</c:v>
                      </c:pt>
                      <c:pt idx="25">
                        <c:v>2181</c:v>
                      </c:pt>
                      <c:pt idx="26">
                        <c:v>2246</c:v>
                      </c:pt>
                      <c:pt idx="27">
                        <c:v>2344</c:v>
                      </c:pt>
                      <c:pt idx="28">
                        <c:v>2241</c:v>
                      </c:pt>
                      <c:pt idx="29">
                        <c:v>2143</c:v>
                      </c:pt>
                    </c:numCache>
                  </c:numRef>
                </c:val>
                <c:smooth val="0"/>
                <c:extLst>
                  <c:ext xmlns:c16="http://schemas.microsoft.com/office/drawing/2014/chart" uri="{C3380CC4-5D6E-409C-BE32-E72D297353CC}">
                    <c16:uniqueId val="{00000003-C989-413E-80E4-63671AA7C8DA}"/>
                  </c:ext>
                </c:extLst>
              </c15:ser>
            </c15:filteredLineSeries>
          </c:ext>
        </c:extLst>
      </c:lineChart>
      <c:dateAx>
        <c:axId val="1983051056"/>
        <c:scaling>
          <c:orientation val="minMax"/>
        </c:scaling>
        <c:delete val="0"/>
        <c:axPos val="b"/>
        <c:numFmt formatCode="mmm\-yy"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166278416"/>
        <c:crosses val="autoZero"/>
        <c:auto val="1"/>
        <c:lblOffset val="100"/>
        <c:baseTimeUnit val="months"/>
      </c:dateAx>
      <c:valAx>
        <c:axId val="1166278416"/>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solidFill>
                <a:latin typeface="Lexend" pitchFamily="2" charset="0"/>
                <a:ea typeface="+mn-ea"/>
                <a:cs typeface="+mn-cs"/>
              </a:defRPr>
            </a:pPr>
            <a:endParaRPr lang="en-US"/>
          </a:p>
        </c:txPr>
        <c:crossAx val="19830510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700" b="0" i="0" u="none" strike="noStrike" kern="1200" baseline="0">
              <a:solidFill>
                <a:schemeClr val="tx1"/>
              </a:solidFill>
              <a:latin typeface="Lexend" pitchFamily="2" charset="0"/>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a:solidFill>
                  <a:schemeClr val="tx1"/>
                </a:solidFill>
                <a:latin typeface="Lexend" pitchFamily="2" charset="0"/>
              </a:rPr>
              <a:t>Presence of physical support needs among</a:t>
            </a:r>
            <a:r>
              <a:rPr lang="en-GB" sz="1200" baseline="0">
                <a:solidFill>
                  <a:schemeClr val="tx1"/>
                </a:solidFill>
                <a:latin typeface="Lexend" pitchFamily="2" charset="0"/>
              </a:rPr>
              <a:t> provider supported clients by age</a:t>
            </a:r>
            <a:endParaRPr lang="en-GB" sz="1200">
              <a:solidFill>
                <a:schemeClr val="tx1"/>
              </a:solidFill>
              <a:latin typeface="Lexen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age!$I$23</c:f>
              <c:strCache>
                <c:ptCount val="1"/>
                <c:pt idx="0">
                  <c:v>Not Stated</c:v>
                </c:pt>
              </c:strCache>
            </c:strRef>
          </c:tx>
          <c:spPr>
            <a:solidFill>
              <a:srgbClr val="616161"/>
            </a:solidFill>
            <a:ln>
              <a:solidFill>
                <a:schemeClr val="tx1"/>
              </a:solidFill>
            </a:ln>
            <a:effectLst/>
          </c:spPr>
          <c:invertIfNegative val="0"/>
          <c:cat>
            <c:strRef>
              <c:f>age!$H$25:$H$27</c:f>
              <c:strCache>
                <c:ptCount val="3"/>
                <c:pt idx="0">
                  <c:v>16 to 25</c:v>
                </c:pt>
                <c:pt idx="1">
                  <c:v>26 to 65</c:v>
                </c:pt>
                <c:pt idx="2">
                  <c:v>66 and over</c:v>
                </c:pt>
              </c:strCache>
            </c:strRef>
          </c:cat>
          <c:val>
            <c:numRef>
              <c:f>age!$I$25:$I$27</c:f>
              <c:numCache>
                <c:formatCode>0%</c:formatCode>
                <c:ptCount val="3"/>
                <c:pt idx="0">
                  <c:v>2.6470588235294117E-2</c:v>
                </c:pt>
                <c:pt idx="1">
                  <c:v>1.6517128874388255E-2</c:v>
                </c:pt>
                <c:pt idx="2">
                  <c:v>2.097902097902098E-2</c:v>
                </c:pt>
              </c:numCache>
            </c:numRef>
          </c:val>
          <c:extLst>
            <c:ext xmlns:c16="http://schemas.microsoft.com/office/drawing/2014/chart" uri="{C3380CC4-5D6E-409C-BE32-E72D297353CC}">
              <c16:uniqueId val="{00000000-FA5F-4039-B830-58CB71153714}"/>
            </c:ext>
          </c:extLst>
        </c:ser>
        <c:ser>
          <c:idx val="1"/>
          <c:order val="1"/>
          <c:tx>
            <c:strRef>
              <c:f>age!$J$23</c:f>
              <c:strCache>
                <c:ptCount val="1"/>
                <c:pt idx="0">
                  <c:v>No</c:v>
                </c:pt>
              </c:strCache>
            </c:strRef>
          </c:tx>
          <c:spPr>
            <a:solidFill>
              <a:srgbClr val="004C94"/>
            </a:solidFill>
            <a:ln>
              <a:solidFill>
                <a:schemeClr val="tx1"/>
              </a:solidFill>
            </a:ln>
            <a:effectLst/>
          </c:spPr>
          <c:invertIfNegative val="0"/>
          <c:cat>
            <c:strRef>
              <c:f>age!$H$25:$H$27</c:f>
              <c:strCache>
                <c:ptCount val="3"/>
                <c:pt idx="0">
                  <c:v>16 to 25</c:v>
                </c:pt>
                <c:pt idx="1">
                  <c:v>26 to 65</c:v>
                </c:pt>
                <c:pt idx="2">
                  <c:v>66 and over</c:v>
                </c:pt>
              </c:strCache>
            </c:strRef>
          </c:cat>
          <c:val>
            <c:numRef>
              <c:f>age!$J$25:$J$27</c:f>
              <c:numCache>
                <c:formatCode>0%</c:formatCode>
                <c:ptCount val="3"/>
                <c:pt idx="0">
                  <c:v>0.91176470588235292</c:v>
                </c:pt>
                <c:pt idx="1">
                  <c:v>0.85420065252854815</c:v>
                </c:pt>
                <c:pt idx="2">
                  <c:v>0.55244755244755239</c:v>
                </c:pt>
              </c:numCache>
            </c:numRef>
          </c:val>
          <c:extLst>
            <c:ext xmlns:c16="http://schemas.microsoft.com/office/drawing/2014/chart" uri="{C3380CC4-5D6E-409C-BE32-E72D297353CC}">
              <c16:uniqueId val="{00000001-FA5F-4039-B830-58CB71153714}"/>
            </c:ext>
          </c:extLst>
        </c:ser>
        <c:ser>
          <c:idx val="2"/>
          <c:order val="2"/>
          <c:tx>
            <c:strRef>
              <c:f>age!$K$23</c:f>
              <c:strCache>
                <c:ptCount val="1"/>
                <c:pt idx="0">
                  <c:v>Yes</c:v>
                </c:pt>
              </c:strCache>
            </c:strRef>
          </c:tx>
          <c:spPr>
            <a:solidFill>
              <a:srgbClr val="CC1B15"/>
            </a:solidFill>
            <a:ln>
              <a:solidFill>
                <a:schemeClr val="tx1"/>
              </a:solidFill>
            </a:ln>
            <a:effectLst/>
          </c:spPr>
          <c:invertIfNegative val="0"/>
          <c:cat>
            <c:strRef>
              <c:f>age!$H$25:$H$27</c:f>
              <c:strCache>
                <c:ptCount val="3"/>
                <c:pt idx="0">
                  <c:v>16 to 25</c:v>
                </c:pt>
                <c:pt idx="1">
                  <c:v>26 to 65</c:v>
                </c:pt>
                <c:pt idx="2">
                  <c:v>66 and over</c:v>
                </c:pt>
              </c:strCache>
            </c:strRef>
          </c:cat>
          <c:val>
            <c:numRef>
              <c:f>age!$K$25:$K$27</c:f>
              <c:numCache>
                <c:formatCode>0%</c:formatCode>
                <c:ptCount val="3"/>
                <c:pt idx="0">
                  <c:v>6.1764705882352944E-2</c:v>
                </c:pt>
                <c:pt idx="1">
                  <c:v>0.12928221859706363</c:v>
                </c:pt>
                <c:pt idx="2">
                  <c:v>0.42657342657342656</c:v>
                </c:pt>
              </c:numCache>
            </c:numRef>
          </c:val>
          <c:extLst>
            <c:ext xmlns:c16="http://schemas.microsoft.com/office/drawing/2014/chart" uri="{C3380CC4-5D6E-409C-BE32-E72D297353CC}">
              <c16:uniqueId val="{00000002-FA5F-4039-B830-58CB71153714}"/>
            </c:ext>
          </c:extLst>
        </c:ser>
        <c:dLbls>
          <c:showLegendKey val="0"/>
          <c:showVal val="0"/>
          <c:showCatName val="0"/>
          <c:showSerName val="0"/>
          <c:showPercent val="0"/>
          <c:showBubbleSize val="0"/>
        </c:dLbls>
        <c:gapWidth val="150"/>
        <c:overlap val="100"/>
        <c:axId val="1698425008"/>
        <c:axId val="271683232"/>
      </c:barChart>
      <c:catAx>
        <c:axId val="1698425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271683232"/>
        <c:crosses val="autoZero"/>
        <c:auto val="1"/>
        <c:lblAlgn val="ctr"/>
        <c:lblOffset val="100"/>
        <c:noMultiLvlLbl val="0"/>
      </c:catAx>
      <c:valAx>
        <c:axId val="27168323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69842500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b="0">
                <a:solidFill>
                  <a:schemeClr val="tx1"/>
                </a:solidFill>
                <a:latin typeface="Lexend" pitchFamily="2" charset="0"/>
              </a:rPr>
              <a:t>Provider</a:t>
            </a:r>
            <a:r>
              <a:rPr lang="en-GB" sz="1200" b="0" baseline="0">
                <a:solidFill>
                  <a:schemeClr val="tx1"/>
                </a:solidFill>
                <a:latin typeface="Lexend" pitchFamily="2" charset="0"/>
              </a:rPr>
              <a:t> supported victims by ethnicity and age</a:t>
            </a:r>
            <a:endParaRPr lang="en-GB" sz="1200" b="0">
              <a:solidFill>
                <a:schemeClr val="tx1"/>
              </a:solidFill>
              <a:latin typeface="Lexen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ethn!$B$22</c:f>
              <c:strCache>
                <c:ptCount val="1"/>
                <c:pt idx="0">
                  <c:v>Not Stated</c:v>
                </c:pt>
              </c:strCache>
            </c:strRef>
          </c:tx>
          <c:spPr>
            <a:solidFill>
              <a:srgbClr val="616161"/>
            </a:solidFill>
            <a:ln>
              <a:solidFill>
                <a:schemeClr val="tx1"/>
              </a:solidFill>
            </a:ln>
            <a:effectLst/>
          </c:spPr>
          <c:invertIfNegative val="0"/>
          <c:cat>
            <c:strRef>
              <c:f>ethn!$A$24:$A$26</c:f>
              <c:strCache>
                <c:ptCount val="3"/>
                <c:pt idx="0">
                  <c:v>16 to 25</c:v>
                </c:pt>
                <c:pt idx="1">
                  <c:v>16 to 65</c:v>
                </c:pt>
                <c:pt idx="2">
                  <c:v>66 and over</c:v>
                </c:pt>
              </c:strCache>
            </c:strRef>
          </c:cat>
          <c:val>
            <c:numRef>
              <c:f>ethn!$B$24:$B$26</c:f>
              <c:numCache>
                <c:formatCode>0%</c:formatCode>
                <c:ptCount val="3"/>
                <c:pt idx="0">
                  <c:v>8.8235294117647058E-3</c:v>
                </c:pt>
                <c:pt idx="1">
                  <c:v>8.5644371941272432E-3</c:v>
                </c:pt>
                <c:pt idx="2">
                  <c:v>0</c:v>
                </c:pt>
              </c:numCache>
            </c:numRef>
          </c:val>
          <c:extLst>
            <c:ext xmlns:c16="http://schemas.microsoft.com/office/drawing/2014/chart" uri="{C3380CC4-5D6E-409C-BE32-E72D297353CC}">
              <c16:uniqueId val="{00000000-AF8E-4FBB-A3E5-D505E1EF13D4}"/>
            </c:ext>
          </c:extLst>
        </c:ser>
        <c:ser>
          <c:idx val="1"/>
          <c:order val="1"/>
          <c:tx>
            <c:strRef>
              <c:f>ethn!$C$22</c:f>
              <c:strCache>
                <c:ptCount val="1"/>
                <c:pt idx="0">
                  <c:v>Minority Group</c:v>
                </c:pt>
              </c:strCache>
            </c:strRef>
          </c:tx>
          <c:spPr>
            <a:solidFill>
              <a:srgbClr val="CC1B15"/>
            </a:solidFill>
            <a:ln>
              <a:solidFill>
                <a:schemeClr val="tx1"/>
              </a:solidFill>
            </a:ln>
            <a:effectLst/>
          </c:spPr>
          <c:invertIfNegative val="0"/>
          <c:cat>
            <c:strRef>
              <c:f>ethn!$A$24:$A$26</c:f>
              <c:strCache>
                <c:ptCount val="3"/>
                <c:pt idx="0">
                  <c:v>16 to 25</c:v>
                </c:pt>
                <c:pt idx="1">
                  <c:v>16 to 65</c:v>
                </c:pt>
                <c:pt idx="2">
                  <c:v>66 and over</c:v>
                </c:pt>
              </c:strCache>
            </c:strRef>
          </c:cat>
          <c:val>
            <c:numRef>
              <c:f>ethn!$C$24:$C$26</c:f>
              <c:numCache>
                <c:formatCode>0%</c:formatCode>
                <c:ptCount val="3"/>
                <c:pt idx="0">
                  <c:v>0.13970588235294118</c:v>
                </c:pt>
                <c:pt idx="1">
                  <c:v>0.20452691680261012</c:v>
                </c:pt>
                <c:pt idx="2">
                  <c:v>7.6923076923076927E-2</c:v>
                </c:pt>
              </c:numCache>
            </c:numRef>
          </c:val>
          <c:extLst>
            <c:ext xmlns:c16="http://schemas.microsoft.com/office/drawing/2014/chart" uri="{C3380CC4-5D6E-409C-BE32-E72D297353CC}">
              <c16:uniqueId val="{00000001-AF8E-4FBB-A3E5-D505E1EF13D4}"/>
            </c:ext>
          </c:extLst>
        </c:ser>
        <c:ser>
          <c:idx val="2"/>
          <c:order val="2"/>
          <c:tx>
            <c:strRef>
              <c:f>ethn!$D$22</c:f>
              <c:strCache>
                <c:ptCount val="1"/>
                <c:pt idx="0">
                  <c:v>White British</c:v>
                </c:pt>
              </c:strCache>
            </c:strRef>
          </c:tx>
          <c:spPr>
            <a:solidFill>
              <a:srgbClr val="004C94"/>
            </a:solidFill>
            <a:ln>
              <a:solidFill>
                <a:schemeClr val="tx1"/>
              </a:solidFill>
            </a:ln>
            <a:effectLst/>
          </c:spPr>
          <c:invertIfNegative val="0"/>
          <c:cat>
            <c:strRef>
              <c:f>ethn!$A$24:$A$26</c:f>
              <c:strCache>
                <c:ptCount val="3"/>
                <c:pt idx="0">
                  <c:v>16 to 25</c:v>
                </c:pt>
                <c:pt idx="1">
                  <c:v>16 to 65</c:v>
                </c:pt>
                <c:pt idx="2">
                  <c:v>66 and over</c:v>
                </c:pt>
              </c:strCache>
            </c:strRef>
          </c:cat>
          <c:val>
            <c:numRef>
              <c:f>ethn!$D$24:$D$26</c:f>
              <c:numCache>
                <c:formatCode>0%</c:formatCode>
                <c:ptCount val="3"/>
                <c:pt idx="0">
                  <c:v>0.85147058823529409</c:v>
                </c:pt>
                <c:pt idx="1">
                  <c:v>0.78711256117455142</c:v>
                </c:pt>
                <c:pt idx="2">
                  <c:v>0.92307692307692313</c:v>
                </c:pt>
              </c:numCache>
            </c:numRef>
          </c:val>
          <c:extLst>
            <c:ext xmlns:c16="http://schemas.microsoft.com/office/drawing/2014/chart" uri="{C3380CC4-5D6E-409C-BE32-E72D297353CC}">
              <c16:uniqueId val="{00000002-AF8E-4FBB-A3E5-D505E1EF13D4}"/>
            </c:ext>
          </c:extLst>
        </c:ser>
        <c:dLbls>
          <c:showLegendKey val="0"/>
          <c:showVal val="0"/>
          <c:showCatName val="0"/>
          <c:showSerName val="0"/>
          <c:showPercent val="0"/>
          <c:showBubbleSize val="0"/>
        </c:dLbls>
        <c:gapWidth val="150"/>
        <c:overlap val="100"/>
        <c:axId val="1377327568"/>
        <c:axId val="1689870944"/>
      </c:barChart>
      <c:catAx>
        <c:axId val="1377327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689870944"/>
        <c:crosses val="autoZero"/>
        <c:auto val="1"/>
        <c:lblAlgn val="ctr"/>
        <c:lblOffset val="100"/>
        <c:noMultiLvlLbl val="0"/>
      </c:catAx>
      <c:valAx>
        <c:axId val="1689870944"/>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Lexend" pitchFamily="2" charset="0"/>
                <a:ea typeface="+mn-ea"/>
                <a:cs typeface="+mn-cs"/>
              </a:defRPr>
            </a:pPr>
            <a:endParaRPr lang="en-US"/>
          </a:p>
        </c:txPr>
        <c:crossAx val="137732756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dirty="0">
                <a:solidFill>
                  <a:schemeClr val="tx1"/>
                </a:solidFill>
                <a:latin typeface="Lexend" pitchFamily="2" charset="0"/>
              </a:rPr>
              <a:t>Provider supported victims by sexuality and mental</a:t>
            </a:r>
            <a:r>
              <a:rPr lang="en-GB" sz="1200" baseline="0" dirty="0">
                <a:solidFill>
                  <a:schemeClr val="tx1"/>
                </a:solidFill>
                <a:latin typeface="Lexend" pitchFamily="2" charset="0"/>
              </a:rPr>
              <a:t> health need</a:t>
            </a:r>
            <a:endParaRPr lang="en-GB" sz="1200" dirty="0">
              <a:solidFill>
                <a:schemeClr val="tx1"/>
              </a:solidFill>
              <a:latin typeface="Lexen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so!$C$56</c:f>
              <c:strCache>
                <c:ptCount val="1"/>
                <c:pt idx="0">
                  <c:v>Not Stated</c:v>
                </c:pt>
              </c:strCache>
            </c:strRef>
          </c:tx>
          <c:spPr>
            <a:solidFill>
              <a:srgbClr val="616161"/>
            </a:solidFill>
            <a:ln>
              <a:solidFill>
                <a:schemeClr val="tx1"/>
              </a:solidFill>
            </a:ln>
            <a:effectLst/>
          </c:spPr>
          <c:invertIfNegative val="0"/>
          <c:cat>
            <c:strRef>
              <c:f>so!$E$55:$F$55</c:f>
              <c:strCache>
                <c:ptCount val="2"/>
                <c:pt idx="0">
                  <c:v>Heterosexual/Straight</c:v>
                </c:pt>
                <c:pt idx="1">
                  <c:v>LGB+</c:v>
                </c:pt>
              </c:strCache>
            </c:strRef>
          </c:cat>
          <c:val>
            <c:numRef>
              <c:f>so!$E$56:$F$56</c:f>
              <c:numCache>
                <c:formatCode>0.00%</c:formatCode>
                <c:ptCount val="2"/>
                <c:pt idx="0">
                  <c:v>1.9431714023831346E-2</c:v>
                </c:pt>
                <c:pt idx="1">
                  <c:v>2.6881720430107527E-2</c:v>
                </c:pt>
              </c:numCache>
            </c:numRef>
          </c:val>
          <c:extLst>
            <c:ext xmlns:c16="http://schemas.microsoft.com/office/drawing/2014/chart" uri="{C3380CC4-5D6E-409C-BE32-E72D297353CC}">
              <c16:uniqueId val="{00000000-EF21-47E7-B336-7195C9F55729}"/>
            </c:ext>
          </c:extLst>
        </c:ser>
        <c:ser>
          <c:idx val="1"/>
          <c:order val="1"/>
          <c:tx>
            <c:strRef>
              <c:f>so!$C$57</c:f>
              <c:strCache>
                <c:ptCount val="1"/>
                <c:pt idx="0">
                  <c:v>Not present</c:v>
                </c:pt>
              </c:strCache>
            </c:strRef>
          </c:tx>
          <c:spPr>
            <a:solidFill>
              <a:srgbClr val="004C94"/>
            </a:solidFill>
            <a:ln>
              <a:solidFill>
                <a:schemeClr val="tx1"/>
              </a:solidFill>
            </a:ln>
            <a:effectLst/>
          </c:spPr>
          <c:invertIfNegative val="0"/>
          <c:cat>
            <c:strRef>
              <c:f>so!$E$55:$F$55</c:f>
              <c:strCache>
                <c:ptCount val="2"/>
                <c:pt idx="0">
                  <c:v>Heterosexual/Straight</c:v>
                </c:pt>
                <c:pt idx="1">
                  <c:v>LGB+</c:v>
                </c:pt>
              </c:strCache>
            </c:strRef>
          </c:cat>
          <c:val>
            <c:numRef>
              <c:f>so!$E$57:$F$57</c:f>
              <c:numCache>
                <c:formatCode>0.00%</c:formatCode>
                <c:ptCount val="2"/>
                <c:pt idx="0">
                  <c:v>0.4674610449129239</c:v>
                </c:pt>
                <c:pt idx="1">
                  <c:v>0.26881720430107525</c:v>
                </c:pt>
              </c:numCache>
            </c:numRef>
          </c:val>
          <c:extLst>
            <c:ext xmlns:c16="http://schemas.microsoft.com/office/drawing/2014/chart" uri="{C3380CC4-5D6E-409C-BE32-E72D297353CC}">
              <c16:uniqueId val="{00000001-EF21-47E7-B336-7195C9F55729}"/>
            </c:ext>
          </c:extLst>
        </c:ser>
        <c:ser>
          <c:idx val="2"/>
          <c:order val="2"/>
          <c:tx>
            <c:strRef>
              <c:f>so!$C$58</c:f>
              <c:strCache>
                <c:ptCount val="1"/>
                <c:pt idx="0">
                  <c:v>Mental Health Need present</c:v>
                </c:pt>
              </c:strCache>
            </c:strRef>
          </c:tx>
          <c:spPr>
            <a:solidFill>
              <a:srgbClr val="E40037"/>
            </a:solidFill>
            <a:ln>
              <a:solidFill>
                <a:schemeClr val="tx1"/>
              </a:solidFill>
            </a:ln>
            <a:effectLst/>
          </c:spPr>
          <c:invertIfNegative val="0"/>
          <c:cat>
            <c:strRef>
              <c:f>so!$E$55:$F$55</c:f>
              <c:strCache>
                <c:ptCount val="2"/>
                <c:pt idx="0">
                  <c:v>Heterosexual/Straight</c:v>
                </c:pt>
                <c:pt idx="1">
                  <c:v>LGB+</c:v>
                </c:pt>
              </c:strCache>
            </c:strRef>
          </c:cat>
          <c:val>
            <c:numRef>
              <c:f>so!$E$58:$F$58</c:f>
              <c:numCache>
                <c:formatCode>0.00%</c:formatCode>
                <c:ptCount val="2"/>
                <c:pt idx="0">
                  <c:v>0.51365719523373055</c:v>
                </c:pt>
                <c:pt idx="1">
                  <c:v>0.70430107526881724</c:v>
                </c:pt>
              </c:numCache>
            </c:numRef>
          </c:val>
          <c:extLst>
            <c:ext xmlns:c16="http://schemas.microsoft.com/office/drawing/2014/chart" uri="{C3380CC4-5D6E-409C-BE32-E72D297353CC}">
              <c16:uniqueId val="{00000002-EF21-47E7-B336-7195C9F55729}"/>
            </c:ext>
          </c:extLst>
        </c:ser>
        <c:dLbls>
          <c:showLegendKey val="0"/>
          <c:showVal val="0"/>
          <c:showCatName val="0"/>
          <c:showSerName val="0"/>
          <c:showPercent val="0"/>
          <c:showBubbleSize val="0"/>
        </c:dLbls>
        <c:gapWidth val="150"/>
        <c:overlap val="100"/>
        <c:axId val="1377333600"/>
        <c:axId val="294943248"/>
      </c:barChart>
      <c:catAx>
        <c:axId val="1377333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294943248"/>
        <c:crosses val="autoZero"/>
        <c:auto val="1"/>
        <c:lblAlgn val="ctr"/>
        <c:lblOffset val="100"/>
        <c:noMultiLvlLbl val="0"/>
      </c:catAx>
      <c:valAx>
        <c:axId val="294943248"/>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377333600"/>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a:solidFill>
                  <a:schemeClr val="tx1"/>
                </a:solidFill>
                <a:latin typeface="Lexend" pitchFamily="2" charset="0"/>
              </a:rPr>
              <a:t>Children</a:t>
            </a:r>
            <a:r>
              <a:rPr lang="en-GB" sz="1200" baseline="0">
                <a:solidFill>
                  <a:schemeClr val="tx1"/>
                </a:solidFill>
                <a:latin typeface="Lexend" pitchFamily="2" charset="0"/>
              </a:rPr>
              <a:t> with Domestic Abuse flagged during C&amp;F Assessment by age</a:t>
            </a:r>
            <a:endParaRPr lang="en-GB" sz="1200">
              <a:solidFill>
                <a:schemeClr val="tx1"/>
              </a:solidFill>
              <a:latin typeface="Lexen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E40037"/>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Lexen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'dist 2123'!$Y$17:$Y$20</c:f>
              <c:strCache>
                <c:ptCount val="4"/>
                <c:pt idx="0">
                  <c:v>0 to 5</c:v>
                </c:pt>
                <c:pt idx="1">
                  <c:v>6 to 10</c:v>
                </c:pt>
                <c:pt idx="2">
                  <c:v>11 to 13</c:v>
                </c:pt>
                <c:pt idx="3">
                  <c:v>14 to 17</c:v>
                </c:pt>
              </c:strCache>
            </c:strRef>
          </c:cat>
          <c:val>
            <c:numRef>
              <c:f>'dist 2123'!$Z$17:$Z$20</c:f>
              <c:numCache>
                <c:formatCode>0%</c:formatCode>
                <c:ptCount val="4"/>
                <c:pt idx="0">
                  <c:v>0.34441722086104309</c:v>
                </c:pt>
                <c:pt idx="1">
                  <c:v>0.31501575078753941</c:v>
                </c:pt>
                <c:pt idx="2">
                  <c:v>0.16660833041652082</c:v>
                </c:pt>
                <c:pt idx="3">
                  <c:v>0.17290864543227161</c:v>
                </c:pt>
              </c:numCache>
            </c:numRef>
          </c:val>
          <c:extLst>
            <c:ext xmlns:c16="http://schemas.microsoft.com/office/drawing/2014/chart" uri="{C3380CC4-5D6E-409C-BE32-E72D297353CC}">
              <c16:uniqueId val="{00000000-5612-4983-A81B-BE0BB462EEFE}"/>
            </c:ext>
          </c:extLst>
        </c:ser>
        <c:dLbls>
          <c:dLblPos val="outEnd"/>
          <c:showLegendKey val="0"/>
          <c:showVal val="1"/>
          <c:showCatName val="0"/>
          <c:showSerName val="0"/>
          <c:showPercent val="0"/>
          <c:showBubbleSize val="0"/>
        </c:dLbls>
        <c:gapWidth val="219"/>
        <c:overlap val="-27"/>
        <c:axId val="649626368"/>
        <c:axId val="1770362528"/>
      </c:barChart>
      <c:catAx>
        <c:axId val="649626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770362528"/>
        <c:crosses val="autoZero"/>
        <c:auto val="1"/>
        <c:lblAlgn val="ctr"/>
        <c:lblOffset val="100"/>
        <c:noMultiLvlLbl val="0"/>
      </c:catAx>
      <c:valAx>
        <c:axId val="1770362528"/>
        <c:scaling>
          <c:orientation val="minMax"/>
        </c:scaling>
        <c:delete val="1"/>
        <c:axPos val="l"/>
        <c:numFmt formatCode="0%" sourceLinked="1"/>
        <c:majorTickMark val="none"/>
        <c:minorTickMark val="none"/>
        <c:tickLblPos val="nextTo"/>
        <c:crossAx val="649626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a:solidFill>
                  <a:schemeClr val="tx1"/>
                </a:solidFill>
                <a:latin typeface="Lexend" pitchFamily="2" charset="0"/>
              </a:rPr>
              <a:t>Children with Domestic Abuse flagged during C&amp;F</a:t>
            </a:r>
            <a:r>
              <a:rPr lang="en-GB" sz="1200" baseline="0">
                <a:solidFill>
                  <a:schemeClr val="tx1"/>
                </a:solidFill>
                <a:latin typeface="Lexend" pitchFamily="2" charset="0"/>
              </a:rPr>
              <a:t> Assessment by age</a:t>
            </a:r>
            <a:endParaRPr lang="en-GB" sz="1200">
              <a:solidFill>
                <a:schemeClr val="tx1"/>
              </a:solidFill>
              <a:latin typeface="Lexen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'dist 2123'!$AJ$24</c:f>
              <c:strCache>
                <c:ptCount val="1"/>
                <c:pt idx="0">
                  <c:v>Female</c:v>
                </c:pt>
              </c:strCache>
            </c:strRef>
          </c:tx>
          <c:spPr>
            <a:solidFill>
              <a:srgbClr val="E40037"/>
            </a:solidFill>
            <a:ln>
              <a:solidFill>
                <a:schemeClr val="tx1"/>
              </a:solidFill>
            </a:ln>
            <a:effectLst/>
          </c:spPr>
          <c:invertIfNegative val="0"/>
          <c:cat>
            <c:strRef>
              <c:f>'dist 2123'!$AI$25:$AI$30</c:f>
              <c:strCache>
                <c:ptCount val="6"/>
                <c:pt idx="0">
                  <c:v>Asian, Asian British or Asian Welsh</c:v>
                </c:pt>
                <c:pt idx="1">
                  <c:v>Black, Black British, Black Welsh, Cairbbean or African</c:v>
                </c:pt>
                <c:pt idx="2">
                  <c:v>Irish, Gypsy, or Irish traveller, Roma and other white groups</c:v>
                </c:pt>
                <c:pt idx="3">
                  <c:v>No Data / Not Recorded</c:v>
                </c:pt>
                <c:pt idx="4">
                  <c:v>Other ethnic group</c:v>
                </c:pt>
                <c:pt idx="5">
                  <c:v>White English, Welsh, Scottish, Northern Irish or British</c:v>
                </c:pt>
              </c:strCache>
            </c:strRef>
          </c:cat>
          <c:val>
            <c:numRef>
              <c:f>'dist 2123'!$AJ$25:$AJ$30</c:f>
              <c:numCache>
                <c:formatCode>0%</c:formatCode>
                <c:ptCount val="6"/>
                <c:pt idx="0">
                  <c:v>2.8472222222222222E-2</c:v>
                </c:pt>
                <c:pt idx="1">
                  <c:v>5.9027777777777776E-2</c:v>
                </c:pt>
                <c:pt idx="2">
                  <c:v>4.3055555555555555E-2</c:v>
                </c:pt>
                <c:pt idx="3">
                  <c:v>5.4166666666666669E-2</c:v>
                </c:pt>
                <c:pt idx="4">
                  <c:v>5.6250000000000001E-2</c:v>
                </c:pt>
                <c:pt idx="5">
                  <c:v>0.75902777777777775</c:v>
                </c:pt>
              </c:numCache>
            </c:numRef>
          </c:val>
          <c:extLst>
            <c:ext xmlns:c16="http://schemas.microsoft.com/office/drawing/2014/chart" uri="{C3380CC4-5D6E-409C-BE32-E72D297353CC}">
              <c16:uniqueId val="{00000000-767A-46E5-A0BF-C65D44E7358A}"/>
            </c:ext>
          </c:extLst>
        </c:ser>
        <c:ser>
          <c:idx val="1"/>
          <c:order val="1"/>
          <c:tx>
            <c:strRef>
              <c:f>'dist 2123'!$AK$24</c:f>
              <c:strCache>
                <c:ptCount val="1"/>
                <c:pt idx="0">
                  <c:v>Male</c:v>
                </c:pt>
              </c:strCache>
            </c:strRef>
          </c:tx>
          <c:spPr>
            <a:solidFill>
              <a:srgbClr val="004C94"/>
            </a:solidFill>
            <a:ln>
              <a:solidFill>
                <a:schemeClr val="tx1"/>
              </a:solidFill>
            </a:ln>
            <a:effectLst/>
          </c:spPr>
          <c:invertIfNegative val="0"/>
          <c:cat>
            <c:strRef>
              <c:f>'dist 2123'!$AI$25:$AI$30</c:f>
              <c:strCache>
                <c:ptCount val="6"/>
                <c:pt idx="0">
                  <c:v>Asian, Asian British or Asian Welsh</c:v>
                </c:pt>
                <c:pt idx="1">
                  <c:v>Black, Black British, Black Welsh, Cairbbean or African</c:v>
                </c:pt>
                <c:pt idx="2">
                  <c:v>Irish, Gypsy, or Irish traveller, Roma and other white groups</c:v>
                </c:pt>
                <c:pt idx="3">
                  <c:v>No Data / Not Recorded</c:v>
                </c:pt>
                <c:pt idx="4">
                  <c:v>Other ethnic group</c:v>
                </c:pt>
                <c:pt idx="5">
                  <c:v>White English, Welsh, Scottish, Northern Irish or British</c:v>
                </c:pt>
              </c:strCache>
            </c:strRef>
          </c:cat>
          <c:val>
            <c:numRef>
              <c:f>'dist 2123'!$AK$25:$AK$30</c:f>
              <c:numCache>
                <c:formatCode>0%</c:formatCode>
                <c:ptCount val="6"/>
                <c:pt idx="0">
                  <c:v>3.5000000000000003E-2</c:v>
                </c:pt>
                <c:pt idx="1">
                  <c:v>8.0714285714285711E-2</c:v>
                </c:pt>
                <c:pt idx="2">
                  <c:v>4.1428571428571426E-2</c:v>
                </c:pt>
                <c:pt idx="3">
                  <c:v>5.6428571428571425E-2</c:v>
                </c:pt>
                <c:pt idx="4">
                  <c:v>6.4285714285714279E-2</c:v>
                </c:pt>
                <c:pt idx="5">
                  <c:v>0.7221428571428572</c:v>
                </c:pt>
              </c:numCache>
            </c:numRef>
          </c:val>
          <c:extLst>
            <c:ext xmlns:c16="http://schemas.microsoft.com/office/drawing/2014/chart" uri="{C3380CC4-5D6E-409C-BE32-E72D297353CC}">
              <c16:uniqueId val="{00000001-767A-46E5-A0BF-C65D44E7358A}"/>
            </c:ext>
          </c:extLst>
        </c:ser>
        <c:dLbls>
          <c:showLegendKey val="0"/>
          <c:showVal val="0"/>
          <c:showCatName val="0"/>
          <c:showSerName val="0"/>
          <c:showPercent val="0"/>
          <c:showBubbleSize val="0"/>
        </c:dLbls>
        <c:gapWidth val="182"/>
        <c:axId val="1938635888"/>
        <c:axId val="1357116992"/>
      </c:barChart>
      <c:catAx>
        <c:axId val="1938635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357116992"/>
        <c:crosses val="autoZero"/>
        <c:auto val="1"/>
        <c:lblAlgn val="ctr"/>
        <c:lblOffset val="100"/>
        <c:noMultiLvlLbl val="0"/>
      </c:catAx>
      <c:valAx>
        <c:axId val="1357116992"/>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938635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400">
                <a:solidFill>
                  <a:schemeClr val="tx1"/>
                </a:solidFill>
                <a:latin typeface="Lexend" pitchFamily="2" charset="0"/>
              </a:rPr>
              <a:t>Volume of district</a:t>
            </a:r>
            <a:r>
              <a:rPr lang="en-US" sz="1400" baseline="0">
                <a:solidFill>
                  <a:schemeClr val="tx1"/>
                </a:solidFill>
                <a:latin typeface="Lexend" pitchFamily="2" charset="0"/>
              </a:rPr>
              <a:t> approaches between 04/2021 – 09/2023</a:t>
            </a:r>
            <a:endParaRPr lang="en-US" sz="1400">
              <a:solidFill>
                <a:schemeClr val="tx1"/>
              </a:solidFill>
              <a:latin typeface="Lexend" pitchFamily="2" charset="0"/>
            </a:endParaRPr>
          </a:p>
        </c:rich>
      </c:tx>
      <c:layout>
        <c:manualLayout>
          <c:xMode val="edge"/>
          <c:yMode val="edge"/>
          <c:x val="0.13096097290565034"/>
          <c:y val="1.539523187163109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Sheet1!$D$147</c:f>
              <c:strCache>
                <c:ptCount val="1"/>
                <c:pt idx="0">
                  <c:v>All approaches</c:v>
                </c:pt>
              </c:strCache>
            </c:strRef>
          </c:tx>
          <c:spPr>
            <a:ln w="15875" cap="rnd">
              <a:solidFill>
                <a:srgbClr val="E40037"/>
              </a:solidFill>
              <a:round/>
            </a:ln>
            <a:effectLst/>
          </c:spPr>
          <c:marker>
            <c:symbol val="none"/>
          </c:marker>
          <c:trendline>
            <c:spPr>
              <a:ln w="19050" cap="rnd">
                <a:solidFill>
                  <a:schemeClr val="accent1"/>
                </a:solidFill>
                <a:prstDash val="sysDot"/>
              </a:ln>
              <a:effectLst/>
            </c:spPr>
            <c:trendlineType val="linear"/>
            <c:dispRSqr val="0"/>
            <c:dispEq val="0"/>
          </c:trendline>
          <c:cat>
            <c:numRef>
              <c:f>Sheet1!$C$148:$C$177</c:f>
              <c:numCache>
                <c:formatCode>mmm\-yy</c:formatCode>
                <c:ptCount val="30"/>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numCache>
            </c:numRef>
          </c:cat>
          <c:val>
            <c:numRef>
              <c:f>Sheet1!$D$148:$D$177</c:f>
              <c:numCache>
                <c:formatCode>General</c:formatCode>
                <c:ptCount val="30"/>
                <c:pt idx="0">
                  <c:v>64</c:v>
                </c:pt>
                <c:pt idx="1">
                  <c:v>91</c:v>
                </c:pt>
                <c:pt idx="2">
                  <c:v>108</c:v>
                </c:pt>
                <c:pt idx="3">
                  <c:v>117</c:v>
                </c:pt>
                <c:pt idx="4">
                  <c:v>150</c:v>
                </c:pt>
                <c:pt idx="5">
                  <c:v>123</c:v>
                </c:pt>
                <c:pt idx="6">
                  <c:v>131</c:v>
                </c:pt>
                <c:pt idx="7">
                  <c:v>99</c:v>
                </c:pt>
                <c:pt idx="8">
                  <c:v>84</c:v>
                </c:pt>
                <c:pt idx="9">
                  <c:v>129</c:v>
                </c:pt>
                <c:pt idx="10">
                  <c:v>118</c:v>
                </c:pt>
                <c:pt idx="11">
                  <c:v>113</c:v>
                </c:pt>
                <c:pt idx="12">
                  <c:v>115</c:v>
                </c:pt>
                <c:pt idx="13">
                  <c:v>130</c:v>
                </c:pt>
                <c:pt idx="14">
                  <c:v>118</c:v>
                </c:pt>
                <c:pt idx="15">
                  <c:v>115</c:v>
                </c:pt>
                <c:pt idx="16">
                  <c:v>151</c:v>
                </c:pt>
                <c:pt idx="17">
                  <c:v>146</c:v>
                </c:pt>
                <c:pt idx="18">
                  <c:v>148</c:v>
                </c:pt>
                <c:pt idx="19">
                  <c:v>106</c:v>
                </c:pt>
                <c:pt idx="20">
                  <c:v>104</c:v>
                </c:pt>
                <c:pt idx="21">
                  <c:v>162</c:v>
                </c:pt>
                <c:pt idx="22">
                  <c:v>130</c:v>
                </c:pt>
                <c:pt idx="23">
                  <c:v>136</c:v>
                </c:pt>
                <c:pt idx="24">
                  <c:v>123</c:v>
                </c:pt>
                <c:pt idx="25">
                  <c:v>119</c:v>
                </c:pt>
                <c:pt idx="26">
                  <c:v>142</c:v>
                </c:pt>
                <c:pt idx="27">
                  <c:v>133</c:v>
                </c:pt>
                <c:pt idx="28">
                  <c:v>125</c:v>
                </c:pt>
                <c:pt idx="29">
                  <c:v>142</c:v>
                </c:pt>
              </c:numCache>
            </c:numRef>
          </c:val>
          <c:smooth val="0"/>
          <c:extLst>
            <c:ext xmlns:c16="http://schemas.microsoft.com/office/drawing/2014/chart" uri="{C3380CC4-5D6E-409C-BE32-E72D297353CC}">
              <c16:uniqueId val="{00000000-2493-4334-9A2A-E77857495686}"/>
            </c:ext>
          </c:extLst>
        </c:ser>
        <c:ser>
          <c:idx val="1"/>
          <c:order val="1"/>
          <c:tx>
            <c:strRef>
              <c:f>Sheet1!$E$147</c:f>
              <c:strCache>
                <c:ptCount val="1"/>
                <c:pt idx="0">
                  <c:v>Approaches resulting in support</c:v>
                </c:pt>
              </c:strCache>
            </c:strRef>
          </c:tx>
          <c:spPr>
            <a:ln w="15875" cap="rnd">
              <a:solidFill>
                <a:srgbClr val="004C94"/>
              </a:solidFill>
              <a:round/>
            </a:ln>
            <a:effectLst/>
          </c:spPr>
          <c:marker>
            <c:symbol val="none"/>
          </c:marker>
          <c:cat>
            <c:numRef>
              <c:f>Sheet1!$C$148:$C$177</c:f>
              <c:numCache>
                <c:formatCode>mmm\-yy</c:formatCode>
                <c:ptCount val="30"/>
                <c:pt idx="0">
                  <c:v>44287</c:v>
                </c:pt>
                <c:pt idx="1">
                  <c:v>44317</c:v>
                </c:pt>
                <c:pt idx="2">
                  <c:v>44348</c:v>
                </c:pt>
                <c:pt idx="3">
                  <c:v>44378</c:v>
                </c:pt>
                <c:pt idx="4">
                  <c:v>44409</c:v>
                </c:pt>
                <c:pt idx="5">
                  <c:v>44440</c:v>
                </c:pt>
                <c:pt idx="6">
                  <c:v>44470</c:v>
                </c:pt>
                <c:pt idx="7">
                  <c:v>44501</c:v>
                </c:pt>
                <c:pt idx="8">
                  <c:v>44531</c:v>
                </c:pt>
                <c:pt idx="9">
                  <c:v>44562</c:v>
                </c:pt>
                <c:pt idx="10">
                  <c:v>44593</c:v>
                </c:pt>
                <c:pt idx="11">
                  <c:v>44621</c:v>
                </c:pt>
                <c:pt idx="12">
                  <c:v>44652</c:v>
                </c:pt>
                <c:pt idx="13">
                  <c:v>44682</c:v>
                </c:pt>
                <c:pt idx="14">
                  <c:v>44713</c:v>
                </c:pt>
                <c:pt idx="15">
                  <c:v>44743</c:v>
                </c:pt>
                <c:pt idx="16">
                  <c:v>44774</c:v>
                </c:pt>
                <c:pt idx="17">
                  <c:v>44805</c:v>
                </c:pt>
                <c:pt idx="18">
                  <c:v>44835</c:v>
                </c:pt>
                <c:pt idx="19">
                  <c:v>44866</c:v>
                </c:pt>
                <c:pt idx="20">
                  <c:v>44896</c:v>
                </c:pt>
                <c:pt idx="21">
                  <c:v>44927</c:v>
                </c:pt>
                <c:pt idx="22">
                  <c:v>44958</c:v>
                </c:pt>
                <c:pt idx="23">
                  <c:v>44986</c:v>
                </c:pt>
                <c:pt idx="24">
                  <c:v>45017</c:v>
                </c:pt>
                <c:pt idx="25">
                  <c:v>45047</c:v>
                </c:pt>
                <c:pt idx="26">
                  <c:v>45078</c:v>
                </c:pt>
                <c:pt idx="27">
                  <c:v>45108</c:v>
                </c:pt>
                <c:pt idx="28">
                  <c:v>45139</c:v>
                </c:pt>
                <c:pt idx="29">
                  <c:v>45170</c:v>
                </c:pt>
              </c:numCache>
            </c:numRef>
          </c:cat>
          <c:val>
            <c:numRef>
              <c:f>Sheet1!$E$148:$E$177</c:f>
              <c:numCache>
                <c:formatCode>General</c:formatCode>
                <c:ptCount val="30"/>
                <c:pt idx="0">
                  <c:v>36</c:v>
                </c:pt>
                <c:pt idx="1">
                  <c:v>44</c:v>
                </c:pt>
                <c:pt idx="2">
                  <c:v>47</c:v>
                </c:pt>
                <c:pt idx="3">
                  <c:v>66</c:v>
                </c:pt>
                <c:pt idx="4">
                  <c:v>72</c:v>
                </c:pt>
                <c:pt idx="5">
                  <c:v>52</c:v>
                </c:pt>
                <c:pt idx="6">
                  <c:v>61</c:v>
                </c:pt>
                <c:pt idx="7">
                  <c:v>48</c:v>
                </c:pt>
                <c:pt idx="8">
                  <c:v>37</c:v>
                </c:pt>
                <c:pt idx="9">
                  <c:v>62</c:v>
                </c:pt>
                <c:pt idx="10">
                  <c:v>51</c:v>
                </c:pt>
                <c:pt idx="11">
                  <c:v>55</c:v>
                </c:pt>
                <c:pt idx="12">
                  <c:v>49</c:v>
                </c:pt>
                <c:pt idx="13">
                  <c:v>46</c:v>
                </c:pt>
                <c:pt idx="14">
                  <c:v>63</c:v>
                </c:pt>
                <c:pt idx="15">
                  <c:v>50</c:v>
                </c:pt>
                <c:pt idx="16">
                  <c:v>63</c:v>
                </c:pt>
                <c:pt idx="17">
                  <c:v>70</c:v>
                </c:pt>
                <c:pt idx="18">
                  <c:v>69</c:v>
                </c:pt>
                <c:pt idx="19">
                  <c:v>43</c:v>
                </c:pt>
                <c:pt idx="20">
                  <c:v>36</c:v>
                </c:pt>
                <c:pt idx="21">
                  <c:v>64</c:v>
                </c:pt>
                <c:pt idx="22">
                  <c:v>42</c:v>
                </c:pt>
                <c:pt idx="23">
                  <c:v>57</c:v>
                </c:pt>
                <c:pt idx="24">
                  <c:v>50</c:v>
                </c:pt>
                <c:pt idx="25">
                  <c:v>43</c:v>
                </c:pt>
                <c:pt idx="26">
                  <c:v>51</c:v>
                </c:pt>
                <c:pt idx="27">
                  <c:v>44</c:v>
                </c:pt>
                <c:pt idx="28">
                  <c:v>51</c:v>
                </c:pt>
                <c:pt idx="29">
                  <c:v>45</c:v>
                </c:pt>
              </c:numCache>
            </c:numRef>
          </c:val>
          <c:smooth val="0"/>
          <c:extLst>
            <c:ext xmlns:c16="http://schemas.microsoft.com/office/drawing/2014/chart" uri="{C3380CC4-5D6E-409C-BE32-E72D297353CC}">
              <c16:uniqueId val="{00000001-2493-4334-9A2A-E77857495686}"/>
            </c:ext>
          </c:extLst>
        </c:ser>
        <c:dLbls>
          <c:showLegendKey val="0"/>
          <c:showVal val="0"/>
          <c:showCatName val="0"/>
          <c:showSerName val="0"/>
          <c:showPercent val="0"/>
          <c:showBubbleSize val="0"/>
        </c:dLbls>
        <c:smooth val="0"/>
        <c:axId val="2110262111"/>
        <c:axId val="2022342879"/>
      </c:lineChart>
      <c:dateAx>
        <c:axId val="2110262111"/>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50">
                    <a:solidFill>
                      <a:schemeClr val="tx1"/>
                    </a:solidFill>
                    <a:latin typeface="Lexend" pitchFamily="2" charset="0"/>
                  </a:rPr>
                  <a:t>calendar month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mmm\-yy" sourceLinked="1"/>
        <c:majorTickMark val="out"/>
        <c:minorTickMark val="none"/>
        <c:tickLblPos val="nextTo"/>
        <c:spPr>
          <a:noFill/>
          <a:ln w="9525" cap="flat" cmpd="sng" algn="ctr">
            <a:solidFill>
              <a:srgbClr val="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2022342879"/>
        <c:crosses val="autoZero"/>
        <c:auto val="1"/>
        <c:lblOffset val="100"/>
        <c:baseTimeUnit val="months"/>
      </c:dateAx>
      <c:valAx>
        <c:axId val="2022342879"/>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solidFill>
                    <a:latin typeface="Lexend" pitchFamily="2" charset="0"/>
                    <a:ea typeface="+mn-ea"/>
                    <a:cs typeface="+mn-cs"/>
                  </a:defRPr>
                </a:pPr>
                <a:r>
                  <a:rPr lang="en-GB">
                    <a:solidFill>
                      <a:schemeClr val="tx1"/>
                    </a:solidFill>
                    <a:latin typeface="Lexend" pitchFamily="2" charset="0"/>
                  </a:rPr>
                  <a:t>total</a:t>
                </a:r>
                <a:r>
                  <a:rPr lang="en-GB" baseline="0">
                    <a:solidFill>
                      <a:schemeClr val="tx1"/>
                    </a:solidFill>
                    <a:latin typeface="Lexend" pitchFamily="2" charset="0"/>
                  </a:rPr>
                  <a:t> number of </a:t>
                </a:r>
                <a:r>
                  <a:rPr lang="en-GB" sz="1100" baseline="0">
                    <a:solidFill>
                      <a:schemeClr val="tx1"/>
                    </a:solidFill>
                    <a:latin typeface="Lexend" pitchFamily="2" charset="0"/>
                  </a:rPr>
                  <a:t>district</a:t>
                </a:r>
                <a:r>
                  <a:rPr lang="en-GB" baseline="0">
                    <a:solidFill>
                      <a:schemeClr val="tx1"/>
                    </a:solidFill>
                    <a:latin typeface="Lexend" pitchFamily="2" charset="0"/>
                  </a:rPr>
                  <a:t> approaches</a:t>
                </a:r>
                <a:endParaRPr lang="en-GB">
                  <a:solidFill>
                    <a:schemeClr val="tx1"/>
                  </a:solidFill>
                  <a:latin typeface="Lexend" pitchFamily="2" charset="0"/>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Lexend" pitchFamily="2" charset="0"/>
                  <a:ea typeface="+mn-ea"/>
                  <a:cs typeface="+mn-cs"/>
                </a:defRPr>
              </a:pPr>
              <a:endParaRPr lang="en-US"/>
            </a:p>
          </c:txPr>
        </c:title>
        <c:numFmt formatCode="General" sourceLinked="1"/>
        <c:majorTickMark val="out"/>
        <c:minorTickMark val="none"/>
        <c:tickLblPos val="nextTo"/>
        <c:spPr>
          <a:noFill/>
          <a:ln>
            <a:solidFill>
              <a:srgbClr val="000000">
                <a:alpha val="99000"/>
              </a:srgbClr>
            </a:solidFill>
          </a:ln>
          <a:effectLst/>
        </c:spPr>
        <c:txPr>
          <a:bodyPr rot="-60000000" spcFirstLastPara="1" vertOverflow="ellipsis" vert="horz" wrap="square" anchor="ctr" anchorCtr="1"/>
          <a:lstStyle/>
          <a:p>
            <a:pPr>
              <a:defRPr sz="1100" b="0" i="0" u="none" strike="noStrike" kern="1200" baseline="0">
                <a:solidFill>
                  <a:schemeClr val="tx1"/>
                </a:solidFill>
                <a:latin typeface="Lexend" pitchFamily="2" charset="0"/>
                <a:ea typeface="+mn-ea"/>
                <a:cs typeface="+mn-cs"/>
              </a:defRPr>
            </a:pPr>
            <a:endParaRPr lang="en-US"/>
          </a:p>
        </c:txPr>
        <c:crossAx val="2110262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dirty="0">
                <a:solidFill>
                  <a:schemeClr val="tx1"/>
                </a:solidFill>
                <a:latin typeface="Lexend" pitchFamily="2" charset="0"/>
              </a:rPr>
              <a:t>Provider</a:t>
            </a:r>
            <a:r>
              <a:rPr lang="en-US" sz="1200" baseline="0" dirty="0">
                <a:solidFill>
                  <a:schemeClr val="tx1"/>
                </a:solidFill>
                <a:latin typeface="Lexend" pitchFamily="2" charset="0"/>
              </a:rPr>
              <a:t> supported clients by victim’s area of origin (excl. out of county)*</a:t>
            </a:r>
            <a:endParaRPr lang="en-US" sz="1200" dirty="0">
              <a:solidFill>
                <a:schemeClr val="tx1"/>
              </a:solidFill>
              <a:latin typeface="Lexen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Sheet6!$J$77</c:f>
              <c:strCache>
                <c:ptCount val="1"/>
                <c:pt idx="0">
                  <c:v>Volume</c:v>
                </c:pt>
              </c:strCache>
            </c:strRef>
          </c:tx>
          <c:spPr>
            <a:solidFill>
              <a:srgbClr val="004C94"/>
            </a:solidFill>
            <a:ln>
              <a:solidFill>
                <a:sysClr val="windowText" lastClr="000000"/>
              </a:solidFill>
            </a:ln>
            <a:effectLst/>
          </c:spPr>
          <c:invertIfNegative val="0"/>
          <c:cat>
            <c:strRef>
              <c:f>Sheet6!$I$78:$I$89</c:f>
              <c:strCache>
                <c:ptCount val="12"/>
                <c:pt idx="0">
                  <c:v>Colchester</c:v>
                </c:pt>
                <c:pt idx="1">
                  <c:v>Basildon</c:v>
                </c:pt>
                <c:pt idx="2">
                  <c:v>Chelmsford</c:v>
                </c:pt>
                <c:pt idx="3">
                  <c:v>Tendring</c:v>
                </c:pt>
                <c:pt idx="4">
                  <c:v>Braintree</c:v>
                </c:pt>
                <c:pt idx="5">
                  <c:v>Harlow</c:v>
                </c:pt>
                <c:pt idx="6">
                  <c:v>Uttlesford</c:v>
                </c:pt>
                <c:pt idx="7">
                  <c:v>Castle Point</c:v>
                </c:pt>
                <c:pt idx="8">
                  <c:v>Epping Forest</c:v>
                </c:pt>
                <c:pt idx="9">
                  <c:v>Maldon</c:v>
                </c:pt>
                <c:pt idx="10">
                  <c:v>Rochford</c:v>
                </c:pt>
                <c:pt idx="11">
                  <c:v>Brentwood</c:v>
                </c:pt>
              </c:strCache>
            </c:strRef>
          </c:cat>
          <c:val>
            <c:numRef>
              <c:f>Sheet6!$J$78:$J$89</c:f>
              <c:numCache>
                <c:formatCode>General</c:formatCode>
                <c:ptCount val="12"/>
                <c:pt idx="0">
                  <c:v>821</c:v>
                </c:pt>
                <c:pt idx="1">
                  <c:v>569</c:v>
                </c:pt>
                <c:pt idx="2">
                  <c:v>498</c:v>
                </c:pt>
                <c:pt idx="3">
                  <c:v>486</c:v>
                </c:pt>
                <c:pt idx="4">
                  <c:v>470</c:v>
                </c:pt>
                <c:pt idx="5">
                  <c:v>266</c:v>
                </c:pt>
                <c:pt idx="6">
                  <c:v>207</c:v>
                </c:pt>
                <c:pt idx="7">
                  <c:v>156</c:v>
                </c:pt>
                <c:pt idx="8">
                  <c:v>155</c:v>
                </c:pt>
                <c:pt idx="9">
                  <c:v>155</c:v>
                </c:pt>
                <c:pt idx="10">
                  <c:v>129</c:v>
                </c:pt>
                <c:pt idx="11">
                  <c:v>123</c:v>
                </c:pt>
              </c:numCache>
            </c:numRef>
          </c:val>
          <c:extLst>
            <c:ext xmlns:c16="http://schemas.microsoft.com/office/drawing/2014/chart" uri="{C3380CC4-5D6E-409C-BE32-E72D297353CC}">
              <c16:uniqueId val="{00000000-CF27-40E9-AD6B-A7FD6F58B885}"/>
            </c:ext>
          </c:extLst>
        </c:ser>
        <c:dLbls>
          <c:showLegendKey val="0"/>
          <c:showVal val="0"/>
          <c:showCatName val="0"/>
          <c:showSerName val="0"/>
          <c:showPercent val="0"/>
          <c:showBubbleSize val="0"/>
        </c:dLbls>
        <c:gapWidth val="219"/>
        <c:overlap val="-27"/>
        <c:axId val="1004444863"/>
        <c:axId val="963183775"/>
      </c:barChart>
      <c:catAx>
        <c:axId val="1004444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963183775"/>
        <c:crosses val="autoZero"/>
        <c:auto val="1"/>
        <c:lblAlgn val="ctr"/>
        <c:lblOffset val="100"/>
        <c:noMultiLvlLbl val="0"/>
      </c:catAx>
      <c:valAx>
        <c:axId val="963183775"/>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004444863"/>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600">
                <a:solidFill>
                  <a:schemeClr val="tx1"/>
                </a:solidFill>
                <a:latin typeface="Lexend" pitchFamily="2" charset="0"/>
              </a:rPr>
              <a:t>COMPASS</a:t>
            </a:r>
            <a:r>
              <a:rPr lang="en-US" sz="1600" baseline="0">
                <a:solidFill>
                  <a:schemeClr val="tx1"/>
                </a:solidFill>
                <a:latin typeface="Lexend" pitchFamily="2" charset="0"/>
              </a:rPr>
              <a:t> referrals by </a:t>
            </a:r>
            <a:r>
              <a:rPr lang="en-US" sz="1600">
                <a:solidFill>
                  <a:schemeClr val="tx1"/>
                </a:solidFill>
                <a:latin typeface="Lexend" pitchFamily="2" charset="0"/>
              </a:rPr>
              <a:t>clients’ origin location</a:t>
            </a:r>
            <a:r>
              <a:rPr lang="en-US" sz="1600" baseline="0">
                <a:solidFill>
                  <a:schemeClr val="tx1"/>
                </a:solidFill>
                <a:latin typeface="Lexend" pitchFamily="2" charset="0"/>
              </a:rPr>
              <a:t> </a:t>
            </a:r>
            <a:r>
              <a:rPr lang="en-US" sz="1600">
                <a:solidFill>
                  <a:schemeClr val="tx1"/>
                </a:solidFill>
                <a:latin typeface="Lexend" pitchFamily="2" charset="0"/>
              </a:rPr>
              <a:t>at time of referral</a:t>
            </a:r>
          </a:p>
        </c:rich>
      </c:tx>
      <c:layout>
        <c:manualLayout>
          <c:xMode val="edge"/>
          <c:yMode val="edge"/>
          <c:x val="0.11348116710097356"/>
          <c:y val="1.731821330584237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6859528702167012"/>
          <c:y val="0.1494285184414621"/>
          <c:w val="0.6664919156357888"/>
          <c:h val="0.76229632105824596"/>
        </c:manualLayout>
      </c:layout>
      <c:doughnutChart>
        <c:varyColors val="1"/>
        <c:ser>
          <c:idx val="0"/>
          <c:order val="0"/>
          <c:tx>
            <c:strRef>
              <c:f>Sheet1!$B$2</c:f>
              <c:strCache>
                <c:ptCount val="1"/>
                <c:pt idx="0">
                  <c:v>total referrals </c:v>
                </c:pt>
              </c:strCache>
            </c:strRef>
          </c:tx>
          <c:spPr>
            <a:ln w="22225">
              <a:solidFill>
                <a:schemeClr val="tx2"/>
              </a:solidFill>
            </a:ln>
          </c:spPr>
          <c:explosion val="3"/>
          <c:dPt>
            <c:idx val="0"/>
            <c:bubble3D val="0"/>
            <c:spPr>
              <a:solidFill>
                <a:schemeClr val="accent1"/>
              </a:solidFill>
              <a:ln w="22225">
                <a:solidFill>
                  <a:schemeClr val="tx2"/>
                </a:solidFill>
              </a:ln>
              <a:effectLst/>
            </c:spPr>
            <c:extLst>
              <c:ext xmlns:c16="http://schemas.microsoft.com/office/drawing/2014/chart" uri="{C3380CC4-5D6E-409C-BE32-E72D297353CC}">
                <c16:uniqueId val="{00000001-D558-4887-AA3A-887C199DE926}"/>
              </c:ext>
            </c:extLst>
          </c:dPt>
          <c:dPt>
            <c:idx val="1"/>
            <c:bubble3D val="0"/>
            <c:spPr>
              <a:solidFill>
                <a:srgbClr val="004C94"/>
              </a:solidFill>
              <a:ln w="22225">
                <a:solidFill>
                  <a:schemeClr val="tx2"/>
                </a:solidFill>
              </a:ln>
              <a:effectLst/>
            </c:spPr>
            <c:extLst>
              <c:ext xmlns:c16="http://schemas.microsoft.com/office/drawing/2014/chart" uri="{C3380CC4-5D6E-409C-BE32-E72D297353CC}">
                <c16:uniqueId val="{00000003-D558-4887-AA3A-887C199DE926}"/>
              </c:ext>
            </c:extLst>
          </c:dPt>
          <c:dPt>
            <c:idx val="2"/>
            <c:bubble3D val="0"/>
            <c:spPr>
              <a:solidFill>
                <a:schemeClr val="bg1">
                  <a:lumMod val="65000"/>
                </a:schemeClr>
              </a:solidFill>
              <a:ln w="22225">
                <a:solidFill>
                  <a:schemeClr val="tx2"/>
                </a:solidFill>
              </a:ln>
              <a:effectLst/>
            </c:spPr>
            <c:extLst>
              <c:ext xmlns:c16="http://schemas.microsoft.com/office/drawing/2014/chart" uri="{C3380CC4-5D6E-409C-BE32-E72D297353CC}">
                <c16:uniqueId val="{00000005-D558-4887-AA3A-887C199DE926}"/>
              </c:ext>
            </c:extLst>
          </c:dPt>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Lexend"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Sheet1!$A$3:$A$5</c:f>
              <c:strCache>
                <c:ptCount val="3"/>
                <c:pt idx="0">
                  <c:v>OOC </c:v>
                </c:pt>
                <c:pt idx="1">
                  <c:v>Essex </c:v>
                </c:pt>
                <c:pt idx="2">
                  <c:v>Not Stated </c:v>
                </c:pt>
              </c:strCache>
            </c:strRef>
          </c:cat>
          <c:val>
            <c:numRef>
              <c:f>Sheet1!$B$3:$B$5</c:f>
              <c:numCache>
                <c:formatCode>General</c:formatCode>
                <c:ptCount val="3"/>
                <c:pt idx="0">
                  <c:v>726</c:v>
                </c:pt>
                <c:pt idx="1">
                  <c:v>4205</c:v>
                </c:pt>
                <c:pt idx="2">
                  <c:v>1731</c:v>
                </c:pt>
              </c:numCache>
            </c:numRef>
          </c:val>
          <c:extLst>
            <c:ext xmlns:c16="http://schemas.microsoft.com/office/drawing/2014/chart" uri="{C3380CC4-5D6E-409C-BE32-E72D297353CC}">
              <c16:uniqueId val="{00000006-D558-4887-AA3A-887C199DE926}"/>
            </c:ext>
          </c:extLst>
        </c:ser>
        <c:dLbls>
          <c:showLegendKey val="0"/>
          <c:showVal val="1"/>
          <c:showCatName val="0"/>
          <c:showSerName val="0"/>
          <c:showPercent val="0"/>
          <c:showBubbleSize val="0"/>
          <c:showLeaderLines val="1"/>
        </c:dLbls>
        <c:firstSliceAng val="138"/>
        <c:holeSize val="50"/>
      </c:doughnutChart>
      <c:spPr>
        <a:noFill/>
        <a:ln>
          <a:noFill/>
        </a:ln>
        <a:effectLst/>
      </c:spPr>
    </c:plotArea>
    <c:legend>
      <c:legendPos val="b"/>
      <c:layout>
        <c:manualLayout>
          <c:xMode val="edge"/>
          <c:yMode val="edge"/>
          <c:x val="0.30451406098572525"/>
          <c:y val="0.93109825134746993"/>
          <c:w val="0.45153843926550064"/>
          <c:h val="5.158353534668764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Lexend"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43402552603772"/>
          <c:y val="7.1950983328393087E-2"/>
          <c:w val="0.68906661235417577"/>
          <c:h val="0.8498879843501731"/>
        </c:manualLayout>
      </c:layout>
      <c:doughnutChart>
        <c:varyColors val="1"/>
        <c:ser>
          <c:idx val="0"/>
          <c:order val="0"/>
          <c:spPr>
            <a:solidFill>
              <a:srgbClr val="CC1B15"/>
            </a:solidFill>
            <a:ln w="12700">
              <a:solidFill>
                <a:schemeClr val="tx1"/>
              </a:solidFill>
            </a:ln>
          </c:spPr>
          <c:dPt>
            <c:idx val="0"/>
            <c:bubble3D val="0"/>
            <c:spPr>
              <a:solidFill>
                <a:srgbClr val="CC1B15"/>
              </a:solidFill>
              <a:ln w="9525">
                <a:solidFill>
                  <a:schemeClr val="tx1"/>
                </a:solidFill>
              </a:ln>
              <a:effectLst/>
            </c:spPr>
            <c:extLst>
              <c:ext xmlns:c16="http://schemas.microsoft.com/office/drawing/2014/chart" uri="{C3380CC4-5D6E-409C-BE32-E72D297353CC}">
                <c16:uniqueId val="{00000001-5669-46B7-A55F-B80E1B7C1C06}"/>
              </c:ext>
            </c:extLst>
          </c:dPt>
          <c:dPt>
            <c:idx val="1"/>
            <c:bubble3D val="0"/>
            <c:spPr>
              <a:solidFill>
                <a:srgbClr val="004C94"/>
              </a:solidFill>
              <a:ln w="12700">
                <a:solidFill>
                  <a:schemeClr val="tx1"/>
                </a:solidFill>
              </a:ln>
              <a:effectLst/>
            </c:spPr>
            <c:extLst>
              <c:ext xmlns:c16="http://schemas.microsoft.com/office/drawing/2014/chart" uri="{C3380CC4-5D6E-409C-BE32-E72D297353CC}">
                <c16:uniqueId val="{00000003-5669-46B7-A55F-B80E1B7C1C06}"/>
              </c:ext>
            </c:extLst>
          </c:dPt>
          <c:dPt>
            <c:idx val="2"/>
            <c:bubble3D val="0"/>
            <c:spPr>
              <a:solidFill>
                <a:srgbClr val="936195"/>
              </a:solidFill>
              <a:ln w="12700">
                <a:solidFill>
                  <a:schemeClr val="tx1"/>
                </a:solidFill>
              </a:ln>
              <a:effectLst/>
            </c:spPr>
            <c:extLst>
              <c:ext xmlns:c16="http://schemas.microsoft.com/office/drawing/2014/chart" uri="{C3380CC4-5D6E-409C-BE32-E72D297353CC}">
                <c16:uniqueId val="{00000005-5669-46B7-A55F-B80E1B7C1C06}"/>
              </c:ext>
            </c:extLst>
          </c:dPt>
          <c:dPt>
            <c:idx val="3"/>
            <c:bubble3D val="0"/>
            <c:spPr>
              <a:solidFill>
                <a:srgbClr val="3A7D64"/>
              </a:solidFill>
              <a:ln w="12700">
                <a:solidFill>
                  <a:schemeClr val="tx1"/>
                </a:solidFill>
              </a:ln>
              <a:effectLst/>
            </c:spPr>
            <c:extLst>
              <c:ext xmlns:c16="http://schemas.microsoft.com/office/drawing/2014/chart" uri="{C3380CC4-5D6E-409C-BE32-E72D297353CC}">
                <c16:uniqueId val="{00000007-5669-46B7-A55F-B80E1B7C1C06}"/>
              </c:ext>
            </c:extLst>
          </c:dPt>
          <c:dLbls>
            <c:spPr>
              <a:solidFill>
                <a:schemeClr val="bg1"/>
              </a:solidFill>
              <a:ln>
                <a:solidFill>
                  <a:schemeClr val="tx1"/>
                </a:solid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Lexend" pitchFamily="2"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Sheet1!$A$3:$A$6</c:f>
              <c:strCache>
                <c:ptCount val="4"/>
                <c:pt idx="0">
                  <c:v>Community</c:v>
                </c:pt>
                <c:pt idx="1">
                  <c:v>Refuge</c:v>
                </c:pt>
                <c:pt idx="2">
                  <c:v>Specialist Refuge</c:v>
                </c:pt>
                <c:pt idx="3">
                  <c:v>More than one type of provision</c:v>
                </c:pt>
              </c:strCache>
            </c:strRef>
          </c:cat>
          <c:val>
            <c:numRef>
              <c:f>Sheet1!$B$3:$B$6</c:f>
              <c:numCache>
                <c:formatCode>0%</c:formatCode>
                <c:ptCount val="4"/>
                <c:pt idx="0">
                  <c:v>0.86</c:v>
                </c:pt>
                <c:pt idx="1">
                  <c:v>0.11</c:v>
                </c:pt>
                <c:pt idx="2">
                  <c:v>0.04</c:v>
                </c:pt>
                <c:pt idx="3">
                  <c:v>0.01</c:v>
                </c:pt>
              </c:numCache>
            </c:numRef>
          </c:val>
          <c:extLst>
            <c:ext xmlns:c16="http://schemas.microsoft.com/office/drawing/2014/chart" uri="{C3380CC4-5D6E-409C-BE32-E72D297353CC}">
              <c16:uniqueId val="{00000006-5669-46B7-A55F-B80E1B7C1C06}"/>
            </c:ext>
          </c:extLst>
        </c:ser>
        <c:dLbls>
          <c:showLegendKey val="0"/>
          <c:showVal val="1"/>
          <c:showCatName val="0"/>
          <c:showSerName val="0"/>
          <c:showPercent val="0"/>
          <c:showBubbleSize val="0"/>
          <c:showLeaderLines val="1"/>
        </c:dLbls>
        <c:firstSliceAng val="0"/>
        <c:holeSize val="60"/>
      </c:doughnutChart>
      <c:spPr>
        <a:noFill/>
        <a:ln>
          <a:noFill/>
        </a:ln>
        <a:effectLst/>
      </c:spPr>
    </c:plotArea>
    <c:legend>
      <c:legendPos val="b"/>
      <c:layout>
        <c:manualLayout>
          <c:xMode val="edge"/>
          <c:yMode val="edge"/>
          <c:x val="0.15103766429632628"/>
          <c:y val="0.91570651889592591"/>
          <c:w val="0.69792467140734749"/>
          <c:h val="8.4293481104074114E-2"/>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Lexend"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u="none" strike="noStrike" kern="1200" spc="0" baseline="0">
                <a:solidFill>
                  <a:schemeClr val="tx1"/>
                </a:solidFill>
                <a:latin typeface="Lexend" pitchFamily="2" charset="0"/>
              </a:rPr>
              <a:t>GENDER</a:t>
            </a:r>
          </a:p>
          <a:p>
            <a:pPr>
              <a:defRPr/>
            </a:pPr>
            <a:r>
              <a:rPr lang="en-GB" sz="1400" b="0" i="0" u="none" strike="noStrike" kern="1200" spc="0" baseline="0">
                <a:solidFill>
                  <a:sysClr val="windowText" lastClr="000000"/>
                </a:solidFill>
                <a:latin typeface="Lexend" pitchFamily="2" charset="0"/>
              </a:rPr>
              <a:t>distinct district supported victims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percentStacked"/>
        <c:varyColors val="0"/>
        <c:ser>
          <c:idx val="0"/>
          <c:order val="0"/>
          <c:tx>
            <c:strRef>
              <c:f>gender!$Q$21</c:f>
              <c:strCache>
                <c:ptCount val="1"/>
                <c:pt idx="0">
                  <c:v>Female</c:v>
                </c:pt>
              </c:strCache>
            </c:strRef>
          </c:tx>
          <c:spPr>
            <a:solidFill>
              <a:srgbClr val="E40037"/>
            </a:solidFill>
            <a:ln>
              <a:solidFill>
                <a:schemeClr val="tx1"/>
              </a:solidFill>
            </a:ln>
            <a:effectLst/>
          </c:spPr>
          <c:invertIfNegative val="0"/>
          <c:cat>
            <c:strRef>
              <c:f>gender!$P$22:$P$33</c:f>
              <c:strCache>
                <c:ptCount val="12"/>
                <c:pt idx="0">
                  <c:v>Basildon</c:v>
                </c:pt>
                <c:pt idx="1">
                  <c:v>Braintree</c:v>
                </c:pt>
                <c:pt idx="2">
                  <c:v>Brentwood</c:v>
                </c:pt>
                <c:pt idx="3">
                  <c:v>Castle Point</c:v>
                </c:pt>
                <c:pt idx="4">
                  <c:v>Chelmsford</c:v>
                </c:pt>
                <c:pt idx="5">
                  <c:v>Colchester</c:v>
                </c:pt>
                <c:pt idx="6">
                  <c:v>Epping Forest</c:v>
                </c:pt>
                <c:pt idx="7">
                  <c:v>Harlow</c:v>
                </c:pt>
                <c:pt idx="8">
                  <c:v>Maldon</c:v>
                </c:pt>
                <c:pt idx="9">
                  <c:v>Rochford</c:v>
                </c:pt>
                <c:pt idx="10">
                  <c:v>Tendring</c:v>
                </c:pt>
                <c:pt idx="11">
                  <c:v>Uttlesford</c:v>
                </c:pt>
              </c:strCache>
            </c:strRef>
          </c:cat>
          <c:val>
            <c:numRef>
              <c:f>gender!$Q$22:$Q$33</c:f>
              <c:numCache>
                <c:formatCode>0%</c:formatCode>
                <c:ptCount val="12"/>
                <c:pt idx="0">
                  <c:v>9.5959595959595953E-2</c:v>
                </c:pt>
                <c:pt idx="1">
                  <c:v>0.84285714285714286</c:v>
                </c:pt>
                <c:pt idx="2">
                  <c:v>0.8571428571428571</c:v>
                </c:pt>
                <c:pt idx="3">
                  <c:v>0.80952380952380953</c:v>
                </c:pt>
                <c:pt idx="4">
                  <c:v>0.90034364261168387</c:v>
                </c:pt>
                <c:pt idx="5">
                  <c:v>0.84242424242424241</c:v>
                </c:pt>
                <c:pt idx="6">
                  <c:v>0.91463414634146345</c:v>
                </c:pt>
                <c:pt idx="7">
                  <c:v>0.42105263157894735</c:v>
                </c:pt>
                <c:pt idx="8">
                  <c:v>0.79220779220779225</c:v>
                </c:pt>
                <c:pt idx="9">
                  <c:v>0.73750000000000004</c:v>
                </c:pt>
                <c:pt idx="10">
                  <c:v>0.5617977528089888</c:v>
                </c:pt>
                <c:pt idx="11">
                  <c:v>0</c:v>
                </c:pt>
              </c:numCache>
            </c:numRef>
          </c:val>
          <c:extLst>
            <c:ext xmlns:c16="http://schemas.microsoft.com/office/drawing/2014/chart" uri="{C3380CC4-5D6E-409C-BE32-E72D297353CC}">
              <c16:uniqueId val="{00000000-251C-413F-87AA-61ADBB57A86C}"/>
            </c:ext>
          </c:extLst>
        </c:ser>
        <c:ser>
          <c:idx val="1"/>
          <c:order val="1"/>
          <c:tx>
            <c:strRef>
              <c:f>gender!$R$21</c:f>
              <c:strCache>
                <c:ptCount val="1"/>
                <c:pt idx="0">
                  <c:v>Male</c:v>
                </c:pt>
              </c:strCache>
            </c:strRef>
          </c:tx>
          <c:spPr>
            <a:solidFill>
              <a:srgbClr val="9361B3"/>
            </a:solidFill>
            <a:ln>
              <a:solidFill>
                <a:schemeClr val="tx1"/>
              </a:solidFill>
            </a:ln>
            <a:effectLst/>
          </c:spPr>
          <c:invertIfNegative val="0"/>
          <c:cat>
            <c:strRef>
              <c:f>gender!$P$22:$P$33</c:f>
              <c:strCache>
                <c:ptCount val="12"/>
                <c:pt idx="0">
                  <c:v>Basildon</c:v>
                </c:pt>
                <c:pt idx="1">
                  <c:v>Braintree</c:v>
                </c:pt>
                <c:pt idx="2">
                  <c:v>Brentwood</c:v>
                </c:pt>
                <c:pt idx="3">
                  <c:v>Castle Point</c:v>
                </c:pt>
                <c:pt idx="4">
                  <c:v>Chelmsford</c:v>
                </c:pt>
                <c:pt idx="5">
                  <c:v>Colchester</c:v>
                </c:pt>
                <c:pt idx="6">
                  <c:v>Epping Forest</c:v>
                </c:pt>
                <c:pt idx="7">
                  <c:v>Harlow</c:v>
                </c:pt>
                <c:pt idx="8">
                  <c:v>Maldon</c:v>
                </c:pt>
                <c:pt idx="9">
                  <c:v>Rochford</c:v>
                </c:pt>
                <c:pt idx="10">
                  <c:v>Tendring</c:v>
                </c:pt>
                <c:pt idx="11">
                  <c:v>Uttlesford</c:v>
                </c:pt>
              </c:strCache>
            </c:strRef>
          </c:cat>
          <c:val>
            <c:numRef>
              <c:f>gender!$R$22:$R$33</c:f>
              <c:numCache>
                <c:formatCode>0%</c:formatCode>
                <c:ptCount val="12"/>
                <c:pt idx="0">
                  <c:v>3.5353535353535352E-2</c:v>
                </c:pt>
                <c:pt idx="1">
                  <c:v>0.15714285714285714</c:v>
                </c:pt>
                <c:pt idx="2">
                  <c:v>0.10714285714285714</c:v>
                </c:pt>
                <c:pt idx="3">
                  <c:v>0.19047619047619047</c:v>
                </c:pt>
                <c:pt idx="4">
                  <c:v>9.2783505154639179E-2</c:v>
                </c:pt>
                <c:pt idx="5">
                  <c:v>0.15757575757575756</c:v>
                </c:pt>
                <c:pt idx="6">
                  <c:v>8.5365853658536592E-2</c:v>
                </c:pt>
                <c:pt idx="7">
                  <c:v>2.1052631578947368E-2</c:v>
                </c:pt>
                <c:pt idx="8">
                  <c:v>6.4935064935064929E-2</c:v>
                </c:pt>
                <c:pt idx="9">
                  <c:v>0.125</c:v>
                </c:pt>
                <c:pt idx="10">
                  <c:v>2.8089887640449437E-2</c:v>
                </c:pt>
                <c:pt idx="11">
                  <c:v>0</c:v>
                </c:pt>
              </c:numCache>
            </c:numRef>
          </c:val>
          <c:extLst>
            <c:ext xmlns:c16="http://schemas.microsoft.com/office/drawing/2014/chart" uri="{C3380CC4-5D6E-409C-BE32-E72D297353CC}">
              <c16:uniqueId val="{00000001-251C-413F-87AA-61ADBB57A86C}"/>
            </c:ext>
          </c:extLst>
        </c:ser>
        <c:ser>
          <c:idx val="2"/>
          <c:order val="2"/>
          <c:tx>
            <c:strRef>
              <c:f>gender!$S$21</c:f>
              <c:strCache>
                <c:ptCount val="1"/>
                <c:pt idx="0">
                  <c:v>Not Stated</c:v>
                </c:pt>
              </c:strCache>
            </c:strRef>
          </c:tx>
          <c:spPr>
            <a:solidFill>
              <a:srgbClr val="004C94"/>
            </a:solidFill>
            <a:ln>
              <a:solidFill>
                <a:schemeClr val="tx1"/>
              </a:solidFill>
            </a:ln>
            <a:effectLst/>
          </c:spPr>
          <c:invertIfNegative val="0"/>
          <c:cat>
            <c:strRef>
              <c:f>gender!$P$22:$P$33</c:f>
              <c:strCache>
                <c:ptCount val="12"/>
                <c:pt idx="0">
                  <c:v>Basildon</c:v>
                </c:pt>
                <c:pt idx="1">
                  <c:v>Braintree</c:v>
                </c:pt>
                <c:pt idx="2">
                  <c:v>Brentwood</c:v>
                </c:pt>
                <c:pt idx="3">
                  <c:v>Castle Point</c:v>
                </c:pt>
                <c:pt idx="4">
                  <c:v>Chelmsford</c:v>
                </c:pt>
                <c:pt idx="5">
                  <c:v>Colchester</c:v>
                </c:pt>
                <c:pt idx="6">
                  <c:v>Epping Forest</c:v>
                </c:pt>
                <c:pt idx="7">
                  <c:v>Harlow</c:v>
                </c:pt>
                <c:pt idx="8">
                  <c:v>Maldon</c:v>
                </c:pt>
                <c:pt idx="9">
                  <c:v>Rochford</c:v>
                </c:pt>
                <c:pt idx="10">
                  <c:v>Tendring</c:v>
                </c:pt>
                <c:pt idx="11">
                  <c:v>Uttlesford</c:v>
                </c:pt>
              </c:strCache>
            </c:strRef>
          </c:cat>
          <c:val>
            <c:numRef>
              <c:f>gender!$S$22:$S$33</c:f>
              <c:numCache>
                <c:formatCode>0%</c:formatCode>
                <c:ptCount val="12"/>
                <c:pt idx="0">
                  <c:v>0.86868686868686873</c:v>
                </c:pt>
                <c:pt idx="1">
                  <c:v>0</c:v>
                </c:pt>
                <c:pt idx="2">
                  <c:v>3.5714285714285712E-2</c:v>
                </c:pt>
                <c:pt idx="3">
                  <c:v>0</c:v>
                </c:pt>
                <c:pt idx="4">
                  <c:v>6.8728522336769758E-3</c:v>
                </c:pt>
                <c:pt idx="5">
                  <c:v>0</c:v>
                </c:pt>
                <c:pt idx="6">
                  <c:v>0</c:v>
                </c:pt>
                <c:pt idx="7">
                  <c:v>0.55789473684210522</c:v>
                </c:pt>
                <c:pt idx="8">
                  <c:v>0.15584415584415584</c:v>
                </c:pt>
                <c:pt idx="9">
                  <c:v>0.13750000000000001</c:v>
                </c:pt>
                <c:pt idx="10">
                  <c:v>0.4101123595505618</c:v>
                </c:pt>
                <c:pt idx="11">
                  <c:v>1</c:v>
                </c:pt>
              </c:numCache>
            </c:numRef>
          </c:val>
          <c:extLst>
            <c:ext xmlns:c16="http://schemas.microsoft.com/office/drawing/2014/chart" uri="{C3380CC4-5D6E-409C-BE32-E72D297353CC}">
              <c16:uniqueId val="{00000002-251C-413F-87AA-61ADBB57A86C}"/>
            </c:ext>
          </c:extLst>
        </c:ser>
        <c:dLbls>
          <c:showLegendKey val="0"/>
          <c:showVal val="0"/>
          <c:showCatName val="0"/>
          <c:showSerName val="0"/>
          <c:showPercent val="0"/>
          <c:showBubbleSize val="0"/>
        </c:dLbls>
        <c:gapWidth val="150"/>
        <c:overlap val="100"/>
        <c:axId val="1328082368"/>
        <c:axId val="1316262576"/>
      </c:barChart>
      <c:catAx>
        <c:axId val="132808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Lexend" pitchFamily="2" charset="0"/>
                <a:ea typeface="+mn-ea"/>
                <a:cs typeface="+mn-cs"/>
              </a:defRPr>
            </a:pPr>
            <a:endParaRPr lang="en-US"/>
          </a:p>
        </c:txPr>
        <c:crossAx val="1316262576"/>
        <c:crosses val="autoZero"/>
        <c:auto val="1"/>
        <c:lblAlgn val="ctr"/>
        <c:lblOffset val="100"/>
        <c:noMultiLvlLbl val="0"/>
      </c:catAx>
      <c:valAx>
        <c:axId val="13162625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1328082368"/>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solidFill>
        <a:schemeClr val="tx1"/>
      </a:solid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u="none" strike="noStrike" kern="1200" spc="0" baseline="0">
                <a:solidFill>
                  <a:schemeClr val="tx1"/>
                </a:solidFill>
                <a:latin typeface="Lexend" pitchFamily="2" charset="0"/>
              </a:rPr>
              <a:t>Ethnicity - Domestic abuse victims by accessed DA service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ethnicity!$W$4</c:f>
              <c:strCache>
                <c:ptCount val="1"/>
                <c:pt idx="0">
                  <c:v>White (English, Welsh, Scottish, Northern Irish or British)</c:v>
                </c:pt>
              </c:strCache>
            </c:strRef>
          </c:tx>
          <c:spPr>
            <a:solidFill>
              <a:srgbClr val="E40037"/>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Lexen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ethnicity!$X$3:$AA$3</c:f>
              <c:strCache>
                <c:ptCount val="4"/>
                <c:pt idx="0">
                  <c:v>Community Outreach Victims</c:v>
                </c:pt>
                <c:pt idx="1">
                  <c:v>Refuge Victims (incl. Specialist Refuge)</c:v>
                </c:pt>
                <c:pt idx="2">
                  <c:v>Districts supported DA Victims </c:v>
                </c:pt>
                <c:pt idx="3">
                  <c:v>Compass Referred Individuals</c:v>
                </c:pt>
              </c:strCache>
            </c:strRef>
          </c:cat>
          <c:val>
            <c:numRef>
              <c:f>ethnicity!$X$4:$AA$4</c:f>
              <c:numCache>
                <c:formatCode>0%</c:formatCode>
                <c:ptCount val="4"/>
                <c:pt idx="0">
                  <c:v>0.81210691823899372</c:v>
                </c:pt>
                <c:pt idx="1">
                  <c:v>0.71835803876852911</c:v>
                </c:pt>
                <c:pt idx="2">
                  <c:v>0.64221556886227549</c:v>
                </c:pt>
                <c:pt idx="3">
                  <c:v>0.69899999999999995</c:v>
                </c:pt>
              </c:numCache>
            </c:numRef>
          </c:val>
          <c:extLst>
            <c:ext xmlns:c16="http://schemas.microsoft.com/office/drawing/2014/chart" uri="{C3380CC4-5D6E-409C-BE32-E72D297353CC}">
              <c16:uniqueId val="{00000000-3F68-4D82-BF45-0B8BB63B0C44}"/>
            </c:ext>
          </c:extLst>
        </c:ser>
        <c:ser>
          <c:idx val="1"/>
          <c:order val="1"/>
          <c:tx>
            <c:strRef>
              <c:f>ethnicity!$W$5</c:f>
              <c:strCache>
                <c:ptCount val="1"/>
                <c:pt idx="0">
                  <c:v>Irish, Gypsy or Irish Traveller, Roma or other White Groups</c:v>
                </c:pt>
              </c:strCache>
            </c:strRef>
          </c:tx>
          <c:spPr>
            <a:solidFill>
              <a:srgbClr val="004C94"/>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Lexen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ethnicity!$X$3:$AA$3</c:f>
              <c:strCache>
                <c:ptCount val="4"/>
                <c:pt idx="0">
                  <c:v>Community Outreach Victims</c:v>
                </c:pt>
                <c:pt idx="1">
                  <c:v>Refuge Victims (incl. Specialist Refuge)</c:v>
                </c:pt>
                <c:pt idx="2">
                  <c:v>Districts supported DA Victims </c:v>
                </c:pt>
                <c:pt idx="3">
                  <c:v>Compass Referred Individuals</c:v>
                </c:pt>
              </c:strCache>
            </c:strRef>
          </c:cat>
          <c:val>
            <c:numRef>
              <c:f>ethnicity!$X$5:$AA$5</c:f>
              <c:numCache>
                <c:formatCode>0%</c:formatCode>
                <c:ptCount val="4"/>
                <c:pt idx="0">
                  <c:v>5.6603773584905703E-2</c:v>
                </c:pt>
                <c:pt idx="1">
                  <c:v>8.3238312428734321E-2</c:v>
                </c:pt>
                <c:pt idx="2">
                  <c:v>4.2664670658682638E-2</c:v>
                </c:pt>
                <c:pt idx="3">
                  <c:v>5.5E-2</c:v>
                </c:pt>
              </c:numCache>
            </c:numRef>
          </c:val>
          <c:extLst>
            <c:ext xmlns:c16="http://schemas.microsoft.com/office/drawing/2014/chart" uri="{C3380CC4-5D6E-409C-BE32-E72D297353CC}">
              <c16:uniqueId val="{00000001-3F68-4D82-BF45-0B8BB63B0C44}"/>
            </c:ext>
          </c:extLst>
        </c:ser>
        <c:ser>
          <c:idx val="2"/>
          <c:order val="2"/>
          <c:tx>
            <c:strRef>
              <c:f>ethnicity!$W$6</c:f>
              <c:strCache>
                <c:ptCount val="1"/>
                <c:pt idx="0">
                  <c:v>Black / Black British / Black Welsh / Caribbean / African</c:v>
                </c:pt>
              </c:strCache>
            </c:strRef>
          </c:tx>
          <c:spPr>
            <a:solidFill>
              <a:srgbClr val="E97135"/>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Lexen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ethnicity!$X$3:$AA$3</c:f>
              <c:strCache>
                <c:ptCount val="4"/>
                <c:pt idx="0">
                  <c:v>Community Outreach Victims</c:v>
                </c:pt>
                <c:pt idx="1">
                  <c:v>Refuge Victims (incl. Specialist Refuge)</c:v>
                </c:pt>
                <c:pt idx="2">
                  <c:v>Districts supported DA Victims </c:v>
                </c:pt>
                <c:pt idx="3">
                  <c:v>Compass Referred Individuals</c:v>
                </c:pt>
              </c:strCache>
            </c:strRef>
          </c:cat>
          <c:val>
            <c:numRef>
              <c:f>ethnicity!$X$6:$AA$6</c:f>
              <c:numCache>
                <c:formatCode>0%</c:formatCode>
                <c:ptCount val="4"/>
                <c:pt idx="0">
                  <c:v>4.618710691823899E-2</c:v>
                </c:pt>
                <c:pt idx="1">
                  <c:v>8.3238312428734321E-2</c:v>
                </c:pt>
                <c:pt idx="2">
                  <c:v>6.1377245508982034E-2</c:v>
                </c:pt>
                <c:pt idx="3">
                  <c:v>4.3999999999999997E-2</c:v>
                </c:pt>
              </c:numCache>
            </c:numRef>
          </c:val>
          <c:extLst>
            <c:ext xmlns:c16="http://schemas.microsoft.com/office/drawing/2014/chart" uri="{C3380CC4-5D6E-409C-BE32-E72D297353CC}">
              <c16:uniqueId val="{00000002-3F68-4D82-BF45-0B8BB63B0C44}"/>
            </c:ext>
          </c:extLst>
        </c:ser>
        <c:ser>
          <c:idx val="3"/>
          <c:order val="3"/>
          <c:tx>
            <c:strRef>
              <c:f>ethnicity!$W$7</c:f>
              <c:strCache>
                <c:ptCount val="1"/>
                <c:pt idx="0">
                  <c:v>Asian / Asian British / Asian Welsh</c:v>
                </c:pt>
              </c:strCache>
            </c:strRef>
          </c:tx>
          <c:spPr>
            <a:solidFill>
              <a:srgbClr val="9361B3"/>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Lexen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ethnicity!$X$3:$AA$3</c:f>
              <c:strCache>
                <c:ptCount val="4"/>
                <c:pt idx="0">
                  <c:v>Community Outreach Victims</c:v>
                </c:pt>
                <c:pt idx="1">
                  <c:v>Refuge Victims (incl. Specialist Refuge)</c:v>
                </c:pt>
                <c:pt idx="2">
                  <c:v>Districts supported DA Victims </c:v>
                </c:pt>
                <c:pt idx="3">
                  <c:v>Compass Referred Individuals</c:v>
                </c:pt>
              </c:strCache>
            </c:strRef>
          </c:cat>
          <c:val>
            <c:numRef>
              <c:f>ethnicity!$X$7:$AA$7</c:f>
              <c:numCache>
                <c:formatCode>0%</c:formatCode>
                <c:ptCount val="4"/>
                <c:pt idx="0">
                  <c:v>4.1863207547169809E-2</c:v>
                </c:pt>
                <c:pt idx="1">
                  <c:v>3.9908779931584946E-2</c:v>
                </c:pt>
                <c:pt idx="2">
                  <c:v>2.619760479041916E-2</c:v>
                </c:pt>
                <c:pt idx="3">
                  <c:v>4.1000000000000002E-2</c:v>
                </c:pt>
              </c:numCache>
            </c:numRef>
          </c:val>
          <c:extLst>
            <c:ext xmlns:c16="http://schemas.microsoft.com/office/drawing/2014/chart" uri="{C3380CC4-5D6E-409C-BE32-E72D297353CC}">
              <c16:uniqueId val="{00000003-3F68-4D82-BF45-0B8BB63B0C44}"/>
            </c:ext>
          </c:extLst>
        </c:ser>
        <c:ser>
          <c:idx val="4"/>
          <c:order val="4"/>
          <c:tx>
            <c:strRef>
              <c:f>ethnicity!$W$8</c:f>
              <c:strCache>
                <c:ptCount val="1"/>
                <c:pt idx="0">
                  <c:v>Mixed / Multiple Ethnic Groups</c:v>
                </c:pt>
              </c:strCache>
            </c:strRef>
          </c:tx>
          <c:spPr>
            <a:solidFill>
              <a:srgbClr val="1D594C"/>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Lexen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ethnicity!$X$3:$AA$3</c:f>
              <c:strCache>
                <c:ptCount val="4"/>
                <c:pt idx="0">
                  <c:v>Community Outreach Victims</c:v>
                </c:pt>
                <c:pt idx="1">
                  <c:v>Refuge Victims (incl. Specialist Refuge)</c:v>
                </c:pt>
                <c:pt idx="2">
                  <c:v>Districts supported DA Victims </c:v>
                </c:pt>
                <c:pt idx="3">
                  <c:v>Compass Referred Individuals</c:v>
                </c:pt>
              </c:strCache>
            </c:strRef>
          </c:cat>
          <c:val>
            <c:numRef>
              <c:f>ethnicity!$X$8:$AA$8</c:f>
              <c:numCache>
                <c:formatCode>0%</c:formatCode>
                <c:ptCount val="4"/>
                <c:pt idx="0">
                  <c:v>2.4174528301886794E-2</c:v>
                </c:pt>
                <c:pt idx="1">
                  <c:v>4.6750285062713795E-2</c:v>
                </c:pt>
                <c:pt idx="2">
                  <c:v>3.5179640718562874E-2</c:v>
                </c:pt>
                <c:pt idx="3">
                  <c:v>2.5000000000000001E-2</c:v>
                </c:pt>
              </c:numCache>
            </c:numRef>
          </c:val>
          <c:extLst>
            <c:ext xmlns:c16="http://schemas.microsoft.com/office/drawing/2014/chart" uri="{C3380CC4-5D6E-409C-BE32-E72D297353CC}">
              <c16:uniqueId val="{00000004-3F68-4D82-BF45-0B8BB63B0C44}"/>
            </c:ext>
          </c:extLst>
        </c:ser>
        <c:ser>
          <c:idx val="5"/>
          <c:order val="5"/>
          <c:tx>
            <c:strRef>
              <c:f>ethnicity!$W$9</c:f>
              <c:strCache>
                <c:ptCount val="1"/>
                <c:pt idx="0">
                  <c:v>Not Stated</c:v>
                </c:pt>
              </c:strCache>
            </c:strRef>
          </c:tx>
          <c:spPr>
            <a:solidFill>
              <a:srgbClr val="76766B"/>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Lexen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ethnicity!$X$3:$AA$3</c:f>
              <c:strCache>
                <c:ptCount val="4"/>
                <c:pt idx="0">
                  <c:v>Community Outreach Victims</c:v>
                </c:pt>
                <c:pt idx="1">
                  <c:v>Refuge Victims (incl. Specialist Refuge)</c:v>
                </c:pt>
                <c:pt idx="2">
                  <c:v>Districts supported DA Victims </c:v>
                </c:pt>
                <c:pt idx="3">
                  <c:v>Compass Referred Individuals</c:v>
                </c:pt>
              </c:strCache>
            </c:strRef>
          </c:cat>
          <c:val>
            <c:numRef>
              <c:f>ethnicity!$X$9:$AA$9</c:f>
              <c:numCache>
                <c:formatCode>0%</c:formatCode>
                <c:ptCount val="4"/>
                <c:pt idx="0">
                  <c:v>0.01</c:v>
                </c:pt>
                <c:pt idx="1">
                  <c:v>0.01</c:v>
                </c:pt>
                <c:pt idx="2">
                  <c:v>0.17889221556886228</c:v>
                </c:pt>
                <c:pt idx="3">
                  <c:v>0.129</c:v>
                </c:pt>
              </c:numCache>
            </c:numRef>
          </c:val>
          <c:extLst>
            <c:ext xmlns:c16="http://schemas.microsoft.com/office/drawing/2014/chart" uri="{C3380CC4-5D6E-409C-BE32-E72D297353CC}">
              <c16:uniqueId val="{00000005-3F68-4D82-BF45-0B8BB63B0C44}"/>
            </c:ext>
          </c:extLst>
        </c:ser>
        <c:ser>
          <c:idx val="6"/>
          <c:order val="6"/>
          <c:tx>
            <c:strRef>
              <c:f>ethnicity!$W$10</c:f>
              <c:strCache>
                <c:ptCount val="1"/>
                <c:pt idx="0">
                  <c:v>Other Ethnic Group</c:v>
                </c:pt>
              </c:strCache>
            </c:strRef>
          </c:tx>
          <c:spPr>
            <a:solidFill>
              <a:srgbClr val="C84674"/>
            </a:solidFill>
            <a:ln>
              <a:solidFill>
                <a:sysClr val="windowText" lastClr="000000"/>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Lexend"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ethnicity!$X$3:$AA$3</c:f>
              <c:strCache>
                <c:ptCount val="4"/>
                <c:pt idx="0">
                  <c:v>Community Outreach Victims</c:v>
                </c:pt>
                <c:pt idx="1">
                  <c:v>Refuge Victims (incl. Specialist Refuge)</c:v>
                </c:pt>
                <c:pt idx="2">
                  <c:v>Districts supported DA Victims </c:v>
                </c:pt>
                <c:pt idx="3">
                  <c:v>Compass Referred Individuals</c:v>
                </c:pt>
              </c:strCache>
            </c:strRef>
          </c:cat>
          <c:val>
            <c:numRef>
              <c:f>ethnicity!$X$10:$AA$10</c:f>
              <c:numCache>
                <c:formatCode>0%</c:formatCode>
                <c:ptCount val="4"/>
                <c:pt idx="0">
                  <c:v>1.0023584905660377E-2</c:v>
                </c:pt>
                <c:pt idx="1">
                  <c:v>1.7103762827822121E-2</c:v>
                </c:pt>
                <c:pt idx="2">
                  <c:v>1.4221556886227544E-2</c:v>
                </c:pt>
                <c:pt idx="3">
                  <c:v>7.0000000000000001E-3</c:v>
                </c:pt>
              </c:numCache>
            </c:numRef>
          </c:val>
          <c:extLst>
            <c:ext xmlns:c16="http://schemas.microsoft.com/office/drawing/2014/chart" uri="{C3380CC4-5D6E-409C-BE32-E72D297353CC}">
              <c16:uniqueId val="{00000006-3F68-4D82-BF45-0B8BB63B0C44}"/>
            </c:ext>
          </c:extLst>
        </c:ser>
        <c:dLbls>
          <c:dLblPos val="outEnd"/>
          <c:showLegendKey val="0"/>
          <c:showVal val="1"/>
          <c:showCatName val="0"/>
          <c:showSerName val="0"/>
          <c:showPercent val="0"/>
          <c:showBubbleSize val="0"/>
        </c:dLbls>
        <c:gapWidth val="182"/>
        <c:axId val="406249296"/>
        <c:axId val="2019429120"/>
      </c:barChart>
      <c:catAx>
        <c:axId val="406249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2019429120"/>
        <c:crosses val="autoZero"/>
        <c:auto val="1"/>
        <c:lblAlgn val="ctr"/>
        <c:lblOffset val="100"/>
        <c:noMultiLvlLbl val="0"/>
      </c:catAx>
      <c:valAx>
        <c:axId val="2019429120"/>
        <c:scaling>
          <c:orientation val="minMax"/>
        </c:scaling>
        <c:delete val="1"/>
        <c:axPos val="b"/>
        <c:numFmt formatCode="0%" sourceLinked="1"/>
        <c:majorTickMark val="none"/>
        <c:minorTickMark val="none"/>
        <c:tickLblPos val="nextTo"/>
        <c:crossAx val="406249296"/>
        <c:crosses val="autoZero"/>
        <c:crossBetween val="between"/>
      </c:valAx>
      <c:spPr>
        <a:noFill/>
        <a:ln>
          <a:noFill/>
        </a:ln>
        <a:effectLst/>
      </c:spPr>
    </c:plotArea>
    <c:plotVisOnly val="1"/>
    <c:dispBlanksAs val="gap"/>
    <c:showDLblsOverMax val="0"/>
  </c:chart>
  <c:spPr>
    <a:solidFill>
      <a:schemeClr val="bg1"/>
    </a:solidFill>
    <a:ln w="9525" cap="flat" cmpd="sng" algn="ctr">
      <a:solidFill>
        <a:sysClr val="windowText" lastClr="000000"/>
      </a:solid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200">
                <a:solidFill>
                  <a:schemeClr val="tx1"/>
                </a:solidFill>
                <a:latin typeface="Lexend" pitchFamily="2" charset="0"/>
              </a:rPr>
              <a:t>Provider supported clients by Sexual</a:t>
            </a:r>
            <a:r>
              <a:rPr lang="en-GB" sz="1200" baseline="0">
                <a:solidFill>
                  <a:schemeClr val="tx1"/>
                </a:solidFill>
                <a:latin typeface="Lexend" pitchFamily="2" charset="0"/>
              </a:rPr>
              <a:t> Orientation</a:t>
            </a:r>
            <a:endParaRPr lang="en-GB" sz="1200">
              <a:solidFill>
                <a:schemeClr val="tx1"/>
              </a:solidFill>
              <a:latin typeface="Lexend" pitchFamily="2"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percentStacked"/>
        <c:varyColors val="0"/>
        <c:ser>
          <c:idx val="0"/>
          <c:order val="0"/>
          <c:tx>
            <c:strRef>
              <c:f>'re-doing counts for dem stuff'!$AI$8</c:f>
              <c:strCache>
                <c:ptCount val="1"/>
                <c:pt idx="0">
                  <c:v>Bisexual</c:v>
                </c:pt>
              </c:strCache>
            </c:strRef>
          </c:tx>
          <c:spPr>
            <a:solidFill>
              <a:srgbClr val="004C94"/>
            </a:solidFill>
            <a:ln>
              <a:solidFill>
                <a:sysClr val="windowText" lastClr="000000"/>
              </a:solidFill>
            </a:ln>
            <a:effectLst/>
          </c:spPr>
          <c:invertIfNegative val="0"/>
          <c:cat>
            <c:strRef>
              <c:f>'re-doing counts for dem stuff'!$AJ$7:$AL$7</c:f>
              <c:strCache>
                <c:ptCount val="3"/>
                <c:pt idx="0">
                  <c:v>Community Services</c:v>
                </c:pt>
                <c:pt idx="1">
                  <c:v>Refuge Services</c:v>
                </c:pt>
                <c:pt idx="2">
                  <c:v>Specialist Refuge</c:v>
                </c:pt>
              </c:strCache>
            </c:strRef>
          </c:cat>
          <c:val>
            <c:numRef>
              <c:f>'re-doing counts for dem stuff'!$AJ$8:$AL$8</c:f>
              <c:numCache>
                <c:formatCode>0.00%</c:formatCode>
                <c:ptCount val="3"/>
                <c:pt idx="0">
                  <c:v>2.0243710691823898E-2</c:v>
                </c:pt>
                <c:pt idx="1">
                  <c:v>2.2222222222222223E-2</c:v>
                </c:pt>
                <c:pt idx="2">
                  <c:v>5.2631578947368418E-2</c:v>
                </c:pt>
              </c:numCache>
            </c:numRef>
          </c:val>
          <c:extLst>
            <c:ext xmlns:c16="http://schemas.microsoft.com/office/drawing/2014/chart" uri="{C3380CC4-5D6E-409C-BE32-E72D297353CC}">
              <c16:uniqueId val="{00000000-AAD0-4736-9D0D-5341673BBEAC}"/>
            </c:ext>
          </c:extLst>
        </c:ser>
        <c:ser>
          <c:idx val="1"/>
          <c:order val="1"/>
          <c:tx>
            <c:strRef>
              <c:f>'re-doing counts for dem stuff'!$AI$9</c:f>
              <c:strCache>
                <c:ptCount val="1"/>
                <c:pt idx="0">
                  <c:v>Gay/Lesbian</c:v>
                </c:pt>
              </c:strCache>
            </c:strRef>
          </c:tx>
          <c:spPr>
            <a:solidFill>
              <a:schemeClr val="accent6">
                <a:lumMod val="75000"/>
              </a:schemeClr>
            </a:solidFill>
            <a:ln>
              <a:solidFill>
                <a:sysClr val="windowText" lastClr="000000"/>
              </a:solidFill>
            </a:ln>
            <a:effectLst/>
          </c:spPr>
          <c:invertIfNegative val="0"/>
          <c:cat>
            <c:strRef>
              <c:f>'re-doing counts for dem stuff'!$AJ$7:$AL$7</c:f>
              <c:strCache>
                <c:ptCount val="3"/>
                <c:pt idx="0">
                  <c:v>Community Services</c:v>
                </c:pt>
                <c:pt idx="1">
                  <c:v>Refuge Services</c:v>
                </c:pt>
                <c:pt idx="2">
                  <c:v>Specialist Refuge</c:v>
                </c:pt>
              </c:strCache>
            </c:strRef>
          </c:cat>
          <c:val>
            <c:numRef>
              <c:f>'re-doing counts for dem stuff'!$AJ$9:$AL$9</c:f>
              <c:numCache>
                <c:formatCode>0.00%</c:formatCode>
                <c:ptCount val="3"/>
                <c:pt idx="0">
                  <c:v>1.0416666666666666E-2</c:v>
                </c:pt>
                <c:pt idx="1">
                  <c:v>1.1111111111111112E-2</c:v>
                </c:pt>
                <c:pt idx="2">
                  <c:v>4.048582995951417E-3</c:v>
                </c:pt>
              </c:numCache>
            </c:numRef>
          </c:val>
          <c:extLst>
            <c:ext xmlns:c16="http://schemas.microsoft.com/office/drawing/2014/chart" uri="{C3380CC4-5D6E-409C-BE32-E72D297353CC}">
              <c16:uniqueId val="{00000001-AAD0-4736-9D0D-5341673BBEAC}"/>
            </c:ext>
          </c:extLst>
        </c:ser>
        <c:ser>
          <c:idx val="2"/>
          <c:order val="2"/>
          <c:tx>
            <c:strRef>
              <c:f>'re-doing counts for dem stuff'!$AI$10</c:f>
              <c:strCache>
                <c:ptCount val="1"/>
                <c:pt idx="0">
                  <c:v>Heterosexual/Straight</c:v>
                </c:pt>
              </c:strCache>
            </c:strRef>
          </c:tx>
          <c:spPr>
            <a:solidFill>
              <a:srgbClr val="E40037"/>
            </a:solidFill>
            <a:ln>
              <a:solidFill>
                <a:sysClr val="windowText" lastClr="000000"/>
              </a:solidFill>
            </a:ln>
            <a:effectLst/>
          </c:spPr>
          <c:invertIfNegative val="0"/>
          <c:cat>
            <c:strRef>
              <c:f>'re-doing counts for dem stuff'!$AJ$7:$AL$7</c:f>
              <c:strCache>
                <c:ptCount val="3"/>
                <c:pt idx="0">
                  <c:v>Community Services</c:v>
                </c:pt>
                <c:pt idx="1">
                  <c:v>Refuge Services</c:v>
                </c:pt>
                <c:pt idx="2">
                  <c:v>Specialist Refuge</c:v>
                </c:pt>
              </c:strCache>
            </c:strRef>
          </c:cat>
          <c:val>
            <c:numRef>
              <c:f>'re-doing counts for dem stuff'!$AJ$10:$AL$10</c:f>
              <c:numCache>
                <c:formatCode>0.00%</c:formatCode>
                <c:ptCount val="3"/>
                <c:pt idx="0">
                  <c:v>0.94889937106918243</c:v>
                </c:pt>
                <c:pt idx="1">
                  <c:v>0.92539682539682544</c:v>
                </c:pt>
                <c:pt idx="2">
                  <c:v>0.91497975708502022</c:v>
                </c:pt>
              </c:numCache>
            </c:numRef>
          </c:val>
          <c:extLst>
            <c:ext xmlns:c16="http://schemas.microsoft.com/office/drawing/2014/chart" uri="{C3380CC4-5D6E-409C-BE32-E72D297353CC}">
              <c16:uniqueId val="{00000002-AAD0-4736-9D0D-5341673BBEAC}"/>
            </c:ext>
          </c:extLst>
        </c:ser>
        <c:ser>
          <c:idx val="3"/>
          <c:order val="3"/>
          <c:tx>
            <c:strRef>
              <c:f>'re-doing counts for dem stuff'!$AI$11</c:f>
              <c:strCache>
                <c:ptCount val="1"/>
                <c:pt idx="0">
                  <c:v>Not available</c:v>
                </c:pt>
              </c:strCache>
            </c:strRef>
          </c:tx>
          <c:spPr>
            <a:solidFill>
              <a:schemeClr val="accent2">
                <a:lumMod val="75000"/>
              </a:schemeClr>
            </a:solidFill>
            <a:ln>
              <a:solidFill>
                <a:sysClr val="windowText" lastClr="000000"/>
              </a:solidFill>
            </a:ln>
            <a:effectLst/>
          </c:spPr>
          <c:invertIfNegative val="0"/>
          <c:cat>
            <c:strRef>
              <c:f>'re-doing counts for dem stuff'!$AJ$7:$AL$7</c:f>
              <c:strCache>
                <c:ptCount val="3"/>
                <c:pt idx="0">
                  <c:v>Community Services</c:v>
                </c:pt>
                <c:pt idx="1">
                  <c:v>Refuge Services</c:v>
                </c:pt>
                <c:pt idx="2">
                  <c:v>Specialist Refuge</c:v>
                </c:pt>
              </c:strCache>
            </c:strRef>
          </c:cat>
          <c:val>
            <c:numRef>
              <c:f>'re-doing counts for dem stuff'!$AJ$11:$AL$11</c:f>
              <c:numCache>
                <c:formatCode>0.00%</c:formatCode>
                <c:ptCount val="3"/>
                <c:pt idx="0">
                  <c:v>1.8671383647798741E-2</c:v>
                </c:pt>
                <c:pt idx="1">
                  <c:v>4.2857142857142858E-2</c:v>
                </c:pt>
                <c:pt idx="2">
                  <c:v>2.8340080971659919E-2</c:v>
                </c:pt>
              </c:numCache>
            </c:numRef>
          </c:val>
          <c:extLst>
            <c:ext xmlns:c16="http://schemas.microsoft.com/office/drawing/2014/chart" uri="{C3380CC4-5D6E-409C-BE32-E72D297353CC}">
              <c16:uniqueId val="{00000003-AAD0-4736-9D0D-5341673BBEAC}"/>
            </c:ext>
          </c:extLst>
        </c:ser>
        <c:ser>
          <c:idx val="4"/>
          <c:order val="4"/>
          <c:tx>
            <c:strRef>
              <c:f>'re-doing counts for dem stuff'!$AI$12</c:f>
              <c:strCache>
                <c:ptCount val="1"/>
                <c:pt idx="0">
                  <c:v>Other</c:v>
                </c:pt>
              </c:strCache>
            </c:strRef>
          </c:tx>
          <c:spPr>
            <a:solidFill>
              <a:schemeClr val="accent3">
                <a:lumMod val="75000"/>
              </a:schemeClr>
            </a:solidFill>
            <a:ln>
              <a:solidFill>
                <a:sysClr val="windowText" lastClr="000000"/>
              </a:solidFill>
            </a:ln>
            <a:effectLst/>
          </c:spPr>
          <c:invertIfNegative val="0"/>
          <c:cat>
            <c:strRef>
              <c:f>'re-doing counts for dem stuff'!$AJ$7:$AL$7</c:f>
              <c:strCache>
                <c:ptCount val="3"/>
                <c:pt idx="0">
                  <c:v>Community Services</c:v>
                </c:pt>
                <c:pt idx="1">
                  <c:v>Refuge Services</c:v>
                </c:pt>
                <c:pt idx="2">
                  <c:v>Specialist Refuge</c:v>
                </c:pt>
              </c:strCache>
            </c:strRef>
          </c:cat>
          <c:val>
            <c:numRef>
              <c:f>'re-doing counts for dem stuff'!$AJ$12:$AL$12</c:f>
              <c:numCache>
                <c:formatCode>0.00%</c:formatCode>
                <c:ptCount val="3"/>
                <c:pt idx="0">
                  <c:v>1.7688679245283019E-3</c:v>
                </c:pt>
                <c:pt idx="1">
                  <c:v>1.5873015873015873E-3</c:v>
                </c:pt>
                <c:pt idx="2">
                  <c:v>0</c:v>
                </c:pt>
              </c:numCache>
            </c:numRef>
          </c:val>
          <c:extLst>
            <c:ext xmlns:c16="http://schemas.microsoft.com/office/drawing/2014/chart" uri="{C3380CC4-5D6E-409C-BE32-E72D297353CC}">
              <c16:uniqueId val="{00000004-AAD0-4736-9D0D-5341673BBEAC}"/>
            </c:ext>
          </c:extLst>
        </c:ser>
        <c:dLbls>
          <c:showLegendKey val="0"/>
          <c:showVal val="0"/>
          <c:showCatName val="0"/>
          <c:showSerName val="0"/>
          <c:showPercent val="0"/>
          <c:showBubbleSize val="0"/>
        </c:dLbls>
        <c:gapWidth val="10"/>
        <c:overlap val="100"/>
        <c:axId val="183101440"/>
        <c:axId val="2075501840"/>
      </c:barChart>
      <c:catAx>
        <c:axId val="183101440"/>
        <c:scaling>
          <c:orientation val="minMax"/>
        </c:scaling>
        <c:delete val="0"/>
        <c:axPos val="l"/>
        <c:numFmt formatCode="General" sourceLinked="1"/>
        <c:majorTickMark val="none"/>
        <c:minorTickMark val="none"/>
        <c:tickLblPos val="nextTo"/>
        <c:spPr>
          <a:noFill/>
          <a:ln w="9525" cap="flat" cmpd="sng" algn="ctr">
            <a:solidFill>
              <a:sysClr val="windowText" lastClr="000000"/>
            </a:solidFill>
            <a:round/>
          </a:ln>
          <a:effectLst/>
        </c:spPr>
        <c:txPr>
          <a:bodyPr rot="-5400000" spcFirstLastPara="1" vertOverflow="ellipsis" wrap="square" anchor="ctr" anchorCtr="1"/>
          <a:lstStyle/>
          <a:p>
            <a:pPr>
              <a:defRPr sz="900" b="0" i="0" u="none" strike="noStrike" kern="1200" baseline="0">
                <a:solidFill>
                  <a:sysClr val="windowText" lastClr="000000"/>
                </a:solidFill>
                <a:latin typeface="Lexend" pitchFamily="2" charset="0"/>
                <a:ea typeface="+mn-ea"/>
                <a:cs typeface="+mn-cs"/>
              </a:defRPr>
            </a:pPr>
            <a:endParaRPr lang="en-US"/>
          </a:p>
        </c:txPr>
        <c:crossAx val="2075501840"/>
        <c:crosses val="autoZero"/>
        <c:auto val="1"/>
        <c:lblAlgn val="ctr"/>
        <c:lblOffset val="100"/>
        <c:noMultiLvlLbl val="0"/>
      </c:catAx>
      <c:valAx>
        <c:axId val="2075501840"/>
        <c:scaling>
          <c:orientation val="minMax"/>
        </c:scaling>
        <c:delete val="0"/>
        <c:axPos val="b"/>
        <c:numFmt formatCode="0%"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Lexend" pitchFamily="2" charset="0"/>
                <a:ea typeface="+mn-ea"/>
                <a:cs typeface="+mn-cs"/>
              </a:defRPr>
            </a:pPr>
            <a:endParaRPr lang="en-US"/>
          </a:p>
        </c:txPr>
        <c:crossAx val="183101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Lexend" pitchFamily="2" charset="0"/>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D2442D-9877-4252-8DBA-7822990115AF}"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AFA38C73-D580-4EED-8787-5E0A0CAE32C8}">
      <dgm:prSet phldrT="[Text]" custT="1"/>
      <dgm:spPr>
        <a:solidFill>
          <a:srgbClr val="E40037"/>
        </a:solidFill>
        <a:ln>
          <a:solidFill>
            <a:schemeClr val="tx1"/>
          </a:solidFill>
        </a:ln>
      </dgm:spPr>
      <dgm:t>
        <a:bodyPr/>
        <a:lstStyle/>
        <a:p>
          <a:pPr algn="ctr"/>
          <a:r>
            <a:rPr lang="en-GB" sz="1800">
              <a:latin typeface="Lexend" pitchFamily="2" charset="0"/>
            </a:rPr>
            <a:t>Whole Housing Approach</a:t>
          </a:r>
        </a:p>
      </dgm:t>
    </dgm:pt>
    <dgm:pt modelId="{A61D7934-D942-4B41-A0EB-F4D5AC38FA56}" type="parTrans" cxnId="{87A5DCA2-14B9-40D1-BCAB-800DD9F03EAF}">
      <dgm:prSet/>
      <dgm:spPr/>
      <dgm:t>
        <a:bodyPr/>
        <a:lstStyle/>
        <a:p>
          <a:endParaRPr lang="en-GB" sz="2000">
            <a:latin typeface="Bahnschrift" panose="020B0502040204020203" pitchFamily="34" charset="0"/>
          </a:endParaRPr>
        </a:p>
      </dgm:t>
    </dgm:pt>
    <dgm:pt modelId="{5B1161E4-D1E1-4C80-9F93-EA317C32E7ED}" type="sibTrans" cxnId="{87A5DCA2-14B9-40D1-BCAB-800DD9F03EAF}">
      <dgm:prSet/>
      <dgm:spPr/>
      <dgm:t>
        <a:bodyPr/>
        <a:lstStyle/>
        <a:p>
          <a:endParaRPr lang="en-GB" sz="2000">
            <a:latin typeface="Bahnschrift" panose="020B0502040204020203" pitchFamily="34" charset="0"/>
          </a:endParaRPr>
        </a:p>
      </dgm:t>
    </dgm:pt>
    <dgm:pt modelId="{47FEEB44-8B66-4AB5-9F1A-612C6790CA25}">
      <dgm:prSet phldrT="[Text]" custT="1"/>
      <dgm:spPr>
        <a:solidFill>
          <a:srgbClr val="004C94"/>
        </a:solidFill>
        <a:ln>
          <a:solidFill>
            <a:schemeClr val="tx1"/>
          </a:solidFill>
        </a:ln>
      </dgm:spPr>
      <dgm:t>
        <a:bodyPr/>
        <a:lstStyle/>
        <a:p>
          <a:r>
            <a:rPr lang="en-GB" sz="900">
              <a:latin typeface="Lexend" pitchFamily="2" charset="0"/>
            </a:rPr>
            <a:t>Refuges and dispersed units</a:t>
          </a:r>
        </a:p>
      </dgm:t>
    </dgm:pt>
    <dgm:pt modelId="{96CD184E-335D-4374-A181-4E721FAFB32D}" type="parTrans" cxnId="{4DAC236F-741A-4004-8DB5-9AD9C2428038}">
      <dgm:prSet custT="1"/>
      <dgm:spPr>
        <a:ln>
          <a:solidFill>
            <a:schemeClr val="tx1"/>
          </a:solidFill>
        </a:ln>
      </dgm:spPr>
      <dgm:t>
        <a:bodyPr/>
        <a:lstStyle/>
        <a:p>
          <a:endParaRPr lang="en-GB" sz="600">
            <a:latin typeface="Bahnschrift" panose="020B0502040204020203" pitchFamily="34" charset="0"/>
          </a:endParaRPr>
        </a:p>
      </dgm:t>
    </dgm:pt>
    <dgm:pt modelId="{44A58520-3E1F-4686-80AE-1FE4C791EC75}" type="sibTrans" cxnId="{4DAC236F-741A-4004-8DB5-9AD9C2428038}">
      <dgm:prSet/>
      <dgm:spPr/>
      <dgm:t>
        <a:bodyPr/>
        <a:lstStyle/>
        <a:p>
          <a:endParaRPr lang="en-GB" sz="2000">
            <a:latin typeface="Bahnschrift" panose="020B0502040204020203" pitchFamily="34" charset="0"/>
          </a:endParaRPr>
        </a:p>
      </dgm:t>
    </dgm:pt>
    <dgm:pt modelId="{3A69E17C-D5C7-4B2B-ABC4-1FC0642FE252}">
      <dgm:prSet phldrT="[Text]" custT="1"/>
      <dgm:spPr>
        <a:solidFill>
          <a:srgbClr val="004C94"/>
        </a:solidFill>
        <a:ln>
          <a:solidFill>
            <a:schemeClr val="tx1"/>
          </a:solidFill>
        </a:ln>
      </dgm:spPr>
      <dgm:t>
        <a:bodyPr/>
        <a:lstStyle/>
        <a:p>
          <a:r>
            <a:rPr lang="en-GB" sz="1000">
              <a:latin typeface="Lexend" pitchFamily="2" charset="0"/>
            </a:rPr>
            <a:t>Mobile Advocacy/Specialist DA Support</a:t>
          </a:r>
        </a:p>
      </dgm:t>
    </dgm:pt>
    <dgm:pt modelId="{1C836D99-1890-4973-80A9-8CA94C8E10FD}" type="parTrans" cxnId="{F976E18B-0A86-4A03-961F-2575A27E2C4C}">
      <dgm:prSet custT="1"/>
      <dgm:spPr>
        <a:ln>
          <a:solidFill>
            <a:schemeClr val="tx1"/>
          </a:solidFill>
        </a:ln>
      </dgm:spPr>
      <dgm:t>
        <a:bodyPr/>
        <a:lstStyle/>
        <a:p>
          <a:endParaRPr lang="en-GB" sz="600">
            <a:latin typeface="Bahnschrift" panose="020B0502040204020203" pitchFamily="34" charset="0"/>
          </a:endParaRPr>
        </a:p>
      </dgm:t>
    </dgm:pt>
    <dgm:pt modelId="{56D7CBBF-10DC-4C90-A975-CA5F1421A93F}" type="sibTrans" cxnId="{F976E18B-0A86-4A03-961F-2575A27E2C4C}">
      <dgm:prSet/>
      <dgm:spPr/>
      <dgm:t>
        <a:bodyPr/>
        <a:lstStyle/>
        <a:p>
          <a:endParaRPr lang="en-GB" sz="2000">
            <a:latin typeface="Bahnschrift" panose="020B0502040204020203" pitchFamily="34" charset="0"/>
          </a:endParaRPr>
        </a:p>
      </dgm:t>
    </dgm:pt>
    <dgm:pt modelId="{CFFC26C3-DAA3-4CAE-90C6-FAFB68FEE378}">
      <dgm:prSet phldrT="[Text]" custT="1"/>
      <dgm:spPr>
        <a:solidFill>
          <a:srgbClr val="3A7D64"/>
        </a:solidFill>
        <a:ln>
          <a:solidFill>
            <a:schemeClr val="tx1"/>
          </a:solidFill>
        </a:ln>
      </dgm:spPr>
      <dgm:t>
        <a:bodyPr/>
        <a:lstStyle/>
        <a:p>
          <a:r>
            <a:rPr lang="en-GB" sz="900">
              <a:latin typeface="Lexend" pitchFamily="2" charset="0"/>
            </a:rPr>
            <a:t>Social Housing</a:t>
          </a:r>
        </a:p>
      </dgm:t>
    </dgm:pt>
    <dgm:pt modelId="{16B3D224-88B3-4852-B400-92E11E6666E7}" type="parTrans" cxnId="{8E6EA108-AE0D-4688-B739-5C6D0DBE179C}">
      <dgm:prSet custT="1"/>
      <dgm:spPr>
        <a:ln>
          <a:solidFill>
            <a:schemeClr val="tx1"/>
          </a:solidFill>
        </a:ln>
      </dgm:spPr>
      <dgm:t>
        <a:bodyPr/>
        <a:lstStyle/>
        <a:p>
          <a:endParaRPr lang="en-GB" sz="600">
            <a:latin typeface="Bahnschrift" panose="020B0502040204020203" pitchFamily="34" charset="0"/>
          </a:endParaRPr>
        </a:p>
      </dgm:t>
    </dgm:pt>
    <dgm:pt modelId="{BBA53843-31F8-46C7-992E-501F02DA5C30}" type="sibTrans" cxnId="{8E6EA108-AE0D-4688-B739-5C6D0DBE179C}">
      <dgm:prSet/>
      <dgm:spPr/>
      <dgm:t>
        <a:bodyPr/>
        <a:lstStyle/>
        <a:p>
          <a:endParaRPr lang="en-GB" sz="2000">
            <a:latin typeface="Bahnschrift" panose="020B0502040204020203" pitchFamily="34" charset="0"/>
          </a:endParaRPr>
        </a:p>
      </dgm:t>
    </dgm:pt>
    <dgm:pt modelId="{1175A8A9-6E8C-4926-A796-1C7D25F86A97}">
      <dgm:prSet phldrT="[Text]" custT="1"/>
      <dgm:spPr>
        <a:solidFill>
          <a:srgbClr val="E40037"/>
        </a:solidFill>
        <a:ln>
          <a:solidFill>
            <a:schemeClr val="tx1"/>
          </a:solidFill>
        </a:ln>
      </dgm:spPr>
      <dgm:t>
        <a:bodyPr/>
        <a:lstStyle/>
        <a:p>
          <a:r>
            <a:rPr lang="en-GB" sz="900">
              <a:latin typeface="Lexend" pitchFamily="2" charset="0"/>
            </a:rPr>
            <a:t>Private rented sector</a:t>
          </a:r>
        </a:p>
      </dgm:t>
    </dgm:pt>
    <dgm:pt modelId="{6D90C47D-DC0A-49BA-A9DD-923BBD61721B}" type="parTrans" cxnId="{A6B2D337-D8EE-4C9E-8DB6-7D43950CA0CB}">
      <dgm:prSet custT="1"/>
      <dgm:spPr>
        <a:ln>
          <a:solidFill>
            <a:schemeClr val="tx1"/>
          </a:solidFill>
        </a:ln>
      </dgm:spPr>
      <dgm:t>
        <a:bodyPr/>
        <a:lstStyle/>
        <a:p>
          <a:endParaRPr lang="en-GB" sz="600">
            <a:latin typeface="Bahnschrift" panose="020B0502040204020203" pitchFamily="34" charset="0"/>
          </a:endParaRPr>
        </a:p>
      </dgm:t>
    </dgm:pt>
    <dgm:pt modelId="{55727C04-2959-4251-A400-2EEC7BC271EF}" type="sibTrans" cxnId="{A6B2D337-D8EE-4C9E-8DB6-7D43950CA0CB}">
      <dgm:prSet/>
      <dgm:spPr/>
      <dgm:t>
        <a:bodyPr/>
        <a:lstStyle/>
        <a:p>
          <a:endParaRPr lang="en-GB" sz="2000">
            <a:latin typeface="Bahnschrift" panose="020B0502040204020203" pitchFamily="34" charset="0"/>
          </a:endParaRPr>
        </a:p>
      </dgm:t>
    </dgm:pt>
    <dgm:pt modelId="{BDE49383-2172-4B5C-9EB4-D870C1EEC9A1}">
      <dgm:prSet phldrT="[Text]" custT="1"/>
      <dgm:spPr>
        <a:solidFill>
          <a:srgbClr val="936195"/>
        </a:solidFill>
        <a:ln>
          <a:solidFill>
            <a:schemeClr val="tx1"/>
          </a:solidFill>
        </a:ln>
      </dgm:spPr>
      <dgm:t>
        <a:bodyPr/>
        <a:lstStyle/>
        <a:p>
          <a:r>
            <a:rPr lang="en-GB" sz="900">
              <a:latin typeface="Lexend" pitchFamily="2" charset="0"/>
            </a:rPr>
            <a:t>Privately owned</a:t>
          </a:r>
        </a:p>
      </dgm:t>
    </dgm:pt>
    <dgm:pt modelId="{ADA5BC30-13DB-4D0C-9475-F3A93BF33D39}" type="parTrans" cxnId="{E9B5DF62-8970-4D2E-B021-FF314466DFF1}">
      <dgm:prSet custT="1"/>
      <dgm:spPr>
        <a:ln>
          <a:solidFill>
            <a:schemeClr val="tx1"/>
          </a:solidFill>
        </a:ln>
      </dgm:spPr>
      <dgm:t>
        <a:bodyPr/>
        <a:lstStyle/>
        <a:p>
          <a:endParaRPr lang="en-GB" sz="600">
            <a:latin typeface="Bahnschrift" panose="020B0502040204020203" pitchFamily="34" charset="0"/>
          </a:endParaRPr>
        </a:p>
      </dgm:t>
    </dgm:pt>
    <dgm:pt modelId="{1FEA42F6-1DC4-4F79-AF6C-957784DA2B1F}" type="sibTrans" cxnId="{E9B5DF62-8970-4D2E-B021-FF314466DFF1}">
      <dgm:prSet/>
      <dgm:spPr/>
      <dgm:t>
        <a:bodyPr/>
        <a:lstStyle/>
        <a:p>
          <a:endParaRPr lang="en-GB" sz="2000">
            <a:latin typeface="Bahnschrift" panose="020B0502040204020203" pitchFamily="34" charset="0"/>
          </a:endParaRPr>
        </a:p>
      </dgm:t>
    </dgm:pt>
    <dgm:pt modelId="{96170D9D-4BD5-4EE0-8A9E-F56F17EFCBA7}">
      <dgm:prSet phldrT="[Text]" custT="1"/>
      <dgm:spPr>
        <a:solidFill>
          <a:srgbClr val="E97135"/>
        </a:solidFill>
        <a:ln>
          <a:solidFill>
            <a:schemeClr val="tx1"/>
          </a:solidFill>
        </a:ln>
      </dgm:spPr>
      <dgm:t>
        <a:bodyPr/>
        <a:lstStyle/>
        <a:p>
          <a:r>
            <a:rPr lang="en-GB" sz="900">
              <a:latin typeface="Lexend" pitchFamily="2" charset="0"/>
            </a:rPr>
            <a:t>Sanctuary schemes</a:t>
          </a:r>
        </a:p>
      </dgm:t>
    </dgm:pt>
    <dgm:pt modelId="{BC45287D-CF89-468A-97EB-6987BDC6A029}" type="parTrans" cxnId="{01AB0E93-591B-46F2-968A-2AA1F99626D2}">
      <dgm:prSet custT="1"/>
      <dgm:spPr>
        <a:ln>
          <a:solidFill>
            <a:schemeClr val="tx1"/>
          </a:solidFill>
        </a:ln>
      </dgm:spPr>
      <dgm:t>
        <a:bodyPr/>
        <a:lstStyle/>
        <a:p>
          <a:endParaRPr lang="en-GB" sz="600">
            <a:latin typeface="Bahnschrift" panose="020B0502040204020203" pitchFamily="34" charset="0"/>
          </a:endParaRPr>
        </a:p>
      </dgm:t>
    </dgm:pt>
    <dgm:pt modelId="{8176D106-AD8C-4924-88F7-CFB56877A204}" type="sibTrans" cxnId="{01AB0E93-591B-46F2-968A-2AA1F99626D2}">
      <dgm:prSet/>
      <dgm:spPr/>
      <dgm:t>
        <a:bodyPr/>
        <a:lstStyle/>
        <a:p>
          <a:endParaRPr lang="en-GB" sz="2000">
            <a:latin typeface="Bahnschrift" panose="020B0502040204020203" pitchFamily="34" charset="0"/>
          </a:endParaRPr>
        </a:p>
      </dgm:t>
    </dgm:pt>
    <dgm:pt modelId="{C7CCA482-82DF-46DA-9D23-100ADE0D0A44}">
      <dgm:prSet phldrT="[Text]" custT="1"/>
      <dgm:spPr>
        <a:solidFill>
          <a:srgbClr val="3A7D64"/>
        </a:solidFill>
        <a:ln>
          <a:solidFill>
            <a:schemeClr val="tx1"/>
          </a:solidFill>
        </a:ln>
      </dgm:spPr>
      <dgm:t>
        <a:bodyPr/>
        <a:lstStyle/>
        <a:p>
          <a:r>
            <a:rPr lang="en-GB" sz="900">
              <a:latin typeface="Lexend" pitchFamily="2" charset="0"/>
            </a:rPr>
            <a:t>Managed reciprocals</a:t>
          </a:r>
        </a:p>
      </dgm:t>
    </dgm:pt>
    <dgm:pt modelId="{1F0EF9EA-9792-4284-AE12-3BF73170448B}" type="parTrans" cxnId="{BFB920B1-321B-45C5-A2DB-9AE90B6B969A}">
      <dgm:prSet custT="1"/>
      <dgm:spPr>
        <a:ln>
          <a:solidFill>
            <a:schemeClr val="tx1"/>
          </a:solidFill>
        </a:ln>
      </dgm:spPr>
      <dgm:t>
        <a:bodyPr/>
        <a:lstStyle/>
        <a:p>
          <a:endParaRPr lang="en-GB" sz="600">
            <a:latin typeface="Bahnschrift" panose="020B0502040204020203" pitchFamily="34" charset="0"/>
          </a:endParaRPr>
        </a:p>
      </dgm:t>
    </dgm:pt>
    <dgm:pt modelId="{3CC5A247-8501-4A9D-8004-149899B16D85}" type="sibTrans" cxnId="{BFB920B1-321B-45C5-A2DB-9AE90B6B969A}">
      <dgm:prSet/>
      <dgm:spPr/>
      <dgm:t>
        <a:bodyPr/>
        <a:lstStyle/>
        <a:p>
          <a:endParaRPr lang="en-GB" sz="2000">
            <a:latin typeface="Bahnschrift" panose="020B0502040204020203" pitchFamily="34" charset="0"/>
          </a:endParaRPr>
        </a:p>
      </dgm:t>
    </dgm:pt>
    <dgm:pt modelId="{4DD9095F-FE79-4616-98E5-F2947FBFD155}">
      <dgm:prSet phldrT="[Text]" custT="1"/>
      <dgm:spPr>
        <a:solidFill>
          <a:srgbClr val="936195"/>
        </a:solidFill>
        <a:ln>
          <a:solidFill>
            <a:schemeClr val="tx1"/>
          </a:solidFill>
        </a:ln>
      </dgm:spPr>
      <dgm:t>
        <a:bodyPr/>
        <a:lstStyle/>
        <a:p>
          <a:r>
            <a:rPr lang="en-GB" sz="900">
              <a:latin typeface="Lexend" pitchFamily="2" charset="0"/>
            </a:rPr>
            <a:t>Housing options and advice</a:t>
          </a:r>
        </a:p>
      </dgm:t>
    </dgm:pt>
    <dgm:pt modelId="{E0467483-519F-45B6-9D9E-EED60AD0587B}" type="parTrans" cxnId="{94266BDF-D667-47CA-A10E-1CAE71176CB4}">
      <dgm:prSet custT="1"/>
      <dgm:spPr>
        <a:ln>
          <a:solidFill>
            <a:schemeClr val="tx1"/>
          </a:solidFill>
        </a:ln>
      </dgm:spPr>
      <dgm:t>
        <a:bodyPr/>
        <a:lstStyle/>
        <a:p>
          <a:endParaRPr lang="en-GB" sz="600">
            <a:latin typeface="Bahnschrift" panose="020B0502040204020203" pitchFamily="34" charset="0"/>
          </a:endParaRPr>
        </a:p>
      </dgm:t>
    </dgm:pt>
    <dgm:pt modelId="{10BCC8E1-825C-4DDD-92E3-5408FDF160A8}" type="sibTrans" cxnId="{94266BDF-D667-47CA-A10E-1CAE71176CB4}">
      <dgm:prSet/>
      <dgm:spPr/>
      <dgm:t>
        <a:bodyPr/>
        <a:lstStyle/>
        <a:p>
          <a:endParaRPr lang="en-GB" sz="2000">
            <a:latin typeface="Bahnschrift" panose="020B0502040204020203" pitchFamily="34" charset="0"/>
          </a:endParaRPr>
        </a:p>
      </dgm:t>
    </dgm:pt>
    <dgm:pt modelId="{729C5140-ABC4-420E-B930-7F5E05579EED}">
      <dgm:prSet phldrT="[Text]" custT="1"/>
      <dgm:spPr>
        <a:solidFill>
          <a:srgbClr val="E40037"/>
        </a:solidFill>
        <a:ln>
          <a:solidFill>
            <a:schemeClr val="tx1"/>
          </a:solidFill>
        </a:ln>
      </dgm:spPr>
      <dgm:t>
        <a:bodyPr/>
        <a:lstStyle/>
        <a:p>
          <a:r>
            <a:rPr lang="en-GB" sz="900">
              <a:latin typeface="Lexend" pitchFamily="2" charset="0"/>
            </a:rPr>
            <a:t>Perpetrator housing options and support</a:t>
          </a:r>
        </a:p>
      </dgm:t>
    </dgm:pt>
    <dgm:pt modelId="{165BFEE0-C54C-4BC1-ACD2-B60C279A3C41}" type="parTrans" cxnId="{ACCEBE9E-ECB8-4DAE-8A18-EB98F0FDDB6E}">
      <dgm:prSet custT="1"/>
      <dgm:spPr>
        <a:ln>
          <a:solidFill>
            <a:schemeClr val="tx1"/>
          </a:solidFill>
        </a:ln>
      </dgm:spPr>
      <dgm:t>
        <a:bodyPr/>
        <a:lstStyle/>
        <a:p>
          <a:endParaRPr lang="en-GB" sz="600">
            <a:latin typeface="Bahnschrift" panose="020B0502040204020203" pitchFamily="34" charset="0"/>
          </a:endParaRPr>
        </a:p>
      </dgm:t>
    </dgm:pt>
    <dgm:pt modelId="{66AE0A3D-389F-4FF9-A9B0-8A3B8EFA732E}" type="sibTrans" cxnId="{ACCEBE9E-ECB8-4DAE-8A18-EB98F0FDDB6E}">
      <dgm:prSet/>
      <dgm:spPr/>
      <dgm:t>
        <a:bodyPr/>
        <a:lstStyle/>
        <a:p>
          <a:endParaRPr lang="en-GB" sz="2000">
            <a:latin typeface="Bahnschrift" panose="020B0502040204020203" pitchFamily="34" charset="0"/>
          </a:endParaRPr>
        </a:p>
      </dgm:t>
    </dgm:pt>
    <dgm:pt modelId="{215F2999-E5A9-49D6-BA79-972764F45BE3}" type="pres">
      <dgm:prSet presAssocID="{31D2442D-9877-4252-8DBA-7822990115AF}" presName="cycle" presStyleCnt="0">
        <dgm:presLayoutVars>
          <dgm:chMax val="1"/>
          <dgm:dir/>
          <dgm:animLvl val="ctr"/>
          <dgm:resizeHandles val="exact"/>
        </dgm:presLayoutVars>
      </dgm:prSet>
      <dgm:spPr/>
    </dgm:pt>
    <dgm:pt modelId="{E5ED092C-0D44-4482-9215-E988BCAE6294}" type="pres">
      <dgm:prSet presAssocID="{AFA38C73-D580-4EED-8787-5E0A0CAE32C8}" presName="centerShape" presStyleLbl="node0" presStyleIdx="0" presStyleCnt="1" custScaleX="178087" custScaleY="176251"/>
      <dgm:spPr/>
    </dgm:pt>
    <dgm:pt modelId="{D1D7D5AE-91EB-4347-8DC5-8A6D8003571D}" type="pres">
      <dgm:prSet presAssocID="{96CD184E-335D-4374-A181-4E721FAFB32D}" presName="Name9" presStyleLbl="parChTrans1D2" presStyleIdx="0" presStyleCnt="9"/>
      <dgm:spPr/>
    </dgm:pt>
    <dgm:pt modelId="{3F2975D0-F4E2-49EF-AA9D-EEA1C36A9A74}" type="pres">
      <dgm:prSet presAssocID="{96CD184E-335D-4374-A181-4E721FAFB32D}" presName="connTx" presStyleLbl="parChTrans1D2" presStyleIdx="0" presStyleCnt="9"/>
      <dgm:spPr/>
    </dgm:pt>
    <dgm:pt modelId="{097E88FF-23F9-43D6-8C69-534559C6DBA6}" type="pres">
      <dgm:prSet presAssocID="{47FEEB44-8B66-4AB5-9F1A-612C6790CA25}" presName="node" presStyleLbl="node1" presStyleIdx="0" presStyleCnt="9">
        <dgm:presLayoutVars>
          <dgm:bulletEnabled val="1"/>
        </dgm:presLayoutVars>
      </dgm:prSet>
      <dgm:spPr/>
    </dgm:pt>
    <dgm:pt modelId="{EC6361D9-7125-4116-8A4A-E0CE7604722E}" type="pres">
      <dgm:prSet presAssocID="{6D90C47D-DC0A-49BA-A9DD-923BBD61721B}" presName="Name9" presStyleLbl="parChTrans1D2" presStyleIdx="1" presStyleCnt="9"/>
      <dgm:spPr/>
    </dgm:pt>
    <dgm:pt modelId="{738DDA91-2401-42E3-9B3E-16145C9BA0A2}" type="pres">
      <dgm:prSet presAssocID="{6D90C47D-DC0A-49BA-A9DD-923BBD61721B}" presName="connTx" presStyleLbl="parChTrans1D2" presStyleIdx="1" presStyleCnt="9"/>
      <dgm:spPr/>
    </dgm:pt>
    <dgm:pt modelId="{33EA59EA-D9F7-4206-B8B6-133287D5FC2E}" type="pres">
      <dgm:prSet presAssocID="{1175A8A9-6E8C-4926-A796-1C7D25F86A97}" presName="node" presStyleLbl="node1" presStyleIdx="1" presStyleCnt="9" custRadScaleRad="109860" custRadScaleInc="18242">
        <dgm:presLayoutVars>
          <dgm:bulletEnabled val="1"/>
        </dgm:presLayoutVars>
      </dgm:prSet>
      <dgm:spPr/>
    </dgm:pt>
    <dgm:pt modelId="{F5BB22A0-FE5A-4AC7-894B-7F7C4D81F654}" type="pres">
      <dgm:prSet presAssocID="{ADA5BC30-13DB-4D0C-9475-F3A93BF33D39}" presName="Name9" presStyleLbl="parChTrans1D2" presStyleIdx="2" presStyleCnt="9"/>
      <dgm:spPr/>
    </dgm:pt>
    <dgm:pt modelId="{39B11BCC-F4A2-4F76-BE80-A63981409315}" type="pres">
      <dgm:prSet presAssocID="{ADA5BC30-13DB-4D0C-9475-F3A93BF33D39}" presName="connTx" presStyleLbl="parChTrans1D2" presStyleIdx="2" presStyleCnt="9"/>
      <dgm:spPr/>
    </dgm:pt>
    <dgm:pt modelId="{D529B060-9954-42BF-A2C1-A1FCF4D2A555}" type="pres">
      <dgm:prSet presAssocID="{BDE49383-2172-4B5C-9EB4-D870C1EEC9A1}" presName="node" presStyleLbl="node1" presStyleIdx="2" presStyleCnt="9">
        <dgm:presLayoutVars>
          <dgm:bulletEnabled val="1"/>
        </dgm:presLayoutVars>
      </dgm:prSet>
      <dgm:spPr/>
    </dgm:pt>
    <dgm:pt modelId="{49660AB9-D692-4664-A51B-E9A084DF3275}" type="pres">
      <dgm:prSet presAssocID="{1F0EF9EA-9792-4284-AE12-3BF73170448B}" presName="Name9" presStyleLbl="parChTrans1D2" presStyleIdx="3" presStyleCnt="9"/>
      <dgm:spPr/>
    </dgm:pt>
    <dgm:pt modelId="{4DAB5C53-25BC-4C48-BBCE-0495CDE57129}" type="pres">
      <dgm:prSet presAssocID="{1F0EF9EA-9792-4284-AE12-3BF73170448B}" presName="connTx" presStyleLbl="parChTrans1D2" presStyleIdx="3" presStyleCnt="9"/>
      <dgm:spPr/>
    </dgm:pt>
    <dgm:pt modelId="{9984BA11-913F-4DAC-A6BE-8DC0EB11B5AF}" type="pres">
      <dgm:prSet presAssocID="{C7CCA482-82DF-46DA-9D23-100ADE0D0A44}" presName="node" presStyleLbl="node1" presStyleIdx="3" presStyleCnt="9">
        <dgm:presLayoutVars>
          <dgm:bulletEnabled val="1"/>
        </dgm:presLayoutVars>
      </dgm:prSet>
      <dgm:spPr/>
    </dgm:pt>
    <dgm:pt modelId="{B3E20F87-E65B-47C2-99D5-E95D2358020B}" type="pres">
      <dgm:prSet presAssocID="{BC45287D-CF89-468A-97EB-6987BDC6A029}" presName="Name9" presStyleLbl="parChTrans1D2" presStyleIdx="4" presStyleCnt="9"/>
      <dgm:spPr/>
    </dgm:pt>
    <dgm:pt modelId="{51134D2E-7218-4973-B6F2-E0C13B201EFD}" type="pres">
      <dgm:prSet presAssocID="{BC45287D-CF89-468A-97EB-6987BDC6A029}" presName="connTx" presStyleLbl="parChTrans1D2" presStyleIdx="4" presStyleCnt="9"/>
      <dgm:spPr/>
    </dgm:pt>
    <dgm:pt modelId="{B0EDA482-97C5-4732-917E-CDFA4FEE9390}" type="pres">
      <dgm:prSet presAssocID="{96170D9D-4BD5-4EE0-8A9E-F56F17EFCBA7}" presName="node" presStyleLbl="node1" presStyleIdx="4" presStyleCnt="9">
        <dgm:presLayoutVars>
          <dgm:bulletEnabled val="1"/>
        </dgm:presLayoutVars>
      </dgm:prSet>
      <dgm:spPr/>
    </dgm:pt>
    <dgm:pt modelId="{B1BD69C4-541C-47CD-BCD6-192DF30BB81B}" type="pres">
      <dgm:prSet presAssocID="{1C836D99-1890-4973-80A9-8CA94C8E10FD}" presName="Name9" presStyleLbl="parChTrans1D2" presStyleIdx="5" presStyleCnt="9"/>
      <dgm:spPr/>
    </dgm:pt>
    <dgm:pt modelId="{FCAB8CB1-68DF-4F47-9D22-103B3D6AD7EE}" type="pres">
      <dgm:prSet presAssocID="{1C836D99-1890-4973-80A9-8CA94C8E10FD}" presName="connTx" presStyleLbl="parChTrans1D2" presStyleIdx="5" presStyleCnt="9"/>
      <dgm:spPr/>
    </dgm:pt>
    <dgm:pt modelId="{8E7DEB89-F5F4-4D8C-BCFA-586DE0DD7857}" type="pres">
      <dgm:prSet presAssocID="{3A69E17C-D5C7-4B2B-ABC4-1FC0642FE252}" presName="node" presStyleLbl="node1" presStyleIdx="5" presStyleCnt="9" custScaleX="102758" custScaleY="94995">
        <dgm:presLayoutVars>
          <dgm:bulletEnabled val="1"/>
        </dgm:presLayoutVars>
      </dgm:prSet>
      <dgm:spPr/>
    </dgm:pt>
    <dgm:pt modelId="{7EBED7C4-3914-449D-97BF-DC9466E0443F}" type="pres">
      <dgm:prSet presAssocID="{165BFEE0-C54C-4BC1-ACD2-B60C279A3C41}" presName="Name9" presStyleLbl="parChTrans1D2" presStyleIdx="6" presStyleCnt="9"/>
      <dgm:spPr/>
    </dgm:pt>
    <dgm:pt modelId="{BAC9BAF0-1652-429F-B149-6878B120B17E}" type="pres">
      <dgm:prSet presAssocID="{165BFEE0-C54C-4BC1-ACD2-B60C279A3C41}" presName="connTx" presStyleLbl="parChTrans1D2" presStyleIdx="6" presStyleCnt="9"/>
      <dgm:spPr/>
    </dgm:pt>
    <dgm:pt modelId="{93660E33-CA1E-47FD-8BEA-121BDF713277}" type="pres">
      <dgm:prSet presAssocID="{729C5140-ABC4-420E-B930-7F5E05579EED}" presName="node" presStyleLbl="node1" presStyleIdx="6" presStyleCnt="9">
        <dgm:presLayoutVars>
          <dgm:bulletEnabled val="1"/>
        </dgm:presLayoutVars>
      </dgm:prSet>
      <dgm:spPr/>
    </dgm:pt>
    <dgm:pt modelId="{A2FDE035-C3A2-47C8-B5E9-160D56EADD1C}" type="pres">
      <dgm:prSet presAssocID="{E0467483-519F-45B6-9D9E-EED60AD0587B}" presName="Name9" presStyleLbl="parChTrans1D2" presStyleIdx="7" presStyleCnt="9"/>
      <dgm:spPr/>
    </dgm:pt>
    <dgm:pt modelId="{04F2374A-9353-44EF-A52B-21FBE6D11365}" type="pres">
      <dgm:prSet presAssocID="{E0467483-519F-45B6-9D9E-EED60AD0587B}" presName="connTx" presStyleLbl="parChTrans1D2" presStyleIdx="7" presStyleCnt="9"/>
      <dgm:spPr/>
    </dgm:pt>
    <dgm:pt modelId="{C9915145-CEB7-4EC7-A3CB-EFA65C6D10CC}" type="pres">
      <dgm:prSet presAssocID="{4DD9095F-FE79-4616-98E5-F2947FBFD155}" presName="node" presStyleLbl="node1" presStyleIdx="7" presStyleCnt="9">
        <dgm:presLayoutVars>
          <dgm:bulletEnabled val="1"/>
        </dgm:presLayoutVars>
      </dgm:prSet>
      <dgm:spPr/>
    </dgm:pt>
    <dgm:pt modelId="{6B9DF9C7-A9C8-4D6D-BC82-387170B3C47C}" type="pres">
      <dgm:prSet presAssocID="{16B3D224-88B3-4852-B400-92E11E6666E7}" presName="Name9" presStyleLbl="parChTrans1D2" presStyleIdx="8" presStyleCnt="9"/>
      <dgm:spPr/>
    </dgm:pt>
    <dgm:pt modelId="{8DB3035C-8929-463F-95A9-DF091046036F}" type="pres">
      <dgm:prSet presAssocID="{16B3D224-88B3-4852-B400-92E11E6666E7}" presName="connTx" presStyleLbl="parChTrans1D2" presStyleIdx="8" presStyleCnt="9"/>
      <dgm:spPr/>
    </dgm:pt>
    <dgm:pt modelId="{0D3E3BDA-5315-4ACB-8707-E63DAB9398AD}" type="pres">
      <dgm:prSet presAssocID="{CFFC26C3-DAA3-4CAE-90C6-FAFB68FEE378}" presName="node" presStyleLbl="node1" presStyleIdx="8" presStyleCnt="9">
        <dgm:presLayoutVars>
          <dgm:bulletEnabled val="1"/>
        </dgm:presLayoutVars>
      </dgm:prSet>
      <dgm:spPr/>
    </dgm:pt>
  </dgm:ptLst>
  <dgm:cxnLst>
    <dgm:cxn modelId="{8E6EA108-AE0D-4688-B739-5C6D0DBE179C}" srcId="{AFA38C73-D580-4EED-8787-5E0A0CAE32C8}" destId="{CFFC26C3-DAA3-4CAE-90C6-FAFB68FEE378}" srcOrd="8" destOrd="0" parTransId="{16B3D224-88B3-4852-B400-92E11E6666E7}" sibTransId="{BBA53843-31F8-46C7-992E-501F02DA5C30}"/>
    <dgm:cxn modelId="{D026F017-34B6-4713-BB09-659C20554884}" type="presOf" srcId="{CFFC26C3-DAA3-4CAE-90C6-FAFB68FEE378}" destId="{0D3E3BDA-5315-4ACB-8707-E63DAB9398AD}" srcOrd="0" destOrd="0" presId="urn:microsoft.com/office/officeart/2005/8/layout/radial1"/>
    <dgm:cxn modelId="{5838E618-2291-469E-8543-AD25A99F4433}" type="presOf" srcId="{4DD9095F-FE79-4616-98E5-F2947FBFD155}" destId="{C9915145-CEB7-4EC7-A3CB-EFA65C6D10CC}" srcOrd="0" destOrd="0" presId="urn:microsoft.com/office/officeart/2005/8/layout/radial1"/>
    <dgm:cxn modelId="{E1545D21-2113-4966-859C-155FA7DB8C52}" type="presOf" srcId="{C7CCA482-82DF-46DA-9D23-100ADE0D0A44}" destId="{9984BA11-913F-4DAC-A6BE-8DC0EB11B5AF}" srcOrd="0" destOrd="0" presId="urn:microsoft.com/office/officeart/2005/8/layout/radial1"/>
    <dgm:cxn modelId="{53757E28-5514-4F91-A1DE-F828BC7DF809}" type="presOf" srcId="{ADA5BC30-13DB-4D0C-9475-F3A93BF33D39}" destId="{F5BB22A0-FE5A-4AC7-894B-7F7C4D81F654}" srcOrd="0" destOrd="0" presId="urn:microsoft.com/office/officeart/2005/8/layout/radial1"/>
    <dgm:cxn modelId="{A6B2D337-D8EE-4C9E-8DB6-7D43950CA0CB}" srcId="{AFA38C73-D580-4EED-8787-5E0A0CAE32C8}" destId="{1175A8A9-6E8C-4926-A796-1C7D25F86A97}" srcOrd="1" destOrd="0" parTransId="{6D90C47D-DC0A-49BA-A9DD-923BBD61721B}" sibTransId="{55727C04-2959-4251-A400-2EEC7BC271EF}"/>
    <dgm:cxn modelId="{FCE5293B-B2B8-4B89-8644-FF582E760EDB}" type="presOf" srcId="{E0467483-519F-45B6-9D9E-EED60AD0587B}" destId="{A2FDE035-C3A2-47C8-B5E9-160D56EADD1C}" srcOrd="0" destOrd="0" presId="urn:microsoft.com/office/officeart/2005/8/layout/radial1"/>
    <dgm:cxn modelId="{CF037540-F1EA-4995-8708-BB145C607590}" type="presOf" srcId="{1F0EF9EA-9792-4284-AE12-3BF73170448B}" destId="{49660AB9-D692-4664-A51B-E9A084DF3275}" srcOrd="0" destOrd="0" presId="urn:microsoft.com/office/officeart/2005/8/layout/radial1"/>
    <dgm:cxn modelId="{E9B5DF62-8970-4D2E-B021-FF314466DFF1}" srcId="{AFA38C73-D580-4EED-8787-5E0A0CAE32C8}" destId="{BDE49383-2172-4B5C-9EB4-D870C1EEC9A1}" srcOrd="2" destOrd="0" parTransId="{ADA5BC30-13DB-4D0C-9475-F3A93BF33D39}" sibTransId="{1FEA42F6-1DC4-4F79-AF6C-957784DA2B1F}"/>
    <dgm:cxn modelId="{6FF36965-7C80-40BA-AEBC-21B8988A14BF}" type="presOf" srcId="{3A69E17C-D5C7-4B2B-ABC4-1FC0642FE252}" destId="{8E7DEB89-F5F4-4D8C-BCFA-586DE0DD7857}" srcOrd="0" destOrd="0" presId="urn:microsoft.com/office/officeart/2005/8/layout/radial1"/>
    <dgm:cxn modelId="{213CC145-6DCE-420D-9797-ADD688A32534}" type="presOf" srcId="{BC45287D-CF89-468A-97EB-6987BDC6A029}" destId="{51134D2E-7218-4973-B6F2-E0C13B201EFD}" srcOrd="1" destOrd="0" presId="urn:microsoft.com/office/officeart/2005/8/layout/radial1"/>
    <dgm:cxn modelId="{00FA0768-3DC9-49AF-989F-B7B011FFF889}" type="presOf" srcId="{47FEEB44-8B66-4AB5-9F1A-612C6790CA25}" destId="{097E88FF-23F9-43D6-8C69-534559C6DBA6}" srcOrd="0" destOrd="0" presId="urn:microsoft.com/office/officeart/2005/8/layout/radial1"/>
    <dgm:cxn modelId="{5ADCB34D-D425-4122-8A4D-2F0A490935CB}" type="presOf" srcId="{1C836D99-1890-4973-80A9-8CA94C8E10FD}" destId="{FCAB8CB1-68DF-4F47-9D22-103B3D6AD7EE}" srcOrd="1" destOrd="0" presId="urn:microsoft.com/office/officeart/2005/8/layout/radial1"/>
    <dgm:cxn modelId="{10708A4E-53C1-4617-92DD-6D1FCAA918EB}" type="presOf" srcId="{165BFEE0-C54C-4BC1-ACD2-B60C279A3C41}" destId="{7EBED7C4-3914-449D-97BF-DC9466E0443F}" srcOrd="0" destOrd="0" presId="urn:microsoft.com/office/officeart/2005/8/layout/radial1"/>
    <dgm:cxn modelId="{4DAC236F-741A-4004-8DB5-9AD9C2428038}" srcId="{AFA38C73-D580-4EED-8787-5E0A0CAE32C8}" destId="{47FEEB44-8B66-4AB5-9F1A-612C6790CA25}" srcOrd="0" destOrd="0" parTransId="{96CD184E-335D-4374-A181-4E721FAFB32D}" sibTransId="{44A58520-3E1F-4686-80AE-1FE4C791EC75}"/>
    <dgm:cxn modelId="{3BCC386F-407E-4615-82F6-4FEEBEFD5AEC}" type="presOf" srcId="{BDE49383-2172-4B5C-9EB4-D870C1EEC9A1}" destId="{D529B060-9954-42BF-A2C1-A1FCF4D2A555}" srcOrd="0" destOrd="0" presId="urn:microsoft.com/office/officeart/2005/8/layout/radial1"/>
    <dgm:cxn modelId="{3FFA5F53-A97B-46C6-8350-CC382550620D}" type="presOf" srcId="{E0467483-519F-45B6-9D9E-EED60AD0587B}" destId="{04F2374A-9353-44EF-A52B-21FBE6D11365}" srcOrd="1" destOrd="0" presId="urn:microsoft.com/office/officeart/2005/8/layout/radial1"/>
    <dgm:cxn modelId="{40EE9153-46F3-46EC-B2C5-7DED04E0426E}" type="presOf" srcId="{1175A8A9-6E8C-4926-A796-1C7D25F86A97}" destId="{33EA59EA-D9F7-4206-B8B6-133287D5FC2E}" srcOrd="0" destOrd="0" presId="urn:microsoft.com/office/officeart/2005/8/layout/radial1"/>
    <dgm:cxn modelId="{213E1A75-2A76-40B5-8944-1E3F6325D7C5}" type="presOf" srcId="{6D90C47D-DC0A-49BA-A9DD-923BBD61721B}" destId="{738DDA91-2401-42E3-9B3E-16145C9BA0A2}" srcOrd="1" destOrd="0" presId="urn:microsoft.com/office/officeart/2005/8/layout/radial1"/>
    <dgm:cxn modelId="{9AF71577-9D46-4E41-8CB0-81D25563D57F}" type="presOf" srcId="{16B3D224-88B3-4852-B400-92E11E6666E7}" destId="{6B9DF9C7-A9C8-4D6D-BC82-387170B3C47C}" srcOrd="0" destOrd="0" presId="urn:microsoft.com/office/officeart/2005/8/layout/radial1"/>
    <dgm:cxn modelId="{F976E18B-0A86-4A03-961F-2575A27E2C4C}" srcId="{AFA38C73-D580-4EED-8787-5E0A0CAE32C8}" destId="{3A69E17C-D5C7-4B2B-ABC4-1FC0642FE252}" srcOrd="5" destOrd="0" parTransId="{1C836D99-1890-4973-80A9-8CA94C8E10FD}" sibTransId="{56D7CBBF-10DC-4C90-A975-CA5F1421A93F}"/>
    <dgm:cxn modelId="{01AB0E93-591B-46F2-968A-2AA1F99626D2}" srcId="{AFA38C73-D580-4EED-8787-5E0A0CAE32C8}" destId="{96170D9D-4BD5-4EE0-8A9E-F56F17EFCBA7}" srcOrd="4" destOrd="0" parTransId="{BC45287D-CF89-468A-97EB-6987BDC6A029}" sibTransId="{8176D106-AD8C-4924-88F7-CFB56877A204}"/>
    <dgm:cxn modelId="{7B48F89D-9864-402C-9A53-E1DD2136AD47}" type="presOf" srcId="{1F0EF9EA-9792-4284-AE12-3BF73170448B}" destId="{4DAB5C53-25BC-4C48-BBCE-0495CDE57129}" srcOrd="1" destOrd="0" presId="urn:microsoft.com/office/officeart/2005/8/layout/radial1"/>
    <dgm:cxn modelId="{ACCEBE9E-ECB8-4DAE-8A18-EB98F0FDDB6E}" srcId="{AFA38C73-D580-4EED-8787-5E0A0CAE32C8}" destId="{729C5140-ABC4-420E-B930-7F5E05579EED}" srcOrd="6" destOrd="0" parTransId="{165BFEE0-C54C-4BC1-ACD2-B60C279A3C41}" sibTransId="{66AE0A3D-389F-4FF9-A9B0-8A3B8EFA732E}"/>
    <dgm:cxn modelId="{87A5DCA2-14B9-40D1-BCAB-800DD9F03EAF}" srcId="{31D2442D-9877-4252-8DBA-7822990115AF}" destId="{AFA38C73-D580-4EED-8787-5E0A0CAE32C8}" srcOrd="0" destOrd="0" parTransId="{A61D7934-D942-4B41-A0EB-F4D5AC38FA56}" sibTransId="{5B1161E4-D1E1-4C80-9F93-EA317C32E7ED}"/>
    <dgm:cxn modelId="{9727F8A2-FB33-4828-859C-9B6C65A4EAD5}" type="presOf" srcId="{1C836D99-1890-4973-80A9-8CA94C8E10FD}" destId="{B1BD69C4-541C-47CD-BCD6-192DF30BB81B}" srcOrd="0" destOrd="0" presId="urn:microsoft.com/office/officeart/2005/8/layout/radial1"/>
    <dgm:cxn modelId="{6581FDA2-C09F-4F65-A6FB-0411B00CE8D1}" type="presOf" srcId="{96CD184E-335D-4374-A181-4E721FAFB32D}" destId="{D1D7D5AE-91EB-4347-8DC5-8A6D8003571D}" srcOrd="0" destOrd="0" presId="urn:microsoft.com/office/officeart/2005/8/layout/radial1"/>
    <dgm:cxn modelId="{998BA6AA-E600-41EB-82AA-D9158192C34D}" type="presOf" srcId="{BC45287D-CF89-468A-97EB-6987BDC6A029}" destId="{B3E20F87-E65B-47C2-99D5-E95D2358020B}" srcOrd="0" destOrd="0" presId="urn:microsoft.com/office/officeart/2005/8/layout/radial1"/>
    <dgm:cxn modelId="{4B229BB0-C67A-4B58-83FC-C85EDFE07064}" type="presOf" srcId="{165BFEE0-C54C-4BC1-ACD2-B60C279A3C41}" destId="{BAC9BAF0-1652-429F-B149-6878B120B17E}" srcOrd="1" destOrd="0" presId="urn:microsoft.com/office/officeart/2005/8/layout/radial1"/>
    <dgm:cxn modelId="{BFB920B1-321B-45C5-A2DB-9AE90B6B969A}" srcId="{AFA38C73-D580-4EED-8787-5E0A0CAE32C8}" destId="{C7CCA482-82DF-46DA-9D23-100ADE0D0A44}" srcOrd="3" destOrd="0" parTransId="{1F0EF9EA-9792-4284-AE12-3BF73170448B}" sibTransId="{3CC5A247-8501-4A9D-8004-149899B16D85}"/>
    <dgm:cxn modelId="{68B5DBB5-63D5-4126-93D3-E635C2CE2A90}" type="presOf" srcId="{31D2442D-9877-4252-8DBA-7822990115AF}" destId="{215F2999-E5A9-49D6-BA79-972764F45BE3}" srcOrd="0" destOrd="0" presId="urn:microsoft.com/office/officeart/2005/8/layout/radial1"/>
    <dgm:cxn modelId="{203707C4-3D87-44AB-886B-2942B713D9D2}" type="presOf" srcId="{16B3D224-88B3-4852-B400-92E11E6666E7}" destId="{8DB3035C-8929-463F-95A9-DF091046036F}" srcOrd="1" destOrd="0" presId="urn:microsoft.com/office/officeart/2005/8/layout/radial1"/>
    <dgm:cxn modelId="{892C6ECA-7F17-4E15-A803-EB2C4F7AC199}" type="presOf" srcId="{AFA38C73-D580-4EED-8787-5E0A0CAE32C8}" destId="{E5ED092C-0D44-4482-9215-E988BCAE6294}" srcOrd="0" destOrd="0" presId="urn:microsoft.com/office/officeart/2005/8/layout/radial1"/>
    <dgm:cxn modelId="{CEE9ABD5-1D65-4EA5-B6A2-F7EF9C8D0B4C}" type="presOf" srcId="{729C5140-ABC4-420E-B930-7F5E05579EED}" destId="{93660E33-CA1E-47FD-8BEA-121BDF713277}" srcOrd="0" destOrd="0" presId="urn:microsoft.com/office/officeart/2005/8/layout/radial1"/>
    <dgm:cxn modelId="{8AF31EDE-531F-4176-B659-9EFCFAC59181}" type="presOf" srcId="{ADA5BC30-13DB-4D0C-9475-F3A93BF33D39}" destId="{39B11BCC-F4A2-4F76-BE80-A63981409315}" srcOrd="1" destOrd="0" presId="urn:microsoft.com/office/officeart/2005/8/layout/radial1"/>
    <dgm:cxn modelId="{94266BDF-D667-47CA-A10E-1CAE71176CB4}" srcId="{AFA38C73-D580-4EED-8787-5E0A0CAE32C8}" destId="{4DD9095F-FE79-4616-98E5-F2947FBFD155}" srcOrd="7" destOrd="0" parTransId="{E0467483-519F-45B6-9D9E-EED60AD0587B}" sibTransId="{10BCC8E1-825C-4DDD-92E3-5408FDF160A8}"/>
    <dgm:cxn modelId="{4987C3EC-686C-45E2-99D4-FDA418F15A67}" type="presOf" srcId="{6D90C47D-DC0A-49BA-A9DD-923BBD61721B}" destId="{EC6361D9-7125-4116-8A4A-E0CE7604722E}" srcOrd="0" destOrd="0" presId="urn:microsoft.com/office/officeart/2005/8/layout/radial1"/>
    <dgm:cxn modelId="{EF9609F1-AA56-45E4-A23D-4BB69EB1E4F6}" type="presOf" srcId="{96CD184E-335D-4374-A181-4E721FAFB32D}" destId="{3F2975D0-F4E2-49EF-AA9D-EEA1C36A9A74}" srcOrd="1" destOrd="0" presId="urn:microsoft.com/office/officeart/2005/8/layout/radial1"/>
    <dgm:cxn modelId="{FC77C9F9-B233-41A8-8F02-F255FE48411D}" type="presOf" srcId="{96170D9D-4BD5-4EE0-8A9E-F56F17EFCBA7}" destId="{B0EDA482-97C5-4732-917E-CDFA4FEE9390}" srcOrd="0" destOrd="0" presId="urn:microsoft.com/office/officeart/2005/8/layout/radial1"/>
    <dgm:cxn modelId="{D2260F1D-5852-4B0C-A194-9FEF2A21A795}" type="presParOf" srcId="{215F2999-E5A9-49D6-BA79-972764F45BE3}" destId="{E5ED092C-0D44-4482-9215-E988BCAE6294}" srcOrd="0" destOrd="0" presId="urn:microsoft.com/office/officeart/2005/8/layout/radial1"/>
    <dgm:cxn modelId="{BEFD0A8D-A40D-4611-8F42-3BDF6A783E87}" type="presParOf" srcId="{215F2999-E5A9-49D6-BA79-972764F45BE3}" destId="{D1D7D5AE-91EB-4347-8DC5-8A6D8003571D}" srcOrd="1" destOrd="0" presId="urn:microsoft.com/office/officeart/2005/8/layout/radial1"/>
    <dgm:cxn modelId="{624AD9CE-121B-4D70-ACAE-99DD21465D34}" type="presParOf" srcId="{D1D7D5AE-91EB-4347-8DC5-8A6D8003571D}" destId="{3F2975D0-F4E2-49EF-AA9D-EEA1C36A9A74}" srcOrd="0" destOrd="0" presId="urn:microsoft.com/office/officeart/2005/8/layout/radial1"/>
    <dgm:cxn modelId="{8889B722-629F-4602-9974-CEFD92A370C0}" type="presParOf" srcId="{215F2999-E5A9-49D6-BA79-972764F45BE3}" destId="{097E88FF-23F9-43D6-8C69-534559C6DBA6}" srcOrd="2" destOrd="0" presId="urn:microsoft.com/office/officeart/2005/8/layout/radial1"/>
    <dgm:cxn modelId="{B7100C44-A38F-4EEF-874E-94B4EB7151BA}" type="presParOf" srcId="{215F2999-E5A9-49D6-BA79-972764F45BE3}" destId="{EC6361D9-7125-4116-8A4A-E0CE7604722E}" srcOrd="3" destOrd="0" presId="urn:microsoft.com/office/officeart/2005/8/layout/radial1"/>
    <dgm:cxn modelId="{F7989A20-FF5D-4CD2-A5F4-2D0C0151D767}" type="presParOf" srcId="{EC6361D9-7125-4116-8A4A-E0CE7604722E}" destId="{738DDA91-2401-42E3-9B3E-16145C9BA0A2}" srcOrd="0" destOrd="0" presId="urn:microsoft.com/office/officeart/2005/8/layout/radial1"/>
    <dgm:cxn modelId="{D8A4325B-C94A-49AC-87A4-BD85FE5916E5}" type="presParOf" srcId="{215F2999-E5A9-49D6-BA79-972764F45BE3}" destId="{33EA59EA-D9F7-4206-B8B6-133287D5FC2E}" srcOrd="4" destOrd="0" presId="urn:microsoft.com/office/officeart/2005/8/layout/radial1"/>
    <dgm:cxn modelId="{9657BBD5-CFB3-455C-847E-FB15A319A496}" type="presParOf" srcId="{215F2999-E5A9-49D6-BA79-972764F45BE3}" destId="{F5BB22A0-FE5A-4AC7-894B-7F7C4D81F654}" srcOrd="5" destOrd="0" presId="urn:microsoft.com/office/officeart/2005/8/layout/radial1"/>
    <dgm:cxn modelId="{D9E8C2F9-67AA-4073-B137-2799B4B1CA38}" type="presParOf" srcId="{F5BB22A0-FE5A-4AC7-894B-7F7C4D81F654}" destId="{39B11BCC-F4A2-4F76-BE80-A63981409315}" srcOrd="0" destOrd="0" presId="urn:microsoft.com/office/officeart/2005/8/layout/radial1"/>
    <dgm:cxn modelId="{35424F5A-8EF5-4274-B39D-FDCA3347D56A}" type="presParOf" srcId="{215F2999-E5A9-49D6-BA79-972764F45BE3}" destId="{D529B060-9954-42BF-A2C1-A1FCF4D2A555}" srcOrd="6" destOrd="0" presId="urn:microsoft.com/office/officeart/2005/8/layout/radial1"/>
    <dgm:cxn modelId="{0EFE2005-735F-42F0-94ED-38C11DE42BB5}" type="presParOf" srcId="{215F2999-E5A9-49D6-BA79-972764F45BE3}" destId="{49660AB9-D692-4664-A51B-E9A084DF3275}" srcOrd="7" destOrd="0" presId="urn:microsoft.com/office/officeart/2005/8/layout/radial1"/>
    <dgm:cxn modelId="{32CA907D-F3A6-4CFB-AA01-6CF655814689}" type="presParOf" srcId="{49660AB9-D692-4664-A51B-E9A084DF3275}" destId="{4DAB5C53-25BC-4C48-BBCE-0495CDE57129}" srcOrd="0" destOrd="0" presId="urn:microsoft.com/office/officeart/2005/8/layout/radial1"/>
    <dgm:cxn modelId="{78929FA6-C3EA-46F4-A88A-89615400D05D}" type="presParOf" srcId="{215F2999-E5A9-49D6-BA79-972764F45BE3}" destId="{9984BA11-913F-4DAC-A6BE-8DC0EB11B5AF}" srcOrd="8" destOrd="0" presId="urn:microsoft.com/office/officeart/2005/8/layout/radial1"/>
    <dgm:cxn modelId="{0F24DF41-652B-41D9-ADED-C76541297052}" type="presParOf" srcId="{215F2999-E5A9-49D6-BA79-972764F45BE3}" destId="{B3E20F87-E65B-47C2-99D5-E95D2358020B}" srcOrd="9" destOrd="0" presId="urn:microsoft.com/office/officeart/2005/8/layout/radial1"/>
    <dgm:cxn modelId="{8F48E462-AC52-4267-B53B-072A9A0A2CE4}" type="presParOf" srcId="{B3E20F87-E65B-47C2-99D5-E95D2358020B}" destId="{51134D2E-7218-4973-B6F2-E0C13B201EFD}" srcOrd="0" destOrd="0" presId="urn:microsoft.com/office/officeart/2005/8/layout/radial1"/>
    <dgm:cxn modelId="{23E6164F-0BE0-4660-B681-C5BE3BC80485}" type="presParOf" srcId="{215F2999-E5A9-49D6-BA79-972764F45BE3}" destId="{B0EDA482-97C5-4732-917E-CDFA4FEE9390}" srcOrd="10" destOrd="0" presId="urn:microsoft.com/office/officeart/2005/8/layout/radial1"/>
    <dgm:cxn modelId="{4D3502EA-E85A-4674-BC81-35B06EB64FEE}" type="presParOf" srcId="{215F2999-E5A9-49D6-BA79-972764F45BE3}" destId="{B1BD69C4-541C-47CD-BCD6-192DF30BB81B}" srcOrd="11" destOrd="0" presId="urn:microsoft.com/office/officeart/2005/8/layout/radial1"/>
    <dgm:cxn modelId="{A9A190A4-F6BD-422B-8A3E-FDB1A9710F63}" type="presParOf" srcId="{B1BD69C4-541C-47CD-BCD6-192DF30BB81B}" destId="{FCAB8CB1-68DF-4F47-9D22-103B3D6AD7EE}" srcOrd="0" destOrd="0" presId="urn:microsoft.com/office/officeart/2005/8/layout/radial1"/>
    <dgm:cxn modelId="{D9948D91-EC9F-4A1D-8543-1177A4AC0892}" type="presParOf" srcId="{215F2999-E5A9-49D6-BA79-972764F45BE3}" destId="{8E7DEB89-F5F4-4D8C-BCFA-586DE0DD7857}" srcOrd="12" destOrd="0" presId="urn:microsoft.com/office/officeart/2005/8/layout/radial1"/>
    <dgm:cxn modelId="{FCE0B17A-321C-4970-B2CE-FF6B951479D4}" type="presParOf" srcId="{215F2999-E5A9-49D6-BA79-972764F45BE3}" destId="{7EBED7C4-3914-449D-97BF-DC9466E0443F}" srcOrd="13" destOrd="0" presId="urn:microsoft.com/office/officeart/2005/8/layout/radial1"/>
    <dgm:cxn modelId="{1AC586BC-E80E-4FD4-81B0-6116A3F13A72}" type="presParOf" srcId="{7EBED7C4-3914-449D-97BF-DC9466E0443F}" destId="{BAC9BAF0-1652-429F-B149-6878B120B17E}" srcOrd="0" destOrd="0" presId="urn:microsoft.com/office/officeart/2005/8/layout/radial1"/>
    <dgm:cxn modelId="{2C1A7409-0520-4559-945B-4CB4695D9F30}" type="presParOf" srcId="{215F2999-E5A9-49D6-BA79-972764F45BE3}" destId="{93660E33-CA1E-47FD-8BEA-121BDF713277}" srcOrd="14" destOrd="0" presId="urn:microsoft.com/office/officeart/2005/8/layout/radial1"/>
    <dgm:cxn modelId="{2795AC93-40A2-41FB-BDD8-B9A569DE399B}" type="presParOf" srcId="{215F2999-E5A9-49D6-BA79-972764F45BE3}" destId="{A2FDE035-C3A2-47C8-B5E9-160D56EADD1C}" srcOrd="15" destOrd="0" presId="urn:microsoft.com/office/officeart/2005/8/layout/radial1"/>
    <dgm:cxn modelId="{B3A5DA8F-1E8D-4A07-B538-6B5AA91EFB20}" type="presParOf" srcId="{A2FDE035-C3A2-47C8-B5E9-160D56EADD1C}" destId="{04F2374A-9353-44EF-A52B-21FBE6D11365}" srcOrd="0" destOrd="0" presId="urn:microsoft.com/office/officeart/2005/8/layout/radial1"/>
    <dgm:cxn modelId="{0D9F08D5-ACD3-472F-8EED-62FA784E02E0}" type="presParOf" srcId="{215F2999-E5A9-49D6-BA79-972764F45BE3}" destId="{C9915145-CEB7-4EC7-A3CB-EFA65C6D10CC}" srcOrd="16" destOrd="0" presId="urn:microsoft.com/office/officeart/2005/8/layout/radial1"/>
    <dgm:cxn modelId="{3B9736F1-EE19-4AD0-8004-E4483BD605F4}" type="presParOf" srcId="{215F2999-E5A9-49D6-BA79-972764F45BE3}" destId="{6B9DF9C7-A9C8-4D6D-BC82-387170B3C47C}" srcOrd="17" destOrd="0" presId="urn:microsoft.com/office/officeart/2005/8/layout/radial1"/>
    <dgm:cxn modelId="{7DC06E4C-3AEE-471A-A23F-1F98978903C5}" type="presParOf" srcId="{6B9DF9C7-A9C8-4D6D-BC82-387170B3C47C}" destId="{8DB3035C-8929-463F-95A9-DF091046036F}" srcOrd="0" destOrd="0" presId="urn:microsoft.com/office/officeart/2005/8/layout/radial1"/>
    <dgm:cxn modelId="{1C022A1E-EE50-4FE3-840A-AA36F37C0EE5}" type="presParOf" srcId="{215F2999-E5A9-49D6-BA79-972764F45BE3}" destId="{0D3E3BDA-5315-4ACB-8707-E63DAB9398AD}" srcOrd="1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D092C-0D44-4482-9215-E988BCAE6294}">
      <dsp:nvSpPr>
        <dsp:cNvPr id="0" name=""/>
        <dsp:cNvSpPr/>
      </dsp:nvSpPr>
      <dsp:spPr>
        <a:xfrm>
          <a:off x="2475770" y="1480935"/>
          <a:ext cx="1713664" cy="1695997"/>
        </a:xfrm>
        <a:prstGeom prst="ellipse">
          <a:avLst/>
        </a:prstGeom>
        <a:solidFill>
          <a:srgbClr val="E40037"/>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a:latin typeface="Lexend" pitchFamily="2" charset="0"/>
            </a:rPr>
            <a:t>Whole Housing Approach</a:t>
          </a:r>
        </a:p>
      </dsp:txBody>
      <dsp:txXfrm>
        <a:off x="2726730" y="1729308"/>
        <a:ext cx="1211744" cy="1199251"/>
      </dsp:txXfrm>
    </dsp:sp>
    <dsp:sp modelId="{D1D7D5AE-91EB-4347-8DC5-8A6D8003571D}">
      <dsp:nvSpPr>
        <dsp:cNvPr id="0" name=""/>
        <dsp:cNvSpPr/>
      </dsp:nvSpPr>
      <dsp:spPr>
        <a:xfrm rot="16200000">
          <a:off x="3081705" y="1217045"/>
          <a:ext cx="501793" cy="25986"/>
        </a:xfrm>
        <a:custGeom>
          <a:avLst/>
          <a:gdLst/>
          <a:ahLst/>
          <a:cxnLst/>
          <a:rect l="0" t="0" r="0" b="0"/>
          <a:pathLst>
            <a:path>
              <a:moveTo>
                <a:pt x="0" y="12993"/>
              </a:moveTo>
              <a:lnTo>
                <a:pt x="501793" y="1299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Bahnschrift" panose="020B0502040204020203" pitchFamily="34" charset="0"/>
          </a:endParaRPr>
        </a:p>
      </dsp:txBody>
      <dsp:txXfrm>
        <a:off x="3320057" y="1217494"/>
        <a:ext cx="25089" cy="25089"/>
      </dsp:txXfrm>
    </dsp:sp>
    <dsp:sp modelId="{097E88FF-23F9-43D6-8C69-534559C6DBA6}">
      <dsp:nvSpPr>
        <dsp:cNvPr id="0" name=""/>
        <dsp:cNvSpPr/>
      </dsp:nvSpPr>
      <dsp:spPr>
        <a:xfrm>
          <a:off x="2851471" y="16880"/>
          <a:ext cx="962262" cy="962262"/>
        </a:xfrm>
        <a:prstGeom prst="ellipse">
          <a:avLst/>
        </a:prstGeom>
        <a:solidFill>
          <a:srgbClr val="004C9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latin typeface="Lexend" pitchFamily="2" charset="0"/>
            </a:rPr>
            <a:t>Refuges and dispersed units</a:t>
          </a:r>
        </a:p>
      </dsp:txBody>
      <dsp:txXfrm>
        <a:off x="2992391" y="157800"/>
        <a:ext cx="680422" cy="680422"/>
      </dsp:txXfrm>
    </dsp:sp>
    <dsp:sp modelId="{EC6361D9-7125-4116-8A4A-E0CE7604722E}">
      <dsp:nvSpPr>
        <dsp:cNvPr id="0" name=""/>
        <dsp:cNvSpPr/>
      </dsp:nvSpPr>
      <dsp:spPr>
        <a:xfrm rot="18818904">
          <a:off x="3815764" y="1453967"/>
          <a:ext cx="678148" cy="25986"/>
        </a:xfrm>
        <a:custGeom>
          <a:avLst/>
          <a:gdLst/>
          <a:ahLst/>
          <a:cxnLst/>
          <a:rect l="0" t="0" r="0" b="0"/>
          <a:pathLst>
            <a:path>
              <a:moveTo>
                <a:pt x="0" y="12993"/>
              </a:moveTo>
              <a:lnTo>
                <a:pt x="678148" y="1299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Bahnschrift" panose="020B0502040204020203" pitchFamily="34" charset="0"/>
          </a:endParaRPr>
        </a:p>
      </dsp:txBody>
      <dsp:txXfrm>
        <a:off x="4137884" y="1450007"/>
        <a:ext cx="33907" cy="33907"/>
      </dsp:txXfrm>
    </dsp:sp>
    <dsp:sp modelId="{33EA59EA-D9F7-4206-B8B6-133287D5FC2E}">
      <dsp:nvSpPr>
        <dsp:cNvPr id="0" name=""/>
        <dsp:cNvSpPr/>
      </dsp:nvSpPr>
      <dsp:spPr>
        <a:xfrm>
          <a:off x="4239838" y="392338"/>
          <a:ext cx="962262" cy="962262"/>
        </a:xfrm>
        <a:prstGeom prst="ellipse">
          <a:avLst/>
        </a:prstGeom>
        <a:solidFill>
          <a:srgbClr val="E40037"/>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latin typeface="Lexend" pitchFamily="2" charset="0"/>
            </a:rPr>
            <a:t>Private rented sector</a:t>
          </a:r>
        </a:p>
      </dsp:txBody>
      <dsp:txXfrm>
        <a:off x="4380758" y="533258"/>
        <a:ext cx="680422" cy="680422"/>
      </dsp:txXfrm>
    </dsp:sp>
    <dsp:sp modelId="{F5BB22A0-FE5A-4AC7-894B-7F7C4D81F654}">
      <dsp:nvSpPr>
        <dsp:cNvPr id="0" name=""/>
        <dsp:cNvSpPr/>
      </dsp:nvSpPr>
      <dsp:spPr>
        <a:xfrm rot="21000000">
          <a:off x="4172404" y="2124376"/>
          <a:ext cx="493230" cy="25986"/>
        </a:xfrm>
        <a:custGeom>
          <a:avLst/>
          <a:gdLst/>
          <a:ahLst/>
          <a:cxnLst/>
          <a:rect l="0" t="0" r="0" b="0"/>
          <a:pathLst>
            <a:path>
              <a:moveTo>
                <a:pt x="0" y="12993"/>
              </a:moveTo>
              <a:lnTo>
                <a:pt x="493230" y="1299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Bahnschrift" panose="020B0502040204020203" pitchFamily="34" charset="0"/>
          </a:endParaRPr>
        </a:p>
      </dsp:txBody>
      <dsp:txXfrm>
        <a:off x="4406688" y="2125039"/>
        <a:ext cx="24661" cy="24661"/>
      </dsp:txXfrm>
    </dsp:sp>
    <dsp:sp modelId="{D529B060-9954-42BF-A2C1-A1FCF4D2A555}">
      <dsp:nvSpPr>
        <dsp:cNvPr id="0" name=""/>
        <dsp:cNvSpPr/>
      </dsp:nvSpPr>
      <dsp:spPr>
        <a:xfrm>
          <a:off x="4654578" y="1529866"/>
          <a:ext cx="962262" cy="962262"/>
        </a:xfrm>
        <a:prstGeom prst="ellipse">
          <a:avLst/>
        </a:prstGeom>
        <a:solidFill>
          <a:srgbClr val="93619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latin typeface="Lexend" pitchFamily="2" charset="0"/>
            </a:rPr>
            <a:t>Privately owned</a:t>
          </a:r>
        </a:p>
      </dsp:txBody>
      <dsp:txXfrm>
        <a:off x="4795498" y="1670786"/>
        <a:ext cx="680422" cy="680422"/>
      </dsp:txXfrm>
    </dsp:sp>
    <dsp:sp modelId="{49660AB9-D692-4664-A51B-E9A084DF3275}">
      <dsp:nvSpPr>
        <dsp:cNvPr id="0" name=""/>
        <dsp:cNvSpPr/>
      </dsp:nvSpPr>
      <dsp:spPr>
        <a:xfrm rot="1800000">
          <a:off x="4039534" y="2867038"/>
          <a:ext cx="495194" cy="25986"/>
        </a:xfrm>
        <a:custGeom>
          <a:avLst/>
          <a:gdLst/>
          <a:ahLst/>
          <a:cxnLst/>
          <a:rect l="0" t="0" r="0" b="0"/>
          <a:pathLst>
            <a:path>
              <a:moveTo>
                <a:pt x="0" y="12993"/>
              </a:moveTo>
              <a:lnTo>
                <a:pt x="495194" y="1299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Bahnschrift" panose="020B0502040204020203" pitchFamily="34" charset="0"/>
          </a:endParaRPr>
        </a:p>
      </dsp:txBody>
      <dsp:txXfrm>
        <a:off x="4274751" y="2867652"/>
        <a:ext cx="24759" cy="24759"/>
      </dsp:txXfrm>
    </dsp:sp>
    <dsp:sp modelId="{9984BA11-913F-4DAC-A6BE-8DC0EB11B5AF}">
      <dsp:nvSpPr>
        <dsp:cNvPr id="0" name=""/>
        <dsp:cNvSpPr/>
      </dsp:nvSpPr>
      <dsp:spPr>
        <a:xfrm>
          <a:off x="4437097" y="2763264"/>
          <a:ext cx="962262" cy="962262"/>
        </a:xfrm>
        <a:prstGeom prst="ellipse">
          <a:avLst/>
        </a:prstGeom>
        <a:solidFill>
          <a:srgbClr val="3A7D6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latin typeface="Lexend" pitchFamily="2" charset="0"/>
            </a:rPr>
            <a:t>Managed reciprocals</a:t>
          </a:r>
        </a:p>
      </dsp:txBody>
      <dsp:txXfrm>
        <a:off x="4578017" y="2904184"/>
        <a:ext cx="680422" cy="680422"/>
      </dsp:txXfrm>
    </dsp:sp>
    <dsp:sp modelId="{B3E20F87-E65B-47C2-99D5-E95D2358020B}">
      <dsp:nvSpPr>
        <dsp:cNvPr id="0" name=""/>
        <dsp:cNvSpPr/>
      </dsp:nvSpPr>
      <dsp:spPr>
        <a:xfrm rot="4200000">
          <a:off x="3458234" y="3349043"/>
          <a:ext cx="500774" cy="25986"/>
        </a:xfrm>
        <a:custGeom>
          <a:avLst/>
          <a:gdLst/>
          <a:ahLst/>
          <a:cxnLst/>
          <a:rect l="0" t="0" r="0" b="0"/>
          <a:pathLst>
            <a:path>
              <a:moveTo>
                <a:pt x="0" y="12993"/>
              </a:moveTo>
              <a:lnTo>
                <a:pt x="500774" y="1299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Bahnschrift" panose="020B0502040204020203" pitchFamily="34" charset="0"/>
          </a:endParaRPr>
        </a:p>
      </dsp:txBody>
      <dsp:txXfrm>
        <a:off x="3696101" y="3349517"/>
        <a:ext cx="25038" cy="25038"/>
      </dsp:txXfrm>
    </dsp:sp>
    <dsp:sp modelId="{B0EDA482-97C5-4732-917E-CDFA4FEE9390}">
      <dsp:nvSpPr>
        <dsp:cNvPr id="0" name=""/>
        <dsp:cNvSpPr/>
      </dsp:nvSpPr>
      <dsp:spPr>
        <a:xfrm>
          <a:off x="3477683" y="3568308"/>
          <a:ext cx="962262" cy="962262"/>
        </a:xfrm>
        <a:prstGeom prst="ellipse">
          <a:avLst/>
        </a:prstGeom>
        <a:solidFill>
          <a:srgbClr val="E9713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latin typeface="Lexend" pitchFamily="2" charset="0"/>
            </a:rPr>
            <a:t>Sanctuary schemes</a:t>
          </a:r>
        </a:p>
      </dsp:txBody>
      <dsp:txXfrm>
        <a:off x="3618603" y="3709228"/>
        <a:ext cx="680422" cy="680422"/>
      </dsp:txXfrm>
    </dsp:sp>
    <dsp:sp modelId="{B1BD69C4-541C-47CD-BCD6-192DF30BB81B}">
      <dsp:nvSpPr>
        <dsp:cNvPr id="0" name=""/>
        <dsp:cNvSpPr/>
      </dsp:nvSpPr>
      <dsp:spPr>
        <a:xfrm rot="6600000">
          <a:off x="2692680" y="3358508"/>
          <a:ext cx="520917" cy="25986"/>
        </a:xfrm>
        <a:custGeom>
          <a:avLst/>
          <a:gdLst/>
          <a:ahLst/>
          <a:cxnLst/>
          <a:rect l="0" t="0" r="0" b="0"/>
          <a:pathLst>
            <a:path>
              <a:moveTo>
                <a:pt x="0" y="12993"/>
              </a:moveTo>
              <a:lnTo>
                <a:pt x="520917" y="1299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Bahnschrift" panose="020B0502040204020203" pitchFamily="34" charset="0"/>
          </a:endParaRPr>
        </a:p>
      </dsp:txBody>
      <dsp:txXfrm rot="10800000">
        <a:off x="2940116" y="3358478"/>
        <a:ext cx="26045" cy="26045"/>
      </dsp:txXfrm>
    </dsp:sp>
    <dsp:sp modelId="{8E7DEB89-F5F4-4D8C-BCFA-586DE0DD7857}">
      <dsp:nvSpPr>
        <dsp:cNvPr id="0" name=""/>
        <dsp:cNvSpPr/>
      </dsp:nvSpPr>
      <dsp:spPr>
        <a:xfrm>
          <a:off x="2211989" y="3592389"/>
          <a:ext cx="988801" cy="914101"/>
        </a:xfrm>
        <a:prstGeom prst="ellipse">
          <a:avLst/>
        </a:prstGeom>
        <a:solidFill>
          <a:srgbClr val="004C9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GB" sz="1000" kern="1200">
              <a:latin typeface="Lexend" pitchFamily="2" charset="0"/>
            </a:rPr>
            <a:t>Mobile Advocacy/Specialist DA Support</a:t>
          </a:r>
        </a:p>
      </dsp:txBody>
      <dsp:txXfrm>
        <a:off x="2356796" y="3726256"/>
        <a:ext cx="699187" cy="646367"/>
      </dsp:txXfrm>
    </dsp:sp>
    <dsp:sp modelId="{7EBED7C4-3914-449D-97BF-DC9466E0443F}">
      <dsp:nvSpPr>
        <dsp:cNvPr id="0" name=""/>
        <dsp:cNvSpPr/>
      </dsp:nvSpPr>
      <dsp:spPr>
        <a:xfrm rot="9000000">
          <a:off x="2130476" y="2867038"/>
          <a:ext cx="495194" cy="25986"/>
        </a:xfrm>
        <a:custGeom>
          <a:avLst/>
          <a:gdLst/>
          <a:ahLst/>
          <a:cxnLst/>
          <a:rect l="0" t="0" r="0" b="0"/>
          <a:pathLst>
            <a:path>
              <a:moveTo>
                <a:pt x="0" y="12993"/>
              </a:moveTo>
              <a:lnTo>
                <a:pt x="495194" y="1299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Bahnschrift" panose="020B0502040204020203" pitchFamily="34" charset="0"/>
          </a:endParaRPr>
        </a:p>
      </dsp:txBody>
      <dsp:txXfrm rot="10800000">
        <a:off x="2365693" y="2867652"/>
        <a:ext cx="24759" cy="24759"/>
      </dsp:txXfrm>
    </dsp:sp>
    <dsp:sp modelId="{93660E33-CA1E-47FD-8BEA-121BDF713277}">
      <dsp:nvSpPr>
        <dsp:cNvPr id="0" name=""/>
        <dsp:cNvSpPr/>
      </dsp:nvSpPr>
      <dsp:spPr>
        <a:xfrm>
          <a:off x="1265845" y="2763264"/>
          <a:ext cx="962262" cy="962262"/>
        </a:xfrm>
        <a:prstGeom prst="ellipse">
          <a:avLst/>
        </a:prstGeom>
        <a:solidFill>
          <a:srgbClr val="E40037"/>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latin typeface="Lexend" pitchFamily="2" charset="0"/>
            </a:rPr>
            <a:t>Perpetrator housing options and support</a:t>
          </a:r>
        </a:p>
      </dsp:txBody>
      <dsp:txXfrm>
        <a:off x="1406765" y="2904184"/>
        <a:ext cx="680422" cy="680422"/>
      </dsp:txXfrm>
    </dsp:sp>
    <dsp:sp modelId="{A2FDE035-C3A2-47C8-B5E9-160D56EADD1C}">
      <dsp:nvSpPr>
        <dsp:cNvPr id="0" name=""/>
        <dsp:cNvSpPr/>
      </dsp:nvSpPr>
      <dsp:spPr>
        <a:xfrm rot="11400000">
          <a:off x="1999570" y="2124376"/>
          <a:ext cx="493230" cy="25986"/>
        </a:xfrm>
        <a:custGeom>
          <a:avLst/>
          <a:gdLst/>
          <a:ahLst/>
          <a:cxnLst/>
          <a:rect l="0" t="0" r="0" b="0"/>
          <a:pathLst>
            <a:path>
              <a:moveTo>
                <a:pt x="0" y="12993"/>
              </a:moveTo>
              <a:lnTo>
                <a:pt x="493230" y="1299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Bahnschrift" panose="020B0502040204020203" pitchFamily="34" charset="0"/>
          </a:endParaRPr>
        </a:p>
      </dsp:txBody>
      <dsp:txXfrm rot="10800000">
        <a:off x="2233854" y="2125039"/>
        <a:ext cx="24661" cy="24661"/>
      </dsp:txXfrm>
    </dsp:sp>
    <dsp:sp modelId="{C9915145-CEB7-4EC7-A3CB-EFA65C6D10CC}">
      <dsp:nvSpPr>
        <dsp:cNvPr id="0" name=""/>
        <dsp:cNvSpPr/>
      </dsp:nvSpPr>
      <dsp:spPr>
        <a:xfrm>
          <a:off x="1048363" y="1529866"/>
          <a:ext cx="962262" cy="962262"/>
        </a:xfrm>
        <a:prstGeom prst="ellipse">
          <a:avLst/>
        </a:prstGeom>
        <a:solidFill>
          <a:srgbClr val="936195"/>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latin typeface="Lexend" pitchFamily="2" charset="0"/>
            </a:rPr>
            <a:t>Housing options and advice</a:t>
          </a:r>
        </a:p>
      </dsp:txBody>
      <dsp:txXfrm>
        <a:off x="1189283" y="1670786"/>
        <a:ext cx="680422" cy="680422"/>
      </dsp:txXfrm>
    </dsp:sp>
    <dsp:sp modelId="{6B9DF9C7-A9C8-4D6D-BC82-387170B3C47C}">
      <dsp:nvSpPr>
        <dsp:cNvPr id="0" name=""/>
        <dsp:cNvSpPr/>
      </dsp:nvSpPr>
      <dsp:spPr>
        <a:xfrm rot="13800000">
          <a:off x="2375995" y="1472753"/>
          <a:ext cx="498176" cy="25986"/>
        </a:xfrm>
        <a:custGeom>
          <a:avLst/>
          <a:gdLst/>
          <a:ahLst/>
          <a:cxnLst/>
          <a:rect l="0" t="0" r="0" b="0"/>
          <a:pathLst>
            <a:path>
              <a:moveTo>
                <a:pt x="0" y="12993"/>
              </a:moveTo>
              <a:lnTo>
                <a:pt x="498176" y="12993"/>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latin typeface="Bahnschrift" panose="020B0502040204020203" pitchFamily="34" charset="0"/>
          </a:endParaRPr>
        </a:p>
      </dsp:txBody>
      <dsp:txXfrm rot="10800000">
        <a:off x="2612629" y="1473292"/>
        <a:ext cx="24908" cy="24908"/>
      </dsp:txXfrm>
    </dsp:sp>
    <dsp:sp modelId="{0D3E3BDA-5315-4ACB-8707-E63DAB9398AD}">
      <dsp:nvSpPr>
        <dsp:cNvPr id="0" name=""/>
        <dsp:cNvSpPr/>
      </dsp:nvSpPr>
      <dsp:spPr>
        <a:xfrm>
          <a:off x="1674576" y="445234"/>
          <a:ext cx="962262" cy="962262"/>
        </a:xfrm>
        <a:prstGeom prst="ellipse">
          <a:avLst/>
        </a:prstGeom>
        <a:solidFill>
          <a:srgbClr val="3A7D64"/>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kern="1200">
              <a:latin typeface="Lexend" pitchFamily="2" charset="0"/>
            </a:rPr>
            <a:t>Social Housing</a:t>
          </a:r>
        </a:p>
      </dsp:txBody>
      <dsp:txXfrm>
        <a:off x="1815496" y="586154"/>
        <a:ext cx="680422" cy="68042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F1EACA-E7A7-4983-A3AC-7F6D215EA181}" type="datetimeFigureOut">
              <a:rPr lang="en-GB" smtClean="0"/>
              <a:t>09/10/2024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B10567-32D7-4C6B-A64F-CFCFF718CD9F}" type="slidenum">
              <a:rPr lang="en-GB" smtClean="0"/>
              <a:t>‹#›</a:t>
            </a:fld>
            <a:endParaRPr lang="en-GB"/>
          </a:p>
        </p:txBody>
      </p:sp>
    </p:spTree>
    <p:extLst>
      <p:ext uri="{BB962C8B-B14F-4D97-AF65-F5344CB8AC3E}">
        <p14:creationId xmlns:p14="http://schemas.microsoft.com/office/powerpoint/2010/main" val="3972314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10567-32D7-4C6B-A64F-CFCFF718CD9F}" type="slidenum">
              <a:rPr lang="en-GB" smtClean="0"/>
              <a:t>2</a:t>
            </a:fld>
            <a:endParaRPr lang="en-GB"/>
          </a:p>
        </p:txBody>
      </p:sp>
    </p:spTree>
    <p:extLst>
      <p:ext uri="{BB962C8B-B14F-4D97-AF65-F5344CB8AC3E}">
        <p14:creationId xmlns:p14="http://schemas.microsoft.com/office/powerpoint/2010/main" val="28126033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12</a:t>
            </a:fld>
            <a:endParaRPr lang="en-GB"/>
          </a:p>
        </p:txBody>
      </p:sp>
    </p:spTree>
    <p:extLst>
      <p:ext uri="{BB962C8B-B14F-4D97-AF65-F5344CB8AC3E}">
        <p14:creationId xmlns:p14="http://schemas.microsoft.com/office/powerpoint/2010/main" val="3333064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13</a:t>
            </a:fld>
            <a:endParaRPr lang="en-GB"/>
          </a:p>
        </p:txBody>
      </p:sp>
    </p:spTree>
    <p:extLst>
      <p:ext uri="{BB962C8B-B14F-4D97-AF65-F5344CB8AC3E}">
        <p14:creationId xmlns:p14="http://schemas.microsoft.com/office/powerpoint/2010/main" val="1803453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14</a:t>
            </a:fld>
            <a:endParaRPr lang="en-GB"/>
          </a:p>
        </p:txBody>
      </p:sp>
    </p:spTree>
    <p:extLst>
      <p:ext uri="{BB962C8B-B14F-4D97-AF65-F5344CB8AC3E}">
        <p14:creationId xmlns:p14="http://schemas.microsoft.com/office/powerpoint/2010/main" val="1773973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15</a:t>
            </a:fld>
            <a:endParaRPr lang="en-GB"/>
          </a:p>
        </p:txBody>
      </p:sp>
    </p:spTree>
    <p:extLst>
      <p:ext uri="{BB962C8B-B14F-4D97-AF65-F5344CB8AC3E}">
        <p14:creationId xmlns:p14="http://schemas.microsoft.com/office/powerpoint/2010/main" val="3137855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23</a:t>
            </a:fld>
            <a:endParaRPr lang="en-US"/>
          </a:p>
        </p:txBody>
      </p:sp>
    </p:spTree>
    <p:extLst>
      <p:ext uri="{BB962C8B-B14F-4D97-AF65-F5344CB8AC3E}">
        <p14:creationId xmlns:p14="http://schemas.microsoft.com/office/powerpoint/2010/main" val="361023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24</a:t>
            </a:fld>
            <a:endParaRPr lang="en-US"/>
          </a:p>
        </p:txBody>
      </p:sp>
    </p:spTree>
    <p:extLst>
      <p:ext uri="{BB962C8B-B14F-4D97-AF65-F5344CB8AC3E}">
        <p14:creationId xmlns:p14="http://schemas.microsoft.com/office/powerpoint/2010/main" val="1483875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86DD214E-EFA1-4449-A914-56417C3A9286}" type="slidenum">
              <a:rPr lang="en-US" smtClean="0"/>
              <a:pPr>
                <a:defRPr/>
              </a:pPr>
              <a:t>25</a:t>
            </a:fld>
            <a:endParaRPr lang="en-US"/>
          </a:p>
        </p:txBody>
      </p:sp>
    </p:spTree>
    <p:extLst>
      <p:ext uri="{BB962C8B-B14F-4D97-AF65-F5344CB8AC3E}">
        <p14:creationId xmlns:p14="http://schemas.microsoft.com/office/powerpoint/2010/main" val="12976067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F6B3765-1535-41FB-A927-AAD2D1E85382}" type="slidenum">
              <a:rPr lang="en-US" smtClean="0"/>
              <a:t>27</a:t>
            </a:fld>
            <a:endParaRPr lang="en-US"/>
          </a:p>
        </p:txBody>
      </p:sp>
    </p:spTree>
    <p:extLst>
      <p:ext uri="{BB962C8B-B14F-4D97-AF65-F5344CB8AC3E}">
        <p14:creationId xmlns:p14="http://schemas.microsoft.com/office/powerpoint/2010/main" val="3328454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31</a:t>
            </a:fld>
            <a:endParaRPr lang="en-GB"/>
          </a:p>
        </p:txBody>
      </p:sp>
    </p:spTree>
    <p:extLst>
      <p:ext uri="{BB962C8B-B14F-4D97-AF65-F5344CB8AC3E}">
        <p14:creationId xmlns:p14="http://schemas.microsoft.com/office/powerpoint/2010/main" val="21797587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34</a:t>
            </a:fld>
            <a:endParaRPr lang="en-GB"/>
          </a:p>
        </p:txBody>
      </p:sp>
    </p:spTree>
    <p:extLst>
      <p:ext uri="{BB962C8B-B14F-4D97-AF65-F5344CB8AC3E}">
        <p14:creationId xmlns:p14="http://schemas.microsoft.com/office/powerpoint/2010/main" val="3466846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10567-32D7-4C6B-A64F-CFCFF718CD9F}" type="slidenum">
              <a:rPr lang="en-GB" smtClean="0"/>
              <a:t>4</a:t>
            </a:fld>
            <a:endParaRPr lang="en-GB"/>
          </a:p>
        </p:txBody>
      </p:sp>
    </p:spTree>
    <p:extLst>
      <p:ext uri="{BB962C8B-B14F-4D97-AF65-F5344CB8AC3E}">
        <p14:creationId xmlns:p14="http://schemas.microsoft.com/office/powerpoint/2010/main" val="15920131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35</a:t>
            </a:fld>
            <a:endParaRPr lang="en-GB"/>
          </a:p>
        </p:txBody>
      </p:sp>
    </p:spTree>
    <p:extLst>
      <p:ext uri="{BB962C8B-B14F-4D97-AF65-F5344CB8AC3E}">
        <p14:creationId xmlns:p14="http://schemas.microsoft.com/office/powerpoint/2010/main" val="3849805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36</a:t>
            </a:fld>
            <a:endParaRPr lang="en-GB"/>
          </a:p>
        </p:txBody>
      </p:sp>
    </p:spTree>
    <p:extLst>
      <p:ext uri="{BB962C8B-B14F-4D97-AF65-F5344CB8AC3E}">
        <p14:creationId xmlns:p14="http://schemas.microsoft.com/office/powerpoint/2010/main" val="3963372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37</a:t>
            </a:fld>
            <a:endParaRPr lang="en-GB"/>
          </a:p>
        </p:txBody>
      </p:sp>
    </p:spTree>
    <p:extLst>
      <p:ext uri="{BB962C8B-B14F-4D97-AF65-F5344CB8AC3E}">
        <p14:creationId xmlns:p14="http://schemas.microsoft.com/office/powerpoint/2010/main" val="718065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40</a:t>
            </a:fld>
            <a:endParaRPr lang="en-GB"/>
          </a:p>
        </p:txBody>
      </p:sp>
    </p:spTree>
    <p:extLst>
      <p:ext uri="{BB962C8B-B14F-4D97-AF65-F5344CB8AC3E}">
        <p14:creationId xmlns:p14="http://schemas.microsoft.com/office/powerpoint/2010/main" val="675608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41</a:t>
            </a:fld>
            <a:endParaRPr lang="en-GB"/>
          </a:p>
        </p:txBody>
      </p:sp>
    </p:spTree>
    <p:extLst>
      <p:ext uri="{BB962C8B-B14F-4D97-AF65-F5344CB8AC3E}">
        <p14:creationId xmlns:p14="http://schemas.microsoft.com/office/powerpoint/2010/main" val="3597386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42</a:t>
            </a:fld>
            <a:endParaRPr lang="en-GB"/>
          </a:p>
        </p:txBody>
      </p:sp>
    </p:spTree>
    <p:extLst>
      <p:ext uri="{BB962C8B-B14F-4D97-AF65-F5344CB8AC3E}">
        <p14:creationId xmlns:p14="http://schemas.microsoft.com/office/powerpoint/2010/main" val="22011940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43</a:t>
            </a:fld>
            <a:endParaRPr lang="en-GB"/>
          </a:p>
        </p:txBody>
      </p:sp>
    </p:spTree>
    <p:extLst>
      <p:ext uri="{BB962C8B-B14F-4D97-AF65-F5344CB8AC3E}">
        <p14:creationId xmlns:p14="http://schemas.microsoft.com/office/powerpoint/2010/main" val="412780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46</a:t>
            </a:fld>
            <a:endParaRPr lang="en-GB"/>
          </a:p>
        </p:txBody>
      </p:sp>
    </p:spTree>
    <p:extLst>
      <p:ext uri="{BB962C8B-B14F-4D97-AF65-F5344CB8AC3E}">
        <p14:creationId xmlns:p14="http://schemas.microsoft.com/office/powerpoint/2010/main" val="332241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47</a:t>
            </a:fld>
            <a:endParaRPr lang="en-GB"/>
          </a:p>
        </p:txBody>
      </p:sp>
    </p:spTree>
    <p:extLst>
      <p:ext uri="{BB962C8B-B14F-4D97-AF65-F5344CB8AC3E}">
        <p14:creationId xmlns:p14="http://schemas.microsoft.com/office/powerpoint/2010/main" val="31631041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48</a:t>
            </a:fld>
            <a:endParaRPr lang="en-GB"/>
          </a:p>
        </p:txBody>
      </p:sp>
    </p:spTree>
    <p:extLst>
      <p:ext uri="{BB962C8B-B14F-4D97-AF65-F5344CB8AC3E}">
        <p14:creationId xmlns:p14="http://schemas.microsoft.com/office/powerpoint/2010/main" val="4209310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5</a:t>
            </a:fld>
            <a:endParaRPr lang="en-GB"/>
          </a:p>
        </p:txBody>
      </p:sp>
    </p:spTree>
    <p:extLst>
      <p:ext uri="{BB962C8B-B14F-4D97-AF65-F5344CB8AC3E}">
        <p14:creationId xmlns:p14="http://schemas.microsoft.com/office/powerpoint/2010/main" val="3499309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49</a:t>
            </a:fld>
            <a:endParaRPr lang="en-GB"/>
          </a:p>
        </p:txBody>
      </p:sp>
    </p:spTree>
    <p:extLst>
      <p:ext uri="{BB962C8B-B14F-4D97-AF65-F5344CB8AC3E}">
        <p14:creationId xmlns:p14="http://schemas.microsoft.com/office/powerpoint/2010/main" val="7977282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1C4BC889-CD16-4930-BED7-8A3232C9F9F2}" type="slidenum">
              <a:rPr lang="en-GB" smtClean="0"/>
              <a:t>53</a:t>
            </a:fld>
            <a:endParaRPr lang="en-GB"/>
          </a:p>
        </p:txBody>
      </p:sp>
    </p:spTree>
    <p:extLst>
      <p:ext uri="{BB962C8B-B14F-4D97-AF65-F5344CB8AC3E}">
        <p14:creationId xmlns:p14="http://schemas.microsoft.com/office/powerpoint/2010/main" val="3004091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1C4BC889-CD16-4930-BED7-8A3232C9F9F2}" type="slidenum">
              <a:rPr lang="en-GB" smtClean="0"/>
              <a:t>54</a:t>
            </a:fld>
            <a:endParaRPr lang="en-GB"/>
          </a:p>
        </p:txBody>
      </p:sp>
    </p:spTree>
    <p:extLst>
      <p:ext uri="{BB962C8B-B14F-4D97-AF65-F5344CB8AC3E}">
        <p14:creationId xmlns:p14="http://schemas.microsoft.com/office/powerpoint/2010/main" val="23924876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1C4BC889-CD16-4930-BED7-8A3232C9F9F2}" type="slidenum">
              <a:rPr lang="en-GB" smtClean="0"/>
              <a:t>55</a:t>
            </a:fld>
            <a:endParaRPr lang="en-GB"/>
          </a:p>
        </p:txBody>
      </p:sp>
    </p:spTree>
    <p:extLst>
      <p:ext uri="{BB962C8B-B14F-4D97-AF65-F5344CB8AC3E}">
        <p14:creationId xmlns:p14="http://schemas.microsoft.com/office/powerpoint/2010/main" val="202813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1C4BC889-CD16-4930-BED7-8A3232C9F9F2}" type="slidenum">
              <a:rPr lang="en-GB" smtClean="0"/>
              <a:t>57</a:t>
            </a:fld>
            <a:endParaRPr lang="en-GB"/>
          </a:p>
        </p:txBody>
      </p:sp>
    </p:spTree>
    <p:extLst>
      <p:ext uri="{BB962C8B-B14F-4D97-AF65-F5344CB8AC3E}">
        <p14:creationId xmlns:p14="http://schemas.microsoft.com/office/powerpoint/2010/main" val="14317137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1C4BC889-CD16-4930-BED7-8A3232C9F9F2}" type="slidenum">
              <a:rPr lang="en-GB" smtClean="0"/>
              <a:t>58</a:t>
            </a:fld>
            <a:endParaRPr lang="en-GB"/>
          </a:p>
        </p:txBody>
      </p:sp>
    </p:spTree>
    <p:extLst>
      <p:ext uri="{BB962C8B-B14F-4D97-AF65-F5344CB8AC3E}">
        <p14:creationId xmlns:p14="http://schemas.microsoft.com/office/powerpoint/2010/main" val="2715183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1C4BC889-CD16-4930-BED7-8A3232C9F9F2}" type="slidenum">
              <a:rPr lang="en-GB" smtClean="0"/>
              <a:t>59</a:t>
            </a:fld>
            <a:endParaRPr lang="en-GB"/>
          </a:p>
        </p:txBody>
      </p:sp>
    </p:spTree>
    <p:extLst>
      <p:ext uri="{BB962C8B-B14F-4D97-AF65-F5344CB8AC3E}">
        <p14:creationId xmlns:p14="http://schemas.microsoft.com/office/powerpoint/2010/main" val="20597158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1C4BC889-CD16-4930-BED7-8A3232C9F9F2}" type="slidenum">
              <a:rPr lang="en-GB" smtClean="0"/>
              <a:t>60</a:t>
            </a:fld>
            <a:endParaRPr lang="en-GB"/>
          </a:p>
        </p:txBody>
      </p:sp>
    </p:spTree>
    <p:extLst>
      <p:ext uri="{BB962C8B-B14F-4D97-AF65-F5344CB8AC3E}">
        <p14:creationId xmlns:p14="http://schemas.microsoft.com/office/powerpoint/2010/main" val="19378731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1B10567-32D7-4C6B-A64F-CFCFF718CD9F}" type="slidenum">
              <a:rPr lang="en-GB" smtClean="0"/>
              <a:t>63</a:t>
            </a:fld>
            <a:endParaRPr lang="en-GB"/>
          </a:p>
        </p:txBody>
      </p:sp>
    </p:spTree>
    <p:extLst>
      <p:ext uri="{BB962C8B-B14F-4D97-AF65-F5344CB8AC3E}">
        <p14:creationId xmlns:p14="http://schemas.microsoft.com/office/powerpoint/2010/main" val="11037718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64</a:t>
            </a:fld>
            <a:endParaRPr lang="en-GB"/>
          </a:p>
        </p:txBody>
      </p:sp>
    </p:spTree>
    <p:extLst>
      <p:ext uri="{BB962C8B-B14F-4D97-AF65-F5344CB8AC3E}">
        <p14:creationId xmlns:p14="http://schemas.microsoft.com/office/powerpoint/2010/main" val="1641642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6</a:t>
            </a:fld>
            <a:endParaRPr lang="en-GB"/>
          </a:p>
        </p:txBody>
      </p:sp>
    </p:spTree>
    <p:extLst>
      <p:ext uri="{BB962C8B-B14F-4D97-AF65-F5344CB8AC3E}">
        <p14:creationId xmlns:p14="http://schemas.microsoft.com/office/powerpoint/2010/main" val="18793047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65</a:t>
            </a:fld>
            <a:endParaRPr lang="en-GB"/>
          </a:p>
        </p:txBody>
      </p:sp>
    </p:spTree>
    <p:extLst>
      <p:ext uri="{BB962C8B-B14F-4D97-AF65-F5344CB8AC3E}">
        <p14:creationId xmlns:p14="http://schemas.microsoft.com/office/powerpoint/2010/main" val="2829184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66</a:t>
            </a:fld>
            <a:endParaRPr lang="en-GB"/>
          </a:p>
        </p:txBody>
      </p:sp>
    </p:spTree>
    <p:extLst>
      <p:ext uri="{BB962C8B-B14F-4D97-AF65-F5344CB8AC3E}">
        <p14:creationId xmlns:p14="http://schemas.microsoft.com/office/powerpoint/2010/main" val="32683639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67</a:t>
            </a:fld>
            <a:endParaRPr lang="en-GB"/>
          </a:p>
        </p:txBody>
      </p:sp>
    </p:spTree>
    <p:extLst>
      <p:ext uri="{BB962C8B-B14F-4D97-AF65-F5344CB8AC3E}">
        <p14:creationId xmlns:p14="http://schemas.microsoft.com/office/powerpoint/2010/main" val="41982370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70</a:t>
            </a:fld>
            <a:endParaRPr lang="en-GB"/>
          </a:p>
        </p:txBody>
      </p:sp>
    </p:spTree>
    <p:extLst>
      <p:ext uri="{BB962C8B-B14F-4D97-AF65-F5344CB8AC3E}">
        <p14:creationId xmlns:p14="http://schemas.microsoft.com/office/powerpoint/2010/main" val="30436155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71</a:t>
            </a:fld>
            <a:endParaRPr lang="en-GB"/>
          </a:p>
        </p:txBody>
      </p:sp>
    </p:spTree>
    <p:extLst>
      <p:ext uri="{BB962C8B-B14F-4D97-AF65-F5344CB8AC3E}">
        <p14:creationId xmlns:p14="http://schemas.microsoft.com/office/powerpoint/2010/main" val="18291951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72</a:t>
            </a:fld>
            <a:endParaRPr lang="en-GB"/>
          </a:p>
        </p:txBody>
      </p:sp>
    </p:spTree>
    <p:extLst>
      <p:ext uri="{BB962C8B-B14F-4D97-AF65-F5344CB8AC3E}">
        <p14:creationId xmlns:p14="http://schemas.microsoft.com/office/powerpoint/2010/main" val="31804227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73</a:t>
            </a:fld>
            <a:endParaRPr lang="en-GB"/>
          </a:p>
        </p:txBody>
      </p:sp>
    </p:spTree>
    <p:extLst>
      <p:ext uri="{BB962C8B-B14F-4D97-AF65-F5344CB8AC3E}">
        <p14:creationId xmlns:p14="http://schemas.microsoft.com/office/powerpoint/2010/main" val="32943677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74</a:t>
            </a:fld>
            <a:endParaRPr lang="en-GB"/>
          </a:p>
        </p:txBody>
      </p:sp>
    </p:spTree>
    <p:extLst>
      <p:ext uri="{BB962C8B-B14F-4D97-AF65-F5344CB8AC3E}">
        <p14:creationId xmlns:p14="http://schemas.microsoft.com/office/powerpoint/2010/main" val="23330350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75</a:t>
            </a:fld>
            <a:endParaRPr lang="en-GB"/>
          </a:p>
        </p:txBody>
      </p:sp>
    </p:spTree>
    <p:extLst>
      <p:ext uri="{BB962C8B-B14F-4D97-AF65-F5344CB8AC3E}">
        <p14:creationId xmlns:p14="http://schemas.microsoft.com/office/powerpoint/2010/main" val="42250594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76</a:t>
            </a:fld>
            <a:endParaRPr lang="en-GB"/>
          </a:p>
        </p:txBody>
      </p:sp>
    </p:spTree>
    <p:extLst>
      <p:ext uri="{BB962C8B-B14F-4D97-AF65-F5344CB8AC3E}">
        <p14:creationId xmlns:p14="http://schemas.microsoft.com/office/powerpoint/2010/main" val="339583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a:t>
            </a:fld>
            <a:endParaRPr lang="en-GB"/>
          </a:p>
        </p:txBody>
      </p:sp>
    </p:spTree>
    <p:extLst>
      <p:ext uri="{BB962C8B-B14F-4D97-AF65-F5344CB8AC3E}">
        <p14:creationId xmlns:p14="http://schemas.microsoft.com/office/powerpoint/2010/main" val="36957322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77</a:t>
            </a:fld>
            <a:endParaRPr lang="en-GB"/>
          </a:p>
        </p:txBody>
      </p:sp>
    </p:spTree>
    <p:extLst>
      <p:ext uri="{BB962C8B-B14F-4D97-AF65-F5344CB8AC3E}">
        <p14:creationId xmlns:p14="http://schemas.microsoft.com/office/powerpoint/2010/main" val="5482614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78</a:t>
            </a:fld>
            <a:endParaRPr lang="en-GB"/>
          </a:p>
        </p:txBody>
      </p:sp>
    </p:spTree>
    <p:extLst>
      <p:ext uri="{BB962C8B-B14F-4D97-AF65-F5344CB8AC3E}">
        <p14:creationId xmlns:p14="http://schemas.microsoft.com/office/powerpoint/2010/main" val="34462123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80</a:t>
            </a:fld>
            <a:endParaRPr lang="en-GB"/>
          </a:p>
        </p:txBody>
      </p:sp>
    </p:spTree>
    <p:extLst>
      <p:ext uri="{BB962C8B-B14F-4D97-AF65-F5344CB8AC3E}">
        <p14:creationId xmlns:p14="http://schemas.microsoft.com/office/powerpoint/2010/main" val="4133992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81</a:t>
            </a:fld>
            <a:endParaRPr lang="en-GB"/>
          </a:p>
        </p:txBody>
      </p:sp>
    </p:spTree>
    <p:extLst>
      <p:ext uri="{BB962C8B-B14F-4D97-AF65-F5344CB8AC3E}">
        <p14:creationId xmlns:p14="http://schemas.microsoft.com/office/powerpoint/2010/main" val="27150682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9096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3241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8987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0019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652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88</a:t>
            </a:fld>
            <a:endParaRPr lang="en-GB"/>
          </a:p>
        </p:txBody>
      </p:sp>
    </p:spTree>
    <p:extLst>
      <p:ext uri="{BB962C8B-B14F-4D97-AF65-F5344CB8AC3E}">
        <p14:creationId xmlns:p14="http://schemas.microsoft.com/office/powerpoint/2010/main" val="3775294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8</a:t>
            </a:fld>
            <a:endParaRPr lang="en-GB"/>
          </a:p>
        </p:txBody>
      </p:sp>
    </p:spTree>
    <p:extLst>
      <p:ext uri="{BB962C8B-B14F-4D97-AF65-F5344CB8AC3E}">
        <p14:creationId xmlns:p14="http://schemas.microsoft.com/office/powerpoint/2010/main" val="27426790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742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47972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4982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92</a:t>
            </a:fld>
            <a:endParaRPr lang="en-GB"/>
          </a:p>
        </p:txBody>
      </p:sp>
    </p:spTree>
    <p:extLst>
      <p:ext uri="{BB962C8B-B14F-4D97-AF65-F5344CB8AC3E}">
        <p14:creationId xmlns:p14="http://schemas.microsoft.com/office/powerpoint/2010/main" val="2552246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93</a:t>
            </a:fld>
            <a:endParaRPr lang="en-GB"/>
          </a:p>
        </p:txBody>
      </p:sp>
    </p:spTree>
    <p:extLst>
      <p:ext uri="{BB962C8B-B14F-4D97-AF65-F5344CB8AC3E}">
        <p14:creationId xmlns:p14="http://schemas.microsoft.com/office/powerpoint/2010/main" val="16833520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6260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4147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96</a:t>
            </a:fld>
            <a:endParaRPr lang="en-GB"/>
          </a:p>
        </p:txBody>
      </p:sp>
    </p:spTree>
    <p:extLst>
      <p:ext uri="{BB962C8B-B14F-4D97-AF65-F5344CB8AC3E}">
        <p14:creationId xmlns:p14="http://schemas.microsoft.com/office/powerpoint/2010/main" val="225845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97</a:t>
            </a:fld>
            <a:endParaRPr lang="en-GB"/>
          </a:p>
        </p:txBody>
      </p:sp>
    </p:spTree>
    <p:extLst>
      <p:ext uri="{BB962C8B-B14F-4D97-AF65-F5344CB8AC3E}">
        <p14:creationId xmlns:p14="http://schemas.microsoft.com/office/powerpoint/2010/main" val="112740926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BC889-CD16-4930-BED7-8A3232C9F9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199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9</a:t>
            </a:fld>
            <a:endParaRPr lang="en-GB"/>
          </a:p>
        </p:txBody>
      </p:sp>
    </p:spTree>
    <p:extLst>
      <p:ext uri="{BB962C8B-B14F-4D97-AF65-F5344CB8AC3E}">
        <p14:creationId xmlns:p14="http://schemas.microsoft.com/office/powerpoint/2010/main" val="8444710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BC889-CD16-4930-BED7-8A3232C9F9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4574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BC889-CD16-4930-BED7-8A3232C9F9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5181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10567-32D7-4C6B-A64F-CFCFF718CD9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188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102</a:t>
            </a:fld>
            <a:endParaRPr lang="en-GB"/>
          </a:p>
        </p:txBody>
      </p:sp>
    </p:spTree>
    <p:extLst>
      <p:ext uri="{BB962C8B-B14F-4D97-AF65-F5344CB8AC3E}">
        <p14:creationId xmlns:p14="http://schemas.microsoft.com/office/powerpoint/2010/main" val="39125923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4BC889-CD16-4930-BED7-8A3232C9F9F2}" type="slidenum">
              <a:rPr lang="en-GB" smtClean="0"/>
              <a:t>103</a:t>
            </a:fld>
            <a:endParaRPr lang="en-GB"/>
          </a:p>
        </p:txBody>
      </p:sp>
    </p:spTree>
    <p:extLst>
      <p:ext uri="{BB962C8B-B14F-4D97-AF65-F5344CB8AC3E}">
        <p14:creationId xmlns:p14="http://schemas.microsoft.com/office/powerpoint/2010/main" val="42618160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105</a:t>
            </a:fld>
            <a:endParaRPr lang="en-GB"/>
          </a:p>
        </p:txBody>
      </p:sp>
    </p:spTree>
    <p:extLst>
      <p:ext uri="{BB962C8B-B14F-4D97-AF65-F5344CB8AC3E}">
        <p14:creationId xmlns:p14="http://schemas.microsoft.com/office/powerpoint/2010/main" val="25307077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cs typeface="Calibri"/>
            </a:endParaRPr>
          </a:p>
        </p:txBody>
      </p:sp>
      <p:sp>
        <p:nvSpPr>
          <p:cNvPr id="4" name="Slide Number Placeholder 3"/>
          <p:cNvSpPr>
            <a:spLocks noGrp="1"/>
          </p:cNvSpPr>
          <p:nvPr>
            <p:ph type="sldNum" sz="quarter" idx="5"/>
          </p:nvPr>
        </p:nvSpPr>
        <p:spPr/>
        <p:txBody>
          <a:bodyPr/>
          <a:lstStyle/>
          <a:p>
            <a:fld id="{1C4BC889-CD16-4930-BED7-8A3232C9F9F2}" type="slidenum">
              <a:rPr lang="en-GB" smtClean="0"/>
              <a:t>107</a:t>
            </a:fld>
            <a:endParaRPr lang="en-GB"/>
          </a:p>
        </p:txBody>
      </p:sp>
    </p:spTree>
    <p:extLst>
      <p:ext uri="{BB962C8B-B14F-4D97-AF65-F5344CB8AC3E}">
        <p14:creationId xmlns:p14="http://schemas.microsoft.com/office/powerpoint/2010/main" val="19953793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a:p>
        </p:txBody>
      </p:sp>
      <p:sp>
        <p:nvSpPr>
          <p:cNvPr id="4" name="Slide Number Placeholder 3"/>
          <p:cNvSpPr>
            <a:spLocks noGrp="1"/>
          </p:cNvSpPr>
          <p:nvPr>
            <p:ph type="sldNum" sz="quarter" idx="5"/>
          </p:nvPr>
        </p:nvSpPr>
        <p:spPr/>
        <p:txBody>
          <a:bodyPr/>
          <a:lstStyle/>
          <a:p>
            <a:fld id="{1C4BC889-CD16-4930-BED7-8A3232C9F9F2}" type="slidenum">
              <a:rPr lang="en-GB" smtClean="0"/>
              <a:t>108</a:t>
            </a:fld>
            <a:endParaRPr lang="en-GB"/>
          </a:p>
        </p:txBody>
      </p:sp>
    </p:spTree>
    <p:extLst>
      <p:ext uri="{BB962C8B-B14F-4D97-AF65-F5344CB8AC3E}">
        <p14:creationId xmlns:p14="http://schemas.microsoft.com/office/powerpoint/2010/main" val="373390601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800">
                <a:effectLst/>
                <a:latin typeface="Calibri" panose="020F0502020204030204" pitchFamily="34" charset="0"/>
                <a:ea typeface="Calibri" panose="020F0502020204030204" pitchFamily="34" charset="0"/>
                <a:cs typeface="Times New Roman" panose="02020603050405020304" pitchFamily="18" charset="0"/>
              </a:rPr>
              <a:t> </a:t>
            </a:r>
          </a:p>
          <a:p>
            <a:endParaRPr lang="en-GB" b="1" i="0"/>
          </a:p>
          <a:p>
            <a:endParaRPr lang="en-GB" b="1"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4BC889-CD16-4930-BED7-8A3232C9F9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235702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110</a:t>
            </a:fld>
            <a:endParaRPr lang="en-GB"/>
          </a:p>
        </p:txBody>
      </p:sp>
    </p:spTree>
    <p:extLst>
      <p:ext uri="{BB962C8B-B14F-4D97-AF65-F5344CB8AC3E}">
        <p14:creationId xmlns:p14="http://schemas.microsoft.com/office/powerpoint/2010/main" val="2431470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10</a:t>
            </a:fld>
            <a:endParaRPr lang="en-GB"/>
          </a:p>
        </p:txBody>
      </p:sp>
    </p:spTree>
    <p:extLst>
      <p:ext uri="{BB962C8B-B14F-4D97-AF65-F5344CB8AC3E}">
        <p14:creationId xmlns:p14="http://schemas.microsoft.com/office/powerpoint/2010/main" val="91896592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111</a:t>
            </a:fld>
            <a:endParaRPr lang="en-GB"/>
          </a:p>
        </p:txBody>
      </p:sp>
    </p:spTree>
    <p:extLst>
      <p:ext uri="{BB962C8B-B14F-4D97-AF65-F5344CB8AC3E}">
        <p14:creationId xmlns:p14="http://schemas.microsoft.com/office/powerpoint/2010/main" val="184556827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113</a:t>
            </a:fld>
            <a:endParaRPr lang="en-GB"/>
          </a:p>
        </p:txBody>
      </p:sp>
    </p:spTree>
    <p:extLst>
      <p:ext uri="{BB962C8B-B14F-4D97-AF65-F5344CB8AC3E}">
        <p14:creationId xmlns:p14="http://schemas.microsoft.com/office/powerpoint/2010/main" val="31353142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4BC889-CD16-4930-BED7-8A3232C9F9F2}" type="slidenum">
              <a:rPr lang="en-GB" smtClean="0"/>
              <a:t>114</a:t>
            </a:fld>
            <a:endParaRPr lang="en-GB"/>
          </a:p>
        </p:txBody>
      </p:sp>
    </p:spTree>
    <p:extLst>
      <p:ext uri="{BB962C8B-B14F-4D97-AF65-F5344CB8AC3E}">
        <p14:creationId xmlns:p14="http://schemas.microsoft.com/office/powerpoint/2010/main" val="13894186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115</a:t>
            </a:fld>
            <a:endParaRPr lang="en-GB"/>
          </a:p>
        </p:txBody>
      </p:sp>
    </p:spTree>
    <p:extLst>
      <p:ext uri="{BB962C8B-B14F-4D97-AF65-F5344CB8AC3E}">
        <p14:creationId xmlns:p14="http://schemas.microsoft.com/office/powerpoint/2010/main" val="179165221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116</a:t>
            </a:fld>
            <a:endParaRPr lang="en-GB"/>
          </a:p>
        </p:txBody>
      </p:sp>
    </p:spTree>
    <p:extLst>
      <p:ext uri="{BB962C8B-B14F-4D97-AF65-F5344CB8AC3E}">
        <p14:creationId xmlns:p14="http://schemas.microsoft.com/office/powerpoint/2010/main" val="282374903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117</a:t>
            </a:fld>
            <a:endParaRPr lang="en-GB"/>
          </a:p>
        </p:txBody>
      </p:sp>
    </p:spTree>
    <p:extLst>
      <p:ext uri="{BB962C8B-B14F-4D97-AF65-F5344CB8AC3E}">
        <p14:creationId xmlns:p14="http://schemas.microsoft.com/office/powerpoint/2010/main" val="340646575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120</a:t>
            </a:fld>
            <a:endParaRPr lang="en-GB"/>
          </a:p>
        </p:txBody>
      </p:sp>
    </p:spTree>
    <p:extLst>
      <p:ext uri="{BB962C8B-B14F-4D97-AF65-F5344CB8AC3E}">
        <p14:creationId xmlns:p14="http://schemas.microsoft.com/office/powerpoint/2010/main" val="48507371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121</a:t>
            </a:fld>
            <a:endParaRPr lang="en-GB"/>
          </a:p>
        </p:txBody>
      </p:sp>
    </p:spTree>
    <p:extLst>
      <p:ext uri="{BB962C8B-B14F-4D97-AF65-F5344CB8AC3E}">
        <p14:creationId xmlns:p14="http://schemas.microsoft.com/office/powerpoint/2010/main" val="324290356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122</a:t>
            </a:fld>
            <a:endParaRPr lang="en-GB"/>
          </a:p>
        </p:txBody>
      </p:sp>
    </p:spTree>
    <p:extLst>
      <p:ext uri="{BB962C8B-B14F-4D97-AF65-F5344CB8AC3E}">
        <p14:creationId xmlns:p14="http://schemas.microsoft.com/office/powerpoint/2010/main" val="19365527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123</a:t>
            </a:fld>
            <a:endParaRPr lang="en-GB"/>
          </a:p>
        </p:txBody>
      </p:sp>
    </p:spTree>
    <p:extLst>
      <p:ext uri="{BB962C8B-B14F-4D97-AF65-F5344CB8AC3E}">
        <p14:creationId xmlns:p14="http://schemas.microsoft.com/office/powerpoint/2010/main" val="3616428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11</a:t>
            </a:fld>
            <a:endParaRPr lang="en-GB"/>
          </a:p>
        </p:txBody>
      </p:sp>
    </p:spTree>
    <p:extLst>
      <p:ext uri="{BB962C8B-B14F-4D97-AF65-F5344CB8AC3E}">
        <p14:creationId xmlns:p14="http://schemas.microsoft.com/office/powerpoint/2010/main" val="4275828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125</a:t>
            </a:fld>
            <a:endParaRPr lang="en-GB"/>
          </a:p>
        </p:txBody>
      </p:sp>
    </p:spTree>
    <p:extLst>
      <p:ext uri="{BB962C8B-B14F-4D97-AF65-F5344CB8AC3E}">
        <p14:creationId xmlns:p14="http://schemas.microsoft.com/office/powerpoint/2010/main" val="124450510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126</a:t>
            </a:fld>
            <a:endParaRPr lang="en-GB"/>
          </a:p>
        </p:txBody>
      </p:sp>
    </p:spTree>
    <p:extLst>
      <p:ext uri="{BB962C8B-B14F-4D97-AF65-F5344CB8AC3E}">
        <p14:creationId xmlns:p14="http://schemas.microsoft.com/office/powerpoint/2010/main" val="33456878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C4BC889-CD16-4930-BED7-8A3232C9F9F2}" type="slidenum">
              <a:rPr lang="en-GB" smtClean="0"/>
              <a:t>129</a:t>
            </a:fld>
            <a:endParaRPr lang="en-GB"/>
          </a:p>
        </p:txBody>
      </p:sp>
    </p:spTree>
    <p:extLst>
      <p:ext uri="{BB962C8B-B14F-4D97-AF65-F5344CB8AC3E}">
        <p14:creationId xmlns:p14="http://schemas.microsoft.com/office/powerpoint/2010/main" val="904704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Calibri" panose="020F0502020204030204" pitchFamily="34" charset="0"/>
                <a:ea typeface="Calibri" panose="020F0502020204030204" pitchFamily="34" charset="0"/>
              </a:rPr>
              <a:t> </a:t>
            </a:r>
          </a:p>
          <a:p>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4313C-03CA-2F4F-99E8-EBD64150FFF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6725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1B10567-32D7-4C6B-A64F-CFCFF718CD9F}" type="slidenum">
              <a:rPr lang="en-GB" smtClean="0"/>
              <a:t>136</a:t>
            </a:fld>
            <a:endParaRPr lang="en-GB"/>
          </a:p>
        </p:txBody>
      </p:sp>
    </p:spTree>
    <p:extLst>
      <p:ext uri="{BB962C8B-B14F-4D97-AF65-F5344CB8AC3E}">
        <p14:creationId xmlns:p14="http://schemas.microsoft.com/office/powerpoint/2010/main" val="10609817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bg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bg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09/10/2024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pic>
        <p:nvPicPr>
          <p:cNvPr id="5" name="Graphic 4">
            <a:extLst>
              <a:ext uri="{FF2B5EF4-FFF2-40B4-BE49-F238E27FC236}">
                <a16:creationId xmlns:a16="http://schemas.microsoft.com/office/drawing/2014/main" id="{E48DA04A-C8FB-667E-9B97-B2583C5729D4}"/>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3757530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ntro + table">
    <p:spTree>
      <p:nvGrpSpPr>
        <p:cNvPr id="1" name=""/>
        <p:cNvGrpSpPr/>
        <p:nvPr/>
      </p:nvGrpSpPr>
      <p:grpSpPr>
        <a:xfrm>
          <a:off x="0" y="0"/>
          <a:ext cx="0" cy="0"/>
          <a:chOff x="0" y="0"/>
          <a:chExt cx="0" cy="0"/>
        </a:xfrm>
      </p:grpSpPr>
      <p:sp>
        <p:nvSpPr>
          <p:cNvPr id="4" name="Table Placeholder 3">
            <a:extLst>
              <a:ext uri="{FF2B5EF4-FFF2-40B4-BE49-F238E27FC236}">
                <a16:creationId xmlns:a16="http://schemas.microsoft.com/office/drawing/2014/main" id="{34BE234A-BFD6-6806-DC62-4EC83903E2D9}"/>
              </a:ext>
            </a:extLst>
          </p:cNvPr>
          <p:cNvSpPr>
            <a:spLocks noGrp="1"/>
          </p:cNvSpPr>
          <p:nvPr>
            <p:ph type="tbl" sz="quarter" idx="12"/>
          </p:nvPr>
        </p:nvSpPr>
        <p:spPr>
          <a:xfrm>
            <a:off x="539750" y="2663824"/>
            <a:ext cx="11110913" cy="3349626"/>
          </a:xfrm>
        </p:spPr>
        <p:txBody>
          <a:bodyPr/>
          <a:lstStyle/>
          <a:p>
            <a:r>
              <a:rPr lang="en-US"/>
              <a:t>Click icon to add table</a:t>
            </a:r>
            <a:endParaRPr lang="en-GB"/>
          </a:p>
        </p:txBody>
      </p:sp>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86198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 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 Placeholder 5">
            <a:extLst>
              <a:ext uri="{FF2B5EF4-FFF2-40B4-BE49-F238E27FC236}">
                <a16:creationId xmlns:a16="http://schemas.microsoft.com/office/drawing/2014/main" id="{57AA0C61-5B7D-1DEF-0A9F-4C853E79D915}"/>
              </a:ext>
            </a:extLst>
          </p:cNvPr>
          <p:cNvSpPr>
            <a:spLocks noGrp="1"/>
          </p:cNvSpPr>
          <p:nvPr>
            <p:ph type="body" sz="quarter" idx="10"/>
          </p:nvPr>
        </p:nvSpPr>
        <p:spPr>
          <a:xfrm>
            <a:off x="7109999" y="1872000"/>
            <a:ext cx="4542251" cy="4141450"/>
          </a:xfrm>
        </p:spPr>
        <p:txBody>
          <a:bodyPr/>
          <a:lstStyle>
            <a:lvl1pPr>
              <a:spcBef>
                <a:spcPts val="0"/>
              </a:spcBef>
              <a:spcAft>
                <a:spcPts val="1984"/>
              </a:spcAft>
              <a:defRPr sz="3200" b="0">
                <a:latin typeface="Calibri Light" panose="020F0302020204030204" pitchFamily="34" charset="0"/>
                <a:cs typeface="Calibri Light" panose="020F0302020204030204" pitchFamily="34" charset="0"/>
              </a:defRPr>
            </a:lvl1pPr>
            <a:lvl2pPr>
              <a:defRPr sz="2100" b="1">
                <a:solidFill>
                  <a:schemeClr val="accent1"/>
                </a:solidFill>
              </a:defRPr>
            </a:lvl2pPr>
          </a:lstStyle>
          <a:p>
            <a:pPr lvl="0"/>
            <a:r>
              <a:rPr lang="en-US"/>
              <a:t>Click to edit Master text styles</a:t>
            </a:r>
          </a:p>
          <a:p>
            <a:pPr lvl="1"/>
            <a:r>
              <a:rPr lang="en-US"/>
              <a:t>Second level</a:t>
            </a:r>
          </a:p>
        </p:txBody>
      </p:sp>
      <p:pic>
        <p:nvPicPr>
          <p:cNvPr id="4" name="Graphic 3">
            <a:extLst>
              <a:ext uri="{FF2B5EF4-FFF2-40B4-BE49-F238E27FC236}">
                <a16:creationId xmlns:a16="http://schemas.microsoft.com/office/drawing/2014/main" id="{6E5D9694-FA2F-43E5-73F7-C884725B4F3A}"/>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3250572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 column with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
        <p:nvSpPr>
          <p:cNvPr id="4" name="Picture Placeholder 3">
            <a:extLst>
              <a:ext uri="{FF2B5EF4-FFF2-40B4-BE49-F238E27FC236}">
                <a16:creationId xmlns:a16="http://schemas.microsoft.com/office/drawing/2014/main" id="{93B056AB-5AFA-E9DB-AB05-CDFD6EF51105}"/>
              </a:ext>
            </a:extLst>
          </p:cNvPr>
          <p:cNvSpPr>
            <a:spLocks noGrp="1"/>
          </p:cNvSpPr>
          <p:nvPr>
            <p:ph type="pic" sz="quarter" idx="10"/>
          </p:nvPr>
        </p:nvSpPr>
        <p:spPr>
          <a:xfrm>
            <a:off x="547200" y="1933200"/>
            <a:ext cx="1710000" cy="1710000"/>
          </a:xfrm>
          <a:prstGeom prst="ellipse">
            <a:avLst/>
          </a:prstGeom>
          <a:solidFill>
            <a:srgbClr val="CCCCCC"/>
          </a:solidFill>
        </p:spPr>
        <p:txBody>
          <a:bodyPr/>
          <a:lstStyle/>
          <a:p>
            <a:r>
              <a:rPr lang="en-US"/>
              <a:t>Click icon to add picture</a:t>
            </a:r>
            <a:endParaRPr lang="en-GB"/>
          </a:p>
        </p:txBody>
      </p:sp>
      <p:sp>
        <p:nvSpPr>
          <p:cNvPr id="5" name="Picture Placeholder 3">
            <a:extLst>
              <a:ext uri="{FF2B5EF4-FFF2-40B4-BE49-F238E27FC236}">
                <a16:creationId xmlns:a16="http://schemas.microsoft.com/office/drawing/2014/main" id="{61AF6A3C-B207-AEB7-D66E-908E24293E19}"/>
              </a:ext>
            </a:extLst>
          </p:cNvPr>
          <p:cNvSpPr>
            <a:spLocks noGrp="1"/>
          </p:cNvSpPr>
          <p:nvPr>
            <p:ph type="pic" sz="quarter" idx="11"/>
          </p:nvPr>
        </p:nvSpPr>
        <p:spPr>
          <a:xfrm>
            <a:off x="3521569" y="1933200"/>
            <a:ext cx="1710000" cy="1710000"/>
          </a:xfrm>
          <a:prstGeom prst="ellipse">
            <a:avLst/>
          </a:prstGeom>
          <a:solidFill>
            <a:srgbClr val="CCCCCC"/>
          </a:solidFill>
        </p:spPr>
        <p:txBody>
          <a:bodyPr/>
          <a:lstStyle/>
          <a:p>
            <a:r>
              <a:rPr lang="en-US"/>
              <a:t>Click icon to add picture</a:t>
            </a:r>
            <a:endParaRPr lang="en-GB"/>
          </a:p>
        </p:txBody>
      </p:sp>
      <p:sp>
        <p:nvSpPr>
          <p:cNvPr id="6" name="Picture Placeholder 3">
            <a:extLst>
              <a:ext uri="{FF2B5EF4-FFF2-40B4-BE49-F238E27FC236}">
                <a16:creationId xmlns:a16="http://schemas.microsoft.com/office/drawing/2014/main" id="{28C3FDFE-E961-4A2A-8230-2029FDC24E17}"/>
              </a:ext>
            </a:extLst>
          </p:cNvPr>
          <p:cNvSpPr>
            <a:spLocks noGrp="1"/>
          </p:cNvSpPr>
          <p:nvPr>
            <p:ph type="pic" sz="quarter" idx="12"/>
          </p:nvPr>
        </p:nvSpPr>
        <p:spPr>
          <a:xfrm>
            <a:off x="6503138" y="1933200"/>
            <a:ext cx="1710000" cy="1710000"/>
          </a:xfrm>
          <a:prstGeom prst="ellipse">
            <a:avLst/>
          </a:prstGeom>
          <a:solidFill>
            <a:srgbClr val="CCCCCC"/>
          </a:solidFill>
        </p:spPr>
        <p:txBody>
          <a:bodyPr/>
          <a:lstStyle/>
          <a:p>
            <a:r>
              <a:rPr lang="en-US"/>
              <a:t>Click icon to add picture</a:t>
            </a:r>
            <a:endParaRPr lang="en-GB"/>
          </a:p>
        </p:txBody>
      </p:sp>
      <p:sp>
        <p:nvSpPr>
          <p:cNvPr id="7" name="Picture Placeholder 3">
            <a:extLst>
              <a:ext uri="{FF2B5EF4-FFF2-40B4-BE49-F238E27FC236}">
                <a16:creationId xmlns:a16="http://schemas.microsoft.com/office/drawing/2014/main" id="{23437535-574E-4D1A-4B09-0EC33AE8CCE4}"/>
              </a:ext>
            </a:extLst>
          </p:cNvPr>
          <p:cNvSpPr>
            <a:spLocks noGrp="1"/>
          </p:cNvSpPr>
          <p:nvPr>
            <p:ph type="pic" sz="quarter" idx="13"/>
          </p:nvPr>
        </p:nvSpPr>
        <p:spPr>
          <a:xfrm>
            <a:off x="9484708" y="1933200"/>
            <a:ext cx="1710000" cy="1710000"/>
          </a:xfrm>
          <a:prstGeom prst="ellipse">
            <a:avLst/>
          </a:prstGeom>
          <a:solidFill>
            <a:srgbClr val="CCCCCC"/>
          </a:solidFill>
        </p:spPr>
        <p:txBody>
          <a:bodyPr/>
          <a:lstStyle/>
          <a:p>
            <a:r>
              <a:rPr lang="en-US"/>
              <a:t>Click icon to add picture</a:t>
            </a:r>
            <a:endParaRPr lang="en-GB"/>
          </a:p>
        </p:txBody>
      </p:sp>
      <p:sp>
        <p:nvSpPr>
          <p:cNvPr id="9" name="Text Placeholder 8">
            <a:extLst>
              <a:ext uri="{FF2B5EF4-FFF2-40B4-BE49-F238E27FC236}">
                <a16:creationId xmlns:a16="http://schemas.microsoft.com/office/drawing/2014/main" id="{D3EA98B3-3C62-C9A4-7D0E-AD36E33B5A2C}"/>
              </a:ext>
            </a:extLst>
          </p:cNvPr>
          <p:cNvSpPr>
            <a:spLocks noGrp="1"/>
          </p:cNvSpPr>
          <p:nvPr>
            <p:ph type="body" sz="quarter" idx="14"/>
          </p:nvPr>
        </p:nvSpPr>
        <p:spPr>
          <a:xfrm>
            <a:off x="540000"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8">
            <a:extLst>
              <a:ext uri="{FF2B5EF4-FFF2-40B4-BE49-F238E27FC236}">
                <a16:creationId xmlns:a16="http://schemas.microsoft.com/office/drawing/2014/main" id="{A282ABB3-4635-9A67-7EB3-40B300C86156}"/>
              </a:ext>
            </a:extLst>
          </p:cNvPr>
          <p:cNvSpPr>
            <a:spLocks noGrp="1"/>
          </p:cNvSpPr>
          <p:nvPr>
            <p:ph type="body" sz="quarter" idx="15"/>
          </p:nvPr>
        </p:nvSpPr>
        <p:spPr>
          <a:xfrm>
            <a:off x="948470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8">
            <a:extLst>
              <a:ext uri="{FF2B5EF4-FFF2-40B4-BE49-F238E27FC236}">
                <a16:creationId xmlns:a16="http://schemas.microsoft.com/office/drawing/2014/main" id="{76F828D1-6EDC-46D3-81EF-A969D087DCDA}"/>
              </a:ext>
            </a:extLst>
          </p:cNvPr>
          <p:cNvSpPr>
            <a:spLocks noGrp="1"/>
          </p:cNvSpPr>
          <p:nvPr>
            <p:ph type="body" sz="quarter" idx="16"/>
          </p:nvPr>
        </p:nvSpPr>
        <p:spPr>
          <a:xfrm>
            <a:off x="6503138"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8">
            <a:extLst>
              <a:ext uri="{FF2B5EF4-FFF2-40B4-BE49-F238E27FC236}">
                <a16:creationId xmlns:a16="http://schemas.microsoft.com/office/drawing/2014/main" id="{809345B1-3DE9-6A5D-AD1B-4BFC3642CD46}"/>
              </a:ext>
            </a:extLst>
          </p:cNvPr>
          <p:cNvSpPr>
            <a:spLocks noGrp="1"/>
          </p:cNvSpPr>
          <p:nvPr>
            <p:ph type="body" sz="quarter" idx="17"/>
          </p:nvPr>
        </p:nvSpPr>
        <p:spPr>
          <a:xfrm>
            <a:off x="3521569" y="4050000"/>
            <a:ext cx="2163600" cy="1963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353906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1A70780-EE83-4155-0EF6-2779E2F231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
        <p:nvSpPr>
          <p:cNvPr id="3" name="Title 2">
            <a:extLst>
              <a:ext uri="{FF2B5EF4-FFF2-40B4-BE49-F238E27FC236}">
                <a16:creationId xmlns:a16="http://schemas.microsoft.com/office/drawing/2014/main" id="{25EFAE2B-957A-2261-4DA8-9CD844270F6A}"/>
              </a:ext>
            </a:extLst>
          </p:cNvPr>
          <p:cNvSpPr>
            <a:spLocks noGrp="1"/>
          </p:cNvSpPr>
          <p:nvPr>
            <p:ph type="title"/>
          </p:nvPr>
        </p:nvSpPr>
        <p:spPr>
          <a:xfrm>
            <a:off x="540000" y="1306800"/>
            <a:ext cx="2566800" cy="556925"/>
          </a:xfrm>
        </p:spPr>
        <p:txBody>
          <a:bodyPr/>
          <a:lstStyle>
            <a:lvl1pPr>
              <a:defRPr sz="1500" b="0" i="0">
                <a:solidFill>
                  <a:schemeClr val="bg2"/>
                </a:solidFill>
              </a:defRPr>
            </a:lvl1pPr>
          </a:lstStyle>
          <a:p>
            <a:r>
              <a:rPr lang="en-US"/>
              <a:t>Click to edit Master title style</a:t>
            </a:r>
            <a:endParaRPr lang="en-GB"/>
          </a:p>
        </p:txBody>
      </p:sp>
      <p:sp>
        <p:nvSpPr>
          <p:cNvPr id="5" name="Text Placeholder 4">
            <a:extLst>
              <a:ext uri="{FF2B5EF4-FFF2-40B4-BE49-F238E27FC236}">
                <a16:creationId xmlns:a16="http://schemas.microsoft.com/office/drawing/2014/main" id="{696E1EB6-550F-A494-05A8-23E6CAE67B67}"/>
              </a:ext>
            </a:extLst>
          </p:cNvPr>
          <p:cNvSpPr>
            <a:spLocks noGrp="1"/>
          </p:cNvSpPr>
          <p:nvPr>
            <p:ph type="body" sz="quarter" idx="10"/>
          </p:nvPr>
        </p:nvSpPr>
        <p:spPr>
          <a:xfrm>
            <a:off x="539750" y="1954800"/>
            <a:ext cx="2566800" cy="1925537"/>
          </a:xfrm>
        </p:spPr>
        <p:txBody>
          <a:bodyPr/>
          <a:lstStyle>
            <a:lvl1pPr>
              <a:spcBef>
                <a:spcPts val="0"/>
              </a:spcBef>
              <a:spcAft>
                <a:spcPts val="1417"/>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7" name="Text Placeholder 6">
            <a:extLst>
              <a:ext uri="{FF2B5EF4-FFF2-40B4-BE49-F238E27FC236}">
                <a16:creationId xmlns:a16="http://schemas.microsoft.com/office/drawing/2014/main" id="{59E95362-6981-42A1-ABE3-4C3BFBF74483}"/>
              </a:ext>
            </a:extLst>
          </p:cNvPr>
          <p:cNvSpPr>
            <a:spLocks noGrp="1"/>
          </p:cNvSpPr>
          <p:nvPr>
            <p:ph type="body" sz="quarter" idx="11"/>
          </p:nvPr>
        </p:nvSpPr>
        <p:spPr>
          <a:xfrm>
            <a:off x="817200" y="43416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8" name="Text Placeholder 6">
            <a:extLst>
              <a:ext uri="{FF2B5EF4-FFF2-40B4-BE49-F238E27FC236}">
                <a16:creationId xmlns:a16="http://schemas.microsoft.com/office/drawing/2014/main" id="{2134276C-64CA-120B-917E-916918800DB9}"/>
              </a:ext>
            </a:extLst>
          </p:cNvPr>
          <p:cNvSpPr>
            <a:spLocks noGrp="1"/>
          </p:cNvSpPr>
          <p:nvPr>
            <p:ph type="body" sz="quarter" idx="12"/>
          </p:nvPr>
        </p:nvSpPr>
        <p:spPr>
          <a:xfrm>
            <a:off x="817200" y="4060800"/>
            <a:ext cx="3326400" cy="270000"/>
          </a:xfrm>
        </p:spPr>
        <p:txBody>
          <a:bodyPr/>
          <a:lstStyle>
            <a:lvl1pPr>
              <a:spcBef>
                <a:spcPts val="0"/>
              </a:spcBef>
              <a:spcAft>
                <a:spcPts val="0"/>
              </a:spcAft>
              <a:defRPr sz="1500">
                <a:solidFill>
                  <a:schemeClr val="bg2"/>
                </a:solidFill>
              </a:defRPr>
            </a:lvl1pPr>
          </a:lstStyle>
          <a:p>
            <a:pPr lvl="0"/>
            <a:r>
              <a:rPr lang="en-US"/>
              <a:t>Click to edit Master text styles</a:t>
            </a:r>
          </a:p>
        </p:txBody>
      </p:sp>
      <p:sp>
        <p:nvSpPr>
          <p:cNvPr id="9" name="Text Placeholder 4">
            <a:extLst>
              <a:ext uri="{FF2B5EF4-FFF2-40B4-BE49-F238E27FC236}">
                <a16:creationId xmlns:a16="http://schemas.microsoft.com/office/drawing/2014/main" id="{55CB7D6B-0232-0372-FBD7-8DD40EEA35FD}"/>
              </a:ext>
            </a:extLst>
          </p:cNvPr>
          <p:cNvSpPr>
            <a:spLocks noGrp="1"/>
          </p:cNvSpPr>
          <p:nvPr>
            <p:ph type="body" sz="quarter" idx="13"/>
          </p:nvPr>
        </p:nvSpPr>
        <p:spPr>
          <a:xfrm>
            <a:off x="539750" y="5002801"/>
            <a:ext cx="3603850" cy="1387200"/>
          </a:xfrm>
        </p:spPr>
        <p:txBody>
          <a:bodyPr/>
          <a:lstStyle>
            <a:lvl1pPr>
              <a:spcBef>
                <a:spcPts val="0"/>
              </a:spcBef>
              <a:spcAft>
                <a:spcPts val="2835"/>
              </a:spcAft>
              <a:defRPr sz="1500" b="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742FF65A-0F03-9BF7-AD74-5DD4605A254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68000"/>
            <a:ext cx="2169807" cy="277200"/>
          </a:xfrm>
          <a:prstGeom prst="rect">
            <a:avLst/>
          </a:prstGeom>
        </p:spPr>
      </p:pic>
    </p:spTree>
    <p:extLst>
      <p:ext uri="{BB962C8B-B14F-4D97-AF65-F5344CB8AC3E}">
        <p14:creationId xmlns:p14="http://schemas.microsoft.com/office/powerpoint/2010/main" val="35320867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03D21-E776-6E77-F103-77DB1FD683EA}"/>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36098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107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FC085-0326-4C93-AD8C-479C72ED0EFD}"/>
              </a:ext>
            </a:extLst>
          </p:cNvPr>
          <p:cNvSpPr>
            <a:spLocks noGrp="1"/>
          </p:cNvSpPr>
          <p:nvPr>
            <p:ph type="title"/>
          </p:nvPr>
        </p:nvSpPr>
        <p:spPr>
          <a:xfrm>
            <a:off x="306000" y="252000"/>
            <a:ext cx="11552400" cy="820800"/>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5AAFC9-35CA-42B6-B07C-0BACF31670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B15607FE-3094-4C49-B924-D15AE623B339}"/>
              </a:ext>
            </a:extLst>
          </p:cNvPr>
          <p:cNvSpPr>
            <a:spLocks noGrp="1"/>
          </p:cNvSpPr>
          <p:nvPr>
            <p:ph type="ftr" sz="quarter" idx="11"/>
          </p:nvPr>
        </p:nvSpPr>
        <p:spPr/>
        <p:txBody>
          <a:bodyPr/>
          <a:lstStyle/>
          <a:p>
            <a:r>
              <a:rPr lang="en-GB"/>
              <a:t>Produced by Essex County Council Strategy Insight and Engagement</a:t>
            </a:r>
          </a:p>
        </p:txBody>
      </p:sp>
      <p:sp>
        <p:nvSpPr>
          <p:cNvPr id="4" name="Date Placeholder 3">
            <a:extLst>
              <a:ext uri="{FF2B5EF4-FFF2-40B4-BE49-F238E27FC236}">
                <a16:creationId xmlns:a16="http://schemas.microsoft.com/office/drawing/2014/main" id="{FAD3546D-93EF-4729-B2C4-38BC13587EBF}"/>
              </a:ext>
            </a:extLst>
          </p:cNvPr>
          <p:cNvSpPr>
            <a:spLocks noGrp="1"/>
          </p:cNvSpPr>
          <p:nvPr>
            <p:ph type="dt" sz="half" idx="10"/>
          </p:nvPr>
        </p:nvSpPr>
        <p:spPr/>
        <p:txBody>
          <a:bodyPr/>
          <a:lstStyle/>
          <a:p>
            <a:fld id="{114C472B-89C8-4DED-A734-C6F534D4F85F}" type="datetime1">
              <a:rPr lang="en-GB" smtClean="0"/>
              <a:t>09/10/2024</a:t>
            </a:fld>
            <a:endParaRPr lang="en-GB"/>
          </a:p>
        </p:txBody>
      </p:sp>
      <p:sp>
        <p:nvSpPr>
          <p:cNvPr id="6" name="Slide Number Placeholder 5">
            <a:extLst>
              <a:ext uri="{FF2B5EF4-FFF2-40B4-BE49-F238E27FC236}">
                <a16:creationId xmlns:a16="http://schemas.microsoft.com/office/drawing/2014/main" id="{5B06779C-2AF6-46D0-BB9C-31136A77806E}"/>
              </a:ext>
            </a:extLst>
          </p:cNvPr>
          <p:cNvSpPr>
            <a:spLocks noGrp="1"/>
          </p:cNvSpPr>
          <p:nvPr>
            <p:ph type="sldNum" sz="quarter" idx="12"/>
          </p:nvPr>
        </p:nvSpPr>
        <p:spPr/>
        <p:txBody>
          <a:body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2621633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568680E8-666B-4F1A-A78A-D59CAC0B5E17}"/>
              </a:ext>
            </a:extLst>
          </p:cNvPr>
          <p:cNvSpPr>
            <a:spLocks noGrp="1"/>
          </p:cNvSpPr>
          <p:nvPr>
            <p:ph type="body" sz="quarter" idx="29" hasCustomPrompt="1"/>
          </p:nvPr>
        </p:nvSpPr>
        <p:spPr>
          <a:xfrm>
            <a:off x="301625" y="1785600"/>
            <a:ext cx="835025" cy="957262"/>
          </a:xfrm>
          <a:solidFill>
            <a:schemeClr val="accent1"/>
          </a:solidFill>
        </p:spPr>
        <p:txBody>
          <a:bodyPr/>
          <a:lstStyle>
            <a:lvl1pPr marL="0" indent="0">
              <a:buFontTx/>
              <a:buNone/>
              <a:defRPr sz="3200" b="1">
                <a:solidFill>
                  <a:schemeClr val="bg1"/>
                </a:solidFill>
              </a:defRPr>
            </a:lvl1pPr>
            <a:lvl2pPr indent="0">
              <a:buFontTx/>
              <a:buNone/>
              <a:defRPr sz="3200" b="1">
                <a:solidFill>
                  <a:schemeClr val="bg2"/>
                </a:solidFill>
              </a:defRPr>
            </a:lvl2pPr>
            <a:lvl3pPr indent="0">
              <a:buFontTx/>
              <a:buNone/>
              <a:defRPr sz="3200" b="1">
                <a:solidFill>
                  <a:schemeClr val="bg2"/>
                </a:solidFill>
              </a:defRPr>
            </a:lvl3pPr>
            <a:lvl4pPr indent="0">
              <a:buFontTx/>
              <a:buNone/>
              <a:defRPr sz="3200" b="1">
                <a:solidFill>
                  <a:schemeClr val="bg2"/>
                </a:solidFill>
              </a:defRPr>
            </a:lvl4pPr>
            <a:lvl5pPr indent="0">
              <a:buFontTx/>
              <a:buNone/>
              <a:defRPr sz="3200" b="1">
                <a:solidFill>
                  <a:schemeClr val="bg2"/>
                </a:solidFill>
              </a:defRPr>
            </a:lvl5pPr>
          </a:lstStyle>
          <a:p>
            <a:pPr lvl="0"/>
            <a:r>
              <a:rPr lang="en-US"/>
              <a:t>text </a:t>
            </a:r>
          </a:p>
        </p:txBody>
      </p:sp>
      <p:sp>
        <p:nvSpPr>
          <p:cNvPr id="2" name="Title 1">
            <a:extLst>
              <a:ext uri="{FF2B5EF4-FFF2-40B4-BE49-F238E27FC236}">
                <a16:creationId xmlns:a16="http://schemas.microsoft.com/office/drawing/2014/main" id="{820A7E22-1A04-48F0-B5A3-0579B896D51D}"/>
              </a:ext>
            </a:extLst>
          </p:cNvPr>
          <p:cNvSpPr>
            <a:spLocks noGrp="1"/>
          </p:cNvSpPr>
          <p:nvPr>
            <p:ph type="title"/>
          </p:nvPr>
        </p:nvSpPr>
        <p:spPr>
          <a:xfrm>
            <a:off x="306000" y="257176"/>
            <a:ext cx="11552400" cy="1131722"/>
          </a:xfrm>
        </p:spPr>
        <p:txBody>
          <a:bodyPr/>
          <a:lstStyle>
            <a:lvl1pPr>
              <a:defRPr sz="4400"/>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66459289-9A9B-4863-88A8-800E51931FF1}"/>
              </a:ext>
            </a:extLst>
          </p:cNvPr>
          <p:cNvSpPr>
            <a:spLocks noGrp="1"/>
          </p:cNvSpPr>
          <p:nvPr>
            <p:ph type="dt" sz="half" idx="10"/>
          </p:nvPr>
        </p:nvSpPr>
        <p:spPr/>
        <p:txBody>
          <a:bodyPr/>
          <a:lstStyle/>
          <a:p>
            <a:fld id="{6DC218AA-0319-4184-85EC-54DD732B49C8}" type="datetime1">
              <a:rPr lang="en-GB" smtClean="0"/>
              <a:t>09/10/2024</a:t>
            </a:fld>
            <a:endParaRPr lang="en-GB"/>
          </a:p>
        </p:txBody>
      </p:sp>
      <p:sp>
        <p:nvSpPr>
          <p:cNvPr id="4" name="Footer Placeholder 3">
            <a:extLst>
              <a:ext uri="{FF2B5EF4-FFF2-40B4-BE49-F238E27FC236}">
                <a16:creationId xmlns:a16="http://schemas.microsoft.com/office/drawing/2014/main" id="{0BCD24F6-5900-4426-8CA6-5E5993830316}"/>
              </a:ext>
            </a:extLst>
          </p:cNvPr>
          <p:cNvSpPr>
            <a:spLocks noGrp="1"/>
          </p:cNvSpPr>
          <p:nvPr>
            <p:ph type="ftr" sz="quarter" idx="11"/>
          </p:nvPr>
        </p:nvSpPr>
        <p:spPr/>
        <p:txBody>
          <a:bodyPr/>
          <a:lstStyle/>
          <a:p>
            <a:r>
              <a:rPr lang="en-GB">
                <a:solidFill>
                  <a:schemeClr val="tx1">
                    <a:lumMod val="50000"/>
                    <a:lumOff val="50000"/>
                  </a:schemeClr>
                </a:solidFill>
              </a:rPr>
              <a:t>Produced by Essex County Council Strategy Insight and Engagement</a:t>
            </a:r>
          </a:p>
        </p:txBody>
      </p:sp>
      <p:sp>
        <p:nvSpPr>
          <p:cNvPr id="5" name="Slide Number Placeholder 4">
            <a:extLst>
              <a:ext uri="{FF2B5EF4-FFF2-40B4-BE49-F238E27FC236}">
                <a16:creationId xmlns:a16="http://schemas.microsoft.com/office/drawing/2014/main" id="{5AF9DEDD-F3C9-4DB9-8AB7-9B9FAE58AD22}"/>
              </a:ext>
            </a:extLst>
          </p:cNvPr>
          <p:cNvSpPr>
            <a:spLocks noGrp="1"/>
          </p:cNvSpPr>
          <p:nvPr>
            <p:ph type="sldNum" sz="quarter" idx="12"/>
          </p:nvPr>
        </p:nvSpPr>
        <p:spPr/>
        <p:txBody>
          <a:bodyPr/>
          <a:lstStyle/>
          <a:p>
            <a:r>
              <a:rPr lang="en-GB"/>
              <a:t>|   </a:t>
            </a:r>
            <a:fld id="{5898CC38-F149-5B45-A1B4-290B41364A0C}" type="slidenum">
              <a:rPr lang="en-GB" smtClean="0"/>
              <a:pPr/>
              <a:t>‹#›</a:t>
            </a:fld>
            <a:endParaRPr lang="en-GB"/>
          </a:p>
        </p:txBody>
      </p:sp>
      <p:sp>
        <p:nvSpPr>
          <p:cNvPr id="9" name="Text Placeholder 8">
            <a:extLst>
              <a:ext uri="{FF2B5EF4-FFF2-40B4-BE49-F238E27FC236}">
                <a16:creationId xmlns:a16="http://schemas.microsoft.com/office/drawing/2014/main" id="{3CFCCB34-DDF7-4318-9C93-3CA1912F6208}"/>
              </a:ext>
            </a:extLst>
          </p:cNvPr>
          <p:cNvSpPr>
            <a:spLocks noGrp="1"/>
          </p:cNvSpPr>
          <p:nvPr>
            <p:ph type="body" sz="quarter" idx="14"/>
          </p:nvPr>
        </p:nvSpPr>
        <p:spPr>
          <a:xfrm>
            <a:off x="1310400" y="1785938"/>
            <a:ext cx="4114800" cy="957600"/>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1" name="Text Placeholder 8">
            <a:extLst>
              <a:ext uri="{FF2B5EF4-FFF2-40B4-BE49-F238E27FC236}">
                <a16:creationId xmlns:a16="http://schemas.microsoft.com/office/drawing/2014/main" id="{75F07E28-6A00-4FDD-A725-52B4301AAE95}"/>
              </a:ext>
            </a:extLst>
          </p:cNvPr>
          <p:cNvSpPr>
            <a:spLocks noGrp="1"/>
          </p:cNvSpPr>
          <p:nvPr>
            <p:ph type="body" sz="quarter" idx="16"/>
          </p:nvPr>
        </p:nvSpPr>
        <p:spPr>
          <a:xfrm>
            <a:off x="1310400" y="2952000"/>
            <a:ext cx="4114800" cy="957600"/>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3" name="Text Placeholder 8">
            <a:extLst>
              <a:ext uri="{FF2B5EF4-FFF2-40B4-BE49-F238E27FC236}">
                <a16:creationId xmlns:a16="http://schemas.microsoft.com/office/drawing/2014/main" id="{95350E13-471F-4950-B14C-729E49A8168C}"/>
              </a:ext>
            </a:extLst>
          </p:cNvPr>
          <p:cNvSpPr>
            <a:spLocks noGrp="1"/>
          </p:cNvSpPr>
          <p:nvPr>
            <p:ph type="body" sz="quarter" idx="18"/>
          </p:nvPr>
        </p:nvSpPr>
        <p:spPr>
          <a:xfrm>
            <a:off x="1310400" y="4190400"/>
            <a:ext cx="4114800" cy="957600"/>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5" name="Text Placeholder 8">
            <a:extLst>
              <a:ext uri="{FF2B5EF4-FFF2-40B4-BE49-F238E27FC236}">
                <a16:creationId xmlns:a16="http://schemas.microsoft.com/office/drawing/2014/main" id="{7A2EF067-1F3F-4B12-8615-D23C15BB6F05}"/>
              </a:ext>
            </a:extLst>
          </p:cNvPr>
          <p:cNvSpPr>
            <a:spLocks noGrp="1"/>
          </p:cNvSpPr>
          <p:nvPr>
            <p:ph type="body" sz="quarter" idx="20"/>
          </p:nvPr>
        </p:nvSpPr>
        <p:spPr>
          <a:xfrm>
            <a:off x="1310400" y="5392800"/>
            <a:ext cx="4114800" cy="957600"/>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7" name="Text Placeholder 8">
            <a:extLst>
              <a:ext uri="{FF2B5EF4-FFF2-40B4-BE49-F238E27FC236}">
                <a16:creationId xmlns:a16="http://schemas.microsoft.com/office/drawing/2014/main" id="{471A5A04-368F-48F2-8E4A-166561D38E0B}"/>
              </a:ext>
            </a:extLst>
          </p:cNvPr>
          <p:cNvSpPr>
            <a:spLocks noGrp="1"/>
          </p:cNvSpPr>
          <p:nvPr>
            <p:ph type="body" sz="quarter" idx="22"/>
          </p:nvPr>
        </p:nvSpPr>
        <p:spPr>
          <a:xfrm>
            <a:off x="7214400" y="1785938"/>
            <a:ext cx="4114800" cy="957600"/>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19" name="Text Placeholder 8">
            <a:extLst>
              <a:ext uri="{FF2B5EF4-FFF2-40B4-BE49-F238E27FC236}">
                <a16:creationId xmlns:a16="http://schemas.microsoft.com/office/drawing/2014/main" id="{C2150ACD-AEB1-460D-9C24-43251BCA8CC4}"/>
              </a:ext>
            </a:extLst>
          </p:cNvPr>
          <p:cNvSpPr>
            <a:spLocks noGrp="1"/>
          </p:cNvSpPr>
          <p:nvPr>
            <p:ph type="body" sz="quarter" idx="24"/>
          </p:nvPr>
        </p:nvSpPr>
        <p:spPr>
          <a:xfrm>
            <a:off x="7214400" y="2952000"/>
            <a:ext cx="4114800" cy="957600"/>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21" name="Text Placeholder 8">
            <a:extLst>
              <a:ext uri="{FF2B5EF4-FFF2-40B4-BE49-F238E27FC236}">
                <a16:creationId xmlns:a16="http://schemas.microsoft.com/office/drawing/2014/main" id="{67EBB98E-DD76-4352-AAA2-87D48F8818D8}"/>
              </a:ext>
            </a:extLst>
          </p:cNvPr>
          <p:cNvSpPr>
            <a:spLocks noGrp="1"/>
          </p:cNvSpPr>
          <p:nvPr>
            <p:ph type="body" sz="quarter" idx="26"/>
          </p:nvPr>
        </p:nvSpPr>
        <p:spPr>
          <a:xfrm>
            <a:off x="7214400" y="4190400"/>
            <a:ext cx="4114800" cy="957600"/>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23" name="Text Placeholder 8">
            <a:extLst>
              <a:ext uri="{FF2B5EF4-FFF2-40B4-BE49-F238E27FC236}">
                <a16:creationId xmlns:a16="http://schemas.microsoft.com/office/drawing/2014/main" id="{93AC6C7A-B293-469A-8731-D27D97BF3C1A}"/>
              </a:ext>
            </a:extLst>
          </p:cNvPr>
          <p:cNvSpPr>
            <a:spLocks noGrp="1"/>
          </p:cNvSpPr>
          <p:nvPr>
            <p:ph type="body" sz="quarter" idx="28"/>
          </p:nvPr>
        </p:nvSpPr>
        <p:spPr>
          <a:xfrm>
            <a:off x="7214400" y="5392800"/>
            <a:ext cx="4114800" cy="957600"/>
          </a:xfrm>
        </p:spPr>
        <p:txBody>
          <a:bodyPr/>
          <a:lstStyle>
            <a:lvl1pPr marL="0" indent="0">
              <a:buNone/>
              <a:defRPr b="1"/>
            </a:lvl1pPr>
            <a:lvl2pPr marL="0" indent="0">
              <a:buNone/>
              <a:defRPr/>
            </a:lvl2pPr>
          </a:lstStyle>
          <a:p>
            <a:pPr lvl="0"/>
            <a:r>
              <a:rPr lang="en-US"/>
              <a:t>Click to edit Master text styles</a:t>
            </a:r>
          </a:p>
          <a:p>
            <a:pPr lvl="1"/>
            <a:r>
              <a:rPr lang="en-US"/>
              <a:t>Second level</a:t>
            </a:r>
          </a:p>
        </p:txBody>
      </p:sp>
      <p:sp>
        <p:nvSpPr>
          <p:cNvPr id="26" name="Text Placeholder 24">
            <a:extLst>
              <a:ext uri="{FF2B5EF4-FFF2-40B4-BE49-F238E27FC236}">
                <a16:creationId xmlns:a16="http://schemas.microsoft.com/office/drawing/2014/main" id="{B6A3B345-E852-4B4B-9D8E-1A9B25ABAB28}"/>
              </a:ext>
            </a:extLst>
          </p:cNvPr>
          <p:cNvSpPr>
            <a:spLocks noGrp="1"/>
          </p:cNvSpPr>
          <p:nvPr>
            <p:ph type="body" sz="quarter" idx="30" hasCustomPrompt="1"/>
          </p:nvPr>
        </p:nvSpPr>
        <p:spPr>
          <a:xfrm>
            <a:off x="301625" y="2951662"/>
            <a:ext cx="835025" cy="957262"/>
          </a:xfrm>
          <a:solidFill>
            <a:schemeClr val="accent1"/>
          </a:solidFill>
        </p:spPr>
        <p:txBody>
          <a:bodyPr/>
          <a:lstStyle>
            <a:lvl1pPr marL="0" indent="0">
              <a:buFontTx/>
              <a:buNone/>
              <a:defRPr sz="3200" b="1">
                <a:solidFill>
                  <a:schemeClr val="bg1"/>
                </a:solidFill>
              </a:defRPr>
            </a:lvl1pPr>
            <a:lvl2pPr indent="0">
              <a:buFontTx/>
              <a:buNone/>
              <a:defRPr sz="3200" b="1">
                <a:solidFill>
                  <a:schemeClr val="bg2"/>
                </a:solidFill>
              </a:defRPr>
            </a:lvl2pPr>
            <a:lvl3pPr indent="0">
              <a:buFontTx/>
              <a:buNone/>
              <a:defRPr sz="3200" b="1">
                <a:solidFill>
                  <a:schemeClr val="bg2"/>
                </a:solidFill>
              </a:defRPr>
            </a:lvl3pPr>
            <a:lvl4pPr indent="0">
              <a:buFontTx/>
              <a:buNone/>
              <a:defRPr sz="3200" b="1">
                <a:solidFill>
                  <a:schemeClr val="bg2"/>
                </a:solidFill>
              </a:defRPr>
            </a:lvl4pPr>
            <a:lvl5pPr indent="0">
              <a:buFontTx/>
              <a:buNone/>
              <a:defRPr sz="3200" b="1">
                <a:solidFill>
                  <a:schemeClr val="bg2"/>
                </a:solidFill>
              </a:defRPr>
            </a:lvl5pPr>
          </a:lstStyle>
          <a:p>
            <a:pPr lvl="0"/>
            <a:r>
              <a:rPr lang="en-US"/>
              <a:t>text </a:t>
            </a:r>
          </a:p>
        </p:txBody>
      </p:sp>
      <p:sp>
        <p:nvSpPr>
          <p:cNvPr id="27" name="Text Placeholder 24">
            <a:extLst>
              <a:ext uri="{FF2B5EF4-FFF2-40B4-BE49-F238E27FC236}">
                <a16:creationId xmlns:a16="http://schemas.microsoft.com/office/drawing/2014/main" id="{BEE9308F-D5EE-4D3D-9C47-B58F134A7962}"/>
              </a:ext>
            </a:extLst>
          </p:cNvPr>
          <p:cNvSpPr>
            <a:spLocks noGrp="1"/>
          </p:cNvSpPr>
          <p:nvPr>
            <p:ph type="body" sz="quarter" idx="31" hasCustomPrompt="1"/>
          </p:nvPr>
        </p:nvSpPr>
        <p:spPr>
          <a:xfrm>
            <a:off x="301625" y="4190400"/>
            <a:ext cx="835025" cy="957262"/>
          </a:xfrm>
          <a:solidFill>
            <a:schemeClr val="accent1"/>
          </a:solidFill>
        </p:spPr>
        <p:txBody>
          <a:bodyPr/>
          <a:lstStyle>
            <a:lvl1pPr marL="0" indent="0">
              <a:buFontTx/>
              <a:buNone/>
              <a:defRPr sz="3200" b="1">
                <a:solidFill>
                  <a:schemeClr val="bg1"/>
                </a:solidFill>
              </a:defRPr>
            </a:lvl1pPr>
            <a:lvl2pPr indent="0">
              <a:buFontTx/>
              <a:buNone/>
              <a:defRPr sz="3200" b="1">
                <a:solidFill>
                  <a:schemeClr val="bg2"/>
                </a:solidFill>
              </a:defRPr>
            </a:lvl2pPr>
            <a:lvl3pPr indent="0">
              <a:buFontTx/>
              <a:buNone/>
              <a:defRPr sz="3200" b="1">
                <a:solidFill>
                  <a:schemeClr val="bg2"/>
                </a:solidFill>
              </a:defRPr>
            </a:lvl3pPr>
            <a:lvl4pPr indent="0">
              <a:buFontTx/>
              <a:buNone/>
              <a:defRPr sz="3200" b="1">
                <a:solidFill>
                  <a:schemeClr val="bg2"/>
                </a:solidFill>
              </a:defRPr>
            </a:lvl4pPr>
            <a:lvl5pPr indent="0">
              <a:buFontTx/>
              <a:buNone/>
              <a:defRPr sz="3200" b="1">
                <a:solidFill>
                  <a:schemeClr val="bg2"/>
                </a:solidFill>
              </a:defRPr>
            </a:lvl5pPr>
          </a:lstStyle>
          <a:p>
            <a:pPr lvl="0"/>
            <a:r>
              <a:rPr lang="en-US"/>
              <a:t>text </a:t>
            </a:r>
          </a:p>
        </p:txBody>
      </p:sp>
      <p:sp>
        <p:nvSpPr>
          <p:cNvPr id="28" name="Text Placeholder 24">
            <a:extLst>
              <a:ext uri="{FF2B5EF4-FFF2-40B4-BE49-F238E27FC236}">
                <a16:creationId xmlns:a16="http://schemas.microsoft.com/office/drawing/2014/main" id="{80E08A42-0F58-446B-94C2-AB973E93BC24}"/>
              </a:ext>
            </a:extLst>
          </p:cNvPr>
          <p:cNvSpPr>
            <a:spLocks noGrp="1"/>
          </p:cNvSpPr>
          <p:nvPr>
            <p:ph type="body" sz="quarter" idx="32" hasCustomPrompt="1"/>
          </p:nvPr>
        </p:nvSpPr>
        <p:spPr>
          <a:xfrm>
            <a:off x="301625" y="5392800"/>
            <a:ext cx="835025" cy="957262"/>
          </a:xfrm>
          <a:solidFill>
            <a:schemeClr val="accent1"/>
          </a:solidFill>
        </p:spPr>
        <p:txBody>
          <a:bodyPr/>
          <a:lstStyle>
            <a:lvl1pPr marL="0" indent="0">
              <a:buFontTx/>
              <a:buNone/>
              <a:defRPr sz="3200" b="1">
                <a:solidFill>
                  <a:schemeClr val="bg1"/>
                </a:solidFill>
              </a:defRPr>
            </a:lvl1pPr>
            <a:lvl2pPr indent="0">
              <a:buFontTx/>
              <a:buNone/>
              <a:defRPr sz="3200" b="1">
                <a:solidFill>
                  <a:schemeClr val="bg2"/>
                </a:solidFill>
              </a:defRPr>
            </a:lvl2pPr>
            <a:lvl3pPr indent="0">
              <a:buFontTx/>
              <a:buNone/>
              <a:defRPr sz="3200" b="1">
                <a:solidFill>
                  <a:schemeClr val="bg2"/>
                </a:solidFill>
              </a:defRPr>
            </a:lvl3pPr>
            <a:lvl4pPr indent="0">
              <a:buFontTx/>
              <a:buNone/>
              <a:defRPr sz="3200" b="1">
                <a:solidFill>
                  <a:schemeClr val="bg2"/>
                </a:solidFill>
              </a:defRPr>
            </a:lvl4pPr>
            <a:lvl5pPr indent="0">
              <a:buFontTx/>
              <a:buNone/>
              <a:defRPr sz="3200" b="1">
                <a:solidFill>
                  <a:schemeClr val="bg2"/>
                </a:solidFill>
              </a:defRPr>
            </a:lvl5pPr>
          </a:lstStyle>
          <a:p>
            <a:pPr lvl="0"/>
            <a:r>
              <a:rPr lang="en-US"/>
              <a:t>text </a:t>
            </a:r>
          </a:p>
        </p:txBody>
      </p:sp>
      <p:sp>
        <p:nvSpPr>
          <p:cNvPr id="29" name="Text Placeholder 24">
            <a:extLst>
              <a:ext uri="{FF2B5EF4-FFF2-40B4-BE49-F238E27FC236}">
                <a16:creationId xmlns:a16="http://schemas.microsoft.com/office/drawing/2014/main" id="{E7359723-D7AB-4162-B5D6-542FE57ED2D3}"/>
              </a:ext>
            </a:extLst>
          </p:cNvPr>
          <p:cNvSpPr>
            <a:spLocks noGrp="1"/>
          </p:cNvSpPr>
          <p:nvPr>
            <p:ph type="body" sz="quarter" idx="33" hasCustomPrompt="1"/>
          </p:nvPr>
        </p:nvSpPr>
        <p:spPr>
          <a:xfrm>
            <a:off x="6210000" y="1785600"/>
            <a:ext cx="835025" cy="957262"/>
          </a:xfrm>
          <a:solidFill>
            <a:schemeClr val="accent1"/>
          </a:solidFill>
        </p:spPr>
        <p:txBody>
          <a:bodyPr/>
          <a:lstStyle>
            <a:lvl1pPr marL="0" indent="0">
              <a:buFontTx/>
              <a:buNone/>
              <a:defRPr sz="3200" b="1">
                <a:solidFill>
                  <a:schemeClr val="bg1"/>
                </a:solidFill>
              </a:defRPr>
            </a:lvl1pPr>
            <a:lvl2pPr indent="0">
              <a:buFontTx/>
              <a:buNone/>
              <a:defRPr sz="3200" b="1">
                <a:solidFill>
                  <a:schemeClr val="bg2"/>
                </a:solidFill>
              </a:defRPr>
            </a:lvl2pPr>
            <a:lvl3pPr indent="0">
              <a:buFontTx/>
              <a:buNone/>
              <a:defRPr sz="3200" b="1">
                <a:solidFill>
                  <a:schemeClr val="bg2"/>
                </a:solidFill>
              </a:defRPr>
            </a:lvl3pPr>
            <a:lvl4pPr indent="0">
              <a:buFontTx/>
              <a:buNone/>
              <a:defRPr sz="3200" b="1">
                <a:solidFill>
                  <a:schemeClr val="bg2"/>
                </a:solidFill>
              </a:defRPr>
            </a:lvl4pPr>
            <a:lvl5pPr indent="0">
              <a:buFontTx/>
              <a:buNone/>
              <a:defRPr sz="3200" b="1">
                <a:solidFill>
                  <a:schemeClr val="bg2"/>
                </a:solidFill>
              </a:defRPr>
            </a:lvl5pPr>
          </a:lstStyle>
          <a:p>
            <a:pPr lvl="0"/>
            <a:r>
              <a:rPr lang="en-US"/>
              <a:t>text </a:t>
            </a:r>
          </a:p>
        </p:txBody>
      </p:sp>
      <p:sp>
        <p:nvSpPr>
          <p:cNvPr id="30" name="Text Placeholder 24">
            <a:extLst>
              <a:ext uri="{FF2B5EF4-FFF2-40B4-BE49-F238E27FC236}">
                <a16:creationId xmlns:a16="http://schemas.microsoft.com/office/drawing/2014/main" id="{875B2E40-430D-4757-B86D-915E7CF82E41}"/>
              </a:ext>
            </a:extLst>
          </p:cNvPr>
          <p:cNvSpPr>
            <a:spLocks noGrp="1"/>
          </p:cNvSpPr>
          <p:nvPr>
            <p:ph type="body" sz="quarter" idx="34" hasCustomPrompt="1"/>
          </p:nvPr>
        </p:nvSpPr>
        <p:spPr>
          <a:xfrm>
            <a:off x="6210000" y="2951662"/>
            <a:ext cx="835025" cy="957262"/>
          </a:xfrm>
          <a:solidFill>
            <a:schemeClr val="accent1"/>
          </a:solidFill>
        </p:spPr>
        <p:txBody>
          <a:bodyPr/>
          <a:lstStyle>
            <a:lvl1pPr marL="0" indent="0">
              <a:buFontTx/>
              <a:buNone/>
              <a:defRPr sz="3200" b="1">
                <a:solidFill>
                  <a:schemeClr val="bg1"/>
                </a:solidFill>
              </a:defRPr>
            </a:lvl1pPr>
            <a:lvl2pPr indent="0">
              <a:buFontTx/>
              <a:buNone/>
              <a:defRPr sz="3200" b="1">
                <a:solidFill>
                  <a:schemeClr val="bg2"/>
                </a:solidFill>
              </a:defRPr>
            </a:lvl2pPr>
            <a:lvl3pPr indent="0">
              <a:buFontTx/>
              <a:buNone/>
              <a:defRPr sz="3200" b="1">
                <a:solidFill>
                  <a:schemeClr val="bg2"/>
                </a:solidFill>
              </a:defRPr>
            </a:lvl3pPr>
            <a:lvl4pPr indent="0">
              <a:buFontTx/>
              <a:buNone/>
              <a:defRPr sz="3200" b="1">
                <a:solidFill>
                  <a:schemeClr val="bg2"/>
                </a:solidFill>
              </a:defRPr>
            </a:lvl4pPr>
            <a:lvl5pPr indent="0">
              <a:buFontTx/>
              <a:buNone/>
              <a:defRPr sz="3200" b="1">
                <a:solidFill>
                  <a:schemeClr val="bg2"/>
                </a:solidFill>
              </a:defRPr>
            </a:lvl5pPr>
          </a:lstStyle>
          <a:p>
            <a:pPr lvl="0"/>
            <a:r>
              <a:rPr lang="en-US"/>
              <a:t>text </a:t>
            </a:r>
          </a:p>
        </p:txBody>
      </p:sp>
      <p:sp>
        <p:nvSpPr>
          <p:cNvPr id="31" name="Text Placeholder 24">
            <a:extLst>
              <a:ext uri="{FF2B5EF4-FFF2-40B4-BE49-F238E27FC236}">
                <a16:creationId xmlns:a16="http://schemas.microsoft.com/office/drawing/2014/main" id="{8B12E074-12DD-4906-AD45-6A5A25508A56}"/>
              </a:ext>
            </a:extLst>
          </p:cNvPr>
          <p:cNvSpPr>
            <a:spLocks noGrp="1"/>
          </p:cNvSpPr>
          <p:nvPr>
            <p:ph type="body" sz="quarter" idx="35" hasCustomPrompt="1"/>
          </p:nvPr>
        </p:nvSpPr>
        <p:spPr>
          <a:xfrm>
            <a:off x="6210000" y="4190400"/>
            <a:ext cx="835025" cy="957262"/>
          </a:xfrm>
          <a:solidFill>
            <a:schemeClr val="accent1"/>
          </a:solidFill>
        </p:spPr>
        <p:txBody>
          <a:bodyPr/>
          <a:lstStyle>
            <a:lvl1pPr marL="0" indent="0">
              <a:buFontTx/>
              <a:buNone/>
              <a:defRPr sz="3200" b="1">
                <a:solidFill>
                  <a:schemeClr val="bg1"/>
                </a:solidFill>
              </a:defRPr>
            </a:lvl1pPr>
            <a:lvl2pPr indent="0">
              <a:buFontTx/>
              <a:buNone/>
              <a:defRPr sz="3200" b="1">
                <a:solidFill>
                  <a:schemeClr val="bg2"/>
                </a:solidFill>
              </a:defRPr>
            </a:lvl2pPr>
            <a:lvl3pPr indent="0">
              <a:buFontTx/>
              <a:buNone/>
              <a:defRPr sz="3200" b="1">
                <a:solidFill>
                  <a:schemeClr val="bg2"/>
                </a:solidFill>
              </a:defRPr>
            </a:lvl3pPr>
            <a:lvl4pPr indent="0">
              <a:buFontTx/>
              <a:buNone/>
              <a:defRPr sz="3200" b="1">
                <a:solidFill>
                  <a:schemeClr val="bg2"/>
                </a:solidFill>
              </a:defRPr>
            </a:lvl4pPr>
            <a:lvl5pPr indent="0">
              <a:buFontTx/>
              <a:buNone/>
              <a:defRPr sz="3200" b="1">
                <a:solidFill>
                  <a:schemeClr val="bg2"/>
                </a:solidFill>
              </a:defRPr>
            </a:lvl5pPr>
          </a:lstStyle>
          <a:p>
            <a:pPr lvl="0"/>
            <a:r>
              <a:rPr lang="en-US"/>
              <a:t>text </a:t>
            </a:r>
          </a:p>
        </p:txBody>
      </p:sp>
      <p:sp>
        <p:nvSpPr>
          <p:cNvPr id="32" name="Text Placeholder 24">
            <a:extLst>
              <a:ext uri="{FF2B5EF4-FFF2-40B4-BE49-F238E27FC236}">
                <a16:creationId xmlns:a16="http://schemas.microsoft.com/office/drawing/2014/main" id="{BF4BB1D9-FC03-4090-9F94-EF8BEAC5C149}"/>
              </a:ext>
            </a:extLst>
          </p:cNvPr>
          <p:cNvSpPr>
            <a:spLocks noGrp="1"/>
          </p:cNvSpPr>
          <p:nvPr>
            <p:ph type="body" sz="quarter" idx="36" hasCustomPrompt="1"/>
          </p:nvPr>
        </p:nvSpPr>
        <p:spPr>
          <a:xfrm>
            <a:off x="6210000" y="5392800"/>
            <a:ext cx="835025" cy="957262"/>
          </a:xfrm>
          <a:solidFill>
            <a:schemeClr val="accent1"/>
          </a:solidFill>
        </p:spPr>
        <p:txBody>
          <a:bodyPr/>
          <a:lstStyle>
            <a:lvl1pPr marL="0" indent="0">
              <a:buFontTx/>
              <a:buNone/>
              <a:defRPr sz="3200" b="1">
                <a:solidFill>
                  <a:schemeClr val="bg1"/>
                </a:solidFill>
              </a:defRPr>
            </a:lvl1pPr>
            <a:lvl2pPr indent="0">
              <a:buFontTx/>
              <a:buNone/>
              <a:defRPr sz="3200" b="1">
                <a:solidFill>
                  <a:schemeClr val="bg2"/>
                </a:solidFill>
              </a:defRPr>
            </a:lvl2pPr>
            <a:lvl3pPr indent="0">
              <a:buFontTx/>
              <a:buNone/>
              <a:defRPr sz="3200" b="1">
                <a:solidFill>
                  <a:schemeClr val="bg2"/>
                </a:solidFill>
              </a:defRPr>
            </a:lvl3pPr>
            <a:lvl4pPr indent="0">
              <a:buFontTx/>
              <a:buNone/>
              <a:defRPr sz="3200" b="1">
                <a:solidFill>
                  <a:schemeClr val="bg2"/>
                </a:solidFill>
              </a:defRPr>
            </a:lvl4pPr>
            <a:lvl5pPr indent="0">
              <a:buFontTx/>
              <a:buNone/>
              <a:defRPr sz="3200" b="1">
                <a:solidFill>
                  <a:schemeClr val="bg2"/>
                </a:solidFill>
              </a:defRPr>
            </a:lvl5pPr>
          </a:lstStyle>
          <a:p>
            <a:pPr lvl="0"/>
            <a:r>
              <a:rPr lang="en-US"/>
              <a:t>text </a:t>
            </a:r>
          </a:p>
        </p:txBody>
      </p:sp>
    </p:spTree>
    <p:extLst>
      <p:ext uri="{BB962C8B-B14F-4D97-AF65-F5344CB8AC3E}">
        <p14:creationId xmlns:p14="http://schemas.microsoft.com/office/powerpoint/2010/main" val="7040600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ey message and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C2F8-7688-4288-9199-BB2C3EBE8BAB}"/>
              </a:ext>
            </a:extLst>
          </p:cNvPr>
          <p:cNvSpPr>
            <a:spLocks noGrp="1"/>
          </p:cNvSpPr>
          <p:nvPr>
            <p:ph type="title"/>
          </p:nvPr>
        </p:nvSpPr>
        <p:spPr>
          <a:xfrm>
            <a:off x="306000" y="257175"/>
            <a:ext cx="11552400" cy="712368"/>
          </a:xfrm>
        </p:spPr>
        <p:txBody>
          <a:bodyPr/>
          <a:lstStyle>
            <a:lvl1pPr>
              <a:lnSpc>
                <a:spcPct val="100000"/>
              </a:lnSpc>
              <a:defRPr>
                <a:solidFill>
                  <a:schemeClr val="tx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8E8D95-4D94-4F30-835D-3FF40188D1D6}"/>
              </a:ext>
            </a:extLst>
          </p:cNvPr>
          <p:cNvSpPr>
            <a:spLocks noGrp="1"/>
          </p:cNvSpPr>
          <p:nvPr>
            <p:ph sz="half" idx="1"/>
          </p:nvPr>
        </p:nvSpPr>
        <p:spPr>
          <a:xfrm>
            <a:off x="306000" y="1261404"/>
            <a:ext cx="3888000" cy="2059200"/>
          </a:xfrm>
        </p:spPr>
        <p:txBody>
          <a:bodyPr/>
          <a:lstStyle>
            <a:lvl1pPr>
              <a:defRPr sz="3600" b="1"/>
            </a:lvl1pPr>
          </a:lstStyle>
          <a:p>
            <a:pPr lvl="0"/>
            <a:r>
              <a:rPr lang="en-US"/>
              <a:t>Click to edit Master text styles</a:t>
            </a:r>
          </a:p>
        </p:txBody>
      </p:sp>
      <p:sp>
        <p:nvSpPr>
          <p:cNvPr id="5" name="Date Placeholder 4">
            <a:extLst>
              <a:ext uri="{FF2B5EF4-FFF2-40B4-BE49-F238E27FC236}">
                <a16:creationId xmlns:a16="http://schemas.microsoft.com/office/drawing/2014/main" id="{15AACAD1-372D-4F71-B337-F9A7F3B5CC47}"/>
              </a:ext>
            </a:extLst>
          </p:cNvPr>
          <p:cNvSpPr>
            <a:spLocks noGrp="1"/>
          </p:cNvSpPr>
          <p:nvPr>
            <p:ph type="dt" sz="half" idx="10"/>
          </p:nvPr>
        </p:nvSpPr>
        <p:spPr/>
        <p:txBody>
          <a:bodyPr/>
          <a:lstStyle/>
          <a:p>
            <a:fld id="{600613A6-A489-428B-9466-BB2CA556283B}" type="datetime1">
              <a:rPr lang="en-GB" smtClean="0"/>
              <a:t>09/10/2024</a:t>
            </a:fld>
            <a:endParaRPr lang="en-GB"/>
          </a:p>
        </p:txBody>
      </p:sp>
      <p:sp>
        <p:nvSpPr>
          <p:cNvPr id="6" name="Footer Placeholder 5">
            <a:extLst>
              <a:ext uri="{FF2B5EF4-FFF2-40B4-BE49-F238E27FC236}">
                <a16:creationId xmlns:a16="http://schemas.microsoft.com/office/drawing/2014/main" id="{8B9E4A27-53E6-48EA-A37A-F875441579D5}"/>
              </a:ext>
            </a:extLst>
          </p:cNvPr>
          <p:cNvSpPr>
            <a:spLocks noGrp="1"/>
          </p:cNvSpPr>
          <p:nvPr>
            <p:ph type="ftr" sz="quarter" idx="11"/>
          </p:nvPr>
        </p:nvSpPr>
        <p:spPr/>
        <p:txBody>
          <a:bodyPr/>
          <a:lstStyle/>
          <a:p>
            <a:r>
              <a:rPr lang="en-GB"/>
              <a:t>Produced by Essex County Council Strategy Insight and Engagement</a:t>
            </a:r>
          </a:p>
        </p:txBody>
      </p:sp>
      <p:sp>
        <p:nvSpPr>
          <p:cNvPr id="7" name="Slide Number Placeholder 6">
            <a:extLst>
              <a:ext uri="{FF2B5EF4-FFF2-40B4-BE49-F238E27FC236}">
                <a16:creationId xmlns:a16="http://schemas.microsoft.com/office/drawing/2014/main" id="{B769B38E-C211-4169-B9DE-CE7CAB4E9802}"/>
              </a:ext>
            </a:extLst>
          </p:cNvPr>
          <p:cNvSpPr>
            <a:spLocks noGrp="1"/>
          </p:cNvSpPr>
          <p:nvPr>
            <p:ph type="sldNum" sz="quarter" idx="12"/>
          </p:nvPr>
        </p:nvSpPr>
        <p:spPr/>
        <p:txBody>
          <a:bodyPr/>
          <a:lstStyle/>
          <a:p>
            <a:r>
              <a:rPr lang="en-GB"/>
              <a:t>|   </a:t>
            </a:r>
            <a:fld id="{5898CC38-F149-5B45-A1B4-290B41364A0C}" type="slidenum">
              <a:rPr lang="en-GB" smtClean="0"/>
              <a:pPr/>
              <a:t>‹#›</a:t>
            </a:fld>
            <a:endParaRPr lang="en-GB"/>
          </a:p>
        </p:txBody>
      </p:sp>
      <p:sp>
        <p:nvSpPr>
          <p:cNvPr id="9" name="Content Placeholder 3" descr="Add description of object (table/graph/picture, etc)">
            <a:extLst>
              <a:ext uri="{FF2B5EF4-FFF2-40B4-BE49-F238E27FC236}">
                <a16:creationId xmlns:a16="http://schemas.microsoft.com/office/drawing/2014/main" id="{67B85DDB-4159-4BB4-A59E-5BE213A7443F}"/>
              </a:ext>
            </a:extLst>
          </p:cNvPr>
          <p:cNvSpPr>
            <a:spLocks noGrp="1"/>
          </p:cNvSpPr>
          <p:nvPr>
            <p:ph sz="half" idx="2"/>
          </p:nvPr>
        </p:nvSpPr>
        <p:spPr>
          <a:xfrm>
            <a:off x="4471200" y="1249363"/>
            <a:ext cx="7393775" cy="4929188"/>
          </a:xfrm>
          <a:prstGeom prst="rect">
            <a:avLst/>
          </a:prstGeom>
        </p:spPr>
        <p:txBody>
          <a:bodyPr/>
          <a:lstStyle>
            <a:lvl1pPr>
              <a:buNone/>
              <a:defRPr/>
            </a:lvl1pPr>
          </a:lstStyle>
          <a:p>
            <a:pPr lvl="0"/>
            <a:r>
              <a:rPr lang="en-US"/>
              <a:t>Click to edit Master text styles</a:t>
            </a:r>
          </a:p>
        </p:txBody>
      </p:sp>
      <p:sp>
        <p:nvSpPr>
          <p:cNvPr id="8" name="Text Placeholder 7">
            <a:extLst>
              <a:ext uri="{FF2B5EF4-FFF2-40B4-BE49-F238E27FC236}">
                <a16:creationId xmlns:a16="http://schemas.microsoft.com/office/drawing/2014/main" id="{9682420F-7E00-4112-B16C-8B3BEE01681E}"/>
              </a:ext>
            </a:extLst>
          </p:cNvPr>
          <p:cNvSpPr>
            <a:spLocks noGrp="1"/>
          </p:cNvSpPr>
          <p:nvPr>
            <p:ph type="body" sz="quarter" idx="13"/>
          </p:nvPr>
        </p:nvSpPr>
        <p:spPr>
          <a:xfrm>
            <a:off x="0" y="3430800"/>
            <a:ext cx="4471200" cy="2747751"/>
          </a:xfrm>
          <a:solidFill>
            <a:schemeClr val="accent1"/>
          </a:solidFill>
        </p:spPr>
        <p:txBody>
          <a:bodyPr lIns="46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071884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message and object v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7605798-CE35-4206-A97D-EB4777053B4B}"/>
              </a:ext>
              <a:ext uri="{C183D7F6-B498-43B3-948B-1728B52AA6E4}">
                <adec:decorative xmlns:adec="http://schemas.microsoft.com/office/drawing/2017/decorative" val="1"/>
              </a:ext>
            </a:extLst>
          </p:cNvPr>
          <p:cNvSpPr/>
          <p:nvPr userDrawn="1"/>
        </p:nvSpPr>
        <p:spPr>
          <a:xfrm>
            <a:off x="0" y="2754488"/>
            <a:ext cx="6096000" cy="4103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AC34E1A6-9EC2-468E-98F7-98901A8D1A5B}"/>
              </a:ext>
            </a:extLst>
          </p:cNvPr>
          <p:cNvSpPr>
            <a:spLocks noGrp="1"/>
          </p:cNvSpPr>
          <p:nvPr>
            <p:ph type="title"/>
          </p:nvPr>
        </p:nvSpPr>
        <p:spPr>
          <a:xfrm>
            <a:off x="306000" y="252000"/>
            <a:ext cx="5428800" cy="820800"/>
          </a:xfrm>
        </p:spPr>
        <p:txBody>
          <a:bodyPr vert="horz" lIns="90000" tIns="45720" rIns="90000" bIns="0" rtlCol="0" anchor="b" anchorCtr="0">
            <a:normAutofit/>
          </a:bodyPr>
          <a:lstStyle>
            <a:lvl1pPr>
              <a:defRPr lang="en-GB">
                <a:solidFill>
                  <a:schemeClr val="tx1"/>
                </a:solidFill>
              </a:defRPr>
            </a:lvl1pPr>
          </a:lstStyle>
          <a:p>
            <a:pPr lvl="0">
              <a:lnSpc>
                <a:spcPct val="100000"/>
              </a:lnSpc>
            </a:pPr>
            <a:r>
              <a:rPr lang="en-US"/>
              <a:t>Click to edit Master title style</a:t>
            </a:r>
            <a:endParaRPr lang="en-GB"/>
          </a:p>
        </p:txBody>
      </p:sp>
      <p:sp>
        <p:nvSpPr>
          <p:cNvPr id="7" name="Content Placeholder 6">
            <a:extLst>
              <a:ext uri="{FF2B5EF4-FFF2-40B4-BE49-F238E27FC236}">
                <a16:creationId xmlns:a16="http://schemas.microsoft.com/office/drawing/2014/main" id="{926F895B-32EE-4C42-A771-15E886F401D7}"/>
              </a:ext>
            </a:extLst>
          </p:cNvPr>
          <p:cNvSpPr>
            <a:spLocks noGrp="1"/>
          </p:cNvSpPr>
          <p:nvPr>
            <p:ph sz="quarter" idx="13"/>
          </p:nvPr>
        </p:nvSpPr>
        <p:spPr>
          <a:xfrm>
            <a:off x="301625" y="1260938"/>
            <a:ext cx="5429250" cy="1375200"/>
          </a:xfrm>
        </p:spPr>
        <p:txBody>
          <a:bodyPr/>
          <a:lstStyle>
            <a:lvl1pPr marL="0" indent="0">
              <a:buNone/>
              <a:defRPr sz="2400" b="1">
                <a:solidFill>
                  <a:schemeClr val="accent1"/>
                </a:solidFill>
              </a:defRPr>
            </a:lvl1pPr>
          </a:lstStyle>
          <a:p>
            <a:pPr lvl="0"/>
            <a:r>
              <a:rPr lang="en-US"/>
              <a:t>Click to edit Master text styles</a:t>
            </a:r>
          </a:p>
        </p:txBody>
      </p:sp>
      <p:sp>
        <p:nvSpPr>
          <p:cNvPr id="14" name="Content Placeholder 13">
            <a:extLst>
              <a:ext uri="{FF2B5EF4-FFF2-40B4-BE49-F238E27FC236}">
                <a16:creationId xmlns:a16="http://schemas.microsoft.com/office/drawing/2014/main" id="{76953603-B320-4E9F-8C88-FCB935412932}"/>
              </a:ext>
            </a:extLst>
          </p:cNvPr>
          <p:cNvSpPr>
            <a:spLocks noGrp="1"/>
          </p:cNvSpPr>
          <p:nvPr>
            <p:ph sz="quarter" idx="16"/>
          </p:nvPr>
        </p:nvSpPr>
        <p:spPr>
          <a:xfrm>
            <a:off x="301625" y="2754313"/>
            <a:ext cx="5429250" cy="3424237"/>
          </a:xfrm>
        </p:spPr>
        <p:txBody>
          <a:bodyPr/>
          <a:lstStyle>
            <a:lvl1pPr marL="0" indent="0">
              <a:buNone/>
              <a:defRPr>
                <a:solidFill>
                  <a:schemeClr val="bg1"/>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p:txBody>
      </p:sp>
      <p:sp>
        <p:nvSpPr>
          <p:cNvPr id="11" name="Content Placeholder 10">
            <a:extLst>
              <a:ext uri="{FF2B5EF4-FFF2-40B4-BE49-F238E27FC236}">
                <a16:creationId xmlns:a16="http://schemas.microsoft.com/office/drawing/2014/main" id="{787F60CB-10DD-4652-B8F0-4AC544C71B4B}"/>
              </a:ext>
            </a:extLst>
          </p:cNvPr>
          <p:cNvSpPr>
            <a:spLocks noGrp="1"/>
          </p:cNvSpPr>
          <p:nvPr>
            <p:ph sz="quarter" idx="15"/>
          </p:nvPr>
        </p:nvSpPr>
        <p:spPr>
          <a:xfrm>
            <a:off x="6065661" y="0"/>
            <a:ext cx="6126339"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1E18C755-832F-4C56-B358-BC210FE8599D}"/>
              </a:ext>
            </a:extLst>
          </p:cNvPr>
          <p:cNvSpPr>
            <a:spLocks noGrp="1"/>
          </p:cNvSpPr>
          <p:nvPr>
            <p:ph type="ftr" sz="quarter" idx="11"/>
          </p:nvPr>
        </p:nvSpPr>
        <p:spPr/>
        <p:txBody>
          <a:bodyPr/>
          <a:lstStyle>
            <a:lvl1pPr>
              <a:defRPr>
                <a:solidFill>
                  <a:schemeClr val="bg2"/>
                </a:solidFill>
              </a:defRPr>
            </a:lvl1pPr>
          </a:lstStyle>
          <a:p>
            <a:r>
              <a:rPr lang="en-GB"/>
              <a:t>Produced by Essex County Council Strategy Insight and Engagement</a:t>
            </a:r>
          </a:p>
        </p:txBody>
      </p:sp>
      <p:sp>
        <p:nvSpPr>
          <p:cNvPr id="3" name="Date Placeholder 2">
            <a:extLst>
              <a:ext uri="{FF2B5EF4-FFF2-40B4-BE49-F238E27FC236}">
                <a16:creationId xmlns:a16="http://schemas.microsoft.com/office/drawing/2014/main" id="{9B1A9764-A1B9-46F8-96D5-74C081563C7F}"/>
              </a:ext>
            </a:extLst>
          </p:cNvPr>
          <p:cNvSpPr>
            <a:spLocks noGrp="1"/>
          </p:cNvSpPr>
          <p:nvPr>
            <p:ph type="dt" sz="half" idx="10"/>
          </p:nvPr>
        </p:nvSpPr>
        <p:spPr/>
        <p:txBody>
          <a:bodyPr/>
          <a:lstStyle>
            <a:lvl1pPr>
              <a:defRPr>
                <a:solidFill>
                  <a:schemeClr val="bg1"/>
                </a:solidFill>
              </a:defRPr>
            </a:lvl1pPr>
          </a:lstStyle>
          <a:p>
            <a:fld id="{DC13AD85-CE77-4F8C-BEB7-3D123B861324}" type="datetime1">
              <a:rPr lang="en-GB" smtClean="0"/>
              <a:pPr/>
              <a:t>09/10/2024</a:t>
            </a:fld>
            <a:endParaRPr lang="en-GB"/>
          </a:p>
        </p:txBody>
      </p:sp>
      <p:sp>
        <p:nvSpPr>
          <p:cNvPr id="5" name="Slide Number Placeholder 4">
            <a:extLst>
              <a:ext uri="{FF2B5EF4-FFF2-40B4-BE49-F238E27FC236}">
                <a16:creationId xmlns:a16="http://schemas.microsoft.com/office/drawing/2014/main" id="{30B32DD5-A0D7-4176-9C07-463D33A3AAC0}"/>
              </a:ext>
            </a:extLst>
          </p:cNvPr>
          <p:cNvSpPr>
            <a:spLocks noGrp="1"/>
          </p:cNvSpPr>
          <p:nvPr>
            <p:ph type="sldNum" sz="quarter" idx="12"/>
          </p:nvPr>
        </p:nvSpPr>
        <p:spPr/>
        <p:txBody>
          <a:bodyPr/>
          <a:lstStyle>
            <a:lvl1pPr>
              <a:defRPr>
                <a:solidFill>
                  <a:schemeClr val="bg1"/>
                </a:solidFill>
              </a:defRPr>
            </a:lvl1p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3161043727"/>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with 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023BC3D-E917-E194-078D-A19A26CD3531}"/>
              </a:ext>
            </a:extLst>
          </p:cNvPr>
          <p:cNvSpPr>
            <a:spLocks noGrp="1"/>
          </p:cNvSpPr>
          <p:nvPr>
            <p:ph type="pic" sz="quarter" idx="11"/>
          </p:nvPr>
        </p:nvSpPr>
        <p:spPr>
          <a:xfrm>
            <a:off x="6227130" y="0"/>
            <a:ext cx="5964871" cy="6858000"/>
          </a:xfrm>
          <a:custGeom>
            <a:avLst/>
            <a:gdLst>
              <a:gd name="connsiteX0" fmla="*/ 0 w 5964871"/>
              <a:gd name="connsiteY0" fmla="*/ 0 h 6858000"/>
              <a:gd name="connsiteX1" fmla="*/ 5964871 w 5964871"/>
              <a:gd name="connsiteY1" fmla="*/ 0 h 6858000"/>
              <a:gd name="connsiteX2" fmla="*/ 5964871 w 5964871"/>
              <a:gd name="connsiteY2" fmla="*/ 6858000 h 6858000"/>
              <a:gd name="connsiteX3" fmla="*/ 1730116 w 5964871"/>
              <a:gd name="connsiteY3" fmla="*/ 6858000 h 6858000"/>
              <a:gd name="connsiteX4" fmla="*/ 1732633 w 5964871"/>
              <a:gd name="connsiteY4" fmla="*/ 6706709 h 6858000"/>
              <a:gd name="connsiteX5" fmla="*/ 1390927 w 5964871"/>
              <a:gd name="connsiteY5" fmla="*/ 3466002 h 6858000"/>
              <a:gd name="connsiteX6" fmla="*/ 2627 w 5964871"/>
              <a:gd name="connsiteY6" fmla="*/ 471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4871" h="6858000">
                <a:moveTo>
                  <a:pt x="0" y="0"/>
                </a:moveTo>
                <a:lnTo>
                  <a:pt x="5964871" y="0"/>
                </a:lnTo>
                <a:lnTo>
                  <a:pt x="5964871" y="6858000"/>
                </a:lnTo>
                <a:lnTo>
                  <a:pt x="1730116" y="6858000"/>
                </a:lnTo>
                <a:lnTo>
                  <a:pt x="1732633" y="6706709"/>
                </a:lnTo>
                <a:cubicBezTo>
                  <a:pt x="1737091" y="5733615"/>
                  <a:pt x="1666493" y="4614231"/>
                  <a:pt x="1390927" y="3466002"/>
                </a:cubicBezTo>
                <a:cubicBezTo>
                  <a:pt x="1069435" y="2126382"/>
                  <a:pt x="517187" y="948452"/>
                  <a:pt x="2627" y="4711"/>
                </a:cubicBezTo>
                <a:close/>
              </a:path>
            </a:pathLst>
          </a:custGeom>
          <a:noFill/>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53F2AF8-7A47-AD7C-E395-D6299B2C44C0}"/>
              </a:ext>
            </a:extLst>
          </p:cNvPr>
          <p:cNvSpPr>
            <a:spLocks noGrp="1"/>
          </p:cNvSpPr>
          <p:nvPr>
            <p:ph type="ctrTitle"/>
          </p:nvPr>
        </p:nvSpPr>
        <p:spPr>
          <a:xfrm>
            <a:off x="540000" y="1944000"/>
            <a:ext cx="5421600" cy="1620000"/>
          </a:xfrm>
        </p:spPr>
        <p:txBody>
          <a:bodyPr anchor="t" anchorCtr="0"/>
          <a:lstStyle>
            <a:lvl1pPr algn="l">
              <a:lnSpc>
                <a:spcPct val="90000"/>
              </a:lnSpc>
              <a:defRPr sz="6000">
                <a:solidFill>
                  <a:schemeClr val="accent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E5EF42DB-DC5E-BDA8-4439-0D28FE6315CD}"/>
              </a:ext>
            </a:extLst>
          </p:cNvPr>
          <p:cNvSpPr>
            <a:spLocks noGrp="1"/>
          </p:cNvSpPr>
          <p:nvPr>
            <p:ph type="subTitle" idx="1"/>
          </p:nvPr>
        </p:nvSpPr>
        <p:spPr>
          <a:xfrm>
            <a:off x="539750" y="3789606"/>
            <a:ext cx="5421850" cy="1080000"/>
          </a:xfrm>
        </p:spPr>
        <p:txBody>
          <a:bodyPr/>
          <a:lstStyle>
            <a:lvl1pPr marL="0" indent="0" algn="l">
              <a:spcBef>
                <a:spcPts val="0"/>
              </a:spcBef>
              <a:spcAft>
                <a:spcPts val="0"/>
              </a:spcAft>
              <a:buNone/>
              <a:defRPr sz="3400" b="0">
                <a:solidFill>
                  <a:schemeClr val="tx1"/>
                </a:solidFill>
                <a:latin typeface="Calibri Light" panose="020F0302020204030204" pitchFamily="34" charset="0"/>
                <a:cs typeface="Calibri Light" panose="020F03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270189-B4F1-9519-7F15-73B284A4FC09}"/>
              </a:ext>
            </a:extLst>
          </p:cNvPr>
          <p:cNvSpPr>
            <a:spLocks noGrp="1"/>
          </p:cNvSpPr>
          <p:nvPr>
            <p:ph type="dt" sz="half" idx="10"/>
          </p:nvPr>
        </p:nvSpPr>
        <p:spPr>
          <a:xfrm>
            <a:off x="539750" y="5220000"/>
            <a:ext cx="2743200" cy="365125"/>
          </a:xfrm>
        </p:spPr>
        <p:txBody>
          <a:bodyPr lIns="0" tIns="0" rIns="0" bIns="0" anchor="t" anchorCtr="0"/>
          <a:lstStyle>
            <a:lvl1pPr>
              <a:defRPr sz="2000">
                <a:solidFill>
                  <a:schemeClr val="tx1"/>
                </a:solidFill>
                <a:latin typeface="Calibri Light" panose="020F0302020204030204" pitchFamily="34" charset="0"/>
                <a:cs typeface="Calibri Light" panose="020F0302020204030204" pitchFamily="34" charset="0"/>
              </a:defRPr>
            </a:lvl1pPr>
          </a:lstStyle>
          <a:p>
            <a:fld id="{1F320846-5969-4CBF-ACE6-14C5E9B07FE6}" type="datetimeFigureOut">
              <a:rPr lang="en-GB" smtClean="0"/>
              <a:pPr/>
              <a:t>09/10/2024</a:t>
            </a:fld>
            <a:endParaRPr lang="en-GB"/>
          </a:p>
        </p:txBody>
      </p:sp>
      <p:pic>
        <p:nvPicPr>
          <p:cNvPr id="16" name="Graphic 15">
            <a:extLst>
              <a:ext uri="{FF2B5EF4-FFF2-40B4-BE49-F238E27FC236}">
                <a16:creationId xmlns:a16="http://schemas.microsoft.com/office/drawing/2014/main" id="{ED655B4C-3D82-E0A8-AE5A-985B696068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pic>
        <p:nvPicPr>
          <p:cNvPr id="5" name="Graphic 4">
            <a:extLst>
              <a:ext uri="{FF2B5EF4-FFF2-40B4-BE49-F238E27FC236}">
                <a16:creationId xmlns:a16="http://schemas.microsoft.com/office/drawing/2014/main" id="{09242D59-5BD5-0B72-7D9D-816D3F4DC72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0000" y="468000"/>
            <a:ext cx="2169806" cy="277200"/>
          </a:xfrm>
          <a:prstGeom prst="rect">
            <a:avLst/>
          </a:prstGeom>
        </p:spPr>
      </p:pic>
    </p:spTree>
    <p:extLst>
      <p:ext uri="{BB962C8B-B14F-4D97-AF65-F5344CB8AC3E}">
        <p14:creationId xmlns:p14="http://schemas.microsoft.com/office/powerpoint/2010/main" val="29357170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Text and 2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C2F8-7688-4288-9199-BB2C3EBE8BAB}"/>
              </a:ext>
            </a:extLst>
          </p:cNvPr>
          <p:cNvSpPr>
            <a:spLocks noGrp="1"/>
          </p:cNvSpPr>
          <p:nvPr>
            <p:ph type="title"/>
          </p:nvPr>
        </p:nvSpPr>
        <p:spPr>
          <a:xfrm>
            <a:off x="306000" y="252000"/>
            <a:ext cx="11552400" cy="820800"/>
          </a:xfrm>
        </p:spPr>
        <p:txBody>
          <a:bodyPr/>
          <a:lstStyle>
            <a:lvl1pPr>
              <a:lnSpc>
                <a:spcPct val="100000"/>
              </a:lnSpc>
              <a:defRPr sz="4400"/>
            </a:lvl1pPr>
          </a:lstStyle>
          <a:p>
            <a:r>
              <a:rPr lang="en-US"/>
              <a:t>Click to edit Master title style</a:t>
            </a:r>
            <a:endParaRPr lang="en-GB"/>
          </a:p>
        </p:txBody>
      </p:sp>
      <p:sp>
        <p:nvSpPr>
          <p:cNvPr id="11" name="Content Placeholder 10">
            <a:extLst>
              <a:ext uri="{FF2B5EF4-FFF2-40B4-BE49-F238E27FC236}">
                <a16:creationId xmlns:a16="http://schemas.microsoft.com/office/drawing/2014/main" id="{909C2039-2FF7-4ECB-94E1-AF05CB2C8308}"/>
              </a:ext>
            </a:extLst>
          </p:cNvPr>
          <p:cNvSpPr>
            <a:spLocks noGrp="1"/>
          </p:cNvSpPr>
          <p:nvPr>
            <p:ph sz="quarter" idx="15"/>
          </p:nvPr>
        </p:nvSpPr>
        <p:spPr>
          <a:xfrm>
            <a:off x="0" y="1689100"/>
            <a:ext cx="6076950" cy="2232025"/>
          </a:xfrm>
        </p:spPr>
        <p:txBody>
          <a:bodyPr/>
          <a:lstStyle>
            <a:lvl1pPr marL="0" indent="0">
              <a:buNone/>
              <a:defRPr/>
            </a:lvl1pPr>
          </a:lstStyle>
          <a:p>
            <a:pPr lvl="0"/>
            <a:r>
              <a:rPr lang="en-US"/>
              <a:t>Click to edit Master text styles</a:t>
            </a:r>
          </a:p>
        </p:txBody>
      </p:sp>
      <p:sp>
        <p:nvSpPr>
          <p:cNvPr id="3" name="Content Placeholder 2">
            <a:extLst>
              <a:ext uri="{FF2B5EF4-FFF2-40B4-BE49-F238E27FC236}">
                <a16:creationId xmlns:a16="http://schemas.microsoft.com/office/drawing/2014/main" id="{368E8D95-4D94-4F30-835D-3FF40188D1D6}"/>
              </a:ext>
            </a:extLst>
          </p:cNvPr>
          <p:cNvSpPr>
            <a:spLocks noGrp="1"/>
          </p:cNvSpPr>
          <p:nvPr>
            <p:ph sz="half" idx="1"/>
          </p:nvPr>
        </p:nvSpPr>
        <p:spPr>
          <a:xfrm>
            <a:off x="306000" y="4194000"/>
            <a:ext cx="5572800" cy="1984550"/>
          </a:xfrm>
        </p:spPr>
        <p:txBody>
          <a:bodyPr/>
          <a:lstStyle>
            <a:lvl1pPr marL="0" indent="0">
              <a:buNone/>
              <a:defRPr/>
            </a:lvl1pPr>
          </a:lstStyle>
          <a:p>
            <a:pPr lvl="0"/>
            <a:r>
              <a:rPr lang="en-US"/>
              <a:t>Click to edit Master text styles</a:t>
            </a:r>
          </a:p>
        </p:txBody>
      </p:sp>
      <p:sp>
        <p:nvSpPr>
          <p:cNvPr id="10" name="Content Placeholder 2">
            <a:extLst>
              <a:ext uri="{FF2B5EF4-FFF2-40B4-BE49-F238E27FC236}">
                <a16:creationId xmlns:a16="http://schemas.microsoft.com/office/drawing/2014/main" id="{F2AF1B6F-29EF-4915-954D-C7A734C4F1B1}"/>
              </a:ext>
            </a:extLst>
          </p:cNvPr>
          <p:cNvSpPr>
            <a:spLocks noGrp="1"/>
          </p:cNvSpPr>
          <p:nvPr>
            <p:ph sz="half" idx="14"/>
          </p:nvPr>
        </p:nvSpPr>
        <p:spPr>
          <a:xfrm>
            <a:off x="6285600" y="1688400"/>
            <a:ext cx="5572800" cy="174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12">
            <a:extLst>
              <a:ext uri="{FF2B5EF4-FFF2-40B4-BE49-F238E27FC236}">
                <a16:creationId xmlns:a16="http://schemas.microsoft.com/office/drawing/2014/main" id="{C2D6E287-74D8-466B-93CC-E97050302A8E}"/>
              </a:ext>
            </a:extLst>
          </p:cNvPr>
          <p:cNvSpPr>
            <a:spLocks noGrp="1"/>
          </p:cNvSpPr>
          <p:nvPr>
            <p:ph sz="quarter" idx="16"/>
          </p:nvPr>
        </p:nvSpPr>
        <p:spPr>
          <a:xfrm>
            <a:off x="6076950" y="3429000"/>
            <a:ext cx="6137275" cy="3429000"/>
          </a:xfrm>
        </p:spPr>
        <p:txBody>
          <a:bodyPr/>
          <a:lstStyle>
            <a:lvl1pPr marL="0" indent="0">
              <a:buNone/>
              <a:defRPr/>
            </a:lvl1pPr>
          </a:lstStyle>
          <a:p>
            <a:pPr lvl="0"/>
            <a:r>
              <a:rPr lang="en-US"/>
              <a:t>Click to edit Master text styles</a:t>
            </a:r>
          </a:p>
        </p:txBody>
      </p:sp>
      <p:sp>
        <p:nvSpPr>
          <p:cNvPr id="6" name="Footer Placeholder 5">
            <a:extLst>
              <a:ext uri="{FF2B5EF4-FFF2-40B4-BE49-F238E27FC236}">
                <a16:creationId xmlns:a16="http://schemas.microsoft.com/office/drawing/2014/main" id="{8B9E4A27-53E6-48EA-A37A-F875441579D5}"/>
              </a:ext>
            </a:extLst>
          </p:cNvPr>
          <p:cNvSpPr>
            <a:spLocks noGrp="1"/>
          </p:cNvSpPr>
          <p:nvPr>
            <p:ph type="ftr" sz="quarter" idx="11"/>
          </p:nvPr>
        </p:nvSpPr>
        <p:spPr/>
        <p:txBody>
          <a:bodyPr/>
          <a:lstStyle/>
          <a:p>
            <a:r>
              <a:rPr lang="en-GB"/>
              <a:t>Produced by Essex County Council Strategy Insight and Engagement</a:t>
            </a:r>
          </a:p>
        </p:txBody>
      </p:sp>
      <p:sp>
        <p:nvSpPr>
          <p:cNvPr id="5" name="Date Placeholder 4">
            <a:extLst>
              <a:ext uri="{FF2B5EF4-FFF2-40B4-BE49-F238E27FC236}">
                <a16:creationId xmlns:a16="http://schemas.microsoft.com/office/drawing/2014/main" id="{15AACAD1-372D-4F71-B337-F9A7F3B5CC47}"/>
              </a:ext>
            </a:extLst>
          </p:cNvPr>
          <p:cNvSpPr>
            <a:spLocks noGrp="1"/>
          </p:cNvSpPr>
          <p:nvPr>
            <p:ph type="dt" sz="half" idx="10"/>
          </p:nvPr>
        </p:nvSpPr>
        <p:spPr/>
        <p:txBody>
          <a:bodyPr/>
          <a:lstStyle>
            <a:lvl1pPr>
              <a:defRPr>
                <a:solidFill>
                  <a:schemeClr val="tx1"/>
                </a:solidFill>
              </a:defRPr>
            </a:lvl1pPr>
          </a:lstStyle>
          <a:p>
            <a:fld id="{859DE245-C824-4BEE-AC58-BCEB9971B4EC}" type="datetime1">
              <a:rPr lang="en-GB" smtClean="0"/>
              <a:pPr/>
              <a:t>09/10/2024</a:t>
            </a:fld>
            <a:endParaRPr lang="en-GB"/>
          </a:p>
        </p:txBody>
      </p:sp>
      <p:sp>
        <p:nvSpPr>
          <p:cNvPr id="7" name="Slide Number Placeholder 6">
            <a:extLst>
              <a:ext uri="{FF2B5EF4-FFF2-40B4-BE49-F238E27FC236}">
                <a16:creationId xmlns:a16="http://schemas.microsoft.com/office/drawing/2014/main" id="{B769B38E-C211-4169-B9DE-CE7CAB4E9802}"/>
              </a:ext>
            </a:extLst>
          </p:cNvPr>
          <p:cNvSpPr>
            <a:spLocks noGrp="1"/>
          </p:cNvSpPr>
          <p:nvPr>
            <p:ph type="sldNum" sz="quarter" idx="12"/>
          </p:nvPr>
        </p:nvSpPr>
        <p:spPr/>
        <p:txBody>
          <a:bodyPr/>
          <a:lstStyle>
            <a:lvl1pPr>
              <a:defRPr>
                <a:solidFill>
                  <a:schemeClr val="tx1"/>
                </a:solidFill>
              </a:defRPr>
            </a:lvl1p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3795555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bject above title and tex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1F26F1C6-4C7F-4E81-8ED3-C2BB6E34B2B3}"/>
              </a:ext>
            </a:extLst>
          </p:cNvPr>
          <p:cNvSpPr>
            <a:spLocks noGrp="1"/>
          </p:cNvSpPr>
          <p:nvPr>
            <p:ph sz="quarter" idx="13"/>
          </p:nvPr>
        </p:nvSpPr>
        <p:spPr>
          <a:xfrm>
            <a:off x="0" y="-1"/>
            <a:ext cx="12192000" cy="2484000"/>
          </a:xfrm>
        </p:spPr>
        <p:txBody>
          <a:bodyPr/>
          <a:lstStyle>
            <a:lvl1pPr marL="0" indent="0">
              <a:buNone/>
              <a:defRPr/>
            </a:lvl1pPr>
          </a:lstStyle>
          <a:p>
            <a:pPr lvl="0"/>
            <a:r>
              <a:rPr lang="en-US"/>
              <a:t>Click to edit Master text styles</a:t>
            </a:r>
          </a:p>
        </p:txBody>
      </p:sp>
      <p:sp>
        <p:nvSpPr>
          <p:cNvPr id="2" name="Title 1">
            <a:extLst>
              <a:ext uri="{FF2B5EF4-FFF2-40B4-BE49-F238E27FC236}">
                <a16:creationId xmlns:a16="http://schemas.microsoft.com/office/drawing/2014/main" id="{B55EA7E9-EFF8-4127-B336-30D7A4058418}"/>
              </a:ext>
            </a:extLst>
          </p:cNvPr>
          <p:cNvSpPr>
            <a:spLocks noGrp="1"/>
          </p:cNvSpPr>
          <p:nvPr>
            <p:ph type="title"/>
          </p:nvPr>
        </p:nvSpPr>
        <p:spPr>
          <a:xfrm>
            <a:off x="306000" y="2782800"/>
            <a:ext cx="4028400" cy="3394800"/>
          </a:xfrm>
        </p:spPr>
        <p:txBody>
          <a:bodyPr anchor="t" anchorCtr="0"/>
          <a:lstStyle>
            <a:lvl1pPr>
              <a:defRPr sz="4000">
                <a:solidFill>
                  <a:schemeClr val="tx1"/>
                </a:solidFill>
              </a:defRPr>
            </a:lvl1pPr>
          </a:lstStyle>
          <a:p>
            <a:r>
              <a:rPr lang="en-US"/>
              <a:t>Click to edit Master title style</a:t>
            </a:r>
            <a:endParaRPr lang="en-GB"/>
          </a:p>
        </p:txBody>
      </p:sp>
      <p:sp>
        <p:nvSpPr>
          <p:cNvPr id="9" name="Content Placeholder 8">
            <a:extLst>
              <a:ext uri="{FF2B5EF4-FFF2-40B4-BE49-F238E27FC236}">
                <a16:creationId xmlns:a16="http://schemas.microsoft.com/office/drawing/2014/main" id="{67CFA9DB-5477-459A-974D-93AAA4628B1D}"/>
              </a:ext>
            </a:extLst>
          </p:cNvPr>
          <p:cNvSpPr>
            <a:spLocks noGrp="1"/>
          </p:cNvSpPr>
          <p:nvPr>
            <p:ph sz="quarter" idx="14"/>
          </p:nvPr>
        </p:nvSpPr>
        <p:spPr>
          <a:xfrm>
            <a:off x="4698000" y="2782888"/>
            <a:ext cx="7160400" cy="3395662"/>
          </a:xfrm>
        </p:spPr>
        <p:txBody>
          <a:bodyPr numCol="2" spcCol="360000"/>
          <a:lstStyle>
            <a:lvl1pPr marL="0" indent="0">
              <a:buNone/>
              <a:defRPr b="1">
                <a:solidFill>
                  <a:schemeClr val="accent1"/>
                </a:solidFill>
              </a:defRPr>
            </a:lvl1pPr>
            <a:lvl2pPr marL="234000">
              <a:defRPr/>
            </a:lvl2pPr>
            <a:lvl3pPr marL="468000">
              <a:defRPr/>
            </a:lvl3pPr>
            <a:lvl4pPr marL="702000">
              <a:defRPr/>
            </a:lvl4pPr>
            <a:lvl5pPr marL="93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BC5ED585-0856-40AE-9F10-F8559950FEF9}"/>
              </a:ext>
            </a:extLst>
          </p:cNvPr>
          <p:cNvSpPr>
            <a:spLocks noGrp="1"/>
          </p:cNvSpPr>
          <p:nvPr>
            <p:ph type="ftr" sz="quarter" idx="11"/>
          </p:nvPr>
        </p:nvSpPr>
        <p:spPr/>
        <p:txBody>
          <a:bodyPr/>
          <a:lstStyle/>
          <a:p>
            <a:r>
              <a:rPr lang="en-GB">
                <a:solidFill>
                  <a:schemeClr val="tx1">
                    <a:lumMod val="50000"/>
                    <a:lumOff val="50000"/>
                  </a:schemeClr>
                </a:solidFill>
              </a:rPr>
              <a:t>Produced by Essex County Council Strategy Insight and Engagement</a:t>
            </a:r>
          </a:p>
        </p:txBody>
      </p:sp>
      <p:sp>
        <p:nvSpPr>
          <p:cNvPr id="3" name="Date Placeholder 2">
            <a:extLst>
              <a:ext uri="{FF2B5EF4-FFF2-40B4-BE49-F238E27FC236}">
                <a16:creationId xmlns:a16="http://schemas.microsoft.com/office/drawing/2014/main" id="{9B855124-6C3F-40B8-B2A8-E79F2D7231EF}"/>
              </a:ext>
            </a:extLst>
          </p:cNvPr>
          <p:cNvSpPr>
            <a:spLocks noGrp="1"/>
          </p:cNvSpPr>
          <p:nvPr>
            <p:ph type="dt" sz="half" idx="10"/>
          </p:nvPr>
        </p:nvSpPr>
        <p:spPr/>
        <p:txBody>
          <a:bodyPr/>
          <a:lstStyle/>
          <a:p>
            <a:fld id="{DC13AD85-CE77-4F8C-BEB7-3D123B861324}" type="datetime1">
              <a:rPr lang="en-GB" smtClean="0"/>
              <a:t>09/10/2024</a:t>
            </a:fld>
            <a:endParaRPr lang="en-GB"/>
          </a:p>
        </p:txBody>
      </p:sp>
      <p:sp>
        <p:nvSpPr>
          <p:cNvPr id="5" name="Slide Number Placeholder 4">
            <a:extLst>
              <a:ext uri="{FF2B5EF4-FFF2-40B4-BE49-F238E27FC236}">
                <a16:creationId xmlns:a16="http://schemas.microsoft.com/office/drawing/2014/main" id="{B62942CD-BA75-40C5-9667-D370019E7A95}"/>
              </a:ext>
            </a:extLst>
          </p:cNvPr>
          <p:cNvSpPr>
            <a:spLocks noGrp="1"/>
          </p:cNvSpPr>
          <p:nvPr>
            <p:ph type="sldNum" sz="quarter" idx="12"/>
          </p:nvPr>
        </p:nvSpPr>
        <p:spPr/>
        <p:txBody>
          <a:bodyPr/>
          <a:lstStyle/>
          <a:p>
            <a:r>
              <a:rPr lang="en-GB"/>
              <a:t>|   </a:t>
            </a:r>
            <a:fld id="{5898CC38-F149-5B45-A1B4-290B41364A0C}" type="slidenum">
              <a:rPr lang="en-GB" smtClean="0"/>
              <a:pPr/>
              <a:t>‹#›</a:t>
            </a:fld>
            <a:endParaRPr lang="en-GB"/>
          </a:p>
        </p:txBody>
      </p:sp>
      <p:sp>
        <p:nvSpPr>
          <p:cNvPr id="11" name="Content Placeholder 10">
            <a:extLst>
              <a:ext uri="{FF2B5EF4-FFF2-40B4-BE49-F238E27FC236}">
                <a16:creationId xmlns:a16="http://schemas.microsoft.com/office/drawing/2014/main" id="{EDFAD688-DD14-4842-AF11-CB02693A303B}"/>
              </a:ext>
            </a:extLst>
          </p:cNvPr>
          <p:cNvSpPr>
            <a:spLocks noGrp="1"/>
          </p:cNvSpPr>
          <p:nvPr>
            <p:ph sz="quarter" idx="15" hasCustomPrompt="1"/>
          </p:nvPr>
        </p:nvSpPr>
        <p:spPr>
          <a:xfrm>
            <a:off x="306388" y="7112000"/>
            <a:ext cx="11558587" cy="247650"/>
          </a:xfrm>
        </p:spPr>
        <p:txBody>
          <a:bodyPr/>
          <a:lstStyle>
            <a:lvl1pPr marL="0" indent="0">
              <a:buNone/>
              <a:defRPr sz="900"/>
            </a:lvl1pPr>
          </a:lstStyle>
          <a:p>
            <a:pPr lvl="0"/>
            <a:r>
              <a:rPr lang="en-US"/>
              <a:t>Click to add image license info</a:t>
            </a:r>
          </a:p>
        </p:txBody>
      </p:sp>
    </p:spTree>
    <p:extLst>
      <p:ext uri="{BB962C8B-B14F-4D97-AF65-F5344CB8AC3E}">
        <p14:creationId xmlns:p14="http://schemas.microsoft.com/office/powerpoint/2010/main" val="34531982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265D6-2D20-4211-9E74-82220561CD2F}"/>
              </a:ext>
            </a:extLst>
          </p:cNvPr>
          <p:cNvSpPr>
            <a:spLocks noGrp="1"/>
          </p:cNvSpPr>
          <p:nvPr>
            <p:ph type="title"/>
          </p:nvPr>
        </p:nvSpPr>
        <p:spPr>
          <a:xfrm>
            <a:off x="306000" y="262799"/>
            <a:ext cx="11552400" cy="819525"/>
          </a:xfrm>
        </p:spPr>
        <p:txBody>
          <a:bodyPr/>
          <a:lstStyle>
            <a:lvl1pPr>
              <a:defRPr>
                <a:solidFill>
                  <a:schemeClr val="tx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B580FB3D-B147-470B-AFB3-1D8AD802D8FC}"/>
              </a:ext>
            </a:extLst>
          </p:cNvPr>
          <p:cNvSpPr>
            <a:spLocks noGrp="1"/>
          </p:cNvSpPr>
          <p:nvPr>
            <p:ph type="body" sz="quarter" idx="13"/>
          </p:nvPr>
        </p:nvSpPr>
        <p:spPr>
          <a:xfrm>
            <a:off x="306000" y="1472400"/>
            <a:ext cx="5709600" cy="1072800"/>
          </a:xfrm>
        </p:spPr>
        <p:txBody>
          <a:bodyPr anchor="b" anchorCtr="0"/>
          <a:lstStyle>
            <a:lvl1pPr marL="0" indent="0">
              <a:buNone/>
              <a:defRPr b="1">
                <a:solidFill>
                  <a:schemeClr val="accent1"/>
                </a:solidFill>
              </a:defRPr>
            </a:lvl1pPr>
          </a:lstStyle>
          <a:p>
            <a:pPr lvl="0"/>
            <a:r>
              <a:rPr lang="en-US"/>
              <a:t>Click to edit Master text styles</a:t>
            </a:r>
          </a:p>
        </p:txBody>
      </p:sp>
      <p:sp>
        <p:nvSpPr>
          <p:cNvPr id="11" name="Picture Placeholder 10" descr="Add description of icon">
            <a:extLst>
              <a:ext uri="{FF2B5EF4-FFF2-40B4-BE49-F238E27FC236}">
                <a16:creationId xmlns:a16="http://schemas.microsoft.com/office/drawing/2014/main" id="{5E5197B7-95FB-49F8-A97B-FE41C5A9596C}"/>
              </a:ext>
            </a:extLst>
          </p:cNvPr>
          <p:cNvSpPr>
            <a:spLocks noGrp="1"/>
          </p:cNvSpPr>
          <p:nvPr>
            <p:ph type="pic" sz="quarter" idx="15" hasCustomPrompt="1"/>
          </p:nvPr>
        </p:nvSpPr>
        <p:spPr>
          <a:xfrm>
            <a:off x="306000" y="2844000"/>
            <a:ext cx="748800" cy="748800"/>
          </a:xfrm>
          <a:solidFill>
            <a:schemeClr val="accent1"/>
          </a:solidFill>
        </p:spPr>
        <p:txBody>
          <a:bodyPr/>
          <a:lstStyle>
            <a:lvl1pPr marL="0" indent="0">
              <a:buNone/>
              <a:defRPr sz="1800" b="1">
                <a:solidFill>
                  <a:schemeClr val="bg1"/>
                </a:solidFill>
              </a:defRPr>
            </a:lvl1pPr>
          </a:lstStyle>
          <a:p>
            <a:r>
              <a:rPr lang="en-GB"/>
              <a:t>Icon</a:t>
            </a:r>
          </a:p>
        </p:txBody>
      </p:sp>
      <p:sp>
        <p:nvSpPr>
          <p:cNvPr id="13" name="Text Placeholder 12">
            <a:extLst>
              <a:ext uri="{FF2B5EF4-FFF2-40B4-BE49-F238E27FC236}">
                <a16:creationId xmlns:a16="http://schemas.microsoft.com/office/drawing/2014/main" id="{4D9A13C7-EBEB-436D-ADBB-86B6FB45BCD1}"/>
              </a:ext>
            </a:extLst>
          </p:cNvPr>
          <p:cNvSpPr>
            <a:spLocks noGrp="1"/>
          </p:cNvSpPr>
          <p:nvPr>
            <p:ph type="body" sz="quarter" idx="16"/>
          </p:nvPr>
        </p:nvSpPr>
        <p:spPr>
          <a:xfrm>
            <a:off x="1173600" y="2833200"/>
            <a:ext cx="4842000" cy="756000"/>
          </a:xfrm>
        </p:spPr>
        <p:txBody>
          <a:bodyPr/>
          <a:lstStyle>
            <a:lvl1pPr marL="0" indent="0">
              <a:lnSpc>
                <a:spcPct val="90000"/>
              </a:lnSpc>
              <a:spcBef>
                <a:spcPts val="1000"/>
              </a:spcBef>
              <a:buNone/>
              <a:defRPr sz="2000"/>
            </a:lvl1pPr>
            <a:lvl2pPr>
              <a:lnSpc>
                <a:spcPct val="90000"/>
              </a:lnSpc>
              <a:spcBef>
                <a:spcPts val="1000"/>
              </a:spcBef>
              <a:defRPr/>
            </a:lvl2pPr>
            <a:lvl3pPr>
              <a:lnSpc>
                <a:spcPct val="90000"/>
              </a:lnSpc>
              <a:spcBef>
                <a:spcPts val="1000"/>
              </a:spcBef>
              <a:defRPr/>
            </a:lvl3pPr>
            <a:lvl4pPr>
              <a:lnSpc>
                <a:spcPct val="90000"/>
              </a:lnSpc>
              <a:spcBef>
                <a:spcPts val="1000"/>
              </a:spcBef>
              <a:defRPr/>
            </a:lvl4pPr>
            <a:lvl5pPr>
              <a:lnSpc>
                <a:spcPct val="90000"/>
              </a:lnSpc>
              <a:spcBef>
                <a:spcPts val="1000"/>
              </a:spcBef>
              <a:defRPr/>
            </a:lvl5pPr>
          </a:lstStyle>
          <a:p>
            <a:pPr lvl="0"/>
            <a:r>
              <a:rPr lang="en-US"/>
              <a:t>Click to edit Master text styles</a:t>
            </a:r>
          </a:p>
        </p:txBody>
      </p:sp>
      <p:sp>
        <p:nvSpPr>
          <p:cNvPr id="14" name="Picture Placeholder 10" descr="Add description of icon">
            <a:extLst>
              <a:ext uri="{FF2B5EF4-FFF2-40B4-BE49-F238E27FC236}">
                <a16:creationId xmlns:a16="http://schemas.microsoft.com/office/drawing/2014/main" id="{E1F258FF-4B37-4A44-B4C1-D1BA723E389B}"/>
              </a:ext>
            </a:extLst>
          </p:cNvPr>
          <p:cNvSpPr>
            <a:spLocks noGrp="1"/>
          </p:cNvSpPr>
          <p:nvPr>
            <p:ph type="pic" sz="quarter" idx="17" hasCustomPrompt="1"/>
          </p:nvPr>
        </p:nvSpPr>
        <p:spPr>
          <a:xfrm>
            <a:off x="306000" y="3706361"/>
            <a:ext cx="748800" cy="748800"/>
          </a:xfrm>
          <a:solidFill>
            <a:schemeClr val="accent1"/>
          </a:solidFill>
        </p:spPr>
        <p:txBody>
          <a:bodyPr/>
          <a:lstStyle>
            <a:lvl1pPr marL="0" indent="0">
              <a:buNone/>
              <a:defRPr sz="1800" b="1">
                <a:solidFill>
                  <a:schemeClr val="bg1"/>
                </a:solidFill>
              </a:defRPr>
            </a:lvl1pPr>
          </a:lstStyle>
          <a:p>
            <a:r>
              <a:rPr lang="en-GB"/>
              <a:t>Icon</a:t>
            </a:r>
          </a:p>
        </p:txBody>
      </p:sp>
      <p:sp>
        <p:nvSpPr>
          <p:cNvPr id="15" name="Text Placeholder 12">
            <a:extLst>
              <a:ext uri="{FF2B5EF4-FFF2-40B4-BE49-F238E27FC236}">
                <a16:creationId xmlns:a16="http://schemas.microsoft.com/office/drawing/2014/main" id="{97407CB3-47A4-4E12-A52E-B93683369F3A}"/>
              </a:ext>
            </a:extLst>
          </p:cNvPr>
          <p:cNvSpPr>
            <a:spLocks noGrp="1"/>
          </p:cNvSpPr>
          <p:nvPr>
            <p:ph type="body" sz="quarter" idx="18"/>
          </p:nvPr>
        </p:nvSpPr>
        <p:spPr>
          <a:xfrm>
            <a:off x="1173600" y="3695561"/>
            <a:ext cx="4842000" cy="756000"/>
          </a:xfrm>
        </p:spPr>
        <p:txBody>
          <a:bodyPr vert="horz" lIns="91440" tIns="45720" rIns="91440" bIns="45720" rtlCol="0">
            <a:normAutofit/>
          </a:bodyPr>
          <a:lstStyle>
            <a:lvl1pPr marL="0" indent="0">
              <a:lnSpc>
                <a:spcPct val="90000"/>
              </a:lnSpc>
              <a:spcBef>
                <a:spcPts val="1000"/>
              </a:spcBef>
              <a:buNone/>
              <a:defRPr lang="en-US" sz="2000" dirty="0" smtClean="0"/>
            </a:lvl1pPr>
            <a:lvl2pPr>
              <a:lnSpc>
                <a:spcPct val="90000"/>
              </a:lnSpc>
              <a:spcBef>
                <a:spcPts val="1000"/>
              </a:spcBef>
              <a:defRPr lang="en-US" dirty="0" smtClean="0"/>
            </a:lvl2pPr>
            <a:lvl3pPr>
              <a:lnSpc>
                <a:spcPct val="90000"/>
              </a:lnSpc>
              <a:spcBef>
                <a:spcPts val="1000"/>
              </a:spcBef>
              <a:defRPr lang="en-US" dirty="0" smtClean="0"/>
            </a:lvl3pPr>
            <a:lvl4pPr>
              <a:lnSpc>
                <a:spcPct val="90000"/>
              </a:lnSpc>
              <a:spcBef>
                <a:spcPts val="1000"/>
              </a:spcBef>
              <a:defRPr lang="en-US" dirty="0" smtClean="0"/>
            </a:lvl4pPr>
            <a:lvl5pPr>
              <a:lnSpc>
                <a:spcPct val="90000"/>
              </a:lnSpc>
              <a:spcBef>
                <a:spcPts val="1000"/>
              </a:spcBef>
              <a:defRPr lang="en-GB" dirty="0"/>
            </a:lvl5pPr>
          </a:lstStyle>
          <a:p>
            <a:pPr marL="234000" lvl="0" indent="-234000">
              <a:lnSpc>
                <a:spcPct val="90000"/>
              </a:lnSpc>
            </a:pPr>
            <a:r>
              <a:rPr lang="en-US"/>
              <a:t>Click to edit Master text styles</a:t>
            </a:r>
          </a:p>
        </p:txBody>
      </p:sp>
      <p:sp>
        <p:nvSpPr>
          <p:cNvPr id="16" name="Picture Placeholder 10" descr="Add description of icon">
            <a:extLst>
              <a:ext uri="{FF2B5EF4-FFF2-40B4-BE49-F238E27FC236}">
                <a16:creationId xmlns:a16="http://schemas.microsoft.com/office/drawing/2014/main" id="{3C5E2EB3-8CF7-45B8-8005-13469FEC529B}"/>
              </a:ext>
            </a:extLst>
          </p:cNvPr>
          <p:cNvSpPr>
            <a:spLocks noGrp="1"/>
          </p:cNvSpPr>
          <p:nvPr>
            <p:ph type="pic" sz="quarter" idx="19" hasCustomPrompt="1"/>
          </p:nvPr>
        </p:nvSpPr>
        <p:spPr>
          <a:xfrm>
            <a:off x="306000" y="4568722"/>
            <a:ext cx="748800" cy="748800"/>
          </a:xfrm>
          <a:solidFill>
            <a:schemeClr val="accent1"/>
          </a:solidFill>
        </p:spPr>
        <p:txBody>
          <a:bodyPr/>
          <a:lstStyle>
            <a:lvl1pPr marL="0" indent="0">
              <a:buNone/>
              <a:defRPr sz="1800" b="1">
                <a:solidFill>
                  <a:schemeClr val="bg1"/>
                </a:solidFill>
              </a:defRPr>
            </a:lvl1pPr>
          </a:lstStyle>
          <a:p>
            <a:r>
              <a:rPr lang="en-GB"/>
              <a:t>Icon</a:t>
            </a:r>
          </a:p>
        </p:txBody>
      </p:sp>
      <p:sp>
        <p:nvSpPr>
          <p:cNvPr id="17" name="Text Placeholder 12">
            <a:extLst>
              <a:ext uri="{FF2B5EF4-FFF2-40B4-BE49-F238E27FC236}">
                <a16:creationId xmlns:a16="http://schemas.microsoft.com/office/drawing/2014/main" id="{23DD8221-60E9-48F6-AB0A-24200E19451B}"/>
              </a:ext>
            </a:extLst>
          </p:cNvPr>
          <p:cNvSpPr>
            <a:spLocks noGrp="1"/>
          </p:cNvSpPr>
          <p:nvPr>
            <p:ph type="body" sz="quarter" idx="20"/>
          </p:nvPr>
        </p:nvSpPr>
        <p:spPr>
          <a:xfrm>
            <a:off x="1173600" y="4557922"/>
            <a:ext cx="4842000" cy="756000"/>
          </a:xfrm>
        </p:spPr>
        <p:txBody>
          <a:bodyPr vert="horz" lIns="91440" tIns="45720" rIns="91440" bIns="45720" rtlCol="0">
            <a:normAutofit/>
          </a:bodyPr>
          <a:lstStyle>
            <a:lvl1pPr marL="0" indent="0">
              <a:lnSpc>
                <a:spcPct val="90000"/>
              </a:lnSpc>
              <a:spcBef>
                <a:spcPts val="1000"/>
              </a:spcBef>
              <a:buNone/>
              <a:defRPr lang="en-US" sz="2000" dirty="0" smtClean="0"/>
            </a:lvl1pPr>
            <a:lvl2pPr>
              <a:lnSpc>
                <a:spcPct val="90000"/>
              </a:lnSpc>
              <a:spcBef>
                <a:spcPts val="1000"/>
              </a:spcBef>
              <a:defRPr lang="en-US" dirty="0" smtClean="0"/>
            </a:lvl2pPr>
            <a:lvl3pPr>
              <a:lnSpc>
                <a:spcPct val="90000"/>
              </a:lnSpc>
              <a:spcBef>
                <a:spcPts val="1000"/>
              </a:spcBef>
              <a:defRPr lang="en-US" dirty="0" smtClean="0"/>
            </a:lvl3pPr>
            <a:lvl4pPr>
              <a:lnSpc>
                <a:spcPct val="90000"/>
              </a:lnSpc>
              <a:spcBef>
                <a:spcPts val="1000"/>
              </a:spcBef>
              <a:defRPr lang="en-US" dirty="0" smtClean="0"/>
            </a:lvl4pPr>
            <a:lvl5pPr>
              <a:lnSpc>
                <a:spcPct val="90000"/>
              </a:lnSpc>
              <a:spcBef>
                <a:spcPts val="1000"/>
              </a:spcBef>
              <a:defRPr lang="en-GB" dirty="0"/>
            </a:lvl5pPr>
          </a:lstStyle>
          <a:p>
            <a:pPr marL="234000" lvl="0" indent="-234000">
              <a:lnSpc>
                <a:spcPct val="90000"/>
              </a:lnSpc>
            </a:pPr>
            <a:r>
              <a:rPr lang="en-US"/>
              <a:t>Click to edit Master text styles</a:t>
            </a:r>
          </a:p>
        </p:txBody>
      </p:sp>
      <p:sp>
        <p:nvSpPr>
          <p:cNvPr id="20" name="Picture Placeholder 10" descr="Add description of icon">
            <a:extLst>
              <a:ext uri="{FF2B5EF4-FFF2-40B4-BE49-F238E27FC236}">
                <a16:creationId xmlns:a16="http://schemas.microsoft.com/office/drawing/2014/main" id="{E44E0A33-14B1-4850-90E3-B3F3BB84DDE3}"/>
              </a:ext>
            </a:extLst>
          </p:cNvPr>
          <p:cNvSpPr>
            <a:spLocks noGrp="1"/>
          </p:cNvSpPr>
          <p:nvPr>
            <p:ph type="pic" sz="quarter" idx="21" hasCustomPrompt="1"/>
          </p:nvPr>
        </p:nvSpPr>
        <p:spPr>
          <a:xfrm>
            <a:off x="306000" y="5431082"/>
            <a:ext cx="748800" cy="748800"/>
          </a:xfrm>
          <a:solidFill>
            <a:schemeClr val="accent1"/>
          </a:solidFill>
        </p:spPr>
        <p:txBody>
          <a:bodyPr/>
          <a:lstStyle>
            <a:lvl1pPr marL="0" indent="0">
              <a:buNone/>
              <a:defRPr sz="1800" b="1">
                <a:solidFill>
                  <a:schemeClr val="bg1"/>
                </a:solidFill>
              </a:defRPr>
            </a:lvl1pPr>
          </a:lstStyle>
          <a:p>
            <a:r>
              <a:rPr lang="en-GB"/>
              <a:t>Icon</a:t>
            </a:r>
          </a:p>
        </p:txBody>
      </p:sp>
      <p:sp>
        <p:nvSpPr>
          <p:cNvPr id="21" name="Text Placeholder 12">
            <a:extLst>
              <a:ext uri="{FF2B5EF4-FFF2-40B4-BE49-F238E27FC236}">
                <a16:creationId xmlns:a16="http://schemas.microsoft.com/office/drawing/2014/main" id="{CE8EBFC4-167A-4580-99A8-DA37B6E5B938}"/>
              </a:ext>
            </a:extLst>
          </p:cNvPr>
          <p:cNvSpPr>
            <a:spLocks noGrp="1"/>
          </p:cNvSpPr>
          <p:nvPr>
            <p:ph type="body" sz="quarter" idx="22"/>
          </p:nvPr>
        </p:nvSpPr>
        <p:spPr>
          <a:xfrm>
            <a:off x="1173600" y="5420282"/>
            <a:ext cx="4842000" cy="756000"/>
          </a:xfrm>
        </p:spPr>
        <p:txBody>
          <a:bodyPr vert="horz" lIns="91440" tIns="45720" rIns="91440" bIns="45720" rtlCol="0">
            <a:normAutofit/>
          </a:bodyPr>
          <a:lstStyle>
            <a:lvl1pPr marL="0" indent="0">
              <a:lnSpc>
                <a:spcPct val="90000"/>
              </a:lnSpc>
              <a:spcBef>
                <a:spcPts val="1000"/>
              </a:spcBef>
              <a:buNone/>
              <a:defRPr lang="en-US" sz="2000" dirty="0" smtClean="0"/>
            </a:lvl1pPr>
            <a:lvl2pPr>
              <a:lnSpc>
                <a:spcPct val="90000"/>
              </a:lnSpc>
              <a:spcBef>
                <a:spcPts val="1000"/>
              </a:spcBef>
              <a:defRPr lang="en-US" dirty="0" smtClean="0"/>
            </a:lvl2pPr>
            <a:lvl3pPr>
              <a:lnSpc>
                <a:spcPct val="90000"/>
              </a:lnSpc>
              <a:spcBef>
                <a:spcPts val="1000"/>
              </a:spcBef>
              <a:defRPr lang="en-US" dirty="0" smtClean="0"/>
            </a:lvl3pPr>
            <a:lvl4pPr>
              <a:lnSpc>
                <a:spcPct val="90000"/>
              </a:lnSpc>
              <a:spcBef>
                <a:spcPts val="1000"/>
              </a:spcBef>
              <a:defRPr lang="en-US" dirty="0" smtClean="0"/>
            </a:lvl4pPr>
            <a:lvl5pPr>
              <a:lnSpc>
                <a:spcPct val="90000"/>
              </a:lnSpc>
              <a:spcBef>
                <a:spcPts val="1000"/>
              </a:spcBef>
              <a:defRPr lang="en-GB" dirty="0"/>
            </a:lvl5pPr>
          </a:lstStyle>
          <a:p>
            <a:pPr marL="234000" lvl="0" indent="-234000">
              <a:lnSpc>
                <a:spcPct val="90000"/>
              </a:lnSpc>
            </a:pPr>
            <a:r>
              <a:rPr lang="en-US"/>
              <a:t>Click to edit Master text styles</a:t>
            </a:r>
          </a:p>
        </p:txBody>
      </p:sp>
      <p:sp>
        <p:nvSpPr>
          <p:cNvPr id="9" name="Text Placeholder 8">
            <a:extLst>
              <a:ext uri="{FF2B5EF4-FFF2-40B4-BE49-F238E27FC236}">
                <a16:creationId xmlns:a16="http://schemas.microsoft.com/office/drawing/2014/main" id="{2B0C1395-B34F-4803-A4D2-4DA98255D68D}"/>
              </a:ext>
            </a:extLst>
          </p:cNvPr>
          <p:cNvSpPr>
            <a:spLocks noGrp="1"/>
          </p:cNvSpPr>
          <p:nvPr>
            <p:ph type="body" sz="quarter" idx="14"/>
          </p:nvPr>
        </p:nvSpPr>
        <p:spPr>
          <a:xfrm>
            <a:off x="6160390" y="1472400"/>
            <a:ext cx="5709600" cy="1072800"/>
          </a:xfrm>
        </p:spPr>
        <p:txBody>
          <a:bodyPr anchor="b" anchorCtr="0"/>
          <a:lstStyle>
            <a:lvl1pPr marL="0" indent="0">
              <a:buNone/>
              <a:defRPr b="1">
                <a:solidFill>
                  <a:schemeClr val="accent1"/>
                </a:solidFill>
              </a:defRPr>
            </a:lvl1pPr>
          </a:lstStyle>
          <a:p>
            <a:pPr lvl="0"/>
            <a:r>
              <a:rPr lang="en-US"/>
              <a:t>Click to edit Master text styles</a:t>
            </a:r>
          </a:p>
        </p:txBody>
      </p:sp>
      <p:sp>
        <p:nvSpPr>
          <p:cNvPr id="22" name="Picture Placeholder 10" descr="Add description of icon">
            <a:extLst>
              <a:ext uri="{FF2B5EF4-FFF2-40B4-BE49-F238E27FC236}">
                <a16:creationId xmlns:a16="http://schemas.microsoft.com/office/drawing/2014/main" id="{A361E0A4-5EB1-4215-8DC2-CED3494C2D97}"/>
              </a:ext>
            </a:extLst>
          </p:cNvPr>
          <p:cNvSpPr>
            <a:spLocks noGrp="1"/>
          </p:cNvSpPr>
          <p:nvPr>
            <p:ph type="pic" sz="quarter" idx="23" hasCustomPrompt="1"/>
          </p:nvPr>
        </p:nvSpPr>
        <p:spPr>
          <a:xfrm>
            <a:off x="6160390" y="2844000"/>
            <a:ext cx="748800" cy="748800"/>
          </a:xfrm>
          <a:solidFill>
            <a:schemeClr val="accent1"/>
          </a:solidFill>
        </p:spPr>
        <p:txBody>
          <a:bodyPr/>
          <a:lstStyle>
            <a:lvl1pPr marL="0" indent="0">
              <a:buNone/>
              <a:defRPr sz="1800" b="1">
                <a:solidFill>
                  <a:schemeClr val="bg1"/>
                </a:solidFill>
              </a:defRPr>
            </a:lvl1pPr>
          </a:lstStyle>
          <a:p>
            <a:r>
              <a:rPr lang="en-GB"/>
              <a:t>Icon</a:t>
            </a:r>
          </a:p>
        </p:txBody>
      </p:sp>
      <p:sp>
        <p:nvSpPr>
          <p:cNvPr id="23" name="Text Placeholder 12">
            <a:extLst>
              <a:ext uri="{FF2B5EF4-FFF2-40B4-BE49-F238E27FC236}">
                <a16:creationId xmlns:a16="http://schemas.microsoft.com/office/drawing/2014/main" id="{42670E9D-A433-4252-83B1-B7A43D93B2DE}"/>
              </a:ext>
            </a:extLst>
          </p:cNvPr>
          <p:cNvSpPr>
            <a:spLocks noGrp="1"/>
          </p:cNvSpPr>
          <p:nvPr>
            <p:ph type="body" sz="quarter" idx="24"/>
          </p:nvPr>
        </p:nvSpPr>
        <p:spPr>
          <a:xfrm>
            <a:off x="7027990" y="2833200"/>
            <a:ext cx="4842000" cy="756000"/>
          </a:xfrm>
        </p:spPr>
        <p:txBody>
          <a:bodyPr vert="horz" lIns="91440" tIns="45720" rIns="91440" bIns="45720" rtlCol="0">
            <a:normAutofit/>
          </a:bodyPr>
          <a:lstStyle>
            <a:lvl1pPr marL="0" indent="0">
              <a:lnSpc>
                <a:spcPct val="90000"/>
              </a:lnSpc>
              <a:spcBef>
                <a:spcPts val="1000"/>
              </a:spcBef>
              <a:buNone/>
              <a:defRPr lang="en-US" sz="2000" dirty="0" smtClean="0"/>
            </a:lvl1pPr>
            <a:lvl2pPr>
              <a:lnSpc>
                <a:spcPct val="90000"/>
              </a:lnSpc>
              <a:spcBef>
                <a:spcPts val="1000"/>
              </a:spcBef>
              <a:defRPr lang="en-US" dirty="0" smtClean="0"/>
            </a:lvl2pPr>
            <a:lvl3pPr>
              <a:lnSpc>
                <a:spcPct val="90000"/>
              </a:lnSpc>
              <a:spcBef>
                <a:spcPts val="1000"/>
              </a:spcBef>
              <a:defRPr lang="en-US" dirty="0" smtClean="0"/>
            </a:lvl3pPr>
            <a:lvl4pPr>
              <a:lnSpc>
                <a:spcPct val="90000"/>
              </a:lnSpc>
              <a:spcBef>
                <a:spcPts val="1000"/>
              </a:spcBef>
              <a:defRPr lang="en-US" dirty="0" smtClean="0"/>
            </a:lvl4pPr>
            <a:lvl5pPr>
              <a:lnSpc>
                <a:spcPct val="90000"/>
              </a:lnSpc>
              <a:spcBef>
                <a:spcPts val="1000"/>
              </a:spcBef>
              <a:defRPr lang="en-GB" dirty="0"/>
            </a:lvl5pPr>
          </a:lstStyle>
          <a:p>
            <a:pPr marL="234000" lvl="0" indent="-234000">
              <a:lnSpc>
                <a:spcPct val="90000"/>
              </a:lnSpc>
            </a:pPr>
            <a:r>
              <a:rPr lang="en-US"/>
              <a:t>Click to edit Master text styles</a:t>
            </a:r>
          </a:p>
        </p:txBody>
      </p:sp>
      <p:sp>
        <p:nvSpPr>
          <p:cNvPr id="24" name="Picture Placeholder 10" descr="Add description of icon">
            <a:extLst>
              <a:ext uri="{FF2B5EF4-FFF2-40B4-BE49-F238E27FC236}">
                <a16:creationId xmlns:a16="http://schemas.microsoft.com/office/drawing/2014/main" id="{5B3FCA71-4537-495B-80EA-200ED4EC16AD}"/>
              </a:ext>
            </a:extLst>
          </p:cNvPr>
          <p:cNvSpPr>
            <a:spLocks noGrp="1"/>
          </p:cNvSpPr>
          <p:nvPr>
            <p:ph type="pic" sz="quarter" idx="25" hasCustomPrompt="1"/>
          </p:nvPr>
        </p:nvSpPr>
        <p:spPr>
          <a:xfrm>
            <a:off x="6160390" y="3706361"/>
            <a:ext cx="748800" cy="748800"/>
          </a:xfrm>
          <a:solidFill>
            <a:schemeClr val="accent1"/>
          </a:solidFill>
        </p:spPr>
        <p:txBody>
          <a:bodyPr/>
          <a:lstStyle>
            <a:lvl1pPr marL="0" indent="0">
              <a:buNone/>
              <a:defRPr sz="1800" b="1">
                <a:solidFill>
                  <a:schemeClr val="bg1"/>
                </a:solidFill>
              </a:defRPr>
            </a:lvl1pPr>
          </a:lstStyle>
          <a:p>
            <a:r>
              <a:rPr lang="en-GB"/>
              <a:t>Icon</a:t>
            </a:r>
          </a:p>
        </p:txBody>
      </p:sp>
      <p:sp>
        <p:nvSpPr>
          <p:cNvPr id="25" name="Text Placeholder 12">
            <a:extLst>
              <a:ext uri="{FF2B5EF4-FFF2-40B4-BE49-F238E27FC236}">
                <a16:creationId xmlns:a16="http://schemas.microsoft.com/office/drawing/2014/main" id="{340D156D-DA34-42DA-9274-A5EDA44D361B}"/>
              </a:ext>
            </a:extLst>
          </p:cNvPr>
          <p:cNvSpPr>
            <a:spLocks noGrp="1"/>
          </p:cNvSpPr>
          <p:nvPr>
            <p:ph type="body" sz="quarter" idx="26"/>
          </p:nvPr>
        </p:nvSpPr>
        <p:spPr>
          <a:xfrm>
            <a:off x="7027990" y="3695561"/>
            <a:ext cx="4842000" cy="756000"/>
          </a:xfrm>
        </p:spPr>
        <p:txBody>
          <a:bodyPr vert="horz" lIns="91440" tIns="45720" rIns="91440" bIns="45720" rtlCol="0">
            <a:normAutofit/>
          </a:bodyPr>
          <a:lstStyle>
            <a:lvl1pPr marL="0" indent="0">
              <a:lnSpc>
                <a:spcPct val="90000"/>
              </a:lnSpc>
              <a:spcBef>
                <a:spcPts val="1000"/>
              </a:spcBef>
              <a:buNone/>
              <a:defRPr lang="en-US" sz="2000" dirty="0" smtClean="0"/>
            </a:lvl1pPr>
            <a:lvl2pPr>
              <a:lnSpc>
                <a:spcPct val="90000"/>
              </a:lnSpc>
              <a:spcBef>
                <a:spcPts val="1000"/>
              </a:spcBef>
              <a:defRPr lang="en-US" dirty="0" smtClean="0"/>
            </a:lvl2pPr>
            <a:lvl3pPr>
              <a:lnSpc>
                <a:spcPct val="90000"/>
              </a:lnSpc>
              <a:spcBef>
                <a:spcPts val="1000"/>
              </a:spcBef>
              <a:defRPr lang="en-US" dirty="0" smtClean="0"/>
            </a:lvl3pPr>
            <a:lvl4pPr>
              <a:lnSpc>
                <a:spcPct val="90000"/>
              </a:lnSpc>
              <a:spcBef>
                <a:spcPts val="1000"/>
              </a:spcBef>
              <a:defRPr lang="en-US" dirty="0" smtClean="0"/>
            </a:lvl4pPr>
            <a:lvl5pPr>
              <a:lnSpc>
                <a:spcPct val="90000"/>
              </a:lnSpc>
              <a:spcBef>
                <a:spcPts val="1000"/>
              </a:spcBef>
              <a:defRPr lang="en-GB" dirty="0"/>
            </a:lvl5pPr>
          </a:lstStyle>
          <a:p>
            <a:pPr marL="234000" lvl="0" indent="-234000">
              <a:lnSpc>
                <a:spcPct val="90000"/>
              </a:lnSpc>
            </a:pPr>
            <a:r>
              <a:rPr lang="en-US"/>
              <a:t>Click to edit Master text styles</a:t>
            </a:r>
          </a:p>
        </p:txBody>
      </p:sp>
      <p:sp>
        <p:nvSpPr>
          <p:cNvPr id="26" name="Picture Placeholder 10" descr="Add description of icon">
            <a:extLst>
              <a:ext uri="{FF2B5EF4-FFF2-40B4-BE49-F238E27FC236}">
                <a16:creationId xmlns:a16="http://schemas.microsoft.com/office/drawing/2014/main" id="{56DD2F7A-B075-4552-B302-F8CDF5BAA4D2}"/>
              </a:ext>
            </a:extLst>
          </p:cNvPr>
          <p:cNvSpPr>
            <a:spLocks noGrp="1"/>
          </p:cNvSpPr>
          <p:nvPr>
            <p:ph type="pic" sz="quarter" idx="27" hasCustomPrompt="1"/>
          </p:nvPr>
        </p:nvSpPr>
        <p:spPr>
          <a:xfrm>
            <a:off x="6160390" y="4568722"/>
            <a:ext cx="748800" cy="748800"/>
          </a:xfrm>
          <a:solidFill>
            <a:schemeClr val="accent1"/>
          </a:solidFill>
        </p:spPr>
        <p:txBody>
          <a:bodyPr/>
          <a:lstStyle>
            <a:lvl1pPr marL="0" indent="0">
              <a:buNone/>
              <a:defRPr sz="1800" b="1">
                <a:solidFill>
                  <a:schemeClr val="bg1"/>
                </a:solidFill>
              </a:defRPr>
            </a:lvl1pPr>
          </a:lstStyle>
          <a:p>
            <a:r>
              <a:rPr lang="en-GB"/>
              <a:t>Icon</a:t>
            </a:r>
          </a:p>
        </p:txBody>
      </p:sp>
      <p:sp>
        <p:nvSpPr>
          <p:cNvPr id="27" name="Text Placeholder 12">
            <a:extLst>
              <a:ext uri="{FF2B5EF4-FFF2-40B4-BE49-F238E27FC236}">
                <a16:creationId xmlns:a16="http://schemas.microsoft.com/office/drawing/2014/main" id="{9E881038-0BF1-4AFE-89BF-123DC292976E}"/>
              </a:ext>
            </a:extLst>
          </p:cNvPr>
          <p:cNvSpPr>
            <a:spLocks noGrp="1"/>
          </p:cNvSpPr>
          <p:nvPr>
            <p:ph type="body" sz="quarter" idx="28"/>
          </p:nvPr>
        </p:nvSpPr>
        <p:spPr>
          <a:xfrm>
            <a:off x="7027990" y="4557922"/>
            <a:ext cx="4842000" cy="756000"/>
          </a:xfrm>
        </p:spPr>
        <p:txBody>
          <a:bodyPr vert="horz" lIns="91440" tIns="45720" rIns="91440" bIns="45720" rtlCol="0">
            <a:normAutofit/>
          </a:bodyPr>
          <a:lstStyle>
            <a:lvl1pPr marL="0" indent="0">
              <a:lnSpc>
                <a:spcPct val="90000"/>
              </a:lnSpc>
              <a:spcBef>
                <a:spcPts val="1000"/>
              </a:spcBef>
              <a:buNone/>
              <a:defRPr lang="en-US" sz="2000" dirty="0" smtClean="0"/>
            </a:lvl1pPr>
            <a:lvl2pPr>
              <a:lnSpc>
                <a:spcPct val="90000"/>
              </a:lnSpc>
              <a:spcBef>
                <a:spcPts val="1000"/>
              </a:spcBef>
              <a:defRPr lang="en-US" dirty="0" smtClean="0"/>
            </a:lvl2pPr>
            <a:lvl3pPr>
              <a:lnSpc>
                <a:spcPct val="90000"/>
              </a:lnSpc>
              <a:spcBef>
                <a:spcPts val="1000"/>
              </a:spcBef>
              <a:defRPr lang="en-US" dirty="0" smtClean="0"/>
            </a:lvl3pPr>
            <a:lvl4pPr>
              <a:lnSpc>
                <a:spcPct val="90000"/>
              </a:lnSpc>
              <a:spcBef>
                <a:spcPts val="1000"/>
              </a:spcBef>
              <a:defRPr lang="en-US" dirty="0" smtClean="0"/>
            </a:lvl4pPr>
            <a:lvl5pPr>
              <a:lnSpc>
                <a:spcPct val="90000"/>
              </a:lnSpc>
              <a:spcBef>
                <a:spcPts val="1000"/>
              </a:spcBef>
              <a:defRPr lang="en-GB" dirty="0"/>
            </a:lvl5pPr>
          </a:lstStyle>
          <a:p>
            <a:pPr marL="234000" lvl="0" indent="-234000">
              <a:lnSpc>
                <a:spcPct val="90000"/>
              </a:lnSpc>
            </a:pPr>
            <a:r>
              <a:rPr lang="en-US"/>
              <a:t>Click to edit Master text styles</a:t>
            </a:r>
          </a:p>
        </p:txBody>
      </p:sp>
      <p:sp>
        <p:nvSpPr>
          <p:cNvPr id="28" name="Picture Placeholder 10" descr="Add description of icon">
            <a:extLst>
              <a:ext uri="{FF2B5EF4-FFF2-40B4-BE49-F238E27FC236}">
                <a16:creationId xmlns:a16="http://schemas.microsoft.com/office/drawing/2014/main" id="{7497D6D3-CFF8-46AE-9C49-765B38D3058D}"/>
              </a:ext>
            </a:extLst>
          </p:cNvPr>
          <p:cNvSpPr>
            <a:spLocks noGrp="1"/>
          </p:cNvSpPr>
          <p:nvPr>
            <p:ph type="pic" sz="quarter" idx="29" hasCustomPrompt="1"/>
          </p:nvPr>
        </p:nvSpPr>
        <p:spPr>
          <a:xfrm>
            <a:off x="6160390" y="5431082"/>
            <a:ext cx="748800" cy="748800"/>
          </a:xfrm>
          <a:solidFill>
            <a:schemeClr val="accent1"/>
          </a:solidFill>
        </p:spPr>
        <p:txBody>
          <a:bodyPr/>
          <a:lstStyle>
            <a:lvl1pPr marL="0" indent="0">
              <a:buNone/>
              <a:defRPr sz="1800" b="1">
                <a:solidFill>
                  <a:schemeClr val="bg1"/>
                </a:solidFill>
              </a:defRPr>
            </a:lvl1pPr>
          </a:lstStyle>
          <a:p>
            <a:r>
              <a:rPr lang="en-GB"/>
              <a:t>Icon</a:t>
            </a:r>
          </a:p>
        </p:txBody>
      </p:sp>
      <p:sp>
        <p:nvSpPr>
          <p:cNvPr id="29" name="Text Placeholder 12">
            <a:extLst>
              <a:ext uri="{FF2B5EF4-FFF2-40B4-BE49-F238E27FC236}">
                <a16:creationId xmlns:a16="http://schemas.microsoft.com/office/drawing/2014/main" id="{C807658B-4C02-4D17-91BC-1A29B8317886}"/>
              </a:ext>
            </a:extLst>
          </p:cNvPr>
          <p:cNvSpPr>
            <a:spLocks noGrp="1"/>
          </p:cNvSpPr>
          <p:nvPr>
            <p:ph type="body" sz="quarter" idx="30"/>
          </p:nvPr>
        </p:nvSpPr>
        <p:spPr>
          <a:xfrm>
            <a:off x="7027990" y="5420282"/>
            <a:ext cx="4842000" cy="756000"/>
          </a:xfrm>
        </p:spPr>
        <p:txBody>
          <a:bodyPr vert="horz" lIns="91440" tIns="45720" rIns="91440" bIns="45720" rtlCol="0">
            <a:normAutofit/>
          </a:bodyPr>
          <a:lstStyle>
            <a:lvl1pPr marL="0" indent="0">
              <a:lnSpc>
                <a:spcPct val="90000"/>
              </a:lnSpc>
              <a:spcBef>
                <a:spcPts val="1000"/>
              </a:spcBef>
              <a:buNone/>
              <a:defRPr lang="en-US" sz="2000" dirty="0" smtClean="0"/>
            </a:lvl1pPr>
            <a:lvl2pPr>
              <a:lnSpc>
                <a:spcPct val="90000"/>
              </a:lnSpc>
              <a:spcBef>
                <a:spcPts val="1000"/>
              </a:spcBef>
              <a:defRPr lang="en-US" dirty="0" smtClean="0"/>
            </a:lvl2pPr>
            <a:lvl3pPr>
              <a:lnSpc>
                <a:spcPct val="90000"/>
              </a:lnSpc>
              <a:spcBef>
                <a:spcPts val="1000"/>
              </a:spcBef>
              <a:defRPr lang="en-US" dirty="0" smtClean="0"/>
            </a:lvl3pPr>
            <a:lvl4pPr>
              <a:lnSpc>
                <a:spcPct val="90000"/>
              </a:lnSpc>
              <a:spcBef>
                <a:spcPts val="1000"/>
              </a:spcBef>
              <a:defRPr lang="en-US" dirty="0" smtClean="0"/>
            </a:lvl4pPr>
            <a:lvl5pPr>
              <a:lnSpc>
                <a:spcPct val="90000"/>
              </a:lnSpc>
              <a:spcBef>
                <a:spcPts val="1000"/>
              </a:spcBef>
              <a:defRPr lang="en-GB" dirty="0"/>
            </a:lvl5pPr>
          </a:lstStyle>
          <a:p>
            <a:pPr marL="234000" lvl="0" indent="-234000">
              <a:lnSpc>
                <a:spcPct val="90000"/>
              </a:lnSpc>
            </a:pPr>
            <a:r>
              <a:rPr lang="en-US"/>
              <a:t>Click to edit Master text styles</a:t>
            </a:r>
          </a:p>
        </p:txBody>
      </p:sp>
      <p:sp>
        <p:nvSpPr>
          <p:cNvPr id="4" name="Footer Placeholder 3">
            <a:extLst>
              <a:ext uri="{FF2B5EF4-FFF2-40B4-BE49-F238E27FC236}">
                <a16:creationId xmlns:a16="http://schemas.microsoft.com/office/drawing/2014/main" id="{775061E1-C4EC-4D2B-83A2-B93DC9A97C3D}"/>
              </a:ext>
            </a:extLst>
          </p:cNvPr>
          <p:cNvSpPr>
            <a:spLocks noGrp="1"/>
          </p:cNvSpPr>
          <p:nvPr>
            <p:ph type="ftr" sz="quarter" idx="11"/>
          </p:nvPr>
        </p:nvSpPr>
        <p:spPr/>
        <p:txBody>
          <a:bodyPr/>
          <a:lstStyle/>
          <a:p>
            <a:r>
              <a:rPr lang="en-GB">
                <a:solidFill>
                  <a:schemeClr val="tx1">
                    <a:lumMod val="50000"/>
                    <a:lumOff val="50000"/>
                  </a:schemeClr>
                </a:solidFill>
              </a:rPr>
              <a:t>Produced by Essex County Council Strategy Insight and Engagement</a:t>
            </a:r>
          </a:p>
        </p:txBody>
      </p:sp>
      <p:sp>
        <p:nvSpPr>
          <p:cNvPr id="3" name="Date Placeholder 2">
            <a:extLst>
              <a:ext uri="{FF2B5EF4-FFF2-40B4-BE49-F238E27FC236}">
                <a16:creationId xmlns:a16="http://schemas.microsoft.com/office/drawing/2014/main" id="{A0380F02-06A0-42B8-BA2D-6D55141D9386}"/>
              </a:ext>
            </a:extLst>
          </p:cNvPr>
          <p:cNvSpPr>
            <a:spLocks noGrp="1"/>
          </p:cNvSpPr>
          <p:nvPr>
            <p:ph type="dt" sz="half" idx="10"/>
          </p:nvPr>
        </p:nvSpPr>
        <p:spPr/>
        <p:txBody>
          <a:bodyPr/>
          <a:lstStyle/>
          <a:p>
            <a:fld id="{DC13AD85-CE77-4F8C-BEB7-3D123B861324}" type="datetime1">
              <a:rPr lang="en-GB" smtClean="0"/>
              <a:t>09/10/2024</a:t>
            </a:fld>
            <a:endParaRPr lang="en-GB"/>
          </a:p>
        </p:txBody>
      </p:sp>
      <p:sp>
        <p:nvSpPr>
          <p:cNvPr id="5" name="Slide Number Placeholder 4">
            <a:extLst>
              <a:ext uri="{FF2B5EF4-FFF2-40B4-BE49-F238E27FC236}">
                <a16:creationId xmlns:a16="http://schemas.microsoft.com/office/drawing/2014/main" id="{584BE84B-A188-4496-8E34-7FC2AFC34CA7}"/>
              </a:ext>
            </a:extLst>
          </p:cNvPr>
          <p:cNvSpPr>
            <a:spLocks noGrp="1"/>
          </p:cNvSpPr>
          <p:nvPr>
            <p:ph type="sldNum" sz="quarter" idx="12"/>
          </p:nvPr>
        </p:nvSpPr>
        <p:spPr/>
        <p:txBody>
          <a:bodyPr/>
          <a:lstStyle/>
          <a:p>
            <a:r>
              <a:rPr lang="en-GB"/>
              <a:t>|   </a:t>
            </a:r>
            <a:fld id="{5898CC38-F149-5B45-A1B4-290B41364A0C}" type="slidenum">
              <a:rPr lang="en-GB" smtClean="0"/>
              <a:pPr/>
              <a:t>‹#›</a:t>
            </a:fld>
            <a:endParaRPr lang="en-GB"/>
          </a:p>
        </p:txBody>
      </p:sp>
      <p:cxnSp>
        <p:nvCxnSpPr>
          <p:cNvPr id="30" name="Straight Connector 29">
            <a:extLst>
              <a:ext uri="{FF2B5EF4-FFF2-40B4-BE49-F238E27FC236}">
                <a16:creationId xmlns:a16="http://schemas.microsoft.com/office/drawing/2014/main" id="{F525F55F-F1F9-478C-A34D-646D5FA7DD8C}"/>
              </a:ext>
              <a:ext uri="{C183D7F6-B498-43B3-948B-1728B52AA6E4}">
                <adec:decorative xmlns:adec="http://schemas.microsoft.com/office/drawing/2017/decorative" val="1"/>
              </a:ext>
            </a:extLst>
          </p:cNvPr>
          <p:cNvCxnSpPr>
            <a:cxnSpLocks/>
          </p:cNvCxnSpPr>
          <p:nvPr userDrawn="1"/>
        </p:nvCxnSpPr>
        <p:spPr>
          <a:xfrm>
            <a:off x="304799" y="2689314"/>
            <a:ext cx="11565191" cy="0"/>
          </a:xfrm>
          <a:prstGeom prst="line">
            <a:avLst/>
          </a:prstGeom>
          <a:ln w="38100">
            <a:solidFill>
              <a:srgbClr val="00489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9254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full-pag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9F6EA-4ABA-49B3-BE76-BD774DFEC68F}"/>
              </a:ext>
            </a:extLst>
          </p:cNvPr>
          <p:cNvSpPr>
            <a:spLocks noGrp="1"/>
          </p:cNvSpPr>
          <p:nvPr>
            <p:ph type="title"/>
          </p:nvPr>
        </p:nvSpPr>
        <p:spPr>
          <a:xfrm>
            <a:off x="306000" y="251649"/>
            <a:ext cx="11552400" cy="830676"/>
          </a:xfrm>
        </p:spPr>
        <p:txBody>
          <a:bodyPr/>
          <a:lstStyle>
            <a:lvl1pPr>
              <a:defRPr>
                <a:solidFill>
                  <a:schemeClr val="tx1"/>
                </a:solidFill>
              </a:defRPr>
            </a:lvl1pPr>
          </a:lstStyle>
          <a:p>
            <a:r>
              <a:rPr lang="en-US"/>
              <a:t>Click to edit Master title style</a:t>
            </a:r>
            <a:endParaRPr lang="en-GB"/>
          </a:p>
        </p:txBody>
      </p:sp>
      <p:sp>
        <p:nvSpPr>
          <p:cNvPr id="7" name="Text Placeholder 6">
            <a:extLst>
              <a:ext uri="{FF2B5EF4-FFF2-40B4-BE49-F238E27FC236}">
                <a16:creationId xmlns:a16="http://schemas.microsoft.com/office/drawing/2014/main" id="{4A5EA239-AA2E-48E8-99A7-42CEED80F84B}"/>
              </a:ext>
            </a:extLst>
          </p:cNvPr>
          <p:cNvSpPr>
            <a:spLocks noGrp="1"/>
          </p:cNvSpPr>
          <p:nvPr>
            <p:ph type="body" sz="quarter" idx="13"/>
          </p:nvPr>
        </p:nvSpPr>
        <p:spPr>
          <a:xfrm>
            <a:off x="306000" y="1263100"/>
            <a:ext cx="11552238" cy="619200"/>
          </a:xfrm>
        </p:spPr>
        <p:txBody>
          <a:bodyPr/>
          <a:lstStyle>
            <a:lvl1pPr marL="0" indent="0">
              <a:buNone/>
              <a:defRPr sz="1800" b="1">
                <a:solidFill>
                  <a:schemeClr val="accent1"/>
                </a:solidFill>
              </a:defRPr>
            </a:lvl1pPr>
          </a:lstStyle>
          <a:p>
            <a:pPr lvl="0"/>
            <a:r>
              <a:rPr lang="en-US"/>
              <a:t>Click to edit Master text styles</a:t>
            </a:r>
          </a:p>
        </p:txBody>
      </p:sp>
      <p:sp>
        <p:nvSpPr>
          <p:cNvPr id="9" name="Content Placeholder 8">
            <a:extLst>
              <a:ext uri="{FF2B5EF4-FFF2-40B4-BE49-F238E27FC236}">
                <a16:creationId xmlns:a16="http://schemas.microsoft.com/office/drawing/2014/main" id="{41190B89-ECB1-4F74-A404-532C7BBA8826}"/>
              </a:ext>
            </a:extLst>
          </p:cNvPr>
          <p:cNvSpPr>
            <a:spLocks noGrp="1"/>
          </p:cNvSpPr>
          <p:nvPr>
            <p:ph sz="quarter" idx="14"/>
          </p:nvPr>
        </p:nvSpPr>
        <p:spPr>
          <a:xfrm>
            <a:off x="301625" y="1992313"/>
            <a:ext cx="11552238" cy="4186237"/>
          </a:xfrm>
        </p:spPr>
        <p:txBody>
          <a:bodyPr/>
          <a:lstStyle>
            <a:lvl1pPr marL="0" indent="0">
              <a:buNone/>
              <a:defRPr/>
            </a:lvl1pPr>
          </a:lstStyle>
          <a:p>
            <a:pPr lvl="0"/>
            <a:r>
              <a:rPr lang="en-US"/>
              <a:t>Click to edit Master text styles</a:t>
            </a:r>
          </a:p>
        </p:txBody>
      </p:sp>
      <p:sp>
        <p:nvSpPr>
          <p:cNvPr id="4" name="Footer Placeholder 3">
            <a:extLst>
              <a:ext uri="{FF2B5EF4-FFF2-40B4-BE49-F238E27FC236}">
                <a16:creationId xmlns:a16="http://schemas.microsoft.com/office/drawing/2014/main" id="{6C303193-AE40-4EC6-8BF8-CCC2ADDD4733}"/>
              </a:ext>
            </a:extLst>
          </p:cNvPr>
          <p:cNvSpPr>
            <a:spLocks noGrp="1"/>
          </p:cNvSpPr>
          <p:nvPr>
            <p:ph type="ftr" sz="quarter" idx="11"/>
          </p:nvPr>
        </p:nvSpPr>
        <p:spPr/>
        <p:txBody>
          <a:bodyPr/>
          <a:lstStyle/>
          <a:p>
            <a:r>
              <a:rPr lang="en-GB">
                <a:solidFill>
                  <a:schemeClr val="tx1">
                    <a:lumMod val="50000"/>
                    <a:lumOff val="50000"/>
                  </a:schemeClr>
                </a:solidFill>
              </a:rPr>
              <a:t>Produced by Essex County Council Strategy Insight and Engagement</a:t>
            </a:r>
          </a:p>
        </p:txBody>
      </p:sp>
      <p:sp>
        <p:nvSpPr>
          <p:cNvPr id="3" name="Date Placeholder 2">
            <a:extLst>
              <a:ext uri="{FF2B5EF4-FFF2-40B4-BE49-F238E27FC236}">
                <a16:creationId xmlns:a16="http://schemas.microsoft.com/office/drawing/2014/main" id="{A0DEF239-E34A-4E55-8538-4BB977D7E6CB}"/>
              </a:ext>
            </a:extLst>
          </p:cNvPr>
          <p:cNvSpPr>
            <a:spLocks noGrp="1"/>
          </p:cNvSpPr>
          <p:nvPr>
            <p:ph type="dt" sz="half" idx="10"/>
          </p:nvPr>
        </p:nvSpPr>
        <p:spPr/>
        <p:txBody>
          <a:bodyPr/>
          <a:lstStyle/>
          <a:p>
            <a:fld id="{DC13AD85-CE77-4F8C-BEB7-3D123B861324}" type="datetime1">
              <a:rPr lang="en-GB" smtClean="0"/>
              <a:t>09/10/2024</a:t>
            </a:fld>
            <a:endParaRPr lang="en-GB"/>
          </a:p>
        </p:txBody>
      </p:sp>
      <p:sp>
        <p:nvSpPr>
          <p:cNvPr id="5" name="Slide Number Placeholder 4">
            <a:extLst>
              <a:ext uri="{FF2B5EF4-FFF2-40B4-BE49-F238E27FC236}">
                <a16:creationId xmlns:a16="http://schemas.microsoft.com/office/drawing/2014/main" id="{A561B4F5-114B-4B4F-B93B-3A1A5C3926DF}"/>
              </a:ext>
            </a:extLst>
          </p:cNvPr>
          <p:cNvSpPr>
            <a:spLocks noGrp="1"/>
          </p:cNvSpPr>
          <p:nvPr>
            <p:ph type="sldNum" sz="quarter" idx="12"/>
          </p:nvPr>
        </p:nvSpPr>
        <p:spPr/>
        <p:txBody>
          <a:body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768585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lumns of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4CE7-A7CC-4F45-B88D-D88A615B1AA4}"/>
              </a:ext>
            </a:extLst>
          </p:cNvPr>
          <p:cNvSpPr>
            <a:spLocks noGrp="1"/>
          </p:cNvSpPr>
          <p:nvPr>
            <p:ph type="title"/>
          </p:nvPr>
        </p:nvSpPr>
        <p:spPr>
          <a:xfrm>
            <a:off x="306000" y="252000"/>
            <a:ext cx="11552400" cy="831600"/>
          </a:xfrm>
        </p:spPr>
        <p:txBody>
          <a:bodyPr/>
          <a:lstStyle>
            <a:lvl1pPr>
              <a:defRPr>
                <a:solidFill>
                  <a:schemeClr val="tx1"/>
                </a:solidFill>
              </a:defRPr>
            </a:lvl1pPr>
          </a:lstStyle>
          <a:p>
            <a:r>
              <a:rPr lang="en-US"/>
              <a:t>Click to edit Master title style</a:t>
            </a:r>
            <a:endParaRPr lang="en-GB"/>
          </a:p>
        </p:txBody>
      </p:sp>
      <p:sp>
        <p:nvSpPr>
          <p:cNvPr id="9" name="Text Placeholder 8">
            <a:extLst>
              <a:ext uri="{FF2B5EF4-FFF2-40B4-BE49-F238E27FC236}">
                <a16:creationId xmlns:a16="http://schemas.microsoft.com/office/drawing/2014/main" id="{CF6485FC-04C8-417A-910C-DC19B9780AE1}"/>
              </a:ext>
            </a:extLst>
          </p:cNvPr>
          <p:cNvSpPr>
            <a:spLocks noGrp="1"/>
          </p:cNvSpPr>
          <p:nvPr>
            <p:ph type="body" sz="quarter" idx="13"/>
          </p:nvPr>
        </p:nvSpPr>
        <p:spPr>
          <a:xfrm>
            <a:off x="306000" y="1263100"/>
            <a:ext cx="11552400" cy="619200"/>
          </a:xfrm>
        </p:spPr>
        <p:txBody>
          <a:bodyPr numCol="4" spcCol="360000"/>
          <a:lstStyle>
            <a:lvl1pPr marL="0" indent="0">
              <a:buNone/>
              <a:defRPr b="1">
                <a:solidFill>
                  <a:schemeClr val="accent1"/>
                </a:solidFill>
              </a:defRPr>
            </a:lvl1pPr>
          </a:lstStyle>
          <a:p>
            <a:pPr lvl="0"/>
            <a:r>
              <a:rPr lang="en-US"/>
              <a:t>Click to edit Master text styles</a:t>
            </a:r>
          </a:p>
        </p:txBody>
      </p:sp>
      <p:sp>
        <p:nvSpPr>
          <p:cNvPr id="11" name="Text Placeholder 10">
            <a:extLst>
              <a:ext uri="{FF2B5EF4-FFF2-40B4-BE49-F238E27FC236}">
                <a16:creationId xmlns:a16="http://schemas.microsoft.com/office/drawing/2014/main" id="{02539B90-4B1F-46A3-9681-539EC8E93C96}"/>
              </a:ext>
            </a:extLst>
          </p:cNvPr>
          <p:cNvSpPr>
            <a:spLocks noGrp="1"/>
          </p:cNvSpPr>
          <p:nvPr>
            <p:ph type="body" sz="quarter" idx="14"/>
          </p:nvPr>
        </p:nvSpPr>
        <p:spPr>
          <a:xfrm>
            <a:off x="306163" y="2063075"/>
            <a:ext cx="11552237" cy="4115475"/>
          </a:xfrm>
        </p:spPr>
        <p:txBody>
          <a:bodyPr numCol="4" spcCol="360000"/>
          <a:lstStyle>
            <a:lvl1pPr marL="0" indent="0">
              <a:buNone/>
              <a:defRPr sz="2400"/>
            </a:lvl1pPr>
            <a:lvl2pPr marL="234000">
              <a:defRPr/>
            </a:lvl2pPr>
            <a:lvl3pPr marL="468000">
              <a:defRPr/>
            </a:lvl3pPr>
            <a:lvl4pPr marL="702000">
              <a:defRPr/>
            </a:lvl4pPr>
            <a:lvl5pPr marL="936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Footer Placeholder 3">
            <a:extLst>
              <a:ext uri="{FF2B5EF4-FFF2-40B4-BE49-F238E27FC236}">
                <a16:creationId xmlns:a16="http://schemas.microsoft.com/office/drawing/2014/main" id="{2765B127-697A-4225-9EDD-070A53F178AF}"/>
              </a:ext>
            </a:extLst>
          </p:cNvPr>
          <p:cNvSpPr>
            <a:spLocks noGrp="1"/>
          </p:cNvSpPr>
          <p:nvPr>
            <p:ph type="ftr" sz="quarter" idx="11"/>
          </p:nvPr>
        </p:nvSpPr>
        <p:spPr/>
        <p:txBody>
          <a:bodyPr/>
          <a:lstStyle/>
          <a:p>
            <a:r>
              <a:rPr lang="en-GB">
                <a:solidFill>
                  <a:schemeClr val="tx1">
                    <a:lumMod val="50000"/>
                    <a:lumOff val="50000"/>
                  </a:schemeClr>
                </a:solidFill>
              </a:rPr>
              <a:t>Produced by Essex County Council Strategy Insight and Engagement</a:t>
            </a:r>
          </a:p>
        </p:txBody>
      </p:sp>
      <p:sp>
        <p:nvSpPr>
          <p:cNvPr id="3" name="Date Placeholder 2">
            <a:extLst>
              <a:ext uri="{FF2B5EF4-FFF2-40B4-BE49-F238E27FC236}">
                <a16:creationId xmlns:a16="http://schemas.microsoft.com/office/drawing/2014/main" id="{0BDFDC0C-8B72-418E-AE56-392077E66C53}"/>
              </a:ext>
            </a:extLst>
          </p:cNvPr>
          <p:cNvSpPr>
            <a:spLocks noGrp="1"/>
          </p:cNvSpPr>
          <p:nvPr>
            <p:ph type="dt" sz="half" idx="10"/>
          </p:nvPr>
        </p:nvSpPr>
        <p:spPr/>
        <p:txBody>
          <a:bodyPr/>
          <a:lstStyle/>
          <a:p>
            <a:fld id="{DC13AD85-CE77-4F8C-BEB7-3D123B861324}" type="datetime1">
              <a:rPr lang="en-GB" smtClean="0"/>
              <a:t>09/10/2024</a:t>
            </a:fld>
            <a:endParaRPr lang="en-GB"/>
          </a:p>
        </p:txBody>
      </p:sp>
      <p:sp>
        <p:nvSpPr>
          <p:cNvPr id="5" name="Slide Number Placeholder 4">
            <a:extLst>
              <a:ext uri="{FF2B5EF4-FFF2-40B4-BE49-F238E27FC236}">
                <a16:creationId xmlns:a16="http://schemas.microsoft.com/office/drawing/2014/main" id="{70DAE4EB-8737-404F-8267-D29E4DAE9514}"/>
              </a:ext>
            </a:extLst>
          </p:cNvPr>
          <p:cNvSpPr>
            <a:spLocks noGrp="1"/>
          </p:cNvSpPr>
          <p:nvPr>
            <p:ph type="sldNum" sz="quarter" idx="12"/>
          </p:nvPr>
        </p:nvSpPr>
        <p:spPr/>
        <p:txBody>
          <a:body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3468759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xt and Objec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CC2F8-7688-4288-9199-BB2C3EBE8BAB}"/>
              </a:ext>
            </a:extLst>
          </p:cNvPr>
          <p:cNvSpPr>
            <a:spLocks noGrp="1"/>
          </p:cNvSpPr>
          <p:nvPr>
            <p:ph type="title"/>
          </p:nvPr>
        </p:nvSpPr>
        <p:spPr>
          <a:xfrm>
            <a:off x="306000" y="537804"/>
            <a:ext cx="5428800" cy="540000"/>
          </a:xfrm>
        </p:spPr>
        <p:txBody>
          <a:bodyPr/>
          <a:lstStyle>
            <a:lvl1pPr>
              <a:lnSpc>
                <a:spcPct val="100000"/>
              </a:lnSpc>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68E8D95-4D94-4F30-835D-3FF40188D1D6}"/>
              </a:ext>
            </a:extLst>
          </p:cNvPr>
          <p:cNvSpPr>
            <a:spLocks noGrp="1"/>
          </p:cNvSpPr>
          <p:nvPr>
            <p:ph sz="half" idx="1"/>
          </p:nvPr>
        </p:nvSpPr>
        <p:spPr>
          <a:xfrm>
            <a:off x="306000" y="1265650"/>
            <a:ext cx="5428800" cy="4912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Content Placeholder 10">
            <a:extLst>
              <a:ext uri="{FF2B5EF4-FFF2-40B4-BE49-F238E27FC236}">
                <a16:creationId xmlns:a16="http://schemas.microsoft.com/office/drawing/2014/main" id="{486A8442-B40B-4D24-9029-4E6108BD5EFD}"/>
              </a:ext>
            </a:extLst>
          </p:cNvPr>
          <p:cNvSpPr>
            <a:spLocks noGrp="1"/>
          </p:cNvSpPr>
          <p:nvPr>
            <p:ph sz="quarter" idx="13" hasCustomPrompt="1"/>
          </p:nvPr>
        </p:nvSpPr>
        <p:spPr>
          <a:xfrm>
            <a:off x="6459538" y="130175"/>
            <a:ext cx="5722937" cy="6165850"/>
          </a:xfrm>
        </p:spPr>
        <p:txBody>
          <a:bodyPr/>
          <a:lstStyle>
            <a:lvl1pPr>
              <a:defRPr/>
            </a:lvl1pPr>
          </a:lstStyle>
          <a:p>
            <a:pPr lvl="0"/>
            <a:r>
              <a:rPr lang="en-US"/>
              <a:t>Object</a:t>
            </a:r>
            <a:endParaRPr lang="en-GB"/>
          </a:p>
        </p:txBody>
      </p:sp>
      <p:sp>
        <p:nvSpPr>
          <p:cNvPr id="6" name="Footer Placeholder 5">
            <a:extLst>
              <a:ext uri="{FF2B5EF4-FFF2-40B4-BE49-F238E27FC236}">
                <a16:creationId xmlns:a16="http://schemas.microsoft.com/office/drawing/2014/main" id="{8B9E4A27-53E6-48EA-A37A-F875441579D5}"/>
              </a:ext>
            </a:extLst>
          </p:cNvPr>
          <p:cNvSpPr>
            <a:spLocks noGrp="1"/>
          </p:cNvSpPr>
          <p:nvPr>
            <p:ph type="ftr" sz="quarter" idx="11"/>
          </p:nvPr>
        </p:nvSpPr>
        <p:spPr/>
        <p:txBody>
          <a:bodyPr/>
          <a:lstStyle/>
          <a:p>
            <a:r>
              <a:rPr lang="en-GB"/>
              <a:t>Produced by Essex County Council Strategy Insight and Engagement</a:t>
            </a:r>
          </a:p>
        </p:txBody>
      </p:sp>
      <p:sp>
        <p:nvSpPr>
          <p:cNvPr id="5" name="Date Placeholder 4">
            <a:extLst>
              <a:ext uri="{FF2B5EF4-FFF2-40B4-BE49-F238E27FC236}">
                <a16:creationId xmlns:a16="http://schemas.microsoft.com/office/drawing/2014/main" id="{15AACAD1-372D-4F71-B337-F9A7F3B5CC47}"/>
              </a:ext>
            </a:extLst>
          </p:cNvPr>
          <p:cNvSpPr>
            <a:spLocks noGrp="1"/>
          </p:cNvSpPr>
          <p:nvPr>
            <p:ph type="dt" sz="half" idx="10"/>
          </p:nvPr>
        </p:nvSpPr>
        <p:spPr/>
        <p:txBody>
          <a:bodyPr/>
          <a:lstStyle/>
          <a:p>
            <a:fld id="{F260B2A5-7D25-4EFB-8691-668AB5BA651F}" type="datetime1">
              <a:rPr lang="en-GB" smtClean="0"/>
              <a:t>09/10/2024</a:t>
            </a:fld>
            <a:endParaRPr lang="en-GB"/>
          </a:p>
        </p:txBody>
      </p:sp>
      <p:sp>
        <p:nvSpPr>
          <p:cNvPr id="7" name="Slide Number Placeholder 6">
            <a:extLst>
              <a:ext uri="{FF2B5EF4-FFF2-40B4-BE49-F238E27FC236}">
                <a16:creationId xmlns:a16="http://schemas.microsoft.com/office/drawing/2014/main" id="{B769B38E-C211-4169-B9DE-CE7CAB4E9802}"/>
              </a:ext>
            </a:extLst>
          </p:cNvPr>
          <p:cNvSpPr>
            <a:spLocks noGrp="1"/>
          </p:cNvSpPr>
          <p:nvPr>
            <p:ph type="sldNum" sz="quarter" idx="12"/>
          </p:nvPr>
        </p:nvSpPr>
        <p:spPr/>
        <p:txBody>
          <a:bodyPr/>
          <a:lstStyle/>
          <a:p>
            <a:r>
              <a:rPr lang="en-GB"/>
              <a:t>|   </a:t>
            </a:r>
            <a:fld id="{5898CC38-F149-5B45-A1B4-290B41364A0C}" type="slidenum">
              <a:rPr lang="en-GB" smtClean="0"/>
              <a:pPr/>
              <a:t>‹#›</a:t>
            </a:fld>
            <a:endParaRPr lang="en-GB"/>
          </a:p>
        </p:txBody>
      </p:sp>
    </p:spTree>
    <p:extLst>
      <p:ext uri="{BB962C8B-B14F-4D97-AF65-F5344CB8AC3E}">
        <p14:creationId xmlns:p14="http://schemas.microsoft.com/office/powerpoint/2010/main" val="1469671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F803CF8-6DEC-3F38-1E23-B6030E86F7A7}"/>
              </a:ext>
            </a:extLst>
          </p:cNvPr>
          <p:cNvSpPr>
            <a:spLocks noGrp="1"/>
          </p:cNvSpPr>
          <p:nvPr>
            <p:ph type="body" sz="quarter" idx="10"/>
          </p:nvPr>
        </p:nvSpPr>
        <p:spPr>
          <a:xfrm>
            <a:off x="1170810" y="1911499"/>
            <a:ext cx="3672000" cy="492610"/>
          </a:xfrm>
        </p:spPr>
        <p:txBody>
          <a:bodyPr anchor="b" anchorCtr="0"/>
          <a:lstStyle>
            <a:lvl1pPr>
              <a:defRPr sz="250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11" name="Text Placeholder 9">
            <a:extLst>
              <a:ext uri="{FF2B5EF4-FFF2-40B4-BE49-F238E27FC236}">
                <a16:creationId xmlns:a16="http://schemas.microsoft.com/office/drawing/2014/main" id="{6AE92126-64BC-24DE-EC11-D94A8CE63F57}"/>
              </a:ext>
            </a:extLst>
          </p:cNvPr>
          <p:cNvSpPr>
            <a:spLocks noGrp="1"/>
          </p:cNvSpPr>
          <p:nvPr>
            <p:ph type="body" sz="quarter" idx="11" hasCustomPrompt="1"/>
          </p:nvPr>
        </p:nvSpPr>
        <p:spPr>
          <a:xfrm>
            <a:off x="540738"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4" name="Text Placeholder 9">
            <a:extLst>
              <a:ext uri="{FF2B5EF4-FFF2-40B4-BE49-F238E27FC236}">
                <a16:creationId xmlns:a16="http://schemas.microsoft.com/office/drawing/2014/main" id="{349BCA8D-4AA5-2903-E974-D2041A328E08}"/>
              </a:ext>
            </a:extLst>
          </p:cNvPr>
          <p:cNvSpPr>
            <a:spLocks noGrp="1"/>
          </p:cNvSpPr>
          <p:nvPr>
            <p:ph type="body" sz="quarter" idx="12"/>
          </p:nvPr>
        </p:nvSpPr>
        <p:spPr>
          <a:xfrm>
            <a:off x="1170810" y="2884514"/>
            <a:ext cx="3672000" cy="492610"/>
          </a:xfrm>
        </p:spPr>
        <p:txBody>
          <a:bodyPr anchor="b" anchorCtr="0"/>
          <a:lstStyle>
            <a:lvl1pPr>
              <a:defRPr sz="2500"/>
            </a:lvl1pPr>
          </a:lstStyle>
          <a:p>
            <a:pPr lvl="0"/>
            <a:r>
              <a:rPr lang="en-US"/>
              <a:t>Click to edit Master text styles</a:t>
            </a:r>
          </a:p>
        </p:txBody>
      </p:sp>
      <p:sp>
        <p:nvSpPr>
          <p:cNvPr id="15" name="Text Placeholder 9">
            <a:extLst>
              <a:ext uri="{FF2B5EF4-FFF2-40B4-BE49-F238E27FC236}">
                <a16:creationId xmlns:a16="http://schemas.microsoft.com/office/drawing/2014/main" id="{3910E9B7-D1D4-E59C-2EBD-9E327D1E6FAC}"/>
              </a:ext>
            </a:extLst>
          </p:cNvPr>
          <p:cNvSpPr>
            <a:spLocks noGrp="1"/>
          </p:cNvSpPr>
          <p:nvPr>
            <p:ph type="body" sz="quarter" idx="13" hasCustomPrompt="1"/>
          </p:nvPr>
        </p:nvSpPr>
        <p:spPr>
          <a:xfrm>
            <a:off x="540738"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17" name="Text Placeholder 9">
            <a:extLst>
              <a:ext uri="{FF2B5EF4-FFF2-40B4-BE49-F238E27FC236}">
                <a16:creationId xmlns:a16="http://schemas.microsoft.com/office/drawing/2014/main" id="{608EB52F-2896-A270-88F6-0E7EBDE28FCC}"/>
              </a:ext>
            </a:extLst>
          </p:cNvPr>
          <p:cNvSpPr>
            <a:spLocks noGrp="1"/>
          </p:cNvSpPr>
          <p:nvPr>
            <p:ph type="body" sz="quarter" idx="14"/>
          </p:nvPr>
        </p:nvSpPr>
        <p:spPr>
          <a:xfrm>
            <a:off x="1170810" y="3869253"/>
            <a:ext cx="3672000" cy="492610"/>
          </a:xfrm>
        </p:spPr>
        <p:txBody>
          <a:bodyPr anchor="b" anchorCtr="0"/>
          <a:lstStyle>
            <a:lvl1pPr>
              <a:defRPr sz="2500"/>
            </a:lvl1pPr>
          </a:lstStyle>
          <a:p>
            <a:pPr lvl="0"/>
            <a:r>
              <a:rPr lang="en-US"/>
              <a:t>Click to edit Master text styles</a:t>
            </a:r>
          </a:p>
        </p:txBody>
      </p:sp>
      <p:sp>
        <p:nvSpPr>
          <p:cNvPr id="18" name="Text Placeholder 9">
            <a:extLst>
              <a:ext uri="{FF2B5EF4-FFF2-40B4-BE49-F238E27FC236}">
                <a16:creationId xmlns:a16="http://schemas.microsoft.com/office/drawing/2014/main" id="{47B3CD23-E34C-2C9A-A51C-41BF087FD3B7}"/>
              </a:ext>
            </a:extLst>
          </p:cNvPr>
          <p:cNvSpPr>
            <a:spLocks noGrp="1"/>
          </p:cNvSpPr>
          <p:nvPr>
            <p:ph type="body" sz="quarter" idx="15" hasCustomPrompt="1"/>
          </p:nvPr>
        </p:nvSpPr>
        <p:spPr>
          <a:xfrm>
            <a:off x="540738"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0" name="Text Placeholder 9">
            <a:extLst>
              <a:ext uri="{FF2B5EF4-FFF2-40B4-BE49-F238E27FC236}">
                <a16:creationId xmlns:a16="http://schemas.microsoft.com/office/drawing/2014/main" id="{F968155B-5EA6-8E49-9284-830E818CB7D9}"/>
              </a:ext>
            </a:extLst>
          </p:cNvPr>
          <p:cNvSpPr>
            <a:spLocks noGrp="1"/>
          </p:cNvSpPr>
          <p:nvPr>
            <p:ph type="body" sz="quarter" idx="16"/>
          </p:nvPr>
        </p:nvSpPr>
        <p:spPr>
          <a:xfrm>
            <a:off x="1170810" y="4842268"/>
            <a:ext cx="3672000" cy="492610"/>
          </a:xfrm>
        </p:spPr>
        <p:txBody>
          <a:bodyPr anchor="b" anchorCtr="0"/>
          <a:lstStyle>
            <a:lvl1pPr>
              <a:defRPr sz="2500"/>
            </a:lvl1pPr>
          </a:lstStyle>
          <a:p>
            <a:pPr lvl="0"/>
            <a:r>
              <a:rPr lang="en-US"/>
              <a:t>Click to edit Master text styles</a:t>
            </a:r>
          </a:p>
        </p:txBody>
      </p:sp>
      <p:sp>
        <p:nvSpPr>
          <p:cNvPr id="21" name="Text Placeholder 9">
            <a:extLst>
              <a:ext uri="{FF2B5EF4-FFF2-40B4-BE49-F238E27FC236}">
                <a16:creationId xmlns:a16="http://schemas.microsoft.com/office/drawing/2014/main" id="{2603CC46-CD79-1A91-BF7F-CB513C366E47}"/>
              </a:ext>
            </a:extLst>
          </p:cNvPr>
          <p:cNvSpPr>
            <a:spLocks noGrp="1"/>
          </p:cNvSpPr>
          <p:nvPr>
            <p:ph type="body" sz="quarter" idx="17" hasCustomPrompt="1"/>
          </p:nvPr>
        </p:nvSpPr>
        <p:spPr>
          <a:xfrm>
            <a:off x="540738"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3" name="Text Placeholder 9">
            <a:extLst>
              <a:ext uri="{FF2B5EF4-FFF2-40B4-BE49-F238E27FC236}">
                <a16:creationId xmlns:a16="http://schemas.microsoft.com/office/drawing/2014/main" id="{A8C442C8-3269-0506-E94C-8A64F9D4B227}"/>
              </a:ext>
            </a:extLst>
          </p:cNvPr>
          <p:cNvSpPr>
            <a:spLocks noGrp="1"/>
          </p:cNvSpPr>
          <p:nvPr>
            <p:ph type="body" sz="quarter" idx="18"/>
          </p:nvPr>
        </p:nvSpPr>
        <p:spPr>
          <a:xfrm>
            <a:off x="6102991" y="1911499"/>
            <a:ext cx="3672000" cy="492610"/>
          </a:xfrm>
        </p:spPr>
        <p:txBody>
          <a:bodyPr anchor="b" anchorCtr="0"/>
          <a:lstStyle>
            <a:lvl1pPr>
              <a:defRPr sz="2500"/>
            </a:lvl1pPr>
          </a:lstStyle>
          <a:p>
            <a:pPr lvl="0"/>
            <a:r>
              <a:rPr lang="en-US"/>
              <a:t>Click to edit Master text styles</a:t>
            </a:r>
          </a:p>
        </p:txBody>
      </p:sp>
      <p:sp>
        <p:nvSpPr>
          <p:cNvPr id="24" name="Text Placeholder 9">
            <a:extLst>
              <a:ext uri="{FF2B5EF4-FFF2-40B4-BE49-F238E27FC236}">
                <a16:creationId xmlns:a16="http://schemas.microsoft.com/office/drawing/2014/main" id="{AD50958E-02E6-A495-A6B0-6C7812B4A489}"/>
              </a:ext>
            </a:extLst>
          </p:cNvPr>
          <p:cNvSpPr>
            <a:spLocks noGrp="1"/>
          </p:cNvSpPr>
          <p:nvPr>
            <p:ph type="body" sz="quarter" idx="19" hasCustomPrompt="1"/>
          </p:nvPr>
        </p:nvSpPr>
        <p:spPr>
          <a:xfrm>
            <a:off x="5472000" y="1711326"/>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5" name="Text Placeholder 9">
            <a:extLst>
              <a:ext uri="{FF2B5EF4-FFF2-40B4-BE49-F238E27FC236}">
                <a16:creationId xmlns:a16="http://schemas.microsoft.com/office/drawing/2014/main" id="{A82202DE-A301-D2F6-3435-17025931FCBD}"/>
              </a:ext>
            </a:extLst>
          </p:cNvPr>
          <p:cNvSpPr>
            <a:spLocks noGrp="1"/>
          </p:cNvSpPr>
          <p:nvPr>
            <p:ph type="body" sz="quarter" idx="20"/>
          </p:nvPr>
        </p:nvSpPr>
        <p:spPr>
          <a:xfrm>
            <a:off x="6102991" y="2884514"/>
            <a:ext cx="3672000" cy="492610"/>
          </a:xfrm>
        </p:spPr>
        <p:txBody>
          <a:bodyPr anchor="b" anchorCtr="0"/>
          <a:lstStyle>
            <a:lvl1pPr>
              <a:defRPr sz="2500"/>
            </a:lvl1pPr>
          </a:lstStyle>
          <a:p>
            <a:pPr lvl="0"/>
            <a:r>
              <a:rPr lang="en-US"/>
              <a:t>Click to edit Master text styles</a:t>
            </a:r>
          </a:p>
        </p:txBody>
      </p:sp>
      <p:sp>
        <p:nvSpPr>
          <p:cNvPr id="26" name="Text Placeholder 9">
            <a:extLst>
              <a:ext uri="{FF2B5EF4-FFF2-40B4-BE49-F238E27FC236}">
                <a16:creationId xmlns:a16="http://schemas.microsoft.com/office/drawing/2014/main" id="{6140F8D5-477C-6B25-60D5-EFFBEBA0B805}"/>
              </a:ext>
            </a:extLst>
          </p:cNvPr>
          <p:cNvSpPr>
            <a:spLocks noGrp="1"/>
          </p:cNvSpPr>
          <p:nvPr>
            <p:ph type="body" sz="quarter" idx="21" hasCustomPrompt="1"/>
          </p:nvPr>
        </p:nvSpPr>
        <p:spPr>
          <a:xfrm>
            <a:off x="5472000" y="2684341"/>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7" name="Text Placeholder 9">
            <a:extLst>
              <a:ext uri="{FF2B5EF4-FFF2-40B4-BE49-F238E27FC236}">
                <a16:creationId xmlns:a16="http://schemas.microsoft.com/office/drawing/2014/main" id="{AEEBBA9D-5DF0-C4DE-DA0C-D94DB9680987}"/>
              </a:ext>
            </a:extLst>
          </p:cNvPr>
          <p:cNvSpPr>
            <a:spLocks noGrp="1"/>
          </p:cNvSpPr>
          <p:nvPr>
            <p:ph type="body" sz="quarter" idx="22"/>
          </p:nvPr>
        </p:nvSpPr>
        <p:spPr>
          <a:xfrm>
            <a:off x="6102991" y="3869253"/>
            <a:ext cx="3672000" cy="492610"/>
          </a:xfrm>
        </p:spPr>
        <p:txBody>
          <a:bodyPr anchor="b" anchorCtr="0"/>
          <a:lstStyle>
            <a:lvl1pPr>
              <a:defRPr sz="2500"/>
            </a:lvl1pPr>
          </a:lstStyle>
          <a:p>
            <a:pPr lvl="0"/>
            <a:r>
              <a:rPr lang="en-US"/>
              <a:t>Click to edit Master text styles</a:t>
            </a:r>
          </a:p>
        </p:txBody>
      </p:sp>
      <p:sp>
        <p:nvSpPr>
          <p:cNvPr id="28" name="Text Placeholder 9">
            <a:extLst>
              <a:ext uri="{FF2B5EF4-FFF2-40B4-BE49-F238E27FC236}">
                <a16:creationId xmlns:a16="http://schemas.microsoft.com/office/drawing/2014/main" id="{DB7F90E3-F280-1CDA-A902-25A755B15883}"/>
              </a:ext>
            </a:extLst>
          </p:cNvPr>
          <p:cNvSpPr>
            <a:spLocks noGrp="1"/>
          </p:cNvSpPr>
          <p:nvPr>
            <p:ph type="body" sz="quarter" idx="23" hasCustomPrompt="1"/>
          </p:nvPr>
        </p:nvSpPr>
        <p:spPr>
          <a:xfrm>
            <a:off x="5472000" y="3669080"/>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
        <p:nvSpPr>
          <p:cNvPr id="29" name="Text Placeholder 9">
            <a:extLst>
              <a:ext uri="{FF2B5EF4-FFF2-40B4-BE49-F238E27FC236}">
                <a16:creationId xmlns:a16="http://schemas.microsoft.com/office/drawing/2014/main" id="{0FEF5F7C-B41B-B0AE-6F50-3C7DA6FBEC8B}"/>
              </a:ext>
            </a:extLst>
          </p:cNvPr>
          <p:cNvSpPr>
            <a:spLocks noGrp="1"/>
          </p:cNvSpPr>
          <p:nvPr>
            <p:ph type="body" sz="quarter" idx="24"/>
          </p:nvPr>
        </p:nvSpPr>
        <p:spPr>
          <a:xfrm>
            <a:off x="6102991" y="4842268"/>
            <a:ext cx="3672000" cy="492610"/>
          </a:xfrm>
        </p:spPr>
        <p:txBody>
          <a:bodyPr anchor="b" anchorCtr="0"/>
          <a:lstStyle>
            <a:lvl1pPr>
              <a:defRPr sz="2500"/>
            </a:lvl1pPr>
          </a:lstStyle>
          <a:p>
            <a:pPr lvl="0"/>
            <a:r>
              <a:rPr lang="en-US"/>
              <a:t>Click to edit Master text styles</a:t>
            </a:r>
          </a:p>
        </p:txBody>
      </p:sp>
      <p:sp>
        <p:nvSpPr>
          <p:cNvPr id="30" name="Text Placeholder 9">
            <a:extLst>
              <a:ext uri="{FF2B5EF4-FFF2-40B4-BE49-F238E27FC236}">
                <a16:creationId xmlns:a16="http://schemas.microsoft.com/office/drawing/2014/main" id="{313923B0-9EB4-1CD6-4D97-CD6FAC8345A4}"/>
              </a:ext>
            </a:extLst>
          </p:cNvPr>
          <p:cNvSpPr>
            <a:spLocks noGrp="1"/>
          </p:cNvSpPr>
          <p:nvPr>
            <p:ph type="body" sz="quarter" idx="25" hasCustomPrompt="1"/>
          </p:nvPr>
        </p:nvSpPr>
        <p:spPr>
          <a:xfrm>
            <a:off x="5472000" y="4642095"/>
            <a:ext cx="539262" cy="621567"/>
          </a:xfrm>
        </p:spPr>
        <p:txBody>
          <a:bodyPr/>
          <a:lstStyle>
            <a:lvl1pPr>
              <a:spcBef>
                <a:spcPts val="0"/>
              </a:spcBef>
              <a:spcAft>
                <a:spcPts val="0"/>
              </a:spcAft>
              <a:defRPr sz="5100" b="0">
                <a:solidFill>
                  <a:schemeClr val="accent1"/>
                </a:solidFill>
                <a:latin typeface="Calibri Light" panose="020F0302020204030204" pitchFamily="34" charset="0"/>
                <a:cs typeface="Calibri Light" panose="020F0302020204030204" pitchFamily="34" charset="0"/>
              </a:defRPr>
            </a:lvl1pPr>
          </a:lstStyle>
          <a:p>
            <a:pPr lvl="0"/>
            <a:r>
              <a:rPr lang="en-GB"/>
              <a:t>1</a:t>
            </a:r>
          </a:p>
        </p:txBody>
      </p:sp>
    </p:spTree>
    <p:extLst>
      <p:ext uri="{BB962C8B-B14F-4D97-AF65-F5344CB8AC3E}">
        <p14:creationId xmlns:p14="http://schemas.microsoft.com/office/powerpoint/2010/main" val="4270310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D04ED18-547B-B18B-68FE-7EC3FB2E5B6D}"/>
              </a:ext>
            </a:extLst>
          </p:cNvPr>
          <p:cNvSpPr>
            <a:spLocks noGrp="1"/>
          </p:cNvSpPr>
          <p:nvPr>
            <p:ph sz="half" idx="1"/>
          </p:nvPr>
        </p:nvSpPr>
        <p:spPr>
          <a:xfrm>
            <a:off x="540000" y="1863725"/>
            <a:ext cx="7405200" cy="4149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79919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Graphic 7">
            <a:extLst>
              <a:ext uri="{FF2B5EF4-FFF2-40B4-BE49-F238E27FC236}">
                <a16:creationId xmlns:a16="http://schemas.microsoft.com/office/drawing/2014/main" id="{A4463E5F-9CBA-9811-AA2C-07F4347654F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
        <p:nvSpPr>
          <p:cNvPr id="10" name="Chart Placeholder 9">
            <a:extLst>
              <a:ext uri="{FF2B5EF4-FFF2-40B4-BE49-F238E27FC236}">
                <a16:creationId xmlns:a16="http://schemas.microsoft.com/office/drawing/2014/main" id="{A4189B63-EC55-C290-3394-C48621B2EDA6}"/>
              </a:ext>
            </a:extLst>
          </p:cNvPr>
          <p:cNvSpPr>
            <a:spLocks noGrp="1"/>
          </p:cNvSpPr>
          <p:nvPr>
            <p:ph type="chart" sz="quarter" idx="10"/>
          </p:nvPr>
        </p:nvSpPr>
        <p:spPr>
          <a:xfrm>
            <a:off x="6096000" y="1875692"/>
            <a:ext cx="5556250" cy="3898800"/>
          </a:xfrm>
        </p:spPr>
        <p:txBody>
          <a:bodyPr/>
          <a:lstStyle/>
          <a:p>
            <a:r>
              <a:rPr lang="en-US"/>
              <a:t>Click icon to add chart</a:t>
            </a:r>
            <a:endParaRPr lang="en-GB"/>
          </a:p>
        </p:txBody>
      </p:sp>
      <p:pic>
        <p:nvPicPr>
          <p:cNvPr id="4" name="Graphic 3">
            <a:extLst>
              <a:ext uri="{FF2B5EF4-FFF2-40B4-BE49-F238E27FC236}">
                <a16:creationId xmlns:a16="http://schemas.microsoft.com/office/drawing/2014/main" id="{706369D0-D2AD-B6E6-F3B1-E9DBF475B601}"/>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13" r="25303" b="13616"/>
          <a:stretch/>
        </p:blipFill>
        <p:spPr>
          <a:xfrm>
            <a:off x="5774400" y="0"/>
            <a:ext cx="6417600" cy="6858000"/>
          </a:xfrm>
          <a:prstGeom prst="rect">
            <a:avLst/>
          </a:prstGeom>
        </p:spPr>
      </p:pic>
    </p:spTree>
    <p:extLst>
      <p:ext uri="{BB962C8B-B14F-4D97-AF65-F5344CB8AC3E}">
        <p14:creationId xmlns:p14="http://schemas.microsoft.com/office/powerpoint/2010/main" val="3583276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ext +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2FD91081-66D9-20CD-CFA3-5F9C6952C75A}"/>
              </a:ext>
            </a:extLst>
          </p:cNvPr>
          <p:cNvSpPr>
            <a:spLocks noGrp="1"/>
          </p:cNvSpPr>
          <p:nvPr>
            <p:ph type="pic" sz="quarter" idx="10"/>
          </p:nvPr>
        </p:nvSpPr>
        <p:spPr>
          <a:xfrm>
            <a:off x="6523886" y="0"/>
            <a:ext cx="5668115" cy="6858000"/>
          </a:xfrm>
          <a:custGeom>
            <a:avLst/>
            <a:gdLst>
              <a:gd name="connsiteX0" fmla="*/ 0 w 5668115"/>
              <a:gd name="connsiteY0" fmla="*/ 0 h 6858000"/>
              <a:gd name="connsiteX1" fmla="*/ 5668115 w 5668115"/>
              <a:gd name="connsiteY1" fmla="*/ 0 h 6858000"/>
              <a:gd name="connsiteX2" fmla="*/ 5668115 w 5668115"/>
              <a:gd name="connsiteY2" fmla="*/ 6858000 h 6858000"/>
              <a:gd name="connsiteX3" fmla="*/ 49704 w 5668115"/>
              <a:gd name="connsiteY3" fmla="*/ 6858000 h 6858000"/>
              <a:gd name="connsiteX4" fmla="*/ 79254 w 5668115"/>
              <a:gd name="connsiteY4" fmla="*/ 6743352 h 6858000"/>
              <a:gd name="connsiteX5" fmla="*/ 501663 w 5668115"/>
              <a:gd name="connsiteY5" fmla="*/ 3525422 h 6858000"/>
              <a:gd name="connsiteX6" fmla="*/ 79254 w 5668115"/>
              <a:gd name="connsiteY6" fmla="*/ 3074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68115" h="6858000">
                <a:moveTo>
                  <a:pt x="0" y="0"/>
                </a:moveTo>
                <a:lnTo>
                  <a:pt x="5668115" y="0"/>
                </a:lnTo>
                <a:lnTo>
                  <a:pt x="5668115" y="6858000"/>
                </a:lnTo>
                <a:lnTo>
                  <a:pt x="49704" y="6858000"/>
                </a:lnTo>
                <a:lnTo>
                  <a:pt x="79254" y="6743352"/>
                </a:lnTo>
                <a:cubicBezTo>
                  <a:pt x="309810" y="5802002"/>
                  <a:pt x="501663" y="4701522"/>
                  <a:pt x="501663" y="3525422"/>
                </a:cubicBezTo>
                <a:cubicBezTo>
                  <a:pt x="501663" y="2349331"/>
                  <a:pt x="309810" y="1248840"/>
                  <a:pt x="79254" y="307493"/>
                </a:cubicBezTo>
                <a:close/>
              </a:path>
            </a:pathLst>
          </a:custGeom>
        </p:spPr>
        <p:txBody>
          <a:bodyPr wrap="square">
            <a:noAutofit/>
          </a:bodyPr>
          <a:lstStyle/>
          <a:p>
            <a:r>
              <a:rPr lang="en-US"/>
              <a:t>Click icon to add picture</a:t>
            </a:r>
            <a:endParaRPr lang="en-GB"/>
          </a:p>
        </p:txBody>
      </p:sp>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39700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DF223-3CD4-B40C-F771-95A05D694D35}"/>
              </a:ext>
            </a:extLst>
          </p:cNvPr>
          <p:cNvSpPr>
            <a:spLocks noGrp="1"/>
          </p:cNvSpPr>
          <p:nvPr>
            <p:ph type="title"/>
          </p:nvPr>
        </p:nvSpPr>
        <p:spPr>
          <a:xfrm>
            <a:off x="540000" y="1494000"/>
            <a:ext cx="5540400" cy="1310400"/>
          </a:xfrm>
        </p:spPr>
        <p:txBody>
          <a:bodyPr anchor="t" anchorCtr="0"/>
          <a:lstStyle>
            <a:lvl1pPr>
              <a:lnSpc>
                <a:spcPct val="90000"/>
              </a:lnSpc>
              <a:defRPr sz="5500">
                <a:solidFill>
                  <a:schemeClr val="bg1"/>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FC3F6-B269-C573-D9CD-5D1D86500059}"/>
              </a:ext>
            </a:extLst>
          </p:cNvPr>
          <p:cNvSpPr>
            <a:spLocks noGrp="1"/>
          </p:cNvSpPr>
          <p:nvPr>
            <p:ph type="body" idx="1"/>
          </p:nvPr>
        </p:nvSpPr>
        <p:spPr>
          <a:xfrm>
            <a:off x="540000" y="3430800"/>
            <a:ext cx="5117850" cy="1918800"/>
          </a:xfrm>
        </p:spPr>
        <p:txBody>
          <a:bodyPr/>
          <a:lstStyle>
            <a:lvl1pPr marL="0" indent="0">
              <a:lnSpc>
                <a:spcPct val="90000"/>
              </a:lnSpc>
              <a:spcBef>
                <a:spcPts val="0"/>
              </a:spcBef>
              <a:buNone/>
              <a:defRPr sz="2300" b="0">
                <a:solidFill>
                  <a:schemeClr val="bg1"/>
                </a:solidFill>
                <a:latin typeface="Calibri Light" panose="020F0302020204030204" pitchFamily="34" charset="0"/>
                <a:cs typeface="Calibri Light" panose="020F03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25112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 highlight">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99EF23F-F78E-B85E-C8A6-4612E8B21D2B}"/>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
        <p:nvSpPr>
          <p:cNvPr id="2" name="Title 1">
            <a:extLst>
              <a:ext uri="{FF2B5EF4-FFF2-40B4-BE49-F238E27FC236}">
                <a16:creationId xmlns:a16="http://schemas.microsoft.com/office/drawing/2014/main" id="{ED65CD90-7A9F-576E-AB5E-FFBC03064043}"/>
              </a:ext>
            </a:extLst>
          </p:cNvPr>
          <p:cNvSpPr>
            <a:spLocks noGrp="1"/>
          </p:cNvSpPr>
          <p:nvPr>
            <p:ph type="title"/>
          </p:nvPr>
        </p:nvSpPr>
        <p:spPr>
          <a:xfrm>
            <a:off x="545124" y="517524"/>
            <a:ext cx="5302800" cy="1065091"/>
          </a:xfr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4A1213-B62B-CA65-AAA6-955723A1605B}"/>
              </a:ext>
            </a:extLst>
          </p:cNvPr>
          <p:cNvSpPr>
            <a:spLocks noGrp="1"/>
          </p:cNvSpPr>
          <p:nvPr>
            <p:ph idx="1"/>
          </p:nvPr>
        </p:nvSpPr>
        <p:spPr>
          <a:xfrm>
            <a:off x="539749" y="1872000"/>
            <a:ext cx="4608000" cy="4141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2BEAEC6-437D-233E-C915-C52F0FBAE0F5}"/>
              </a:ext>
            </a:extLst>
          </p:cNvPr>
          <p:cNvSpPr>
            <a:spLocks noGrp="1"/>
          </p:cNvSpPr>
          <p:nvPr>
            <p:ph type="body" sz="quarter" idx="10"/>
          </p:nvPr>
        </p:nvSpPr>
        <p:spPr>
          <a:xfrm>
            <a:off x="7124399" y="3124800"/>
            <a:ext cx="4526263" cy="2888650"/>
          </a:xfrm>
        </p:spPr>
        <p:txBody>
          <a:bodyPr/>
          <a:lstStyle>
            <a:lvl1pPr>
              <a:defRPr sz="2900" b="0">
                <a:solidFill>
                  <a:schemeClr val="bg1"/>
                </a:solidFill>
              </a:defRPr>
            </a:lvl1pPr>
            <a:lvl2pPr>
              <a:defRPr sz="2900">
                <a:solidFill>
                  <a:schemeClr val="bg1"/>
                </a:solidFill>
              </a:defRPr>
            </a:lvl2pPr>
            <a:lvl3pPr>
              <a:defRPr sz="2900">
                <a:solidFill>
                  <a:schemeClr val="bg1"/>
                </a:solidFill>
              </a:defRPr>
            </a:lvl3pPr>
            <a:lvl4pPr>
              <a:defRPr sz="2900">
                <a:solidFill>
                  <a:schemeClr val="bg1"/>
                </a:solidFill>
              </a:defRPr>
            </a:lvl4pPr>
            <a:lvl5pPr>
              <a:defRPr sz="2900">
                <a:solidFill>
                  <a:schemeClr val="bg1"/>
                </a:solidFill>
              </a:defRPr>
            </a:lvl5pPr>
          </a:lstStyle>
          <a:p>
            <a:pPr lvl="0"/>
            <a:r>
              <a:rPr lang="en-US"/>
              <a:t>Click to edit Master text styles</a:t>
            </a:r>
          </a:p>
        </p:txBody>
      </p:sp>
      <p:pic>
        <p:nvPicPr>
          <p:cNvPr id="4" name="Graphic 3">
            <a:extLst>
              <a:ext uri="{FF2B5EF4-FFF2-40B4-BE49-F238E27FC236}">
                <a16:creationId xmlns:a16="http://schemas.microsoft.com/office/drawing/2014/main" id="{6C2534FF-1AC2-F751-ED93-D5AA843A1394}"/>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206" r="31635" b="13658"/>
          <a:stretch/>
        </p:blipFill>
        <p:spPr>
          <a:xfrm>
            <a:off x="6314400" y="0"/>
            <a:ext cx="5877600" cy="6858000"/>
          </a:xfrm>
          <a:prstGeom prst="rect">
            <a:avLst/>
          </a:prstGeom>
        </p:spPr>
      </p:pic>
    </p:spTree>
    <p:extLst>
      <p:ext uri="{BB962C8B-B14F-4D97-AF65-F5344CB8AC3E}">
        <p14:creationId xmlns:p14="http://schemas.microsoft.com/office/powerpoint/2010/main" val="2963961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 large chart/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A45179F-EE03-814B-3EA9-219AEEBA6DCF}"/>
              </a:ext>
            </a:extLst>
          </p:cNvPr>
          <p:cNvSpPr>
            <a:spLocks noGrp="1"/>
          </p:cNvSpPr>
          <p:nvPr>
            <p:ph type="body" sz="quarter" idx="10"/>
          </p:nvPr>
        </p:nvSpPr>
        <p:spPr>
          <a:xfrm>
            <a:off x="544512" y="1863725"/>
            <a:ext cx="9159557" cy="685800"/>
          </a:xfrm>
        </p:spPr>
        <p:txBody>
          <a:bodyPr/>
          <a:lstStyle>
            <a:lvl1pPr>
              <a:defRPr sz="1500" b="0"/>
            </a:lvl1pPr>
          </a:lstStyle>
          <a:p>
            <a:pPr lvl="0"/>
            <a:r>
              <a:rPr lang="en-US"/>
              <a:t>Click to edit Master text styles</a:t>
            </a:r>
          </a:p>
        </p:txBody>
      </p:sp>
      <p:sp>
        <p:nvSpPr>
          <p:cNvPr id="2" name="Title 1">
            <a:extLst>
              <a:ext uri="{FF2B5EF4-FFF2-40B4-BE49-F238E27FC236}">
                <a16:creationId xmlns:a16="http://schemas.microsoft.com/office/drawing/2014/main" id="{B7575FEA-EF6C-28AD-BB9C-5781909780D0}"/>
              </a:ext>
            </a:extLst>
          </p:cNvPr>
          <p:cNvSpPr>
            <a:spLocks noGrp="1"/>
          </p:cNvSpPr>
          <p:nvPr>
            <p:ph type="title"/>
          </p:nvPr>
        </p:nvSpPr>
        <p:spPr/>
        <p:txBody>
          <a:bodyPr/>
          <a:lstStyle/>
          <a:p>
            <a:r>
              <a:rPr lang="en-US"/>
              <a:t>Click to edit Master title style</a:t>
            </a:r>
            <a:endParaRPr lang="en-GB"/>
          </a:p>
        </p:txBody>
      </p:sp>
      <p:sp>
        <p:nvSpPr>
          <p:cNvPr id="7" name="Content Placeholder 6">
            <a:extLst>
              <a:ext uri="{FF2B5EF4-FFF2-40B4-BE49-F238E27FC236}">
                <a16:creationId xmlns:a16="http://schemas.microsoft.com/office/drawing/2014/main" id="{B4E07B9B-964A-742E-DB3E-7F40972E2B3D}"/>
              </a:ext>
            </a:extLst>
          </p:cNvPr>
          <p:cNvSpPr>
            <a:spLocks noGrp="1"/>
          </p:cNvSpPr>
          <p:nvPr>
            <p:ph sz="quarter" idx="11" hasCustomPrompt="1"/>
          </p:nvPr>
        </p:nvSpPr>
        <p:spPr>
          <a:xfrm>
            <a:off x="544513" y="2663824"/>
            <a:ext cx="11106150" cy="3348000"/>
          </a:xfrm>
        </p:spPr>
        <p:txBody>
          <a:bodyPr/>
          <a:lstStyle>
            <a:lvl1pPr>
              <a:defRPr/>
            </a:lvl1pPr>
          </a:lstStyle>
          <a:p>
            <a:pPr lvl="0"/>
            <a:r>
              <a:rPr lang="en-GB"/>
              <a:t>Click to add chart or image</a:t>
            </a:r>
          </a:p>
        </p:txBody>
      </p:sp>
    </p:spTree>
    <p:extLst>
      <p:ext uri="{BB962C8B-B14F-4D97-AF65-F5344CB8AC3E}">
        <p14:creationId xmlns:p14="http://schemas.microsoft.com/office/powerpoint/2010/main" val="4160059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53E2B0-0515-2BC6-DBF1-9464EF16DA08}"/>
              </a:ext>
            </a:extLst>
          </p:cNvPr>
          <p:cNvSpPr>
            <a:spLocks noGrp="1"/>
          </p:cNvSpPr>
          <p:nvPr>
            <p:ph type="title"/>
          </p:nvPr>
        </p:nvSpPr>
        <p:spPr>
          <a:xfrm>
            <a:off x="545124" y="517524"/>
            <a:ext cx="7405200" cy="1065091"/>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F075B4-AAF2-F186-2EFC-C4D32935B08B}"/>
              </a:ext>
            </a:extLst>
          </p:cNvPr>
          <p:cNvSpPr>
            <a:spLocks noGrp="1"/>
          </p:cNvSpPr>
          <p:nvPr>
            <p:ph type="body" idx="1"/>
          </p:nvPr>
        </p:nvSpPr>
        <p:spPr>
          <a:xfrm>
            <a:off x="539749" y="1872000"/>
            <a:ext cx="7405200" cy="414145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B5AC06-2AC8-B87A-ABB3-C1082743300C}"/>
              </a:ext>
            </a:extLst>
          </p:cNvPr>
          <p:cNvSpPr>
            <a:spLocks noGrp="1"/>
          </p:cNvSpPr>
          <p:nvPr>
            <p:ph type="dt" sz="half" idx="2"/>
          </p:nvPr>
        </p:nvSpPr>
        <p:spPr>
          <a:xfrm>
            <a:off x="539750" y="716524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20846-5969-4CBF-ACE6-14C5E9B07FE6}" type="datetimeFigureOut">
              <a:rPr lang="en-GB" smtClean="0"/>
              <a:t>09/10/2024</a:t>
            </a:fld>
            <a:endParaRPr lang="en-GB"/>
          </a:p>
        </p:txBody>
      </p:sp>
      <p:sp>
        <p:nvSpPr>
          <p:cNvPr id="5" name="Footer Placeholder 4">
            <a:extLst>
              <a:ext uri="{FF2B5EF4-FFF2-40B4-BE49-F238E27FC236}">
                <a16:creationId xmlns:a16="http://schemas.microsoft.com/office/drawing/2014/main" id="{977B4C3A-5014-F44D-B439-F95BE669A013}"/>
              </a:ext>
            </a:extLst>
          </p:cNvPr>
          <p:cNvSpPr>
            <a:spLocks noGrp="1"/>
          </p:cNvSpPr>
          <p:nvPr>
            <p:ph type="ftr" sz="quarter" idx="3"/>
          </p:nvPr>
        </p:nvSpPr>
        <p:spPr>
          <a:xfrm>
            <a:off x="3740150" y="716524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2C66078-6145-F35F-6C24-7927DC3176BB}"/>
              </a:ext>
            </a:extLst>
          </p:cNvPr>
          <p:cNvSpPr>
            <a:spLocks noGrp="1"/>
          </p:cNvSpPr>
          <p:nvPr>
            <p:ph type="sldNum" sz="quarter" idx="4"/>
          </p:nvPr>
        </p:nvSpPr>
        <p:spPr>
          <a:xfrm>
            <a:off x="8312150" y="716524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DBADE-7DC1-44D1-B350-70A8CFC1AF8A}" type="slidenum">
              <a:rPr lang="en-GB" smtClean="0"/>
              <a:t>‹#›</a:t>
            </a:fld>
            <a:endParaRPr lang="en-GB"/>
          </a:p>
        </p:txBody>
      </p:sp>
    </p:spTree>
    <p:extLst>
      <p:ext uri="{BB962C8B-B14F-4D97-AF65-F5344CB8AC3E}">
        <p14:creationId xmlns:p14="http://schemas.microsoft.com/office/powerpoint/2010/main" val="304605625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p:txStyles>
    <p:title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2">
          <p15:clr>
            <a:srgbClr val="F26B43"/>
          </p15:clr>
        </p15:guide>
        <p15:guide id="13" pos="7680">
          <p15:clr>
            <a:srgbClr val="F26B43"/>
          </p15:clr>
        </p15:guide>
        <p15:guide id="14" pos="340">
          <p15:clr>
            <a:srgbClr val="F26B43"/>
          </p15:clr>
        </p15:guide>
        <p15:guide id="15" pos="7339">
          <p15:clr>
            <a:srgbClr val="F26B43"/>
          </p15:clr>
        </p15:guide>
        <p15:guide id="16" orient="horz">
          <p15:clr>
            <a:srgbClr val="F26B43"/>
          </p15:clr>
        </p15:guide>
        <p15:guide id="17" orient="horz" pos="4320">
          <p15:clr>
            <a:srgbClr val="F26B43"/>
          </p15:clr>
        </p15:guide>
        <p15:guide id="18" orient="horz" pos="408">
          <p15:clr>
            <a:srgbClr val="F26B43"/>
          </p15:clr>
        </p15:guide>
        <p15:guide id="19" orient="horz" pos="3979">
          <p15:clr>
            <a:srgbClr val="F26B43"/>
          </p15:clr>
        </p15:guide>
        <p15:guide id="20" orient="horz" pos="997">
          <p15:clr>
            <a:srgbClr val="F26B43"/>
          </p15:clr>
        </p15:guide>
        <p15:guide id="21" orient="horz" pos="1174">
          <p15:clr>
            <a:srgbClr val="F26B43"/>
          </p15:clr>
        </p15:guide>
        <p15:guide id="22" orient="horz" pos="378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28.svg"/><Relationship Id="rId4" Type="http://schemas.openxmlformats.org/officeDocument/2006/relationships/image" Target="../media/image27.png"/></Relationships>
</file>

<file path=ppt/slides/_rels/slide1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1.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0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72.xml"/><Relationship Id="rId1" Type="http://schemas.openxmlformats.org/officeDocument/2006/relationships/slideLayout" Target="../slideLayouts/slideLayout14.xml"/><Relationship Id="rId5" Type="http://schemas.openxmlformats.org/officeDocument/2006/relationships/image" Target="../media/image20.png"/><Relationship Id="rId4" Type="http://schemas.openxmlformats.org/officeDocument/2006/relationships/chart" Target="../charts/chart2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3.xml"/><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10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4.xml"/><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9.xml"/><Relationship Id="rId1" Type="http://schemas.openxmlformats.org/officeDocument/2006/relationships/slideLayout" Target="../slideLayouts/slideLayout8.xml"/><Relationship Id="rId4" Type="http://schemas.openxmlformats.org/officeDocument/2006/relationships/image" Target="../media/image109.svg"/></Relationships>
</file>

<file path=ppt/slides/_rels/slide11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7.xml"/><Relationship Id="rId1" Type="http://schemas.openxmlformats.org/officeDocument/2006/relationships/slideLayout" Target="../slideLayouts/slideLayout14.xml"/><Relationship Id="rId5" Type="http://schemas.openxmlformats.org/officeDocument/2006/relationships/image" Target="../media/image114.png"/><Relationship Id="rId4" Type="http://schemas.openxmlformats.org/officeDocument/2006/relationships/image" Target="../media/image113.png"/></Relationships>
</file>

<file path=ppt/slides/_rels/slide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8.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1.xm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3.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4.xml"/><Relationship Id="rId4" Type="http://schemas.openxmlformats.org/officeDocument/2006/relationships/image" Target="../media/image123.png"/></Relationships>
</file>

<file path=ppt/slides/_rels/slide136.xml.rels><?xml version="1.0" encoding="UTF-8" standalone="yes"?>
<Relationships xmlns="http://schemas.openxmlformats.org/package/2006/relationships"><Relationship Id="rId8" Type="http://schemas.openxmlformats.org/officeDocument/2006/relationships/hyperlink" Target="https://safelives.org.uk/sites/default/files/resources/Getting%20it%20right%20first%20time%20-%20complete%20report.pdf" TargetMode="External"/><Relationship Id="rId3" Type="http://schemas.openxmlformats.org/officeDocument/2006/relationships/hyperlink" Target="https://www.ons.gov.uk/peoplepopulationandcommunity/crimeandjustice/bulletins/domesticabuseinenglandandwalesoverview/november2023" TargetMode="External"/><Relationship Id="rId7" Type="http://schemas.openxmlformats.org/officeDocument/2006/relationships/hyperlink" Target="https://domesticabusecommissioner.uk/blogs/our-support-for-male-victims/#:~:text=We%20know%20that%20men%20face,and%20can%20impact%20on%20reporting" TargetMode="External"/><Relationship Id="rId2" Type="http://schemas.openxmlformats.org/officeDocument/2006/relationships/notesSlide" Target="../notesSlides/notesSlide94.xml"/><Relationship Id="rId1" Type="http://schemas.openxmlformats.org/officeDocument/2006/relationships/slideLayout" Target="../slideLayouts/slideLayout4.xml"/><Relationship Id="rId6" Type="http://schemas.openxmlformats.org/officeDocument/2006/relationships/hyperlink" Target="https://safelives.org.uk/sites/default/files/resources/Safe%20Later%20Lives%20-%20Older%20people%20and%20domestic%20abuse.pdf" TargetMode="External"/><Relationship Id="rId11" Type="http://schemas.openxmlformats.org/officeDocument/2006/relationships/image" Target="../media/image124.png"/><Relationship Id="rId5" Type="http://schemas.openxmlformats.org/officeDocument/2006/relationships/hyperlink" Target="https://www.sciencedirect.com/science/article/pii/S0306460321003993" TargetMode="External"/><Relationship Id="rId10" Type="http://schemas.openxmlformats.org/officeDocument/2006/relationships/hyperlink" Target="https://www.leedsbeckett.ac.uk/-/media/files/schools/school-of-education/final-leeds-beckett-1102-global-majority.pdf" TargetMode="External"/><Relationship Id="rId4" Type="http://schemas.openxmlformats.org/officeDocument/2006/relationships/hyperlink" Target="https://www.stonewall.org.uk/sites/default/files/lgbt_in_britain_home_and_communities.pdf" TargetMode="External"/><Relationship Id="rId9" Type="http://schemas.openxmlformats.org/officeDocument/2006/relationships/hyperlink" Target="https://mankind.org.uk/wp-content/uploads/2024/02/4-Key-Facts-on-Male-Victims-of-Domestic-Abuse-2023-final-June-2023-revised.pdf" TargetMode="External"/></Relationships>
</file>

<file path=ppt/slides/_rels/slide137.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8.svg"/><Relationship Id="rId2" Type="http://schemas.openxmlformats.org/officeDocument/2006/relationships/hyperlink" Target="https://twitter.com/Essex_CC" TargetMode="External"/><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hyperlink" Target="https://www.facebook.com/essexcountycouncil" TargetMode="External"/><Relationship Id="rId4" Type="http://schemas.openxmlformats.org/officeDocument/2006/relationships/image" Target="../media/image126.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1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mailto:domesticabuse.data@essex.gov.uk"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20.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chart" Target="../charts/char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56.pn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9.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65.sv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66.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2.xml"/><Relationship Id="rId1" Type="http://schemas.openxmlformats.org/officeDocument/2006/relationships/slideLayout" Target="../slideLayouts/slideLayout1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5" Type="http://schemas.openxmlformats.org/officeDocument/2006/relationships/image" Target="../media/image24.svg"/><Relationship Id="rId4" Type="http://schemas.openxmlformats.org/officeDocument/2006/relationships/image" Target="../media/image23.pn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73.png"/><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41.xml"/><Relationship Id="rId1" Type="http://schemas.openxmlformats.org/officeDocument/2006/relationships/slideLayout" Target="../slideLayouts/slideLayout14.xml"/><Relationship Id="rId4" Type="http://schemas.openxmlformats.org/officeDocument/2006/relationships/image" Target="../media/image78.png"/></Relationships>
</file>

<file path=ppt/slides/_rels/slide6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60.png"/><Relationship Id="rId4" Type="http://schemas.openxmlformats.org/officeDocument/2006/relationships/chart" Target="../charts/chart10.xml"/></Relationships>
</file>

<file path=ppt/slides/_rels/slide7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81.jpeg"/><Relationship Id="rId4" Type="http://schemas.openxmlformats.org/officeDocument/2006/relationships/image" Target="../media/image80.png"/></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14.xml"/><Relationship Id="rId6" Type="http://schemas.openxmlformats.org/officeDocument/2006/relationships/image" Target="../media/image83.jpeg"/><Relationship Id="rId5" Type="http://schemas.openxmlformats.org/officeDocument/2006/relationships/image" Target="../media/image18.png"/><Relationship Id="rId4" Type="http://schemas.openxmlformats.org/officeDocument/2006/relationships/chart" Target="../charts/chart12.xml"/></Relationships>
</file>

<file path=ppt/slides/_rels/slide73.xml.rels><?xml version="1.0" encoding="UTF-8" standalone="yes"?>
<Relationships xmlns="http://schemas.openxmlformats.org/package/2006/relationships"><Relationship Id="rId3" Type="http://schemas.openxmlformats.org/officeDocument/2006/relationships/chart" Target="../charts/chart13.xml"/><Relationship Id="rId7"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86.jpeg"/><Relationship Id="rId5" Type="http://schemas.openxmlformats.org/officeDocument/2006/relationships/image" Target="../media/image18.png"/><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88.jpeg"/><Relationship Id="rId4" Type="http://schemas.openxmlformats.org/officeDocument/2006/relationships/image" Target="../media/image87.png"/></Relationships>
</file>

<file path=ppt/slides/_rels/slide7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8.xml"/><Relationship Id="rId1" Type="http://schemas.openxmlformats.org/officeDocument/2006/relationships/slideLayout" Target="../slideLayouts/slideLayout14.xml"/><Relationship Id="rId5" Type="http://schemas.openxmlformats.org/officeDocument/2006/relationships/image" Target="../media/image90.png"/><Relationship Id="rId4" Type="http://schemas.openxmlformats.org/officeDocument/2006/relationships/image" Target="../media/image89.jpeg"/></Relationships>
</file>

<file path=ppt/slides/_rels/slide76.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84.png"/><Relationship Id="rId5" Type="http://schemas.openxmlformats.org/officeDocument/2006/relationships/image" Target="../media/image92.jpeg"/><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14.xml"/><Relationship Id="rId4" Type="http://schemas.openxmlformats.org/officeDocument/2006/relationships/chart" Target="../charts/chart17.xml"/></Relationships>
</file>

<file path=ppt/slides/_rels/slide78.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51.xml"/><Relationship Id="rId1" Type="http://schemas.openxmlformats.org/officeDocument/2006/relationships/slideLayout" Target="../slideLayouts/slideLayout14.xml"/><Relationship Id="rId5" Type="http://schemas.openxmlformats.org/officeDocument/2006/relationships/image" Target="../media/image84.png"/><Relationship Id="rId4" Type="http://schemas.openxmlformats.org/officeDocument/2006/relationships/chart" Target="../charts/chart19.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24.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5.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media/image60.png"/><Relationship Id="rId5" Type="http://schemas.openxmlformats.org/officeDocument/2006/relationships/image" Target="../media/image29.png"/><Relationship Id="rId4" Type="http://schemas.openxmlformats.org/officeDocument/2006/relationships/chart" Target="../charts/chart20.xml"/></Relationships>
</file>

<file path=ppt/slides/_rels/slide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7.xml"/><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8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9.xml"/><Relationship Id="rId1" Type="http://schemas.openxmlformats.org/officeDocument/2006/relationships/slideLayout" Target="../slideLayouts/slideLayout14.xml"/><Relationship Id="rId4" Type="http://schemas.openxmlformats.org/officeDocument/2006/relationships/image" Target="../media/image94.png"/></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29.png"/><Relationship Id="rId2" Type="http://schemas.openxmlformats.org/officeDocument/2006/relationships/notesSlide" Target="../notesSlides/notesSlide60.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chart" Target="../charts/chart21.xml"/></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2.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14.xml"/><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65.xml"/><Relationship Id="rId1" Type="http://schemas.openxmlformats.org/officeDocument/2006/relationships/slideLayout" Target="../slideLayouts/slideLayout14.xml"/><Relationship Id="rId6" Type="http://schemas.openxmlformats.org/officeDocument/2006/relationships/image" Target="../media/image99.png"/><Relationship Id="rId5" Type="http://schemas.openxmlformats.org/officeDocument/2006/relationships/image" Target="../media/image60.png"/><Relationship Id="rId4" Type="http://schemas.openxmlformats.org/officeDocument/2006/relationships/image" Target="../media/image30.png"/></Relationships>
</file>

<file path=ppt/slides/_rels/slide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6.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7.xml"/><Relationship Id="rId1" Type="http://schemas.openxmlformats.org/officeDocument/2006/relationships/slideLayout" Target="../slideLayouts/slideLayout14.xml"/><Relationship Id="rId4" Type="http://schemas.openxmlformats.org/officeDocument/2006/relationships/image" Target="../media/image100.png"/></Relationships>
</file>

<file path=ppt/slides/_rels/slide9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0.xml"/><Relationship Id="rId1" Type="http://schemas.openxmlformats.org/officeDocument/2006/relationships/slideLayout" Target="../slideLayouts/slideLayout1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36CE-A7CC-C309-0505-8AA4BBC4644B}"/>
              </a:ext>
            </a:extLst>
          </p:cNvPr>
          <p:cNvSpPr>
            <a:spLocks noGrp="1"/>
          </p:cNvSpPr>
          <p:nvPr>
            <p:ph type="ctrTitle"/>
          </p:nvPr>
        </p:nvSpPr>
        <p:spPr>
          <a:xfrm>
            <a:off x="540000" y="1944000"/>
            <a:ext cx="10794750" cy="1845606"/>
          </a:xfrm>
          <a:ln>
            <a:noFill/>
          </a:ln>
        </p:spPr>
        <p:txBody>
          <a:bodyPr/>
          <a:lstStyle/>
          <a:p>
            <a:r>
              <a:rPr lang="en-GB">
                <a:latin typeface="Lexend" pitchFamily="2" charset="0"/>
              </a:rPr>
              <a:t>DOMESTIC ABUSE </a:t>
            </a:r>
            <a:br>
              <a:rPr lang="en-GB">
                <a:latin typeface="Lexend" pitchFamily="2" charset="0"/>
              </a:rPr>
            </a:br>
            <a:r>
              <a:rPr lang="en-GB">
                <a:latin typeface="Lexend" pitchFamily="2" charset="0"/>
              </a:rPr>
              <a:t>NEEDS ASSESSMENT </a:t>
            </a:r>
          </a:p>
        </p:txBody>
      </p:sp>
      <p:sp>
        <p:nvSpPr>
          <p:cNvPr id="4" name="Date Placeholder 3">
            <a:extLst>
              <a:ext uri="{FF2B5EF4-FFF2-40B4-BE49-F238E27FC236}">
                <a16:creationId xmlns:a16="http://schemas.microsoft.com/office/drawing/2014/main" id="{F0940775-5A11-7C34-2DB5-367FE9D0A04B}"/>
              </a:ext>
            </a:extLst>
          </p:cNvPr>
          <p:cNvSpPr>
            <a:spLocks noGrp="1"/>
          </p:cNvSpPr>
          <p:nvPr>
            <p:ph type="dt" sz="half" idx="10"/>
          </p:nvPr>
        </p:nvSpPr>
        <p:spPr>
          <a:xfrm>
            <a:off x="780835" y="5188450"/>
            <a:ext cx="2687299" cy="417224"/>
          </a:xfrm>
        </p:spPr>
        <p:txBody>
          <a:bodyPr/>
          <a:lstStyle/>
          <a:p>
            <a:r>
              <a:rPr lang="en-GB" b="1" dirty="0">
                <a:latin typeface="Lexend" pitchFamily="2" charset="0"/>
              </a:rPr>
              <a:t>2024</a:t>
            </a:r>
          </a:p>
        </p:txBody>
      </p:sp>
    </p:spTree>
    <p:extLst>
      <p:ext uri="{BB962C8B-B14F-4D97-AF65-F5344CB8AC3E}">
        <p14:creationId xmlns:p14="http://schemas.microsoft.com/office/powerpoint/2010/main" val="2388849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B78F73-AC1B-384E-7FC6-7A1C3BDAF297}"/>
              </a:ext>
            </a:extLst>
          </p:cNvPr>
          <p:cNvSpPr txBox="1"/>
          <p:nvPr/>
        </p:nvSpPr>
        <p:spPr>
          <a:xfrm>
            <a:off x="1892107" y="378310"/>
            <a:ext cx="10115394" cy="707886"/>
          </a:xfrm>
          <a:prstGeom prst="rect">
            <a:avLst/>
          </a:prstGeom>
          <a:noFill/>
        </p:spPr>
        <p:txBody>
          <a:bodyPr wrap="square">
            <a:spAutoFit/>
          </a:bodyPr>
          <a:lstStyle/>
          <a:p>
            <a:pPr marL="0" lvl="1"/>
            <a:r>
              <a:rPr lang="en-GB" sz="4000" b="1">
                <a:solidFill>
                  <a:srgbClr val="E97135"/>
                </a:solidFill>
                <a:latin typeface="Lexend" pitchFamily="2" charset="0"/>
              </a:rPr>
              <a:t>UNDER-REPRESENTED COHORTS</a:t>
            </a:r>
            <a:endParaRPr lang="en-GB" sz="4000" b="0">
              <a:solidFill>
                <a:srgbClr val="E97135"/>
              </a:solidFill>
              <a:latin typeface="Lexend" pitchFamily="2" charset="0"/>
            </a:endParaRPr>
          </a:p>
        </p:txBody>
      </p:sp>
      <p:sp>
        <p:nvSpPr>
          <p:cNvPr id="5" name="TextBox 4">
            <a:extLst>
              <a:ext uri="{FF2B5EF4-FFF2-40B4-BE49-F238E27FC236}">
                <a16:creationId xmlns:a16="http://schemas.microsoft.com/office/drawing/2014/main" id="{A59BECC5-8CD2-11AD-9AD8-F2EF5FC34B12}"/>
              </a:ext>
            </a:extLst>
          </p:cNvPr>
          <p:cNvSpPr txBox="1"/>
          <p:nvPr/>
        </p:nvSpPr>
        <p:spPr>
          <a:xfrm>
            <a:off x="2768487" y="1034403"/>
            <a:ext cx="7210265" cy="523220"/>
          </a:xfrm>
          <a:prstGeom prst="rect">
            <a:avLst/>
          </a:prstGeom>
          <a:solidFill>
            <a:schemeClr val="bg1"/>
          </a:solidFill>
        </p:spPr>
        <p:txBody>
          <a:bodyPr wrap="square">
            <a:spAutoFit/>
          </a:bodyPr>
          <a:lstStyle/>
          <a:p>
            <a:pPr marL="0" lvl="1"/>
            <a:r>
              <a:rPr lang="en-GB" sz="2800" b="1">
                <a:solidFill>
                  <a:schemeClr val="accent3">
                    <a:lumMod val="50000"/>
                  </a:schemeClr>
                </a:solidFill>
                <a:latin typeface="Lexend" pitchFamily="2" charset="0"/>
              </a:rPr>
              <a:t>MALE SURVIVORS </a:t>
            </a:r>
            <a:endParaRPr lang="en-GB" sz="2800" b="0">
              <a:solidFill>
                <a:schemeClr val="accent3">
                  <a:lumMod val="50000"/>
                </a:schemeClr>
              </a:solidFill>
              <a:latin typeface="Lexend" pitchFamily="2" charset="0"/>
            </a:endParaRPr>
          </a:p>
        </p:txBody>
      </p:sp>
      <p:sp>
        <p:nvSpPr>
          <p:cNvPr id="10" name="TextBox 9">
            <a:extLst>
              <a:ext uri="{FF2B5EF4-FFF2-40B4-BE49-F238E27FC236}">
                <a16:creationId xmlns:a16="http://schemas.microsoft.com/office/drawing/2014/main" id="{3E6D32C7-0CD4-293D-101B-3BE2B142FF6F}"/>
              </a:ext>
            </a:extLst>
          </p:cNvPr>
          <p:cNvSpPr txBox="1"/>
          <p:nvPr/>
        </p:nvSpPr>
        <p:spPr>
          <a:xfrm>
            <a:off x="458907" y="1719150"/>
            <a:ext cx="11353129" cy="838854"/>
          </a:xfrm>
          <a:prstGeom prst="rect">
            <a:avLst/>
          </a:prstGeom>
          <a:noFill/>
        </p:spPr>
        <p:txBody>
          <a:bodyPr wrap="square" lIns="0" tIns="0" rIns="0" bIns="0" rtlCol="0">
            <a:noAutofit/>
          </a:bodyPr>
          <a:lstStyle/>
          <a:p>
            <a:pPr algn="l">
              <a:spcAft>
                <a:spcPts val="1134"/>
              </a:spcAft>
            </a:pPr>
            <a:r>
              <a:rPr lang="en-GB" sz="2000" b="1">
                <a:solidFill>
                  <a:srgbClr val="E97135"/>
                </a:solidFill>
                <a:latin typeface="Lexend" pitchFamily="2" charset="0"/>
              </a:rPr>
              <a:t>Over 25% of victims recorded by the Police are men, but less than 10% of victims supported across Domestic Abuse services are male, with 1 in 2 men of those whose referral did not progress to a service* withdrawing engagement from support services. </a:t>
            </a:r>
            <a:endParaRPr lang="en-GB" b="1">
              <a:solidFill>
                <a:srgbClr val="E97135"/>
              </a:solidFill>
              <a:latin typeface="Lexend" pitchFamily="2" charset="0"/>
            </a:endParaRPr>
          </a:p>
        </p:txBody>
      </p:sp>
      <p:pic>
        <p:nvPicPr>
          <p:cNvPr id="2" name="Picture 1" descr="Man Generic Outline Color icon">
            <a:extLst>
              <a:ext uri="{FF2B5EF4-FFF2-40B4-BE49-F238E27FC236}">
                <a16:creationId xmlns:a16="http://schemas.microsoft.com/office/drawing/2014/main" id="{40D1B519-0123-C6BA-1FD7-17C2E8EAF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625" y="378310"/>
            <a:ext cx="1016482" cy="10237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576EB89-5377-CA61-E155-2489B099F364}"/>
              </a:ext>
            </a:extLst>
          </p:cNvPr>
          <p:cNvSpPr txBox="1"/>
          <p:nvPr/>
        </p:nvSpPr>
        <p:spPr>
          <a:xfrm>
            <a:off x="334118" y="2821337"/>
            <a:ext cx="8912623" cy="830997"/>
          </a:xfrm>
          <a:prstGeom prst="rect">
            <a:avLst/>
          </a:prstGeom>
          <a:noFill/>
        </p:spPr>
        <p:txBody>
          <a:bodyPr wrap="square">
            <a:spAutoFit/>
          </a:bodyPr>
          <a:lstStyle/>
          <a:p>
            <a:pPr>
              <a:spcAft>
                <a:spcPts val="1134"/>
              </a:spcAft>
            </a:pPr>
            <a:r>
              <a:rPr lang="en-GB" sz="1600">
                <a:latin typeface="Lexend" pitchFamily="2" charset="0"/>
              </a:rPr>
              <a:t>18,753 male victims were recorded by Essex Police between Apr ‘21 and Sept ’23. By contrast, 249 men were supported by providers and 60 by local housing authorities between Apr 21’ and March ’23. </a:t>
            </a:r>
          </a:p>
        </p:txBody>
      </p:sp>
      <p:pic>
        <p:nvPicPr>
          <p:cNvPr id="7" name="Graphic 6" descr="Man wearing a hoodie">
            <a:extLst>
              <a:ext uri="{FF2B5EF4-FFF2-40B4-BE49-F238E27FC236}">
                <a16:creationId xmlns:a16="http://schemas.microsoft.com/office/drawing/2014/main" id="{79B182F6-26ED-818B-16FB-1DA6B385AD0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0721626" y="4939113"/>
            <a:ext cx="1285875" cy="1733550"/>
          </a:xfrm>
          <a:prstGeom prst="rect">
            <a:avLst/>
          </a:prstGeom>
        </p:spPr>
      </p:pic>
      <p:sp>
        <p:nvSpPr>
          <p:cNvPr id="8" name="Oval 7">
            <a:extLst>
              <a:ext uri="{FF2B5EF4-FFF2-40B4-BE49-F238E27FC236}">
                <a16:creationId xmlns:a16="http://schemas.microsoft.com/office/drawing/2014/main" id="{3E9366E2-3D54-4CE0-2786-B974FA5B985D}"/>
              </a:ext>
            </a:extLst>
          </p:cNvPr>
          <p:cNvSpPr/>
          <p:nvPr/>
        </p:nvSpPr>
        <p:spPr>
          <a:xfrm>
            <a:off x="10715946" y="5147353"/>
            <a:ext cx="297951" cy="29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BAAE11CA-0EB4-5756-12B7-9E6B4801F7F8}"/>
              </a:ext>
            </a:extLst>
          </p:cNvPr>
          <p:cNvSpPr/>
          <p:nvPr/>
        </p:nvSpPr>
        <p:spPr>
          <a:xfrm>
            <a:off x="10709095" y="5208831"/>
            <a:ext cx="297951" cy="2979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A64D6A95-DE54-1A5B-17F7-78FC33062F16}"/>
              </a:ext>
            </a:extLst>
          </p:cNvPr>
          <p:cNvSpPr txBox="1"/>
          <p:nvPr/>
        </p:nvSpPr>
        <p:spPr>
          <a:xfrm>
            <a:off x="9349539" y="2981091"/>
            <a:ext cx="2738662" cy="2092881"/>
          </a:xfrm>
          <a:prstGeom prst="rect">
            <a:avLst/>
          </a:prstGeom>
          <a:noFill/>
        </p:spPr>
        <p:txBody>
          <a:bodyPr wrap="square">
            <a:spAutoFit/>
          </a:bodyPr>
          <a:lstStyle/>
          <a:p>
            <a:r>
              <a:rPr lang="en-GB" sz="1600" b="0" dirty="0">
                <a:solidFill>
                  <a:srgbClr val="E97135"/>
                </a:solidFill>
                <a:effectLst/>
                <a:latin typeface="Lexend" pitchFamily="2" charset="0"/>
                <a:cs typeface="Calibri" panose="020F0502020204030204" pitchFamily="34" charset="0"/>
              </a:rPr>
              <a:t>“DA is [seen as] a women’s issue</a:t>
            </a:r>
            <a:r>
              <a:rPr lang="en-GB" sz="1600" b="0" dirty="0">
                <a:solidFill>
                  <a:srgbClr val="E97135"/>
                </a:solidFill>
                <a:latin typeface="Lexend" pitchFamily="2" charset="0"/>
                <a:cs typeface="Calibri" panose="020F0502020204030204" pitchFamily="34" charset="0"/>
              </a:rPr>
              <a:t>.</a:t>
            </a:r>
            <a:r>
              <a:rPr lang="en-GB" sz="1600" b="0" dirty="0">
                <a:solidFill>
                  <a:srgbClr val="E97135"/>
                </a:solidFill>
                <a:effectLst/>
                <a:latin typeface="Lexend" pitchFamily="2" charset="0"/>
                <a:cs typeface="Calibri" panose="020F0502020204030204" pitchFamily="34" charset="0"/>
              </a:rPr>
              <a:t> Need a greater awareness of male survivors. (…) </a:t>
            </a:r>
            <a:r>
              <a:rPr lang="en-GB" sz="1600" b="0" dirty="0">
                <a:solidFill>
                  <a:srgbClr val="E97135"/>
                </a:solidFill>
                <a:latin typeface="Lexend" pitchFamily="2" charset="0"/>
              </a:rPr>
              <a:t>Need the same as girls, equal service.”</a:t>
            </a:r>
          </a:p>
          <a:p>
            <a:r>
              <a:rPr lang="en-GB" sz="1600" i="1" dirty="0">
                <a:solidFill>
                  <a:srgbClr val="E97135"/>
                </a:solidFill>
                <a:latin typeface="Lexend" pitchFamily="2" charset="0"/>
              </a:rPr>
              <a:t>[Brian, 35-44, male]</a:t>
            </a:r>
          </a:p>
          <a:p>
            <a:endParaRPr lang="en-GB" dirty="0">
              <a:solidFill>
                <a:srgbClr val="3A7D64"/>
              </a:solidFill>
            </a:endParaRPr>
          </a:p>
        </p:txBody>
      </p:sp>
      <p:sp>
        <p:nvSpPr>
          <p:cNvPr id="19" name="TextBox 18">
            <a:extLst>
              <a:ext uri="{FF2B5EF4-FFF2-40B4-BE49-F238E27FC236}">
                <a16:creationId xmlns:a16="http://schemas.microsoft.com/office/drawing/2014/main" id="{B0018112-2054-8758-7705-CD998651C223}"/>
              </a:ext>
            </a:extLst>
          </p:cNvPr>
          <p:cNvSpPr txBox="1"/>
          <p:nvPr/>
        </p:nvSpPr>
        <p:spPr>
          <a:xfrm>
            <a:off x="313582" y="3643833"/>
            <a:ext cx="8955257" cy="1710725"/>
          </a:xfrm>
          <a:prstGeom prst="rect">
            <a:avLst/>
          </a:prstGeom>
          <a:noFill/>
        </p:spPr>
        <p:txBody>
          <a:bodyPr wrap="square">
            <a:spAutoFit/>
          </a:bodyPr>
          <a:lstStyle/>
          <a:p>
            <a:pPr>
              <a:spcAft>
                <a:spcPts val="1134"/>
              </a:spcAft>
            </a:pPr>
            <a:r>
              <a:rPr lang="en-GB" sz="1600" dirty="0">
                <a:latin typeface="Lexend" pitchFamily="2" charset="0"/>
              </a:rPr>
              <a:t>41% of male survivors of domestic abuse referred to services* progressed to receive support, a slightly smaller proportion than female survivors of domestic abuse (53%).</a:t>
            </a:r>
          </a:p>
          <a:p>
            <a:pPr>
              <a:spcAft>
                <a:spcPts val="1134"/>
              </a:spcAft>
            </a:pPr>
            <a:r>
              <a:rPr lang="en-GB" sz="1600" dirty="0">
                <a:latin typeface="Lexend" pitchFamily="2" charset="0"/>
              </a:rPr>
              <a:t>Male survivors of domestic abuse appear to be under-represented in Domestic Abuse services. While societal factors can be a driver behind men not accessing support, interviews with male victims of domestic abuse found that men did not feel like support services were aimed at them.</a:t>
            </a:r>
          </a:p>
        </p:txBody>
      </p:sp>
      <p:pic>
        <p:nvPicPr>
          <p:cNvPr id="11" name="Picture 2" descr="Light bulb - Free technology icons">
            <a:extLst>
              <a:ext uri="{FF2B5EF4-FFF2-40B4-BE49-F238E27FC236}">
                <a16:creationId xmlns:a16="http://schemas.microsoft.com/office/drawing/2014/main" id="{F47C7734-9EAC-1563-43AE-0B17D28227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621" y="5619178"/>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3">
            <a:extLst>
              <a:ext uri="{FF2B5EF4-FFF2-40B4-BE49-F238E27FC236}">
                <a16:creationId xmlns:a16="http://schemas.microsoft.com/office/drawing/2014/main" id="{D379602E-0674-CBE0-7003-AC54B1D79890}"/>
              </a:ext>
            </a:extLst>
          </p:cNvPr>
          <p:cNvSpPr txBox="1">
            <a:spLocks/>
          </p:cNvSpPr>
          <p:nvPr/>
        </p:nvSpPr>
        <p:spPr>
          <a:xfrm>
            <a:off x="1326432" y="5370831"/>
            <a:ext cx="9074004" cy="1189767"/>
          </a:xfrm>
          <a:prstGeom prst="rect">
            <a:avLst/>
          </a:prstGeom>
          <a:solidFill>
            <a:srgbClr val="E97135"/>
          </a:solidFill>
        </p:spPr>
        <p:txBody>
          <a:bodyPr lIns="91440" tIns="45720" rIns="91440" bIns="45720" anchor="t"/>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0">
                <a:solidFill>
                  <a:schemeClr val="bg1"/>
                </a:solidFill>
                <a:effectLst/>
                <a:latin typeface="Lexend"/>
              </a:rPr>
              <a:t>We will </a:t>
            </a:r>
            <a:r>
              <a:rPr lang="en-GB" sz="1600" b="0">
                <a:solidFill>
                  <a:schemeClr val="bg1"/>
                </a:solidFill>
                <a:latin typeface="Lexend"/>
              </a:rPr>
              <a:t>continue to work with domestic abuse providers and those with lived experience to explore the issue of male victims referrals not progressing and withdrawal from support and will continue to </a:t>
            </a:r>
            <a:r>
              <a:rPr lang="en-GB" sz="1600" b="0">
                <a:solidFill>
                  <a:schemeClr val="bg1"/>
                </a:solidFill>
                <a:effectLst/>
                <a:latin typeface="Lexend"/>
              </a:rPr>
              <a:t>work with system partners such as SETDAB to promote and raise awareness of domestic abuse in relation to male victims.</a:t>
            </a:r>
            <a:r>
              <a:rPr lang="en-GB" sz="1600" b="0">
                <a:solidFill>
                  <a:schemeClr val="bg1"/>
                </a:solidFill>
                <a:latin typeface="Lexend"/>
              </a:rPr>
              <a:t> </a:t>
            </a:r>
            <a:endParaRPr lang="en-GB" sz="1600" b="0" dirty="0">
              <a:solidFill>
                <a:schemeClr val="bg1"/>
              </a:solidFill>
              <a:effectLst/>
              <a:latin typeface="Calibri"/>
              <a:cs typeface="Calibri"/>
            </a:endParaRPr>
          </a:p>
        </p:txBody>
      </p:sp>
      <p:sp>
        <p:nvSpPr>
          <p:cNvPr id="6" name="Oval 5">
            <a:extLst>
              <a:ext uri="{FF2B5EF4-FFF2-40B4-BE49-F238E27FC236}">
                <a16:creationId xmlns:a16="http://schemas.microsoft.com/office/drawing/2014/main" id="{E4F3C937-5EB9-9694-B751-F14AD1C4A876}"/>
              </a:ext>
            </a:extLst>
          </p:cNvPr>
          <p:cNvSpPr/>
          <p:nvPr/>
        </p:nvSpPr>
        <p:spPr>
          <a:xfrm>
            <a:off x="11054993" y="5147354"/>
            <a:ext cx="297951" cy="4144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A43C008C-6C84-A941-CBE2-421023EE9994}"/>
              </a:ext>
            </a:extLst>
          </p:cNvPr>
          <p:cNvSpPr txBox="1"/>
          <p:nvPr/>
        </p:nvSpPr>
        <p:spPr>
          <a:xfrm>
            <a:off x="313582" y="6705208"/>
            <a:ext cx="9333852" cy="353138"/>
          </a:xfrm>
          <a:prstGeom prst="rect">
            <a:avLst/>
          </a:prstGeom>
          <a:noFill/>
        </p:spPr>
        <p:txBody>
          <a:bodyPr wrap="square" lIns="0" tIns="0" rIns="0" bIns="0" rtlCol="0">
            <a:noAutofit/>
          </a:bodyPr>
          <a:lstStyle/>
          <a:p>
            <a:pPr algn="l">
              <a:spcAft>
                <a:spcPts val="1134"/>
              </a:spcAft>
            </a:pPr>
            <a:r>
              <a:rPr lang="en-GB" sz="1100">
                <a:solidFill>
                  <a:schemeClr val="tx1">
                    <a:lumMod val="50000"/>
                    <a:lumOff val="50000"/>
                  </a:schemeClr>
                </a:solidFill>
                <a:latin typeface="Lexend" pitchFamily="2" charset="0"/>
              </a:rPr>
              <a:t>* Based on data from services in South and West Essex only due to data availability.</a:t>
            </a:r>
          </a:p>
        </p:txBody>
      </p:sp>
    </p:spTree>
    <p:extLst>
      <p:ext uri="{BB962C8B-B14F-4D97-AF65-F5344CB8AC3E}">
        <p14:creationId xmlns:p14="http://schemas.microsoft.com/office/powerpoint/2010/main" val="101068190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425028" y="570491"/>
            <a:ext cx="10433720" cy="617418"/>
          </a:xfrm>
        </p:spPr>
        <p:txBody>
          <a:bodyPr/>
          <a:lstStyle/>
          <a:p>
            <a:r>
              <a:rPr lang="en-GB" dirty="0">
                <a:latin typeface="Lexend" pitchFamily="2" charset="0"/>
              </a:rPr>
              <a:t>30% to 39% of victims with a drug or alcohol dependency are parents</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542260" y="2220589"/>
            <a:ext cx="10963032" cy="3431331"/>
          </a:xfrm>
        </p:spPr>
        <p:txBody>
          <a:bodyPr/>
          <a:lstStyle/>
          <a:p>
            <a:r>
              <a:rPr lang="en-GB" sz="1800" b="0" dirty="0">
                <a:latin typeface="Lexend" pitchFamily="2" charset="0"/>
              </a:rPr>
              <a:t>2.5% of victims in provider support who are parents are presenting a drug dependency, and 3% are recorded as having an alcohol dependency.</a:t>
            </a:r>
          </a:p>
          <a:p>
            <a:r>
              <a:rPr lang="en-GB" sz="1800" b="0" dirty="0">
                <a:latin typeface="Lexend" pitchFamily="2" charset="0"/>
              </a:rPr>
              <a:t>When looking only at the group of provider supported victims who have a substance abuse support need however, it is found that the</a:t>
            </a:r>
            <a:r>
              <a:rPr lang="en-GB" sz="1800" dirty="0">
                <a:latin typeface="Lexend" pitchFamily="2" charset="0"/>
              </a:rPr>
              <a:t> </a:t>
            </a:r>
            <a:r>
              <a:rPr lang="en-GB" sz="1800" b="0" dirty="0">
                <a:latin typeface="Lexend" pitchFamily="2" charset="0"/>
              </a:rPr>
              <a:t>111 parent victims make up </a:t>
            </a:r>
            <a:r>
              <a:rPr lang="en-GB" sz="1800" dirty="0">
                <a:solidFill>
                  <a:srgbClr val="E40037"/>
                </a:solidFill>
                <a:latin typeface="Lexend" pitchFamily="2" charset="0"/>
              </a:rPr>
              <a:t>39%</a:t>
            </a:r>
            <a:r>
              <a:rPr lang="en-GB" sz="1800" b="0" dirty="0">
                <a:latin typeface="Lexend" pitchFamily="2" charset="0"/>
              </a:rPr>
              <a:t> of all victims with an alcohol dependency. </a:t>
            </a:r>
          </a:p>
          <a:p>
            <a:r>
              <a:rPr lang="en-GB" sz="1800" b="0" dirty="0">
                <a:latin typeface="Lexend" pitchFamily="2" charset="0"/>
              </a:rPr>
              <a:t>Parent victims with a drug dependency make up </a:t>
            </a:r>
            <a:r>
              <a:rPr lang="en-GB" sz="1800" dirty="0">
                <a:solidFill>
                  <a:srgbClr val="E40037"/>
                </a:solidFill>
                <a:latin typeface="Lexend" pitchFamily="2" charset="0"/>
              </a:rPr>
              <a:t>30%</a:t>
            </a:r>
            <a:r>
              <a:rPr lang="en-GB" sz="1800" b="0" dirty="0">
                <a:latin typeface="Lexend" pitchFamily="2" charset="0"/>
              </a:rPr>
              <a:t> of all provider supported victims with a drug dependence related support need. </a:t>
            </a:r>
          </a:p>
          <a:p>
            <a:r>
              <a:rPr lang="en-GB" sz="1800" b="0" dirty="0">
                <a:latin typeface="Lexend" pitchFamily="2" charset="0"/>
              </a:rPr>
              <a:t>As parents make up 66% of all provider supported victims, they appear to be under-represented in these cohorts. However, parents who are struggling with drug or alcohol dependency may require more tailored support to also aid them with</a:t>
            </a:r>
          </a:p>
        </p:txBody>
      </p:sp>
      <p:sp>
        <p:nvSpPr>
          <p:cNvPr id="12" name="Text Placeholder 4">
            <a:extLst>
              <a:ext uri="{FF2B5EF4-FFF2-40B4-BE49-F238E27FC236}">
                <a16:creationId xmlns:a16="http://schemas.microsoft.com/office/drawing/2014/main" id="{B1C54166-D6E2-FD4B-1FFA-14365EE5BF18}"/>
              </a:ext>
            </a:extLst>
          </p:cNvPr>
          <p:cNvSpPr txBox="1">
            <a:spLocks/>
          </p:cNvSpPr>
          <p:nvPr/>
        </p:nvSpPr>
        <p:spPr>
          <a:xfrm>
            <a:off x="6927446" y="5962066"/>
            <a:ext cx="4577846" cy="650885"/>
          </a:xfrm>
          <a:prstGeom prst="rect">
            <a:avLst/>
          </a:prstGeom>
          <a:solidFill>
            <a:srgbClr val="004C94"/>
          </a:solidFill>
        </p:spPr>
        <p:txBody>
          <a:bodyPr vert="horz" lIns="91440" tIns="45720" rIns="91440" bIns="45720" rtlCol="0">
            <a:normAutofit fontScale="625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Lexend" pitchFamily="2" charset="0"/>
                <a:ea typeface="MS PGothic" pitchFamily="34" charset="-128"/>
                <a:cs typeface="+mn-cs"/>
              </a:rPr>
              <a:t>HOW CAN PARENTS WITH SUBSTANCE USE SUPPORT NEEDS POTENTIALLY BE FURTHER SUPPORTED?</a:t>
            </a:r>
          </a:p>
        </p:txBody>
      </p:sp>
      <p:pic>
        <p:nvPicPr>
          <p:cNvPr id="13" name="Picture 2" descr="Light bulb - Free technology icons">
            <a:extLst>
              <a:ext uri="{FF2B5EF4-FFF2-40B4-BE49-F238E27FC236}">
                <a16:creationId xmlns:a16="http://schemas.microsoft.com/office/drawing/2014/main" id="{CF9EB3B1-3EC6-E0F8-A29F-1CA5B33A8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5020" y="5696130"/>
            <a:ext cx="704851" cy="7048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other - Free people icons">
            <a:extLst>
              <a:ext uri="{FF2B5EF4-FFF2-40B4-BE49-F238E27FC236}">
                <a16:creationId xmlns:a16="http://schemas.microsoft.com/office/drawing/2014/main" id="{345AC1B7-BB4F-B2E1-F02C-FB8ED791D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6680" y="273394"/>
            <a:ext cx="770292" cy="7702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AE7F0A6-9C32-AB72-83B0-52A3C2912F97}"/>
              </a:ext>
            </a:extLst>
          </p:cNvPr>
          <p:cNvSpPr txBox="1"/>
          <p:nvPr/>
        </p:nvSpPr>
        <p:spPr>
          <a:xfrm>
            <a:off x="425028" y="5777400"/>
            <a:ext cx="6097772" cy="369332"/>
          </a:xfrm>
          <a:prstGeom prst="rect">
            <a:avLst/>
          </a:prstGeom>
          <a:noFill/>
        </p:spPr>
        <p:txBody>
          <a:bodyPr wrap="square">
            <a:spAutoFit/>
          </a:bodyPr>
          <a:lstStyle/>
          <a:p>
            <a:r>
              <a:rPr lang="en-GB" sz="1800" b="0" dirty="0">
                <a:latin typeface="Lexend" pitchFamily="2" charset="0"/>
              </a:rPr>
              <a:t>childcare duties as they spend time with the service.</a:t>
            </a:r>
            <a:endParaRPr lang="en-GB" dirty="0"/>
          </a:p>
        </p:txBody>
      </p:sp>
    </p:spTree>
    <p:extLst>
      <p:ext uri="{BB962C8B-B14F-4D97-AF65-F5344CB8AC3E}">
        <p14:creationId xmlns:p14="http://schemas.microsoft.com/office/powerpoint/2010/main" val="400833753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449440" y="294765"/>
            <a:ext cx="11523486" cy="1796862"/>
          </a:xfrm>
        </p:spPr>
        <p:txBody>
          <a:bodyPr/>
          <a:lstStyle/>
          <a:p>
            <a:r>
              <a:rPr lang="en-GB">
                <a:latin typeface="Lexend" pitchFamily="2" charset="0"/>
              </a:rPr>
              <a:t>Over a third of children from domestic abuse flagged households are under the age of 5</a:t>
            </a:r>
          </a:p>
        </p:txBody>
      </p:sp>
      <p:sp>
        <p:nvSpPr>
          <p:cNvPr id="8" name="Content Placeholder 3">
            <a:extLst>
              <a:ext uri="{FF2B5EF4-FFF2-40B4-BE49-F238E27FC236}">
                <a16:creationId xmlns:a16="http://schemas.microsoft.com/office/drawing/2014/main" id="{0A3E2EBC-5F35-04C5-ACB7-31BC699324C3}"/>
              </a:ext>
            </a:extLst>
          </p:cNvPr>
          <p:cNvSpPr txBox="1">
            <a:spLocks/>
          </p:cNvSpPr>
          <p:nvPr/>
        </p:nvSpPr>
        <p:spPr>
          <a:xfrm>
            <a:off x="449440" y="2366161"/>
            <a:ext cx="6927405" cy="4022413"/>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500" b="0" i="0" u="none" strike="noStrike" kern="1200" cap="none" spc="0" normalizeH="0" baseline="0" noProof="0" dirty="0">
                <a:ln>
                  <a:noFill/>
                </a:ln>
                <a:solidFill>
                  <a:srgbClr val="000000"/>
                </a:solidFill>
                <a:effectLst/>
                <a:uLnTx/>
                <a:uFillTx/>
                <a:latin typeface="Lexend" pitchFamily="2" charset="0"/>
                <a:ea typeface="+mn-ea"/>
                <a:cs typeface="+mn-cs"/>
              </a:rPr>
              <a:t>While provider data does not record information on children of victims, ECC Children &amp; Families Assessment data can provide a glimpse into the characteristics of children in households </a:t>
            </a:r>
            <a:r>
              <a:rPr lang="en-GB" dirty="0">
                <a:solidFill>
                  <a:srgbClr val="000000"/>
                </a:solidFill>
                <a:latin typeface="Lexend" pitchFamily="2" charset="0"/>
              </a:rPr>
              <a:t>where domestic violence has been flagged. </a:t>
            </a:r>
          </a:p>
          <a:p>
            <a:pPr lvl="1">
              <a:defRPr/>
            </a:pPr>
            <a:r>
              <a:rPr kumimoji="0" lang="en-GB" sz="1500" b="1" i="0" u="none" strike="noStrike" kern="1200" cap="none" spc="0" normalizeH="0" baseline="0" noProof="0" dirty="0">
                <a:ln>
                  <a:noFill/>
                </a:ln>
                <a:solidFill>
                  <a:srgbClr val="E40037"/>
                </a:solidFill>
                <a:effectLst/>
                <a:uLnTx/>
                <a:uFillTx/>
                <a:latin typeface="Lexend" pitchFamily="2" charset="0"/>
                <a:ea typeface="+mn-ea"/>
                <a:cs typeface="+mn-cs"/>
              </a:rPr>
              <a:t>Over a third</a:t>
            </a:r>
            <a:r>
              <a:rPr kumimoji="0" lang="en-GB" sz="1500" b="0" i="0" u="none" strike="noStrike" kern="1200" cap="none" spc="0" normalizeH="0" baseline="0" noProof="0" dirty="0">
                <a:ln>
                  <a:noFill/>
                </a:ln>
                <a:solidFill>
                  <a:srgbClr val="000000"/>
                </a:solidFill>
                <a:effectLst/>
                <a:uLnTx/>
                <a:uFillTx/>
                <a:latin typeface="Lexend" pitchFamily="2" charset="0"/>
                <a:ea typeface="+mn-ea"/>
                <a:cs typeface="+mn-cs"/>
              </a:rPr>
              <a:t> of the 2,857 children who had domestic abuse flagged in an assessment between April 2021 and March 2023 were </a:t>
            </a:r>
            <a:r>
              <a:rPr kumimoji="0" lang="en-GB" sz="1500" b="1" i="0" u="none" strike="noStrike" kern="1200" cap="none" spc="0" normalizeH="0" baseline="0" noProof="0" dirty="0">
                <a:ln>
                  <a:noFill/>
                </a:ln>
                <a:solidFill>
                  <a:srgbClr val="E40037"/>
                </a:solidFill>
                <a:effectLst/>
                <a:uLnTx/>
                <a:uFillTx/>
                <a:latin typeface="Lexend" pitchFamily="2" charset="0"/>
                <a:ea typeface="+mn-ea"/>
                <a:cs typeface="+mn-cs"/>
              </a:rPr>
              <a:t>under the age of 5</a:t>
            </a:r>
            <a:r>
              <a:rPr lang="en-GB" b="1" dirty="0">
                <a:solidFill>
                  <a:srgbClr val="E40037"/>
                </a:solidFill>
                <a:latin typeface="Lexend" pitchFamily="2" charset="0"/>
              </a:rPr>
              <a:t> </a:t>
            </a:r>
            <a:r>
              <a:rPr lang="en-GB" dirty="0">
                <a:latin typeface="Lexend" pitchFamily="2" charset="0"/>
              </a:rPr>
              <a:t>at the time of the assessment.</a:t>
            </a:r>
            <a:endParaRPr kumimoji="0" lang="en-GB" sz="1500" i="0" u="none" strike="noStrike" kern="1200" cap="none" spc="0" normalizeH="0" baseline="0" noProof="0" dirty="0">
              <a:ln>
                <a:noFill/>
              </a:ln>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500" b="0" i="0" u="none" strike="noStrike" kern="1200" cap="none" spc="0" normalizeH="0" baseline="0" noProof="0" dirty="0">
                <a:ln>
                  <a:noFill/>
                </a:ln>
                <a:solidFill>
                  <a:srgbClr val="000000"/>
                </a:solidFill>
                <a:effectLst/>
                <a:uLnTx/>
                <a:uFillTx/>
                <a:latin typeface="Lexend" pitchFamily="2" charset="0"/>
                <a:ea typeface="+mn-ea"/>
                <a:cs typeface="+mn-cs"/>
              </a:rPr>
              <a:t>The gender split for this cohort is 51% female, and 49% male, and a further split of gender by age shows very similar ages across both female and male children. </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500" b="1" i="0" u="none" strike="noStrike" kern="1200" cap="none" spc="0" normalizeH="0" baseline="0" noProof="0" dirty="0">
                <a:ln>
                  <a:noFill/>
                </a:ln>
                <a:solidFill>
                  <a:srgbClr val="E40037"/>
                </a:solidFill>
                <a:effectLst/>
                <a:uLnTx/>
                <a:uFillTx/>
                <a:latin typeface="Lexend" pitchFamily="2" charset="0"/>
                <a:ea typeface="+mn-ea"/>
                <a:cs typeface="+mn-cs"/>
              </a:rPr>
              <a:t>74% </a:t>
            </a:r>
            <a:r>
              <a:rPr kumimoji="0" lang="en-GB" sz="1500" b="0" i="0" u="none" strike="noStrike" kern="1200" cap="none" spc="0" normalizeH="0" baseline="0" noProof="0" dirty="0">
                <a:ln>
                  <a:noFill/>
                </a:ln>
                <a:solidFill>
                  <a:srgbClr val="000000"/>
                </a:solidFill>
                <a:effectLst/>
                <a:uLnTx/>
                <a:uFillTx/>
                <a:latin typeface="Lexend" pitchFamily="2" charset="0"/>
                <a:ea typeface="+mn-ea"/>
                <a:cs typeface="+mn-cs"/>
              </a:rPr>
              <a:t>of children overall are White British, Welsh, Scottish or Northern Irish. </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500" b="0" i="0" u="none" strike="noStrike" kern="1200" cap="none" spc="0" normalizeH="0" baseline="0" noProof="0" dirty="0">
                <a:ln>
                  <a:noFill/>
                </a:ln>
                <a:solidFill>
                  <a:srgbClr val="000000"/>
                </a:solidFill>
                <a:effectLst/>
                <a:uLnTx/>
                <a:uFillTx/>
                <a:latin typeface="Lexend" pitchFamily="2" charset="0"/>
                <a:ea typeface="+mn-ea"/>
                <a:cs typeface="+mn-cs"/>
              </a:rPr>
              <a:t>When looking at ethnicity by gender, </a:t>
            </a:r>
            <a:r>
              <a:rPr kumimoji="0" lang="en-GB" sz="1500" b="1" i="0" u="none" strike="noStrike" kern="1200" cap="none" spc="0" normalizeH="0" baseline="0" noProof="0" dirty="0">
                <a:ln>
                  <a:noFill/>
                </a:ln>
                <a:solidFill>
                  <a:srgbClr val="E40037"/>
                </a:solidFill>
                <a:effectLst/>
                <a:uLnTx/>
                <a:uFillTx/>
                <a:latin typeface="Lexend" pitchFamily="2" charset="0"/>
                <a:ea typeface="+mn-ea"/>
                <a:cs typeface="+mn-cs"/>
              </a:rPr>
              <a:t>8%</a:t>
            </a:r>
            <a:r>
              <a:rPr kumimoji="0" lang="en-GB" sz="1500" b="0" i="0" u="none" strike="noStrike" kern="1200" cap="none" spc="0" normalizeH="0" baseline="0" noProof="0" dirty="0">
                <a:ln>
                  <a:noFill/>
                </a:ln>
                <a:solidFill>
                  <a:srgbClr val="000000"/>
                </a:solidFill>
                <a:effectLst/>
                <a:uLnTx/>
                <a:uFillTx/>
                <a:latin typeface="Lexend" pitchFamily="2" charset="0"/>
                <a:ea typeface="+mn-ea"/>
                <a:cs typeface="+mn-cs"/>
              </a:rPr>
              <a:t> of male children are from the ethnic group ‘Black, Black British, Black Welsh, Caribbean or African’, as opposed to </a:t>
            </a:r>
            <a:r>
              <a:rPr kumimoji="0" lang="en-GB" sz="1500" b="1" i="0" u="none" strike="noStrike" kern="1200" cap="none" spc="0" normalizeH="0" baseline="0" noProof="0" dirty="0">
                <a:ln>
                  <a:noFill/>
                </a:ln>
                <a:solidFill>
                  <a:srgbClr val="E40037"/>
                </a:solidFill>
                <a:effectLst/>
                <a:uLnTx/>
                <a:uFillTx/>
                <a:latin typeface="Lexend" pitchFamily="2" charset="0"/>
                <a:ea typeface="+mn-ea"/>
                <a:cs typeface="+mn-cs"/>
              </a:rPr>
              <a:t>6%</a:t>
            </a:r>
            <a:r>
              <a:rPr kumimoji="0" lang="en-GB" sz="1500" b="0" i="0" u="none" strike="noStrike" kern="1200" cap="none" spc="0" normalizeH="0" baseline="0" noProof="0" dirty="0">
                <a:ln>
                  <a:noFill/>
                </a:ln>
                <a:solidFill>
                  <a:srgbClr val="000000"/>
                </a:solidFill>
                <a:effectLst/>
                <a:uLnTx/>
                <a:uFillTx/>
                <a:latin typeface="Lexend" pitchFamily="2" charset="0"/>
                <a:ea typeface="+mn-ea"/>
                <a:cs typeface="+mn-cs"/>
              </a:rPr>
              <a:t> of girls.</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500" b="0" i="0" u="none" strike="noStrike" kern="1200" cap="none" spc="0" normalizeH="0" baseline="0" noProof="0" dirty="0">
              <a:ln>
                <a:noFill/>
              </a:ln>
              <a:solidFill>
                <a:srgbClr val="000000"/>
              </a:solidFill>
              <a:effectLst/>
              <a:uLnTx/>
              <a:uFillTx/>
              <a:latin typeface="Lexend" pitchFamily="2" charset="0"/>
              <a:ea typeface="+mn-ea"/>
              <a:cs typeface="+mn-cs"/>
            </a:endParaRPr>
          </a:p>
          <a:p>
            <a:pPr marL="285750" marR="0" lvl="1" indent="-285750" algn="l" defTabSz="914400" rtl="0" eaLnBrk="1" fontAlgn="auto" latinLnBrk="0" hangingPunct="1">
              <a:lnSpc>
                <a:spcPct val="100000"/>
              </a:lnSpc>
              <a:spcBef>
                <a:spcPts val="0"/>
              </a:spcBef>
              <a:spcAft>
                <a:spcPts val="1134"/>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Calibri"/>
              <a:ea typeface="+mn-ea"/>
              <a:cs typeface="+mn-cs"/>
            </a:endParaRPr>
          </a:p>
        </p:txBody>
      </p:sp>
      <p:graphicFrame>
        <p:nvGraphicFramePr>
          <p:cNvPr id="3" name="Chart 2" descr="A bar chart showing the percentage of children with a recorded domestic abuse safeguarding flag. &#10;&#10;The bars are split by age group. The percentages are as follows:&#10;&#10;0-5 years - 34% &#10;&#10;6 to 10 years - 32% &#10;&#10;11 to 13 - 17% &#10;&#10;14 to 17 - 17% &#10;&#10;&#10;">
            <a:extLst>
              <a:ext uri="{FF2B5EF4-FFF2-40B4-BE49-F238E27FC236}">
                <a16:creationId xmlns:a16="http://schemas.microsoft.com/office/drawing/2014/main" id="{7D7BAE05-97C3-90AF-9DAD-57314B7EF7FC}"/>
              </a:ext>
            </a:extLst>
          </p:cNvPr>
          <p:cNvGraphicFramePr>
            <a:graphicFrameLocks/>
          </p:cNvGraphicFramePr>
          <p:nvPr>
            <p:extLst>
              <p:ext uri="{D42A27DB-BD31-4B8C-83A1-F6EECF244321}">
                <p14:modId xmlns:p14="http://schemas.microsoft.com/office/powerpoint/2010/main" val="283931113"/>
              </p:ext>
            </p:extLst>
          </p:nvPr>
        </p:nvGraphicFramePr>
        <p:xfrm>
          <a:off x="7633699" y="1691333"/>
          <a:ext cx="4005292" cy="21758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descr="A bar chart showing the percentage of children with a recorded domestic abuse safeguarding flag by gender and ethnic group. &#10;&#10;Splits are as detailed on the slide. The table and figures behind this chart is available on request please contact domesticabuse.data@essex.gov.uk &#10;&#10;">
            <a:extLst>
              <a:ext uri="{FF2B5EF4-FFF2-40B4-BE49-F238E27FC236}">
                <a16:creationId xmlns:a16="http://schemas.microsoft.com/office/drawing/2014/main" id="{B04D29DA-9A52-EDD0-01C6-C88072A5669E}"/>
              </a:ext>
            </a:extLst>
          </p:cNvPr>
          <p:cNvGraphicFramePr>
            <a:graphicFrameLocks/>
          </p:cNvGraphicFramePr>
          <p:nvPr>
            <p:extLst>
              <p:ext uri="{D42A27DB-BD31-4B8C-83A1-F6EECF244321}">
                <p14:modId xmlns:p14="http://schemas.microsoft.com/office/powerpoint/2010/main" val="4055866277"/>
              </p:ext>
            </p:extLst>
          </p:nvPr>
        </p:nvGraphicFramePr>
        <p:xfrm>
          <a:off x="7633699" y="3859426"/>
          <a:ext cx="4005292" cy="2743200"/>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6" descr="Mother - Free people icons">
            <a:extLst>
              <a:ext uri="{FF2B5EF4-FFF2-40B4-BE49-F238E27FC236}">
                <a16:creationId xmlns:a16="http://schemas.microsoft.com/office/drawing/2014/main" id="{7E242599-101C-8018-D773-C99357EB99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6680" y="273394"/>
            <a:ext cx="770292" cy="77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95167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80" y="135672"/>
            <a:ext cx="11545637" cy="636574"/>
          </a:xfrm>
        </p:spPr>
        <p:txBody>
          <a:bodyPr/>
          <a:lstStyle/>
          <a:p>
            <a:r>
              <a:rPr lang="en-GB" sz="3600"/>
              <a:t>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323180" y="1606630"/>
            <a:ext cx="11667712" cy="1125805"/>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dirty="0">
                <a:latin typeface="Lexend" pitchFamily="2" charset="0"/>
              </a:rPr>
              <a:t>While Children’s Social Care data allows us insight into children in whose households domestic abuse was identified, the Goodman and Sisters in Strength Projects provide information on young people at risk of entering abusive relationships, or who already are in an abusive relationships.</a:t>
            </a:r>
            <a:endParaRPr lang="en-GB" dirty="0"/>
          </a:p>
        </p:txBody>
      </p:sp>
      <p:sp>
        <p:nvSpPr>
          <p:cNvPr id="4" name="Title 1">
            <a:extLst>
              <a:ext uri="{FF2B5EF4-FFF2-40B4-BE49-F238E27FC236}">
                <a16:creationId xmlns:a16="http://schemas.microsoft.com/office/drawing/2014/main" id="{28D514B1-892C-3947-5519-1AAD86596C8C}"/>
              </a:ext>
            </a:extLst>
          </p:cNvPr>
          <p:cNvSpPr txBox="1">
            <a:spLocks/>
          </p:cNvSpPr>
          <p:nvPr/>
        </p:nvSpPr>
        <p:spPr>
          <a:xfrm>
            <a:off x="323180" y="136842"/>
            <a:ext cx="11987281" cy="650193"/>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a:latin typeface="Lexend" pitchFamily="2" charset="0"/>
              </a:rPr>
              <a:t>Understanding Young People further – The Goodman and Sisters in Strength Projects </a:t>
            </a:r>
          </a:p>
        </p:txBody>
      </p:sp>
      <p:sp>
        <p:nvSpPr>
          <p:cNvPr id="7" name="TextBox 6">
            <a:extLst>
              <a:ext uri="{FF2B5EF4-FFF2-40B4-BE49-F238E27FC236}">
                <a16:creationId xmlns:a16="http://schemas.microsoft.com/office/drawing/2014/main" id="{B9798FAA-56FC-AC49-5CDF-74956CBD53F8}"/>
              </a:ext>
            </a:extLst>
          </p:cNvPr>
          <p:cNvSpPr txBox="1"/>
          <p:nvPr/>
        </p:nvSpPr>
        <p:spPr>
          <a:xfrm>
            <a:off x="835743" y="2556483"/>
            <a:ext cx="5068584" cy="3693319"/>
          </a:xfrm>
          <a:prstGeom prst="rect">
            <a:avLst/>
          </a:prstGeom>
          <a:noFill/>
        </p:spPr>
        <p:txBody>
          <a:bodyPr wrap="square">
            <a:spAutoFit/>
          </a:bodyPr>
          <a:lstStyle/>
          <a:p>
            <a:pPr lvl="1"/>
            <a:r>
              <a:rPr lang="en-GB" sz="1800" b="1" dirty="0">
                <a:solidFill>
                  <a:srgbClr val="E40037"/>
                </a:solidFill>
                <a:latin typeface="Lexend" pitchFamily="2" charset="0"/>
              </a:rPr>
              <a:t>494 young men and male children accessed the Goodman Project between April 2022 and September 2023. </a:t>
            </a:r>
          </a:p>
          <a:p>
            <a:pPr lvl="1"/>
            <a:endParaRPr lang="en-GB" sz="1800" b="1" dirty="0">
              <a:solidFill>
                <a:srgbClr val="E40037"/>
              </a:solidFill>
              <a:latin typeface="Lexend" pitchFamily="2" charset="0"/>
            </a:endParaRPr>
          </a:p>
          <a:p>
            <a:pPr lvl="1"/>
            <a:r>
              <a:rPr lang="en-GB" sz="1800" dirty="0">
                <a:latin typeface="Lexend" pitchFamily="2" charset="0"/>
              </a:rPr>
              <a:t>70% were ages 13 to 15. </a:t>
            </a:r>
          </a:p>
          <a:p>
            <a:pPr lvl="1"/>
            <a:r>
              <a:rPr lang="en-GB" sz="1800" dirty="0">
                <a:latin typeface="Lexend" pitchFamily="2" charset="0"/>
              </a:rPr>
              <a:t> </a:t>
            </a:r>
          </a:p>
          <a:p>
            <a:pPr lvl="1"/>
            <a:r>
              <a:rPr lang="en-GB" dirty="0">
                <a:latin typeface="Lexend" pitchFamily="2" charset="0"/>
              </a:rPr>
              <a:t>33% had a disability. </a:t>
            </a:r>
          </a:p>
          <a:p>
            <a:pPr lvl="1"/>
            <a:endParaRPr lang="en-GB" sz="1800" dirty="0">
              <a:latin typeface="Lexend" pitchFamily="2" charset="0"/>
            </a:endParaRPr>
          </a:p>
          <a:p>
            <a:pPr lvl="1"/>
            <a:r>
              <a:rPr lang="en-GB" dirty="0">
                <a:latin typeface="Lexend" pitchFamily="2" charset="0"/>
              </a:rPr>
              <a:t>Figures on ethnicity and a detailed age breakdown have been removed to minimise the risk of identification and can be made available upon request.</a:t>
            </a:r>
            <a:endParaRPr lang="en-GB" sz="1800" dirty="0">
              <a:latin typeface="Lexend" pitchFamily="2" charset="0"/>
            </a:endParaRPr>
          </a:p>
        </p:txBody>
      </p:sp>
      <p:pic>
        <p:nvPicPr>
          <p:cNvPr id="13" name="Picture 12">
            <a:extLst>
              <a:ext uri="{FF2B5EF4-FFF2-40B4-BE49-F238E27FC236}">
                <a16:creationId xmlns:a16="http://schemas.microsoft.com/office/drawing/2014/main" id="{BAEAC1CF-D3AC-2639-36B8-9992DE8B18B0}"/>
              </a:ext>
            </a:extLst>
          </p:cNvPr>
          <p:cNvPicPr>
            <a:picLocks noChangeAspect="1"/>
          </p:cNvPicPr>
          <p:nvPr/>
        </p:nvPicPr>
        <p:blipFill>
          <a:blip r:embed="rId3"/>
          <a:stretch>
            <a:fillRect/>
          </a:stretch>
        </p:blipFill>
        <p:spPr>
          <a:xfrm>
            <a:off x="398364" y="2629351"/>
            <a:ext cx="866775" cy="1247775"/>
          </a:xfrm>
          <a:prstGeom prst="rect">
            <a:avLst/>
          </a:prstGeom>
        </p:spPr>
      </p:pic>
      <p:sp>
        <p:nvSpPr>
          <p:cNvPr id="5" name="TextBox 4">
            <a:extLst>
              <a:ext uri="{FF2B5EF4-FFF2-40B4-BE49-F238E27FC236}">
                <a16:creationId xmlns:a16="http://schemas.microsoft.com/office/drawing/2014/main" id="{A08D1A01-2708-3C97-FCAD-B1BA4A90DCC1}"/>
              </a:ext>
            </a:extLst>
          </p:cNvPr>
          <p:cNvSpPr txBox="1"/>
          <p:nvPr/>
        </p:nvSpPr>
        <p:spPr>
          <a:xfrm>
            <a:off x="6800234" y="2556483"/>
            <a:ext cx="5068583" cy="4247317"/>
          </a:xfrm>
          <a:prstGeom prst="rect">
            <a:avLst/>
          </a:prstGeom>
          <a:noFill/>
        </p:spPr>
        <p:txBody>
          <a:bodyPr wrap="square">
            <a:spAutoFit/>
          </a:bodyPr>
          <a:lstStyle/>
          <a:p>
            <a:pPr lvl="1"/>
            <a:r>
              <a:rPr lang="en-GB" sz="1800" b="1" dirty="0">
                <a:solidFill>
                  <a:srgbClr val="E40037"/>
                </a:solidFill>
                <a:latin typeface="Lexend" pitchFamily="2" charset="0"/>
              </a:rPr>
              <a:t>451 young women and female children accessed the Sisters in Strength Project between April 2022 and September 2023. </a:t>
            </a:r>
          </a:p>
          <a:p>
            <a:pPr lvl="1"/>
            <a:endParaRPr lang="en-GB" sz="1800" b="1" dirty="0">
              <a:solidFill>
                <a:srgbClr val="E40037"/>
              </a:solidFill>
              <a:latin typeface="Lexend" pitchFamily="2" charset="0"/>
            </a:endParaRPr>
          </a:p>
          <a:p>
            <a:pPr lvl="1"/>
            <a:r>
              <a:rPr lang="en-GB" dirty="0">
                <a:latin typeface="Lexend" pitchFamily="2" charset="0"/>
              </a:rPr>
              <a:t>8</a:t>
            </a:r>
            <a:r>
              <a:rPr lang="en-GB" sz="1800" dirty="0">
                <a:latin typeface="Lexend" pitchFamily="2" charset="0"/>
              </a:rPr>
              <a:t>0% were ages 13 to 15. </a:t>
            </a:r>
          </a:p>
          <a:p>
            <a:pPr lvl="1"/>
            <a:r>
              <a:rPr lang="en-GB" sz="1800" dirty="0">
                <a:latin typeface="Lexend" pitchFamily="2" charset="0"/>
              </a:rPr>
              <a:t> </a:t>
            </a:r>
          </a:p>
          <a:p>
            <a:pPr lvl="1"/>
            <a:r>
              <a:rPr lang="en-GB" dirty="0">
                <a:latin typeface="Lexend" pitchFamily="2" charset="0"/>
              </a:rPr>
              <a:t>Figures on disability and a detailed age breakdown have been removed to minimise the risk of identification and can be made available upon request.</a:t>
            </a:r>
          </a:p>
          <a:p>
            <a:pPr lvl="1"/>
            <a:endParaRPr lang="en-GB" sz="1800" dirty="0">
              <a:latin typeface="Lexend" pitchFamily="2" charset="0"/>
            </a:endParaRPr>
          </a:p>
          <a:p>
            <a:pPr lvl="1"/>
            <a:r>
              <a:rPr lang="en-GB" dirty="0">
                <a:latin typeface="Lexend" pitchFamily="2" charset="0"/>
              </a:rPr>
              <a:t>Ethnicity was not recorded for the Sisters in Strength project.</a:t>
            </a:r>
            <a:endParaRPr lang="en-GB" sz="1800" dirty="0">
              <a:latin typeface="Lexend" pitchFamily="2" charset="0"/>
            </a:endParaRPr>
          </a:p>
          <a:p>
            <a:pPr lvl="1"/>
            <a:endParaRPr lang="en-GB" sz="1800" dirty="0">
              <a:latin typeface="Lexend" pitchFamily="2" charset="0"/>
            </a:endParaRPr>
          </a:p>
        </p:txBody>
      </p:sp>
      <p:pic>
        <p:nvPicPr>
          <p:cNvPr id="11" name="Picture 10">
            <a:extLst>
              <a:ext uri="{FF2B5EF4-FFF2-40B4-BE49-F238E27FC236}">
                <a16:creationId xmlns:a16="http://schemas.microsoft.com/office/drawing/2014/main" id="{BE1025DB-A2F1-33BD-BE35-5022F6C8FC0B}"/>
              </a:ext>
            </a:extLst>
          </p:cNvPr>
          <p:cNvPicPr>
            <a:picLocks noChangeAspect="1"/>
          </p:cNvPicPr>
          <p:nvPr/>
        </p:nvPicPr>
        <p:blipFill>
          <a:blip r:embed="rId4"/>
          <a:stretch>
            <a:fillRect/>
          </a:stretch>
        </p:blipFill>
        <p:spPr>
          <a:xfrm>
            <a:off x="6287675" y="2676975"/>
            <a:ext cx="857250" cy="1152525"/>
          </a:xfrm>
          <a:prstGeom prst="rect">
            <a:avLst/>
          </a:prstGeom>
        </p:spPr>
      </p:pic>
    </p:spTree>
    <p:extLst>
      <p:ext uri="{BB962C8B-B14F-4D97-AF65-F5344CB8AC3E}">
        <p14:creationId xmlns:p14="http://schemas.microsoft.com/office/powerpoint/2010/main" val="7050951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FC9C386-1144-B1A5-EC75-923794A46AE1}"/>
              </a:ext>
            </a:extLst>
          </p:cNvPr>
          <p:cNvSpPr txBox="1"/>
          <p:nvPr/>
        </p:nvSpPr>
        <p:spPr>
          <a:xfrm>
            <a:off x="472611" y="2262010"/>
            <a:ext cx="5252663"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E40037"/>
                </a:solidFill>
                <a:effectLst/>
                <a:uLnTx/>
                <a:uFillTx/>
                <a:latin typeface="Lexend" pitchFamily="2" charset="0"/>
              </a:rPr>
              <a:t>People to talk to and listen to them (e.g. counsellor/youth worker)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 When they listen to me and offer to help me with any worries I have.” </a:t>
            </a:r>
            <a:r>
              <a:rPr lang="en-GB" sz="1600">
                <a:solidFill>
                  <a:prstClr val="black"/>
                </a:solidFill>
                <a:latin typeface="Lexend" pitchFamily="2" charset="0"/>
              </a:rPr>
              <a:t>[</a:t>
            </a:r>
            <a:r>
              <a:rPr kumimoji="0" lang="en-GB" sz="1600" b="0" i="0" u="none" strike="noStrike" kern="1200" cap="none" spc="0" normalizeH="0" baseline="0" noProof="0">
                <a:ln>
                  <a:noFill/>
                </a:ln>
                <a:solidFill>
                  <a:prstClr val="black"/>
                </a:solidFill>
                <a:effectLst/>
                <a:uLnTx/>
                <a:uFillTx/>
                <a:latin typeface="Lexend" pitchFamily="2" charset="0"/>
              </a:rPr>
              <a:t>8-12 years]</a:t>
            </a:r>
            <a:endParaRPr kumimoji="0" lang="en-GB" sz="1600" b="1" i="0" u="none" strike="noStrike" kern="1200" cap="none" spc="0" normalizeH="0" baseline="0" noProof="0">
              <a:ln>
                <a:noFill/>
              </a:ln>
              <a:solidFill>
                <a:prstClr val="black"/>
              </a:solidFill>
              <a:effectLst/>
              <a:uLnTx/>
              <a:uFillTx/>
              <a:latin typeface="Lexend"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“Not looking anywhere else or talking to other people whilst talking to me.” </a:t>
            </a:r>
            <a:r>
              <a:rPr lang="en-GB" sz="1600">
                <a:solidFill>
                  <a:prstClr val="black"/>
                </a:solidFill>
                <a:latin typeface="Lexend" pitchFamily="2" charset="0"/>
              </a:rPr>
              <a:t>[</a:t>
            </a:r>
            <a:r>
              <a:rPr kumimoji="0" lang="en-GB" sz="1600" b="0" i="0" u="none" strike="noStrike" kern="1200" cap="none" spc="0" normalizeH="0" baseline="0" noProof="0">
                <a:ln>
                  <a:noFill/>
                </a:ln>
                <a:solidFill>
                  <a:prstClr val="black"/>
                </a:solidFill>
                <a:effectLst/>
                <a:uLnTx/>
                <a:uFillTx/>
                <a:latin typeface="Lexend" pitchFamily="2" charset="0"/>
              </a:rPr>
              <a:t>Male, Year 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E40037"/>
                </a:solidFill>
                <a:effectLst/>
                <a:uLnTx/>
                <a:uFillTx/>
                <a:latin typeface="Lexend" pitchFamily="2" charset="0"/>
              </a:rPr>
              <a:t>Support network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 I feel happy when I spend time with my family: my mum, auntie and cousins.” </a:t>
            </a:r>
            <a:r>
              <a:rPr lang="en-GB" sz="1600">
                <a:solidFill>
                  <a:prstClr val="black"/>
                </a:solidFill>
                <a:latin typeface="Lexend" pitchFamily="2" charset="0"/>
              </a:rPr>
              <a:t>[</a:t>
            </a:r>
            <a:r>
              <a:rPr kumimoji="0" lang="en-GB" sz="1600" b="0" i="0" u="none" strike="noStrike" kern="1200" cap="none" spc="0" normalizeH="0" baseline="0" noProof="0">
                <a:ln>
                  <a:noFill/>
                </a:ln>
                <a:solidFill>
                  <a:prstClr val="black"/>
                </a:solidFill>
                <a:effectLst/>
                <a:uLnTx/>
                <a:uFillTx/>
                <a:latin typeface="Lexend" pitchFamily="2" charset="0"/>
              </a:rPr>
              <a:t>8-12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 I feel safe because my mum gets help from my school and social care to make sure she has support, and we are both happy and healthy.” </a:t>
            </a:r>
            <a:r>
              <a:rPr lang="en-GB" sz="1600">
                <a:solidFill>
                  <a:prstClr val="black"/>
                </a:solidFill>
                <a:latin typeface="Lexend" pitchFamily="2" charset="0"/>
              </a:rPr>
              <a:t>[</a:t>
            </a:r>
            <a:r>
              <a:rPr kumimoji="0" lang="en-GB" sz="1600" b="0" i="0" u="none" strike="noStrike" kern="1200" cap="none" spc="0" normalizeH="0" baseline="0" noProof="0">
                <a:ln>
                  <a:noFill/>
                </a:ln>
                <a:solidFill>
                  <a:prstClr val="black"/>
                </a:solidFill>
                <a:effectLst/>
                <a:uLnTx/>
                <a:uFillTx/>
                <a:latin typeface="Lexend" pitchFamily="2" charset="0"/>
              </a:rPr>
              <a:t>8-12 years]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E40037"/>
                </a:solidFill>
                <a:effectLst/>
                <a:uLnTx/>
                <a:uFillTx/>
                <a:latin typeface="Lexend" pitchFamily="2" charset="0"/>
              </a:rPr>
              <a:t>Doing as they say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“When professionals do what they say they are going to do.” </a:t>
            </a:r>
            <a:r>
              <a:rPr lang="en-GB" sz="1600">
                <a:solidFill>
                  <a:prstClr val="black"/>
                </a:solidFill>
                <a:latin typeface="Lexend" pitchFamily="2" charset="0"/>
              </a:rPr>
              <a:t>[</a:t>
            </a:r>
            <a:r>
              <a:rPr kumimoji="0" lang="en-GB" sz="1600" b="0" i="0" u="none" strike="noStrike" kern="1200" cap="none" spc="0" normalizeH="0" baseline="0" noProof="0">
                <a:ln>
                  <a:noFill/>
                </a:ln>
                <a:solidFill>
                  <a:prstClr val="black"/>
                </a:solidFill>
                <a:effectLst/>
                <a:uLnTx/>
                <a:uFillTx/>
                <a:latin typeface="Lexend" pitchFamily="2" charset="0"/>
              </a:rPr>
              <a:t>8-12 years]</a:t>
            </a:r>
          </a:p>
        </p:txBody>
      </p:sp>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472610" y="230336"/>
            <a:ext cx="11965128" cy="617418"/>
          </a:xfrm>
        </p:spPr>
        <p:txBody>
          <a:bodyPr/>
          <a:lstStyle/>
          <a:p>
            <a:r>
              <a:rPr lang="en-GB">
                <a:latin typeface="Lexend" pitchFamily="2" charset="0"/>
              </a:rPr>
              <a:t>Conversations with children and young people highlighted trust in professionals</a:t>
            </a:r>
          </a:p>
        </p:txBody>
      </p:sp>
      <p:sp>
        <p:nvSpPr>
          <p:cNvPr id="11" name="TextBox 10">
            <a:extLst>
              <a:ext uri="{FF2B5EF4-FFF2-40B4-BE49-F238E27FC236}">
                <a16:creationId xmlns:a16="http://schemas.microsoft.com/office/drawing/2014/main" id="{A5BBE532-BA31-6F18-935C-F3EC14442D70}"/>
              </a:ext>
            </a:extLst>
          </p:cNvPr>
          <p:cNvSpPr txBox="1"/>
          <p:nvPr/>
        </p:nvSpPr>
        <p:spPr>
          <a:xfrm>
            <a:off x="472610" y="1640421"/>
            <a:ext cx="111137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i="0" u="none" strike="noStrike" kern="1200" cap="none" spc="0" normalizeH="0" baseline="0" noProof="0">
                <a:ln>
                  <a:noFill/>
                </a:ln>
                <a:solidFill>
                  <a:srgbClr val="000000"/>
                </a:solidFill>
                <a:effectLst/>
                <a:uLnTx/>
                <a:uFillTx/>
                <a:latin typeface="Lexend" pitchFamily="2" charset="0"/>
              </a:rPr>
              <a:t>Key themes around what’s important to young people and aspects of good relationships included:</a:t>
            </a:r>
          </a:p>
        </p:txBody>
      </p:sp>
      <p:sp>
        <p:nvSpPr>
          <p:cNvPr id="12" name="TextBox 11">
            <a:extLst>
              <a:ext uri="{FF2B5EF4-FFF2-40B4-BE49-F238E27FC236}">
                <a16:creationId xmlns:a16="http://schemas.microsoft.com/office/drawing/2014/main" id="{5656E959-32C8-52F8-C0C0-313A01D392E5}"/>
              </a:ext>
            </a:extLst>
          </p:cNvPr>
          <p:cNvSpPr txBox="1"/>
          <p:nvPr/>
        </p:nvSpPr>
        <p:spPr>
          <a:xfrm>
            <a:off x="6455174" y="2009753"/>
            <a:ext cx="5252663" cy="418576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Lexen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40037"/>
                </a:solidFill>
                <a:effectLst/>
                <a:uLnTx/>
                <a:uFillTx/>
                <a:latin typeface="Lexend" pitchFamily="2" charset="0"/>
              </a:rPr>
              <a:t>Emotional support and </a:t>
            </a:r>
            <a:r>
              <a:rPr lang="en-GB" sz="1800" b="1">
                <a:solidFill>
                  <a:srgbClr val="E40037"/>
                </a:solidFill>
                <a:latin typeface="Lexend" pitchFamily="2" charset="0"/>
              </a:rPr>
              <a:t>c</a:t>
            </a:r>
            <a:r>
              <a:rPr kumimoji="0" lang="en-GB" sz="1800" b="1" i="0" u="none" strike="noStrike" kern="1200" cap="none" spc="0" normalizeH="0" baseline="0" noProof="0" err="1">
                <a:ln>
                  <a:noFill/>
                </a:ln>
                <a:solidFill>
                  <a:srgbClr val="E40037"/>
                </a:solidFill>
                <a:effectLst/>
                <a:uLnTx/>
                <a:uFillTx/>
                <a:latin typeface="Lexend" pitchFamily="2" charset="0"/>
              </a:rPr>
              <a:t>omfort</a:t>
            </a:r>
            <a:endParaRPr kumimoji="0" lang="en-GB" sz="1800" b="1" i="0" u="none" strike="noStrike" kern="1200" cap="none" spc="0" normalizeH="0" baseline="0" noProof="0">
              <a:ln>
                <a:noFill/>
              </a:ln>
              <a:solidFill>
                <a:srgbClr val="E40037"/>
              </a:solidFill>
              <a:effectLst/>
              <a:uLnTx/>
              <a:uFillTx/>
              <a:latin typeface="Lexend"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“I feel safe when I am with my mum as she gives me hugs and kisses and makes sure the house is safe and secure.” [8-12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“They give me a hug when I am feeling sad.” [8-12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“When they show that they care and don’t shout.” </a:t>
            </a:r>
            <a:r>
              <a:rPr lang="en-GB" sz="1600">
                <a:solidFill>
                  <a:prstClr val="black"/>
                </a:solidFill>
                <a:latin typeface="Lexend" pitchFamily="2" charset="0"/>
              </a:rPr>
              <a:t>[</a:t>
            </a:r>
            <a:r>
              <a:rPr kumimoji="0" lang="en-GB" sz="1600" b="0" i="0" u="none" strike="noStrike" kern="1200" cap="none" spc="0" normalizeH="0" baseline="0" noProof="0">
                <a:ln>
                  <a:noFill/>
                </a:ln>
                <a:solidFill>
                  <a:prstClr val="black"/>
                </a:solidFill>
                <a:effectLst/>
                <a:uLnTx/>
                <a:uFillTx/>
                <a:latin typeface="Lexend" pitchFamily="2" charset="0"/>
              </a:rPr>
              <a:t>8-12 years]</a:t>
            </a:r>
            <a:endParaRPr kumimoji="0" lang="en-GB" sz="1600" b="1" i="0" u="none" strike="noStrike" kern="1200" cap="none" spc="0" normalizeH="0" baseline="0" noProof="0">
              <a:ln>
                <a:noFill/>
              </a:ln>
              <a:solidFill>
                <a:prstClr val="black"/>
              </a:solidFill>
              <a:effectLst/>
              <a:uLnTx/>
              <a:uFillTx/>
              <a:latin typeface="Lexen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E40037"/>
                </a:solidFill>
                <a:latin typeface="Lexend" pitchFamily="2" charset="0"/>
              </a:rPr>
              <a:t>Being t</a:t>
            </a:r>
            <a:r>
              <a:rPr kumimoji="0" lang="en-GB" sz="1800" b="1" i="0" u="none" strike="noStrike" kern="1200" cap="none" spc="0" normalizeH="0" baseline="0" noProof="0">
                <a:ln>
                  <a:noFill/>
                </a:ln>
                <a:solidFill>
                  <a:srgbClr val="E40037"/>
                </a:solidFill>
                <a:effectLst/>
                <a:uLnTx/>
                <a:uFillTx/>
                <a:latin typeface="Lexend" pitchFamily="2" charset="0"/>
              </a:rPr>
              <a:t>here when you need them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“Be there when you need them.” [Male, 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a:solidFill>
                  <a:srgbClr val="E40037"/>
                </a:solidFill>
                <a:latin typeface="Lexend" pitchFamily="2" charset="0"/>
              </a:rPr>
              <a:t>Having t</a:t>
            </a:r>
            <a:r>
              <a:rPr kumimoji="0" lang="en-GB" sz="1800" b="1" i="0" u="none" strike="noStrike" kern="1200" cap="none" spc="0" normalizeH="0" baseline="0" noProof="0" err="1">
                <a:ln>
                  <a:noFill/>
                </a:ln>
                <a:solidFill>
                  <a:srgbClr val="E40037"/>
                </a:solidFill>
                <a:effectLst/>
                <a:uLnTx/>
                <a:uFillTx/>
                <a:latin typeface="Lexend" pitchFamily="2" charset="0"/>
              </a:rPr>
              <a:t>ime</a:t>
            </a:r>
            <a:r>
              <a:rPr kumimoji="0" lang="en-GB" sz="1800" b="1" i="0" u="none" strike="noStrike" kern="1200" cap="none" spc="0" normalizeH="0" baseline="0" noProof="0">
                <a:ln>
                  <a:noFill/>
                </a:ln>
                <a:solidFill>
                  <a:srgbClr val="E40037"/>
                </a:solidFill>
                <a:effectLst/>
                <a:uLnTx/>
                <a:uFillTx/>
                <a:latin typeface="Lexend" pitchFamily="2" charset="0"/>
              </a:rPr>
              <a:t> away from problems</a:t>
            </a:r>
            <a:r>
              <a:rPr kumimoji="0" lang="en-GB" sz="1800" b="1" i="0" u="none" strike="noStrike" kern="1200" cap="none" spc="0" normalizeH="0" baseline="0" noProof="0">
                <a:ln>
                  <a:noFill/>
                </a:ln>
                <a:solidFill>
                  <a:prstClr val="black"/>
                </a:solidFill>
                <a:effectLst/>
                <a:uLnTx/>
                <a:uFillTx/>
                <a:latin typeface="Lexend" pitchFamily="2"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“By spending time away from the problem.” (e.g. playing sport) </a:t>
            </a:r>
            <a:r>
              <a:rPr lang="en-GB" sz="1600">
                <a:solidFill>
                  <a:prstClr val="black"/>
                </a:solidFill>
                <a:latin typeface="Lexend" pitchFamily="2" charset="0"/>
              </a:rPr>
              <a:t>[</a:t>
            </a:r>
            <a:r>
              <a:rPr kumimoji="0" lang="en-GB" sz="1600" b="0" i="0" u="none" strike="noStrike" kern="1200" cap="none" spc="0" normalizeH="0" baseline="0" noProof="0">
                <a:ln>
                  <a:noFill/>
                </a:ln>
                <a:solidFill>
                  <a:prstClr val="black"/>
                </a:solidFill>
                <a:effectLst/>
                <a:uLnTx/>
                <a:uFillTx/>
                <a:latin typeface="Lexend" pitchFamily="2" charset="0"/>
              </a:rPr>
              <a:t>13+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prstClr val="black"/>
                </a:solidFill>
                <a:effectLst/>
                <a:uLnTx/>
                <a:uFillTx/>
                <a:latin typeface="Lexend" pitchFamily="2" charset="0"/>
              </a:rPr>
              <a:t>Having somewhere to go after school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a:ln>
                <a:noFill/>
              </a:ln>
              <a:solidFill>
                <a:prstClr val="black"/>
              </a:solidFill>
              <a:effectLst/>
              <a:uLnTx/>
              <a:uFillTx/>
              <a:latin typeface="Lexend" pitchFamily="2" charset="0"/>
            </a:endParaRPr>
          </a:p>
        </p:txBody>
      </p:sp>
      <p:pic>
        <p:nvPicPr>
          <p:cNvPr id="1026" name="Picture 2" descr="Friends - Free people icons">
            <a:extLst>
              <a:ext uri="{FF2B5EF4-FFF2-40B4-BE49-F238E27FC236}">
                <a16:creationId xmlns:a16="http://schemas.microsoft.com/office/drawing/2014/main" id="{A7D8E81E-84B0-5F05-1387-18598D3519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9916" y="73139"/>
            <a:ext cx="1026052" cy="102605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2DD96F7D-3FAF-3884-4E24-79630DE03119}"/>
              </a:ext>
            </a:extLst>
          </p:cNvPr>
          <p:cNvCxnSpPr>
            <a:cxnSpLocks/>
          </p:cNvCxnSpPr>
          <p:nvPr/>
        </p:nvCxnSpPr>
        <p:spPr>
          <a:xfrm flipV="1">
            <a:off x="5998188" y="2284468"/>
            <a:ext cx="0" cy="4266511"/>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406948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178D-7F07-7DEC-0C48-9ECF41B9879D}"/>
              </a:ext>
            </a:extLst>
          </p:cNvPr>
          <p:cNvSpPr>
            <a:spLocks noGrp="1"/>
          </p:cNvSpPr>
          <p:nvPr>
            <p:ph type="title"/>
          </p:nvPr>
        </p:nvSpPr>
        <p:spPr>
          <a:xfrm>
            <a:off x="821450" y="1644714"/>
            <a:ext cx="11270073" cy="927082"/>
          </a:xfrm>
          <a:ln>
            <a:noFill/>
          </a:ln>
        </p:spPr>
        <p:txBody>
          <a:bodyPr/>
          <a:lstStyle/>
          <a:p>
            <a:pPr lvl="1">
              <a:spcAft>
                <a:spcPts val="0"/>
              </a:spcAft>
            </a:pPr>
            <a:r>
              <a:rPr lang="en-GB" sz="6000" b="1">
                <a:solidFill>
                  <a:schemeClr val="bg1"/>
                </a:solidFill>
                <a:latin typeface="Lexend" pitchFamily="2" charset="0"/>
              </a:rPr>
              <a:t>Experiences </a:t>
            </a:r>
            <a:br>
              <a:rPr lang="en-GB" sz="6000" b="1">
                <a:solidFill>
                  <a:schemeClr val="bg1"/>
                </a:solidFill>
                <a:latin typeface="Lexend" pitchFamily="2" charset="0"/>
              </a:rPr>
            </a:br>
            <a:r>
              <a:rPr lang="en-GB" sz="6000" b="1">
                <a:solidFill>
                  <a:schemeClr val="bg1"/>
                </a:solidFill>
                <a:latin typeface="Lexend" pitchFamily="2" charset="0"/>
              </a:rPr>
              <a:t>with</a:t>
            </a:r>
            <a:br>
              <a:rPr lang="en-GB" sz="6000" b="1">
                <a:solidFill>
                  <a:schemeClr val="bg1"/>
                </a:solidFill>
                <a:latin typeface="Lexend" pitchFamily="2" charset="0"/>
              </a:rPr>
            </a:br>
            <a:r>
              <a:rPr lang="en-GB" sz="6000" b="1">
                <a:solidFill>
                  <a:schemeClr val="bg1"/>
                </a:solidFill>
                <a:latin typeface="Lexend" pitchFamily="2" charset="0"/>
              </a:rPr>
              <a:t>Current Support</a:t>
            </a:r>
          </a:p>
        </p:txBody>
      </p:sp>
    </p:spTree>
    <p:extLst>
      <p:ext uri="{BB962C8B-B14F-4D97-AF65-F5344CB8AC3E}">
        <p14:creationId xmlns:p14="http://schemas.microsoft.com/office/powerpoint/2010/main" val="351929148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217936" y="1867919"/>
            <a:ext cx="6695317" cy="2614162"/>
          </a:xfrm>
        </p:spPr>
        <p:txBody>
          <a:bodyPr/>
          <a:lstStyle/>
          <a:p>
            <a:r>
              <a:rPr lang="en-GB" sz="4000">
                <a:solidFill>
                  <a:srgbClr val="E40037"/>
                </a:solidFill>
                <a:latin typeface="Lexend" pitchFamily="2" charset="0"/>
              </a:rPr>
              <a:t>What are the Experiences of Victims with the Support they have received? </a:t>
            </a:r>
            <a:br>
              <a:rPr lang="en-GB" sz="4000">
                <a:solidFill>
                  <a:srgbClr val="FF0000"/>
                </a:solidFill>
                <a:latin typeface="Lexend" pitchFamily="2" charset="0"/>
              </a:rPr>
            </a:br>
            <a:br>
              <a:rPr lang="en-GB" sz="4000">
                <a:latin typeface="Lexend" pitchFamily="2" charset="0"/>
              </a:rPr>
            </a:br>
            <a:br>
              <a:rPr lang="en-GB" sz="4000">
                <a:latin typeface="Lexend" pitchFamily="2" charset="0"/>
              </a:rPr>
            </a:br>
            <a:br>
              <a:rPr lang="en-GB" sz="4000">
                <a:solidFill>
                  <a:srgbClr val="FF0000"/>
                </a:solidFill>
                <a:latin typeface="Lexend" pitchFamily="2" charset="0"/>
              </a:rPr>
            </a:br>
            <a:endParaRPr lang="en-GB">
              <a:solidFill>
                <a:srgbClr val="FF0000"/>
              </a:solidFill>
              <a:latin typeface="Lexend" pitchFamily="2" charset="0"/>
            </a:endParaRPr>
          </a:p>
        </p:txBody>
      </p:sp>
    </p:spTree>
    <p:extLst>
      <p:ext uri="{BB962C8B-B14F-4D97-AF65-F5344CB8AC3E}">
        <p14:creationId xmlns:p14="http://schemas.microsoft.com/office/powerpoint/2010/main" val="35253665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79395A-B9A9-F58E-EF20-A77C621061C0}"/>
              </a:ext>
            </a:extLst>
          </p:cNvPr>
          <p:cNvSpPr txBox="1">
            <a:spLocks/>
          </p:cNvSpPr>
          <p:nvPr/>
        </p:nvSpPr>
        <p:spPr>
          <a:xfrm>
            <a:off x="419850" y="1685095"/>
            <a:ext cx="11106403" cy="348781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b="0">
              <a:latin typeface="Lexend" pitchFamily="2" charset="0"/>
            </a:endParaRPr>
          </a:p>
        </p:txBody>
      </p:sp>
      <p:sp>
        <p:nvSpPr>
          <p:cNvPr id="4" name="TextBox 3">
            <a:extLst>
              <a:ext uri="{FF2B5EF4-FFF2-40B4-BE49-F238E27FC236}">
                <a16:creationId xmlns:a16="http://schemas.microsoft.com/office/drawing/2014/main" id="{C02D551A-819F-5437-5617-53CAA817232E}"/>
              </a:ext>
            </a:extLst>
          </p:cNvPr>
          <p:cNvSpPr txBox="1"/>
          <p:nvPr/>
        </p:nvSpPr>
        <p:spPr>
          <a:xfrm>
            <a:off x="545124" y="1359856"/>
            <a:ext cx="11466076" cy="4558784"/>
          </a:xfrm>
          <a:prstGeom prst="rect">
            <a:avLst/>
          </a:prstGeom>
          <a:noFill/>
        </p:spPr>
        <p:txBody>
          <a:bodyPr wrap="square" lIns="0" tIns="0" rIns="0" bIns="0" rtlCol="0">
            <a:noAutofit/>
          </a:bodyPr>
          <a:lstStyle/>
          <a:p>
            <a:pPr algn="l">
              <a:spcAft>
                <a:spcPts val="1134"/>
              </a:spcAft>
            </a:pPr>
            <a:r>
              <a:rPr lang="en-GB">
                <a:latin typeface="Lexend" pitchFamily="2" charset="0"/>
              </a:rPr>
              <a:t>During times of vulnerability, supportive professionals made a big difference to how some victims felt – those of the victims who participated in qualitative research </a:t>
            </a:r>
            <a:r>
              <a:rPr lang="en-GB" b="1">
                <a:solidFill>
                  <a:srgbClr val="E40037"/>
                </a:solidFill>
                <a:latin typeface="Lexend" pitchFamily="2" charset="0"/>
              </a:rPr>
              <a:t>praised staff within the police and local authority district housing teams </a:t>
            </a:r>
            <a:r>
              <a:rPr lang="en-GB">
                <a:latin typeface="Lexend" pitchFamily="2" charset="0"/>
              </a:rPr>
              <a:t>for their supportive approach. </a:t>
            </a:r>
          </a:p>
          <a:p>
            <a:pPr algn="l">
              <a:spcAft>
                <a:spcPts val="1134"/>
              </a:spcAft>
            </a:pPr>
            <a:r>
              <a:rPr lang="en-GB">
                <a:latin typeface="Lexend" pitchFamily="2" charset="0"/>
              </a:rPr>
              <a:t>The </a:t>
            </a:r>
            <a:r>
              <a:rPr lang="en-GB" b="1">
                <a:solidFill>
                  <a:srgbClr val="E40037"/>
                </a:solidFill>
                <a:latin typeface="Lexend" pitchFamily="2" charset="0"/>
              </a:rPr>
              <a:t>additional services</a:t>
            </a:r>
            <a:r>
              <a:rPr lang="en-GB">
                <a:solidFill>
                  <a:srgbClr val="E40037"/>
                </a:solidFill>
                <a:latin typeface="Lexend" pitchFamily="2" charset="0"/>
              </a:rPr>
              <a:t> </a:t>
            </a:r>
            <a:r>
              <a:rPr lang="en-GB">
                <a:latin typeface="Lexend" pitchFamily="2" charset="0"/>
              </a:rPr>
              <a:t>provided to victims within refuge had a </a:t>
            </a:r>
            <a:r>
              <a:rPr lang="en-GB" b="1">
                <a:solidFill>
                  <a:srgbClr val="E40037"/>
                </a:solidFill>
                <a:latin typeface="Lexend" pitchFamily="2" charset="0"/>
              </a:rPr>
              <a:t>positive impact </a:t>
            </a:r>
            <a:r>
              <a:rPr lang="en-GB">
                <a:latin typeface="Lexend" pitchFamily="2" charset="0"/>
              </a:rPr>
              <a:t>on their overall lived experience. Services for children such as TRIBE were cited by victims, alongside services aimed at adult victims particularly with regards to legal aid and confidence building initiatives. </a:t>
            </a:r>
          </a:p>
          <a:p>
            <a:pPr algn="l">
              <a:spcAft>
                <a:spcPts val="1134"/>
              </a:spcAft>
            </a:pPr>
            <a:r>
              <a:rPr lang="en-GB">
                <a:latin typeface="Lexend" pitchFamily="2" charset="0"/>
              </a:rPr>
              <a:t>Having to </a:t>
            </a:r>
            <a:r>
              <a:rPr lang="en-GB" b="1">
                <a:solidFill>
                  <a:srgbClr val="E40037"/>
                </a:solidFill>
                <a:latin typeface="Lexend" pitchFamily="2" charset="0"/>
              </a:rPr>
              <a:t>retell traumatic experiences </a:t>
            </a:r>
            <a:r>
              <a:rPr lang="en-GB">
                <a:latin typeface="Lexend" pitchFamily="2" charset="0"/>
              </a:rPr>
              <a:t>to multiple agencies was mentioned by victims as a challenging aspect of accessing and receiving support. Some victims also cited a general</a:t>
            </a:r>
            <a:r>
              <a:rPr lang="en-GB" b="1">
                <a:solidFill>
                  <a:srgbClr val="E40037"/>
                </a:solidFill>
                <a:latin typeface="Lexend" pitchFamily="2" charset="0"/>
              </a:rPr>
              <a:t> lack of coordination and communication between services</a:t>
            </a:r>
            <a:r>
              <a:rPr lang="en-GB">
                <a:latin typeface="Lexend" pitchFamily="2" charset="0"/>
              </a:rPr>
              <a:t>. Coordination between services including referrals and a general lack of sign posting presented a challenge to some victims who accessed support. </a:t>
            </a:r>
          </a:p>
          <a:p>
            <a:pPr algn="l">
              <a:spcAft>
                <a:spcPts val="1134"/>
              </a:spcAft>
            </a:pPr>
            <a:r>
              <a:rPr lang="en-GB">
                <a:latin typeface="Lexend" pitchFamily="2" charset="0"/>
              </a:rPr>
              <a:t>Victims also felt that some professionals within certain services such as the Police were not supportive and could be more informed and aware of domestic abuse – some victims cited what they perceived to be </a:t>
            </a:r>
            <a:r>
              <a:rPr lang="en-GB" b="1">
                <a:solidFill>
                  <a:srgbClr val="E40037"/>
                </a:solidFill>
                <a:latin typeface="Lexend" pitchFamily="2" charset="0"/>
              </a:rPr>
              <a:t>insufficient training </a:t>
            </a:r>
            <a:r>
              <a:rPr lang="en-GB">
                <a:latin typeface="Lexend" pitchFamily="2" charset="0"/>
              </a:rPr>
              <a:t>as the cause of this problem.</a:t>
            </a:r>
          </a:p>
          <a:p>
            <a:pPr algn="l">
              <a:spcAft>
                <a:spcPts val="1134"/>
              </a:spcAft>
            </a:pPr>
            <a:r>
              <a:rPr lang="en-GB">
                <a:latin typeface="Lexend" pitchFamily="2" charset="0"/>
              </a:rPr>
              <a:t>Some victims in safe accommodation (refuge and housing) disclosed </a:t>
            </a:r>
            <a:r>
              <a:rPr lang="en-GB" b="1">
                <a:solidFill>
                  <a:srgbClr val="E40037"/>
                </a:solidFill>
                <a:latin typeface="Lexend" pitchFamily="2" charset="0"/>
              </a:rPr>
              <a:t>negative lived experiences </a:t>
            </a:r>
            <a:r>
              <a:rPr lang="en-GB">
                <a:latin typeface="Lexend" pitchFamily="2" charset="0"/>
              </a:rPr>
              <a:t>including </a:t>
            </a:r>
            <a:r>
              <a:rPr lang="en-GB" b="1">
                <a:solidFill>
                  <a:srgbClr val="E40037"/>
                </a:solidFill>
                <a:latin typeface="Lexend" pitchFamily="2" charset="0"/>
              </a:rPr>
              <a:t>feeling unsafe </a:t>
            </a:r>
            <a:r>
              <a:rPr lang="en-GB">
                <a:latin typeface="Lexend" pitchFamily="2" charset="0"/>
              </a:rPr>
              <a:t>due to the behaviour of other tenants, the lack of building security and poor living conditions inside the accommodation. </a:t>
            </a:r>
            <a:endParaRPr lang="en-GB"/>
          </a:p>
        </p:txBody>
      </p:sp>
      <p:sp>
        <p:nvSpPr>
          <p:cNvPr id="7" name="Title 6">
            <a:extLst>
              <a:ext uri="{FF2B5EF4-FFF2-40B4-BE49-F238E27FC236}">
                <a16:creationId xmlns:a16="http://schemas.microsoft.com/office/drawing/2014/main" id="{DA23E085-D1AD-38C4-7E63-557DBE8CD6DE}"/>
              </a:ext>
            </a:extLst>
          </p:cNvPr>
          <p:cNvSpPr>
            <a:spLocks noGrp="1"/>
          </p:cNvSpPr>
          <p:nvPr>
            <p:ph type="title"/>
          </p:nvPr>
        </p:nvSpPr>
        <p:spPr/>
        <p:txBody>
          <a:bodyPr/>
          <a:lstStyle/>
          <a:p>
            <a:r>
              <a:rPr lang="en-US">
                <a:latin typeface="Lexend"/>
                <a:ea typeface="Calibri"/>
                <a:cs typeface="Calibri"/>
              </a:rPr>
              <a:t>Key Findings</a:t>
            </a:r>
            <a:endParaRPr lang="en-US">
              <a:latin typeface="Lexend"/>
            </a:endParaRPr>
          </a:p>
        </p:txBody>
      </p:sp>
    </p:spTree>
    <p:extLst>
      <p:ext uri="{BB962C8B-B14F-4D97-AF65-F5344CB8AC3E}">
        <p14:creationId xmlns:p14="http://schemas.microsoft.com/office/powerpoint/2010/main" val="305030530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398322" y="257829"/>
            <a:ext cx="9958029" cy="990581"/>
          </a:xfrm>
        </p:spPr>
        <p:txBody>
          <a:bodyPr/>
          <a:lstStyle/>
          <a:p>
            <a:r>
              <a:rPr lang="en-GB">
                <a:latin typeface="Lexend" pitchFamily="2" charset="0"/>
              </a:rPr>
              <a:t>Experiences of good support include professionals and peers</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398322" y="1642252"/>
            <a:ext cx="11478603" cy="5120747"/>
          </a:xfrm>
        </p:spPr>
        <p:txBody>
          <a:bodyPr/>
          <a:lstStyle/>
          <a:p>
            <a:r>
              <a:rPr lang="en-GB" sz="1800" b="0" dirty="0">
                <a:latin typeface="Lexend" pitchFamily="2" charset="0"/>
              </a:rPr>
              <a:t>Key themes around what was good about the support received included:</a:t>
            </a:r>
          </a:p>
          <a:p>
            <a:pPr marL="285750" indent="-285750">
              <a:spcBef>
                <a:spcPts val="0"/>
              </a:spcBef>
              <a:spcAft>
                <a:spcPts val="0"/>
              </a:spcAft>
              <a:buFont typeface="Arial" panose="020B0604020202020204" pitchFamily="34" charset="0"/>
              <a:buChar char="•"/>
            </a:pPr>
            <a:r>
              <a:rPr lang="en-GB" sz="1600" dirty="0">
                <a:solidFill>
                  <a:srgbClr val="E40037"/>
                </a:solidFill>
                <a:latin typeface="Lexend" pitchFamily="2" charset="0"/>
              </a:rPr>
              <a:t>Housing support </a:t>
            </a:r>
            <a:r>
              <a:rPr lang="en-GB" sz="1600" b="0" dirty="0">
                <a:latin typeface="Lexend" pitchFamily="2" charset="0"/>
              </a:rPr>
              <a:t>(e.g. from housing leads within local authorities)</a:t>
            </a:r>
          </a:p>
          <a:p>
            <a:pPr marL="285750" indent="-285750">
              <a:spcBef>
                <a:spcPts val="0"/>
              </a:spcBef>
              <a:spcAft>
                <a:spcPts val="0"/>
              </a:spcAft>
              <a:buFont typeface="Arial" panose="020B0604020202020204" pitchFamily="34" charset="0"/>
              <a:buChar char="•"/>
            </a:pPr>
            <a:endParaRPr lang="en-GB" sz="1600" b="0" dirty="0">
              <a:latin typeface="Lexend" pitchFamily="2" charset="0"/>
            </a:endParaRPr>
          </a:p>
          <a:p>
            <a:pPr algn="ctr">
              <a:spcBef>
                <a:spcPts val="0"/>
              </a:spcBef>
              <a:spcAft>
                <a:spcPts val="0"/>
              </a:spcAft>
            </a:pPr>
            <a:r>
              <a:rPr lang="en-GB" sz="1800" dirty="0">
                <a:latin typeface="Lexend" pitchFamily="2" charset="0"/>
              </a:rPr>
              <a:t>"She [DV Lead at district council] changed my life."</a:t>
            </a:r>
            <a:r>
              <a:rPr lang="en-GB" sz="1800" i="1" dirty="0">
                <a:latin typeface="Lexend" pitchFamily="2" charset="0"/>
              </a:rPr>
              <a:t> </a:t>
            </a:r>
            <a:r>
              <a:rPr lang="en-GB" sz="1600" i="1" dirty="0">
                <a:latin typeface="Lexend" pitchFamily="2" charset="0"/>
              </a:rPr>
              <a:t>[Female, 36-45, Harlow]</a:t>
            </a:r>
            <a:endParaRPr lang="en-GB" sz="1400" b="0" dirty="0">
              <a:latin typeface="Lexend" pitchFamily="2" charset="0"/>
            </a:endParaRPr>
          </a:p>
          <a:p>
            <a:pPr>
              <a:spcBef>
                <a:spcPts val="0"/>
              </a:spcBef>
              <a:spcAft>
                <a:spcPts val="0"/>
              </a:spcAft>
            </a:pPr>
            <a:endParaRPr lang="en-GB" sz="1600" b="0" dirty="0">
              <a:latin typeface="Lexend" pitchFamily="2" charset="0"/>
            </a:endParaRPr>
          </a:p>
          <a:p>
            <a:pPr marL="285750" indent="-285750">
              <a:spcBef>
                <a:spcPts val="0"/>
              </a:spcBef>
              <a:spcAft>
                <a:spcPts val="0"/>
              </a:spcAft>
              <a:buFont typeface="Arial" panose="020B0604020202020204" pitchFamily="34" charset="0"/>
              <a:buChar char="•"/>
            </a:pPr>
            <a:r>
              <a:rPr lang="en-GB" sz="1600" b="0" dirty="0">
                <a:latin typeface="Lexend" pitchFamily="2" charset="0"/>
              </a:rPr>
              <a:t>Support from </a:t>
            </a:r>
            <a:r>
              <a:rPr lang="en-GB" sz="1600" dirty="0">
                <a:solidFill>
                  <a:srgbClr val="E40037"/>
                </a:solidFill>
                <a:latin typeface="Lexend" pitchFamily="2" charset="0"/>
              </a:rPr>
              <a:t>younger police officers </a:t>
            </a:r>
            <a:r>
              <a:rPr lang="en-GB" sz="1600" b="0" dirty="0">
                <a:latin typeface="Lexend" pitchFamily="2" charset="0"/>
              </a:rPr>
              <a:t>(felt to be more understanding than older officers)</a:t>
            </a:r>
          </a:p>
          <a:p>
            <a:pPr marL="285750" indent="-285750">
              <a:spcBef>
                <a:spcPts val="0"/>
              </a:spcBef>
              <a:spcAft>
                <a:spcPts val="0"/>
              </a:spcAft>
              <a:buFont typeface="Arial" panose="020B0604020202020204" pitchFamily="34" charset="0"/>
              <a:buChar char="•"/>
            </a:pPr>
            <a:endParaRPr lang="en-GB" sz="1600" b="0" dirty="0">
              <a:latin typeface="Lexend" pitchFamily="2" charset="0"/>
            </a:endParaRPr>
          </a:p>
          <a:p>
            <a:pPr algn="ctr">
              <a:spcBef>
                <a:spcPts val="0"/>
              </a:spcBef>
              <a:spcAft>
                <a:spcPts val="0"/>
              </a:spcAft>
            </a:pPr>
            <a:r>
              <a:rPr lang="en-GB" sz="1800" dirty="0">
                <a:latin typeface="Lexend" pitchFamily="2" charset="0"/>
              </a:rPr>
              <a:t>“Old policeman [had] old values/morals…25-year-old [Police Officer] was on it like a car bonnet.” </a:t>
            </a:r>
          </a:p>
          <a:p>
            <a:pPr algn="ctr">
              <a:spcBef>
                <a:spcPts val="0"/>
              </a:spcBef>
              <a:spcAft>
                <a:spcPts val="0"/>
              </a:spcAft>
            </a:pPr>
            <a:r>
              <a:rPr lang="en-GB" sz="1600" i="1" dirty="0">
                <a:latin typeface="Lexend" pitchFamily="2" charset="0"/>
              </a:rPr>
              <a:t>[Female, 45-54, Colchester] </a:t>
            </a:r>
          </a:p>
          <a:p>
            <a:pPr>
              <a:spcBef>
                <a:spcPts val="0"/>
              </a:spcBef>
              <a:spcAft>
                <a:spcPts val="0"/>
              </a:spcAft>
            </a:pPr>
            <a:endParaRPr lang="en-GB" sz="1600" b="0" i="1" dirty="0">
              <a:latin typeface="Lexend" pitchFamily="2" charset="0"/>
            </a:endParaRPr>
          </a:p>
          <a:p>
            <a:pPr marL="285750" indent="-285750">
              <a:spcBef>
                <a:spcPts val="0"/>
              </a:spcBef>
              <a:spcAft>
                <a:spcPts val="0"/>
              </a:spcAft>
              <a:buFont typeface="Arial" panose="020B0604020202020204" pitchFamily="34" charset="0"/>
              <a:buChar char="•"/>
            </a:pPr>
            <a:r>
              <a:rPr lang="en-GB" sz="1600" dirty="0">
                <a:solidFill>
                  <a:srgbClr val="E40037"/>
                </a:solidFill>
                <a:latin typeface="Lexend" pitchFamily="2" charset="0"/>
              </a:rPr>
              <a:t>Domestic Abuse support providers </a:t>
            </a:r>
            <a:r>
              <a:rPr lang="en-GB" sz="1600" b="0" dirty="0">
                <a:latin typeface="Lexend" pitchFamily="2" charset="0"/>
              </a:rPr>
              <a:t>– survivors experienced immediate action and support </a:t>
            </a:r>
          </a:p>
          <a:p>
            <a:pPr marL="285750" indent="-285750">
              <a:spcBef>
                <a:spcPts val="0"/>
              </a:spcBef>
              <a:spcAft>
                <a:spcPts val="0"/>
              </a:spcAft>
              <a:buFont typeface="Arial" panose="020B0604020202020204" pitchFamily="34" charset="0"/>
              <a:buChar char="•"/>
            </a:pPr>
            <a:endParaRPr lang="en-GB" sz="1600" b="0" dirty="0">
              <a:latin typeface="Lexend" pitchFamily="2" charset="0"/>
            </a:endParaRPr>
          </a:p>
          <a:p>
            <a:pPr marL="285750" indent="-285750">
              <a:spcBef>
                <a:spcPts val="0"/>
              </a:spcBef>
              <a:spcAft>
                <a:spcPts val="0"/>
              </a:spcAft>
              <a:buFont typeface="Arial" panose="020B0604020202020204" pitchFamily="34" charset="0"/>
              <a:buChar char="•"/>
            </a:pPr>
            <a:r>
              <a:rPr lang="en-GB" sz="1600" dirty="0">
                <a:solidFill>
                  <a:srgbClr val="E40037"/>
                </a:solidFill>
                <a:latin typeface="Lexend" pitchFamily="2" charset="0"/>
              </a:rPr>
              <a:t>Peer support (often self-directed)</a:t>
            </a:r>
          </a:p>
          <a:p>
            <a:pPr>
              <a:spcBef>
                <a:spcPts val="0"/>
              </a:spcBef>
              <a:spcAft>
                <a:spcPts val="0"/>
              </a:spcAft>
            </a:pPr>
            <a:endParaRPr lang="en-GB" sz="1600" b="0" dirty="0">
              <a:latin typeface="Lexend" pitchFamily="2" charset="0"/>
            </a:endParaRPr>
          </a:p>
          <a:p>
            <a:r>
              <a:rPr lang="en-GB" sz="1800" dirty="0">
                <a:effectLst/>
                <a:latin typeface="Lexend" pitchFamily="2" charset="0"/>
              </a:rPr>
              <a:t>“Since going through it I support people...the lived experience” </a:t>
            </a:r>
            <a:r>
              <a:rPr lang="en-GB" sz="1600" i="1" dirty="0">
                <a:latin typeface="Lexend" pitchFamily="2" charset="0"/>
              </a:rPr>
              <a:t>[Female, 35-44, Chelmsford] </a:t>
            </a:r>
          </a:p>
          <a:p>
            <a:r>
              <a:rPr lang="en-GB" sz="1800" dirty="0">
                <a:latin typeface="Lexend" pitchFamily="2" charset="0"/>
              </a:rPr>
              <a:t>“Fr</a:t>
            </a:r>
            <a:r>
              <a:rPr lang="en-GB" sz="1800" dirty="0">
                <a:effectLst/>
                <a:latin typeface="Lexend" pitchFamily="2" charset="0"/>
              </a:rPr>
              <a:t>iends of friends have reached out for help, and I have signposted many including women.” </a:t>
            </a:r>
            <a:r>
              <a:rPr lang="en-GB" sz="1600" i="1" dirty="0">
                <a:latin typeface="Lexend" pitchFamily="2" charset="0"/>
              </a:rPr>
              <a:t>[Male, 35-44, Chelmsford] </a:t>
            </a:r>
          </a:p>
          <a:p>
            <a:endParaRPr lang="en-GB" sz="1800" dirty="0">
              <a:solidFill>
                <a:schemeClr val="accent1"/>
              </a:solidFill>
              <a:latin typeface="Lexend" pitchFamily="2" charset="0"/>
            </a:endParaRPr>
          </a:p>
          <a:p>
            <a:endParaRPr lang="en-GB" sz="1800" dirty="0">
              <a:solidFill>
                <a:schemeClr val="accent1"/>
              </a:solidFill>
            </a:endParaRPr>
          </a:p>
          <a:p>
            <a:endParaRPr lang="en-GB" sz="2400" dirty="0"/>
          </a:p>
        </p:txBody>
      </p:sp>
      <p:pic>
        <p:nvPicPr>
          <p:cNvPr id="1026" name="Picture 2" descr="Sharing - Free people icons">
            <a:extLst>
              <a:ext uri="{FF2B5EF4-FFF2-40B4-BE49-F238E27FC236}">
                <a16:creationId xmlns:a16="http://schemas.microsoft.com/office/drawing/2014/main" id="{2E07F296-E57C-7364-8C26-94C8A9E79F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4453" y="257829"/>
            <a:ext cx="820958" cy="820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87868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217357" y="134112"/>
            <a:ext cx="10704073" cy="617418"/>
          </a:xfrm>
        </p:spPr>
        <p:txBody>
          <a:bodyPr/>
          <a:lstStyle/>
          <a:p>
            <a:r>
              <a:rPr lang="en-GB">
                <a:latin typeface="Lexend" pitchFamily="2" charset="0"/>
              </a:rPr>
              <a:t>The additional services which support victims in Refuge were highlighted</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336182" y="1725074"/>
            <a:ext cx="11757540" cy="4998814"/>
          </a:xfrm>
        </p:spPr>
        <p:txBody>
          <a:bodyPr/>
          <a:lstStyle/>
          <a:p>
            <a:r>
              <a:rPr lang="en-GB" sz="1500" b="0">
                <a:latin typeface="Lexend" pitchFamily="2" charset="0"/>
              </a:rPr>
              <a:t>Positive experiences within refuges highlighted in interviews included: </a:t>
            </a:r>
          </a:p>
          <a:p>
            <a:pPr marL="342900" lvl="1" indent="-342900">
              <a:spcAft>
                <a:spcPts val="0"/>
              </a:spcAft>
              <a:buFont typeface="Arial" panose="020B0604020202020204" pitchFamily="34" charset="0"/>
              <a:buChar char="•"/>
            </a:pPr>
            <a:r>
              <a:rPr lang="en-GB" b="1">
                <a:solidFill>
                  <a:srgbClr val="E40037"/>
                </a:solidFill>
                <a:latin typeface="Lexend" pitchFamily="2" charset="0"/>
              </a:rPr>
              <a:t>Drug and alcohol support</a:t>
            </a:r>
            <a:r>
              <a:rPr lang="en-GB">
                <a:latin typeface="Lexend" pitchFamily="2" charset="0"/>
              </a:rPr>
              <a:t> (within specialist refuge)</a:t>
            </a:r>
          </a:p>
          <a:p>
            <a:pPr marL="342900" lvl="1" indent="-342900">
              <a:spcAft>
                <a:spcPts val="0"/>
              </a:spcAft>
              <a:buFont typeface="Arial" panose="020B0604020202020204" pitchFamily="34" charset="0"/>
              <a:buChar char="•"/>
            </a:pPr>
            <a:r>
              <a:rPr lang="en-GB">
                <a:latin typeface="Lexend" pitchFamily="2" charset="0"/>
              </a:rPr>
              <a:t>Various </a:t>
            </a:r>
            <a:r>
              <a:rPr lang="en-GB" b="1">
                <a:solidFill>
                  <a:srgbClr val="E40037"/>
                </a:solidFill>
                <a:latin typeface="Lexend" pitchFamily="2" charset="0"/>
              </a:rPr>
              <a:t>classes and sessions </a:t>
            </a:r>
            <a:r>
              <a:rPr lang="en-GB">
                <a:latin typeface="Lexend" pitchFamily="2" charset="0"/>
              </a:rPr>
              <a:t>such as arts and crafts, farming ‘wellies on’, support with finances, counselling </a:t>
            </a:r>
          </a:p>
          <a:p>
            <a:pPr marL="342900" lvl="1" indent="-342900">
              <a:spcAft>
                <a:spcPts val="0"/>
              </a:spcAft>
              <a:buFont typeface="Arial" panose="020B0604020202020204" pitchFamily="34" charset="0"/>
              <a:buChar char="•"/>
            </a:pPr>
            <a:endParaRPr lang="en-GB">
              <a:latin typeface="Lexend" pitchFamily="2" charset="0"/>
            </a:endParaRPr>
          </a:p>
          <a:p>
            <a:pPr lvl="1" algn="ctr">
              <a:spcAft>
                <a:spcPts val="0"/>
              </a:spcAft>
            </a:pPr>
            <a:r>
              <a:rPr lang="en-GB" sz="1600" b="1">
                <a:latin typeface="Lexend" pitchFamily="2" charset="0"/>
              </a:rPr>
              <a:t>“You have to be up for breakfast by a certain time, go to classes for finances/budgeting, </a:t>
            </a:r>
            <a:br>
              <a:rPr lang="en-GB" sz="1600" b="1">
                <a:latin typeface="Lexend" pitchFamily="2" charset="0"/>
              </a:rPr>
            </a:br>
            <a:r>
              <a:rPr lang="en-GB" sz="1600" b="1">
                <a:latin typeface="Lexend" pitchFamily="2" charset="0"/>
              </a:rPr>
              <a:t>domestic abuse or arts and crafts, and stuff like counselling.” </a:t>
            </a:r>
            <a:r>
              <a:rPr lang="en-GB" sz="1600" b="1" i="1">
                <a:latin typeface="Lexend" pitchFamily="2" charset="0"/>
              </a:rPr>
              <a:t>[Female 25-34, Colchester]</a:t>
            </a:r>
          </a:p>
          <a:p>
            <a:pPr lvl="1" algn="ctr">
              <a:spcAft>
                <a:spcPts val="0"/>
              </a:spcAft>
            </a:pPr>
            <a:endParaRPr lang="en-GB" b="1">
              <a:solidFill>
                <a:schemeClr val="accent1"/>
              </a:solidFill>
              <a:latin typeface="Lexend" pitchFamily="2" charset="0"/>
            </a:endParaRPr>
          </a:p>
          <a:p>
            <a:pPr marL="342900" lvl="1" indent="-342900">
              <a:spcAft>
                <a:spcPts val="0"/>
              </a:spcAft>
              <a:buFont typeface="Arial" panose="020B0604020202020204" pitchFamily="34" charset="0"/>
              <a:buChar char="•"/>
            </a:pPr>
            <a:r>
              <a:rPr lang="en-GB">
                <a:latin typeface="Lexend" pitchFamily="2" charset="0"/>
              </a:rPr>
              <a:t>Timetable of </a:t>
            </a:r>
            <a:r>
              <a:rPr lang="en-GB" b="1">
                <a:solidFill>
                  <a:srgbClr val="E40037"/>
                </a:solidFill>
                <a:latin typeface="Lexend" pitchFamily="2" charset="0"/>
              </a:rPr>
              <a:t>activities for children in family refuge </a:t>
            </a:r>
            <a:r>
              <a:rPr lang="en-GB">
                <a:latin typeface="Lexend" pitchFamily="2" charset="0"/>
              </a:rPr>
              <a:t>such as arts and crafts and TRIBE – </a:t>
            </a:r>
            <a:r>
              <a:rPr lang="en-GB" b="1" i="1">
                <a:solidFill>
                  <a:schemeClr val="accent1"/>
                </a:solidFill>
                <a:latin typeface="Lexend" pitchFamily="2" charset="0"/>
              </a:rPr>
              <a:t>“TRIBE is fun.” [Child]</a:t>
            </a:r>
          </a:p>
          <a:p>
            <a:pPr marL="342900" lvl="1" indent="-342900">
              <a:spcAft>
                <a:spcPts val="0"/>
              </a:spcAft>
              <a:buFont typeface="Arial" panose="020B0604020202020204" pitchFamily="34" charset="0"/>
              <a:buChar char="•"/>
            </a:pPr>
            <a:r>
              <a:rPr lang="en-GB" b="1">
                <a:solidFill>
                  <a:srgbClr val="E40037"/>
                </a:solidFill>
                <a:latin typeface="Lexend" pitchFamily="2" charset="0"/>
              </a:rPr>
              <a:t>Help securing legal aid </a:t>
            </a:r>
          </a:p>
          <a:p>
            <a:pPr marL="342900" lvl="1" indent="-342900">
              <a:spcAft>
                <a:spcPts val="0"/>
              </a:spcAft>
              <a:buFont typeface="Arial" panose="020B0604020202020204" pitchFamily="34" charset="0"/>
              <a:buChar char="•"/>
            </a:pPr>
            <a:endParaRPr lang="en-GB">
              <a:latin typeface="Lexend" pitchFamily="2" charset="0"/>
            </a:endParaRPr>
          </a:p>
          <a:p>
            <a:pPr lvl="1" algn="ctr">
              <a:spcAft>
                <a:spcPts val="0"/>
              </a:spcAft>
            </a:pPr>
            <a:r>
              <a:rPr lang="en-GB" sz="1600" b="1">
                <a:latin typeface="Lexend" pitchFamily="2" charset="0"/>
              </a:rPr>
              <a:t>One survivor said the refuge helped her in securing legal aid both for family court and criminal court for her ongoing sexual assault investigation. </a:t>
            </a:r>
            <a:r>
              <a:rPr lang="en-GB" sz="1600" b="1" i="1">
                <a:latin typeface="Lexend" pitchFamily="2" charset="0"/>
              </a:rPr>
              <a:t>[Female, 25-24, Colchester]</a:t>
            </a:r>
          </a:p>
          <a:p>
            <a:pPr marL="342900" lvl="1" indent="-342900">
              <a:spcAft>
                <a:spcPts val="0"/>
              </a:spcAft>
              <a:buFont typeface="Arial" panose="020B0604020202020204" pitchFamily="34" charset="0"/>
              <a:buChar char="•"/>
            </a:pPr>
            <a:r>
              <a:rPr lang="en-GB" b="1">
                <a:solidFill>
                  <a:srgbClr val="E40037"/>
                </a:solidFill>
                <a:latin typeface="Lexend" pitchFamily="2" charset="0"/>
              </a:rPr>
              <a:t>Referral for counselling </a:t>
            </a:r>
          </a:p>
          <a:p>
            <a:pPr marL="342900" lvl="1" indent="-342900">
              <a:spcAft>
                <a:spcPts val="0"/>
              </a:spcAft>
              <a:buFont typeface="Arial" panose="020B0604020202020204" pitchFamily="34" charset="0"/>
              <a:buChar char="•"/>
            </a:pPr>
            <a:r>
              <a:rPr lang="en-GB" b="1">
                <a:solidFill>
                  <a:srgbClr val="E40037"/>
                </a:solidFill>
                <a:latin typeface="Lexend" pitchFamily="2" charset="0"/>
              </a:rPr>
              <a:t>Help with rebuilding confidence </a:t>
            </a:r>
          </a:p>
          <a:p>
            <a:pPr marL="342900" lvl="1" indent="-342900">
              <a:spcAft>
                <a:spcPts val="0"/>
              </a:spcAft>
              <a:buFont typeface="Arial" panose="020B0604020202020204" pitchFamily="34" charset="0"/>
              <a:buChar char="•"/>
            </a:pPr>
            <a:endParaRPr lang="en-GB">
              <a:latin typeface="Lexend" pitchFamily="2" charset="0"/>
            </a:endParaRPr>
          </a:p>
          <a:p>
            <a:pPr lvl="1" algn="ctr">
              <a:spcAft>
                <a:spcPts val="0"/>
              </a:spcAft>
            </a:pPr>
            <a:r>
              <a:rPr lang="en-GB" sz="1600" b="1">
                <a:latin typeface="Lexend" pitchFamily="2" charset="0"/>
              </a:rPr>
              <a:t>A survivor commented that she suffered with “severe social anxiety” prior to coming to the refuge but engaging with the support they offered has helped her to develop her self-confidence. </a:t>
            </a:r>
            <a:r>
              <a:rPr lang="en-GB" sz="1600" b="1" i="1">
                <a:latin typeface="Lexend" pitchFamily="2" charset="0"/>
              </a:rPr>
              <a:t>[Female, 25-34, Colchester] </a:t>
            </a:r>
          </a:p>
          <a:p>
            <a:pPr marL="342900" lvl="1" indent="-342900">
              <a:spcAft>
                <a:spcPts val="0"/>
              </a:spcAft>
              <a:buFont typeface="Arial" panose="020B0604020202020204" pitchFamily="34" charset="0"/>
              <a:buChar char="•"/>
            </a:pPr>
            <a:endParaRPr lang="en-GB" b="1" i="1">
              <a:solidFill>
                <a:schemeClr val="accent1"/>
              </a:solidFill>
              <a:latin typeface="Lexend" pitchFamily="2" charset="0"/>
            </a:endParaRPr>
          </a:p>
          <a:p>
            <a:pPr marL="342900" lvl="1" indent="-342900">
              <a:spcAft>
                <a:spcPts val="0"/>
              </a:spcAft>
              <a:buFont typeface="Arial" panose="020B0604020202020204" pitchFamily="34" charset="0"/>
              <a:buChar char="•"/>
            </a:pPr>
            <a:r>
              <a:rPr lang="en-GB">
                <a:latin typeface="Lexend" pitchFamily="2" charset="0"/>
              </a:rPr>
              <a:t>Support </a:t>
            </a:r>
            <a:r>
              <a:rPr lang="en-GB" b="1">
                <a:latin typeface="Lexend" pitchFamily="2" charset="0"/>
              </a:rPr>
              <a:t>getting a job</a:t>
            </a:r>
            <a:r>
              <a:rPr lang="en-GB">
                <a:latin typeface="Lexend" pitchFamily="2" charset="0"/>
              </a:rPr>
              <a:t>, providing a reference </a:t>
            </a:r>
          </a:p>
          <a:p>
            <a:pPr marL="342900" lvl="1" indent="-342900">
              <a:spcAft>
                <a:spcPts val="0"/>
              </a:spcAft>
              <a:buFont typeface="Arial" panose="020B0604020202020204" pitchFamily="34" charset="0"/>
              <a:buChar char="•"/>
            </a:pPr>
            <a:r>
              <a:rPr lang="en-GB">
                <a:latin typeface="Lexend" pitchFamily="2" charset="0"/>
              </a:rPr>
              <a:t>Help with sorting </a:t>
            </a:r>
            <a:r>
              <a:rPr lang="en-GB" b="1">
                <a:latin typeface="Lexend" pitchFamily="2" charset="0"/>
              </a:rPr>
              <a:t>access to foodbank</a:t>
            </a:r>
          </a:p>
        </p:txBody>
      </p:sp>
      <p:pic>
        <p:nvPicPr>
          <p:cNvPr id="2050" name="Picture 2" descr="Hand give love heart - Culture, Religion &amp; Festivals Icons">
            <a:extLst>
              <a:ext uri="{FF2B5EF4-FFF2-40B4-BE49-F238E27FC236}">
                <a16:creationId xmlns:a16="http://schemas.microsoft.com/office/drawing/2014/main" id="{FB7379B2-E18E-A683-DF6D-FAC35F916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808414" y="233707"/>
            <a:ext cx="817387" cy="817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2049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552435" y="1204591"/>
            <a:ext cx="11243325" cy="5135249"/>
          </a:xfrm>
        </p:spPr>
        <p:txBody>
          <a:bodyPr/>
          <a:lstStyle/>
          <a:p>
            <a:r>
              <a:rPr lang="en-GB" sz="1800" dirty="0">
                <a:latin typeface="Lexend" pitchFamily="2" charset="0"/>
              </a:rPr>
              <a:t>Key themes around challenges with support and negative experiences included:</a:t>
            </a:r>
          </a:p>
          <a:p>
            <a:pPr marL="342900" indent="-342900">
              <a:spcBef>
                <a:spcPts val="0"/>
              </a:spcBef>
              <a:spcAft>
                <a:spcPts val="0"/>
              </a:spcAft>
              <a:buFont typeface="Arial" panose="020B0604020202020204" pitchFamily="34" charset="0"/>
              <a:buChar char="•"/>
            </a:pPr>
            <a:r>
              <a:rPr lang="en-GB" sz="1800" b="0" dirty="0">
                <a:latin typeface="Lexend" pitchFamily="2" charset="0"/>
              </a:rPr>
              <a:t>Having to </a:t>
            </a:r>
            <a:r>
              <a:rPr lang="en-GB" sz="1800" dirty="0">
                <a:solidFill>
                  <a:srgbClr val="E40037"/>
                </a:solidFill>
                <a:latin typeface="Lexend" pitchFamily="2" charset="0"/>
              </a:rPr>
              <a:t>repeat story multiple times </a:t>
            </a:r>
            <a:r>
              <a:rPr lang="en-GB" sz="1800" b="0" dirty="0">
                <a:latin typeface="Lexend" pitchFamily="2" charset="0"/>
              </a:rPr>
              <a:t>(sometimes in front of children) – caused by lack of join up between services </a:t>
            </a:r>
          </a:p>
          <a:p>
            <a:pPr marL="342900" indent="-342900" algn="ctr">
              <a:spcBef>
                <a:spcPts val="0"/>
              </a:spcBef>
              <a:spcAft>
                <a:spcPts val="0"/>
              </a:spcAft>
              <a:buFont typeface="Arial" panose="020B0604020202020204" pitchFamily="34" charset="0"/>
              <a:buChar char="•"/>
            </a:pPr>
            <a:endParaRPr lang="en-GB" sz="1800" b="0" dirty="0">
              <a:latin typeface="Lexend" pitchFamily="2" charset="0"/>
            </a:endParaRPr>
          </a:p>
          <a:p>
            <a:pPr algn="ctr">
              <a:spcBef>
                <a:spcPts val="0"/>
              </a:spcBef>
              <a:spcAft>
                <a:spcPts val="0"/>
              </a:spcAft>
            </a:pPr>
            <a:r>
              <a:rPr lang="en-GB" sz="1800" dirty="0">
                <a:latin typeface="Lexend" pitchFamily="2" charset="0"/>
              </a:rPr>
              <a:t>“Having to keep repeating it was frustrating. I kept saying I can’t really talk because my son’s here…constantly reliving it over and over again…it was a constant reminder, and I couldn’t move on really...different organisations weren’t really talking to each other. I think they just need to communicate with each other and find out what’s going on.” </a:t>
            </a:r>
            <a:r>
              <a:rPr lang="en-GB" sz="1800" i="1" dirty="0">
                <a:latin typeface="Lexend" pitchFamily="2" charset="0"/>
              </a:rPr>
              <a:t>[Female, 35-44, Epping]</a:t>
            </a:r>
          </a:p>
          <a:p>
            <a:pPr marL="342900" indent="-342900">
              <a:spcBef>
                <a:spcPts val="0"/>
              </a:spcBef>
              <a:spcAft>
                <a:spcPts val="0"/>
              </a:spcAft>
              <a:buFont typeface="Arial" panose="020B0604020202020204" pitchFamily="34" charset="0"/>
              <a:buChar char="•"/>
            </a:pPr>
            <a:endParaRPr lang="en-GB" sz="1800" b="0" dirty="0">
              <a:latin typeface="Lexend" pitchFamily="2" charset="0"/>
            </a:endParaRPr>
          </a:p>
          <a:p>
            <a:pPr marL="342900" indent="-342900">
              <a:spcBef>
                <a:spcPts val="0"/>
              </a:spcBef>
              <a:spcAft>
                <a:spcPts val="0"/>
              </a:spcAft>
              <a:buFont typeface="Arial" panose="020B0604020202020204" pitchFamily="34" charset="0"/>
              <a:buChar char="•"/>
            </a:pPr>
            <a:r>
              <a:rPr lang="en-GB" sz="1800" dirty="0">
                <a:solidFill>
                  <a:srgbClr val="E40037"/>
                </a:solidFill>
                <a:latin typeface="Lexend" pitchFamily="2" charset="0"/>
              </a:rPr>
              <a:t>Lack of signposting and referrals between services</a:t>
            </a:r>
            <a:r>
              <a:rPr lang="en-GB" sz="1800" dirty="0">
                <a:latin typeface="Lexend" pitchFamily="2" charset="0"/>
              </a:rPr>
              <a:t> </a:t>
            </a:r>
            <a:r>
              <a:rPr lang="en-GB" sz="1800" b="0" dirty="0">
                <a:latin typeface="Lexend" pitchFamily="2" charset="0"/>
              </a:rPr>
              <a:t>e.g. mental health services not signposting DA services - survivors felt the onus was on them to reach out to services</a:t>
            </a:r>
          </a:p>
          <a:p>
            <a:pPr marL="342900" indent="-342900">
              <a:spcBef>
                <a:spcPts val="0"/>
              </a:spcBef>
              <a:spcAft>
                <a:spcPts val="0"/>
              </a:spcAft>
              <a:buFont typeface="Arial" panose="020B0604020202020204" pitchFamily="34" charset="0"/>
              <a:buChar char="•"/>
            </a:pPr>
            <a:r>
              <a:rPr lang="en-GB" sz="1800" dirty="0">
                <a:solidFill>
                  <a:srgbClr val="E40037"/>
                </a:solidFill>
                <a:latin typeface="Lexend" pitchFamily="2" charset="0"/>
              </a:rPr>
              <a:t>Lack of available local support </a:t>
            </a:r>
            <a:r>
              <a:rPr lang="en-GB" sz="1800" b="0" dirty="0">
                <a:latin typeface="Lexend" pitchFamily="2" charset="0"/>
              </a:rPr>
              <a:t>(e.g. support groups) and limited knowledge of what’s available </a:t>
            </a:r>
          </a:p>
          <a:p>
            <a:pPr marL="342900" indent="-342900">
              <a:spcBef>
                <a:spcPts val="0"/>
              </a:spcBef>
              <a:spcAft>
                <a:spcPts val="0"/>
              </a:spcAft>
              <a:buFont typeface="Arial" panose="020B0604020202020204" pitchFamily="34" charset="0"/>
              <a:buChar char="•"/>
            </a:pPr>
            <a:r>
              <a:rPr lang="en-GB" sz="1800" dirty="0">
                <a:solidFill>
                  <a:srgbClr val="E40037"/>
                </a:solidFill>
                <a:latin typeface="Lexend" pitchFamily="2" charset="0"/>
              </a:rPr>
              <a:t>Police support </a:t>
            </a:r>
            <a:r>
              <a:rPr lang="en-GB" sz="1800" b="0" dirty="0">
                <a:latin typeface="Lexend" pitchFamily="2" charset="0"/>
              </a:rPr>
              <a:t>– e.g. lack of understanding for male victims, and not understanding coercive control</a:t>
            </a:r>
          </a:p>
          <a:p>
            <a:pPr marL="342900" indent="-342900">
              <a:spcBef>
                <a:spcPts val="0"/>
              </a:spcBef>
              <a:spcAft>
                <a:spcPts val="0"/>
              </a:spcAft>
              <a:buFont typeface="Arial" panose="020B0604020202020204" pitchFamily="34" charset="0"/>
              <a:buChar char="•"/>
            </a:pPr>
            <a:r>
              <a:rPr lang="en-GB" sz="1800" dirty="0">
                <a:solidFill>
                  <a:srgbClr val="E40037"/>
                </a:solidFill>
                <a:latin typeface="Lexend" pitchFamily="2" charset="0"/>
              </a:rPr>
              <a:t>Lack of discrete disclosure routes</a:t>
            </a:r>
            <a:r>
              <a:rPr lang="en-GB" sz="1800" b="0" dirty="0">
                <a:latin typeface="Lexend" pitchFamily="2" charset="0"/>
              </a:rPr>
              <a:t> </a:t>
            </a:r>
          </a:p>
          <a:p>
            <a:pPr marL="342900" indent="-342900">
              <a:spcBef>
                <a:spcPts val="0"/>
              </a:spcBef>
              <a:spcAft>
                <a:spcPts val="0"/>
              </a:spcAft>
              <a:buFont typeface="Arial" panose="020B0604020202020204" pitchFamily="34" charset="0"/>
              <a:buChar char="•"/>
            </a:pPr>
            <a:r>
              <a:rPr lang="en-GB" sz="1800" dirty="0">
                <a:solidFill>
                  <a:srgbClr val="E40037"/>
                </a:solidFill>
                <a:latin typeface="Lexend" pitchFamily="2" charset="0"/>
                <a:cs typeface="Calibri"/>
              </a:rPr>
              <a:t>Lack of support for children</a:t>
            </a:r>
            <a:endParaRPr lang="en-GB" sz="1800" dirty="0">
              <a:solidFill>
                <a:srgbClr val="E40037"/>
              </a:solidFill>
              <a:latin typeface="Lexend" pitchFamily="2" charset="0"/>
            </a:endParaRPr>
          </a:p>
          <a:p>
            <a:pPr marL="342900" indent="-342900">
              <a:spcBef>
                <a:spcPts val="0"/>
              </a:spcBef>
              <a:spcAft>
                <a:spcPts val="0"/>
              </a:spcAft>
              <a:buFont typeface="Arial" panose="020B0604020202020204" pitchFamily="34" charset="0"/>
              <a:buChar char="•"/>
            </a:pPr>
            <a:r>
              <a:rPr lang="en-GB" sz="1800" dirty="0">
                <a:solidFill>
                  <a:srgbClr val="E40037"/>
                </a:solidFill>
                <a:latin typeface="Lexend" pitchFamily="2" charset="0"/>
              </a:rPr>
              <a:t>Insufficient training</a:t>
            </a:r>
            <a:r>
              <a:rPr lang="en-GB" sz="1800" b="0" dirty="0">
                <a:latin typeface="Lexend" pitchFamily="2" charset="0"/>
              </a:rPr>
              <a:t> and knowledge about domestic abuse among professionals, including Police, housing services and health </a:t>
            </a:r>
          </a:p>
        </p:txBody>
      </p:sp>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297911" y="310635"/>
            <a:ext cx="9799476" cy="617418"/>
          </a:xfrm>
        </p:spPr>
        <p:txBody>
          <a:bodyPr/>
          <a:lstStyle/>
          <a:p>
            <a:r>
              <a:rPr lang="en-GB">
                <a:latin typeface="Lexend" pitchFamily="2" charset="0"/>
              </a:rPr>
              <a:t>Challenges experienced by victims </a:t>
            </a:r>
          </a:p>
        </p:txBody>
      </p:sp>
    </p:spTree>
    <p:extLst>
      <p:ext uri="{BB962C8B-B14F-4D97-AF65-F5344CB8AC3E}">
        <p14:creationId xmlns:p14="http://schemas.microsoft.com/office/powerpoint/2010/main" val="9143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B78F73-AC1B-384E-7FC6-7A1C3BDAF297}"/>
              </a:ext>
            </a:extLst>
          </p:cNvPr>
          <p:cNvSpPr txBox="1"/>
          <p:nvPr/>
        </p:nvSpPr>
        <p:spPr>
          <a:xfrm>
            <a:off x="1892107" y="378310"/>
            <a:ext cx="10115394" cy="707886"/>
          </a:xfrm>
          <a:prstGeom prst="rect">
            <a:avLst/>
          </a:prstGeom>
          <a:noFill/>
        </p:spPr>
        <p:txBody>
          <a:bodyPr wrap="square">
            <a:spAutoFit/>
          </a:bodyPr>
          <a:lstStyle/>
          <a:p>
            <a:pPr marL="0" lvl="1"/>
            <a:r>
              <a:rPr lang="en-GB" sz="4000" b="1">
                <a:solidFill>
                  <a:schemeClr val="accent3"/>
                </a:solidFill>
                <a:latin typeface="Lexend" pitchFamily="2" charset="0"/>
              </a:rPr>
              <a:t>UNDER-REPRESENTED COHORTS</a:t>
            </a:r>
            <a:endParaRPr lang="en-GB" sz="4000" b="0">
              <a:solidFill>
                <a:schemeClr val="accent3"/>
              </a:solidFill>
              <a:latin typeface="Lexend" pitchFamily="2" charset="0"/>
            </a:endParaRPr>
          </a:p>
        </p:txBody>
      </p:sp>
      <p:sp>
        <p:nvSpPr>
          <p:cNvPr id="5" name="TextBox 4">
            <a:extLst>
              <a:ext uri="{FF2B5EF4-FFF2-40B4-BE49-F238E27FC236}">
                <a16:creationId xmlns:a16="http://schemas.microsoft.com/office/drawing/2014/main" id="{A59BECC5-8CD2-11AD-9AD8-F2EF5FC34B12}"/>
              </a:ext>
            </a:extLst>
          </p:cNvPr>
          <p:cNvSpPr txBox="1"/>
          <p:nvPr/>
        </p:nvSpPr>
        <p:spPr>
          <a:xfrm>
            <a:off x="2768487" y="1034403"/>
            <a:ext cx="7210265" cy="523220"/>
          </a:xfrm>
          <a:prstGeom prst="rect">
            <a:avLst/>
          </a:prstGeom>
          <a:solidFill>
            <a:schemeClr val="bg1"/>
          </a:solidFill>
        </p:spPr>
        <p:txBody>
          <a:bodyPr wrap="square">
            <a:spAutoFit/>
          </a:bodyPr>
          <a:lstStyle/>
          <a:p>
            <a:pPr marL="0" lvl="1"/>
            <a:r>
              <a:rPr lang="en-GB" sz="2800" b="1">
                <a:solidFill>
                  <a:schemeClr val="accent3">
                    <a:lumMod val="50000"/>
                  </a:schemeClr>
                </a:solidFill>
                <a:latin typeface="Lexend" pitchFamily="2" charset="0"/>
              </a:rPr>
              <a:t>OLDER SURVIVORS </a:t>
            </a:r>
            <a:endParaRPr lang="en-GB" sz="2800" b="0">
              <a:solidFill>
                <a:schemeClr val="accent3">
                  <a:lumMod val="50000"/>
                </a:schemeClr>
              </a:solidFill>
              <a:latin typeface="Lexend" pitchFamily="2" charset="0"/>
            </a:endParaRPr>
          </a:p>
        </p:txBody>
      </p:sp>
      <p:sp>
        <p:nvSpPr>
          <p:cNvPr id="10" name="TextBox 9">
            <a:extLst>
              <a:ext uri="{FF2B5EF4-FFF2-40B4-BE49-F238E27FC236}">
                <a16:creationId xmlns:a16="http://schemas.microsoft.com/office/drawing/2014/main" id="{3E6D32C7-0CD4-293D-101B-3BE2B142FF6F}"/>
              </a:ext>
            </a:extLst>
          </p:cNvPr>
          <p:cNvSpPr txBox="1"/>
          <p:nvPr/>
        </p:nvSpPr>
        <p:spPr>
          <a:xfrm>
            <a:off x="441047" y="1699195"/>
            <a:ext cx="11459116" cy="1037310"/>
          </a:xfrm>
          <a:prstGeom prst="rect">
            <a:avLst/>
          </a:prstGeom>
          <a:noFill/>
        </p:spPr>
        <p:txBody>
          <a:bodyPr wrap="square" lIns="0" tIns="0" rIns="0" bIns="0" rtlCol="0">
            <a:noAutofit/>
          </a:bodyPr>
          <a:lstStyle/>
          <a:p>
            <a:r>
              <a:rPr lang="en-GB" sz="2000" b="1">
                <a:solidFill>
                  <a:schemeClr val="accent3"/>
                </a:solidFill>
                <a:latin typeface="Lexend" pitchFamily="2" charset="0"/>
              </a:rPr>
              <a:t>Older people are likely to be under-represented in domestic abuse support services. 4% (2,886) of Essex Police domestic abuse crimes involved people aged 66 and over, while only 2.5% (143) of survivors supported by Domestic Abuse providers were in this age group. </a:t>
            </a:r>
          </a:p>
        </p:txBody>
      </p:sp>
      <p:sp>
        <p:nvSpPr>
          <p:cNvPr id="4" name="TextBox 3">
            <a:extLst>
              <a:ext uri="{FF2B5EF4-FFF2-40B4-BE49-F238E27FC236}">
                <a16:creationId xmlns:a16="http://schemas.microsoft.com/office/drawing/2014/main" id="{7576EB89-5377-CA61-E155-2489B099F364}"/>
              </a:ext>
            </a:extLst>
          </p:cNvPr>
          <p:cNvSpPr txBox="1"/>
          <p:nvPr/>
        </p:nvSpPr>
        <p:spPr>
          <a:xfrm>
            <a:off x="410694" y="3127711"/>
            <a:ext cx="11459116" cy="1956946"/>
          </a:xfrm>
          <a:prstGeom prst="rect">
            <a:avLst/>
          </a:prstGeom>
          <a:noFill/>
        </p:spPr>
        <p:txBody>
          <a:bodyPr wrap="square" lIns="91440" tIns="45720" rIns="91440" bIns="45720" anchor="t">
            <a:spAutoFit/>
          </a:bodyPr>
          <a:lstStyle/>
          <a:p>
            <a:pPr>
              <a:spcAft>
                <a:spcPts val="1134"/>
              </a:spcAft>
            </a:pPr>
            <a:r>
              <a:rPr lang="en-GB" sz="1600" dirty="0">
                <a:solidFill>
                  <a:schemeClr val="tx2"/>
                </a:solidFill>
                <a:latin typeface="Lexend"/>
              </a:rPr>
              <a:t>Within Essex, a large proportion* of provider supported victims ages 66 and over have physical support needs, significantly more than other age groups.</a:t>
            </a:r>
            <a:r>
              <a:rPr lang="en-US" sz="1600" dirty="0">
                <a:solidFill>
                  <a:schemeClr val="tx2"/>
                </a:solidFill>
                <a:latin typeface="Lexend"/>
              </a:rPr>
              <a:t> </a:t>
            </a:r>
            <a:r>
              <a:rPr lang="en-GB" sz="1600" dirty="0">
                <a:solidFill>
                  <a:schemeClr val="tx2"/>
                </a:solidFill>
                <a:latin typeface="Lexend"/>
              </a:rPr>
              <a:t>Research on the barriers to accessing domestic abuse support for older adults has found health conditions to be a key barrier for this group, as they become more dependent on their partner or family members, and in time, more isolated due to need for care, reduced mobility, etc.</a:t>
            </a:r>
          </a:p>
          <a:p>
            <a:pPr>
              <a:spcAft>
                <a:spcPts val="1134"/>
              </a:spcAft>
            </a:pPr>
            <a:r>
              <a:rPr lang="en-GB" sz="1600" dirty="0">
                <a:solidFill>
                  <a:schemeClr val="tx2"/>
                </a:solidFill>
                <a:latin typeface="Lexend"/>
              </a:rPr>
              <a:t>Within Adult Social Care services, between April 2021 and March 2023, 437 individuals ages 66 and above had a Domestic Abuse Safeguarding Concern and/or Enquiry raised. 11% of these were found to be fully or partially substantiated. </a:t>
            </a:r>
            <a:endParaRPr lang="en-GB" sz="1600" dirty="0">
              <a:solidFill>
                <a:schemeClr val="tx2"/>
              </a:solidFill>
              <a:latin typeface="Lexend" pitchFamily="2" charset="0"/>
            </a:endParaRPr>
          </a:p>
        </p:txBody>
      </p:sp>
      <p:sp>
        <p:nvSpPr>
          <p:cNvPr id="7" name="Content Placeholder 3">
            <a:extLst>
              <a:ext uri="{FF2B5EF4-FFF2-40B4-BE49-F238E27FC236}">
                <a16:creationId xmlns:a16="http://schemas.microsoft.com/office/drawing/2014/main" id="{D39A29CB-E6AE-5E81-88F2-AF5EA67D4C56}"/>
              </a:ext>
            </a:extLst>
          </p:cNvPr>
          <p:cNvSpPr txBox="1">
            <a:spLocks/>
          </p:cNvSpPr>
          <p:nvPr/>
        </p:nvSpPr>
        <p:spPr>
          <a:xfrm>
            <a:off x="1228790" y="5285067"/>
            <a:ext cx="10562929" cy="1269846"/>
          </a:xfrm>
          <a:prstGeom prst="rect">
            <a:avLst/>
          </a:prstGeom>
          <a:solidFill>
            <a:srgbClr val="E97135"/>
          </a:solidFill>
        </p:spPr>
        <p:txBody>
          <a:bodyPr lIns="91440" tIns="45720" rIns="91440" bIns="45720" anchor="t"/>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b="0">
                <a:solidFill>
                  <a:schemeClr val="bg1"/>
                </a:solidFill>
                <a:latin typeface="Lexend"/>
              </a:rPr>
              <a:t>We will seek to work with those with lived experience to better understand barriers and potential solutions to provide support where it is needed. We will work with system partners including Adult Social Care and local organisations to raise awareness and promote domestic abuse support with older people in Essex.</a:t>
            </a:r>
            <a:endParaRPr lang="en-GB" sz="1600" dirty="0">
              <a:solidFill>
                <a:srgbClr val="FFFFFF"/>
              </a:solidFill>
              <a:latin typeface="Lexend"/>
              <a:ea typeface="+mn-lt"/>
              <a:cs typeface="+mn-lt"/>
            </a:endParaRPr>
          </a:p>
        </p:txBody>
      </p:sp>
      <p:pic>
        <p:nvPicPr>
          <p:cNvPr id="9" name="Picture 2" descr="Light bulb - Free technology icons">
            <a:extLst>
              <a:ext uri="{FF2B5EF4-FFF2-40B4-BE49-F238E27FC236}">
                <a16:creationId xmlns:a16="http://schemas.microsoft.com/office/drawing/2014/main" id="{8E4FADB9-7F0E-AD68-3B86-2F1FFC0045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694" y="5529305"/>
            <a:ext cx="704851" cy="7048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lderly Special Lineal color icon">
            <a:extLst>
              <a:ext uri="{FF2B5EF4-FFF2-40B4-BE49-F238E27FC236}">
                <a16:creationId xmlns:a16="http://schemas.microsoft.com/office/drawing/2014/main" id="{83045718-21F1-2692-3CF4-A9389163D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1826" y="467320"/>
            <a:ext cx="913927" cy="9139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6006DCC-C02E-4FAE-E2C9-D2DC1A715113}"/>
              </a:ext>
            </a:extLst>
          </p:cNvPr>
          <p:cNvSpPr txBox="1"/>
          <p:nvPr/>
        </p:nvSpPr>
        <p:spPr>
          <a:xfrm>
            <a:off x="-318499" y="5640512"/>
            <a:ext cx="914400" cy="914400"/>
          </a:xfrm>
          <a:prstGeom prst="rect">
            <a:avLst/>
          </a:prstGeom>
          <a:noFill/>
        </p:spPr>
        <p:txBody>
          <a:bodyPr wrap="none" lIns="0" tIns="0" rIns="0" bIns="0" rtlCol="0">
            <a:noAutofit/>
          </a:bodyPr>
          <a:lstStyle/>
          <a:p>
            <a:pPr algn="l">
              <a:spcAft>
                <a:spcPts val="1134"/>
              </a:spcAft>
            </a:pPr>
            <a:endParaRPr lang="en-GB" sz="1500" dirty="0"/>
          </a:p>
        </p:txBody>
      </p:sp>
      <p:sp>
        <p:nvSpPr>
          <p:cNvPr id="8" name="TextBox 7">
            <a:extLst>
              <a:ext uri="{FF2B5EF4-FFF2-40B4-BE49-F238E27FC236}">
                <a16:creationId xmlns:a16="http://schemas.microsoft.com/office/drawing/2014/main" id="{3DA5B2DF-E81F-F349-3B52-B858832C4F35}"/>
              </a:ext>
            </a:extLst>
          </p:cNvPr>
          <p:cNvSpPr txBox="1"/>
          <p:nvPr/>
        </p:nvSpPr>
        <p:spPr>
          <a:xfrm>
            <a:off x="393521" y="6685893"/>
            <a:ext cx="11771899" cy="280528"/>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Low figures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14279978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Oval 10">
            <a:extLst>
              <a:ext uri="{FF2B5EF4-FFF2-40B4-BE49-F238E27FC236}">
                <a16:creationId xmlns:a16="http://schemas.microsoft.com/office/drawing/2014/main" id="{9E07514E-DAEF-73B0-34DB-470EDD5D1117}"/>
              </a:ext>
            </a:extLst>
          </p:cNvPr>
          <p:cNvSpPr/>
          <p:nvPr/>
        </p:nvSpPr>
        <p:spPr>
          <a:xfrm>
            <a:off x="6602820" y="669850"/>
            <a:ext cx="5486400" cy="3660652"/>
          </a:xfrm>
          <a:prstGeom prst="wedgeEllipseCallout">
            <a:avLst>
              <a:gd name="adj1" fmla="val -18833"/>
              <a:gd name="adj2" fmla="val 741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2">
            <a:extLst>
              <a:ext uri="{FF2B5EF4-FFF2-40B4-BE49-F238E27FC236}">
                <a16:creationId xmlns:a16="http://schemas.microsoft.com/office/drawing/2014/main" id="{11453B2E-4CAE-DED3-FBF1-BCC96D56FD66}"/>
              </a:ext>
            </a:extLst>
          </p:cNvPr>
          <p:cNvSpPr>
            <a:spLocks noGrp="1"/>
          </p:cNvSpPr>
          <p:nvPr>
            <p:ph type="title"/>
          </p:nvPr>
        </p:nvSpPr>
        <p:spPr>
          <a:xfrm>
            <a:off x="238206" y="162541"/>
            <a:ext cx="6134313" cy="691437"/>
          </a:xfrm>
        </p:spPr>
        <p:txBody>
          <a:bodyPr/>
          <a:lstStyle/>
          <a:p>
            <a:r>
              <a:rPr lang="en-GB">
                <a:solidFill>
                  <a:srgbClr val="E40037"/>
                </a:solidFill>
                <a:latin typeface="Lexend" pitchFamily="2" charset="0"/>
              </a:rPr>
              <a:t>Negative experiences with housing</a:t>
            </a:r>
          </a:p>
        </p:txBody>
      </p:sp>
      <p:sp>
        <p:nvSpPr>
          <p:cNvPr id="6" name="Content Placeholder 2">
            <a:extLst>
              <a:ext uri="{FF2B5EF4-FFF2-40B4-BE49-F238E27FC236}">
                <a16:creationId xmlns:a16="http://schemas.microsoft.com/office/drawing/2014/main" id="{56D7003D-CBDB-10B8-2186-619EA495C293}"/>
              </a:ext>
            </a:extLst>
          </p:cNvPr>
          <p:cNvSpPr>
            <a:spLocks noGrp="1"/>
          </p:cNvSpPr>
          <p:nvPr>
            <p:ph idx="1"/>
          </p:nvPr>
        </p:nvSpPr>
        <p:spPr>
          <a:xfrm>
            <a:off x="307338" y="1622227"/>
            <a:ext cx="5486400" cy="2223824"/>
          </a:xfrm>
        </p:spPr>
        <p:txBody>
          <a:bodyPr/>
          <a:lstStyle/>
          <a:p>
            <a:endParaRPr lang="en-GB" sz="2400">
              <a:latin typeface="Lexend" pitchFamily="2" charset="0"/>
            </a:endParaRPr>
          </a:p>
          <a:p>
            <a:endParaRPr lang="en-GB" sz="2400"/>
          </a:p>
        </p:txBody>
      </p:sp>
      <p:sp>
        <p:nvSpPr>
          <p:cNvPr id="7" name="TextBox 6">
            <a:extLst>
              <a:ext uri="{FF2B5EF4-FFF2-40B4-BE49-F238E27FC236}">
                <a16:creationId xmlns:a16="http://schemas.microsoft.com/office/drawing/2014/main" id="{96325258-E743-0ED3-BB64-60AB128F51AB}"/>
              </a:ext>
            </a:extLst>
          </p:cNvPr>
          <p:cNvSpPr txBox="1"/>
          <p:nvPr/>
        </p:nvSpPr>
        <p:spPr>
          <a:xfrm>
            <a:off x="7120169" y="1521797"/>
            <a:ext cx="4697053" cy="1815882"/>
          </a:xfrm>
          <a:prstGeom prst="rect">
            <a:avLst/>
          </a:prstGeom>
          <a:noFill/>
        </p:spPr>
        <p:txBody>
          <a:bodyPr wrap="square">
            <a:spAutoFit/>
          </a:bodyPr>
          <a:lstStyle/>
          <a:p>
            <a:pPr algn="ctr"/>
            <a:r>
              <a:rPr lang="en-GB" sz="1600" b="1">
                <a:latin typeface="Lexend" pitchFamily="2" charset="0"/>
              </a:rPr>
              <a:t>“ I had a </a:t>
            </a:r>
            <a:r>
              <a:rPr lang="en-GB" sz="1600" b="1">
                <a:effectLst/>
                <a:latin typeface="Lexend" pitchFamily="2" charset="0"/>
                <a:ea typeface="Calibri" panose="020F0502020204030204" pitchFamily="34" charset="0"/>
                <a:cs typeface="Times New Roman" panose="02020603050405020304" pitchFamily="18" charset="0"/>
              </a:rPr>
              <a:t>very poor experience at the first refuge I stayed in in Essex […] it was </a:t>
            </a:r>
            <a:r>
              <a:rPr lang="en-GB" sz="1600" b="1" i="1">
                <a:effectLst/>
                <a:latin typeface="Lexend" pitchFamily="2" charset="0"/>
                <a:ea typeface="Calibri" panose="020F0502020204030204" pitchFamily="34" charset="0"/>
                <a:cs typeface="Times New Roman" panose="02020603050405020304" pitchFamily="18" charset="0"/>
              </a:rPr>
              <a:t>wild</a:t>
            </a:r>
            <a:r>
              <a:rPr lang="en-GB" sz="1600" b="1">
                <a:effectLst/>
                <a:latin typeface="Lexend" pitchFamily="2" charset="0"/>
                <a:ea typeface="Calibri" panose="020F0502020204030204" pitchFamily="34" charset="0"/>
                <a:cs typeface="Times New Roman" panose="02020603050405020304" pitchFamily="18" charset="0"/>
              </a:rPr>
              <a:t>. Other residents broke the rules by getting drunk, bringing men back and smashing windows […] during my time there I really feared for my safety, but nobody believed me, it felt like being back with my abuser”  </a:t>
            </a:r>
            <a:endParaRPr lang="en-GB" sz="1600" b="1" i="1">
              <a:latin typeface="Lexend" pitchFamily="2" charset="0"/>
            </a:endParaRPr>
          </a:p>
        </p:txBody>
      </p:sp>
      <p:sp>
        <p:nvSpPr>
          <p:cNvPr id="13" name="TextBox 12">
            <a:extLst>
              <a:ext uri="{FF2B5EF4-FFF2-40B4-BE49-F238E27FC236}">
                <a16:creationId xmlns:a16="http://schemas.microsoft.com/office/drawing/2014/main" id="{D059870D-21D1-2BA2-EEE9-C9D1011D1B29}"/>
              </a:ext>
            </a:extLst>
          </p:cNvPr>
          <p:cNvSpPr txBox="1"/>
          <p:nvPr/>
        </p:nvSpPr>
        <p:spPr>
          <a:xfrm>
            <a:off x="8569841" y="6003484"/>
            <a:ext cx="2860159" cy="369332"/>
          </a:xfrm>
          <a:prstGeom prst="rect">
            <a:avLst/>
          </a:prstGeom>
          <a:noFill/>
        </p:spPr>
        <p:txBody>
          <a:bodyPr wrap="square">
            <a:spAutoFit/>
          </a:bodyPr>
          <a:lstStyle/>
          <a:p>
            <a:r>
              <a:rPr lang="en-GB" sz="1600" b="1" i="1">
                <a:solidFill>
                  <a:schemeClr val="bg1"/>
                </a:solidFill>
                <a:latin typeface="Lexend" pitchFamily="2" charset="0"/>
              </a:rPr>
              <a:t>[Female, </a:t>
            </a:r>
            <a:r>
              <a:rPr lang="en-GB" sz="1800" b="1" i="1">
                <a:solidFill>
                  <a:schemeClr val="bg1"/>
                </a:solidFill>
                <a:effectLst/>
                <a:latin typeface="Lexend" pitchFamily="2" charset="0"/>
                <a:ea typeface="Calibri" panose="020F0502020204030204" pitchFamily="34" charset="0"/>
              </a:rPr>
              <a:t>25-34</a:t>
            </a:r>
            <a:r>
              <a:rPr lang="en-GB" sz="1600" b="1" i="1">
                <a:solidFill>
                  <a:schemeClr val="bg1"/>
                </a:solidFill>
                <a:latin typeface="Lexend" pitchFamily="2" charset="0"/>
              </a:rPr>
              <a:t>]</a:t>
            </a:r>
          </a:p>
        </p:txBody>
      </p:sp>
      <p:sp>
        <p:nvSpPr>
          <p:cNvPr id="3" name="TextBox 2">
            <a:extLst>
              <a:ext uri="{FF2B5EF4-FFF2-40B4-BE49-F238E27FC236}">
                <a16:creationId xmlns:a16="http://schemas.microsoft.com/office/drawing/2014/main" id="{99A9B13C-2014-572C-E60C-87F32C266DF2}"/>
              </a:ext>
            </a:extLst>
          </p:cNvPr>
          <p:cNvSpPr txBox="1"/>
          <p:nvPr/>
        </p:nvSpPr>
        <p:spPr>
          <a:xfrm>
            <a:off x="180629" y="1521797"/>
            <a:ext cx="6249465" cy="5632311"/>
          </a:xfrm>
          <a:prstGeom prst="rect">
            <a:avLst/>
          </a:prstGeom>
          <a:noFill/>
        </p:spPr>
        <p:txBody>
          <a:bodyPr wrap="square">
            <a:spAutoFit/>
          </a:bodyPr>
          <a:lstStyle/>
          <a:p>
            <a:r>
              <a:rPr lang="en-GB" b="1">
                <a:latin typeface="Lexend" pitchFamily="2" charset="0"/>
              </a:rPr>
              <a:t>Safety </a:t>
            </a:r>
            <a:r>
              <a:rPr lang="en-GB" b="1">
                <a:solidFill>
                  <a:srgbClr val="E40037"/>
                </a:solidFill>
                <a:latin typeface="Lexend" pitchFamily="2" charset="0"/>
              </a:rPr>
              <a:t>in refuge </a:t>
            </a:r>
            <a:r>
              <a:rPr lang="en-GB" b="1">
                <a:latin typeface="Lexend" pitchFamily="2" charset="0"/>
              </a:rPr>
              <a:t>has been highlighted in qualitative findings. Among the negative experiences were:</a:t>
            </a:r>
          </a:p>
          <a:p>
            <a:endParaRPr lang="en-GB" b="1">
              <a:latin typeface="Lexend" pitchFamily="2" charset="0"/>
            </a:endParaRPr>
          </a:p>
          <a:p>
            <a:pPr marL="285750" indent="-285750">
              <a:spcBef>
                <a:spcPts val="0"/>
              </a:spcBef>
              <a:spcAft>
                <a:spcPts val="0"/>
              </a:spcAft>
              <a:buFont typeface="Arial" panose="020B0604020202020204" pitchFamily="34" charset="0"/>
              <a:buChar char="•"/>
            </a:pPr>
            <a:r>
              <a:rPr lang="en-GB" b="1">
                <a:solidFill>
                  <a:srgbClr val="E40037"/>
                </a:solidFill>
                <a:latin typeface="Lexend" pitchFamily="2" charset="0"/>
              </a:rPr>
              <a:t>Other residents breaking rules </a:t>
            </a:r>
            <a:r>
              <a:rPr lang="en-GB" b="0">
                <a:latin typeface="Lexend" pitchFamily="2" charset="0"/>
              </a:rPr>
              <a:t>by getting drunk, bringing men back and smashing windows </a:t>
            </a:r>
          </a:p>
          <a:p>
            <a:pPr marL="285750" indent="-285750">
              <a:spcBef>
                <a:spcPts val="0"/>
              </a:spcBef>
              <a:spcAft>
                <a:spcPts val="0"/>
              </a:spcAft>
              <a:buFont typeface="Arial" panose="020B0604020202020204" pitchFamily="34" charset="0"/>
              <a:buChar char="•"/>
            </a:pPr>
            <a:r>
              <a:rPr lang="en-GB" b="0">
                <a:latin typeface="Lexend" pitchFamily="2" charset="0"/>
              </a:rPr>
              <a:t>Other residents behaving in a </a:t>
            </a:r>
            <a:r>
              <a:rPr lang="en-GB" b="1">
                <a:solidFill>
                  <a:srgbClr val="E40037"/>
                </a:solidFill>
                <a:latin typeface="Lexend" pitchFamily="2" charset="0"/>
              </a:rPr>
              <a:t>rude, aggressive and bullying manner </a:t>
            </a:r>
          </a:p>
          <a:p>
            <a:pPr marL="285750" indent="-285750">
              <a:spcBef>
                <a:spcPts val="0"/>
              </a:spcBef>
              <a:spcAft>
                <a:spcPts val="0"/>
              </a:spcAft>
              <a:buFont typeface="Arial" panose="020B0604020202020204" pitchFamily="34" charset="0"/>
              <a:buChar char="•"/>
            </a:pPr>
            <a:endParaRPr lang="en-GB">
              <a:latin typeface="Lexend" pitchFamily="2" charset="0"/>
            </a:endParaRPr>
          </a:p>
          <a:p>
            <a:pPr>
              <a:spcBef>
                <a:spcPts val="0"/>
              </a:spcBef>
              <a:spcAft>
                <a:spcPts val="0"/>
              </a:spcAft>
            </a:pPr>
            <a:r>
              <a:rPr lang="en-GB" b="1">
                <a:latin typeface="Lexend" pitchFamily="2" charset="0"/>
              </a:rPr>
              <a:t>As seen in the case study on slide 47, negative experiences with </a:t>
            </a:r>
            <a:r>
              <a:rPr lang="en-GB" sz="1800" b="1">
                <a:solidFill>
                  <a:srgbClr val="E40037"/>
                </a:solidFill>
                <a:latin typeface="Lexend" pitchFamily="2" charset="0"/>
              </a:rPr>
              <a:t>local authority provided accommodation</a:t>
            </a:r>
            <a:r>
              <a:rPr lang="en-GB" sz="1800" b="1">
                <a:latin typeface="Lexend" pitchFamily="2" charset="0"/>
              </a:rPr>
              <a:t> have also been highlighted, with one case study mentioning:</a:t>
            </a:r>
          </a:p>
          <a:p>
            <a:pPr marL="285750" indent="-285750">
              <a:spcBef>
                <a:spcPts val="0"/>
              </a:spcBef>
              <a:spcAft>
                <a:spcPts val="0"/>
              </a:spcAft>
              <a:buFont typeface="Arial" panose="020B0604020202020204" pitchFamily="34" charset="0"/>
              <a:buChar char="•"/>
            </a:pPr>
            <a:endParaRPr lang="en-GB">
              <a:cs typeface="Calibri"/>
            </a:endParaRPr>
          </a:p>
          <a:p>
            <a:pPr marL="285750" indent="-285750">
              <a:spcBef>
                <a:spcPts val="0"/>
              </a:spcBef>
              <a:spcAft>
                <a:spcPts val="0"/>
              </a:spcAft>
              <a:buFont typeface="Arial" panose="020B0604020202020204" pitchFamily="34" charset="0"/>
              <a:buChar char="•"/>
            </a:pPr>
            <a:r>
              <a:rPr lang="en-GB">
                <a:latin typeface="Lexend" pitchFamily="2" charset="0"/>
                <a:cs typeface="Calibri"/>
              </a:rPr>
              <a:t>Lack of Domestic Abuse focused support once placed in temporary accommodation</a:t>
            </a:r>
          </a:p>
          <a:p>
            <a:pPr marL="285750" indent="-285750">
              <a:spcBef>
                <a:spcPts val="0"/>
              </a:spcBef>
              <a:spcAft>
                <a:spcPts val="0"/>
              </a:spcAft>
              <a:buFont typeface="Arial" panose="020B0604020202020204" pitchFamily="34" charset="0"/>
              <a:buChar char="•"/>
            </a:pPr>
            <a:r>
              <a:rPr lang="en-GB">
                <a:latin typeface="Lexend" pitchFamily="2" charset="0"/>
                <a:cs typeface="Calibri"/>
              </a:rPr>
              <a:t>Concerns around potential easy accessing of the housing by perpetrator</a:t>
            </a:r>
          </a:p>
          <a:p>
            <a:pPr marL="285750" indent="-285750">
              <a:spcBef>
                <a:spcPts val="0"/>
              </a:spcBef>
              <a:spcAft>
                <a:spcPts val="0"/>
              </a:spcAft>
              <a:buFont typeface="Arial" panose="020B0604020202020204" pitchFamily="34" charset="0"/>
              <a:buChar char="•"/>
            </a:pPr>
            <a:r>
              <a:rPr lang="en-GB">
                <a:latin typeface="Lexend" pitchFamily="2" charset="0"/>
                <a:cs typeface="Calibri"/>
              </a:rPr>
              <a:t>Costliness of improving offered housing</a:t>
            </a:r>
          </a:p>
          <a:p>
            <a:pPr marL="285750" indent="-285750">
              <a:spcBef>
                <a:spcPts val="0"/>
              </a:spcBef>
              <a:spcAft>
                <a:spcPts val="0"/>
              </a:spcAft>
              <a:buFont typeface="Arial" panose="020B0604020202020204" pitchFamily="34" charset="0"/>
              <a:buChar char="•"/>
            </a:pPr>
            <a:endParaRPr lang="en-GB">
              <a:cs typeface="Calibri"/>
            </a:endParaRPr>
          </a:p>
          <a:p>
            <a:pPr marL="285750" indent="-285750">
              <a:spcBef>
                <a:spcPts val="0"/>
              </a:spcBef>
              <a:spcAft>
                <a:spcPts val="0"/>
              </a:spcAft>
              <a:buFont typeface="Arial" panose="020B0604020202020204" pitchFamily="34" charset="0"/>
              <a:buChar char="•"/>
            </a:pPr>
            <a:endParaRPr lang="en-GB" sz="1800" b="0">
              <a:cs typeface="Calibri"/>
            </a:endParaRPr>
          </a:p>
        </p:txBody>
      </p:sp>
      <p:pic>
        <p:nvPicPr>
          <p:cNvPr id="16" name="Graphic 15" descr="A woman with ponytail hair">
            <a:extLst>
              <a:ext uri="{FF2B5EF4-FFF2-40B4-BE49-F238E27FC236}">
                <a16:creationId xmlns:a16="http://schemas.microsoft.com/office/drawing/2014/main" id="{375BEFE0-798B-785F-1F8D-76DA492351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43761" y="4330502"/>
            <a:ext cx="1510930" cy="2278387"/>
          </a:xfrm>
          <a:prstGeom prst="rect">
            <a:avLst/>
          </a:prstGeom>
        </p:spPr>
      </p:pic>
      <p:sp>
        <p:nvSpPr>
          <p:cNvPr id="2" name="Oval 1">
            <a:extLst>
              <a:ext uri="{FF2B5EF4-FFF2-40B4-BE49-F238E27FC236}">
                <a16:creationId xmlns:a16="http://schemas.microsoft.com/office/drawing/2014/main" id="{BE1DF347-7203-4C65-AC71-C456CE2956CD}"/>
              </a:ext>
            </a:extLst>
          </p:cNvPr>
          <p:cNvSpPr/>
          <p:nvPr/>
        </p:nvSpPr>
        <p:spPr>
          <a:xfrm>
            <a:off x="7650480" y="4704080"/>
            <a:ext cx="396240" cy="40724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91568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207303" y="1867919"/>
            <a:ext cx="6695317" cy="2614162"/>
          </a:xfrm>
        </p:spPr>
        <p:txBody>
          <a:bodyPr/>
          <a:lstStyle/>
          <a:p>
            <a:r>
              <a:rPr lang="en-GB" sz="4000">
                <a:solidFill>
                  <a:srgbClr val="E40037"/>
                </a:solidFill>
                <a:latin typeface="Lexend" pitchFamily="2" charset="0"/>
              </a:rPr>
              <a:t>What does the Typical Journey to Accessing Support and Throughout the Service look like? </a:t>
            </a:r>
            <a:br>
              <a:rPr lang="en-GB" sz="4000">
                <a:solidFill>
                  <a:srgbClr val="FF0000"/>
                </a:solidFill>
                <a:latin typeface="Lexend" pitchFamily="2" charset="0"/>
              </a:rPr>
            </a:br>
            <a:br>
              <a:rPr lang="en-GB" sz="4000">
                <a:latin typeface="Lexend" pitchFamily="2" charset="0"/>
              </a:rPr>
            </a:br>
            <a:br>
              <a:rPr lang="en-GB" sz="4000">
                <a:latin typeface="Lexend" pitchFamily="2" charset="0"/>
              </a:rPr>
            </a:br>
            <a:br>
              <a:rPr lang="en-GB" sz="4000">
                <a:latin typeface="Lexend" pitchFamily="2" charset="0"/>
              </a:rPr>
            </a:br>
            <a:br>
              <a:rPr lang="en-GB" sz="4000">
                <a:solidFill>
                  <a:srgbClr val="FF0000"/>
                </a:solidFill>
                <a:latin typeface="Lexend" pitchFamily="2" charset="0"/>
              </a:rPr>
            </a:br>
            <a:endParaRPr lang="en-GB">
              <a:solidFill>
                <a:srgbClr val="FF0000"/>
              </a:solidFill>
              <a:latin typeface="Lexend" pitchFamily="2" charset="0"/>
            </a:endParaRPr>
          </a:p>
        </p:txBody>
      </p:sp>
    </p:spTree>
    <p:extLst>
      <p:ext uri="{BB962C8B-B14F-4D97-AF65-F5344CB8AC3E}">
        <p14:creationId xmlns:p14="http://schemas.microsoft.com/office/powerpoint/2010/main" val="7221414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E1AA1C-1E06-1087-C507-FA94323DDA51}"/>
              </a:ext>
            </a:extLst>
          </p:cNvPr>
          <p:cNvSpPr txBox="1"/>
          <p:nvPr/>
        </p:nvSpPr>
        <p:spPr>
          <a:xfrm>
            <a:off x="468772" y="1432052"/>
            <a:ext cx="11178104" cy="4657685"/>
          </a:xfrm>
          <a:prstGeom prst="rect">
            <a:avLst/>
          </a:prstGeom>
          <a:noFill/>
        </p:spPr>
        <p:txBody>
          <a:bodyPr wrap="square">
            <a:spAutoFit/>
          </a:bodyPr>
          <a:lstStyle/>
          <a:p>
            <a:pPr algn="l">
              <a:spcAft>
                <a:spcPts val="1134"/>
              </a:spcAft>
            </a:pPr>
            <a:r>
              <a:rPr lang="en-GB" sz="2000">
                <a:latin typeface="Lexend" pitchFamily="2" charset="0"/>
              </a:rPr>
              <a:t>For many victims of domestic abuse, </a:t>
            </a:r>
            <a:r>
              <a:rPr lang="en-GB" sz="2000" b="1">
                <a:solidFill>
                  <a:srgbClr val="E40037"/>
                </a:solidFill>
                <a:latin typeface="Lexend" pitchFamily="2" charset="0"/>
              </a:rPr>
              <a:t>the Police </a:t>
            </a:r>
            <a:r>
              <a:rPr lang="en-GB" sz="2000">
                <a:latin typeface="Lexend" pitchFamily="2" charset="0"/>
              </a:rPr>
              <a:t>is the first channel through which domestic abuse services are accessed, as identified in both qualitative and quantitative data. </a:t>
            </a:r>
          </a:p>
          <a:p>
            <a:pPr algn="l">
              <a:spcAft>
                <a:spcPts val="1134"/>
              </a:spcAft>
            </a:pPr>
            <a:r>
              <a:rPr lang="en-GB" sz="2000">
                <a:latin typeface="Lexend" pitchFamily="2" charset="0"/>
              </a:rPr>
              <a:t>In contrast, victims cited </a:t>
            </a:r>
            <a:r>
              <a:rPr lang="en-GB" sz="2000" b="1">
                <a:solidFill>
                  <a:srgbClr val="E40037"/>
                </a:solidFill>
                <a:latin typeface="Lexend" pitchFamily="2" charset="0"/>
              </a:rPr>
              <a:t>negative experiences </a:t>
            </a:r>
            <a:r>
              <a:rPr lang="en-GB" sz="2000">
                <a:latin typeface="Lexend" pitchFamily="2" charset="0"/>
              </a:rPr>
              <a:t>within </a:t>
            </a:r>
            <a:r>
              <a:rPr lang="en-GB" sz="2000" b="1">
                <a:solidFill>
                  <a:srgbClr val="E40037"/>
                </a:solidFill>
                <a:latin typeface="Lexend" pitchFamily="2" charset="0"/>
              </a:rPr>
              <a:t>medical settings</a:t>
            </a:r>
            <a:r>
              <a:rPr lang="en-GB" sz="2000">
                <a:latin typeface="Lexend" pitchFamily="2" charset="0"/>
              </a:rPr>
              <a:t>, particularly with regards to the </a:t>
            </a:r>
            <a:r>
              <a:rPr lang="en-GB" sz="2000" b="1">
                <a:solidFill>
                  <a:srgbClr val="E40037"/>
                </a:solidFill>
                <a:latin typeface="Lexend" pitchFamily="2" charset="0"/>
              </a:rPr>
              <a:t>lack of support and signposting </a:t>
            </a:r>
            <a:r>
              <a:rPr lang="en-GB" sz="2000">
                <a:latin typeface="Lexend" pitchFamily="2" charset="0"/>
              </a:rPr>
              <a:t>when presenting with physical injuries from violence. </a:t>
            </a:r>
          </a:p>
          <a:p>
            <a:pPr algn="l">
              <a:spcAft>
                <a:spcPts val="1134"/>
              </a:spcAft>
            </a:pPr>
            <a:r>
              <a:rPr lang="en-GB" sz="2000">
                <a:latin typeface="Lexend" pitchFamily="2" charset="0"/>
              </a:rPr>
              <a:t>Because of this, victims may be using other channels to access support such as </a:t>
            </a:r>
            <a:r>
              <a:rPr lang="en-GB" sz="2000" b="1">
                <a:solidFill>
                  <a:srgbClr val="E40037"/>
                </a:solidFill>
                <a:latin typeface="Lexend" pitchFamily="2" charset="0"/>
              </a:rPr>
              <a:t>Compass</a:t>
            </a:r>
            <a:r>
              <a:rPr lang="en-GB" sz="2000">
                <a:latin typeface="Lexend" pitchFamily="2" charset="0"/>
              </a:rPr>
              <a:t>, where most victims appear to </a:t>
            </a:r>
            <a:r>
              <a:rPr lang="en-GB" sz="2000" b="1">
                <a:solidFill>
                  <a:srgbClr val="E40037"/>
                </a:solidFill>
                <a:latin typeface="Lexend" pitchFamily="2" charset="0"/>
              </a:rPr>
              <a:t>self-refer</a:t>
            </a:r>
            <a:r>
              <a:rPr lang="en-GB" sz="2000" b="1">
                <a:latin typeface="Lexend" pitchFamily="2" charset="0"/>
              </a:rPr>
              <a:t> </a:t>
            </a:r>
            <a:r>
              <a:rPr lang="en-GB" sz="2000">
                <a:latin typeface="Lexend" pitchFamily="2" charset="0"/>
              </a:rPr>
              <a:t>to services. </a:t>
            </a:r>
          </a:p>
          <a:p>
            <a:pPr algn="l">
              <a:spcAft>
                <a:spcPts val="1134"/>
              </a:spcAft>
            </a:pPr>
            <a:r>
              <a:rPr lang="en-GB" sz="2000">
                <a:latin typeface="Lexend" pitchFamily="2" charset="0"/>
              </a:rPr>
              <a:t>It is currently unclear how many victims actually self-refer to provider services and are then triaged by inhouse duty teams, as self-referral was </a:t>
            </a:r>
            <a:r>
              <a:rPr lang="en-GB" sz="2000" b="1">
                <a:solidFill>
                  <a:srgbClr val="E40037"/>
                </a:solidFill>
                <a:latin typeface="Lexend" pitchFamily="2" charset="0"/>
              </a:rPr>
              <a:t>inconsistently recorded </a:t>
            </a:r>
            <a:r>
              <a:rPr lang="en-GB" sz="2000">
                <a:latin typeface="Lexend" pitchFamily="2" charset="0"/>
              </a:rPr>
              <a:t>within the data. </a:t>
            </a:r>
          </a:p>
          <a:p>
            <a:pPr algn="l">
              <a:spcAft>
                <a:spcPts val="1134"/>
              </a:spcAft>
            </a:pPr>
            <a:r>
              <a:rPr lang="en-GB" sz="2000" b="1">
                <a:solidFill>
                  <a:srgbClr val="E40037"/>
                </a:solidFill>
                <a:latin typeface="Lexend" pitchFamily="2" charset="0"/>
              </a:rPr>
              <a:t>Lack of join-up between services </a:t>
            </a:r>
            <a:r>
              <a:rPr lang="en-GB" sz="2000">
                <a:latin typeface="Lexend" pitchFamily="2" charset="0"/>
              </a:rPr>
              <a:t>was also found to impact victims’ journeys, with victims feeling like they were not supported in reaching out to additional services.</a:t>
            </a:r>
          </a:p>
        </p:txBody>
      </p:sp>
      <p:sp>
        <p:nvSpPr>
          <p:cNvPr id="3" name="Content Placeholder 2">
            <a:extLst>
              <a:ext uri="{FF2B5EF4-FFF2-40B4-BE49-F238E27FC236}">
                <a16:creationId xmlns:a16="http://schemas.microsoft.com/office/drawing/2014/main" id="{5879395A-B9A9-F58E-EF20-A77C621061C0}"/>
              </a:ext>
            </a:extLst>
          </p:cNvPr>
          <p:cNvSpPr txBox="1">
            <a:spLocks/>
          </p:cNvSpPr>
          <p:nvPr/>
        </p:nvSpPr>
        <p:spPr>
          <a:xfrm>
            <a:off x="468772" y="1685095"/>
            <a:ext cx="11106403" cy="348781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b="0">
              <a:latin typeface="Lexend" pitchFamily="2" charset="0"/>
            </a:endParaRPr>
          </a:p>
        </p:txBody>
      </p:sp>
      <p:sp>
        <p:nvSpPr>
          <p:cNvPr id="2" name="Title 1">
            <a:extLst>
              <a:ext uri="{FF2B5EF4-FFF2-40B4-BE49-F238E27FC236}">
                <a16:creationId xmlns:a16="http://schemas.microsoft.com/office/drawing/2014/main" id="{5D45E7AC-0DC4-71B5-E11F-D12F6D96BFF6}"/>
              </a:ext>
            </a:extLst>
          </p:cNvPr>
          <p:cNvSpPr>
            <a:spLocks noGrp="1"/>
          </p:cNvSpPr>
          <p:nvPr>
            <p:ph type="title"/>
          </p:nvPr>
        </p:nvSpPr>
        <p:spPr/>
        <p:txBody>
          <a:bodyPr/>
          <a:lstStyle/>
          <a:p>
            <a:r>
              <a:rPr lang="en-US">
                <a:latin typeface="Lexend"/>
                <a:ea typeface="Calibri"/>
                <a:cs typeface="Calibri"/>
              </a:rPr>
              <a:t>Key Findings</a:t>
            </a:r>
            <a:endParaRPr lang="en-US">
              <a:latin typeface="Lexend"/>
            </a:endParaRPr>
          </a:p>
        </p:txBody>
      </p:sp>
    </p:spTree>
    <p:extLst>
      <p:ext uri="{BB962C8B-B14F-4D97-AF65-F5344CB8AC3E}">
        <p14:creationId xmlns:p14="http://schemas.microsoft.com/office/powerpoint/2010/main" val="47326300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41561" y="349073"/>
            <a:ext cx="11129080" cy="1360592"/>
          </a:xfrm>
        </p:spPr>
        <p:txBody>
          <a:bodyPr/>
          <a:lstStyle/>
          <a:p>
            <a:r>
              <a:rPr lang="en-GB">
                <a:latin typeface="Lexend" pitchFamily="2" charset="0"/>
              </a:rPr>
              <a:t>What prompts domestic abuse victims to approach support services?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7" name="TextBox 6">
            <a:extLst>
              <a:ext uri="{FF2B5EF4-FFF2-40B4-BE49-F238E27FC236}">
                <a16:creationId xmlns:a16="http://schemas.microsoft.com/office/drawing/2014/main" id="{DD59040B-FCC8-A3EF-0B42-2C74B2A6615F}"/>
              </a:ext>
            </a:extLst>
          </p:cNvPr>
          <p:cNvSpPr txBox="1"/>
          <p:nvPr/>
        </p:nvSpPr>
        <p:spPr>
          <a:xfrm>
            <a:off x="341561" y="1956244"/>
            <a:ext cx="11340156" cy="4247317"/>
          </a:xfrm>
          <a:prstGeom prst="rect">
            <a:avLst/>
          </a:prstGeom>
          <a:noFill/>
        </p:spPr>
        <p:txBody>
          <a:bodyPr wrap="square">
            <a:spAutoFit/>
          </a:bodyPr>
          <a:lstStyle/>
          <a:p>
            <a:r>
              <a:rPr lang="en-GB" dirty="0">
                <a:latin typeface="Lexend" pitchFamily="2" charset="0"/>
              </a:rPr>
              <a:t>Common triggers for seeking support identified in quantitative analysis included:</a:t>
            </a:r>
          </a:p>
          <a:p>
            <a:endParaRPr lang="en-GB" dirty="0">
              <a:latin typeface="Lexend" pitchFamily="2" charset="0"/>
            </a:endParaRPr>
          </a:p>
          <a:p>
            <a:pPr marL="285750" indent="-285750">
              <a:spcBef>
                <a:spcPts val="0"/>
              </a:spcBef>
              <a:spcAft>
                <a:spcPts val="0"/>
              </a:spcAft>
              <a:buFont typeface="Arial" panose="020B0604020202020204" pitchFamily="34" charset="0"/>
              <a:buChar char="•"/>
            </a:pPr>
            <a:r>
              <a:rPr lang="en-GB" b="0" dirty="0">
                <a:latin typeface="Lexend" pitchFamily="2" charset="0"/>
              </a:rPr>
              <a:t>Police intervention following a particularly </a:t>
            </a:r>
            <a:r>
              <a:rPr lang="en-GB" b="1" dirty="0">
                <a:latin typeface="Lexend" pitchFamily="2" charset="0"/>
              </a:rPr>
              <a:t>violent incident </a:t>
            </a:r>
            <a:r>
              <a:rPr lang="en-GB" b="0" dirty="0">
                <a:latin typeface="Lexend" pitchFamily="2" charset="0"/>
              </a:rPr>
              <a:t>– more ‘extreme’ than previous abuse</a:t>
            </a:r>
          </a:p>
          <a:p>
            <a:pPr>
              <a:spcBef>
                <a:spcPts val="0"/>
              </a:spcBef>
              <a:spcAft>
                <a:spcPts val="0"/>
              </a:spcAft>
            </a:pPr>
            <a:endParaRPr lang="en-GB" b="0" dirty="0">
              <a:latin typeface="Lexend" pitchFamily="2" charset="0"/>
            </a:endParaRPr>
          </a:p>
          <a:p>
            <a:pPr marL="285750" indent="-285750">
              <a:spcBef>
                <a:spcPts val="0"/>
              </a:spcBef>
              <a:spcAft>
                <a:spcPts val="0"/>
              </a:spcAft>
              <a:buFont typeface="Arial" panose="020B0604020202020204" pitchFamily="34" charset="0"/>
              <a:buChar char="•"/>
            </a:pPr>
            <a:r>
              <a:rPr lang="en-GB" b="1" dirty="0">
                <a:latin typeface="Lexend" pitchFamily="2" charset="0"/>
              </a:rPr>
              <a:t>Child witnessing an abusive incident </a:t>
            </a:r>
            <a:r>
              <a:rPr lang="en-GB" b="0" dirty="0">
                <a:latin typeface="Lexend" pitchFamily="2" charset="0"/>
              </a:rPr>
              <a:t>– concern for their safety, mental health, and future</a:t>
            </a:r>
          </a:p>
          <a:p>
            <a:pPr marL="285750" indent="-285750">
              <a:spcBef>
                <a:spcPts val="0"/>
              </a:spcBef>
              <a:spcAft>
                <a:spcPts val="0"/>
              </a:spcAft>
              <a:buFont typeface="Arial" panose="020B0604020202020204" pitchFamily="34" charset="0"/>
              <a:buChar char="•"/>
            </a:pPr>
            <a:endParaRPr lang="en-GB" b="0" dirty="0">
              <a:latin typeface="Lexend" pitchFamily="2" charset="0"/>
            </a:endParaRPr>
          </a:p>
          <a:p>
            <a:pPr>
              <a:spcBef>
                <a:spcPts val="0"/>
              </a:spcBef>
              <a:spcAft>
                <a:spcPts val="0"/>
              </a:spcAft>
            </a:pPr>
            <a:endParaRPr lang="en-GB" sz="1600" b="0" dirty="0">
              <a:latin typeface="Lexend" pitchFamily="2" charset="0"/>
            </a:endParaRPr>
          </a:p>
          <a:p>
            <a:pPr algn="ctr">
              <a:spcBef>
                <a:spcPts val="0"/>
              </a:spcBef>
              <a:spcAft>
                <a:spcPts val="0"/>
              </a:spcAft>
            </a:pPr>
            <a:r>
              <a:rPr lang="en-GB" b="1" dirty="0">
                <a:solidFill>
                  <a:srgbClr val="E40037"/>
                </a:solidFill>
                <a:latin typeface="Lexend" pitchFamily="2" charset="0"/>
              </a:rPr>
              <a:t>“I couldn’t have him growing up thinking that’s how men are and that’s what's normal.” </a:t>
            </a:r>
          </a:p>
          <a:p>
            <a:pPr algn="ctr">
              <a:spcBef>
                <a:spcPts val="0"/>
              </a:spcBef>
              <a:spcAft>
                <a:spcPts val="0"/>
              </a:spcAft>
            </a:pPr>
            <a:r>
              <a:rPr lang="en-GB" b="1" i="1" dirty="0">
                <a:solidFill>
                  <a:srgbClr val="E40037"/>
                </a:solidFill>
                <a:latin typeface="Lexend" pitchFamily="2" charset="0"/>
              </a:rPr>
              <a:t>[Female, 35-44, Epping] </a:t>
            </a:r>
          </a:p>
          <a:p>
            <a:pPr algn="ctr">
              <a:spcBef>
                <a:spcPts val="0"/>
              </a:spcBef>
              <a:spcAft>
                <a:spcPts val="0"/>
              </a:spcAft>
            </a:pPr>
            <a:endParaRPr lang="en-GB" b="1" i="1" dirty="0">
              <a:solidFill>
                <a:srgbClr val="E40037"/>
              </a:solidFill>
              <a:latin typeface="Lexend" pitchFamily="2" charset="0"/>
            </a:endParaRPr>
          </a:p>
          <a:p>
            <a:pPr algn="ctr">
              <a:spcBef>
                <a:spcPts val="0"/>
              </a:spcBef>
              <a:spcAft>
                <a:spcPts val="0"/>
              </a:spcAft>
            </a:pPr>
            <a:endParaRPr lang="en-GB" b="1" i="1" dirty="0">
              <a:solidFill>
                <a:srgbClr val="E40037"/>
              </a:solidFill>
              <a:latin typeface="Lexend" pitchFamily="2" charset="0"/>
            </a:endParaRPr>
          </a:p>
          <a:p>
            <a:pPr>
              <a:spcBef>
                <a:spcPts val="0"/>
              </a:spcBef>
              <a:spcAft>
                <a:spcPts val="0"/>
              </a:spcAft>
            </a:pPr>
            <a:r>
              <a:rPr lang="en-GB" dirty="0">
                <a:solidFill>
                  <a:srgbClr val="000000"/>
                </a:solidFill>
                <a:latin typeface="Lexend" pitchFamily="2" charset="0"/>
              </a:rPr>
              <a:t>This aligns with research which finds that, at the point when victims try to approach support, the abuse is likely to have escalated in frequency, severity or both.</a:t>
            </a:r>
          </a:p>
          <a:p>
            <a:pPr algn="ctr">
              <a:spcBef>
                <a:spcPts val="0"/>
              </a:spcBef>
              <a:spcAft>
                <a:spcPts val="0"/>
              </a:spcAft>
            </a:pPr>
            <a:endParaRPr lang="en-GB" sz="2000" i="1" dirty="0">
              <a:solidFill>
                <a:schemeClr val="accent1"/>
              </a:solidFill>
              <a:latin typeface="Lexend" pitchFamily="2" charset="0"/>
            </a:endParaRPr>
          </a:p>
          <a:p>
            <a:pPr>
              <a:spcBef>
                <a:spcPts val="0"/>
              </a:spcBef>
              <a:spcAft>
                <a:spcPts val="0"/>
              </a:spcAft>
            </a:pPr>
            <a:endParaRPr lang="en-GB" sz="1800" i="1" dirty="0">
              <a:solidFill>
                <a:schemeClr val="accent1"/>
              </a:solidFill>
              <a:latin typeface="Lexend" pitchFamily="2" charset="0"/>
            </a:endParaRPr>
          </a:p>
        </p:txBody>
      </p:sp>
      <p:sp>
        <p:nvSpPr>
          <p:cNvPr id="4" name="TextBox 3">
            <a:extLst>
              <a:ext uri="{FF2B5EF4-FFF2-40B4-BE49-F238E27FC236}">
                <a16:creationId xmlns:a16="http://schemas.microsoft.com/office/drawing/2014/main" id="{F81E59C7-69B7-9090-2CEA-F60843AA6259}"/>
              </a:ext>
            </a:extLst>
          </p:cNvPr>
          <p:cNvSpPr txBox="1"/>
          <p:nvPr/>
        </p:nvSpPr>
        <p:spPr>
          <a:xfrm>
            <a:off x="7339373" y="5208998"/>
            <a:ext cx="339047" cy="128474"/>
          </a:xfrm>
          <a:prstGeom prst="rect">
            <a:avLst/>
          </a:prstGeom>
          <a:noFill/>
        </p:spPr>
        <p:txBody>
          <a:bodyPr wrap="square" lIns="0" tIns="0" rIns="0" bIns="0" rtlCol="0">
            <a:noAutofit/>
          </a:bodyPr>
          <a:lstStyle/>
          <a:p>
            <a:pPr algn="l">
              <a:spcAft>
                <a:spcPts val="1134"/>
              </a:spcAft>
            </a:pPr>
            <a:r>
              <a:rPr lang="en-GB" sz="1500"/>
              <a:t>6</a:t>
            </a:r>
          </a:p>
        </p:txBody>
      </p:sp>
    </p:spTree>
    <p:extLst>
      <p:ext uri="{BB962C8B-B14F-4D97-AF65-F5344CB8AC3E}">
        <p14:creationId xmlns:p14="http://schemas.microsoft.com/office/powerpoint/2010/main" val="30549884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383939" y="299476"/>
            <a:ext cx="11615021" cy="1183884"/>
          </a:xfrm>
        </p:spPr>
        <p:txBody>
          <a:bodyPr/>
          <a:lstStyle/>
          <a:p>
            <a:r>
              <a:rPr lang="en-GB">
                <a:latin typeface="Lexend" pitchFamily="2" charset="0"/>
              </a:rPr>
              <a:t>Many victims’ service journeys start through the Police or direct contact with Compass</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383939" y="1755663"/>
            <a:ext cx="5515011" cy="5240542"/>
          </a:xfrm>
        </p:spPr>
        <p:txBody>
          <a:bodyPr/>
          <a:lstStyle/>
          <a:p>
            <a:r>
              <a:rPr lang="en-GB" sz="1800" b="0" dirty="0">
                <a:latin typeface="Lexend" pitchFamily="2" charset="0"/>
              </a:rPr>
              <a:t>Qualitative analysis found that typical journeys into accessing domestic abuse support and safe accommodation included: </a:t>
            </a:r>
          </a:p>
          <a:p>
            <a:pPr marL="285750" indent="-285750">
              <a:spcBef>
                <a:spcPts val="0"/>
              </a:spcBef>
              <a:spcAft>
                <a:spcPts val="0"/>
              </a:spcAft>
              <a:buFont typeface="Arial" panose="020B0604020202020204" pitchFamily="34" charset="0"/>
              <a:buChar char="•"/>
            </a:pPr>
            <a:r>
              <a:rPr lang="en-GB" sz="1800" b="0" dirty="0">
                <a:latin typeface="Lexend" pitchFamily="2" charset="0"/>
              </a:rPr>
              <a:t>Call to </a:t>
            </a:r>
            <a:r>
              <a:rPr lang="en-GB" sz="1800" dirty="0">
                <a:solidFill>
                  <a:srgbClr val="E40037"/>
                </a:solidFill>
                <a:latin typeface="Lexend" pitchFamily="2" charset="0"/>
              </a:rPr>
              <a:t>Police</a:t>
            </a:r>
            <a:r>
              <a:rPr lang="en-GB" sz="1800" b="0" dirty="0">
                <a:latin typeface="Lexend" pitchFamily="2" charset="0"/>
              </a:rPr>
              <a:t> who then advised they seek support/move elsewhere for their safety</a:t>
            </a:r>
          </a:p>
          <a:p>
            <a:pPr marL="285750" indent="-285750">
              <a:spcBef>
                <a:spcPts val="0"/>
              </a:spcBef>
              <a:spcAft>
                <a:spcPts val="0"/>
              </a:spcAft>
              <a:buFont typeface="Arial" panose="020B0604020202020204" pitchFamily="34" charset="0"/>
              <a:buChar char="•"/>
            </a:pPr>
            <a:r>
              <a:rPr lang="en-GB" sz="1800" b="0" dirty="0">
                <a:latin typeface="Lexend" pitchFamily="2" charset="0"/>
              </a:rPr>
              <a:t>Signposting to DA support services following contact with </a:t>
            </a:r>
            <a:r>
              <a:rPr lang="en-GB" sz="1800" dirty="0">
                <a:solidFill>
                  <a:srgbClr val="E40037"/>
                </a:solidFill>
                <a:latin typeface="Lexend" pitchFamily="2" charset="0"/>
              </a:rPr>
              <a:t>local authority housing teams </a:t>
            </a:r>
            <a:r>
              <a:rPr lang="en-GB" sz="1800" b="0" dirty="0">
                <a:latin typeface="Lexend" pitchFamily="2" charset="0"/>
              </a:rPr>
              <a:t>and disclosing situation</a:t>
            </a:r>
          </a:p>
          <a:p>
            <a:pPr marL="285750" indent="-285750">
              <a:spcBef>
                <a:spcPts val="0"/>
              </a:spcBef>
              <a:spcAft>
                <a:spcPts val="0"/>
              </a:spcAft>
              <a:buFont typeface="Arial" panose="020B0604020202020204" pitchFamily="34" charset="0"/>
              <a:buChar char="•"/>
            </a:pPr>
            <a:r>
              <a:rPr lang="en-GB" sz="1800" dirty="0">
                <a:solidFill>
                  <a:srgbClr val="E40037"/>
                </a:solidFill>
                <a:latin typeface="Lexend" pitchFamily="2" charset="0"/>
              </a:rPr>
              <a:t>Direct contact with DA support providers</a:t>
            </a:r>
          </a:p>
          <a:p>
            <a:r>
              <a:rPr lang="en-GB" sz="1800" b="0" dirty="0">
                <a:latin typeface="Lexend" pitchFamily="2" charset="0"/>
              </a:rPr>
              <a:t>This is also reflected in Compass source referral data, where:</a:t>
            </a:r>
          </a:p>
          <a:p>
            <a:pPr marL="285750" lvl="1" indent="-285750">
              <a:buFont typeface="Arial" panose="020B0604020202020204" pitchFamily="34" charset="0"/>
              <a:buChar char="•"/>
            </a:pPr>
            <a:r>
              <a:rPr lang="en-GB" sz="1800" dirty="0">
                <a:latin typeface="Lexend" pitchFamily="2" charset="0"/>
              </a:rPr>
              <a:t>Most clients </a:t>
            </a:r>
            <a:r>
              <a:rPr lang="en-GB" sz="1800" b="1" dirty="0">
                <a:solidFill>
                  <a:srgbClr val="E40037"/>
                </a:solidFill>
                <a:latin typeface="Lexend" pitchFamily="2" charset="0"/>
              </a:rPr>
              <a:t>(43%, </a:t>
            </a:r>
            <a:r>
              <a:rPr lang="en-GB" sz="1800" dirty="0">
                <a:solidFill>
                  <a:srgbClr val="E40037"/>
                </a:solidFill>
                <a:latin typeface="Lexend" pitchFamily="2" charset="0"/>
              </a:rPr>
              <a:t>3,097</a:t>
            </a:r>
            <a:r>
              <a:rPr lang="en-GB" sz="1800" b="1" dirty="0">
                <a:solidFill>
                  <a:srgbClr val="E40037"/>
                </a:solidFill>
                <a:latin typeface="Lexend" pitchFamily="2" charset="0"/>
              </a:rPr>
              <a:t>) self-referred</a:t>
            </a:r>
            <a:r>
              <a:rPr lang="en-GB" sz="1800" dirty="0">
                <a:solidFill>
                  <a:srgbClr val="E40037"/>
                </a:solidFill>
                <a:latin typeface="Lexend" pitchFamily="2" charset="0"/>
              </a:rPr>
              <a:t> </a:t>
            </a:r>
            <a:r>
              <a:rPr lang="en-GB" sz="1800" dirty="0">
                <a:latin typeface="Lexend" pitchFamily="2" charset="0"/>
              </a:rPr>
              <a:t>to COMPASS either via telephone or online</a:t>
            </a:r>
          </a:p>
          <a:p>
            <a:pPr marL="285750" lvl="1" indent="-285750">
              <a:buFont typeface="Arial" panose="020B0604020202020204" pitchFamily="34" charset="0"/>
              <a:buChar char="•"/>
            </a:pPr>
            <a:r>
              <a:rPr lang="en-GB" sz="1800" b="1" dirty="0">
                <a:solidFill>
                  <a:srgbClr val="E40037"/>
                </a:solidFill>
                <a:latin typeface="Lexend" pitchFamily="2" charset="0"/>
              </a:rPr>
              <a:t>Police services </a:t>
            </a:r>
            <a:r>
              <a:rPr lang="en-GB" sz="1800" dirty="0">
                <a:latin typeface="Lexend" pitchFamily="2" charset="0"/>
              </a:rPr>
              <a:t>(Essex and out of county) were the second most common referral route </a:t>
            </a:r>
            <a:r>
              <a:rPr lang="en-GB" sz="1800" b="1" dirty="0">
                <a:solidFill>
                  <a:srgbClr val="E40037"/>
                </a:solidFill>
                <a:latin typeface="Lexend" pitchFamily="2" charset="0"/>
              </a:rPr>
              <a:t>(16%, </a:t>
            </a:r>
            <a:r>
              <a:rPr lang="en-GB" sz="1800" dirty="0">
                <a:solidFill>
                  <a:srgbClr val="E40037"/>
                </a:solidFill>
                <a:latin typeface="Lexend" pitchFamily="2" charset="0"/>
              </a:rPr>
              <a:t>1,189</a:t>
            </a:r>
            <a:r>
              <a:rPr lang="en-GB" sz="1800" b="1" dirty="0">
                <a:solidFill>
                  <a:srgbClr val="E40037"/>
                </a:solidFill>
                <a:latin typeface="Lexend" pitchFamily="2" charset="0"/>
              </a:rPr>
              <a:t>)</a:t>
            </a:r>
          </a:p>
          <a:p>
            <a:br>
              <a:rPr lang="en-GB" sz="1600" dirty="0">
                <a:latin typeface="Lexend" pitchFamily="2" charset="0"/>
              </a:rPr>
            </a:br>
            <a:endParaRPr lang="en-GB" sz="1600" b="0" dirty="0"/>
          </a:p>
        </p:txBody>
      </p:sp>
      <p:pic>
        <p:nvPicPr>
          <p:cNvPr id="8" name="Picture 7" descr="A sankey plot showing which services refer victims to COMPASS. &#10;&#10;The overall trend shows that the majority of referrals are self referrals, followed by referrals made by the police and by children's social care services. &#10;&#10;The table behind this sankey plot is available upon request from domesticabuse.data@essex.gov.uk ">
            <a:extLst>
              <a:ext uri="{FF2B5EF4-FFF2-40B4-BE49-F238E27FC236}">
                <a16:creationId xmlns:a16="http://schemas.microsoft.com/office/drawing/2014/main" id="{AC7DDD52-EC5B-0CE6-3193-7C967D6CA138}"/>
              </a:ext>
            </a:extLst>
          </p:cNvPr>
          <p:cNvPicPr>
            <a:picLocks noChangeAspect="1"/>
          </p:cNvPicPr>
          <p:nvPr/>
        </p:nvPicPr>
        <p:blipFill>
          <a:blip r:embed="rId3"/>
          <a:stretch>
            <a:fillRect/>
          </a:stretch>
        </p:blipFill>
        <p:spPr>
          <a:xfrm>
            <a:off x="6096000" y="2027965"/>
            <a:ext cx="5712061" cy="4530559"/>
          </a:xfrm>
          <a:prstGeom prst="rect">
            <a:avLst/>
          </a:prstGeom>
          <a:ln>
            <a:solidFill>
              <a:schemeClr val="tx1"/>
            </a:solidFill>
          </a:ln>
        </p:spPr>
      </p:pic>
      <p:sp>
        <p:nvSpPr>
          <p:cNvPr id="10" name="TextBox 9">
            <a:extLst>
              <a:ext uri="{FF2B5EF4-FFF2-40B4-BE49-F238E27FC236}">
                <a16:creationId xmlns:a16="http://schemas.microsoft.com/office/drawing/2014/main" id="{D9F8D315-E922-ED4A-34E4-D102F94A3CE1}"/>
              </a:ext>
            </a:extLst>
          </p:cNvPr>
          <p:cNvSpPr txBox="1"/>
          <p:nvPr/>
        </p:nvSpPr>
        <p:spPr>
          <a:xfrm>
            <a:off x="7477760" y="1626646"/>
            <a:ext cx="3129280" cy="258034"/>
          </a:xfrm>
          <a:prstGeom prst="rect">
            <a:avLst/>
          </a:prstGeom>
          <a:noFill/>
        </p:spPr>
        <p:txBody>
          <a:bodyPr wrap="square" lIns="0" tIns="0" rIns="0" bIns="0" rtlCol="0">
            <a:noAutofit/>
          </a:bodyPr>
          <a:lstStyle/>
          <a:p>
            <a:pPr algn="ctr">
              <a:spcAft>
                <a:spcPts val="1134"/>
              </a:spcAft>
            </a:pPr>
            <a:r>
              <a:rPr lang="en-GB" sz="1500">
                <a:latin typeface="Lexend" pitchFamily="2" charset="0"/>
              </a:rPr>
              <a:t>Source of Referrals to Compass*</a:t>
            </a:r>
          </a:p>
        </p:txBody>
      </p:sp>
      <p:sp>
        <p:nvSpPr>
          <p:cNvPr id="11" name="TextBox 10">
            <a:extLst>
              <a:ext uri="{FF2B5EF4-FFF2-40B4-BE49-F238E27FC236}">
                <a16:creationId xmlns:a16="http://schemas.microsoft.com/office/drawing/2014/main" id="{1BD779A2-9B0D-E516-FBE4-72F6CA73168A}"/>
              </a:ext>
            </a:extLst>
          </p:cNvPr>
          <p:cNvSpPr txBox="1"/>
          <p:nvPr/>
        </p:nvSpPr>
        <p:spPr>
          <a:xfrm>
            <a:off x="9204960" y="5787555"/>
            <a:ext cx="2519680" cy="689689"/>
          </a:xfrm>
          <a:prstGeom prst="rect">
            <a:avLst/>
          </a:prstGeom>
          <a:noFill/>
        </p:spPr>
        <p:txBody>
          <a:bodyPr wrap="square" lIns="0" tIns="0" rIns="0" bIns="0" rtlCol="0">
            <a:noAutofit/>
          </a:bodyPr>
          <a:lstStyle/>
          <a:p>
            <a:pPr>
              <a:spcAft>
                <a:spcPts val="1134"/>
              </a:spcAft>
            </a:pPr>
            <a:r>
              <a:rPr lang="en-GB" sz="900">
                <a:solidFill>
                  <a:schemeClr val="bg2">
                    <a:lumMod val="50000"/>
                  </a:schemeClr>
                </a:solidFill>
                <a:latin typeface="Lexend" pitchFamily="2" charset="0"/>
              </a:rPr>
              <a:t>*Please note graph shows </a:t>
            </a:r>
            <a:r>
              <a:rPr lang="en-GB" sz="900" b="1">
                <a:solidFill>
                  <a:schemeClr val="bg2">
                    <a:lumMod val="50000"/>
                  </a:schemeClr>
                </a:solidFill>
                <a:latin typeface="Lexend" pitchFamily="2" charset="0"/>
              </a:rPr>
              <a:t>the main sources </a:t>
            </a:r>
            <a:r>
              <a:rPr lang="en-GB" sz="900">
                <a:solidFill>
                  <a:schemeClr val="bg2">
                    <a:lumMod val="50000"/>
                  </a:schemeClr>
                </a:solidFill>
                <a:latin typeface="Lexend" pitchFamily="2" charset="0"/>
              </a:rPr>
              <a:t>of referral to COMPASS due to the level of recording within the data. A version including uncommon routes can be made available upon request. </a:t>
            </a:r>
          </a:p>
        </p:txBody>
      </p:sp>
    </p:spTree>
    <p:extLst>
      <p:ext uri="{BB962C8B-B14F-4D97-AF65-F5344CB8AC3E}">
        <p14:creationId xmlns:p14="http://schemas.microsoft.com/office/powerpoint/2010/main" val="143787789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80" y="135671"/>
            <a:ext cx="11545637" cy="1214873"/>
          </a:xfrm>
        </p:spPr>
        <p:txBody>
          <a:bodyPr/>
          <a:lstStyle/>
          <a:p>
            <a:r>
              <a:rPr lang="en-GB">
                <a:latin typeface="Lexend" pitchFamily="2" charset="0"/>
              </a:rPr>
              <a:t>Many provider referrals are initially picked up by Duty Teams and then referred further</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F543690F-6512-A408-5061-97AEFAF85399}"/>
              </a:ext>
            </a:extLst>
          </p:cNvPr>
          <p:cNvSpPr txBox="1"/>
          <p:nvPr/>
        </p:nvSpPr>
        <p:spPr>
          <a:xfrm>
            <a:off x="7816973" y="6612439"/>
            <a:ext cx="4290186" cy="219779"/>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323180" y="1643077"/>
            <a:ext cx="5305460" cy="4731332"/>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r>
              <a:rPr lang="en-GB" sz="1800">
                <a:latin typeface="Lexend" pitchFamily="2" charset="0"/>
              </a:rPr>
              <a:t>Most referrals to providers are initially picked up by provider In-House Duty Teams, which may provide initial support, followed by progressing the referral internally as and when needed</a:t>
            </a:r>
          </a:p>
          <a:p>
            <a:pPr marL="285750" lvl="1" indent="-285750">
              <a:buFont typeface="Arial" panose="020B0604020202020204" pitchFamily="34" charset="0"/>
              <a:buChar char="•"/>
            </a:pPr>
            <a:r>
              <a:rPr lang="en-GB" sz="1800" b="1">
                <a:solidFill>
                  <a:srgbClr val="E40037"/>
                </a:solidFill>
                <a:latin typeface="Lexend" pitchFamily="2" charset="0"/>
              </a:rPr>
              <a:t>COMPASS, Self-Referrals and the Police </a:t>
            </a:r>
            <a:r>
              <a:rPr lang="en-GB" sz="1800">
                <a:latin typeface="Lexend" pitchFamily="2" charset="0"/>
              </a:rPr>
              <a:t>are the main external sources of referrals to services </a:t>
            </a:r>
          </a:p>
          <a:p>
            <a:pPr marL="285750" lvl="1" indent="-285750">
              <a:buFont typeface="Arial" panose="020B0604020202020204" pitchFamily="34" charset="0"/>
              <a:buChar char="•"/>
            </a:pPr>
            <a:r>
              <a:rPr lang="en-GB" sz="1800">
                <a:latin typeface="Lexend" pitchFamily="2" charset="0"/>
              </a:rPr>
              <a:t>Childrens and Young Person’s Services (CYP), MARAC, NHS services, Childrens Social Care and Local Authorities also refer victims directly to services</a:t>
            </a:r>
          </a:p>
          <a:p>
            <a:pPr marL="285750" lvl="1" indent="-285750">
              <a:buFont typeface="Arial" panose="020B0604020202020204" pitchFamily="34" charset="0"/>
              <a:buChar char="•"/>
            </a:pPr>
            <a:r>
              <a:rPr lang="en-GB" sz="1800">
                <a:latin typeface="Lexend" pitchFamily="2" charset="0"/>
              </a:rPr>
              <a:t>The main channel for referrals reaching Specialist Refuge is through the In-House Duty Teams</a:t>
            </a:r>
          </a:p>
          <a:p>
            <a:pPr marL="285750" lvl="1" indent="-285750">
              <a:buFont typeface="Arial" panose="020B0604020202020204" pitchFamily="34" charset="0"/>
              <a:buChar char="•"/>
            </a:pPr>
            <a:endParaRPr lang="en-GB">
              <a:latin typeface="Lexend" pitchFamily="2" charset="0"/>
            </a:endParaRPr>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pic>
        <p:nvPicPr>
          <p:cNvPr id="8" name="Picture 7" descr="A sankey plot showing which services refer victims to domestic abuse providers by support type (community services, specialist refuge and refuge services). &#10;&#10;The overall trend shows that the majority of referrals are self referrals, followed by referrals made by the police and by children's social care services. &#10;&#10;The table behind this sankey plot is available upon request from domesticabuse.data@essex.gov.uk ">
            <a:extLst>
              <a:ext uri="{FF2B5EF4-FFF2-40B4-BE49-F238E27FC236}">
                <a16:creationId xmlns:a16="http://schemas.microsoft.com/office/drawing/2014/main" id="{C47A32F6-EDBB-EC20-DEF3-929A61E59B26}"/>
              </a:ext>
            </a:extLst>
          </p:cNvPr>
          <p:cNvPicPr>
            <a:picLocks noChangeAspect="1"/>
          </p:cNvPicPr>
          <p:nvPr/>
        </p:nvPicPr>
        <p:blipFill>
          <a:blip r:embed="rId3"/>
          <a:stretch>
            <a:fillRect/>
          </a:stretch>
        </p:blipFill>
        <p:spPr>
          <a:xfrm>
            <a:off x="5801360" y="1871668"/>
            <a:ext cx="5948679" cy="4593377"/>
          </a:xfrm>
          <a:prstGeom prst="rect">
            <a:avLst/>
          </a:prstGeom>
          <a:ln>
            <a:solidFill>
              <a:schemeClr val="tx1"/>
            </a:solidFill>
          </a:ln>
        </p:spPr>
      </p:pic>
      <p:sp>
        <p:nvSpPr>
          <p:cNvPr id="5" name="TextBox 4">
            <a:extLst>
              <a:ext uri="{FF2B5EF4-FFF2-40B4-BE49-F238E27FC236}">
                <a16:creationId xmlns:a16="http://schemas.microsoft.com/office/drawing/2014/main" id="{BFF4EA7A-3385-8B95-59B9-A31DBB38B5C2}"/>
              </a:ext>
            </a:extLst>
          </p:cNvPr>
          <p:cNvSpPr txBox="1"/>
          <p:nvPr/>
        </p:nvSpPr>
        <p:spPr>
          <a:xfrm>
            <a:off x="5925946" y="1499298"/>
            <a:ext cx="5679440" cy="85662"/>
          </a:xfrm>
          <a:prstGeom prst="rect">
            <a:avLst/>
          </a:prstGeom>
          <a:noFill/>
        </p:spPr>
        <p:txBody>
          <a:bodyPr wrap="square" lIns="0" tIns="0" rIns="0" bIns="0" rtlCol="0">
            <a:noAutofit/>
          </a:bodyPr>
          <a:lstStyle/>
          <a:p>
            <a:pPr algn="ctr">
              <a:spcAft>
                <a:spcPts val="1134"/>
              </a:spcAft>
            </a:pPr>
            <a:r>
              <a:rPr lang="en-GB" sz="1500">
                <a:latin typeface="Lexend" pitchFamily="2" charset="0"/>
              </a:rPr>
              <a:t>Source of Referrals to Services within Providers’ Provision</a:t>
            </a:r>
          </a:p>
        </p:txBody>
      </p:sp>
      <p:sp>
        <p:nvSpPr>
          <p:cNvPr id="6" name="TextBox 5">
            <a:extLst>
              <a:ext uri="{FF2B5EF4-FFF2-40B4-BE49-F238E27FC236}">
                <a16:creationId xmlns:a16="http://schemas.microsoft.com/office/drawing/2014/main" id="{7FFDEC80-EC28-DCC6-9F84-BD03436B0BA6}"/>
              </a:ext>
            </a:extLst>
          </p:cNvPr>
          <p:cNvSpPr txBox="1"/>
          <p:nvPr/>
        </p:nvSpPr>
        <p:spPr>
          <a:xfrm>
            <a:off x="9230359" y="5626603"/>
            <a:ext cx="2519680" cy="689689"/>
          </a:xfrm>
          <a:prstGeom prst="rect">
            <a:avLst/>
          </a:prstGeom>
          <a:noFill/>
        </p:spPr>
        <p:txBody>
          <a:bodyPr wrap="square" lIns="0" tIns="0" rIns="0" bIns="0" rtlCol="0">
            <a:noAutofit/>
          </a:bodyPr>
          <a:lstStyle/>
          <a:p>
            <a:pPr>
              <a:spcAft>
                <a:spcPts val="1134"/>
              </a:spcAft>
            </a:pPr>
            <a:r>
              <a:rPr lang="en-GB" sz="900">
                <a:solidFill>
                  <a:schemeClr val="bg2">
                    <a:lumMod val="50000"/>
                  </a:schemeClr>
                </a:solidFill>
                <a:latin typeface="Lexend" pitchFamily="2" charset="0"/>
              </a:rPr>
              <a:t>*Please note graph shows </a:t>
            </a:r>
            <a:r>
              <a:rPr lang="en-GB" sz="900" b="1">
                <a:solidFill>
                  <a:schemeClr val="bg2">
                    <a:lumMod val="50000"/>
                  </a:schemeClr>
                </a:solidFill>
                <a:latin typeface="Lexend" pitchFamily="2" charset="0"/>
              </a:rPr>
              <a:t>the main sources </a:t>
            </a:r>
            <a:r>
              <a:rPr lang="en-GB" sz="900">
                <a:solidFill>
                  <a:schemeClr val="bg2">
                    <a:lumMod val="50000"/>
                  </a:schemeClr>
                </a:solidFill>
                <a:latin typeface="Lexend" pitchFamily="2" charset="0"/>
              </a:rPr>
              <a:t>of referral to domestic abuse providers due to the level of recording within the data. A version including uncommon routes can be made available upon request. </a:t>
            </a:r>
          </a:p>
        </p:txBody>
      </p:sp>
    </p:spTree>
    <p:extLst>
      <p:ext uri="{BB962C8B-B14F-4D97-AF65-F5344CB8AC3E}">
        <p14:creationId xmlns:p14="http://schemas.microsoft.com/office/powerpoint/2010/main" val="95149686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41561" y="123042"/>
            <a:ext cx="11129080" cy="1360592"/>
          </a:xfrm>
        </p:spPr>
        <p:txBody>
          <a:bodyPr/>
          <a:lstStyle/>
          <a:p>
            <a:r>
              <a:rPr lang="en-GB">
                <a:latin typeface="Lexend" pitchFamily="2" charset="0"/>
              </a:rPr>
              <a:t>Further training of professionals has been emphasized in interviews with victims</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7" name="TextBox 6">
            <a:extLst>
              <a:ext uri="{FF2B5EF4-FFF2-40B4-BE49-F238E27FC236}">
                <a16:creationId xmlns:a16="http://schemas.microsoft.com/office/drawing/2014/main" id="{DD59040B-FCC8-A3EF-0B42-2C74B2A6615F}"/>
              </a:ext>
            </a:extLst>
          </p:cNvPr>
          <p:cNvSpPr txBox="1"/>
          <p:nvPr/>
        </p:nvSpPr>
        <p:spPr>
          <a:xfrm>
            <a:off x="408339" y="1533465"/>
            <a:ext cx="11460480" cy="5324535"/>
          </a:xfrm>
          <a:prstGeom prst="rect">
            <a:avLst/>
          </a:prstGeom>
          <a:noFill/>
        </p:spPr>
        <p:txBody>
          <a:bodyPr wrap="square">
            <a:spAutoFit/>
          </a:bodyPr>
          <a:lstStyle/>
          <a:p>
            <a:pPr>
              <a:spcBef>
                <a:spcPts val="0"/>
              </a:spcBef>
              <a:spcAft>
                <a:spcPts val="0"/>
              </a:spcAft>
            </a:pPr>
            <a:r>
              <a:rPr lang="en-GB" b="1">
                <a:solidFill>
                  <a:srgbClr val="E40037"/>
                </a:solidFill>
                <a:latin typeface="Lexend" pitchFamily="2" charset="0"/>
              </a:rPr>
              <a:t>Previous missed opportunities for professionals to identify interviewed survivors as a victim of domestic abuse </a:t>
            </a:r>
            <a:r>
              <a:rPr lang="en-GB" b="0">
                <a:latin typeface="Lexend" pitchFamily="2" charset="0"/>
              </a:rPr>
              <a:t>and signpost them appropriately were mentioned by interviewees.</a:t>
            </a:r>
          </a:p>
          <a:p>
            <a:pPr>
              <a:spcBef>
                <a:spcPts val="0"/>
              </a:spcBef>
              <a:spcAft>
                <a:spcPts val="0"/>
              </a:spcAft>
            </a:pPr>
            <a:endParaRPr lang="en-GB" sz="1600" b="0">
              <a:latin typeface="Lexend" pitchFamily="2" charset="0"/>
            </a:endParaRPr>
          </a:p>
          <a:p>
            <a:pPr algn="ctr">
              <a:spcBef>
                <a:spcPts val="0"/>
              </a:spcBef>
              <a:spcAft>
                <a:spcPts val="0"/>
              </a:spcAft>
            </a:pPr>
            <a:r>
              <a:rPr lang="en-GB" b="1">
                <a:solidFill>
                  <a:srgbClr val="000000"/>
                </a:solidFill>
                <a:effectLst/>
                <a:latin typeface="Lexend" pitchFamily="2" charset="0"/>
                <a:ea typeface="Calibri" panose="020F0502020204030204" pitchFamily="34" charset="0"/>
                <a:cs typeface="Times New Roman" panose="02020603050405020304" pitchFamily="18" charset="0"/>
              </a:rPr>
              <a:t>“Been to the social prescriber at the surgery and although good about some things they did not offer DA support or signposting”</a:t>
            </a:r>
            <a:r>
              <a:rPr lang="en-GB" b="1">
                <a:solidFill>
                  <a:srgbClr val="000000"/>
                </a:solidFill>
                <a:latin typeface="Lexend" pitchFamily="2" charset="0"/>
              </a:rPr>
              <a:t> </a:t>
            </a:r>
            <a:r>
              <a:rPr lang="en-GB" sz="1600" b="1" i="1">
                <a:solidFill>
                  <a:srgbClr val="000000"/>
                </a:solidFill>
                <a:latin typeface="Lexend" pitchFamily="2" charset="0"/>
              </a:rPr>
              <a:t>[Female, 35-44, Chelmsford] </a:t>
            </a:r>
          </a:p>
          <a:p>
            <a:pPr algn="ctr">
              <a:spcBef>
                <a:spcPts val="0"/>
              </a:spcBef>
              <a:spcAft>
                <a:spcPts val="0"/>
              </a:spcAft>
            </a:pPr>
            <a:endParaRPr lang="en-GB" b="1">
              <a:solidFill>
                <a:srgbClr val="000000"/>
              </a:solidFill>
              <a:latin typeface="Lexend" pitchFamily="2" charset="0"/>
            </a:endParaRPr>
          </a:p>
          <a:p>
            <a:pPr algn="ctr">
              <a:spcBef>
                <a:spcPts val="0"/>
              </a:spcBef>
              <a:spcAft>
                <a:spcPts val="0"/>
              </a:spcAft>
            </a:pPr>
            <a:r>
              <a:rPr lang="en-GB" b="1">
                <a:solidFill>
                  <a:srgbClr val="000000"/>
                </a:solidFill>
                <a:latin typeface="Lexend" pitchFamily="2" charset="0"/>
              </a:rPr>
              <a:t>“I know there’s safeguarding lead at the hospital, but I went in with injuries once and I just got pushed through the queue and spat out the other side.” </a:t>
            </a:r>
            <a:r>
              <a:rPr lang="en-GB" sz="1600" b="1" i="1">
                <a:solidFill>
                  <a:srgbClr val="000000"/>
                </a:solidFill>
                <a:latin typeface="Lexend" pitchFamily="2" charset="0"/>
              </a:rPr>
              <a:t>[Female, 35-44, Epping] </a:t>
            </a:r>
          </a:p>
          <a:p>
            <a:pPr algn="ctr">
              <a:spcBef>
                <a:spcPts val="0"/>
              </a:spcBef>
              <a:spcAft>
                <a:spcPts val="0"/>
              </a:spcAft>
            </a:pPr>
            <a:endParaRPr lang="en-GB" b="1" i="1">
              <a:solidFill>
                <a:srgbClr val="000000"/>
              </a:solidFill>
              <a:latin typeface="Lexend" pitchFamily="2" charset="0"/>
            </a:endParaRPr>
          </a:p>
          <a:p>
            <a:pPr>
              <a:spcBef>
                <a:spcPts val="0"/>
              </a:spcBef>
              <a:spcAft>
                <a:spcPts val="0"/>
              </a:spcAft>
            </a:pPr>
            <a:r>
              <a:rPr lang="en-GB">
                <a:solidFill>
                  <a:srgbClr val="000000"/>
                </a:solidFill>
                <a:latin typeface="Lexend" pitchFamily="2" charset="0"/>
              </a:rPr>
              <a:t>This can result in victims’ journeys with services starting later and them living with domestic abuse for longer, with research finding that on average, families with domestic abuse experience it for 2.6 years, but that it can be ongoing for significantly longer6. </a:t>
            </a:r>
          </a:p>
          <a:p>
            <a:pPr>
              <a:spcBef>
                <a:spcPts val="0"/>
              </a:spcBef>
              <a:spcAft>
                <a:spcPts val="0"/>
              </a:spcAft>
            </a:pPr>
            <a:endParaRPr lang="en-GB">
              <a:solidFill>
                <a:srgbClr val="000000"/>
              </a:solidFill>
              <a:latin typeface="Lexend" pitchFamily="2" charset="0"/>
            </a:endParaRPr>
          </a:p>
          <a:p>
            <a:pPr>
              <a:spcBef>
                <a:spcPts val="0"/>
              </a:spcBef>
              <a:spcAft>
                <a:spcPts val="0"/>
              </a:spcAft>
            </a:pPr>
            <a:r>
              <a:rPr lang="en-GB">
                <a:solidFill>
                  <a:srgbClr val="000000"/>
                </a:solidFill>
                <a:latin typeface="Lexend" pitchFamily="2" charset="0"/>
              </a:rPr>
              <a:t>Overall improved training for professionals, including within local authorities, Police and health services has been highlighted in the qualitative analysis, and can help support victims in their navigating of support services.</a:t>
            </a:r>
          </a:p>
          <a:p>
            <a:pPr>
              <a:spcBef>
                <a:spcPts val="0"/>
              </a:spcBef>
              <a:spcAft>
                <a:spcPts val="0"/>
              </a:spcAft>
            </a:pPr>
            <a:endParaRPr lang="en-GB">
              <a:solidFill>
                <a:srgbClr val="000000"/>
              </a:solidFill>
              <a:latin typeface="Lexend" pitchFamily="2" charset="0"/>
            </a:endParaRPr>
          </a:p>
          <a:p>
            <a:pPr>
              <a:spcBef>
                <a:spcPts val="0"/>
              </a:spcBef>
              <a:spcAft>
                <a:spcPts val="0"/>
              </a:spcAft>
            </a:pPr>
            <a:endParaRPr lang="en-GB">
              <a:solidFill>
                <a:srgbClr val="000000"/>
              </a:solidFill>
              <a:latin typeface="Lexend" pitchFamily="2" charset="0"/>
            </a:endParaRPr>
          </a:p>
          <a:p>
            <a:pPr marL="285750" indent="-285750">
              <a:spcBef>
                <a:spcPts val="0"/>
              </a:spcBef>
              <a:spcAft>
                <a:spcPts val="0"/>
              </a:spcAft>
              <a:buFont typeface="Arial" panose="020B0604020202020204" pitchFamily="34" charset="0"/>
              <a:buChar char="•"/>
            </a:pPr>
            <a:endParaRPr lang="en-GB" sz="1800" i="1">
              <a:solidFill>
                <a:schemeClr val="accent1"/>
              </a:solidFill>
              <a:latin typeface="Lexend" pitchFamily="2" charset="0"/>
            </a:endParaRPr>
          </a:p>
        </p:txBody>
      </p:sp>
      <p:sp>
        <p:nvSpPr>
          <p:cNvPr id="3" name="Text Placeholder 4">
            <a:extLst>
              <a:ext uri="{FF2B5EF4-FFF2-40B4-BE49-F238E27FC236}">
                <a16:creationId xmlns:a16="http://schemas.microsoft.com/office/drawing/2014/main" id="{6F21E07D-1F86-3348-402C-3C21FA54FAE7}"/>
              </a:ext>
            </a:extLst>
          </p:cNvPr>
          <p:cNvSpPr txBox="1">
            <a:spLocks/>
          </p:cNvSpPr>
          <p:nvPr/>
        </p:nvSpPr>
        <p:spPr>
          <a:xfrm>
            <a:off x="6931486" y="6009966"/>
            <a:ext cx="4577846" cy="650885"/>
          </a:xfrm>
          <a:prstGeom prst="rect">
            <a:avLst/>
          </a:prstGeom>
          <a:solidFill>
            <a:srgbClr val="004C94"/>
          </a:solidFill>
        </p:spPr>
        <p:txBody>
          <a:bodyPr vert="horz" lIns="91440" tIns="45720" rIns="91440" bIns="45720" rtlCol="0">
            <a:normAutofit fontScale="550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Lexend" pitchFamily="2" charset="0"/>
                <a:ea typeface="MS PGothic" pitchFamily="34" charset="-128"/>
                <a:cs typeface="+mn-cs"/>
              </a:rPr>
              <a:t>ADDITIONAL ENGAGEMENT WITH REFERRAL AGENCIES AND WITH EXTERNAL SUPORT SERVICES ON HOW TO IDENTIFY AND HELP DA VICTIMS</a:t>
            </a:r>
          </a:p>
        </p:txBody>
      </p:sp>
      <p:pic>
        <p:nvPicPr>
          <p:cNvPr id="4" name="Picture 2" descr="Light bulb - Free technology icons">
            <a:extLst>
              <a:ext uri="{FF2B5EF4-FFF2-40B4-BE49-F238E27FC236}">
                <a16:creationId xmlns:a16="http://schemas.microsoft.com/office/drawing/2014/main" id="{2B351400-0132-604B-4A5F-27EFCDDB3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026" y="5702149"/>
            <a:ext cx="704851"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979595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41561" y="123042"/>
            <a:ext cx="11129080" cy="1360592"/>
          </a:xfrm>
        </p:spPr>
        <p:txBody>
          <a:bodyPr/>
          <a:lstStyle/>
          <a:p>
            <a:r>
              <a:rPr lang="en-GB">
                <a:latin typeface="Lexend" pitchFamily="2" charset="0"/>
              </a:rPr>
              <a:t>Lack of join-up between services can generate difficulties throughout victims’ service journeys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7" name="TextBox 6">
            <a:extLst>
              <a:ext uri="{FF2B5EF4-FFF2-40B4-BE49-F238E27FC236}">
                <a16:creationId xmlns:a16="http://schemas.microsoft.com/office/drawing/2014/main" id="{DD59040B-FCC8-A3EF-0B42-2C74B2A6615F}"/>
              </a:ext>
            </a:extLst>
          </p:cNvPr>
          <p:cNvSpPr txBox="1"/>
          <p:nvPr/>
        </p:nvSpPr>
        <p:spPr>
          <a:xfrm>
            <a:off x="365760" y="2090924"/>
            <a:ext cx="11460480" cy="3385542"/>
          </a:xfrm>
          <a:prstGeom prst="rect">
            <a:avLst/>
          </a:prstGeom>
          <a:noFill/>
        </p:spPr>
        <p:txBody>
          <a:bodyPr wrap="square">
            <a:spAutoFit/>
          </a:bodyPr>
          <a:lstStyle/>
          <a:p>
            <a:pPr>
              <a:spcBef>
                <a:spcPts val="0"/>
              </a:spcBef>
              <a:spcAft>
                <a:spcPts val="0"/>
              </a:spcAft>
            </a:pPr>
            <a:endParaRPr lang="en-GB">
              <a:solidFill>
                <a:schemeClr val="accent1"/>
              </a:solidFill>
              <a:latin typeface="Lexend" pitchFamily="2" charset="0"/>
            </a:endParaRPr>
          </a:p>
          <a:p>
            <a:pPr>
              <a:spcBef>
                <a:spcPts val="0"/>
              </a:spcBef>
              <a:spcAft>
                <a:spcPts val="0"/>
              </a:spcAft>
            </a:pPr>
            <a:r>
              <a:rPr lang="en-GB" b="1">
                <a:solidFill>
                  <a:srgbClr val="E40037"/>
                </a:solidFill>
                <a:latin typeface="Lexend" pitchFamily="2" charset="0"/>
              </a:rPr>
              <a:t>Lack of communication </a:t>
            </a:r>
            <a:r>
              <a:rPr lang="en-GB" b="0">
                <a:latin typeface="Lexend" pitchFamily="2" charset="0"/>
              </a:rPr>
              <a:t>between services was highlighted in interviews with victims with regard to </a:t>
            </a:r>
            <a:r>
              <a:rPr lang="en-GB" b="1">
                <a:solidFill>
                  <a:srgbClr val="E40037"/>
                </a:solidFill>
                <a:latin typeface="Lexend" pitchFamily="2" charset="0"/>
              </a:rPr>
              <a:t>case information</a:t>
            </a:r>
            <a:r>
              <a:rPr lang="en-GB" b="0">
                <a:latin typeface="Lexend" pitchFamily="2" charset="0"/>
              </a:rPr>
              <a:t>.</a:t>
            </a:r>
          </a:p>
          <a:p>
            <a:pPr>
              <a:spcBef>
                <a:spcPts val="0"/>
              </a:spcBef>
              <a:spcAft>
                <a:spcPts val="0"/>
              </a:spcAft>
            </a:pPr>
            <a:endParaRPr lang="en-GB" sz="1600" b="0">
              <a:latin typeface="Lexend" pitchFamily="2" charset="0"/>
            </a:endParaRPr>
          </a:p>
          <a:p>
            <a:pPr algn="ctr">
              <a:spcBef>
                <a:spcPts val="0"/>
              </a:spcBef>
              <a:spcAft>
                <a:spcPts val="0"/>
              </a:spcAft>
            </a:pPr>
            <a:r>
              <a:rPr lang="en-GB" sz="1800" b="1">
                <a:latin typeface="Lexend" pitchFamily="2" charset="0"/>
              </a:rPr>
              <a:t>“Having to keep repeating it was frustrating. I kept saying I can’t really talk because my son’s here…constantly reliving it over and over again…it was a constant reminder, and I couldn’t move on really...different organisations weren’t really talking to each other. I think they just need to communicate with each other and find out what’s going on.” [Female, 35-44, Epping]</a:t>
            </a:r>
          </a:p>
          <a:p>
            <a:pPr algn="ctr">
              <a:spcBef>
                <a:spcPts val="0"/>
              </a:spcBef>
              <a:spcAft>
                <a:spcPts val="0"/>
              </a:spcAft>
            </a:pPr>
            <a:endParaRPr lang="en-GB" b="1">
              <a:latin typeface="Lexend" pitchFamily="2" charset="0"/>
            </a:endParaRPr>
          </a:p>
          <a:p>
            <a:pPr algn="ctr">
              <a:spcBef>
                <a:spcPts val="0"/>
              </a:spcBef>
              <a:spcAft>
                <a:spcPts val="0"/>
              </a:spcAft>
            </a:pPr>
            <a:endParaRPr lang="en-GB" b="1">
              <a:latin typeface="Lexend" pitchFamily="2" charset="0"/>
            </a:endParaRPr>
          </a:p>
          <a:p>
            <a:pPr>
              <a:spcBef>
                <a:spcPts val="0"/>
              </a:spcBef>
              <a:spcAft>
                <a:spcPts val="0"/>
              </a:spcAft>
            </a:pPr>
            <a:r>
              <a:rPr lang="en-GB" b="1">
                <a:solidFill>
                  <a:srgbClr val="E40037"/>
                </a:solidFill>
                <a:latin typeface="Lexend" pitchFamily="2" charset="0"/>
              </a:rPr>
              <a:t>Lack of signposting and referring </a:t>
            </a:r>
            <a:r>
              <a:rPr lang="en-GB">
                <a:latin typeface="Lexend" pitchFamily="2" charset="0"/>
              </a:rPr>
              <a:t>between services was also emphasized, with survivors feeling like the onus was on them to reach out to services.</a:t>
            </a:r>
            <a:endParaRPr lang="en-GB" sz="1800">
              <a:latin typeface="Lexend" pitchFamily="2" charset="0"/>
            </a:endParaRPr>
          </a:p>
        </p:txBody>
      </p:sp>
      <p:sp>
        <p:nvSpPr>
          <p:cNvPr id="3" name="Text Placeholder 4">
            <a:extLst>
              <a:ext uri="{FF2B5EF4-FFF2-40B4-BE49-F238E27FC236}">
                <a16:creationId xmlns:a16="http://schemas.microsoft.com/office/drawing/2014/main" id="{6F21E07D-1F86-3348-402C-3C21FA54FAE7}"/>
              </a:ext>
            </a:extLst>
          </p:cNvPr>
          <p:cNvSpPr txBox="1">
            <a:spLocks/>
          </p:cNvSpPr>
          <p:nvPr/>
        </p:nvSpPr>
        <p:spPr>
          <a:xfrm>
            <a:off x="6931487" y="5933153"/>
            <a:ext cx="4577846" cy="650885"/>
          </a:xfrm>
          <a:prstGeom prst="rect">
            <a:avLst/>
          </a:prstGeom>
          <a:solidFill>
            <a:srgbClr val="004C94"/>
          </a:solidFill>
        </p:spPr>
        <p:txBody>
          <a:bodyPr vert="horz" lIns="91440" tIns="45720" rIns="91440" bIns="45720" rtlCol="0">
            <a:normAutofit fontScale="550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lang="en-GB">
                <a:solidFill>
                  <a:prstClr val="white"/>
                </a:solidFill>
                <a:latin typeface="Lexend" pitchFamily="2" charset="0"/>
              </a:rPr>
              <a:t>IMPROVING CURRENT CHANNELS OF SHARING INFORMATION ON DA CASES COULD HELP VICTIMS DURING THEIR JOURNEY THROUGH SERVICES</a:t>
            </a:r>
            <a:endParaRPr kumimoji="0" lang="en-GB" sz="2400" b="0" i="0" u="none" strike="noStrike" kern="1200" cap="none" spc="0" normalizeH="0" baseline="0" noProof="0">
              <a:ln>
                <a:noFill/>
              </a:ln>
              <a:solidFill>
                <a:prstClr val="white"/>
              </a:solidFill>
              <a:effectLst/>
              <a:uLnTx/>
              <a:uFillTx/>
              <a:latin typeface="Lexend" pitchFamily="2" charset="0"/>
              <a:ea typeface="MS PGothic" pitchFamily="34" charset="-128"/>
              <a:cs typeface="+mn-cs"/>
            </a:endParaRPr>
          </a:p>
        </p:txBody>
      </p:sp>
      <p:pic>
        <p:nvPicPr>
          <p:cNvPr id="4" name="Picture 2" descr="Light bulb - Free technology icons">
            <a:extLst>
              <a:ext uri="{FF2B5EF4-FFF2-40B4-BE49-F238E27FC236}">
                <a16:creationId xmlns:a16="http://schemas.microsoft.com/office/drawing/2014/main" id="{2B351400-0132-604B-4A5F-27EFCDDB3D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061" y="5580727"/>
            <a:ext cx="704851"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07885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178D-7F07-7DEC-0C48-9ECF41B9879D}"/>
              </a:ext>
            </a:extLst>
          </p:cNvPr>
          <p:cNvSpPr>
            <a:spLocks noGrp="1"/>
          </p:cNvSpPr>
          <p:nvPr>
            <p:ph type="title"/>
          </p:nvPr>
        </p:nvSpPr>
        <p:spPr>
          <a:xfrm>
            <a:off x="563556" y="2236112"/>
            <a:ext cx="11323644" cy="1697218"/>
          </a:xfrm>
        </p:spPr>
        <p:txBody>
          <a:bodyPr/>
          <a:lstStyle/>
          <a:p>
            <a:r>
              <a:rPr lang="en-GB" sz="6000" b="1">
                <a:solidFill>
                  <a:schemeClr val="bg1"/>
                </a:solidFill>
                <a:latin typeface="Lexend" pitchFamily="2" charset="0"/>
              </a:rPr>
              <a:t>Outcomes following Support</a:t>
            </a:r>
            <a:br>
              <a:rPr lang="en-GB" sz="6000" b="1">
                <a:ln>
                  <a:solidFill>
                    <a:sysClr val="windowText" lastClr="000000"/>
                  </a:solidFill>
                </a:ln>
                <a:solidFill>
                  <a:schemeClr val="bg1"/>
                </a:solidFill>
                <a:latin typeface="Lexend" pitchFamily="2" charset="0"/>
              </a:rPr>
            </a:br>
            <a:endParaRPr lang="en-GB">
              <a:ln>
                <a:solidFill>
                  <a:sysClr val="windowText" lastClr="000000"/>
                </a:solidFill>
              </a:ln>
            </a:endParaRPr>
          </a:p>
        </p:txBody>
      </p:sp>
    </p:spTree>
    <p:extLst>
      <p:ext uri="{BB962C8B-B14F-4D97-AF65-F5344CB8AC3E}">
        <p14:creationId xmlns:p14="http://schemas.microsoft.com/office/powerpoint/2010/main" val="323321611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440774" y="2121919"/>
            <a:ext cx="6478186" cy="2614162"/>
          </a:xfrm>
        </p:spPr>
        <p:txBody>
          <a:bodyPr/>
          <a:lstStyle/>
          <a:p>
            <a:r>
              <a:rPr lang="en-GB" sz="4400">
                <a:latin typeface="Lexend" pitchFamily="2" charset="0"/>
              </a:rPr>
              <a:t>What Outcomes do Victims experience following Services? </a:t>
            </a:r>
            <a:br>
              <a:rPr lang="en-GB" sz="4000">
                <a:latin typeface="Lexend" pitchFamily="2" charset="0"/>
              </a:rPr>
            </a:br>
            <a:br>
              <a:rPr lang="en-GB" sz="4000">
                <a:latin typeface="Lexend" pitchFamily="2" charset="0"/>
              </a:rPr>
            </a:br>
            <a:br>
              <a:rPr lang="en-GB" sz="4000">
                <a:latin typeface="Lexend" pitchFamily="2" charset="0"/>
              </a:rPr>
            </a:br>
            <a:br>
              <a:rPr lang="en-GB" sz="4000">
                <a:latin typeface="Lexend" pitchFamily="2" charset="0"/>
              </a:rPr>
            </a:br>
            <a:br>
              <a:rPr lang="en-GB" sz="4000">
                <a:solidFill>
                  <a:srgbClr val="FF0000"/>
                </a:solidFill>
                <a:latin typeface="Lexend" pitchFamily="2" charset="0"/>
              </a:rPr>
            </a:br>
            <a:endParaRPr lang="en-GB">
              <a:solidFill>
                <a:srgbClr val="FF0000"/>
              </a:solidFill>
              <a:latin typeface="Lexend" pitchFamily="2" charset="0"/>
            </a:endParaRPr>
          </a:p>
        </p:txBody>
      </p:sp>
    </p:spTree>
    <p:extLst>
      <p:ext uri="{BB962C8B-B14F-4D97-AF65-F5344CB8AC3E}">
        <p14:creationId xmlns:p14="http://schemas.microsoft.com/office/powerpoint/2010/main" val="3618883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76EC664-4A3D-B671-BDF4-379558FD5494}"/>
              </a:ext>
            </a:extLst>
          </p:cNvPr>
          <p:cNvSpPr txBox="1"/>
          <p:nvPr/>
        </p:nvSpPr>
        <p:spPr>
          <a:xfrm>
            <a:off x="328773" y="2437920"/>
            <a:ext cx="11482929" cy="2449388"/>
          </a:xfrm>
          <a:prstGeom prst="rect">
            <a:avLst/>
          </a:prstGeom>
          <a:noFill/>
        </p:spPr>
        <p:txBody>
          <a:bodyPr wrap="square" lIns="91440" tIns="45720" rIns="91440" bIns="45720" anchor="t">
            <a:spAutoFit/>
          </a:bodyPr>
          <a:lstStyle/>
          <a:p>
            <a:pPr>
              <a:spcAft>
                <a:spcPts val="1134"/>
              </a:spcAft>
            </a:pPr>
            <a:r>
              <a:rPr lang="en-GB" sz="1600" dirty="0">
                <a:latin typeface="Lexend"/>
              </a:rPr>
              <a:t>National estimates suggest that 1 in 10 LGBTQ people in the UK have faced domestic abuse in the past year. Based on national estimates, 2,970 LGBTQ+ individuals will have experienced domestic abuse in Essex, By contrast, 186 LGBTQ+ victims were supported by providers between April 2021 and March 2023. 244 were referred via Compass, and low numbers approached local authorities for housing support or were heard as cases at MARAC*. </a:t>
            </a:r>
            <a:endParaRPr lang="en-US" dirty="0"/>
          </a:p>
          <a:p>
            <a:pPr>
              <a:spcAft>
                <a:spcPts val="1134"/>
              </a:spcAft>
            </a:pPr>
            <a:r>
              <a:rPr lang="en-GB" sz="1600" dirty="0">
                <a:latin typeface="Lexend"/>
              </a:rPr>
              <a:t>Research suggests LGBTQ+ victims can experience additional challenges and barriers to accessing support. In provider data, 70% of LGB+ victims are presenting Mental Health needs compared to 51% of heterosexual victims. Similarly, the proportion of Transgender victims* supported by providers presenting mental health needs was slightly higher than that of cisgender victims.</a:t>
            </a:r>
            <a:endParaRPr lang="en-GB" sz="1600" dirty="0">
              <a:latin typeface="Lexend" pitchFamily="2" charset="0"/>
            </a:endParaRPr>
          </a:p>
        </p:txBody>
      </p:sp>
      <p:sp>
        <p:nvSpPr>
          <p:cNvPr id="10" name="TextBox 9">
            <a:extLst>
              <a:ext uri="{FF2B5EF4-FFF2-40B4-BE49-F238E27FC236}">
                <a16:creationId xmlns:a16="http://schemas.microsoft.com/office/drawing/2014/main" id="{3E6D32C7-0CD4-293D-101B-3BE2B142FF6F}"/>
              </a:ext>
            </a:extLst>
          </p:cNvPr>
          <p:cNvSpPr txBox="1"/>
          <p:nvPr/>
        </p:nvSpPr>
        <p:spPr>
          <a:xfrm>
            <a:off x="393521" y="1953467"/>
            <a:ext cx="11126912" cy="368615"/>
          </a:xfrm>
          <a:prstGeom prst="rect">
            <a:avLst/>
          </a:prstGeom>
          <a:noFill/>
        </p:spPr>
        <p:txBody>
          <a:bodyPr wrap="square" lIns="0" tIns="0" rIns="0" bIns="0" rtlCol="0" anchor="t">
            <a:noAutofit/>
          </a:bodyPr>
          <a:lstStyle/>
          <a:p>
            <a:pPr algn="l">
              <a:spcAft>
                <a:spcPts val="1134"/>
              </a:spcAft>
            </a:pPr>
            <a:r>
              <a:rPr lang="en-GB" sz="2000" b="1" dirty="0">
                <a:solidFill>
                  <a:srgbClr val="E97135"/>
                </a:solidFill>
                <a:latin typeface="Lexend"/>
              </a:rPr>
              <a:t>LGBTQ+ victims are likely to be under-represented in Domestic Abuse services. </a:t>
            </a:r>
          </a:p>
        </p:txBody>
      </p:sp>
      <p:sp>
        <p:nvSpPr>
          <p:cNvPr id="2" name="TextBox 1">
            <a:extLst>
              <a:ext uri="{FF2B5EF4-FFF2-40B4-BE49-F238E27FC236}">
                <a16:creationId xmlns:a16="http://schemas.microsoft.com/office/drawing/2014/main" id="{1256E73B-55B7-DDAA-ABDB-050BDBC5179F}"/>
              </a:ext>
            </a:extLst>
          </p:cNvPr>
          <p:cNvSpPr txBox="1"/>
          <p:nvPr/>
        </p:nvSpPr>
        <p:spPr>
          <a:xfrm>
            <a:off x="1892107" y="378310"/>
            <a:ext cx="10115394" cy="707886"/>
          </a:xfrm>
          <a:prstGeom prst="rect">
            <a:avLst/>
          </a:prstGeom>
          <a:noFill/>
        </p:spPr>
        <p:txBody>
          <a:bodyPr wrap="square">
            <a:spAutoFit/>
          </a:bodyPr>
          <a:lstStyle/>
          <a:p>
            <a:pPr marL="0" lvl="1"/>
            <a:r>
              <a:rPr lang="en-GB" sz="4000" b="1" dirty="0">
                <a:solidFill>
                  <a:schemeClr val="accent3"/>
                </a:solidFill>
                <a:latin typeface="Lexend" pitchFamily="2" charset="0"/>
              </a:rPr>
              <a:t>UNDER-REPRESENTED COHORTS</a:t>
            </a:r>
            <a:endParaRPr lang="en-GB" sz="4000" b="0" dirty="0">
              <a:solidFill>
                <a:schemeClr val="accent3"/>
              </a:solidFill>
              <a:latin typeface="Lexend" pitchFamily="2" charset="0"/>
            </a:endParaRPr>
          </a:p>
        </p:txBody>
      </p:sp>
      <p:sp>
        <p:nvSpPr>
          <p:cNvPr id="4" name="TextBox 3">
            <a:extLst>
              <a:ext uri="{FF2B5EF4-FFF2-40B4-BE49-F238E27FC236}">
                <a16:creationId xmlns:a16="http://schemas.microsoft.com/office/drawing/2014/main" id="{910ACD8A-A7F1-792F-B1BC-F61FDE277ED7}"/>
              </a:ext>
            </a:extLst>
          </p:cNvPr>
          <p:cNvSpPr txBox="1"/>
          <p:nvPr/>
        </p:nvSpPr>
        <p:spPr>
          <a:xfrm>
            <a:off x="2768487" y="1034403"/>
            <a:ext cx="7210265" cy="523220"/>
          </a:xfrm>
          <a:prstGeom prst="rect">
            <a:avLst/>
          </a:prstGeom>
          <a:solidFill>
            <a:schemeClr val="bg1"/>
          </a:solidFill>
        </p:spPr>
        <p:txBody>
          <a:bodyPr wrap="square">
            <a:spAutoFit/>
          </a:bodyPr>
          <a:lstStyle/>
          <a:p>
            <a:pPr marL="0" lvl="1"/>
            <a:r>
              <a:rPr lang="en-GB" sz="2800" b="1" dirty="0">
                <a:solidFill>
                  <a:schemeClr val="accent3">
                    <a:lumMod val="50000"/>
                  </a:schemeClr>
                </a:solidFill>
                <a:latin typeface="Lexend" pitchFamily="2" charset="0"/>
              </a:rPr>
              <a:t>LGBTQ+ </a:t>
            </a:r>
            <a:endParaRPr lang="en-GB" sz="2800" b="0" dirty="0">
              <a:solidFill>
                <a:schemeClr val="accent3">
                  <a:lumMod val="50000"/>
                </a:schemeClr>
              </a:solidFill>
              <a:latin typeface="Lexend" pitchFamily="2" charset="0"/>
            </a:endParaRPr>
          </a:p>
        </p:txBody>
      </p:sp>
      <p:pic>
        <p:nvPicPr>
          <p:cNvPr id="3" name="Picture 2" descr="Pride parade Flaticons Lineal Color icon">
            <a:extLst>
              <a:ext uri="{FF2B5EF4-FFF2-40B4-BE49-F238E27FC236}">
                <a16:creationId xmlns:a16="http://schemas.microsoft.com/office/drawing/2014/main" id="{562344C7-43D8-8862-79BC-5C3264009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222" y="510491"/>
            <a:ext cx="852755" cy="85275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9E5528C5-F0F5-1378-372D-4C73656DDC0D}"/>
              </a:ext>
            </a:extLst>
          </p:cNvPr>
          <p:cNvSpPr txBox="1">
            <a:spLocks/>
          </p:cNvSpPr>
          <p:nvPr/>
        </p:nvSpPr>
        <p:spPr>
          <a:xfrm>
            <a:off x="1407560" y="5221060"/>
            <a:ext cx="10112873" cy="1205073"/>
          </a:xfrm>
          <a:prstGeom prst="rect">
            <a:avLst/>
          </a:prstGeom>
          <a:solidFill>
            <a:srgbClr val="E97135"/>
          </a:solidFill>
        </p:spPr>
        <p:txBody>
          <a:bodyPr lIns="91440" tIns="45720" rIns="91440" bIns="45720" anchor="t"/>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b="0">
                <a:solidFill>
                  <a:schemeClr val="bg1"/>
                </a:solidFill>
                <a:effectLst/>
                <a:latin typeface="Lexend"/>
              </a:rPr>
              <a:t>We will seek to work with those with lived experience to better understand barriers and potential solutions to provide support where it is needed. We will work with system partners including local organisations to raise awareness and promote domestic abuse support with the LGBTQ+ community.</a:t>
            </a:r>
            <a:endParaRPr lang="en-GB" sz="1600" b="0" dirty="0">
              <a:solidFill>
                <a:schemeClr val="bg1"/>
              </a:solidFill>
              <a:effectLst/>
              <a:latin typeface="Lexend"/>
            </a:endParaRPr>
          </a:p>
        </p:txBody>
      </p:sp>
      <p:pic>
        <p:nvPicPr>
          <p:cNvPr id="6" name="Picture 2" descr="Light bulb - Free technology icons">
            <a:extLst>
              <a:ext uri="{FF2B5EF4-FFF2-40B4-BE49-F238E27FC236}">
                <a16:creationId xmlns:a16="http://schemas.microsoft.com/office/drawing/2014/main" id="{E5ADFE4E-1CA1-78EC-B07A-368935CB78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28" y="5487597"/>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58B02E9-FB87-37E4-C4C6-FE185E91AFE1}"/>
              </a:ext>
            </a:extLst>
          </p:cNvPr>
          <p:cNvSpPr txBox="1"/>
          <p:nvPr/>
        </p:nvSpPr>
        <p:spPr>
          <a:xfrm>
            <a:off x="393521" y="6685893"/>
            <a:ext cx="11771899" cy="280528"/>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Low figures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21565291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66031" y="135672"/>
            <a:ext cx="11335419" cy="440818"/>
          </a:xfrm>
        </p:spPr>
        <p:txBody>
          <a:bodyPr/>
          <a:lstStyle/>
          <a:p>
            <a:r>
              <a:rPr lang="en-GB">
                <a:latin typeface="Lexend" pitchFamily="2" charset="0"/>
              </a:rPr>
              <a:t>96% of clients who received provision went on to complete their allocated service</a:t>
            </a:r>
          </a:p>
        </p:txBody>
      </p:sp>
      <p:sp>
        <p:nvSpPr>
          <p:cNvPr id="3" name="TextBox 2">
            <a:extLst>
              <a:ext uri="{FF2B5EF4-FFF2-40B4-BE49-F238E27FC236}">
                <a16:creationId xmlns:a16="http://schemas.microsoft.com/office/drawing/2014/main" id="{F543690F-6512-A408-5061-97AEFAF85399}"/>
              </a:ext>
            </a:extLst>
          </p:cNvPr>
          <p:cNvSpPr txBox="1"/>
          <p:nvPr/>
        </p:nvSpPr>
        <p:spPr>
          <a:xfrm>
            <a:off x="8293421" y="6393602"/>
            <a:ext cx="4114345" cy="228988"/>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graphicFrame>
        <p:nvGraphicFramePr>
          <p:cNvPr id="4" name="Table 12">
            <a:extLst>
              <a:ext uri="{FF2B5EF4-FFF2-40B4-BE49-F238E27FC236}">
                <a16:creationId xmlns:a16="http://schemas.microsoft.com/office/drawing/2014/main" id="{BFA672AC-6A35-CB18-5F7E-AF6E61C82275}"/>
              </a:ext>
            </a:extLst>
          </p:cNvPr>
          <p:cNvGraphicFramePr>
            <a:graphicFrameLocks noGrp="1"/>
          </p:cNvGraphicFramePr>
          <p:nvPr>
            <p:extLst>
              <p:ext uri="{D42A27DB-BD31-4B8C-83A1-F6EECF244321}">
                <p14:modId xmlns:p14="http://schemas.microsoft.com/office/powerpoint/2010/main" val="409403132"/>
              </p:ext>
            </p:extLst>
          </p:nvPr>
        </p:nvGraphicFramePr>
        <p:xfrm>
          <a:off x="4993240" y="2698250"/>
          <a:ext cx="6747794" cy="2612602"/>
        </p:xfrm>
        <a:graphic>
          <a:graphicData uri="http://schemas.openxmlformats.org/drawingml/2006/table">
            <a:tbl>
              <a:tblPr firstRow="1" bandRow="1">
                <a:tableStyleId>{5C22544A-7EE6-4342-B048-85BDC9FD1C3A}</a:tableStyleId>
              </a:tblPr>
              <a:tblGrid>
                <a:gridCol w="3051061">
                  <a:extLst>
                    <a:ext uri="{9D8B030D-6E8A-4147-A177-3AD203B41FA5}">
                      <a16:colId xmlns:a16="http://schemas.microsoft.com/office/drawing/2014/main" val="3717441277"/>
                    </a:ext>
                  </a:extLst>
                </a:gridCol>
                <a:gridCol w="2748272">
                  <a:extLst>
                    <a:ext uri="{9D8B030D-6E8A-4147-A177-3AD203B41FA5}">
                      <a16:colId xmlns:a16="http://schemas.microsoft.com/office/drawing/2014/main" val="2604478398"/>
                    </a:ext>
                  </a:extLst>
                </a:gridCol>
                <a:gridCol w="948461">
                  <a:extLst>
                    <a:ext uri="{9D8B030D-6E8A-4147-A177-3AD203B41FA5}">
                      <a16:colId xmlns:a16="http://schemas.microsoft.com/office/drawing/2014/main" val="361116586"/>
                    </a:ext>
                  </a:extLst>
                </a:gridCol>
              </a:tblGrid>
              <a:tr h="866842">
                <a:tc>
                  <a:txBody>
                    <a:bodyPr/>
                    <a:lstStyle/>
                    <a:p>
                      <a:pPr algn="ctr"/>
                      <a:r>
                        <a:rPr lang="en-GB" sz="1800">
                          <a:latin typeface="Lexend" pitchFamily="2" charset="0"/>
                        </a:rPr>
                        <a:t>Recorded Outcome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a:latin typeface="Lexend" pitchFamily="2" charset="0"/>
                        </a:rPr>
                        <a:t>Total Number of Clients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1800">
                          <a:latin typeface="Lexend" pitchFamily="2" charset="0"/>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97075119"/>
                  </a:ext>
                </a:extLst>
              </a:tr>
              <a:tr h="543896">
                <a:tc>
                  <a:txBody>
                    <a:bodyPr/>
                    <a:lstStyle/>
                    <a:p>
                      <a:pPr algn="l" fontAlgn="b"/>
                      <a:r>
                        <a:rPr lang="en-GB" sz="1600" b="0" i="0" u="none" strike="noStrike">
                          <a:solidFill>
                            <a:srgbClr val="000000"/>
                          </a:solidFill>
                          <a:effectLst/>
                          <a:latin typeface="Lexend" pitchFamily="2" charset="0"/>
                        </a:rPr>
                        <a:t>Client Received Service/Support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600" b="0" i="0" u="none" strike="noStrike">
                          <a:solidFill>
                            <a:srgbClr val="000000"/>
                          </a:solidFill>
                          <a:effectLst/>
                          <a:latin typeface="Lexend" pitchFamily="2" charset="0"/>
                        </a:rPr>
                        <a:t>6034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600" b="0" i="0" u="none" strike="noStrike">
                          <a:solidFill>
                            <a:srgbClr val="000000"/>
                          </a:solidFill>
                          <a:effectLst/>
                          <a:latin typeface="Lexend" pitchFamily="2" charset="0"/>
                        </a:rPr>
                        <a:t>96.5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898180"/>
                  </a:ext>
                </a:extLst>
              </a:tr>
              <a:tr h="561549">
                <a:tc>
                  <a:txBody>
                    <a:bodyPr/>
                    <a:lstStyle/>
                    <a:p>
                      <a:pPr algn="l" fontAlgn="b"/>
                      <a:r>
                        <a:rPr lang="en-GB" sz="1600" b="0" i="0" u="none" strike="noStrike">
                          <a:solidFill>
                            <a:srgbClr val="000000"/>
                          </a:solidFill>
                          <a:effectLst/>
                          <a:latin typeface="Lexend" pitchFamily="2" charset="0"/>
                        </a:rPr>
                        <a:t>Improvement/Completed Support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600" b="0" i="0" u="none" strike="noStrike">
                          <a:solidFill>
                            <a:srgbClr val="000000"/>
                          </a:solidFill>
                          <a:effectLst/>
                          <a:latin typeface="Lexend" pitchFamily="2" charset="0"/>
                        </a:rPr>
                        <a:t>137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600" b="0" i="0" u="none" strike="noStrike">
                          <a:solidFill>
                            <a:srgbClr val="000000"/>
                          </a:solidFill>
                          <a:effectLst/>
                          <a:latin typeface="Lexend" pitchFamily="2" charset="0"/>
                        </a:rPr>
                        <a:t>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67419912"/>
                  </a:ext>
                </a:extLst>
              </a:tr>
              <a:tr h="640315">
                <a:tc>
                  <a:txBody>
                    <a:bodyPr/>
                    <a:lstStyle/>
                    <a:p>
                      <a:pPr algn="l" fontAlgn="b"/>
                      <a:r>
                        <a:rPr lang="en-GB" sz="1600" b="0" i="0" u="none" strike="noStrike" dirty="0">
                          <a:solidFill>
                            <a:srgbClr val="000000"/>
                          </a:solidFill>
                          <a:effectLst/>
                          <a:latin typeface="Lexend" pitchFamily="2" charset="0"/>
                        </a:rPr>
                        <a:t>Other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600" b="0" i="0" u="none" strike="noStrike" dirty="0">
                          <a:solidFill>
                            <a:srgbClr val="000000"/>
                          </a:solidFill>
                          <a:effectLst/>
                          <a:latin typeface="Lexend" pitchFamily="2" charset="0"/>
                        </a:rPr>
                        <a:t>84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600" b="0" i="0" u="none" strike="noStrike" dirty="0">
                          <a:solidFill>
                            <a:srgbClr val="000000"/>
                          </a:solidFill>
                          <a:effectLst/>
                          <a:latin typeface="Lexend" pitchFamily="2" charset="0"/>
                        </a:rPr>
                        <a:t>1.3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62025903"/>
                  </a:ext>
                </a:extLst>
              </a:tr>
            </a:tbl>
          </a:graphicData>
        </a:graphic>
      </p:graphicFrame>
      <p:sp>
        <p:nvSpPr>
          <p:cNvPr id="5" name="Content Placeholder 3">
            <a:extLst>
              <a:ext uri="{FF2B5EF4-FFF2-40B4-BE49-F238E27FC236}">
                <a16:creationId xmlns:a16="http://schemas.microsoft.com/office/drawing/2014/main" id="{178717CB-F00A-554F-A981-47381923E4B5}"/>
              </a:ext>
            </a:extLst>
          </p:cNvPr>
          <p:cNvSpPr txBox="1">
            <a:spLocks/>
          </p:cNvSpPr>
          <p:nvPr/>
        </p:nvSpPr>
        <p:spPr>
          <a:xfrm>
            <a:off x="605078" y="2017015"/>
            <a:ext cx="4114345" cy="5180032"/>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r>
              <a:rPr lang="en-GB" sz="1800" dirty="0">
                <a:latin typeface="Lexend" pitchFamily="2" charset="0"/>
              </a:rPr>
              <a:t>Of those clients who received provision and had an outcome recorded by the provider, the majority (96%) went on to complete their allocated service.</a:t>
            </a:r>
          </a:p>
          <a:p>
            <a:pPr lvl="1"/>
            <a:endParaRPr lang="en-GB" sz="1600" dirty="0">
              <a:latin typeface="Lexend" pitchFamily="2" charset="0"/>
            </a:endParaRPr>
          </a:p>
          <a:p>
            <a:pPr lvl="1"/>
            <a:r>
              <a:rPr lang="en-GB" sz="1400" dirty="0">
                <a:latin typeface="Lexend" pitchFamily="2" charset="0"/>
              </a:rPr>
              <a:t>**Please be aware that Domestic Abuse Providers are developing a new way of recording client outcomes and as such the figures provided are not reflective of the data currently being collated. </a:t>
            </a:r>
            <a:endParaRPr lang="en-GB" sz="1600" dirty="0">
              <a:latin typeface="Lexend" pitchFamily="2" charset="0"/>
            </a:endParaRPr>
          </a:p>
          <a:p>
            <a:pPr lvl="1"/>
            <a:r>
              <a:rPr lang="en-GB" sz="1400" dirty="0">
                <a:latin typeface="Lexend" pitchFamily="2" charset="0"/>
              </a:rPr>
              <a:t>**Not all clients who received a service had a recorded outcome. The figures in the table are reflective of those who had a progress referral, started a service and had a recorded outcome. </a:t>
            </a:r>
          </a:p>
          <a:p>
            <a:pPr lvl="1"/>
            <a:endParaRPr lang="en-GB" sz="1400" dirty="0">
              <a:latin typeface="Lexend" pitchFamily="2" charset="0"/>
            </a:endParaRPr>
          </a:p>
          <a:p>
            <a:pPr lvl="1"/>
            <a:endParaRPr lang="en-GB" dirty="0">
              <a:latin typeface="Lexend" pitchFamily="2" charset="0"/>
            </a:endParaRPr>
          </a:p>
          <a:p>
            <a:pPr lvl="1"/>
            <a:endParaRPr lang="en-GB" dirty="0"/>
          </a:p>
          <a:p>
            <a:pPr lvl="1"/>
            <a:endParaRPr lang="en-GB" dirty="0"/>
          </a:p>
          <a:p>
            <a:pPr lvl="1"/>
            <a:endParaRPr lang="en-GB" dirty="0"/>
          </a:p>
          <a:p>
            <a:pPr lvl="1"/>
            <a:r>
              <a:rPr lang="en-GB" dirty="0"/>
              <a:t> </a:t>
            </a:r>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p:txBody>
      </p:sp>
    </p:spTree>
    <p:extLst>
      <p:ext uri="{BB962C8B-B14F-4D97-AF65-F5344CB8AC3E}">
        <p14:creationId xmlns:p14="http://schemas.microsoft.com/office/powerpoint/2010/main" val="3531227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500025" y="316689"/>
            <a:ext cx="5841599" cy="2827204"/>
          </a:xfrm>
        </p:spPr>
        <p:txBody>
          <a:bodyPr/>
          <a:lstStyle/>
          <a:p>
            <a:r>
              <a:rPr lang="en-GB" dirty="0">
                <a:solidFill>
                  <a:srgbClr val="E40037"/>
                </a:solidFill>
                <a:latin typeface="Lexend" pitchFamily="2" charset="0"/>
              </a:rPr>
              <a:t>Housing was secured in at least 973 instances through Local Authorities </a:t>
            </a:r>
            <a:endParaRPr lang="en-GB" b="0" dirty="0">
              <a:solidFill>
                <a:srgbClr val="E40037"/>
              </a:solidFill>
              <a:latin typeface="Lexend" pitchFamily="2" charset="0"/>
            </a:endParaRPr>
          </a:p>
        </p:txBody>
      </p:sp>
      <p:sp>
        <p:nvSpPr>
          <p:cNvPr id="3" name="TextBox 2">
            <a:extLst>
              <a:ext uri="{FF2B5EF4-FFF2-40B4-BE49-F238E27FC236}">
                <a16:creationId xmlns:a16="http://schemas.microsoft.com/office/drawing/2014/main" id="{F543690F-6512-A408-5061-97AEFAF85399}"/>
              </a:ext>
            </a:extLst>
          </p:cNvPr>
          <p:cNvSpPr txBox="1"/>
          <p:nvPr/>
        </p:nvSpPr>
        <p:spPr>
          <a:xfrm>
            <a:off x="9652430" y="6682508"/>
            <a:ext cx="2991128" cy="226177"/>
          </a:xfrm>
          <a:prstGeom prst="rect">
            <a:avLst/>
          </a:prstGeom>
          <a:noFill/>
        </p:spPr>
        <p:txBody>
          <a:bodyPr wrap="square" lIns="0" tIns="0" rIns="0" bIns="0" rtlCol="0">
            <a:noAutofit/>
          </a:bodyPr>
          <a:lstStyle/>
          <a:p>
            <a:pPr>
              <a:spcAft>
                <a:spcPts val="1134"/>
              </a:spcAft>
            </a:pPr>
            <a:r>
              <a:rPr lang="en-GB" sz="1200" i="1" dirty="0"/>
              <a:t>Source: Local Authority Housing Data </a:t>
            </a:r>
          </a:p>
        </p:txBody>
      </p:sp>
      <p:sp>
        <p:nvSpPr>
          <p:cNvPr id="7" name="TextBox 6">
            <a:extLst>
              <a:ext uri="{FF2B5EF4-FFF2-40B4-BE49-F238E27FC236}">
                <a16:creationId xmlns:a16="http://schemas.microsoft.com/office/drawing/2014/main" id="{E257D5E8-C84D-E6A4-E862-B1BA614F7D73}"/>
              </a:ext>
            </a:extLst>
          </p:cNvPr>
          <p:cNvSpPr txBox="1"/>
          <p:nvPr/>
        </p:nvSpPr>
        <p:spPr>
          <a:xfrm>
            <a:off x="500023" y="2999995"/>
            <a:ext cx="5609075" cy="3539430"/>
          </a:xfrm>
          <a:prstGeom prst="rect">
            <a:avLst/>
          </a:prstGeom>
          <a:noFill/>
        </p:spPr>
        <p:txBody>
          <a:bodyPr wrap="square">
            <a:spAutoFit/>
          </a:bodyPr>
          <a:lstStyle/>
          <a:p>
            <a:r>
              <a:rPr kumimoji="0" lang="en-GB" sz="1600" i="0" u="none" strike="noStrike" kern="1200" cap="none" spc="0" normalizeH="0" baseline="0" noProof="0" dirty="0">
                <a:ln>
                  <a:noFill/>
                </a:ln>
                <a:effectLst/>
                <a:uLnTx/>
                <a:uFillTx/>
                <a:latin typeface="Lexend" pitchFamily="2" charset="0"/>
                <a:ea typeface="+mn-ea"/>
                <a:cs typeface="+mn-cs"/>
              </a:rPr>
              <a:t>A variety of housing </a:t>
            </a:r>
            <a:r>
              <a:rPr lang="en-GB" sz="1600" dirty="0">
                <a:latin typeface="Lexend" pitchFamily="2" charset="0"/>
              </a:rPr>
              <a:t>was secured or offered for to victims of domestic abuse as part of the housing duties owed by local authorities. </a:t>
            </a:r>
          </a:p>
          <a:p>
            <a:endParaRPr lang="en-GB" sz="1600" dirty="0">
              <a:latin typeface="Lexend" pitchFamily="2" charset="0"/>
            </a:endParaRPr>
          </a:p>
          <a:p>
            <a:r>
              <a:rPr lang="en-GB" sz="1600" b="1" dirty="0">
                <a:solidFill>
                  <a:srgbClr val="E40037"/>
                </a:solidFill>
                <a:latin typeface="Lexend" pitchFamily="2" charset="0"/>
              </a:rPr>
              <a:t>266</a:t>
            </a:r>
            <a:r>
              <a:rPr lang="en-GB" sz="1600" dirty="0">
                <a:latin typeface="Lexend" pitchFamily="2" charset="0"/>
              </a:rPr>
              <a:t> of the 973 were council tenancies or tenancies with local authority registered providers. </a:t>
            </a:r>
          </a:p>
          <a:p>
            <a:endParaRPr lang="en-GB" sz="1600" dirty="0">
              <a:latin typeface="Lexend" pitchFamily="2" charset="0"/>
            </a:endParaRPr>
          </a:p>
          <a:p>
            <a:r>
              <a:rPr lang="en-GB" sz="1600" b="1" dirty="0">
                <a:solidFill>
                  <a:srgbClr val="E40037"/>
                </a:solidFill>
                <a:latin typeface="Lexend" pitchFamily="2" charset="0"/>
              </a:rPr>
              <a:t>407 </a:t>
            </a:r>
            <a:r>
              <a:rPr lang="en-GB" sz="1600" dirty="0">
                <a:latin typeface="Lexend" pitchFamily="2" charset="0"/>
              </a:rPr>
              <a:t>of the provided accommodation was temporary accommodation or supported housing. </a:t>
            </a:r>
          </a:p>
          <a:p>
            <a:endParaRPr lang="en-GB" sz="1600" dirty="0">
              <a:latin typeface="Lexend" pitchFamily="2" charset="0"/>
            </a:endParaRPr>
          </a:p>
          <a:p>
            <a:r>
              <a:rPr lang="en-GB" sz="1600" dirty="0">
                <a:latin typeface="Lexend" pitchFamily="2" charset="0"/>
              </a:rPr>
              <a:t>Please note that for 43% of victims supported through a Relief Duty and for 29% of those supported through a Main Duty, the final housing type in which victims resided was not specified/recorded.</a:t>
            </a:r>
            <a:endParaRPr lang="en-GB" dirty="0"/>
          </a:p>
        </p:txBody>
      </p:sp>
      <p:sp>
        <p:nvSpPr>
          <p:cNvPr id="11" name="TextBox 10">
            <a:extLst>
              <a:ext uri="{FF2B5EF4-FFF2-40B4-BE49-F238E27FC236}">
                <a16:creationId xmlns:a16="http://schemas.microsoft.com/office/drawing/2014/main" id="{894F5DD4-3464-4AF7-4BC8-E1BCC99E3665}"/>
              </a:ext>
            </a:extLst>
          </p:cNvPr>
          <p:cNvSpPr txBox="1"/>
          <p:nvPr/>
        </p:nvSpPr>
        <p:spPr>
          <a:xfrm>
            <a:off x="528127" y="6655358"/>
            <a:ext cx="9973713" cy="170819"/>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Please note that detailed breakdowns were removed to minimise identifications risks. This can be made available upon request.</a:t>
            </a:r>
          </a:p>
        </p:txBody>
      </p:sp>
      <p:pic>
        <p:nvPicPr>
          <p:cNvPr id="13" name="Picture 12" descr="A bar chart showing the number of distinct victims who were owed a relief duty by duty outcome. &#10;&#10;The trend is as follows: &#10;&#10;Provided TA or Supported Housing - 400 cases &#10;Unspecified activity undertaken - 342 cases &#10;Further breakdown was removed to minimise identification risks. This can be made available upon request.">
            <a:extLst>
              <a:ext uri="{FF2B5EF4-FFF2-40B4-BE49-F238E27FC236}">
                <a16:creationId xmlns:a16="http://schemas.microsoft.com/office/drawing/2014/main" id="{00C07111-31AA-7BAD-8309-CC8EA07F0127}"/>
              </a:ext>
            </a:extLst>
          </p:cNvPr>
          <p:cNvPicPr>
            <a:picLocks noChangeAspect="1"/>
          </p:cNvPicPr>
          <p:nvPr/>
        </p:nvPicPr>
        <p:blipFill>
          <a:blip r:embed="rId3"/>
          <a:stretch>
            <a:fillRect/>
          </a:stretch>
        </p:blipFill>
        <p:spPr>
          <a:xfrm>
            <a:off x="6554909" y="197001"/>
            <a:ext cx="5406063" cy="2121198"/>
          </a:xfrm>
          <a:prstGeom prst="rect">
            <a:avLst/>
          </a:prstGeom>
          <a:ln>
            <a:solidFill>
              <a:schemeClr val="tx1"/>
            </a:solidFill>
          </a:ln>
        </p:spPr>
      </p:pic>
      <p:pic>
        <p:nvPicPr>
          <p:cNvPr id="15" name="Picture 14" descr="A bar chart showing the number of distinct victims who were owed a Prevention Duty by duty outcome. &#10;&#10;The trend is as follows: &#10;&#10;Unspecified prevention activity - 188 cases &#10;&#10;Further breakdown was removed to minimise identification risks. This can be made available upon request.">
            <a:extLst>
              <a:ext uri="{FF2B5EF4-FFF2-40B4-BE49-F238E27FC236}">
                <a16:creationId xmlns:a16="http://schemas.microsoft.com/office/drawing/2014/main" id="{AD4673B1-5DE5-4337-4A98-54E163669AC9}"/>
              </a:ext>
            </a:extLst>
          </p:cNvPr>
          <p:cNvPicPr>
            <a:picLocks noChangeAspect="1"/>
          </p:cNvPicPr>
          <p:nvPr/>
        </p:nvPicPr>
        <p:blipFill>
          <a:blip r:embed="rId4"/>
          <a:stretch>
            <a:fillRect/>
          </a:stretch>
        </p:blipFill>
        <p:spPr>
          <a:xfrm>
            <a:off x="6554908" y="2314387"/>
            <a:ext cx="5406063" cy="2121198"/>
          </a:xfrm>
          <a:prstGeom prst="rect">
            <a:avLst/>
          </a:prstGeom>
          <a:ln>
            <a:solidFill>
              <a:schemeClr val="tx1"/>
            </a:solidFill>
          </a:ln>
        </p:spPr>
      </p:pic>
      <p:pic>
        <p:nvPicPr>
          <p:cNvPr id="17" name="Picture 16" descr="Number of distinct victims who were owed a Main Duty by duty outcome. &#10;Registered provider tenancy - 109 cases &#10;Further breakdown was removed to minimise identification risks. This can be made available upon request.">
            <a:extLst>
              <a:ext uri="{FF2B5EF4-FFF2-40B4-BE49-F238E27FC236}">
                <a16:creationId xmlns:a16="http://schemas.microsoft.com/office/drawing/2014/main" id="{EA3CF256-9427-56E6-B68A-3EFCD5E64F10}"/>
              </a:ext>
            </a:extLst>
          </p:cNvPr>
          <p:cNvPicPr>
            <a:picLocks noChangeAspect="1"/>
          </p:cNvPicPr>
          <p:nvPr/>
        </p:nvPicPr>
        <p:blipFill>
          <a:blip r:embed="rId5"/>
          <a:stretch>
            <a:fillRect/>
          </a:stretch>
        </p:blipFill>
        <p:spPr>
          <a:xfrm>
            <a:off x="6554908" y="4445319"/>
            <a:ext cx="5406063" cy="2107652"/>
          </a:xfrm>
          <a:prstGeom prst="rect">
            <a:avLst/>
          </a:prstGeom>
          <a:ln>
            <a:solidFill>
              <a:schemeClr val="tx1"/>
            </a:solidFill>
          </a:ln>
        </p:spPr>
      </p:pic>
    </p:spTree>
    <p:extLst>
      <p:ext uri="{BB962C8B-B14F-4D97-AF65-F5344CB8AC3E}">
        <p14:creationId xmlns:p14="http://schemas.microsoft.com/office/powerpoint/2010/main" val="22692363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500023" y="172791"/>
            <a:ext cx="9712489" cy="2036153"/>
          </a:xfrm>
        </p:spPr>
        <p:txBody>
          <a:bodyPr/>
          <a:lstStyle/>
          <a:p>
            <a:r>
              <a:rPr lang="en-GB">
                <a:solidFill>
                  <a:srgbClr val="E40037"/>
                </a:solidFill>
                <a:latin typeface="Lexend" pitchFamily="2" charset="0"/>
              </a:rPr>
              <a:t>Safe housing for moving on has been identified through interviews as requiring improvement</a:t>
            </a:r>
            <a:endParaRPr lang="en-GB" b="0">
              <a:solidFill>
                <a:srgbClr val="E40037"/>
              </a:solidFill>
              <a:latin typeface="Lexend" pitchFamily="2" charset="0"/>
            </a:endParaRPr>
          </a:p>
        </p:txBody>
      </p:sp>
      <p:sp>
        <p:nvSpPr>
          <p:cNvPr id="7" name="TextBox 6">
            <a:extLst>
              <a:ext uri="{FF2B5EF4-FFF2-40B4-BE49-F238E27FC236}">
                <a16:creationId xmlns:a16="http://schemas.microsoft.com/office/drawing/2014/main" id="{E257D5E8-C84D-E6A4-E862-B1BA614F7D73}"/>
              </a:ext>
            </a:extLst>
          </p:cNvPr>
          <p:cNvSpPr txBox="1"/>
          <p:nvPr/>
        </p:nvSpPr>
        <p:spPr>
          <a:xfrm>
            <a:off x="493475" y="2198670"/>
            <a:ext cx="5602525" cy="6863417"/>
          </a:xfrm>
          <a:prstGeom prst="rect">
            <a:avLst/>
          </a:prstGeom>
          <a:noFill/>
        </p:spPr>
        <p:txBody>
          <a:bodyPr wrap="square">
            <a:spAutoFit/>
          </a:bodyPr>
          <a:lstStyle/>
          <a:p>
            <a:r>
              <a:rPr lang="en-GB" dirty="0">
                <a:latin typeface="Lexend" pitchFamily="2" charset="0"/>
              </a:rPr>
              <a:t>Interviews with victims highlighted the suitability of moving on housing for victims. One such example was included in Jenny’s case study on slide 47, where the council property to which Jenny was moved at the end of her support from a local authority generated difficulties. </a:t>
            </a:r>
          </a:p>
          <a:p>
            <a:endParaRPr lang="en-GB" dirty="0">
              <a:latin typeface="Lexend" pitchFamily="2" charset="0"/>
            </a:endParaRPr>
          </a:p>
          <a:p>
            <a:r>
              <a:rPr lang="en-GB" dirty="0">
                <a:latin typeface="Lexend" pitchFamily="2" charset="0"/>
              </a:rPr>
              <a:t>With at least </a:t>
            </a:r>
            <a:r>
              <a:rPr lang="en-GB" b="1" dirty="0">
                <a:solidFill>
                  <a:srgbClr val="E40037"/>
                </a:solidFill>
                <a:latin typeface="Lexend" pitchFamily="2" charset="0"/>
              </a:rPr>
              <a:t>32%</a:t>
            </a:r>
            <a:r>
              <a:rPr lang="en-GB" b="1" dirty="0">
                <a:solidFill>
                  <a:srgbClr val="C00000"/>
                </a:solidFill>
                <a:latin typeface="Lexend" pitchFamily="2" charset="0"/>
              </a:rPr>
              <a:t> </a:t>
            </a:r>
            <a:r>
              <a:rPr lang="en-GB" dirty="0">
                <a:solidFill>
                  <a:srgbClr val="E40037"/>
                </a:solidFill>
                <a:latin typeface="Lexend" pitchFamily="2" charset="0"/>
              </a:rPr>
              <a:t>(421) </a:t>
            </a:r>
            <a:r>
              <a:rPr lang="en-GB" dirty="0">
                <a:latin typeface="Lexend" pitchFamily="2" charset="0"/>
              </a:rPr>
              <a:t>of victims supported by local authorities being </a:t>
            </a:r>
            <a:r>
              <a:rPr lang="en-GB" b="1" dirty="0">
                <a:solidFill>
                  <a:srgbClr val="E40037"/>
                </a:solidFill>
                <a:latin typeface="Lexend" pitchFamily="2" charset="0"/>
              </a:rPr>
              <a:t>unemployed</a:t>
            </a:r>
            <a:r>
              <a:rPr lang="en-GB" dirty="0">
                <a:latin typeface="Lexend" pitchFamily="2" charset="0"/>
              </a:rPr>
              <a:t>*, and council tenancies or tenancies with local authority registered provider having been provided </a:t>
            </a:r>
            <a:r>
              <a:rPr lang="en-GB" b="1" dirty="0">
                <a:solidFill>
                  <a:srgbClr val="E40037"/>
                </a:solidFill>
                <a:latin typeface="Lexend" pitchFamily="2" charset="0"/>
              </a:rPr>
              <a:t>at least 266</a:t>
            </a:r>
            <a:r>
              <a:rPr lang="en-GB" b="1" dirty="0">
                <a:solidFill>
                  <a:srgbClr val="C00000"/>
                </a:solidFill>
                <a:latin typeface="Lexend" pitchFamily="2" charset="0"/>
              </a:rPr>
              <a:t> </a:t>
            </a:r>
            <a:r>
              <a:rPr lang="en-GB" dirty="0">
                <a:latin typeface="Lexend" pitchFamily="2" charset="0"/>
              </a:rPr>
              <a:t>times for victims, moving on in housing which requires improvements can result in new challenges for a large number of victims. </a:t>
            </a:r>
          </a:p>
          <a:p>
            <a:endParaRPr lang="en-GB" dirty="0">
              <a:latin typeface="Lexend" pitchFamily="2" charset="0"/>
            </a:endParaRPr>
          </a:p>
          <a:p>
            <a:endParaRPr lang="en-GB" dirty="0">
              <a:latin typeface="Lexend" pitchFamily="2" charset="0"/>
            </a:endParaRPr>
          </a:p>
          <a:p>
            <a:endParaRPr lang="en-GB" sz="1600" dirty="0">
              <a:latin typeface="Lexend" pitchFamily="2" charset="0"/>
            </a:endParaRPr>
          </a:p>
          <a:p>
            <a:endParaRPr lang="en-GB" sz="1600" dirty="0">
              <a:latin typeface="Lexend" pitchFamily="2" charset="0"/>
            </a:endParaRPr>
          </a:p>
          <a:p>
            <a:endParaRPr lang="en-GB" sz="1600" dirty="0">
              <a:latin typeface="Lexend" pitchFamily="2" charset="0"/>
            </a:endParaRPr>
          </a:p>
          <a:p>
            <a:endParaRPr kumimoji="0" lang="en-GB" sz="1600" b="1" i="0" u="none" strike="noStrike" kern="1200" cap="none" spc="0" normalizeH="0" baseline="0" noProof="0" dirty="0">
              <a:ln>
                <a:noFill/>
              </a:ln>
              <a:solidFill>
                <a:srgbClr val="E40037"/>
              </a:solidFill>
              <a:effectLst/>
              <a:uLnTx/>
              <a:uFillTx/>
              <a:latin typeface="Lexend" pitchFamily="2" charset="0"/>
              <a:ea typeface="+mn-ea"/>
              <a:cs typeface="+mn-cs"/>
            </a:endParaRPr>
          </a:p>
          <a:p>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br>
              <a:rPr lang="en-GB" sz="1800" b="0" dirty="0">
                <a:solidFill>
                  <a:schemeClr val="tx1"/>
                </a:solidFill>
                <a:latin typeface="Lexend" pitchFamily="2" charset="0"/>
              </a:rPr>
            </a:br>
            <a:endParaRPr lang="en-GB" dirty="0"/>
          </a:p>
        </p:txBody>
      </p:sp>
      <p:sp>
        <p:nvSpPr>
          <p:cNvPr id="10" name="TextBox 9">
            <a:extLst>
              <a:ext uri="{FF2B5EF4-FFF2-40B4-BE49-F238E27FC236}">
                <a16:creationId xmlns:a16="http://schemas.microsoft.com/office/drawing/2014/main" id="{6F25E1C8-237C-24C1-CB24-8C3ECBA58B2F}"/>
              </a:ext>
            </a:extLst>
          </p:cNvPr>
          <p:cNvSpPr txBox="1"/>
          <p:nvPr/>
        </p:nvSpPr>
        <p:spPr>
          <a:xfrm>
            <a:off x="214352" y="6597348"/>
            <a:ext cx="10409128" cy="261610"/>
          </a:xfrm>
          <a:prstGeom prst="rect">
            <a:avLst/>
          </a:prstGeom>
          <a:noFill/>
        </p:spPr>
        <p:txBody>
          <a:bodyPr wrap="square">
            <a:spAutoFit/>
          </a:bodyPr>
          <a:lstStyle/>
          <a:p>
            <a:r>
              <a:rPr lang="en-GB" sz="1100">
                <a:solidFill>
                  <a:srgbClr val="616161"/>
                </a:solidFill>
                <a:latin typeface="Lexend" pitchFamily="2" charset="0"/>
              </a:rPr>
              <a:t>*Where the term ‘unemployed’ also includes those relying on financial support, long term ill or disabled, on maternity leave or students. </a:t>
            </a:r>
          </a:p>
        </p:txBody>
      </p:sp>
      <p:pic>
        <p:nvPicPr>
          <p:cNvPr id="2050" name="Picture 2" descr="House - Free buildings icons">
            <a:extLst>
              <a:ext uri="{FF2B5EF4-FFF2-40B4-BE49-F238E27FC236}">
                <a16:creationId xmlns:a16="http://schemas.microsoft.com/office/drawing/2014/main" id="{3357A427-B585-78BB-E605-970A1726B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3480" y="213111"/>
            <a:ext cx="972620" cy="9726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EEDE8F5-A496-33C0-EF53-0965631DB09E}"/>
              </a:ext>
            </a:extLst>
          </p:cNvPr>
          <p:cNvSpPr txBox="1"/>
          <p:nvPr/>
        </p:nvSpPr>
        <p:spPr>
          <a:xfrm>
            <a:off x="6524089" y="2598878"/>
            <a:ext cx="4940163" cy="2585323"/>
          </a:xfrm>
          <a:prstGeom prst="rect">
            <a:avLst/>
          </a:prstGeom>
          <a:noFill/>
        </p:spPr>
        <p:txBody>
          <a:bodyPr wrap="square">
            <a:spAutoFit/>
          </a:bodyPr>
          <a:lstStyle/>
          <a:p>
            <a:pPr algn="ctr"/>
            <a:r>
              <a:rPr lang="en-GB" b="0">
                <a:solidFill>
                  <a:schemeClr val="accent1"/>
                </a:solidFill>
                <a:effectLst/>
                <a:latin typeface="Lexend" pitchFamily="2" charset="0"/>
                <a:ea typeface="Calibri" panose="020F0502020204030204" pitchFamily="34" charset="0"/>
                <a:cs typeface="Times New Roman" panose="02020603050405020304" pitchFamily="18" charset="0"/>
              </a:rPr>
              <a:t>“The house was in </a:t>
            </a:r>
            <a:r>
              <a:rPr lang="en-GB">
                <a:solidFill>
                  <a:schemeClr val="accent1"/>
                </a:solidFill>
                <a:effectLst/>
                <a:latin typeface="Lexend" pitchFamily="2" charset="0"/>
                <a:ea typeface="Calibri" panose="020F0502020204030204" pitchFamily="34" charset="0"/>
                <a:cs typeface="Times New Roman" panose="02020603050405020304" pitchFamily="18" charset="0"/>
              </a:rPr>
              <a:t>terrible state</a:t>
            </a:r>
            <a:r>
              <a:rPr lang="en-GB" b="0">
                <a:solidFill>
                  <a:schemeClr val="accent1"/>
                </a:solidFill>
                <a:effectLst/>
                <a:latin typeface="Lexend" pitchFamily="2" charset="0"/>
                <a:ea typeface="Calibri" panose="020F0502020204030204" pitchFamily="34" charset="0"/>
                <a:cs typeface="Times New Roman" panose="02020603050405020304" pitchFamily="18" charset="0"/>
              </a:rPr>
              <a:t>…had to borrow money left right and centre to do the house up. Got given a £60 decorating card but paint alone cost £300. Had to get new flooring...</a:t>
            </a:r>
            <a:r>
              <a:rPr lang="en-GB">
                <a:solidFill>
                  <a:schemeClr val="accent1"/>
                </a:solidFill>
                <a:effectLst/>
                <a:latin typeface="Lexend" pitchFamily="2" charset="0"/>
                <a:ea typeface="Calibri" panose="020F0502020204030204" pitchFamily="34" charset="0"/>
                <a:cs typeface="Times New Roman" panose="02020603050405020304" pitchFamily="18" charset="0"/>
              </a:rPr>
              <a:t>can’t have my 6-year-old walking on floorboards with nails sticking out</a:t>
            </a:r>
            <a:r>
              <a:rPr lang="en-GB" b="0">
                <a:solidFill>
                  <a:schemeClr val="accent1"/>
                </a:solidFill>
                <a:effectLst/>
                <a:latin typeface="Lexend" pitchFamily="2" charset="0"/>
                <a:ea typeface="Calibri" panose="020F0502020204030204" pitchFamily="34" charset="0"/>
                <a:cs typeface="Times New Roman" panose="02020603050405020304" pitchFamily="18" charset="0"/>
              </a:rPr>
              <a:t>…not just aesthetic it was damage to the property…another stress to add when we’re </a:t>
            </a:r>
            <a:r>
              <a:rPr lang="en-GB">
                <a:solidFill>
                  <a:schemeClr val="accent1"/>
                </a:solidFill>
                <a:effectLst/>
                <a:latin typeface="Lexend" pitchFamily="2" charset="0"/>
                <a:ea typeface="Calibri" panose="020F0502020204030204" pitchFamily="34" charset="0"/>
                <a:cs typeface="Times New Roman" panose="02020603050405020304" pitchFamily="18" charset="0"/>
              </a:rPr>
              <a:t>trying to start our life again</a:t>
            </a:r>
            <a:r>
              <a:rPr lang="en-GB" b="0">
                <a:solidFill>
                  <a:schemeClr val="accent1"/>
                </a:solidFill>
                <a:effectLst/>
                <a:latin typeface="Lexend" pitchFamily="2" charset="0"/>
                <a:ea typeface="Calibri" panose="020F0502020204030204" pitchFamily="34" charset="0"/>
                <a:cs typeface="Times New Roman" panose="02020603050405020304" pitchFamily="18" charset="0"/>
              </a:rPr>
              <a:t>.”</a:t>
            </a:r>
            <a:endParaRPr lang="en-GB">
              <a:latin typeface="Lexend" pitchFamily="2" charset="0"/>
            </a:endParaRPr>
          </a:p>
        </p:txBody>
      </p:sp>
      <p:sp>
        <p:nvSpPr>
          <p:cNvPr id="6" name="Text Placeholder 4">
            <a:extLst>
              <a:ext uri="{FF2B5EF4-FFF2-40B4-BE49-F238E27FC236}">
                <a16:creationId xmlns:a16="http://schemas.microsoft.com/office/drawing/2014/main" id="{53A29D5A-D570-32F6-46A0-1D196261D7E8}"/>
              </a:ext>
            </a:extLst>
          </p:cNvPr>
          <p:cNvSpPr txBox="1">
            <a:spLocks/>
          </p:cNvSpPr>
          <p:nvPr/>
        </p:nvSpPr>
        <p:spPr>
          <a:xfrm>
            <a:off x="7541638" y="5928795"/>
            <a:ext cx="4313664" cy="581703"/>
          </a:xfrm>
          <a:prstGeom prst="rect">
            <a:avLst/>
          </a:prstGeom>
          <a:solidFill>
            <a:srgbClr val="004C94"/>
          </a:solidFill>
        </p:spPr>
        <p:txBody>
          <a:bodyPr vert="horz" lIns="91440" tIns="45720" rIns="91440" bIns="45720" rtlCol="0">
            <a:normAutofit fontScale="550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HOW CAN LOCAL AUTHORITIES BE SUPPORTED WITH REGARD TO THE FINAL HOUSING PROVIDED TO VICTIMS?</a:t>
            </a:r>
          </a:p>
        </p:txBody>
      </p:sp>
      <p:pic>
        <p:nvPicPr>
          <p:cNvPr id="8" name="Picture 2" descr="Light bulb - Free technology icons">
            <a:extLst>
              <a:ext uri="{FF2B5EF4-FFF2-40B4-BE49-F238E27FC236}">
                <a16:creationId xmlns:a16="http://schemas.microsoft.com/office/drawing/2014/main" id="{E5D8730B-092A-9363-D338-AFB56B43D1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9212" y="5576369"/>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009E577-B297-EA4C-3A63-D07A7F030B92}"/>
              </a:ext>
            </a:extLst>
          </p:cNvPr>
          <p:cNvSpPr txBox="1"/>
          <p:nvPr/>
        </p:nvSpPr>
        <p:spPr>
          <a:xfrm>
            <a:off x="9271061" y="5132551"/>
            <a:ext cx="262128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a:ln>
                  <a:noFill/>
                </a:ln>
                <a:solidFill>
                  <a:srgbClr val="000000"/>
                </a:solidFill>
                <a:effectLst/>
                <a:uLnTx/>
                <a:uFillTx/>
                <a:latin typeface="Lexend" pitchFamily="2" charset="0"/>
                <a:ea typeface="+mn-ea"/>
                <a:cs typeface="+mn-cs"/>
              </a:rPr>
              <a:t>[Jenny, 35-44, 6-year-old son]</a:t>
            </a:r>
            <a:endParaRPr kumimoji="0" lang="en-GB" sz="1200" b="0" i="1"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296044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1051293" y="1313516"/>
            <a:ext cx="4322852" cy="3892302"/>
          </a:xfrm>
        </p:spPr>
        <p:txBody>
          <a:bodyPr/>
          <a:lstStyle/>
          <a:p>
            <a:pPr algn="ctr"/>
            <a:r>
              <a:rPr lang="en-GB" b="0">
                <a:solidFill>
                  <a:srgbClr val="E40037"/>
                </a:solidFill>
                <a:latin typeface="Lexend" pitchFamily="2" charset="0"/>
              </a:rPr>
              <a:t>Service follow-on support was also identified through interviews as requiring improvement</a:t>
            </a:r>
          </a:p>
        </p:txBody>
      </p:sp>
      <p:sp>
        <p:nvSpPr>
          <p:cNvPr id="12" name="TextBox 11">
            <a:extLst>
              <a:ext uri="{FF2B5EF4-FFF2-40B4-BE49-F238E27FC236}">
                <a16:creationId xmlns:a16="http://schemas.microsoft.com/office/drawing/2014/main" id="{5B1D2348-6141-5D98-CC71-8BC0D00C9E06}"/>
              </a:ext>
            </a:extLst>
          </p:cNvPr>
          <p:cNvSpPr txBox="1"/>
          <p:nvPr/>
        </p:nvSpPr>
        <p:spPr>
          <a:xfrm>
            <a:off x="6362806" y="1897946"/>
            <a:ext cx="4959850" cy="4047262"/>
          </a:xfrm>
          <a:prstGeom prst="rect">
            <a:avLst/>
          </a:prstGeom>
          <a:noFill/>
        </p:spPr>
        <p:txBody>
          <a:bodyPr wrap="square">
            <a:spAutoFit/>
          </a:bodyPr>
          <a:lstStyle/>
          <a:p>
            <a:pPr lvl="2"/>
            <a:r>
              <a:rPr lang="en-GB">
                <a:latin typeface="Lexend" pitchFamily="2" charset="0"/>
              </a:rPr>
              <a:t>Support quality and frequency following services was highlighted in the qualitative analysis, with one interviewee saying: </a:t>
            </a:r>
          </a:p>
          <a:p>
            <a:endParaRPr lang="en-GB">
              <a:latin typeface="Lexend" pitchFamily="2" charset="0"/>
            </a:endParaRPr>
          </a:p>
          <a:p>
            <a:endParaRPr lang="en-GB">
              <a:latin typeface="Lexend" pitchFamily="2" charset="0"/>
            </a:endParaRPr>
          </a:p>
          <a:p>
            <a:pPr algn="ctr"/>
            <a:r>
              <a:rPr lang="en-GB" sz="1800">
                <a:solidFill>
                  <a:srgbClr val="E40037"/>
                </a:solidFill>
                <a:latin typeface="Lexend" pitchFamily="2" charset="0"/>
              </a:rPr>
              <a:t>“Support just dropped. [DA provider] basically ceased contact with me…haven’t heard from a single person since [court date]. There’s not even been a yearly call to see if we need anything.” [Female, 35-44, Epping]</a:t>
            </a:r>
          </a:p>
          <a:p>
            <a:pPr>
              <a:spcBef>
                <a:spcPts val="0"/>
              </a:spcBef>
              <a:spcAft>
                <a:spcPts val="600"/>
              </a:spcAft>
            </a:pPr>
            <a:endParaRPr lang="en-GB">
              <a:solidFill>
                <a:srgbClr val="E40037"/>
              </a:solidFill>
              <a:latin typeface="Lexend" pitchFamily="2" charset="0"/>
            </a:endParaRPr>
          </a:p>
          <a:p>
            <a:pPr>
              <a:spcBef>
                <a:spcPts val="0"/>
              </a:spcBef>
              <a:spcAft>
                <a:spcPts val="600"/>
              </a:spcAft>
            </a:pPr>
            <a:endParaRPr lang="en-GB" b="0">
              <a:solidFill>
                <a:srgbClr val="E40037"/>
              </a:solidFill>
              <a:latin typeface="Lexend" pitchFamily="2" charset="0"/>
            </a:endParaRPr>
          </a:p>
        </p:txBody>
      </p:sp>
      <p:pic>
        <p:nvPicPr>
          <p:cNvPr id="3074" name="Picture 2" descr="Phone call - Free technology icons">
            <a:extLst>
              <a:ext uri="{FF2B5EF4-FFF2-40B4-BE49-F238E27FC236}">
                <a16:creationId xmlns:a16="http://schemas.microsoft.com/office/drawing/2014/main" id="{943270BF-2059-D2D2-1C13-C9ACA02F5B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972" y="2130120"/>
            <a:ext cx="862214" cy="86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3215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440774" y="2121919"/>
            <a:ext cx="6478186" cy="1703321"/>
          </a:xfrm>
        </p:spPr>
        <p:txBody>
          <a:bodyPr/>
          <a:lstStyle/>
          <a:p>
            <a:r>
              <a:rPr lang="en-GB" sz="4000">
                <a:latin typeface="Lexend" pitchFamily="2" charset="0"/>
              </a:rPr>
              <a:t>How many go on to need Support again? </a:t>
            </a:r>
            <a:br>
              <a:rPr lang="en-GB" sz="4000">
                <a:latin typeface="Lexend" pitchFamily="2" charset="0"/>
              </a:rPr>
            </a:br>
            <a:br>
              <a:rPr lang="en-GB" sz="4000">
                <a:latin typeface="Lexend" pitchFamily="2" charset="0"/>
              </a:rPr>
            </a:br>
            <a:br>
              <a:rPr lang="en-GB" sz="4000">
                <a:latin typeface="Lexend" pitchFamily="2" charset="0"/>
              </a:rPr>
            </a:br>
            <a:br>
              <a:rPr lang="en-GB" sz="4000">
                <a:latin typeface="Lexend" pitchFamily="2" charset="0"/>
              </a:rPr>
            </a:br>
            <a:br>
              <a:rPr lang="en-GB" sz="4000">
                <a:latin typeface="Lexend" pitchFamily="2" charset="0"/>
              </a:rPr>
            </a:br>
            <a:br>
              <a:rPr lang="en-GB" sz="4000">
                <a:solidFill>
                  <a:srgbClr val="FF0000"/>
                </a:solidFill>
                <a:latin typeface="Lexend" pitchFamily="2" charset="0"/>
              </a:rPr>
            </a:br>
            <a:endParaRPr lang="en-GB">
              <a:solidFill>
                <a:srgbClr val="FF0000"/>
              </a:solidFill>
              <a:latin typeface="Lexend" pitchFamily="2" charset="0"/>
            </a:endParaRPr>
          </a:p>
        </p:txBody>
      </p:sp>
    </p:spTree>
    <p:extLst>
      <p:ext uri="{BB962C8B-B14F-4D97-AF65-F5344CB8AC3E}">
        <p14:creationId xmlns:p14="http://schemas.microsoft.com/office/powerpoint/2010/main" val="345476066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80" y="251286"/>
            <a:ext cx="4448517" cy="636574"/>
          </a:xfrm>
        </p:spPr>
        <p:txBody>
          <a:bodyPr/>
          <a:lstStyle/>
          <a:p>
            <a:r>
              <a:rPr lang="en-GB" sz="3600">
                <a:latin typeface="Lexend" pitchFamily="2" charset="0"/>
              </a:rPr>
              <a:t>Whilst most clients don’t repeat in services, those who did mostly returned a second time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F543690F-6512-A408-5061-97AEFAF85399}"/>
              </a:ext>
            </a:extLst>
          </p:cNvPr>
          <p:cNvSpPr txBox="1"/>
          <p:nvPr/>
        </p:nvSpPr>
        <p:spPr>
          <a:xfrm>
            <a:off x="8189235" y="5910402"/>
            <a:ext cx="4481226" cy="270915"/>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sp>
        <p:nvSpPr>
          <p:cNvPr id="10" name="Content Placeholder 3">
            <a:extLst>
              <a:ext uri="{FF2B5EF4-FFF2-40B4-BE49-F238E27FC236}">
                <a16:creationId xmlns:a16="http://schemas.microsoft.com/office/drawing/2014/main" id="{BB3F4A9A-7EF1-28E0-3B53-7CDFDF0F8943}"/>
              </a:ext>
            </a:extLst>
          </p:cNvPr>
          <p:cNvSpPr txBox="1">
            <a:spLocks/>
          </p:cNvSpPr>
          <p:nvPr/>
        </p:nvSpPr>
        <p:spPr>
          <a:xfrm>
            <a:off x="244529" y="3551561"/>
            <a:ext cx="4721431" cy="3164550"/>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a:latin typeface="Lexend" pitchFamily="2" charset="0"/>
              </a:rPr>
              <a:t>Within the population of clients who went on to need support again, the majority only returned for a second time (</a:t>
            </a:r>
            <a:r>
              <a:rPr lang="en-GB" sz="1600">
                <a:solidFill>
                  <a:srgbClr val="E40037"/>
                </a:solidFill>
                <a:latin typeface="Lexend" pitchFamily="2" charset="0"/>
              </a:rPr>
              <a:t>2,223</a:t>
            </a:r>
            <a:r>
              <a:rPr lang="en-GB" sz="1600">
                <a:latin typeface="Lexend" pitchFamily="2" charset="0"/>
              </a:rPr>
              <a:t>). </a:t>
            </a:r>
          </a:p>
          <a:p>
            <a:pPr lvl="1"/>
            <a:r>
              <a:rPr lang="en-GB" sz="1600">
                <a:latin typeface="Lexend" pitchFamily="2" charset="0"/>
              </a:rPr>
              <a:t>Less than a quarter of clients went on to receive services for a third time (</a:t>
            </a:r>
            <a:r>
              <a:rPr lang="en-GB" sz="1600">
                <a:solidFill>
                  <a:schemeClr val="accent1"/>
                </a:solidFill>
                <a:latin typeface="Lexend" pitchFamily="2" charset="0"/>
              </a:rPr>
              <a:t>1,715</a:t>
            </a:r>
            <a:r>
              <a:rPr lang="en-GB" sz="1600">
                <a:latin typeface="Lexend" pitchFamily="2" charset="0"/>
              </a:rPr>
              <a:t>).</a:t>
            </a:r>
          </a:p>
          <a:p>
            <a:pPr lvl="1"/>
            <a:r>
              <a:rPr lang="en-GB" sz="1600">
                <a:latin typeface="Lexend" pitchFamily="2" charset="0"/>
              </a:rPr>
              <a:t>The most repeats recorded with regards to an individual client was </a:t>
            </a:r>
            <a:r>
              <a:rPr lang="en-GB" sz="1600" b="1">
                <a:solidFill>
                  <a:srgbClr val="E40037"/>
                </a:solidFill>
                <a:latin typeface="Lexend" pitchFamily="2" charset="0"/>
              </a:rPr>
              <a:t>23</a:t>
            </a:r>
            <a:r>
              <a:rPr lang="en-GB" sz="1600">
                <a:latin typeface="Lexend" pitchFamily="2" charset="0"/>
              </a:rPr>
              <a:t> returns to service. </a:t>
            </a:r>
            <a:endParaRPr lang="en-GB" sz="1100">
              <a:latin typeface="Lexend" pitchFamily="2" charset="0"/>
            </a:endParaRPr>
          </a:p>
          <a:p>
            <a:pPr lvl="1"/>
            <a:r>
              <a:rPr lang="en-GB" sz="1100">
                <a:latin typeface="Lexend" pitchFamily="2" charset="0"/>
              </a:rPr>
              <a:t>** Please note that most clients did not have any repeats (61% of all clients who received a service including community, refuge and specialist refuge). </a:t>
            </a:r>
          </a:p>
          <a:p>
            <a:pPr lvl="1"/>
            <a:r>
              <a:rPr lang="en-GB" sz="1100">
                <a:latin typeface="Lexend" pitchFamily="2" charset="0"/>
              </a:rPr>
              <a:t>** The number of repeats was unavailable for both COMPASS and Local Authority Housing Services. </a:t>
            </a:r>
          </a:p>
          <a:p>
            <a:pPr lvl="1"/>
            <a:endParaRPr lang="en-GB" sz="1600">
              <a:latin typeface="Lexend" pitchFamily="2" charset="0"/>
            </a:endParaRPr>
          </a:p>
          <a:p>
            <a:pPr lvl="1"/>
            <a:endParaRPr lang="en-GB"/>
          </a:p>
          <a:p>
            <a:pPr lvl="1"/>
            <a:endParaRPr lang="en-GB"/>
          </a:p>
          <a:p>
            <a:pPr lvl="1"/>
            <a:endParaRPr lang="en-GB"/>
          </a:p>
          <a:p>
            <a:pPr lvl="1"/>
            <a:endParaRPr lang="en-GB"/>
          </a:p>
          <a:p>
            <a:pPr lvl="1"/>
            <a:endParaRPr lang="en-GB"/>
          </a:p>
          <a:p>
            <a:pPr lvl="1"/>
            <a:endParaRPr lang="en-GB"/>
          </a:p>
          <a:p>
            <a:pPr lvl="1"/>
            <a:endParaRPr lang="en-GB"/>
          </a:p>
          <a:p>
            <a:pPr lvl="1"/>
            <a:endParaRPr lang="en-GB"/>
          </a:p>
          <a:p>
            <a:pPr lvl="1"/>
            <a:endParaRPr lang="en-GB"/>
          </a:p>
          <a:p>
            <a:pPr lvl="1"/>
            <a:endParaRPr lang="en-GB"/>
          </a:p>
          <a:p>
            <a:pPr lvl="1"/>
            <a:endParaRPr lang="en-GB"/>
          </a:p>
          <a:p>
            <a:pPr lvl="1"/>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pic>
        <p:nvPicPr>
          <p:cNvPr id="5" name="Picture 4" descr="A histogram showing the number of repeats/returns to domestic abuse provider services.&#10;&#10;The general trend shows that of those victims who did return to services, the majority returned for a second time, whilst repeats beyond 5 returns to service was rare. &#10;&#10;The table behind this histogram is available upon request please contact domesticabuse.data@essex.gov.uk">
            <a:extLst>
              <a:ext uri="{FF2B5EF4-FFF2-40B4-BE49-F238E27FC236}">
                <a16:creationId xmlns:a16="http://schemas.microsoft.com/office/drawing/2014/main" id="{6D5AA4E6-431F-C7B4-9B35-040FF17C9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4611" y="812140"/>
            <a:ext cx="6978415" cy="5069861"/>
          </a:xfrm>
          <a:prstGeom prst="rect">
            <a:avLst/>
          </a:prstGeom>
          <a:ln>
            <a:solidFill>
              <a:schemeClr val="tx1"/>
            </a:solidFill>
          </a:ln>
        </p:spPr>
      </p:pic>
    </p:spTree>
    <p:extLst>
      <p:ext uri="{BB962C8B-B14F-4D97-AF65-F5344CB8AC3E}">
        <p14:creationId xmlns:p14="http://schemas.microsoft.com/office/powerpoint/2010/main" val="17341043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F543690F-6512-A408-5061-97AEFAF85399}"/>
              </a:ext>
            </a:extLst>
          </p:cNvPr>
          <p:cNvSpPr txBox="1"/>
          <p:nvPr/>
        </p:nvSpPr>
        <p:spPr>
          <a:xfrm>
            <a:off x="8236010" y="6443939"/>
            <a:ext cx="4172806" cy="212260"/>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grpSp>
        <p:nvGrpSpPr>
          <p:cNvPr id="22" name="Group 21" descr="A histogram showing the number of repeats/returns to domestic abuse provider services by service type. &#10;&#10;There are three histograms: community services, refuge services, specialist refuge. &#10;&#10;The trend is as discussed on the slide. The table behind this chart is available upon request please contact domesticabuse.data@essex.gov.uk &#10;">
            <a:extLst>
              <a:ext uri="{FF2B5EF4-FFF2-40B4-BE49-F238E27FC236}">
                <a16:creationId xmlns:a16="http://schemas.microsoft.com/office/drawing/2014/main" id="{2025462F-1314-94D9-E52B-D0A18DD1401F}"/>
              </a:ext>
            </a:extLst>
          </p:cNvPr>
          <p:cNvGrpSpPr/>
          <p:nvPr/>
        </p:nvGrpSpPr>
        <p:grpSpPr>
          <a:xfrm>
            <a:off x="4834818" y="2342508"/>
            <a:ext cx="7123536" cy="3960974"/>
            <a:chOff x="4722890" y="1570982"/>
            <a:chExt cx="7145927" cy="4616689"/>
          </a:xfrm>
        </p:grpSpPr>
        <p:sp>
          <p:nvSpPr>
            <p:cNvPr id="12" name="TextBox 11">
              <a:extLst>
                <a:ext uri="{FF2B5EF4-FFF2-40B4-BE49-F238E27FC236}">
                  <a16:creationId xmlns:a16="http://schemas.microsoft.com/office/drawing/2014/main" id="{0896B346-29C7-FD57-7E9C-F7BDE70F1378}"/>
                </a:ext>
              </a:extLst>
            </p:cNvPr>
            <p:cNvSpPr txBox="1"/>
            <p:nvPr/>
          </p:nvSpPr>
          <p:spPr>
            <a:xfrm>
              <a:off x="6495393" y="2911366"/>
              <a:ext cx="325821" cy="777765"/>
            </a:xfrm>
            <a:prstGeom prst="rect">
              <a:avLst/>
            </a:prstGeom>
            <a:solidFill>
              <a:schemeClr val="bg1"/>
            </a:solidFill>
          </p:spPr>
          <p:txBody>
            <a:bodyPr wrap="square" lIns="0" tIns="0" rIns="0" bIns="0" rtlCol="0">
              <a:noAutofit/>
            </a:bodyPr>
            <a:lstStyle/>
            <a:p>
              <a:pPr algn="l">
                <a:spcAft>
                  <a:spcPts val="1134"/>
                </a:spcAft>
              </a:pPr>
              <a:endParaRPr lang="en-GB" sz="1500"/>
            </a:p>
          </p:txBody>
        </p:sp>
        <p:sp>
          <p:nvSpPr>
            <p:cNvPr id="13" name="TextBox 12">
              <a:extLst>
                <a:ext uri="{FF2B5EF4-FFF2-40B4-BE49-F238E27FC236}">
                  <a16:creationId xmlns:a16="http://schemas.microsoft.com/office/drawing/2014/main" id="{04CF7839-F81E-CF4D-43BE-B7C33482000D}"/>
                </a:ext>
              </a:extLst>
            </p:cNvPr>
            <p:cNvSpPr txBox="1"/>
            <p:nvPr/>
          </p:nvSpPr>
          <p:spPr>
            <a:xfrm>
              <a:off x="8856387" y="2855027"/>
              <a:ext cx="325821" cy="777765"/>
            </a:xfrm>
            <a:prstGeom prst="rect">
              <a:avLst/>
            </a:prstGeom>
            <a:solidFill>
              <a:schemeClr val="bg1"/>
            </a:solidFill>
          </p:spPr>
          <p:txBody>
            <a:bodyPr wrap="square" lIns="0" tIns="0" rIns="0" bIns="0" rtlCol="0">
              <a:noAutofit/>
            </a:bodyPr>
            <a:lstStyle/>
            <a:p>
              <a:pPr algn="l">
                <a:spcAft>
                  <a:spcPts val="1134"/>
                </a:spcAft>
              </a:pPr>
              <a:endParaRPr lang="en-GB" sz="1500"/>
            </a:p>
          </p:txBody>
        </p:sp>
        <p:pic>
          <p:nvPicPr>
            <p:cNvPr id="16" name="Picture 15" descr="A graph of different types of repeat&#10;&#10;Description automatically generated with medium confidence">
              <a:extLst>
                <a:ext uri="{FF2B5EF4-FFF2-40B4-BE49-F238E27FC236}">
                  <a16:creationId xmlns:a16="http://schemas.microsoft.com/office/drawing/2014/main" id="{1FC5A11F-2E59-AB80-F930-16C13D22BF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890" y="1570982"/>
              <a:ext cx="7145927" cy="4616689"/>
            </a:xfrm>
            <a:prstGeom prst="rect">
              <a:avLst/>
            </a:prstGeom>
            <a:ln>
              <a:solidFill>
                <a:schemeClr val="tx1"/>
              </a:solidFill>
            </a:ln>
          </p:spPr>
        </p:pic>
        <p:sp>
          <p:nvSpPr>
            <p:cNvPr id="17" name="TextBox 16">
              <a:extLst>
                <a:ext uri="{FF2B5EF4-FFF2-40B4-BE49-F238E27FC236}">
                  <a16:creationId xmlns:a16="http://schemas.microsoft.com/office/drawing/2014/main" id="{C23A4C4D-1AF1-95CB-BBA7-37EE7F9EF080}"/>
                </a:ext>
              </a:extLst>
            </p:cNvPr>
            <p:cNvSpPr txBox="1"/>
            <p:nvPr/>
          </p:nvSpPr>
          <p:spPr>
            <a:xfrm>
              <a:off x="7231117" y="3300248"/>
              <a:ext cx="465325" cy="777765"/>
            </a:xfrm>
            <a:prstGeom prst="rect">
              <a:avLst/>
            </a:prstGeom>
            <a:solidFill>
              <a:schemeClr val="bg1"/>
            </a:solidFill>
          </p:spPr>
          <p:txBody>
            <a:bodyPr wrap="square" lIns="0" tIns="0" rIns="0" bIns="0" rtlCol="0">
              <a:noAutofit/>
            </a:bodyPr>
            <a:lstStyle/>
            <a:p>
              <a:pPr algn="l">
                <a:spcAft>
                  <a:spcPts val="1134"/>
                </a:spcAft>
              </a:pPr>
              <a:endParaRPr lang="en-GB" sz="1500"/>
            </a:p>
          </p:txBody>
        </p:sp>
        <p:sp>
          <p:nvSpPr>
            <p:cNvPr id="18" name="TextBox 17">
              <a:extLst>
                <a:ext uri="{FF2B5EF4-FFF2-40B4-BE49-F238E27FC236}">
                  <a16:creationId xmlns:a16="http://schemas.microsoft.com/office/drawing/2014/main" id="{C6782273-F57D-2FD7-FDFC-5763023EB613}"/>
                </a:ext>
              </a:extLst>
            </p:cNvPr>
            <p:cNvSpPr txBox="1"/>
            <p:nvPr/>
          </p:nvSpPr>
          <p:spPr>
            <a:xfrm>
              <a:off x="9413524" y="3300248"/>
              <a:ext cx="465325" cy="777765"/>
            </a:xfrm>
            <a:prstGeom prst="rect">
              <a:avLst/>
            </a:prstGeom>
            <a:solidFill>
              <a:schemeClr val="bg1"/>
            </a:solidFill>
          </p:spPr>
          <p:txBody>
            <a:bodyPr wrap="square" lIns="0" tIns="0" rIns="0" bIns="0" rtlCol="0">
              <a:noAutofit/>
            </a:bodyPr>
            <a:lstStyle/>
            <a:p>
              <a:pPr algn="l">
                <a:spcAft>
                  <a:spcPts val="1134"/>
                </a:spcAft>
              </a:pPr>
              <a:endParaRPr lang="en-GB" sz="1500"/>
            </a:p>
          </p:txBody>
        </p:sp>
        <p:sp>
          <p:nvSpPr>
            <p:cNvPr id="20" name="TextBox 19">
              <a:extLst>
                <a:ext uri="{FF2B5EF4-FFF2-40B4-BE49-F238E27FC236}">
                  <a16:creationId xmlns:a16="http://schemas.microsoft.com/office/drawing/2014/main" id="{55FE198D-06BC-AC4A-0347-9B412B99A6AF}"/>
                </a:ext>
              </a:extLst>
            </p:cNvPr>
            <p:cNvSpPr txBox="1"/>
            <p:nvPr/>
          </p:nvSpPr>
          <p:spPr>
            <a:xfrm>
              <a:off x="4933185" y="5474738"/>
              <a:ext cx="6935632" cy="407263"/>
            </a:xfrm>
            <a:prstGeom prst="rect">
              <a:avLst/>
            </a:prstGeom>
            <a:solidFill>
              <a:schemeClr val="bg1"/>
            </a:solidFill>
          </p:spPr>
          <p:txBody>
            <a:bodyPr wrap="square" lIns="0" tIns="0" rIns="0" bIns="0" rtlCol="0">
              <a:noAutofit/>
            </a:bodyPr>
            <a:lstStyle/>
            <a:p>
              <a:pPr algn="ctr">
                <a:spcAft>
                  <a:spcPts val="1134"/>
                </a:spcAft>
              </a:pPr>
              <a:r>
                <a:rPr lang="en-GB" sz="1500">
                  <a:latin typeface="Lexend" pitchFamily="2" charset="0"/>
                </a:rPr>
                <a:t>number of repeats</a:t>
              </a:r>
            </a:p>
          </p:txBody>
        </p:sp>
        <p:sp>
          <p:nvSpPr>
            <p:cNvPr id="21" name="TextBox 20">
              <a:extLst>
                <a:ext uri="{FF2B5EF4-FFF2-40B4-BE49-F238E27FC236}">
                  <a16:creationId xmlns:a16="http://schemas.microsoft.com/office/drawing/2014/main" id="{78C59A92-FB55-A9EA-60D6-DD96BD144437}"/>
                </a:ext>
              </a:extLst>
            </p:cNvPr>
            <p:cNvSpPr txBox="1"/>
            <p:nvPr/>
          </p:nvSpPr>
          <p:spPr>
            <a:xfrm>
              <a:off x="4722890" y="1611299"/>
              <a:ext cx="7145927" cy="407263"/>
            </a:xfrm>
            <a:prstGeom prst="rect">
              <a:avLst/>
            </a:prstGeom>
            <a:solidFill>
              <a:schemeClr val="bg1"/>
            </a:solidFill>
          </p:spPr>
          <p:txBody>
            <a:bodyPr wrap="square" lIns="0" tIns="0" rIns="0" bIns="0" rtlCol="0">
              <a:noAutofit/>
            </a:bodyPr>
            <a:lstStyle/>
            <a:p>
              <a:pPr algn="ctr">
                <a:spcAft>
                  <a:spcPts val="1134"/>
                </a:spcAft>
              </a:pPr>
              <a:r>
                <a:rPr lang="en-GB">
                  <a:latin typeface="Lexend" pitchFamily="2" charset="0"/>
                </a:rPr>
                <a:t>Client repeats by provision type </a:t>
              </a:r>
            </a:p>
          </p:txBody>
        </p:sp>
      </p:grpSp>
      <p:sp>
        <p:nvSpPr>
          <p:cNvPr id="4" name="Title 1">
            <a:extLst>
              <a:ext uri="{FF2B5EF4-FFF2-40B4-BE49-F238E27FC236}">
                <a16:creationId xmlns:a16="http://schemas.microsoft.com/office/drawing/2014/main" id="{7F843251-A46D-C0E1-1FC6-F8E29BFA68E8}"/>
              </a:ext>
            </a:extLst>
          </p:cNvPr>
          <p:cNvSpPr>
            <a:spLocks noGrp="1"/>
          </p:cNvSpPr>
          <p:nvPr>
            <p:ph type="title"/>
          </p:nvPr>
        </p:nvSpPr>
        <p:spPr>
          <a:xfrm>
            <a:off x="307739" y="192818"/>
            <a:ext cx="11561080" cy="1715595"/>
          </a:xfrm>
        </p:spPr>
        <p:txBody>
          <a:bodyPr/>
          <a:lstStyle/>
          <a:p>
            <a:r>
              <a:rPr lang="en-GB">
                <a:latin typeface="Lexend" pitchFamily="2" charset="0"/>
              </a:rPr>
              <a:t>Community Services had the greatest volume and range of repeats, whilst Specialist Refuge had the least repeats </a:t>
            </a:r>
            <a:endParaRPr lang="en-GB">
              <a:solidFill>
                <a:schemeClr val="tx1"/>
              </a:solidFill>
              <a:latin typeface="Lexend" pitchFamily="2" charset="0"/>
            </a:endParaRPr>
          </a:p>
        </p:txBody>
      </p:sp>
      <p:sp>
        <p:nvSpPr>
          <p:cNvPr id="5" name="TextBox 4">
            <a:extLst>
              <a:ext uri="{FF2B5EF4-FFF2-40B4-BE49-F238E27FC236}">
                <a16:creationId xmlns:a16="http://schemas.microsoft.com/office/drawing/2014/main" id="{DEE46BB8-BC17-FD7B-077A-FFA200D09223}"/>
              </a:ext>
            </a:extLst>
          </p:cNvPr>
          <p:cNvSpPr txBox="1"/>
          <p:nvPr/>
        </p:nvSpPr>
        <p:spPr>
          <a:xfrm>
            <a:off x="323181" y="2888982"/>
            <a:ext cx="4320468" cy="3139321"/>
          </a:xfrm>
          <a:prstGeom prst="rect">
            <a:avLst/>
          </a:prstGeom>
          <a:noFill/>
        </p:spPr>
        <p:txBody>
          <a:bodyPr wrap="square">
            <a:spAutoFit/>
          </a:bodyPr>
          <a:lstStyle/>
          <a:p>
            <a:r>
              <a:rPr lang="en-GB" b="0">
                <a:solidFill>
                  <a:schemeClr val="tx1"/>
                </a:solidFill>
                <a:latin typeface="Lexend" pitchFamily="2" charset="0"/>
              </a:rPr>
              <a:t>Across all provision types, the majority of clients didn’t repeat within services – but those who did mostly returned to services for a second time. </a:t>
            </a:r>
            <a:br>
              <a:rPr lang="en-GB" b="0">
                <a:solidFill>
                  <a:schemeClr val="tx1"/>
                </a:solidFill>
                <a:latin typeface="Lexend" pitchFamily="2" charset="0"/>
              </a:rPr>
            </a:br>
            <a:br>
              <a:rPr lang="en-GB" b="0">
                <a:solidFill>
                  <a:schemeClr val="tx1"/>
                </a:solidFill>
                <a:latin typeface="Lexend" pitchFamily="2" charset="0"/>
              </a:rPr>
            </a:br>
            <a:r>
              <a:rPr lang="en-GB" b="0">
                <a:solidFill>
                  <a:schemeClr val="tx1"/>
                </a:solidFill>
                <a:latin typeface="Lexend" pitchFamily="2" charset="0"/>
              </a:rPr>
              <a:t>The highest number of repeats recorded within Refuge Services was </a:t>
            </a:r>
            <a:r>
              <a:rPr lang="en-GB" b="1">
                <a:solidFill>
                  <a:srgbClr val="E40037"/>
                </a:solidFill>
                <a:latin typeface="Lexend" pitchFamily="2" charset="0"/>
              </a:rPr>
              <a:t>12</a:t>
            </a:r>
            <a:r>
              <a:rPr lang="en-GB" b="0">
                <a:solidFill>
                  <a:schemeClr val="tx1"/>
                </a:solidFill>
                <a:latin typeface="Lexend" pitchFamily="2" charset="0"/>
              </a:rPr>
              <a:t>, whilst within Specialist Refuge the maximum was </a:t>
            </a:r>
            <a:r>
              <a:rPr lang="en-GB" b="1">
                <a:solidFill>
                  <a:srgbClr val="E40037"/>
                </a:solidFill>
                <a:latin typeface="Lexend" pitchFamily="2" charset="0"/>
              </a:rPr>
              <a:t>4</a:t>
            </a:r>
            <a:r>
              <a:rPr lang="en-GB" b="0">
                <a:solidFill>
                  <a:schemeClr val="tx1"/>
                </a:solidFill>
                <a:latin typeface="Lexend" pitchFamily="2" charset="0"/>
              </a:rPr>
              <a:t>. </a:t>
            </a:r>
            <a:br>
              <a:rPr lang="en-GB">
                <a:solidFill>
                  <a:schemeClr val="tx1"/>
                </a:solidFill>
                <a:latin typeface="Lexend" pitchFamily="2" charset="0"/>
              </a:rPr>
            </a:br>
            <a:endParaRPr lang="en-GB"/>
          </a:p>
        </p:txBody>
      </p:sp>
    </p:spTree>
    <p:extLst>
      <p:ext uri="{BB962C8B-B14F-4D97-AF65-F5344CB8AC3E}">
        <p14:creationId xmlns:p14="http://schemas.microsoft.com/office/powerpoint/2010/main" val="252140242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452360" y="2420127"/>
            <a:ext cx="5990506" cy="1703321"/>
          </a:xfrm>
        </p:spPr>
        <p:txBody>
          <a:bodyPr/>
          <a:lstStyle/>
          <a:p>
            <a:r>
              <a:rPr lang="en-GB" sz="4000">
                <a:latin typeface="Lexend" pitchFamily="2" charset="0"/>
              </a:rPr>
              <a:t>How can Current Support be Improved? </a:t>
            </a:r>
            <a:br>
              <a:rPr lang="en-GB" sz="4000">
                <a:latin typeface="Lexend" pitchFamily="2" charset="0"/>
              </a:rPr>
            </a:br>
            <a:endParaRPr lang="en-GB">
              <a:solidFill>
                <a:srgbClr val="FF0000"/>
              </a:solidFill>
              <a:latin typeface="Lexend" pitchFamily="2" charset="0"/>
            </a:endParaRPr>
          </a:p>
        </p:txBody>
      </p:sp>
    </p:spTree>
    <p:extLst>
      <p:ext uri="{BB962C8B-B14F-4D97-AF65-F5344CB8AC3E}">
        <p14:creationId xmlns:p14="http://schemas.microsoft.com/office/powerpoint/2010/main" val="24765720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Oval 10" descr="Quote from an anonymous victim, female aged 35-44: &#10;&#10;&quot;“I did try to access peer support groups and go to a meeting but the only meetings they had were in the evening and I thought well I can’t take my son to a DA meeting. I didn’t have anyone to look after him so I couldn’t go to any support groups, and they didn’t do any during the day. Thought it was bloody stupid, most people going through it have kids.”&#10;&#10;">
            <a:extLst>
              <a:ext uri="{FF2B5EF4-FFF2-40B4-BE49-F238E27FC236}">
                <a16:creationId xmlns:a16="http://schemas.microsoft.com/office/drawing/2014/main" id="{9E07514E-DAEF-73B0-34DB-470EDD5D1117}"/>
              </a:ext>
            </a:extLst>
          </p:cNvPr>
          <p:cNvSpPr/>
          <p:nvPr/>
        </p:nvSpPr>
        <p:spPr>
          <a:xfrm>
            <a:off x="6602820" y="669850"/>
            <a:ext cx="5486400" cy="3660652"/>
          </a:xfrm>
          <a:prstGeom prst="wedgeEllipseCallo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2">
            <a:extLst>
              <a:ext uri="{FF2B5EF4-FFF2-40B4-BE49-F238E27FC236}">
                <a16:creationId xmlns:a16="http://schemas.microsoft.com/office/drawing/2014/main" id="{11453B2E-4CAE-DED3-FBF1-BCC96D56FD66}"/>
              </a:ext>
            </a:extLst>
          </p:cNvPr>
          <p:cNvSpPr>
            <a:spLocks noGrp="1"/>
          </p:cNvSpPr>
          <p:nvPr>
            <p:ph type="title"/>
          </p:nvPr>
        </p:nvSpPr>
        <p:spPr>
          <a:xfrm>
            <a:off x="238206" y="162541"/>
            <a:ext cx="6134313" cy="691437"/>
          </a:xfrm>
        </p:spPr>
        <p:txBody>
          <a:bodyPr/>
          <a:lstStyle/>
          <a:p>
            <a:r>
              <a:rPr lang="en-GB">
                <a:latin typeface="Lexend" pitchFamily="2" charset="0"/>
              </a:rPr>
              <a:t>How well are needs being met?</a:t>
            </a:r>
          </a:p>
        </p:txBody>
      </p:sp>
      <p:sp>
        <p:nvSpPr>
          <p:cNvPr id="6" name="Content Placeholder 2">
            <a:extLst>
              <a:ext uri="{FF2B5EF4-FFF2-40B4-BE49-F238E27FC236}">
                <a16:creationId xmlns:a16="http://schemas.microsoft.com/office/drawing/2014/main" id="{56D7003D-CBDB-10B8-2186-619EA495C293}"/>
              </a:ext>
            </a:extLst>
          </p:cNvPr>
          <p:cNvSpPr>
            <a:spLocks noGrp="1"/>
          </p:cNvSpPr>
          <p:nvPr>
            <p:ph idx="1"/>
          </p:nvPr>
        </p:nvSpPr>
        <p:spPr>
          <a:xfrm>
            <a:off x="307338" y="1622227"/>
            <a:ext cx="5486400" cy="4854290"/>
          </a:xfrm>
        </p:spPr>
        <p:txBody>
          <a:bodyPr/>
          <a:lstStyle/>
          <a:p>
            <a:r>
              <a:rPr lang="en-GB" sz="1800" dirty="0">
                <a:latin typeface="Lexend" pitchFamily="2" charset="0"/>
              </a:rPr>
              <a:t>Interviews identified multiple areas where it appeared survivors’ needs were not being met. This included:</a:t>
            </a:r>
          </a:p>
          <a:p>
            <a:pPr marL="285750" indent="-285750">
              <a:spcBef>
                <a:spcPts val="0"/>
              </a:spcBef>
              <a:spcAft>
                <a:spcPts val="600"/>
              </a:spcAft>
              <a:buFont typeface="Arial" panose="020B0604020202020204" pitchFamily="34" charset="0"/>
              <a:buChar char="•"/>
            </a:pPr>
            <a:r>
              <a:rPr lang="en-GB" sz="1600" b="0" dirty="0">
                <a:latin typeface="Lexend" pitchFamily="2" charset="0"/>
              </a:rPr>
              <a:t>Lack of services for </a:t>
            </a:r>
            <a:r>
              <a:rPr lang="en-GB" sz="1600" dirty="0">
                <a:solidFill>
                  <a:srgbClr val="E40037"/>
                </a:solidFill>
                <a:latin typeface="Lexend" pitchFamily="2" charset="0"/>
              </a:rPr>
              <a:t>male survivors </a:t>
            </a:r>
            <a:r>
              <a:rPr lang="en-GB" sz="1600" b="0" dirty="0">
                <a:latin typeface="Lexend" pitchFamily="2" charset="0"/>
              </a:rPr>
              <a:t>with limited support available - services are still female-focused </a:t>
            </a:r>
          </a:p>
          <a:p>
            <a:pPr marL="285750" indent="-285750">
              <a:spcBef>
                <a:spcPts val="0"/>
              </a:spcBef>
              <a:spcAft>
                <a:spcPts val="600"/>
              </a:spcAft>
              <a:buFont typeface="Arial" panose="020B0604020202020204" pitchFamily="34" charset="0"/>
              <a:buChar char="•"/>
            </a:pPr>
            <a:r>
              <a:rPr lang="en-GB" sz="1600" dirty="0">
                <a:solidFill>
                  <a:srgbClr val="E40037"/>
                </a:solidFill>
                <a:latin typeface="Lexend" pitchFamily="2" charset="0"/>
              </a:rPr>
              <a:t>Survivor with disabilities </a:t>
            </a:r>
            <a:r>
              <a:rPr lang="en-GB" sz="1600" b="0" dirty="0">
                <a:latin typeface="Lexend" pitchFamily="2" charset="0"/>
              </a:rPr>
              <a:t>reluctant to go into refuge and give up home that meets their accessibility needs</a:t>
            </a:r>
          </a:p>
          <a:p>
            <a:pPr marL="285750" indent="-285750">
              <a:spcBef>
                <a:spcPts val="0"/>
              </a:spcBef>
              <a:spcAft>
                <a:spcPts val="600"/>
              </a:spcAft>
              <a:buFont typeface="Arial" panose="020B0604020202020204" pitchFamily="34" charset="0"/>
              <a:buChar char="•"/>
            </a:pPr>
            <a:r>
              <a:rPr lang="en-GB" sz="1600" b="0" dirty="0">
                <a:latin typeface="Lexend" pitchFamily="2" charset="0"/>
              </a:rPr>
              <a:t>Insufficient </a:t>
            </a:r>
            <a:r>
              <a:rPr lang="en-GB" sz="1600" dirty="0">
                <a:solidFill>
                  <a:srgbClr val="E40037"/>
                </a:solidFill>
                <a:latin typeface="Lexend" pitchFamily="2" charset="0"/>
              </a:rPr>
              <a:t>mental health support </a:t>
            </a:r>
            <a:r>
              <a:rPr lang="en-GB" sz="1600" b="0" dirty="0">
                <a:latin typeface="Lexend" pitchFamily="2" charset="0"/>
              </a:rPr>
              <a:t>– particularly lack of ongoing support once out of ‘danger’</a:t>
            </a:r>
          </a:p>
          <a:p>
            <a:pPr marL="746550" lvl="3" indent="-285750">
              <a:spcAft>
                <a:spcPts val="600"/>
              </a:spcAft>
            </a:pPr>
            <a:r>
              <a:rPr lang="en-GB" sz="1600" b="0" dirty="0">
                <a:latin typeface="Lexend" pitchFamily="2" charset="0"/>
              </a:rPr>
              <a:t>Some paid for private therapy sessions and found this helpful - intermittent trauma therapy.</a:t>
            </a:r>
          </a:p>
          <a:p>
            <a:pPr marL="285750" indent="-285750">
              <a:spcAft>
                <a:spcPts val="600"/>
              </a:spcAft>
              <a:buFont typeface="Arial" panose="020B0604020202020204" pitchFamily="34" charset="0"/>
              <a:buChar char="•"/>
            </a:pPr>
            <a:r>
              <a:rPr lang="en-GB" sz="1600" dirty="0">
                <a:solidFill>
                  <a:srgbClr val="E40037"/>
                </a:solidFill>
                <a:latin typeface="Lexend" pitchFamily="2" charset="0"/>
              </a:rPr>
              <a:t>Lack of local support groups </a:t>
            </a:r>
            <a:r>
              <a:rPr lang="en-GB" sz="1600" b="0" dirty="0">
                <a:latin typeface="Lexend" pitchFamily="2" charset="0"/>
              </a:rPr>
              <a:t>or groups being held at inconvenient times meaning survivors cannot attend </a:t>
            </a:r>
            <a:endParaRPr lang="en-GB" sz="2400" dirty="0">
              <a:latin typeface="Lexend" pitchFamily="2" charset="0"/>
            </a:endParaRPr>
          </a:p>
          <a:p>
            <a:endParaRPr lang="en-GB" sz="2400" dirty="0">
              <a:latin typeface="Lexend" pitchFamily="2" charset="0"/>
            </a:endParaRPr>
          </a:p>
          <a:p>
            <a:endParaRPr lang="en-GB" sz="2400" dirty="0"/>
          </a:p>
        </p:txBody>
      </p:sp>
      <p:sp>
        <p:nvSpPr>
          <p:cNvPr id="7" name="TextBox 6">
            <a:extLst>
              <a:ext uri="{FF2B5EF4-FFF2-40B4-BE49-F238E27FC236}">
                <a16:creationId xmlns:a16="http://schemas.microsoft.com/office/drawing/2014/main" id="{96325258-E743-0ED3-BB64-60AB128F51AB}"/>
              </a:ext>
            </a:extLst>
          </p:cNvPr>
          <p:cNvSpPr txBox="1"/>
          <p:nvPr/>
        </p:nvSpPr>
        <p:spPr>
          <a:xfrm>
            <a:off x="6997493" y="1346014"/>
            <a:ext cx="4697053" cy="2308324"/>
          </a:xfrm>
          <a:prstGeom prst="rect">
            <a:avLst/>
          </a:prstGeom>
          <a:noFill/>
        </p:spPr>
        <p:txBody>
          <a:bodyPr wrap="square">
            <a:spAutoFit/>
          </a:bodyPr>
          <a:lstStyle/>
          <a:p>
            <a:pPr algn="ctr"/>
            <a:r>
              <a:rPr lang="en-GB" sz="1600" b="1" dirty="0">
                <a:latin typeface="Lexend" pitchFamily="2" charset="0"/>
              </a:rPr>
              <a:t>“I did try to access peer support groups and go to a meeting but the only meetings they had were in the evening and I thought well I can’t take my son to a DA meeting. I didn’t have anyone to look after him so I couldn’t go to any support groups, and they didn’t do any during the day. Thought it was bloody stupid, most people going through it have kids.”</a:t>
            </a:r>
            <a:endParaRPr lang="en-GB" sz="1600" b="1" i="1" dirty="0">
              <a:latin typeface="Lexend" pitchFamily="2" charset="0"/>
            </a:endParaRPr>
          </a:p>
        </p:txBody>
      </p:sp>
      <p:sp>
        <p:nvSpPr>
          <p:cNvPr id="13" name="TextBox 12">
            <a:extLst>
              <a:ext uri="{FF2B5EF4-FFF2-40B4-BE49-F238E27FC236}">
                <a16:creationId xmlns:a16="http://schemas.microsoft.com/office/drawing/2014/main" id="{D059870D-21D1-2BA2-EEE9-C9D1011D1B29}"/>
              </a:ext>
            </a:extLst>
          </p:cNvPr>
          <p:cNvSpPr txBox="1"/>
          <p:nvPr/>
        </p:nvSpPr>
        <p:spPr>
          <a:xfrm>
            <a:off x="8569841" y="6018873"/>
            <a:ext cx="2860159" cy="338554"/>
          </a:xfrm>
          <a:prstGeom prst="rect">
            <a:avLst/>
          </a:prstGeom>
          <a:noFill/>
        </p:spPr>
        <p:txBody>
          <a:bodyPr wrap="square">
            <a:spAutoFit/>
          </a:bodyPr>
          <a:lstStyle/>
          <a:p>
            <a:r>
              <a:rPr lang="en-GB" sz="1600" b="1" i="1">
                <a:solidFill>
                  <a:schemeClr val="bg1"/>
                </a:solidFill>
                <a:latin typeface="Lexend" pitchFamily="2" charset="0"/>
              </a:rPr>
              <a:t>[Female, 35-44]</a:t>
            </a:r>
            <a:endParaRPr lang="en-GB" sz="1600">
              <a:solidFill>
                <a:schemeClr val="bg1"/>
              </a:solidFill>
            </a:endParaRPr>
          </a:p>
        </p:txBody>
      </p:sp>
      <p:pic>
        <p:nvPicPr>
          <p:cNvPr id="14" name="Graphic 13" descr="Woman with long wavy hair">
            <a:extLst>
              <a:ext uri="{FF2B5EF4-FFF2-40B4-BE49-F238E27FC236}">
                <a16:creationId xmlns:a16="http://schemas.microsoft.com/office/drawing/2014/main" id="{D7E53973-77D9-F9ED-ECEE-03A0618D16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7431" y="4195888"/>
            <a:ext cx="1627259" cy="2280629"/>
          </a:xfrm>
          <a:prstGeom prst="rect">
            <a:avLst/>
          </a:prstGeom>
        </p:spPr>
      </p:pic>
      <p:sp>
        <p:nvSpPr>
          <p:cNvPr id="2" name="Oval 1">
            <a:extLst>
              <a:ext uri="{FF2B5EF4-FFF2-40B4-BE49-F238E27FC236}">
                <a16:creationId xmlns:a16="http://schemas.microsoft.com/office/drawing/2014/main" id="{18722402-4C82-6EFA-745D-5FA11D828CAB}"/>
              </a:ext>
            </a:extLst>
          </p:cNvPr>
          <p:cNvSpPr/>
          <p:nvPr/>
        </p:nvSpPr>
        <p:spPr>
          <a:xfrm>
            <a:off x="7569200" y="4563814"/>
            <a:ext cx="406400" cy="46538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9015039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405740" y="229812"/>
            <a:ext cx="9799476" cy="617418"/>
          </a:xfrm>
        </p:spPr>
        <p:txBody>
          <a:bodyPr/>
          <a:lstStyle/>
          <a:p>
            <a:r>
              <a:rPr lang="en-GB">
                <a:latin typeface="Lexend" pitchFamily="2" charset="0"/>
              </a:rPr>
              <a:t>How can support be improved?</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552434" y="1573984"/>
            <a:ext cx="9942194" cy="3012092"/>
          </a:xfrm>
        </p:spPr>
        <p:txBody>
          <a:bodyPr/>
          <a:lstStyle/>
          <a:p>
            <a:pPr marL="285750" indent="-285750">
              <a:spcBef>
                <a:spcPts val="0"/>
              </a:spcBef>
              <a:spcAft>
                <a:spcPts val="200"/>
              </a:spcAft>
              <a:buFont typeface="Arial" panose="020B0604020202020204" pitchFamily="34" charset="0"/>
              <a:buChar char="•"/>
            </a:pPr>
            <a:r>
              <a:rPr lang="en-GB" sz="1600" b="0">
                <a:latin typeface="Lexend" pitchFamily="2" charset="0"/>
              </a:rPr>
              <a:t>More joined-up approach between services </a:t>
            </a:r>
          </a:p>
          <a:p>
            <a:pPr marL="285750" indent="-285750">
              <a:spcBef>
                <a:spcPts val="0"/>
              </a:spcBef>
              <a:spcAft>
                <a:spcPts val="200"/>
              </a:spcAft>
              <a:buFont typeface="Arial" panose="020B0604020202020204" pitchFamily="34" charset="0"/>
              <a:buChar char="•"/>
            </a:pPr>
            <a:r>
              <a:rPr lang="en-GB" sz="1600" b="0">
                <a:latin typeface="Lexend" pitchFamily="2" charset="0"/>
              </a:rPr>
              <a:t>Increased access to services for male survivors</a:t>
            </a:r>
          </a:p>
          <a:p>
            <a:pPr marL="285750" indent="-285750">
              <a:spcBef>
                <a:spcPts val="0"/>
              </a:spcBef>
              <a:spcAft>
                <a:spcPts val="200"/>
              </a:spcAft>
              <a:buFont typeface="Arial" panose="020B0604020202020204" pitchFamily="34" charset="0"/>
              <a:buChar char="•"/>
            </a:pPr>
            <a:r>
              <a:rPr lang="en-GB" sz="1600" b="0">
                <a:latin typeface="Lexend" pitchFamily="2" charset="0"/>
              </a:rPr>
              <a:t>Explore additional routes to discretely disclose abuse – suggestion for a ‘middle channel’ before contacting the Police (wider promotion of DA support such as Compass could be beneficial)</a:t>
            </a:r>
          </a:p>
          <a:p>
            <a:pPr marL="285750" indent="-285750">
              <a:spcBef>
                <a:spcPts val="0"/>
              </a:spcBef>
              <a:spcAft>
                <a:spcPts val="200"/>
              </a:spcAft>
              <a:buFont typeface="Arial" panose="020B0604020202020204" pitchFamily="34" charset="0"/>
              <a:buChar char="•"/>
            </a:pPr>
            <a:r>
              <a:rPr lang="en-GB" sz="1600" b="0">
                <a:latin typeface="Lexend" pitchFamily="2" charset="0"/>
              </a:rPr>
              <a:t>Improved training for professionals, including within local authorities, Police and health services</a:t>
            </a:r>
          </a:p>
          <a:p>
            <a:pPr marL="285750" indent="-285750">
              <a:spcBef>
                <a:spcPts val="0"/>
              </a:spcBef>
              <a:spcAft>
                <a:spcPts val="200"/>
              </a:spcAft>
              <a:buFont typeface="Arial" panose="020B0604020202020204" pitchFamily="34" charset="0"/>
              <a:buChar char="•"/>
            </a:pPr>
            <a:r>
              <a:rPr lang="en-GB" sz="1600" b="0">
                <a:latin typeface="Lexend" pitchFamily="2" charset="0"/>
              </a:rPr>
              <a:t>Explore ways for survivors to safely stay in their own home, and ensure survivors have choice and control over safe accommodation options available to them</a:t>
            </a:r>
          </a:p>
          <a:p>
            <a:pPr marL="285750" indent="-285750">
              <a:spcBef>
                <a:spcPts val="0"/>
              </a:spcBef>
              <a:spcAft>
                <a:spcPts val="200"/>
              </a:spcAft>
              <a:buFont typeface="Arial" panose="020B0604020202020204" pitchFamily="34" charset="0"/>
              <a:buChar char="•"/>
            </a:pPr>
            <a:r>
              <a:rPr lang="en-GB" sz="1600" b="0">
                <a:latin typeface="Lexend" pitchFamily="2" charset="0"/>
              </a:rPr>
              <a:t>Accessibility of support (e.g. local groups available, suitable time of sessions, childcare availability, virtual options)</a:t>
            </a:r>
          </a:p>
          <a:p>
            <a:pPr marL="285750" indent="-285750">
              <a:spcBef>
                <a:spcPts val="0"/>
              </a:spcBef>
              <a:spcAft>
                <a:spcPts val="200"/>
              </a:spcAft>
              <a:buFont typeface="Arial" panose="020B0604020202020204" pitchFamily="34" charset="0"/>
              <a:buChar char="•"/>
            </a:pPr>
            <a:r>
              <a:rPr lang="en-GB" sz="1600" b="0">
                <a:latin typeface="Lexend" pitchFamily="2" charset="0"/>
              </a:rPr>
              <a:t>Wider promotion of who to contact and where to go for support</a:t>
            </a:r>
          </a:p>
          <a:p>
            <a:pPr marL="285750" indent="-285750">
              <a:spcBef>
                <a:spcPts val="0"/>
              </a:spcBef>
              <a:spcAft>
                <a:spcPts val="200"/>
              </a:spcAft>
              <a:buFont typeface="Arial" panose="020B0604020202020204" pitchFamily="34" charset="0"/>
              <a:buChar char="•"/>
            </a:pPr>
            <a:r>
              <a:rPr lang="en-GB" sz="1600" b="0">
                <a:latin typeface="Lexend" pitchFamily="2" charset="0"/>
              </a:rPr>
              <a:t>More personal feel to services </a:t>
            </a:r>
          </a:p>
          <a:p>
            <a:pPr marL="285750" indent="-285750">
              <a:spcBef>
                <a:spcPts val="0"/>
              </a:spcBef>
              <a:spcAft>
                <a:spcPts val="200"/>
              </a:spcAft>
              <a:buFont typeface="Arial" panose="020B0604020202020204" pitchFamily="34" charset="0"/>
              <a:buChar char="•"/>
            </a:pPr>
            <a:r>
              <a:rPr lang="en-GB" sz="1600" b="0">
                <a:latin typeface="Lexend" pitchFamily="2" charset="0"/>
              </a:rPr>
              <a:t>Improved follow-on support after survivor is out of immediate danger and beyond</a:t>
            </a:r>
            <a:endParaRPr lang="en-GB" sz="2400">
              <a:latin typeface="Lexend" pitchFamily="2" charset="0"/>
            </a:endParaRPr>
          </a:p>
        </p:txBody>
      </p:sp>
      <p:sp>
        <p:nvSpPr>
          <p:cNvPr id="8" name="TextBox 7">
            <a:extLst>
              <a:ext uri="{FF2B5EF4-FFF2-40B4-BE49-F238E27FC236}">
                <a16:creationId xmlns:a16="http://schemas.microsoft.com/office/drawing/2014/main" id="{DE2B8B08-37AD-B505-8B1C-76BD53A2B8F7}"/>
              </a:ext>
            </a:extLst>
          </p:cNvPr>
          <p:cNvSpPr txBox="1"/>
          <p:nvPr/>
        </p:nvSpPr>
        <p:spPr>
          <a:xfrm>
            <a:off x="405740" y="5930248"/>
            <a:ext cx="11235374" cy="954107"/>
          </a:xfrm>
          <a:prstGeom prst="rect">
            <a:avLst/>
          </a:prstGeom>
          <a:noFill/>
        </p:spPr>
        <p:txBody>
          <a:bodyPr wrap="square">
            <a:spAutoFit/>
          </a:bodyPr>
          <a:lstStyle/>
          <a:p>
            <a:pPr algn="ctr"/>
            <a:r>
              <a:rPr lang="en-GB" sz="1400" b="1">
                <a:solidFill>
                  <a:schemeClr val="accent1"/>
                </a:solidFill>
                <a:latin typeface="Lexend" pitchFamily="2" charset="0"/>
              </a:rPr>
              <a:t>“Maybe the focus needs to be on education for agencies…with the end goal of never leaving a victim of abuse feeling that they have no support or have wasted people’s time. Especially when they are told to go and call somebody else. Having to repeat their abusive situation over and over leaving that victim feeling misunderstood, and that they are making a fuss over nothing.”</a:t>
            </a:r>
          </a:p>
        </p:txBody>
      </p:sp>
      <p:sp>
        <p:nvSpPr>
          <p:cNvPr id="10" name="TextBox 9">
            <a:extLst>
              <a:ext uri="{FF2B5EF4-FFF2-40B4-BE49-F238E27FC236}">
                <a16:creationId xmlns:a16="http://schemas.microsoft.com/office/drawing/2014/main" id="{A4B6F724-1427-5DDC-DA59-C25D5E2BA2A4}"/>
              </a:ext>
            </a:extLst>
          </p:cNvPr>
          <p:cNvSpPr txBox="1"/>
          <p:nvPr/>
        </p:nvSpPr>
        <p:spPr>
          <a:xfrm>
            <a:off x="357553" y="4806962"/>
            <a:ext cx="5354799" cy="954107"/>
          </a:xfrm>
          <a:prstGeom prst="rect">
            <a:avLst/>
          </a:prstGeom>
          <a:noFill/>
        </p:spPr>
        <p:txBody>
          <a:bodyPr wrap="square">
            <a:spAutoFit/>
          </a:bodyPr>
          <a:lstStyle/>
          <a:p>
            <a:pPr algn="ctr"/>
            <a:r>
              <a:rPr lang="en-GB" sz="1400" b="1">
                <a:solidFill>
                  <a:schemeClr val="accent1"/>
                </a:solidFill>
                <a:latin typeface="Lexend" pitchFamily="2" charset="0"/>
              </a:rPr>
              <a:t>“Just having someone there to listen to you…You get a call and it’s tick box, you answer the questions they need then its ‘okay bye have a good day’…needs more of a personal feel.”</a:t>
            </a:r>
          </a:p>
        </p:txBody>
      </p:sp>
      <p:sp>
        <p:nvSpPr>
          <p:cNvPr id="12" name="TextBox 11">
            <a:extLst>
              <a:ext uri="{FF2B5EF4-FFF2-40B4-BE49-F238E27FC236}">
                <a16:creationId xmlns:a16="http://schemas.microsoft.com/office/drawing/2014/main" id="{7DB20BE9-DF04-5414-948F-2376A24E6F72}"/>
              </a:ext>
            </a:extLst>
          </p:cNvPr>
          <p:cNvSpPr txBox="1"/>
          <p:nvPr/>
        </p:nvSpPr>
        <p:spPr>
          <a:xfrm>
            <a:off x="6183854" y="4801008"/>
            <a:ext cx="5602406" cy="1169551"/>
          </a:xfrm>
          <a:prstGeom prst="rect">
            <a:avLst/>
          </a:prstGeom>
          <a:noFill/>
        </p:spPr>
        <p:txBody>
          <a:bodyPr wrap="square">
            <a:spAutoFit/>
          </a:bodyPr>
          <a:lstStyle/>
          <a:p>
            <a:pPr algn="ctr"/>
            <a:r>
              <a:rPr lang="en-GB" sz="1400" b="1">
                <a:solidFill>
                  <a:schemeClr val="accent1"/>
                </a:solidFill>
                <a:latin typeface="Lexend" pitchFamily="2" charset="0"/>
              </a:rPr>
              <a:t>“There should be safe places to go at hospitals to go and report things. If you’re in an abusive relationship and being monitored where you’re going…if you go to doctors and it’s a safe environment, I think a lot more would be reported.”</a:t>
            </a:r>
          </a:p>
        </p:txBody>
      </p:sp>
      <p:sp>
        <p:nvSpPr>
          <p:cNvPr id="14" name="TextBox 13">
            <a:extLst>
              <a:ext uri="{FF2B5EF4-FFF2-40B4-BE49-F238E27FC236}">
                <a16:creationId xmlns:a16="http://schemas.microsoft.com/office/drawing/2014/main" id="{935AE34E-AA3B-076B-528E-E70E05B07862}"/>
              </a:ext>
            </a:extLst>
          </p:cNvPr>
          <p:cNvSpPr txBox="1"/>
          <p:nvPr/>
        </p:nvSpPr>
        <p:spPr>
          <a:xfrm>
            <a:off x="374422" y="887441"/>
            <a:ext cx="11265144" cy="646331"/>
          </a:xfrm>
          <a:prstGeom prst="rect">
            <a:avLst/>
          </a:prstGeom>
          <a:noFill/>
        </p:spPr>
        <p:txBody>
          <a:bodyPr wrap="square">
            <a:spAutoFit/>
          </a:bodyPr>
          <a:lstStyle/>
          <a:p>
            <a:r>
              <a:rPr lang="en-GB" sz="1800" b="1">
                <a:latin typeface="Lexend" pitchFamily="2" charset="0"/>
              </a:rPr>
              <a:t>The following areas were identified for improvement through qualitative analysis of interviews and conversations with victims:</a:t>
            </a:r>
          </a:p>
        </p:txBody>
      </p:sp>
    </p:spTree>
    <p:extLst>
      <p:ext uri="{BB962C8B-B14F-4D97-AF65-F5344CB8AC3E}">
        <p14:creationId xmlns:p14="http://schemas.microsoft.com/office/powerpoint/2010/main" val="1632691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981058-EFFA-CC3D-C0F4-816CDDCB6913}"/>
              </a:ext>
            </a:extLst>
          </p:cNvPr>
          <p:cNvSpPr txBox="1">
            <a:spLocks/>
          </p:cNvSpPr>
          <p:nvPr/>
        </p:nvSpPr>
        <p:spPr>
          <a:xfrm>
            <a:off x="289611" y="225073"/>
            <a:ext cx="11621430" cy="636574"/>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pPr algn="ctr"/>
            <a:r>
              <a:rPr lang="en-GB" sz="3600">
                <a:latin typeface="Lexend" pitchFamily="2" charset="0"/>
              </a:rPr>
              <a:t>ADDITIONAL RECOMMENDATIONS </a:t>
            </a:r>
          </a:p>
        </p:txBody>
      </p:sp>
      <p:pic>
        <p:nvPicPr>
          <p:cNvPr id="6148" name="Picture 4" descr="Icono de Destino Special Lineal color">
            <a:extLst>
              <a:ext uri="{FF2B5EF4-FFF2-40B4-BE49-F238E27FC236}">
                <a16:creationId xmlns:a16="http://schemas.microsoft.com/office/drawing/2014/main" id="{F20AA2CB-6484-3B6C-E046-D7755EA6ED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125" y="5398447"/>
            <a:ext cx="645217" cy="6452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3E4AB9-0B75-8CCC-7CC7-7A85751FF191}"/>
              </a:ext>
            </a:extLst>
          </p:cNvPr>
          <p:cNvSpPr txBox="1"/>
          <p:nvPr/>
        </p:nvSpPr>
        <p:spPr>
          <a:xfrm>
            <a:off x="1334579" y="2351782"/>
            <a:ext cx="10576462" cy="1077218"/>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Lexend" pitchFamily="2" charset="0"/>
                <a:ea typeface="+mn-ea"/>
                <a:cs typeface="+mn-cs"/>
              </a:rPr>
              <a:t>Some victims felt that local support services did not communicate appropriately with one another, which led to victims having to repeatedly disclose their experiences of abuse to multiple agencies.</a:t>
            </a:r>
            <a:r>
              <a:rPr kumimoji="0" lang="en-GB" sz="1600" b="0" i="0" u="none" strike="noStrike" kern="1200" cap="none" spc="0" normalizeH="0" baseline="0" noProof="0">
                <a:ln>
                  <a:noFill/>
                </a:ln>
                <a:solidFill>
                  <a:srgbClr val="000000"/>
                </a:solidFill>
                <a:effectLst/>
                <a:uLnTx/>
                <a:uFillTx/>
                <a:latin typeface="Lexend" pitchFamily="2" charset="0"/>
                <a:ea typeface="+mn-ea"/>
                <a:cs typeface="+mn-cs"/>
              </a:rPr>
              <a:t> Reviewing the current communicative channels between different organisations could improve this for victims. </a:t>
            </a:r>
          </a:p>
        </p:txBody>
      </p:sp>
      <p:pic>
        <p:nvPicPr>
          <p:cNvPr id="4" name="Picture 6" descr="Dialogue Meticulous Lineal Color icon">
            <a:extLst>
              <a:ext uri="{FF2B5EF4-FFF2-40B4-BE49-F238E27FC236}">
                <a16:creationId xmlns:a16="http://schemas.microsoft.com/office/drawing/2014/main" id="{783830CA-3E6B-FDA3-FD14-ACE66BD8B5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22" y="2519278"/>
            <a:ext cx="742225" cy="7422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3">
            <a:extLst>
              <a:ext uri="{FF2B5EF4-FFF2-40B4-BE49-F238E27FC236}">
                <a16:creationId xmlns:a16="http://schemas.microsoft.com/office/drawing/2014/main" id="{06E32F99-F9C3-E756-B6CA-FC6E33B1EA08}"/>
              </a:ext>
            </a:extLst>
          </p:cNvPr>
          <p:cNvSpPr txBox="1">
            <a:spLocks/>
          </p:cNvSpPr>
          <p:nvPr/>
        </p:nvSpPr>
        <p:spPr>
          <a:xfrm>
            <a:off x="1334579" y="3636257"/>
            <a:ext cx="10778326" cy="1468631"/>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600" b="1" i="0" u="none" strike="noStrike" kern="1200" cap="none" spc="0" normalizeH="0" baseline="0" noProof="0">
                <a:ln>
                  <a:noFill/>
                </a:ln>
                <a:solidFill>
                  <a:srgbClr val="000000"/>
                </a:solidFill>
                <a:effectLst/>
                <a:uLnTx/>
                <a:uFillTx/>
                <a:latin typeface="Lexend" pitchFamily="2" charset="0"/>
                <a:ea typeface="+mn-ea"/>
                <a:cs typeface="+mn-cs"/>
              </a:rPr>
              <a:t>Victims cited the lack of signposting to local support services, with some making specific reference to poor signposting within medical settings.  </a:t>
            </a:r>
            <a:r>
              <a:rPr kumimoji="0" lang="en-GB" sz="1600" b="0" i="0" u="none" strike="noStrike" kern="1200" cap="none" spc="0" normalizeH="0" baseline="0" noProof="0">
                <a:ln>
                  <a:noFill/>
                </a:ln>
                <a:solidFill>
                  <a:srgbClr val="000000"/>
                </a:solidFill>
                <a:effectLst/>
                <a:uLnTx/>
                <a:uFillTx/>
                <a:latin typeface="Lexend" pitchFamily="2" charset="0"/>
                <a:ea typeface="+mn-ea"/>
                <a:cs typeface="+mn-cs"/>
              </a:rPr>
              <a:t>We also found that most victims self-refer to Compass. Further research could be undertaken to explore how victims find out about support, particularly for minority victim cohorts who appear to be less likely to approach. Information capture regarding referral source could also be improved by domestic abuse providers.  </a:t>
            </a:r>
          </a:p>
          <a:p>
            <a:pPr marL="285750" marR="0" lvl="1" indent="-285750" algn="l" defTabSz="914400" rtl="0" eaLnBrk="1" fontAlgn="auto" latinLnBrk="0" hangingPunct="1">
              <a:lnSpc>
                <a:spcPct val="100000"/>
              </a:lnSpc>
              <a:spcBef>
                <a:spcPts val="0"/>
              </a:spcBef>
              <a:spcAft>
                <a:spcPts val="1134"/>
              </a:spcAft>
              <a:buClrTx/>
              <a:buSzTx/>
              <a:buFont typeface="Arial" panose="020B0604020202020204" pitchFamily="34" charset="0"/>
              <a:buChar char="•"/>
              <a:tabLst/>
              <a:defRPr/>
            </a:pPr>
            <a:endParaRPr kumimoji="0" lang="en-GB" sz="1500" b="0" i="0" u="none" strike="noStrike" kern="1200" cap="none" spc="0" normalizeH="0" baseline="0" noProof="0">
              <a:ln>
                <a:noFill/>
              </a:ln>
              <a:solidFill>
                <a:srgbClr val="000000"/>
              </a:solidFill>
              <a:effectLst/>
              <a:uLnTx/>
              <a:uFillTx/>
              <a:latin typeface="Calibri"/>
              <a:ea typeface="+mn-ea"/>
              <a:cs typeface="+mn-cs"/>
            </a:endParaRPr>
          </a:p>
        </p:txBody>
      </p:sp>
      <p:pic>
        <p:nvPicPr>
          <p:cNvPr id="6" name="Picture 8" descr="Signpost Special Lineal color icon">
            <a:extLst>
              <a:ext uri="{FF2B5EF4-FFF2-40B4-BE49-F238E27FC236}">
                <a16:creationId xmlns:a16="http://schemas.microsoft.com/office/drawing/2014/main" id="{CC1ACF06-0A70-A0A4-B860-39419DCF2C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22" y="3999459"/>
            <a:ext cx="742225" cy="7422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2C49309-98C1-3F78-964B-6934E889F299}"/>
              </a:ext>
            </a:extLst>
          </p:cNvPr>
          <p:cNvSpPr txBox="1"/>
          <p:nvPr/>
        </p:nvSpPr>
        <p:spPr>
          <a:xfrm>
            <a:off x="1334579" y="5307820"/>
            <a:ext cx="10576462" cy="1107996"/>
          </a:xfrm>
          <a:prstGeom prst="rect">
            <a:avLst/>
          </a:prstGeom>
          <a:noFill/>
        </p:spPr>
        <p:txBody>
          <a:bodyPr wrap="square">
            <a:spAutoFit/>
          </a:bodyPr>
          <a:lstStyle/>
          <a:p>
            <a:pPr marL="0" lvl="1"/>
            <a:r>
              <a:rPr lang="en-GB" sz="1600" b="1">
                <a:latin typeface="Lexend" pitchFamily="2" charset="0"/>
              </a:rPr>
              <a:t>Travelling to access support appears to be a barrier for out of county victims. </a:t>
            </a:r>
            <a:r>
              <a:rPr lang="en-GB" sz="1600">
                <a:latin typeface="Lexend" pitchFamily="2" charset="0"/>
              </a:rPr>
              <a:t>How can we support victims which travel from far and would additional analysis mapping the journeys made by the out of county victim cohort be helpful?  </a:t>
            </a:r>
            <a:endParaRPr lang="en-GB" sz="1600"/>
          </a:p>
          <a:p>
            <a:pPr marL="0" lvl="1"/>
            <a:endParaRPr lang="en-GB" b="0">
              <a:latin typeface="Lexend" pitchFamily="2" charset="0"/>
            </a:endParaRPr>
          </a:p>
        </p:txBody>
      </p:sp>
      <p:sp>
        <p:nvSpPr>
          <p:cNvPr id="8" name="Content Placeholder 3">
            <a:extLst>
              <a:ext uri="{FF2B5EF4-FFF2-40B4-BE49-F238E27FC236}">
                <a16:creationId xmlns:a16="http://schemas.microsoft.com/office/drawing/2014/main" id="{0D6AAAEC-5208-504A-5019-FC89C3EB34C7}"/>
              </a:ext>
            </a:extLst>
          </p:cNvPr>
          <p:cNvSpPr txBox="1">
            <a:spLocks/>
          </p:cNvSpPr>
          <p:nvPr/>
        </p:nvSpPr>
        <p:spPr>
          <a:xfrm>
            <a:off x="1334579" y="1075959"/>
            <a:ext cx="10778326" cy="819986"/>
          </a:xfrm>
          <a:prstGeom prst="rect">
            <a:avLst/>
          </a:prstGeom>
        </p:spPr>
        <p:txBody>
          <a:bodyPr lIns="91440" tIns="45720" rIns="91440" bIns="45720" anchor="t"/>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defRPr/>
            </a:pPr>
            <a:r>
              <a:rPr lang="en-GB" sz="1600" b="1">
                <a:solidFill>
                  <a:srgbClr val="000000"/>
                </a:solidFill>
                <a:latin typeface="Lexend"/>
              </a:rPr>
              <a:t>Follow-up support was found to be insufficient</a:t>
            </a:r>
            <a:r>
              <a:rPr kumimoji="0" lang="en-GB" sz="1600" b="1" i="0" u="none" strike="noStrike" kern="1200" cap="none" spc="0" normalizeH="0" baseline="0" noProof="0">
                <a:ln>
                  <a:noFill/>
                </a:ln>
                <a:solidFill>
                  <a:srgbClr val="000000"/>
                </a:solidFill>
                <a:effectLst/>
                <a:uLnTx/>
                <a:uFillTx/>
                <a:latin typeface="Lexend"/>
              </a:rPr>
              <a:t>.</a:t>
            </a:r>
            <a:r>
              <a:rPr kumimoji="0" lang="en-GB" sz="1600" b="0" i="0" u="none" strike="noStrike" kern="1200" cap="none" spc="0" normalizeH="0" baseline="0" noProof="0">
                <a:ln>
                  <a:noFill/>
                </a:ln>
                <a:solidFill>
                  <a:srgbClr val="000000"/>
                </a:solidFill>
                <a:effectLst/>
                <a:uLnTx/>
                <a:uFillTx/>
                <a:latin typeface="Lexend"/>
              </a:rPr>
              <a:t> Interviews with victims revealed that after the completion of a service, some victims felt they were “suddenly dropped” and received no further contact. We suggest that if it is feasible, providers should aim to follow up with victims following the completion of support.</a:t>
            </a:r>
            <a:r>
              <a:rPr lang="en-GB" sz="1600">
                <a:solidFill>
                  <a:srgbClr val="000000"/>
                </a:solidFill>
                <a:latin typeface="Lexend"/>
              </a:rPr>
              <a:t> </a:t>
            </a:r>
            <a:endParaRPr kumimoji="0" lang="en-GB" sz="1600" b="0" i="0" u="none" strike="noStrike" kern="1200" cap="none" spc="0" normalizeH="0" baseline="0" noProof="0">
              <a:ln>
                <a:noFill/>
              </a:ln>
              <a:solidFill>
                <a:srgbClr val="000000"/>
              </a:solidFill>
              <a:effectLst/>
              <a:uLnTx/>
              <a:uFillTx/>
              <a:latin typeface="Lexend" pitchFamily="2" charset="0"/>
              <a:ea typeface="+mn-ea"/>
              <a:cs typeface="+mn-cs"/>
            </a:endParaRPr>
          </a:p>
        </p:txBody>
      </p:sp>
      <p:pic>
        <p:nvPicPr>
          <p:cNvPr id="10" name="Picture 2" descr="Phone call - Free technology icons">
            <a:extLst>
              <a:ext uri="{FF2B5EF4-FFF2-40B4-BE49-F238E27FC236}">
                <a16:creationId xmlns:a16="http://schemas.microsoft.com/office/drawing/2014/main" id="{450A9F16-7579-0E65-75F9-294E8EFADAB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622" y="1136944"/>
            <a:ext cx="742226" cy="742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5174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36CE-A7CC-C309-0505-8AA4BBC4644B}"/>
              </a:ext>
            </a:extLst>
          </p:cNvPr>
          <p:cNvSpPr>
            <a:spLocks noGrp="1"/>
          </p:cNvSpPr>
          <p:nvPr>
            <p:ph type="ctrTitle"/>
          </p:nvPr>
        </p:nvSpPr>
        <p:spPr>
          <a:xfrm>
            <a:off x="698625" y="2889222"/>
            <a:ext cx="10794750" cy="1845606"/>
          </a:xfrm>
        </p:spPr>
        <p:txBody>
          <a:bodyPr/>
          <a:lstStyle/>
          <a:p>
            <a:r>
              <a:rPr lang="en-GB">
                <a:latin typeface="Lexend" pitchFamily="2" charset="0"/>
              </a:rPr>
              <a:t>Appendix</a:t>
            </a:r>
          </a:p>
        </p:txBody>
      </p:sp>
    </p:spTree>
    <p:extLst>
      <p:ext uri="{BB962C8B-B14F-4D97-AF65-F5344CB8AC3E}">
        <p14:creationId xmlns:p14="http://schemas.microsoft.com/office/powerpoint/2010/main" val="34903716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36CE-A7CC-C309-0505-8AA4BBC4644B}"/>
              </a:ext>
            </a:extLst>
          </p:cNvPr>
          <p:cNvSpPr>
            <a:spLocks noGrp="1"/>
          </p:cNvSpPr>
          <p:nvPr>
            <p:ph type="ctrTitle"/>
          </p:nvPr>
        </p:nvSpPr>
        <p:spPr>
          <a:xfrm>
            <a:off x="698625" y="2889222"/>
            <a:ext cx="10794750" cy="1845606"/>
          </a:xfrm>
        </p:spPr>
        <p:txBody>
          <a:bodyPr/>
          <a:lstStyle/>
          <a:p>
            <a:r>
              <a:rPr lang="en-GB">
                <a:latin typeface="Lexend" pitchFamily="2" charset="0"/>
              </a:rPr>
              <a:t>Data &amp; Analysis</a:t>
            </a:r>
          </a:p>
        </p:txBody>
      </p:sp>
    </p:spTree>
    <p:extLst>
      <p:ext uri="{BB962C8B-B14F-4D97-AF65-F5344CB8AC3E}">
        <p14:creationId xmlns:p14="http://schemas.microsoft.com/office/powerpoint/2010/main" val="16525613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10B14C07-4ECB-BBD5-C72B-732AF05D4488}"/>
              </a:ext>
            </a:extLst>
          </p:cNvPr>
          <p:cNvSpPr txBox="1"/>
          <p:nvPr/>
        </p:nvSpPr>
        <p:spPr>
          <a:xfrm>
            <a:off x="539999" y="1462140"/>
            <a:ext cx="11106878" cy="732163"/>
          </a:xfrm>
          <a:prstGeom prst="rect">
            <a:avLst/>
          </a:prstGeom>
          <a:noFill/>
        </p:spPr>
        <p:txBody>
          <a:bodyPr wrap="square" lIns="0" tIns="0" rIns="0" bIns="0" rtlCol="0">
            <a:noAutofit/>
          </a:bodyPr>
          <a:lstStyle/>
          <a:p>
            <a:pPr>
              <a:spcAft>
                <a:spcPts val="1134"/>
              </a:spcAft>
            </a:pPr>
            <a:r>
              <a:rPr lang="en-GB" sz="2000" dirty="0">
                <a:latin typeface="Lexend" pitchFamily="2" charset="0"/>
              </a:rPr>
              <a:t>Qualitative and quantitative analysis was undertaken as part of the Needs Assessment to enable the answering of the research questions.</a:t>
            </a:r>
          </a:p>
        </p:txBody>
      </p:sp>
      <p:sp>
        <p:nvSpPr>
          <p:cNvPr id="7" name="Title 2">
            <a:extLst>
              <a:ext uri="{FF2B5EF4-FFF2-40B4-BE49-F238E27FC236}">
                <a16:creationId xmlns:a16="http://schemas.microsoft.com/office/drawing/2014/main" id="{096A7CDD-15CD-4576-3083-2F07B35D1527}"/>
              </a:ext>
            </a:extLst>
          </p:cNvPr>
          <p:cNvSpPr>
            <a:spLocks noGrp="1"/>
          </p:cNvSpPr>
          <p:nvPr>
            <p:ph type="title"/>
          </p:nvPr>
        </p:nvSpPr>
        <p:spPr>
          <a:xfrm>
            <a:off x="545123" y="397049"/>
            <a:ext cx="7405200" cy="1065091"/>
          </a:xfrm>
        </p:spPr>
        <p:txBody>
          <a:bodyPr/>
          <a:lstStyle/>
          <a:p>
            <a:r>
              <a:rPr lang="en-GB" sz="4400">
                <a:latin typeface="Lexend" pitchFamily="2" charset="0"/>
              </a:rPr>
              <a:t>Analytical Approach </a:t>
            </a:r>
          </a:p>
        </p:txBody>
      </p:sp>
      <p:sp>
        <p:nvSpPr>
          <p:cNvPr id="11" name="Rectangle 10">
            <a:extLst>
              <a:ext uri="{FF2B5EF4-FFF2-40B4-BE49-F238E27FC236}">
                <a16:creationId xmlns:a16="http://schemas.microsoft.com/office/drawing/2014/main" id="{A5037AAA-FE67-151B-F404-525A8E525BC3}"/>
              </a:ext>
            </a:extLst>
          </p:cNvPr>
          <p:cNvSpPr/>
          <p:nvPr/>
        </p:nvSpPr>
        <p:spPr>
          <a:xfrm>
            <a:off x="6606282" y="3092521"/>
            <a:ext cx="4900773" cy="32671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R="0" lvl="0" algn="l" defTabSz="914400" rtl="0" eaLnBrk="1" fontAlgn="auto" latinLnBrk="0" hangingPunct="1">
              <a:lnSpc>
                <a:spcPct val="100000"/>
              </a:lnSpc>
              <a:spcBef>
                <a:spcPts val="0"/>
              </a:spcBef>
              <a:spcAft>
                <a:spcPts val="0"/>
              </a:spcAft>
              <a:buClrTx/>
              <a:buSzTx/>
              <a:tabLst/>
              <a:defRPr/>
            </a:pPr>
            <a:endParaRPr lang="en-GB">
              <a:solidFill>
                <a:prstClr val="black"/>
              </a:solidFill>
              <a:latin typeface="Lexend"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solidFill>
                  <a:prstClr val="black"/>
                </a:solidFill>
                <a:effectLst/>
                <a:uLnTx/>
                <a:uFillTx/>
                <a:latin typeface="Lexend" pitchFamily="2" charset="0"/>
              </a:rPr>
              <a:t>Visits to refuges (including a complex needs refuge) were made</a:t>
            </a:r>
            <a:r>
              <a:rPr lang="en-GB">
                <a:solidFill>
                  <a:prstClr val="black"/>
                </a:solidFill>
                <a:latin typeface="Lexend" pitchFamily="2" charset="0"/>
              </a:rPr>
              <a:t>, followed by </a:t>
            </a:r>
            <a:r>
              <a:rPr lang="en-GB" b="1">
                <a:solidFill>
                  <a:srgbClr val="E40037"/>
                </a:solidFill>
                <a:latin typeface="Lexend" pitchFamily="2" charset="0"/>
              </a:rPr>
              <a:t>in-depth interviews with 13 victims of domestic abuse</a:t>
            </a:r>
            <a:endParaRPr lang="en-GB" b="1">
              <a:solidFill>
                <a:srgbClr val="E40037"/>
              </a:solidFill>
              <a:latin typeface="Lexend" pitchFamily="2" charset="0"/>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solidFill>
                  <a:srgbClr val="E40037"/>
                </a:solidFill>
                <a:latin typeface="Lexend" pitchFamily="2" charset="0"/>
              </a:rPr>
              <a:t>Engagement with young people </a:t>
            </a:r>
            <a:r>
              <a:rPr lang="en-GB">
                <a:solidFill>
                  <a:prstClr val="black"/>
                </a:solidFill>
                <a:latin typeface="Lexend" pitchFamily="2" charset="0"/>
              </a:rPr>
              <a:t>was conducted which included young men participating in the Goodman Project and Care Leavers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solidFill>
                  <a:srgbClr val="E40037"/>
                </a:solidFill>
                <a:latin typeface="Lexend" pitchFamily="2" charset="0"/>
              </a:rPr>
              <a:t>Focus group with male survivors</a:t>
            </a:r>
            <a:r>
              <a:rPr lang="en-GB">
                <a:solidFill>
                  <a:srgbClr val="E40037"/>
                </a:solidFill>
                <a:latin typeface="Lexend" pitchFamily="2" charset="0"/>
              </a:rPr>
              <a:t> </a:t>
            </a:r>
            <a:r>
              <a:rPr lang="en-GB">
                <a:solidFill>
                  <a:prstClr val="black"/>
                </a:solidFill>
                <a:latin typeface="Lexend" pitchFamily="2" charset="0"/>
              </a:rPr>
              <a:t>living in safe accommodation</a:t>
            </a:r>
          </a:p>
          <a:p>
            <a:pPr marR="0" lvl="0" algn="l" defTabSz="914400" rtl="0" eaLnBrk="1" fontAlgn="auto" latinLnBrk="0" hangingPunct="1">
              <a:lnSpc>
                <a:spcPct val="100000"/>
              </a:lnSpc>
              <a:spcBef>
                <a:spcPts val="0"/>
              </a:spcBef>
              <a:spcAft>
                <a:spcPts val="0"/>
              </a:spcAft>
              <a:buClrTx/>
              <a:buSzTx/>
              <a:tabLst/>
              <a:defRPr/>
            </a:pPr>
            <a:endParaRPr lang="en-GB" sz="1600">
              <a:solidFill>
                <a:prstClr val="black"/>
              </a:solidFill>
              <a:latin typeface="Arial" panose="020B0604020202020204"/>
              <a:cs typeface="Arial"/>
            </a:endParaRPr>
          </a:p>
        </p:txBody>
      </p:sp>
      <p:sp>
        <p:nvSpPr>
          <p:cNvPr id="13" name="Rectangle: Rounded Corners 12">
            <a:extLst>
              <a:ext uri="{FF2B5EF4-FFF2-40B4-BE49-F238E27FC236}">
                <a16:creationId xmlns:a16="http://schemas.microsoft.com/office/drawing/2014/main" id="{AD3A3F1C-734E-CC1D-3084-DEAD580D080E}"/>
              </a:ext>
            </a:extLst>
          </p:cNvPr>
          <p:cNvSpPr/>
          <p:nvPr/>
        </p:nvSpPr>
        <p:spPr>
          <a:xfrm>
            <a:off x="6606283" y="2408293"/>
            <a:ext cx="4900773" cy="470238"/>
          </a:xfrm>
          <a:prstGeom prst="roundRect">
            <a:avLst/>
          </a:prstGeom>
          <a:solidFill>
            <a:srgbClr val="E400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Lexend" pitchFamily="2" charset="0"/>
              </a:rPr>
              <a:t>Qualitative Analysis</a:t>
            </a:r>
          </a:p>
        </p:txBody>
      </p:sp>
      <p:sp>
        <p:nvSpPr>
          <p:cNvPr id="21" name="Rectangle: Rounded Corners 20">
            <a:extLst>
              <a:ext uri="{FF2B5EF4-FFF2-40B4-BE49-F238E27FC236}">
                <a16:creationId xmlns:a16="http://schemas.microsoft.com/office/drawing/2014/main" id="{495559BC-58B2-6816-CF02-774C54D32AD6}"/>
              </a:ext>
            </a:extLst>
          </p:cNvPr>
          <p:cNvSpPr/>
          <p:nvPr/>
        </p:nvSpPr>
        <p:spPr>
          <a:xfrm>
            <a:off x="684945" y="2408293"/>
            <a:ext cx="4900773" cy="470238"/>
          </a:xfrm>
          <a:prstGeom prst="roundRect">
            <a:avLst/>
          </a:prstGeom>
          <a:solidFill>
            <a:srgbClr val="E400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chemeClr val="bg1"/>
                </a:solidFill>
                <a:effectLst/>
                <a:uLnTx/>
                <a:uFillTx/>
                <a:latin typeface="Lexend" pitchFamily="2" charset="0"/>
              </a:rPr>
              <a:t>Quantitative Analysis</a:t>
            </a:r>
          </a:p>
        </p:txBody>
      </p:sp>
      <p:sp>
        <p:nvSpPr>
          <p:cNvPr id="22" name="Rectangle 21">
            <a:extLst>
              <a:ext uri="{FF2B5EF4-FFF2-40B4-BE49-F238E27FC236}">
                <a16:creationId xmlns:a16="http://schemas.microsoft.com/office/drawing/2014/main" id="{9679C4EA-D279-BF5F-6A3F-C72F602EE56B}"/>
              </a:ext>
            </a:extLst>
          </p:cNvPr>
          <p:cNvSpPr/>
          <p:nvPr/>
        </p:nvSpPr>
        <p:spPr>
          <a:xfrm>
            <a:off x="684945" y="3092521"/>
            <a:ext cx="4982207" cy="32671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R="0" lvl="0" algn="l" defTabSz="914400" rtl="0" eaLnBrk="1" fontAlgn="auto" latinLnBrk="0" hangingPunct="1">
              <a:lnSpc>
                <a:spcPct val="100000"/>
              </a:lnSpc>
              <a:spcBef>
                <a:spcPts val="0"/>
              </a:spcBef>
              <a:spcAft>
                <a:spcPts val="0"/>
              </a:spcAft>
              <a:buClrTx/>
              <a:buSzTx/>
              <a:tabLst/>
              <a:defRPr/>
            </a:pPr>
            <a:endParaRPr lang="en-GB">
              <a:solidFill>
                <a:prstClr val="black"/>
              </a:solidFill>
              <a:latin typeface="Lexend"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prstClr val="black"/>
                </a:solidFill>
                <a:latin typeface="Lexend" pitchFamily="2" charset="0"/>
              </a:rPr>
              <a:t>Collection of client level and aggregate level data from </a:t>
            </a:r>
            <a:r>
              <a:rPr lang="en-GB" b="1">
                <a:solidFill>
                  <a:srgbClr val="E40037"/>
                </a:solidFill>
                <a:latin typeface="Lexend" pitchFamily="2" charset="0"/>
              </a:rPr>
              <a:t>23 external partner organisations</a:t>
            </a:r>
            <a:r>
              <a:rPr lang="en-GB">
                <a:solidFill>
                  <a:srgbClr val="E40037"/>
                </a:solidFill>
                <a:latin typeface="Lexend" pitchFamily="2" charset="0"/>
              </a:rPr>
              <a:t> </a:t>
            </a:r>
            <a:r>
              <a:rPr lang="en-GB" b="1">
                <a:solidFill>
                  <a:srgbClr val="E40037"/>
                </a:solidFill>
                <a:latin typeface="Lexend" pitchFamily="2" charset="0"/>
              </a:rPr>
              <a:t>and internal services </a:t>
            </a:r>
            <a:r>
              <a:rPr lang="en-GB">
                <a:solidFill>
                  <a:prstClr val="black"/>
                </a:solidFill>
                <a:latin typeface="Lexend" pitchFamily="2" charset="0"/>
              </a:rPr>
              <a:t>who have engaged with and/or supported domestic abuse victims between April 2021 and March 2023 (and up to September 2023 where available)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prstClr val="black"/>
                </a:solidFill>
                <a:latin typeface="Lexend" pitchFamily="2" charset="0"/>
              </a:rPr>
              <a:t>Descriptive analysis followed by </a:t>
            </a:r>
            <a:r>
              <a:rPr kumimoji="0" lang="en-GB" i="0" u="none" strike="noStrike" kern="1200" cap="none" spc="0" normalizeH="0" baseline="0" noProof="0">
                <a:ln>
                  <a:noFill/>
                </a:ln>
                <a:solidFill>
                  <a:prstClr val="black"/>
                </a:solidFill>
                <a:effectLst/>
                <a:uLnTx/>
                <a:uFillTx/>
                <a:latin typeface="Lexend" pitchFamily="2" charset="0"/>
              </a:rPr>
              <a:t>significance testing of relationships between variables of interest was conducted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solidFill>
                <a:prstClr val="black"/>
              </a:solidFill>
              <a:latin typeface="Lexend" pitchFamily="2" charset="0"/>
            </a:endParaRPr>
          </a:p>
          <a:p>
            <a:pPr marR="0" lvl="0" algn="l" defTabSz="914400" rtl="0" eaLnBrk="1" fontAlgn="auto" latinLnBrk="0" hangingPunct="1">
              <a:lnSpc>
                <a:spcPct val="100000"/>
              </a:lnSpc>
              <a:spcBef>
                <a:spcPts val="0"/>
              </a:spcBef>
              <a:spcAft>
                <a:spcPts val="0"/>
              </a:spcAft>
              <a:buClrTx/>
              <a:buSzTx/>
              <a:tabLst/>
              <a:defRPr/>
            </a:pPr>
            <a:endParaRPr lang="en-GB" sz="1600">
              <a:solidFill>
                <a:prstClr val="black"/>
              </a:solidFill>
              <a:latin typeface="Arial" panose="020B0604020202020204"/>
              <a:cs typeface="Arial"/>
            </a:endParaRPr>
          </a:p>
        </p:txBody>
      </p:sp>
      <p:cxnSp>
        <p:nvCxnSpPr>
          <p:cNvPr id="2" name="Straight Connector 1">
            <a:extLst>
              <a:ext uri="{FF2B5EF4-FFF2-40B4-BE49-F238E27FC236}">
                <a16:creationId xmlns:a16="http://schemas.microsoft.com/office/drawing/2014/main" id="{E156EDB2-1203-01FF-BE15-016A5E99CACB}"/>
              </a:ext>
            </a:extLst>
          </p:cNvPr>
          <p:cNvCxnSpPr>
            <a:cxnSpLocks/>
          </p:cNvCxnSpPr>
          <p:nvPr/>
        </p:nvCxnSpPr>
        <p:spPr>
          <a:xfrm flipV="1">
            <a:off x="5998188" y="2284468"/>
            <a:ext cx="0" cy="4266511"/>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180684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96A7CDD-15CD-4576-3083-2F07B35D1527}"/>
              </a:ext>
            </a:extLst>
          </p:cNvPr>
          <p:cNvSpPr>
            <a:spLocks noGrp="1"/>
          </p:cNvSpPr>
          <p:nvPr>
            <p:ph type="title"/>
          </p:nvPr>
        </p:nvSpPr>
        <p:spPr>
          <a:xfrm>
            <a:off x="545122" y="397049"/>
            <a:ext cx="9622607" cy="1065091"/>
          </a:xfrm>
        </p:spPr>
        <p:txBody>
          <a:bodyPr/>
          <a:lstStyle/>
          <a:p>
            <a:r>
              <a:rPr lang="en-GB" sz="4400">
                <a:latin typeface="Lexend" pitchFamily="2" charset="0"/>
              </a:rPr>
              <a:t>Quantitative Data Sources</a:t>
            </a:r>
          </a:p>
        </p:txBody>
      </p:sp>
      <p:sp>
        <p:nvSpPr>
          <p:cNvPr id="11" name="Rectangle 10">
            <a:extLst>
              <a:ext uri="{FF2B5EF4-FFF2-40B4-BE49-F238E27FC236}">
                <a16:creationId xmlns:a16="http://schemas.microsoft.com/office/drawing/2014/main" id="{A5037AAA-FE67-151B-F404-525A8E525BC3}"/>
              </a:ext>
            </a:extLst>
          </p:cNvPr>
          <p:cNvSpPr/>
          <p:nvPr/>
        </p:nvSpPr>
        <p:spPr>
          <a:xfrm>
            <a:off x="6606282" y="2823899"/>
            <a:ext cx="4900773" cy="36370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a:ln>
                  <a:noFill/>
                </a:ln>
                <a:solidFill>
                  <a:srgbClr val="E40037"/>
                </a:solidFill>
                <a:effectLst/>
                <a:uLnTx/>
                <a:uFillTx/>
                <a:latin typeface="Lexend" pitchFamily="2" charset="0"/>
              </a:rPr>
              <a:t>Essex Police</a:t>
            </a:r>
          </a:p>
          <a:p>
            <a:pPr marL="285750" indent="-285750">
              <a:buFont typeface="Arial" panose="020B0604020202020204" pitchFamily="34" charset="0"/>
              <a:buChar char="•"/>
              <a:defRPr/>
            </a:pPr>
            <a:r>
              <a:rPr lang="en-GB" b="1">
                <a:solidFill>
                  <a:srgbClr val="E40037"/>
                </a:solidFill>
                <a:latin typeface="Lexend" pitchFamily="2" charset="0"/>
              </a:rPr>
              <a:t>Drug and </a:t>
            </a:r>
            <a:r>
              <a:rPr kumimoji="0" lang="en-GB" b="1" i="0" u="none" strike="noStrike" kern="1200" cap="none" spc="0" normalizeH="0" baseline="0" noProof="0">
                <a:ln>
                  <a:noFill/>
                </a:ln>
                <a:solidFill>
                  <a:srgbClr val="E40037"/>
                </a:solidFill>
                <a:effectLst/>
                <a:uLnTx/>
                <a:uFillTx/>
                <a:latin typeface="Lexend" pitchFamily="2" charset="0"/>
              </a:rPr>
              <a:t>Alcohol Support Services </a:t>
            </a:r>
            <a:r>
              <a:rPr kumimoji="0" lang="en-GB" i="0" u="none" strike="noStrike" kern="1200" cap="none" spc="0" normalizeH="0" baseline="0" noProof="0">
                <a:ln>
                  <a:noFill/>
                </a:ln>
                <a:solidFill>
                  <a:prstClr val="black"/>
                </a:solidFill>
                <a:effectLst/>
                <a:uLnTx/>
                <a:uFillTx/>
                <a:latin typeface="Lexend" pitchFamily="2" charset="0"/>
              </a:rPr>
              <a:t>(</a:t>
            </a:r>
            <a:r>
              <a:rPr kumimoji="0" lang="en-GB" b="1" i="0" u="none" strike="noStrike" kern="1200" cap="none" spc="0" normalizeH="0" baseline="0" noProof="0">
                <a:ln>
                  <a:noFill/>
                </a:ln>
                <a:solidFill>
                  <a:prstClr val="black"/>
                </a:solidFill>
                <a:effectLst/>
                <a:uLnTx/>
                <a:uFillTx/>
                <a:latin typeface="Lexend" pitchFamily="2" charset="0"/>
              </a:rPr>
              <a:t>Phoenix Futures </a:t>
            </a:r>
            <a:r>
              <a:rPr kumimoji="0" lang="en-GB" i="0" u="none" strike="noStrike" kern="1200" cap="none" spc="0" normalizeH="0" baseline="0" noProof="0">
                <a:ln>
                  <a:noFill/>
                </a:ln>
                <a:solidFill>
                  <a:prstClr val="black"/>
                </a:solidFill>
                <a:effectLst/>
                <a:uLnTx/>
                <a:uFillTx/>
                <a:latin typeface="Lexend" pitchFamily="2" charset="0"/>
              </a:rPr>
              <a:t>and </a:t>
            </a:r>
            <a:r>
              <a:rPr kumimoji="0" lang="en-GB" b="1" i="0" u="none" strike="noStrike" kern="1200" cap="none" spc="0" normalizeH="0" baseline="0" noProof="0">
                <a:ln>
                  <a:noFill/>
                </a:ln>
                <a:solidFill>
                  <a:prstClr val="black"/>
                </a:solidFill>
                <a:effectLst/>
                <a:uLnTx/>
                <a:uFillTx/>
                <a:latin typeface="Lexend" pitchFamily="2" charset="0"/>
              </a:rPr>
              <a:t>Essex Young People’s Drug and Alcohol Service</a:t>
            </a:r>
            <a:r>
              <a:rPr kumimoji="0" lang="en-GB" i="0" u="none" strike="noStrike" kern="1200" cap="none" spc="0" normalizeH="0" baseline="0" noProof="0">
                <a:ln>
                  <a:noFill/>
                </a:ln>
                <a:solidFill>
                  <a:prstClr val="black"/>
                </a:solidFill>
                <a:effectLst/>
                <a:uLnTx/>
                <a:uFillTx/>
                <a:latin typeface="Lexend"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solidFill>
                  <a:srgbClr val="E40037"/>
                </a:solidFill>
                <a:latin typeface="Lexend" pitchFamily="2" charset="0"/>
              </a:rPr>
              <a:t>Sanctuary Scheme Data </a:t>
            </a:r>
            <a:r>
              <a:rPr lang="en-GB">
                <a:solidFill>
                  <a:prstClr val="black"/>
                </a:solidFill>
                <a:latin typeface="Lexend" pitchFamily="2" charset="0"/>
              </a:rPr>
              <a:t>provided by Basildon, Braintree, Castle Point, Epping Forest, Tendring and Maldon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prstClr val="black"/>
                </a:solidFill>
                <a:latin typeface="Lexend" pitchFamily="2" charset="0"/>
              </a:rPr>
              <a:t>Essex County Council </a:t>
            </a:r>
            <a:r>
              <a:rPr lang="en-GB" b="1">
                <a:solidFill>
                  <a:srgbClr val="E40037"/>
                </a:solidFill>
                <a:latin typeface="Lexend" pitchFamily="2" charset="0"/>
              </a:rPr>
              <a:t>Youth Service </a:t>
            </a:r>
            <a:r>
              <a:rPr lang="en-GB">
                <a:solidFill>
                  <a:prstClr val="black"/>
                </a:solidFill>
                <a:latin typeface="Lexend" pitchFamily="2" charset="0"/>
              </a:rPr>
              <a:t>on</a:t>
            </a:r>
            <a:r>
              <a:rPr lang="en-GB" b="1">
                <a:solidFill>
                  <a:prstClr val="black"/>
                </a:solidFill>
                <a:latin typeface="Lexend" pitchFamily="2" charset="0"/>
              </a:rPr>
              <a:t> </a:t>
            </a:r>
            <a:r>
              <a:rPr lang="en-GB">
                <a:solidFill>
                  <a:prstClr val="black"/>
                </a:solidFill>
                <a:latin typeface="Lexend" pitchFamily="2" charset="0"/>
              </a:rPr>
              <a:t>two projects - </a:t>
            </a:r>
            <a:r>
              <a:rPr lang="en-GB" b="1">
                <a:solidFill>
                  <a:srgbClr val="E40037"/>
                </a:solidFill>
                <a:latin typeface="Lexend" pitchFamily="2" charset="0"/>
              </a:rPr>
              <a:t>Sisters in Strength </a:t>
            </a:r>
            <a:r>
              <a:rPr lang="en-GB">
                <a:solidFill>
                  <a:prstClr val="black"/>
                </a:solidFill>
                <a:latin typeface="Lexend" pitchFamily="2" charset="0"/>
              </a:rPr>
              <a:t>and </a:t>
            </a:r>
            <a:r>
              <a:rPr lang="en-GB" b="1">
                <a:solidFill>
                  <a:srgbClr val="E40037"/>
                </a:solidFill>
                <a:latin typeface="Lexend" pitchFamily="2" charset="0"/>
              </a:rPr>
              <a:t>The Goodman Project</a:t>
            </a:r>
            <a:r>
              <a:rPr lang="en-GB">
                <a:solidFill>
                  <a:prstClr val="black"/>
                </a:solidFill>
                <a:latin typeface="Lexend"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solidFill>
                  <a:srgbClr val="E40037"/>
                </a:solidFill>
                <a:latin typeface="Lexend" pitchFamily="2" charset="0"/>
              </a:rPr>
              <a:t>Essex Multi-Agency Risk Assessment Conference </a:t>
            </a:r>
            <a:r>
              <a:rPr lang="en-GB">
                <a:solidFill>
                  <a:prstClr val="black"/>
                </a:solidFill>
                <a:latin typeface="Lexend" pitchFamily="2" charset="0"/>
              </a:rPr>
              <a:t>(MARAC)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solidFill>
                <a:prstClr val="black"/>
              </a:solidFill>
              <a:latin typeface="Lexend" pitchFamily="2" charset="0"/>
            </a:endParaRPr>
          </a:p>
          <a:p>
            <a:pPr marR="0" lvl="0" algn="l" defTabSz="914400" rtl="0" eaLnBrk="1" fontAlgn="auto" latinLnBrk="0" hangingPunct="1">
              <a:lnSpc>
                <a:spcPct val="100000"/>
              </a:lnSpc>
              <a:spcBef>
                <a:spcPts val="0"/>
              </a:spcBef>
              <a:spcAft>
                <a:spcPts val="0"/>
              </a:spcAft>
              <a:buClrTx/>
              <a:buSzTx/>
              <a:tabLst/>
              <a:defRPr/>
            </a:pPr>
            <a:endParaRPr lang="en-GB" sz="1600">
              <a:solidFill>
                <a:prstClr val="black"/>
              </a:solidFill>
              <a:latin typeface="Arial" panose="020B0604020202020204"/>
              <a:cs typeface="Arial"/>
            </a:endParaRPr>
          </a:p>
        </p:txBody>
      </p:sp>
      <p:sp>
        <p:nvSpPr>
          <p:cNvPr id="13" name="Rectangle: Rounded Corners 12">
            <a:extLst>
              <a:ext uri="{FF2B5EF4-FFF2-40B4-BE49-F238E27FC236}">
                <a16:creationId xmlns:a16="http://schemas.microsoft.com/office/drawing/2014/main" id="{AD3A3F1C-734E-CC1D-3084-DEAD580D080E}"/>
              </a:ext>
            </a:extLst>
          </p:cNvPr>
          <p:cNvSpPr/>
          <p:nvPr/>
        </p:nvSpPr>
        <p:spPr>
          <a:xfrm>
            <a:off x="6606282" y="2173174"/>
            <a:ext cx="4900773" cy="470238"/>
          </a:xfrm>
          <a:prstGeom prst="roundRect">
            <a:avLst/>
          </a:prstGeom>
          <a:solidFill>
            <a:srgbClr val="E400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Lexend" pitchFamily="2" charset="0"/>
              </a:rPr>
              <a:t>Aggregate Data</a:t>
            </a:r>
          </a:p>
        </p:txBody>
      </p:sp>
      <p:sp>
        <p:nvSpPr>
          <p:cNvPr id="21" name="Rectangle: Rounded Corners 20">
            <a:extLst>
              <a:ext uri="{FF2B5EF4-FFF2-40B4-BE49-F238E27FC236}">
                <a16:creationId xmlns:a16="http://schemas.microsoft.com/office/drawing/2014/main" id="{495559BC-58B2-6816-CF02-774C54D32AD6}"/>
              </a:ext>
            </a:extLst>
          </p:cNvPr>
          <p:cNvSpPr/>
          <p:nvPr/>
        </p:nvSpPr>
        <p:spPr>
          <a:xfrm>
            <a:off x="684945" y="2173174"/>
            <a:ext cx="4900773" cy="470238"/>
          </a:xfrm>
          <a:prstGeom prst="roundRect">
            <a:avLst/>
          </a:prstGeom>
          <a:solidFill>
            <a:srgbClr val="E4003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Lexend" pitchFamily="2" charset="0"/>
              </a:rPr>
              <a:t>Person Level Data</a:t>
            </a:r>
          </a:p>
        </p:txBody>
      </p:sp>
      <p:sp>
        <p:nvSpPr>
          <p:cNvPr id="22" name="Rectangle 21">
            <a:extLst>
              <a:ext uri="{FF2B5EF4-FFF2-40B4-BE49-F238E27FC236}">
                <a16:creationId xmlns:a16="http://schemas.microsoft.com/office/drawing/2014/main" id="{9679C4EA-D279-BF5F-6A3F-C72F602EE56B}"/>
              </a:ext>
            </a:extLst>
          </p:cNvPr>
          <p:cNvSpPr/>
          <p:nvPr/>
        </p:nvSpPr>
        <p:spPr>
          <a:xfrm>
            <a:off x="684945" y="2823899"/>
            <a:ext cx="4900773" cy="363705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a:solidFill>
                  <a:srgbClr val="E40037"/>
                </a:solidFill>
                <a:latin typeface="Lexend" pitchFamily="2" charset="0"/>
              </a:rPr>
              <a:t>Domestic Abuse Providers</a:t>
            </a:r>
            <a:r>
              <a:rPr lang="en-GB">
                <a:solidFill>
                  <a:srgbClr val="E40037"/>
                </a:solidFill>
                <a:latin typeface="Lexend" pitchFamily="2" charset="0"/>
              </a:rPr>
              <a:t> </a:t>
            </a:r>
            <a:r>
              <a:rPr lang="en-GB">
                <a:solidFill>
                  <a:prstClr val="black"/>
                </a:solidFill>
                <a:latin typeface="Lexend" pitchFamily="2" charset="0"/>
              </a:rPr>
              <a:t>(</a:t>
            </a:r>
            <a:r>
              <a:rPr lang="en-GB" b="1">
                <a:solidFill>
                  <a:prstClr val="black"/>
                </a:solidFill>
                <a:latin typeface="Lexend" pitchFamily="2" charset="0"/>
              </a:rPr>
              <a:t>The</a:t>
            </a:r>
            <a:r>
              <a:rPr lang="en-GB">
                <a:solidFill>
                  <a:prstClr val="black"/>
                </a:solidFill>
                <a:latin typeface="Lexend" pitchFamily="2" charset="0"/>
              </a:rPr>
              <a:t> </a:t>
            </a:r>
            <a:r>
              <a:rPr lang="en-GB" b="1">
                <a:solidFill>
                  <a:prstClr val="black"/>
                </a:solidFill>
                <a:latin typeface="Lexend" pitchFamily="2" charset="0"/>
              </a:rPr>
              <a:t>Next Chapter, Changing Pathways and Safer Places</a:t>
            </a:r>
            <a:r>
              <a:rPr lang="en-GB">
                <a:solidFill>
                  <a:prstClr val="black"/>
                </a:solidFill>
                <a:latin typeface="Lexend"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b="1" i="0" u="none" strike="noStrike" kern="1200" cap="none" spc="0" normalizeH="0" baseline="0" noProof="0">
                <a:ln>
                  <a:noFill/>
                </a:ln>
                <a:solidFill>
                  <a:srgbClr val="E40037"/>
                </a:solidFill>
                <a:effectLst/>
                <a:uLnTx/>
                <a:uFillTx/>
                <a:latin typeface="Lexend" pitchFamily="2" charset="0"/>
              </a:rPr>
              <a:t>Compass</a:t>
            </a:r>
            <a:r>
              <a:rPr kumimoji="0" lang="en-GB" i="0" u="none" strike="noStrike" kern="1200" cap="none" spc="0" normalizeH="0" baseline="0" noProof="0">
                <a:ln>
                  <a:noFill/>
                </a:ln>
                <a:solidFill>
                  <a:prstClr val="black"/>
                </a:solidFill>
                <a:effectLst/>
                <a:uLnTx/>
                <a:uFillTx/>
                <a:latin typeface="Lexend" pitchFamily="2" charset="0"/>
              </a:rPr>
              <a:t> (provided by </a:t>
            </a:r>
            <a:r>
              <a:rPr kumimoji="0" lang="en-GB" b="1" i="0" u="none" strike="noStrike" kern="1200" cap="none" spc="0" normalizeH="0" baseline="0" noProof="0">
                <a:ln>
                  <a:noFill/>
                </a:ln>
                <a:solidFill>
                  <a:prstClr val="black"/>
                </a:solidFill>
                <a:effectLst/>
                <a:uLnTx/>
                <a:uFillTx/>
                <a:latin typeface="Lexend" pitchFamily="2" charset="0"/>
              </a:rPr>
              <a:t>Safe Steps</a:t>
            </a:r>
            <a:r>
              <a:rPr kumimoji="0" lang="en-GB" i="0" u="none" strike="noStrike" kern="1200" cap="none" spc="0" normalizeH="0" baseline="0" noProof="0">
                <a:ln>
                  <a:noFill/>
                </a:ln>
                <a:solidFill>
                  <a:prstClr val="black"/>
                </a:solidFill>
                <a:effectLst/>
                <a:uLnTx/>
                <a:uFillTx/>
                <a:latin typeface="Lexend" pitchFamily="2" charset="0"/>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solidFill>
                  <a:srgbClr val="E40037"/>
                </a:solidFill>
                <a:effectLst/>
                <a:uLnTx/>
                <a:uFillTx/>
                <a:latin typeface="Lexend" pitchFamily="2" charset="0"/>
              </a:rPr>
              <a:t> </a:t>
            </a:r>
            <a:r>
              <a:rPr kumimoji="0" lang="en-GB" b="1" i="0" u="none" strike="noStrike" kern="1200" cap="none" spc="0" normalizeH="0" baseline="0" noProof="0">
                <a:ln>
                  <a:noFill/>
                </a:ln>
                <a:solidFill>
                  <a:srgbClr val="E40037"/>
                </a:solidFill>
                <a:effectLst/>
                <a:uLnTx/>
                <a:uFillTx/>
                <a:latin typeface="Lexend" pitchFamily="2" charset="0"/>
              </a:rPr>
              <a:t>Essex Tier 2 Local Authorities</a:t>
            </a:r>
            <a:r>
              <a:rPr kumimoji="0" lang="en-GB" b="1" i="0" u="none" strike="noStrike" kern="1200" cap="none" spc="0" normalizeH="0" baseline="0" noProof="0">
                <a:ln>
                  <a:noFill/>
                </a:ln>
                <a:solidFill>
                  <a:prstClr val="black"/>
                </a:solidFill>
                <a:effectLst/>
                <a:uLnTx/>
                <a:uFillTx/>
                <a:latin typeface="Lexend" pitchFamily="2" charset="0"/>
              </a:rPr>
              <a:t> </a:t>
            </a:r>
            <a:r>
              <a:rPr kumimoji="0" lang="en-GB" i="0" u="none" strike="noStrike" kern="1200" cap="none" spc="0" normalizeH="0" baseline="0" noProof="0">
                <a:ln>
                  <a:noFill/>
                </a:ln>
                <a:solidFill>
                  <a:prstClr val="black"/>
                </a:solidFill>
                <a:effectLst/>
                <a:uLnTx/>
                <a:uFillTx/>
                <a:latin typeface="Lexend" pitchFamily="2" charset="0"/>
              </a:rPr>
              <a:t>(Basildon, Braintree, Brentwood, Castle Point, Chelmsford, Colchester, Epping Forest, Harlow, Maldon, Rochford, Tendring and Uttlesford)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prstClr val="black"/>
                </a:solidFill>
                <a:latin typeface="Lexend" pitchFamily="2" charset="0"/>
              </a:rPr>
              <a:t>Essex County Council </a:t>
            </a:r>
            <a:r>
              <a:rPr lang="en-GB" b="1">
                <a:solidFill>
                  <a:srgbClr val="E40037"/>
                </a:solidFill>
                <a:latin typeface="Lexend" pitchFamily="2" charset="0"/>
              </a:rPr>
              <a:t>Children’s Social Care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solidFill>
                  <a:prstClr val="black"/>
                </a:solidFill>
                <a:latin typeface="Lexend" pitchFamily="2" charset="0"/>
              </a:rPr>
              <a:t>Essex County Council </a:t>
            </a:r>
            <a:r>
              <a:rPr lang="en-GB" b="1">
                <a:solidFill>
                  <a:srgbClr val="E40037"/>
                </a:solidFill>
                <a:latin typeface="Lexend" pitchFamily="2" charset="0"/>
              </a:rPr>
              <a:t>Adults’ Social Care Safeguarding</a:t>
            </a:r>
          </a:p>
          <a:p>
            <a:pPr marR="0" lvl="0" algn="l" defTabSz="914400" rtl="0" eaLnBrk="1" fontAlgn="auto" latinLnBrk="0" hangingPunct="1">
              <a:lnSpc>
                <a:spcPct val="100000"/>
              </a:lnSpc>
              <a:spcBef>
                <a:spcPts val="0"/>
              </a:spcBef>
              <a:spcAft>
                <a:spcPts val="0"/>
              </a:spcAft>
              <a:buClrTx/>
              <a:buSzTx/>
              <a:tabLst/>
              <a:defRPr/>
            </a:pPr>
            <a:endParaRPr lang="en-GB">
              <a:solidFill>
                <a:prstClr val="black"/>
              </a:solidFill>
              <a:latin typeface="Lexend" pitchFamily="2" charset="0"/>
            </a:endParaRPr>
          </a:p>
          <a:p>
            <a:pPr marR="0" lvl="0" algn="l" defTabSz="914400" rtl="0" eaLnBrk="1" fontAlgn="auto" latinLnBrk="0" hangingPunct="1">
              <a:lnSpc>
                <a:spcPct val="100000"/>
              </a:lnSpc>
              <a:spcBef>
                <a:spcPts val="0"/>
              </a:spcBef>
              <a:spcAft>
                <a:spcPts val="0"/>
              </a:spcAft>
              <a:buClrTx/>
              <a:buSzTx/>
              <a:tabLst/>
              <a:defRPr/>
            </a:pPr>
            <a:endParaRPr lang="en-GB" sz="1600">
              <a:solidFill>
                <a:prstClr val="black"/>
              </a:solidFill>
              <a:latin typeface="Arial" panose="020B0604020202020204"/>
              <a:cs typeface="Arial"/>
            </a:endParaRPr>
          </a:p>
        </p:txBody>
      </p:sp>
      <p:sp>
        <p:nvSpPr>
          <p:cNvPr id="2" name="TextBox 1">
            <a:extLst>
              <a:ext uri="{FF2B5EF4-FFF2-40B4-BE49-F238E27FC236}">
                <a16:creationId xmlns:a16="http://schemas.microsoft.com/office/drawing/2014/main" id="{6E665F95-62F2-5789-0B13-A14EF5A1DBE6}"/>
              </a:ext>
            </a:extLst>
          </p:cNvPr>
          <p:cNvSpPr txBox="1"/>
          <p:nvPr/>
        </p:nvSpPr>
        <p:spPr>
          <a:xfrm>
            <a:off x="539999" y="1451576"/>
            <a:ext cx="11106878" cy="732163"/>
          </a:xfrm>
          <a:prstGeom prst="rect">
            <a:avLst/>
          </a:prstGeom>
          <a:noFill/>
        </p:spPr>
        <p:txBody>
          <a:bodyPr wrap="square" lIns="0" tIns="0" rIns="0" bIns="0" rtlCol="0">
            <a:noAutofit/>
          </a:bodyPr>
          <a:lstStyle/>
          <a:p>
            <a:pPr>
              <a:spcAft>
                <a:spcPts val="1134"/>
              </a:spcAft>
            </a:pPr>
            <a:r>
              <a:rPr lang="en-GB" b="1">
                <a:latin typeface="Lexend" pitchFamily="2" charset="0"/>
              </a:rPr>
              <a:t>Data on domestic abuse from the following 23 external and Essex County Council services was collected and analysed:</a:t>
            </a:r>
          </a:p>
        </p:txBody>
      </p:sp>
      <p:cxnSp>
        <p:nvCxnSpPr>
          <p:cNvPr id="3" name="Straight Connector 2">
            <a:extLst>
              <a:ext uri="{FF2B5EF4-FFF2-40B4-BE49-F238E27FC236}">
                <a16:creationId xmlns:a16="http://schemas.microsoft.com/office/drawing/2014/main" id="{0C44661D-7DE0-8D1E-A198-069F9D70F9B1}"/>
              </a:ext>
            </a:extLst>
          </p:cNvPr>
          <p:cNvCxnSpPr>
            <a:cxnSpLocks/>
          </p:cNvCxnSpPr>
          <p:nvPr/>
        </p:nvCxnSpPr>
        <p:spPr>
          <a:xfrm flipV="1">
            <a:off x="6026763" y="2173174"/>
            <a:ext cx="0" cy="4266511"/>
          </a:xfrm>
          <a:prstGeom prst="line">
            <a:avLst/>
          </a:prstGeom>
          <a:ln w="38100"/>
        </p:spPr>
        <p:style>
          <a:lnRef idx="3">
            <a:schemeClr val="accent1"/>
          </a:lnRef>
          <a:fillRef idx="0">
            <a:schemeClr val="accent1"/>
          </a:fillRef>
          <a:effectRef idx="2">
            <a:schemeClr val="accent1"/>
          </a:effectRef>
          <a:fontRef idx="minor">
            <a:schemeClr val="tx1"/>
          </a:fontRef>
        </p:style>
      </p:cxnSp>
      <p:pic>
        <p:nvPicPr>
          <p:cNvPr id="4" name="Picture 2" descr="Data - Free business and finance icons">
            <a:extLst>
              <a:ext uri="{FF2B5EF4-FFF2-40B4-BE49-F238E27FC236}">
                <a16:creationId xmlns:a16="http://schemas.microsoft.com/office/drawing/2014/main" id="{19247911-6757-C771-8723-809A9C9C3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2002" y="252973"/>
            <a:ext cx="904875"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0848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46FE841C-A576-DF88-3162-595A6BD46300}"/>
              </a:ext>
            </a:extLst>
          </p:cNvPr>
          <p:cNvSpPr>
            <a:spLocks noGrp="1"/>
          </p:cNvSpPr>
          <p:nvPr>
            <p:ph type="title"/>
          </p:nvPr>
        </p:nvSpPr>
        <p:spPr>
          <a:xfrm>
            <a:off x="357930" y="397747"/>
            <a:ext cx="7405200" cy="803774"/>
          </a:xfrm>
        </p:spPr>
        <p:txBody>
          <a:bodyPr/>
          <a:lstStyle/>
          <a:p>
            <a:r>
              <a:rPr lang="en-GB" sz="4400">
                <a:latin typeface="Lexend" pitchFamily="2" charset="0"/>
              </a:rPr>
              <a:t>Qualitative Data</a:t>
            </a:r>
          </a:p>
        </p:txBody>
      </p:sp>
      <p:sp>
        <p:nvSpPr>
          <p:cNvPr id="12" name="Rectangle: Rounded Corners 11">
            <a:extLst>
              <a:ext uri="{FF2B5EF4-FFF2-40B4-BE49-F238E27FC236}">
                <a16:creationId xmlns:a16="http://schemas.microsoft.com/office/drawing/2014/main" id="{088DD414-6950-4579-B211-8789893EFA86}"/>
              </a:ext>
            </a:extLst>
          </p:cNvPr>
          <p:cNvSpPr/>
          <p:nvPr/>
        </p:nvSpPr>
        <p:spPr>
          <a:xfrm>
            <a:off x="363523" y="1640647"/>
            <a:ext cx="11290713" cy="582438"/>
          </a:xfrm>
          <a:prstGeom prst="roundRect">
            <a:avLst/>
          </a:prstGeom>
          <a:solidFill>
            <a:srgbClr val="E40037"/>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Lexend" pitchFamily="2" charset="0"/>
              </a:rPr>
              <a:t>56 people </a:t>
            </a:r>
            <a:r>
              <a:rPr kumimoji="0" lang="en-GB" sz="2000" b="1" i="0" u="none" strike="noStrike" kern="1200" cap="none" spc="0" normalizeH="0" baseline="0" noProof="0">
                <a:ln>
                  <a:noFill/>
                </a:ln>
                <a:solidFill>
                  <a:prstClr val="white"/>
                </a:solidFill>
                <a:effectLst/>
                <a:uLnTx/>
                <a:uFillTx/>
                <a:latin typeface="Lexend" pitchFamily="2" charset="0"/>
              </a:rPr>
              <a:t>(via refuge visits, in-depth interviews &amp; focus groups)</a:t>
            </a:r>
          </a:p>
        </p:txBody>
      </p:sp>
      <p:sp>
        <p:nvSpPr>
          <p:cNvPr id="14" name="Rectangle: Rounded Corners 13">
            <a:extLst>
              <a:ext uri="{FF2B5EF4-FFF2-40B4-BE49-F238E27FC236}">
                <a16:creationId xmlns:a16="http://schemas.microsoft.com/office/drawing/2014/main" id="{F0A839C5-5985-482E-A168-ED45634D1681}"/>
              </a:ext>
            </a:extLst>
          </p:cNvPr>
          <p:cNvSpPr/>
          <p:nvPr/>
        </p:nvSpPr>
        <p:spPr>
          <a:xfrm>
            <a:off x="363523" y="2291912"/>
            <a:ext cx="2976952" cy="837970"/>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40037"/>
                </a:solidFill>
                <a:effectLst/>
                <a:uLnTx/>
                <a:uFillTx/>
                <a:latin typeface="Lexend" pitchFamily="2" charset="0"/>
              </a:rPr>
              <a:t>12 x female survivors</a:t>
            </a:r>
          </a:p>
        </p:txBody>
      </p:sp>
      <p:sp>
        <p:nvSpPr>
          <p:cNvPr id="16" name="Rectangle: Rounded Corners 15">
            <a:extLst>
              <a:ext uri="{FF2B5EF4-FFF2-40B4-BE49-F238E27FC236}">
                <a16:creationId xmlns:a16="http://schemas.microsoft.com/office/drawing/2014/main" id="{2C52AAED-A4DC-4F4D-A4C5-6E48BCA4946C}"/>
              </a:ext>
            </a:extLst>
          </p:cNvPr>
          <p:cNvSpPr/>
          <p:nvPr/>
        </p:nvSpPr>
        <p:spPr>
          <a:xfrm>
            <a:off x="3463935" y="2291910"/>
            <a:ext cx="2550538" cy="837971"/>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40037"/>
                </a:solidFill>
                <a:effectLst/>
                <a:uLnTx/>
                <a:uFillTx/>
                <a:latin typeface="Lexend" pitchFamily="2" charset="0"/>
              </a:rPr>
              <a:t>6 x male survivors</a:t>
            </a:r>
          </a:p>
        </p:txBody>
      </p:sp>
      <p:sp>
        <p:nvSpPr>
          <p:cNvPr id="17" name="Rectangle: Rounded Corners 16">
            <a:extLst>
              <a:ext uri="{FF2B5EF4-FFF2-40B4-BE49-F238E27FC236}">
                <a16:creationId xmlns:a16="http://schemas.microsoft.com/office/drawing/2014/main" id="{0D1FCF1F-E7DE-4C1A-A560-9725A702959C}"/>
              </a:ext>
            </a:extLst>
          </p:cNvPr>
          <p:cNvSpPr/>
          <p:nvPr/>
        </p:nvSpPr>
        <p:spPr>
          <a:xfrm>
            <a:off x="363523" y="3231627"/>
            <a:ext cx="5650950" cy="48069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a:ln>
                  <a:noFill/>
                </a:ln>
                <a:solidFill>
                  <a:schemeClr val="tx1"/>
                </a:solidFill>
                <a:effectLst/>
                <a:uLnTx/>
                <a:uFillTx/>
                <a:latin typeface="Lexend" pitchFamily="2" charset="0"/>
              </a:rPr>
              <a:t>1 x BAME</a:t>
            </a:r>
          </a:p>
        </p:txBody>
      </p:sp>
      <p:sp>
        <p:nvSpPr>
          <p:cNvPr id="24" name="TextBox 23">
            <a:extLst>
              <a:ext uri="{FF2B5EF4-FFF2-40B4-BE49-F238E27FC236}">
                <a16:creationId xmlns:a16="http://schemas.microsoft.com/office/drawing/2014/main" id="{0DF306BD-566A-4BAF-BF3E-86C6B2B3113C}"/>
              </a:ext>
            </a:extLst>
          </p:cNvPr>
          <p:cNvSpPr txBox="1"/>
          <p:nvPr/>
        </p:nvSpPr>
        <p:spPr>
          <a:xfrm>
            <a:off x="300405" y="5520859"/>
            <a:ext cx="5650950" cy="116955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Lexend" pitchFamily="2" charset="0"/>
              </a:rPr>
              <a:t>Of the survivors with whom engagement was conducted, the majority came from families where domestic abuse was present in early life. The vast majority experienced abuse within romantic relationships, with one survivor experiencing abuse as an adult from their parent.</a:t>
            </a:r>
          </a:p>
        </p:txBody>
      </p:sp>
      <p:sp>
        <p:nvSpPr>
          <p:cNvPr id="2" name="Rectangle: Rounded Corners 1">
            <a:extLst>
              <a:ext uri="{FF2B5EF4-FFF2-40B4-BE49-F238E27FC236}">
                <a16:creationId xmlns:a16="http://schemas.microsoft.com/office/drawing/2014/main" id="{C40AA0BD-D12C-4D9F-83DB-F93CB48D35CE}"/>
              </a:ext>
            </a:extLst>
          </p:cNvPr>
          <p:cNvSpPr/>
          <p:nvPr/>
        </p:nvSpPr>
        <p:spPr>
          <a:xfrm>
            <a:off x="6500269" y="2291910"/>
            <a:ext cx="5153967" cy="640505"/>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40037"/>
                </a:solidFill>
                <a:effectLst/>
                <a:uLnTx/>
                <a:uFillTx/>
                <a:latin typeface="Lexend" pitchFamily="2" charset="0"/>
              </a:rPr>
              <a:t>38 x children and young people</a:t>
            </a:r>
          </a:p>
        </p:txBody>
      </p:sp>
      <p:sp>
        <p:nvSpPr>
          <p:cNvPr id="6" name="Rectangle: Rounded Corners 5">
            <a:extLst>
              <a:ext uri="{FF2B5EF4-FFF2-40B4-BE49-F238E27FC236}">
                <a16:creationId xmlns:a16="http://schemas.microsoft.com/office/drawing/2014/main" id="{42A7C261-F84D-378F-F192-7F634DCCC7D2}"/>
              </a:ext>
            </a:extLst>
          </p:cNvPr>
          <p:cNvSpPr/>
          <p:nvPr/>
        </p:nvSpPr>
        <p:spPr>
          <a:xfrm>
            <a:off x="357930" y="3796942"/>
            <a:ext cx="5650950" cy="48069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a:ln>
                  <a:noFill/>
                </a:ln>
                <a:solidFill>
                  <a:schemeClr val="tx1"/>
                </a:solidFill>
                <a:effectLst/>
                <a:uLnTx/>
                <a:uFillTx/>
                <a:latin typeface="Lexend" pitchFamily="2" charset="0"/>
              </a:rPr>
              <a:t>3 x with disabilities</a:t>
            </a:r>
          </a:p>
        </p:txBody>
      </p:sp>
      <p:sp>
        <p:nvSpPr>
          <p:cNvPr id="7" name="Rectangle: Rounded Corners 6">
            <a:extLst>
              <a:ext uri="{FF2B5EF4-FFF2-40B4-BE49-F238E27FC236}">
                <a16:creationId xmlns:a16="http://schemas.microsoft.com/office/drawing/2014/main" id="{C1199B50-07F4-CB2A-342C-9AD6264F7F00}"/>
              </a:ext>
            </a:extLst>
          </p:cNvPr>
          <p:cNvSpPr/>
          <p:nvPr/>
        </p:nvSpPr>
        <p:spPr>
          <a:xfrm>
            <a:off x="357930" y="4375845"/>
            <a:ext cx="5650950" cy="841508"/>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a:ln>
                  <a:noFill/>
                </a:ln>
                <a:solidFill>
                  <a:schemeClr val="tx1"/>
                </a:solidFill>
                <a:effectLst/>
                <a:uLnTx/>
                <a:uFillTx/>
                <a:latin typeface="Lexend" pitchFamily="2" charset="0"/>
              </a:rPr>
              <a:t>4 x out of county (3 in specialist refuge,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a:ln>
                  <a:noFill/>
                </a:ln>
                <a:solidFill>
                  <a:schemeClr val="tx1"/>
                </a:solidFill>
                <a:effectLst/>
                <a:uLnTx/>
                <a:uFillTx/>
                <a:latin typeface="Lexend" pitchFamily="2" charset="0"/>
              </a:rPr>
              <a:t>1 in family refuge)</a:t>
            </a:r>
          </a:p>
        </p:txBody>
      </p:sp>
      <p:sp>
        <p:nvSpPr>
          <p:cNvPr id="8" name="Rectangle: Rounded Corners 7">
            <a:extLst>
              <a:ext uri="{FF2B5EF4-FFF2-40B4-BE49-F238E27FC236}">
                <a16:creationId xmlns:a16="http://schemas.microsoft.com/office/drawing/2014/main" id="{5D225448-47AA-6A92-6560-E851B2130974}"/>
              </a:ext>
            </a:extLst>
          </p:cNvPr>
          <p:cNvSpPr/>
          <p:nvPr/>
        </p:nvSpPr>
        <p:spPr>
          <a:xfrm>
            <a:off x="6500269" y="3030803"/>
            <a:ext cx="2248250" cy="1345042"/>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a:ln>
                  <a:noFill/>
                </a:ln>
                <a:solidFill>
                  <a:schemeClr val="tx1"/>
                </a:solidFill>
                <a:effectLst/>
                <a:uLnTx/>
                <a:uFillTx/>
                <a:latin typeface="Lexend" pitchFamily="2" charset="0"/>
              </a:rPr>
              <a:t>33 x young men (via Goodman Project)</a:t>
            </a:r>
          </a:p>
        </p:txBody>
      </p:sp>
      <p:sp>
        <p:nvSpPr>
          <p:cNvPr id="10" name="Rectangle: Rounded Corners 9">
            <a:extLst>
              <a:ext uri="{FF2B5EF4-FFF2-40B4-BE49-F238E27FC236}">
                <a16:creationId xmlns:a16="http://schemas.microsoft.com/office/drawing/2014/main" id="{28706F34-DA54-BFEA-5A9D-33A5173536F5}"/>
              </a:ext>
            </a:extLst>
          </p:cNvPr>
          <p:cNvSpPr/>
          <p:nvPr/>
        </p:nvSpPr>
        <p:spPr>
          <a:xfrm>
            <a:off x="8865964" y="3030804"/>
            <a:ext cx="2788271" cy="480694"/>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a:ln>
                  <a:noFill/>
                </a:ln>
                <a:solidFill>
                  <a:schemeClr val="tx1"/>
                </a:solidFill>
                <a:effectLst/>
                <a:uLnTx/>
                <a:uFillTx/>
                <a:latin typeface="Lexend" pitchFamily="2" charset="0"/>
              </a:rPr>
              <a:t>2 x young women</a:t>
            </a:r>
          </a:p>
        </p:txBody>
      </p:sp>
      <p:sp>
        <p:nvSpPr>
          <p:cNvPr id="13" name="Rectangle: Rounded Corners 12">
            <a:extLst>
              <a:ext uri="{FF2B5EF4-FFF2-40B4-BE49-F238E27FC236}">
                <a16:creationId xmlns:a16="http://schemas.microsoft.com/office/drawing/2014/main" id="{38F63E1D-5DE2-18EE-DB5A-A08E556E6533}"/>
              </a:ext>
            </a:extLst>
          </p:cNvPr>
          <p:cNvSpPr/>
          <p:nvPr/>
        </p:nvSpPr>
        <p:spPr>
          <a:xfrm>
            <a:off x="6500269" y="4495727"/>
            <a:ext cx="1486191" cy="721326"/>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u="none" strike="noStrike" kern="1200" cap="none" spc="0" normalizeH="0" baseline="0" noProof="0">
                <a:ln>
                  <a:noFill/>
                </a:ln>
                <a:solidFill>
                  <a:schemeClr val="tx1"/>
                </a:solidFill>
                <a:effectLst/>
                <a:uLnTx/>
                <a:uFillTx/>
                <a:latin typeface="Lexend" pitchFamily="2" charset="0"/>
              </a:rPr>
              <a:t>27 x aged 13-15</a:t>
            </a:r>
          </a:p>
        </p:txBody>
      </p:sp>
      <p:sp>
        <p:nvSpPr>
          <p:cNvPr id="15" name="Rectangle: Rounded Corners 14">
            <a:extLst>
              <a:ext uri="{FF2B5EF4-FFF2-40B4-BE49-F238E27FC236}">
                <a16:creationId xmlns:a16="http://schemas.microsoft.com/office/drawing/2014/main" id="{42508474-7446-7BF1-A869-23079984109C}"/>
              </a:ext>
            </a:extLst>
          </p:cNvPr>
          <p:cNvSpPr/>
          <p:nvPr/>
        </p:nvSpPr>
        <p:spPr>
          <a:xfrm>
            <a:off x="8865964" y="3631379"/>
            <a:ext cx="2788271" cy="744466"/>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a:ln>
                  <a:noFill/>
                </a:ln>
                <a:solidFill>
                  <a:schemeClr val="tx1"/>
                </a:solidFill>
                <a:effectLst/>
                <a:uLnTx/>
                <a:uFillTx/>
                <a:latin typeface="Lexend" pitchFamily="2" charset="0"/>
              </a:rPr>
              <a:t>3 x gender undisclosed</a:t>
            </a:r>
          </a:p>
        </p:txBody>
      </p:sp>
      <p:sp>
        <p:nvSpPr>
          <p:cNvPr id="19" name="Rectangle: Rounded Corners 18">
            <a:extLst>
              <a:ext uri="{FF2B5EF4-FFF2-40B4-BE49-F238E27FC236}">
                <a16:creationId xmlns:a16="http://schemas.microsoft.com/office/drawing/2014/main" id="{72F37861-518D-6232-F9E3-AA7C7A71A4B3}"/>
              </a:ext>
            </a:extLst>
          </p:cNvPr>
          <p:cNvSpPr/>
          <p:nvPr/>
        </p:nvSpPr>
        <p:spPr>
          <a:xfrm>
            <a:off x="8119009" y="4491101"/>
            <a:ext cx="1259020" cy="721326"/>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u="none" strike="noStrike" kern="1200" cap="none" spc="0" normalizeH="0" baseline="0" noProof="0">
                <a:ln>
                  <a:noFill/>
                </a:ln>
                <a:solidFill>
                  <a:schemeClr val="tx1"/>
                </a:solidFill>
                <a:effectLst/>
                <a:uLnTx/>
                <a:uFillTx/>
                <a:latin typeface="Lexend" pitchFamily="2" charset="0"/>
              </a:rPr>
              <a:t>2 x aged 8-12</a:t>
            </a:r>
          </a:p>
        </p:txBody>
      </p:sp>
      <p:sp>
        <p:nvSpPr>
          <p:cNvPr id="21" name="Rectangle: Rounded Corners 20">
            <a:extLst>
              <a:ext uri="{FF2B5EF4-FFF2-40B4-BE49-F238E27FC236}">
                <a16:creationId xmlns:a16="http://schemas.microsoft.com/office/drawing/2014/main" id="{27118AAB-F836-3D76-8E36-D46563AF0366}"/>
              </a:ext>
            </a:extLst>
          </p:cNvPr>
          <p:cNvSpPr/>
          <p:nvPr/>
        </p:nvSpPr>
        <p:spPr>
          <a:xfrm>
            <a:off x="9510579" y="4491101"/>
            <a:ext cx="2143656" cy="721326"/>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a:ln>
                  <a:noFill/>
                </a:ln>
                <a:solidFill>
                  <a:schemeClr val="tx1"/>
                </a:solidFill>
                <a:effectLst/>
                <a:uLnTx/>
                <a:uFillTx/>
                <a:latin typeface="Lexend" pitchFamily="2" charset="0"/>
              </a:rPr>
              <a:t>2 x aged 16-25 (care leavers)</a:t>
            </a:r>
          </a:p>
        </p:txBody>
      </p:sp>
      <p:sp>
        <p:nvSpPr>
          <p:cNvPr id="27" name="TextBox 26">
            <a:extLst>
              <a:ext uri="{FF2B5EF4-FFF2-40B4-BE49-F238E27FC236}">
                <a16:creationId xmlns:a16="http://schemas.microsoft.com/office/drawing/2014/main" id="{2BB94015-399F-B3E1-F719-BAF80355448B}"/>
              </a:ext>
            </a:extLst>
          </p:cNvPr>
          <p:cNvSpPr txBox="1"/>
          <p:nvPr/>
        </p:nvSpPr>
        <p:spPr>
          <a:xfrm>
            <a:off x="6420774" y="5520859"/>
            <a:ext cx="5470821" cy="1169551"/>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000000"/>
                </a:solidFill>
                <a:effectLst/>
                <a:uLnTx/>
                <a:uFillTx/>
                <a:latin typeface="Lexend" pitchFamily="2" charset="0"/>
              </a:rPr>
              <a:t>Engagement with children and young people was carried out via the Goodman Project and focus groups with Year 9 males. A small focus group with care leavers was led by the Involvement Team, and conversations with children via Social Workers. </a:t>
            </a:r>
            <a:endParaRPr kumimoji="0" lang="en-US" sz="1600" b="0" i="0" u="none" strike="noStrike" kern="1200" cap="none" spc="0" normalizeH="0" baseline="0" noProof="0">
              <a:ln>
                <a:noFill/>
              </a:ln>
              <a:solidFill>
                <a:srgbClr val="000000"/>
              </a:solidFill>
              <a:effectLst/>
              <a:uLnTx/>
              <a:uFillTx/>
              <a:latin typeface="Lexend" pitchFamily="2" charset="0"/>
            </a:endParaRPr>
          </a:p>
        </p:txBody>
      </p:sp>
      <p:sp>
        <p:nvSpPr>
          <p:cNvPr id="25" name="TextBox 24">
            <a:extLst>
              <a:ext uri="{FF2B5EF4-FFF2-40B4-BE49-F238E27FC236}">
                <a16:creationId xmlns:a16="http://schemas.microsoft.com/office/drawing/2014/main" id="{27DF1AAD-C9A3-C35A-D190-9647DE7A50E3}"/>
              </a:ext>
            </a:extLst>
          </p:cNvPr>
          <p:cNvSpPr txBox="1"/>
          <p:nvPr/>
        </p:nvSpPr>
        <p:spPr>
          <a:xfrm>
            <a:off x="357930" y="1248566"/>
            <a:ext cx="11106878" cy="732163"/>
          </a:xfrm>
          <a:prstGeom prst="rect">
            <a:avLst/>
          </a:prstGeom>
          <a:noFill/>
        </p:spPr>
        <p:txBody>
          <a:bodyPr wrap="square" lIns="0" tIns="0" rIns="0" bIns="0" rtlCol="0">
            <a:noAutofit/>
          </a:bodyPr>
          <a:lstStyle/>
          <a:p>
            <a:pPr>
              <a:spcAft>
                <a:spcPts val="1134"/>
              </a:spcAft>
            </a:pPr>
            <a:r>
              <a:rPr lang="en-GB" b="1">
                <a:latin typeface="Lexend" pitchFamily="2" charset="0"/>
              </a:rPr>
              <a:t>Insight was gathered through engagement with:</a:t>
            </a:r>
          </a:p>
        </p:txBody>
      </p:sp>
      <p:pic>
        <p:nvPicPr>
          <p:cNvPr id="18" name="Picture 2" descr="Interview Special Lineal color icon">
            <a:extLst>
              <a:ext uri="{FF2B5EF4-FFF2-40B4-BE49-F238E27FC236}">
                <a16:creationId xmlns:a16="http://schemas.microsoft.com/office/drawing/2014/main" id="{38A321FE-734A-DF10-C080-2AB606C1D8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382" y="234140"/>
            <a:ext cx="904876"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97335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A6B1AB1-E12D-B989-35D7-540B4F28E9EE}"/>
              </a:ext>
            </a:extLst>
          </p:cNvPr>
          <p:cNvSpPr txBox="1">
            <a:spLocks/>
          </p:cNvSpPr>
          <p:nvPr/>
        </p:nvSpPr>
        <p:spPr>
          <a:xfrm>
            <a:off x="288266" y="414853"/>
            <a:ext cx="12133189" cy="106509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4400">
                <a:latin typeface="Lexend" pitchFamily="2" charset="0"/>
              </a:rPr>
              <a:t>Quantitative Data – Limitations</a:t>
            </a:r>
          </a:p>
        </p:txBody>
      </p:sp>
      <p:sp>
        <p:nvSpPr>
          <p:cNvPr id="7" name="TextBox 6">
            <a:extLst>
              <a:ext uri="{FF2B5EF4-FFF2-40B4-BE49-F238E27FC236}">
                <a16:creationId xmlns:a16="http://schemas.microsoft.com/office/drawing/2014/main" id="{A945BED7-1030-BE35-74BB-D889A975BBD1}"/>
              </a:ext>
            </a:extLst>
          </p:cNvPr>
          <p:cNvSpPr txBox="1"/>
          <p:nvPr/>
        </p:nvSpPr>
        <p:spPr>
          <a:xfrm>
            <a:off x="1263725" y="1988046"/>
            <a:ext cx="10534762" cy="3498121"/>
          </a:xfrm>
          <a:prstGeom prst="rect">
            <a:avLst/>
          </a:prstGeom>
          <a:noFill/>
        </p:spPr>
        <p:txBody>
          <a:bodyPr wrap="square" lIns="0" tIns="0" rIns="0" bIns="0" rtlCol="0">
            <a:noAutofit/>
          </a:bodyPr>
          <a:lstStyle/>
          <a:p>
            <a:pPr algn="l">
              <a:spcAft>
                <a:spcPts val="1134"/>
              </a:spcAft>
            </a:pPr>
            <a:r>
              <a:rPr lang="en-GB" b="1">
                <a:solidFill>
                  <a:srgbClr val="E40037"/>
                </a:solidFill>
                <a:latin typeface="Lexend" pitchFamily="2" charset="0"/>
              </a:rPr>
              <a:t>Unavailable data  </a:t>
            </a:r>
            <a:r>
              <a:rPr lang="en-GB" sz="1600">
                <a:latin typeface="Lexend" pitchFamily="2" charset="0"/>
              </a:rPr>
              <a:t>The type of information recorded by Local Authorities varies across Essex, with each district recording different levels of detail on the received Homelessness Applications, and on the supported applicants as a result. The recording differences resulted in </a:t>
            </a:r>
            <a:r>
              <a:rPr lang="en-GB" sz="1600" b="1">
                <a:latin typeface="Lexend" pitchFamily="2" charset="0"/>
              </a:rPr>
              <a:t>data being unavailable for certain metrics for all domestic abuse victims.</a:t>
            </a:r>
            <a:endParaRPr lang="en-GB" sz="1600">
              <a:latin typeface="Lexend" pitchFamily="2" charset="0"/>
            </a:endParaRPr>
          </a:p>
          <a:p>
            <a:pPr algn="l">
              <a:spcAft>
                <a:spcPts val="1134"/>
              </a:spcAft>
            </a:pPr>
            <a:endParaRPr lang="en-GB" sz="1600">
              <a:latin typeface="Lexend" pitchFamily="2" charset="0"/>
            </a:endParaRPr>
          </a:p>
          <a:p>
            <a:pPr algn="l">
              <a:spcAft>
                <a:spcPts val="1134"/>
              </a:spcAft>
            </a:pPr>
            <a:r>
              <a:rPr lang="en-GB" b="1">
                <a:solidFill>
                  <a:srgbClr val="E40037"/>
                </a:solidFill>
                <a:latin typeface="Lexend" pitchFamily="2" charset="0"/>
              </a:rPr>
              <a:t>Incomplete data exports  </a:t>
            </a:r>
            <a:r>
              <a:rPr lang="en-GB" sz="1600">
                <a:latin typeface="Lexend" pitchFamily="2" charset="0"/>
              </a:rPr>
              <a:t>Technical difficulties with Case Management Systems, manual recording of information, and recent system changes across Local Authorities has resulted in limitations on the data which could be exported and shared. As a result, </a:t>
            </a:r>
            <a:r>
              <a:rPr lang="en-GB" sz="1600" b="1">
                <a:latin typeface="Lexend" pitchFamily="2" charset="0"/>
              </a:rPr>
              <a:t>some</a:t>
            </a:r>
            <a:r>
              <a:rPr lang="en-GB" sz="1600">
                <a:latin typeface="Lexend" pitchFamily="2" charset="0"/>
              </a:rPr>
              <a:t> </a:t>
            </a:r>
            <a:r>
              <a:rPr lang="en-GB" sz="1600" b="1">
                <a:latin typeface="Lexend" pitchFamily="2" charset="0"/>
              </a:rPr>
              <a:t>homelessness applications and supported victims</a:t>
            </a:r>
            <a:r>
              <a:rPr lang="en-GB" sz="1600">
                <a:latin typeface="Lexend" pitchFamily="2" charset="0"/>
              </a:rPr>
              <a:t> </a:t>
            </a:r>
            <a:r>
              <a:rPr lang="en-GB" sz="1600" b="1">
                <a:latin typeface="Lexend" pitchFamily="2" charset="0"/>
              </a:rPr>
              <a:t>could not be captured in this analysis, and therefore, Local Authority figures in this needs assessment may be slightly lower than the actual demand seen by the district housing teams.</a:t>
            </a:r>
            <a:endParaRPr lang="en-GB" sz="1600">
              <a:latin typeface="Lexend" pitchFamily="2" charset="0"/>
            </a:endParaRPr>
          </a:p>
          <a:p>
            <a:pPr algn="l">
              <a:spcAft>
                <a:spcPts val="1134"/>
              </a:spcAft>
            </a:pPr>
            <a:endParaRPr lang="en-GB" sz="1600">
              <a:latin typeface="Lexend" pitchFamily="2" charset="0"/>
            </a:endParaRPr>
          </a:p>
          <a:p>
            <a:pPr algn="l">
              <a:spcAft>
                <a:spcPts val="1134"/>
              </a:spcAft>
            </a:pPr>
            <a:endParaRPr lang="en-GB" sz="1600">
              <a:latin typeface="Lexend" pitchFamily="2" charset="0"/>
            </a:endParaRPr>
          </a:p>
        </p:txBody>
      </p:sp>
      <p:sp>
        <p:nvSpPr>
          <p:cNvPr id="8" name="TextBox 7">
            <a:extLst>
              <a:ext uri="{FF2B5EF4-FFF2-40B4-BE49-F238E27FC236}">
                <a16:creationId xmlns:a16="http://schemas.microsoft.com/office/drawing/2014/main" id="{698164F2-6321-C7EE-39E1-C8616B2D852A}"/>
              </a:ext>
            </a:extLst>
          </p:cNvPr>
          <p:cNvSpPr txBox="1"/>
          <p:nvPr/>
        </p:nvSpPr>
        <p:spPr>
          <a:xfrm>
            <a:off x="362692" y="1371833"/>
            <a:ext cx="6449073" cy="488252"/>
          </a:xfrm>
          <a:prstGeom prst="rect">
            <a:avLst/>
          </a:prstGeom>
          <a:noFill/>
        </p:spPr>
        <p:txBody>
          <a:bodyPr wrap="square" lIns="0" tIns="0" rIns="0" bIns="0" rtlCol="0">
            <a:noAutofit/>
          </a:bodyPr>
          <a:lstStyle/>
          <a:p>
            <a:pPr algn="l">
              <a:spcAft>
                <a:spcPts val="1134"/>
              </a:spcAft>
            </a:pPr>
            <a:r>
              <a:rPr lang="en-GB" b="1">
                <a:solidFill>
                  <a:srgbClr val="E40037"/>
                </a:solidFill>
                <a:latin typeface="Lexend" pitchFamily="2" charset="0"/>
              </a:rPr>
              <a:t>Local Authorities Homelessness Applications Data</a:t>
            </a:r>
          </a:p>
        </p:txBody>
      </p:sp>
      <p:sp>
        <p:nvSpPr>
          <p:cNvPr id="9" name="TextBox 8">
            <a:extLst>
              <a:ext uri="{FF2B5EF4-FFF2-40B4-BE49-F238E27FC236}">
                <a16:creationId xmlns:a16="http://schemas.microsoft.com/office/drawing/2014/main" id="{E58989F6-99FD-0473-299F-BE4497BC7255}"/>
              </a:ext>
            </a:extLst>
          </p:cNvPr>
          <p:cNvSpPr txBox="1"/>
          <p:nvPr/>
        </p:nvSpPr>
        <p:spPr>
          <a:xfrm>
            <a:off x="393513" y="5018415"/>
            <a:ext cx="6449073" cy="488252"/>
          </a:xfrm>
          <a:prstGeom prst="rect">
            <a:avLst/>
          </a:prstGeom>
          <a:noFill/>
        </p:spPr>
        <p:txBody>
          <a:bodyPr wrap="square" lIns="0" tIns="0" rIns="0" bIns="0" rtlCol="0">
            <a:noAutofit/>
          </a:bodyPr>
          <a:lstStyle/>
          <a:p>
            <a:pPr algn="l">
              <a:spcAft>
                <a:spcPts val="1134"/>
              </a:spcAft>
            </a:pPr>
            <a:r>
              <a:rPr lang="en-GB" b="1">
                <a:solidFill>
                  <a:srgbClr val="E40037"/>
                </a:solidFill>
                <a:latin typeface="Lexend" pitchFamily="2" charset="0"/>
              </a:rPr>
              <a:t>Domestic Abuse Providers Data</a:t>
            </a:r>
          </a:p>
        </p:txBody>
      </p:sp>
      <p:sp>
        <p:nvSpPr>
          <p:cNvPr id="10" name="TextBox 9">
            <a:extLst>
              <a:ext uri="{FF2B5EF4-FFF2-40B4-BE49-F238E27FC236}">
                <a16:creationId xmlns:a16="http://schemas.microsoft.com/office/drawing/2014/main" id="{C35E0F15-43CC-D827-1D80-8A4BAFAC95C1}"/>
              </a:ext>
            </a:extLst>
          </p:cNvPr>
          <p:cNvSpPr txBox="1"/>
          <p:nvPr/>
        </p:nvSpPr>
        <p:spPr>
          <a:xfrm>
            <a:off x="1276138" y="5527166"/>
            <a:ext cx="10534762" cy="1065091"/>
          </a:xfrm>
          <a:prstGeom prst="rect">
            <a:avLst/>
          </a:prstGeom>
          <a:noFill/>
        </p:spPr>
        <p:txBody>
          <a:bodyPr wrap="square" lIns="0" tIns="0" rIns="0" bIns="0" rtlCol="0">
            <a:noAutofit/>
          </a:bodyPr>
          <a:lstStyle/>
          <a:p>
            <a:pPr algn="l">
              <a:spcAft>
                <a:spcPts val="1134"/>
              </a:spcAft>
            </a:pPr>
            <a:r>
              <a:rPr lang="en-GB" b="1">
                <a:solidFill>
                  <a:srgbClr val="E40037"/>
                </a:solidFill>
                <a:latin typeface="Lexend" pitchFamily="2" charset="0"/>
              </a:rPr>
              <a:t>Recording inconsistency  </a:t>
            </a:r>
            <a:r>
              <a:rPr lang="en-GB" sz="1600">
                <a:latin typeface="Lexend" pitchFamily="2" charset="0"/>
              </a:rPr>
              <a:t>Differing levels of information being captured across providers resulted in challenges when attempting to combine data for the purposes of analysing all provider supported cases in a </a:t>
            </a:r>
            <a:r>
              <a:rPr lang="en-GB" sz="1600" b="1">
                <a:latin typeface="Lexend" pitchFamily="2" charset="0"/>
              </a:rPr>
              <a:t>consistent manner</a:t>
            </a:r>
            <a:r>
              <a:rPr lang="en-GB" sz="1600">
                <a:latin typeface="Lexend" pitchFamily="2" charset="0"/>
              </a:rPr>
              <a:t>. </a:t>
            </a:r>
            <a:endParaRPr lang="en-GB" b="1">
              <a:latin typeface="Lexend" pitchFamily="2" charset="0"/>
            </a:endParaRPr>
          </a:p>
        </p:txBody>
      </p:sp>
      <p:pic>
        <p:nvPicPr>
          <p:cNvPr id="1026" name="Picture 2" descr="Brief - Free business and finance icons">
            <a:extLst>
              <a:ext uri="{FF2B5EF4-FFF2-40B4-BE49-F238E27FC236}">
                <a16:creationId xmlns:a16="http://schemas.microsoft.com/office/drawing/2014/main" id="{D80317E5-5088-2586-0223-E24A2A091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00" y="5380669"/>
            <a:ext cx="742308" cy="7423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issing - Free interface icons">
            <a:extLst>
              <a:ext uri="{FF2B5EF4-FFF2-40B4-BE49-F238E27FC236}">
                <a16:creationId xmlns:a16="http://schemas.microsoft.com/office/drawing/2014/main" id="{5495EA51-0453-8E44-0167-EE75FBA68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82" y="2132121"/>
            <a:ext cx="684944" cy="68494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uzzle - Free shapes icons">
            <a:extLst>
              <a:ext uri="{FF2B5EF4-FFF2-40B4-BE49-F238E27FC236}">
                <a16:creationId xmlns:a16="http://schemas.microsoft.com/office/drawing/2014/main" id="{4C52B2A2-1305-1FD2-2914-E2EA7F5943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183" y="3660034"/>
            <a:ext cx="689225" cy="689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24544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20543-2668-2B31-31A2-DFDD593CB794}"/>
              </a:ext>
            </a:extLst>
          </p:cNvPr>
          <p:cNvSpPr>
            <a:spLocks noGrp="1"/>
          </p:cNvSpPr>
          <p:nvPr>
            <p:ph type="title"/>
          </p:nvPr>
        </p:nvSpPr>
        <p:spPr>
          <a:xfrm>
            <a:off x="545125" y="517525"/>
            <a:ext cx="3555536" cy="792802"/>
          </a:xfrm>
        </p:spPr>
        <p:txBody>
          <a:bodyPr/>
          <a:lstStyle/>
          <a:p>
            <a:r>
              <a:rPr lang="en-GB" sz="4800">
                <a:latin typeface="Lexend" pitchFamily="2" charset="0"/>
              </a:rPr>
              <a:t>References</a:t>
            </a:r>
          </a:p>
        </p:txBody>
      </p:sp>
      <p:sp>
        <p:nvSpPr>
          <p:cNvPr id="3" name="Content Placeholder 2">
            <a:extLst>
              <a:ext uri="{FF2B5EF4-FFF2-40B4-BE49-F238E27FC236}">
                <a16:creationId xmlns:a16="http://schemas.microsoft.com/office/drawing/2014/main" id="{AA235D10-7B94-BD9D-BE74-BBB9F64D14D5}"/>
              </a:ext>
            </a:extLst>
          </p:cNvPr>
          <p:cNvSpPr>
            <a:spLocks noGrp="1"/>
          </p:cNvSpPr>
          <p:nvPr>
            <p:ph sz="half" idx="1"/>
          </p:nvPr>
        </p:nvSpPr>
        <p:spPr>
          <a:xfrm>
            <a:off x="545125" y="1381734"/>
            <a:ext cx="11150164" cy="4791142"/>
          </a:xfrm>
        </p:spPr>
        <p:txBody>
          <a:bodyPr/>
          <a:lstStyle/>
          <a:p>
            <a:pPr marL="342900" lvl="1" indent="-342900">
              <a:buAutoNum type="arabicPeriod"/>
            </a:pPr>
            <a:r>
              <a:rPr lang="en-GB" sz="1400" b="0" i="0" u="sng">
                <a:effectLst/>
                <a:latin typeface="Lexend" pitchFamily="2" charset="0"/>
              </a:rPr>
              <a:t>The Crime Survey for England and Wales, March 2023. </a:t>
            </a:r>
            <a:r>
              <a:rPr lang="en-GB" sz="1400" b="0" i="0">
                <a:effectLst/>
                <a:latin typeface="Lexend" pitchFamily="2" charset="0"/>
                <a:hlinkClick r:id="rId3">
                  <a:extLst>
                    <a:ext uri="{A12FA001-AC4F-418D-AE19-62706E023703}">
                      <ahyp:hlinkClr xmlns:ahyp="http://schemas.microsoft.com/office/drawing/2018/hyperlinkcolor" val="tx"/>
                    </a:ext>
                  </a:extLst>
                </a:hlinkClick>
              </a:rPr>
              <a:t>https://www.ons.gov.uk/peoplepopulationandcommunity/crimeandjustice/bulletins/domesticabuseinenglandandwalesoverview/november2023</a:t>
            </a:r>
            <a:r>
              <a:rPr lang="en-GB" sz="1400" b="0" i="0">
                <a:effectLst/>
                <a:latin typeface="Lexend" pitchFamily="2" charset="0"/>
              </a:rPr>
              <a:t>  </a:t>
            </a:r>
          </a:p>
          <a:p>
            <a:pPr marL="342900" lvl="1" indent="-342900">
              <a:buAutoNum type="arabicPeriod"/>
            </a:pPr>
            <a:r>
              <a:rPr lang="en-GB" sz="1400" u="sng">
                <a:latin typeface="Lexend" pitchFamily="2" charset="0"/>
                <a:hlinkClick r:id="rId4">
                  <a:extLst>
                    <a:ext uri="{A12FA001-AC4F-418D-AE19-62706E023703}">
                      <ahyp:hlinkClr xmlns:ahyp="http://schemas.microsoft.com/office/drawing/2018/hyperlinkcolor" val="tx"/>
                    </a:ext>
                  </a:extLst>
                </a:hlinkClick>
              </a:rPr>
              <a:t>LGBTQT in Britain. Home and Communities. </a:t>
            </a:r>
            <a:r>
              <a:rPr lang="en-GB" sz="1400" u="sng">
                <a:latin typeface="Lexend" pitchFamily="2" charset="0"/>
              </a:rPr>
              <a:t>2018. Chaka L. Bachmann, Stonewall. Becca Gooch, YouGov. </a:t>
            </a:r>
            <a:r>
              <a:rPr lang="en-GB" sz="1400">
                <a:latin typeface="Lexend" pitchFamily="2" charset="0"/>
                <a:hlinkClick r:id="rId4">
                  <a:extLst>
                    <a:ext uri="{A12FA001-AC4F-418D-AE19-62706E023703}">
                      <ahyp:hlinkClr xmlns:ahyp="http://schemas.microsoft.com/office/drawing/2018/hyperlinkcolor" val="tx"/>
                    </a:ext>
                  </a:extLst>
                </a:hlinkClick>
              </a:rPr>
              <a:t>https://www.stonewall.org.uk/sites/default/files/LGBTQt_in_britain_home_and_communities.pdf</a:t>
            </a:r>
            <a:r>
              <a:rPr lang="en-GB" sz="1400">
                <a:latin typeface="Lexend" pitchFamily="2" charset="0"/>
              </a:rPr>
              <a:t> </a:t>
            </a:r>
          </a:p>
          <a:p>
            <a:pPr marL="342900" lvl="1" indent="-342900">
              <a:buFont typeface="Arial" panose="020B0604020202020204" pitchFamily="34" charset="0"/>
              <a:buAutoNum type="arabicPeriod"/>
            </a:pPr>
            <a:r>
              <a:rPr lang="en-GB" sz="1400" b="0" i="0" u="sng">
                <a:solidFill>
                  <a:srgbClr val="1F1F1F"/>
                </a:solidFill>
                <a:effectLst/>
                <a:latin typeface="Lexend" pitchFamily="2" charset="0"/>
              </a:rPr>
              <a:t>Intimate partner violence as a predictor of substance use outcomes among women: A systematic review. Shannon. N. Ogden, Melissa E. Dichter, Angela R. </a:t>
            </a:r>
            <a:r>
              <a:rPr lang="en-GB" sz="1400" b="0" i="0" u="sng" err="1">
                <a:solidFill>
                  <a:srgbClr val="1F1F1F"/>
                </a:solidFill>
                <a:effectLst/>
                <a:latin typeface="Lexend" pitchFamily="2" charset="0"/>
              </a:rPr>
              <a:t>Bazzi</a:t>
            </a:r>
            <a:r>
              <a:rPr lang="en-GB" sz="1400" b="0" i="0" u="sng">
                <a:solidFill>
                  <a:srgbClr val="1F1F1F"/>
                </a:solidFill>
                <a:effectLst/>
                <a:latin typeface="Lexend" pitchFamily="2" charset="0"/>
              </a:rPr>
              <a:t>.</a:t>
            </a:r>
            <a:r>
              <a:rPr lang="en-GB" sz="1400" u="sng">
                <a:latin typeface="Lexend" pitchFamily="2" charset="0"/>
              </a:rPr>
              <a:t> </a:t>
            </a:r>
            <a:r>
              <a:rPr lang="en-GB" sz="1400">
                <a:latin typeface="Lexend" pitchFamily="2" charset="0"/>
                <a:hlinkClick r:id="rId5">
                  <a:extLst>
                    <a:ext uri="{A12FA001-AC4F-418D-AE19-62706E023703}">
                      <ahyp:hlinkClr xmlns:ahyp="http://schemas.microsoft.com/office/drawing/2018/hyperlinkcolor" val="tx"/>
                    </a:ext>
                  </a:extLst>
                </a:hlinkClick>
              </a:rPr>
              <a:t>https://www.sciencedirect.com/science/article/pii/S0306460321003993</a:t>
            </a:r>
            <a:r>
              <a:rPr lang="en-GB" sz="1400">
                <a:latin typeface="Lexend" pitchFamily="2" charset="0"/>
              </a:rPr>
              <a:t> </a:t>
            </a:r>
          </a:p>
          <a:p>
            <a:pPr marL="342900" lvl="1" indent="-342900">
              <a:buAutoNum type="arabicPeriod"/>
            </a:pPr>
            <a:r>
              <a:rPr lang="en-GB" sz="1400">
                <a:latin typeface="Lexend" pitchFamily="2" charset="0"/>
                <a:hlinkClick r:id="rId6">
                  <a:extLst>
                    <a:ext uri="{A12FA001-AC4F-418D-AE19-62706E023703}">
                      <ahyp:hlinkClr xmlns:ahyp="http://schemas.microsoft.com/office/drawing/2018/hyperlinkcolor" val="tx"/>
                    </a:ext>
                  </a:extLst>
                </a:hlinkClick>
              </a:rPr>
              <a:t>Safe Later Lives: Older people and domestic </a:t>
            </a:r>
            <a:r>
              <a:rPr lang="en-GB" sz="1400" err="1">
                <a:latin typeface="Lexend" pitchFamily="2" charset="0"/>
                <a:hlinkClick r:id="rId6">
                  <a:extLst>
                    <a:ext uri="{A12FA001-AC4F-418D-AE19-62706E023703}">
                      <ahyp:hlinkClr xmlns:ahyp="http://schemas.microsoft.com/office/drawing/2018/hyperlinkcolor" val="tx"/>
                    </a:ext>
                  </a:extLst>
                </a:hlinkClick>
              </a:rPr>
              <a:t>abuse.Safe</a:t>
            </a:r>
            <a:r>
              <a:rPr lang="en-GB" sz="1400">
                <a:latin typeface="Lexend" pitchFamily="2" charset="0"/>
                <a:hlinkClick r:id="rId6">
                  <a:extLst>
                    <a:ext uri="{A12FA001-AC4F-418D-AE19-62706E023703}">
                      <ahyp:hlinkClr xmlns:ahyp="http://schemas.microsoft.com/office/drawing/2018/hyperlinkcolor" val="tx"/>
                    </a:ext>
                  </a:extLst>
                </a:hlinkClick>
              </a:rPr>
              <a:t> Lives. 2016. https://safelives.org.uk/sites/default/files/resources/Safe%20Later%20Lives%20-%20Older%20people%20and%20domestic%20abuse.pdf</a:t>
            </a:r>
            <a:r>
              <a:rPr lang="en-GB" sz="1400">
                <a:latin typeface="Lexend" pitchFamily="2" charset="0"/>
              </a:rPr>
              <a:t> </a:t>
            </a:r>
          </a:p>
          <a:p>
            <a:pPr marL="342900" lvl="1" indent="-342900">
              <a:buAutoNum type="arabicPeriod"/>
            </a:pPr>
            <a:r>
              <a:rPr lang="en-GB" sz="1400">
                <a:latin typeface="Lexend" pitchFamily="2" charset="0"/>
                <a:hlinkClick r:id="rId7">
                  <a:extLst>
                    <a:ext uri="{A12FA001-AC4F-418D-AE19-62706E023703}">
                      <ahyp:hlinkClr xmlns:ahyp="http://schemas.microsoft.com/office/drawing/2018/hyperlinkcolor" val="tx"/>
                    </a:ext>
                  </a:extLst>
                </a:hlinkClick>
              </a:rPr>
              <a:t>Domestic Abuse Commissioner. https://domesticabusecommissioner.uk/blogs/our-support-for-male-victims/#:~:text=We%20know%20that%20men%20face,and%20can%20impact%20on%20reporting</a:t>
            </a:r>
            <a:r>
              <a:rPr lang="en-GB" sz="1400">
                <a:latin typeface="Lexend" pitchFamily="2" charset="0"/>
              </a:rPr>
              <a:t>. </a:t>
            </a:r>
          </a:p>
          <a:p>
            <a:pPr marL="342900" lvl="1" indent="-342900">
              <a:buAutoNum type="arabicPeriod"/>
            </a:pPr>
            <a:r>
              <a:rPr lang="en-GB" sz="1400" u="sng">
                <a:latin typeface="Lexend" pitchFamily="2" charset="0"/>
              </a:rPr>
              <a:t>Getting it right first time. Safe Lives. </a:t>
            </a:r>
            <a:r>
              <a:rPr lang="en-GB" sz="1400">
                <a:latin typeface="Lexend" pitchFamily="2" charset="0"/>
                <a:hlinkClick r:id="rId8">
                  <a:extLst>
                    <a:ext uri="{A12FA001-AC4F-418D-AE19-62706E023703}">
                      <ahyp:hlinkClr xmlns:ahyp="http://schemas.microsoft.com/office/drawing/2018/hyperlinkcolor" val="tx"/>
                    </a:ext>
                  </a:extLst>
                </a:hlinkClick>
              </a:rPr>
              <a:t>https://safelives.org.uk/sites/default/files/resources/Getting%20it%20right%20first%20time%20-%20complete%20report.pdf</a:t>
            </a:r>
            <a:r>
              <a:rPr lang="en-GB" sz="1400">
                <a:latin typeface="Lexend" pitchFamily="2" charset="0"/>
              </a:rPr>
              <a:t> </a:t>
            </a:r>
          </a:p>
          <a:p>
            <a:pPr marL="342900" lvl="1" indent="-342900">
              <a:buAutoNum type="arabicPeriod"/>
            </a:pPr>
            <a:r>
              <a:rPr lang="en-GB" sz="1400" u="sng">
                <a:latin typeface="Lexend" pitchFamily="2" charset="0"/>
              </a:rPr>
              <a:t>Male victims of domestic abuse and partner abuse: 70 key facts. </a:t>
            </a:r>
            <a:r>
              <a:rPr lang="en-GB" sz="1400" u="sng" err="1">
                <a:latin typeface="Lexend" pitchFamily="2" charset="0"/>
              </a:rPr>
              <a:t>ManKind</a:t>
            </a:r>
            <a:r>
              <a:rPr lang="en-GB" sz="1400" u="sng">
                <a:latin typeface="Lexend" pitchFamily="2" charset="0"/>
              </a:rPr>
              <a:t> Initiative.2023. </a:t>
            </a:r>
            <a:r>
              <a:rPr lang="en-GB" sz="1400">
                <a:latin typeface="Lexend" pitchFamily="2" charset="0"/>
                <a:hlinkClick r:id="rId9">
                  <a:extLst>
                    <a:ext uri="{A12FA001-AC4F-418D-AE19-62706E023703}">
                      <ahyp:hlinkClr xmlns:ahyp="http://schemas.microsoft.com/office/drawing/2018/hyperlinkcolor" val="tx"/>
                    </a:ext>
                  </a:extLst>
                </a:hlinkClick>
              </a:rPr>
              <a:t>https://mankind.org.uk/wp-content/uploads/2024/02/4-Key-Facts-on-Male-Victims-of-Domestic-Abuse-2023-final-June-2023-revised.pdf</a:t>
            </a:r>
            <a:r>
              <a:rPr lang="en-GB" sz="1400">
                <a:latin typeface="Lexend" pitchFamily="2" charset="0"/>
              </a:rPr>
              <a:t> </a:t>
            </a:r>
          </a:p>
          <a:p>
            <a:pPr marL="342900" lvl="1" indent="-342900">
              <a:buAutoNum type="arabicPeriod"/>
            </a:pPr>
            <a:r>
              <a:rPr lang="en-GB" sz="1400">
                <a:latin typeface="Lexend" pitchFamily="2" charset="0"/>
              </a:rPr>
              <a:t>Global Majority; Decolonising the language and Reframing the Conversation about Race. Campbell-Stephens (2020). </a:t>
            </a:r>
            <a:r>
              <a:rPr lang="en-GB" sz="1400">
                <a:solidFill>
                  <a:schemeClr val="tx2"/>
                </a:solidFill>
                <a:latin typeface="Lexend" pitchFamily="2" charset="0"/>
                <a:hlinkClick r:id="rId10">
                  <a:extLst>
                    <a:ext uri="{A12FA001-AC4F-418D-AE19-62706E023703}">
                      <ahyp:hlinkClr xmlns:ahyp="http://schemas.microsoft.com/office/drawing/2018/hyperlinkcolor" val="tx"/>
                    </a:ext>
                  </a:extLst>
                </a:hlinkClick>
              </a:rPr>
              <a:t>final-leeds-beckett-1102-global-majority.pdf (leedsbeckett.ac.uk)</a:t>
            </a:r>
            <a:endParaRPr lang="en-GB" sz="1400">
              <a:solidFill>
                <a:schemeClr val="tx2"/>
              </a:solidFill>
              <a:latin typeface="Lexend" pitchFamily="2" charset="0"/>
            </a:endParaRPr>
          </a:p>
          <a:p>
            <a:pPr lvl="1"/>
            <a:endParaRPr lang="en-GB"/>
          </a:p>
          <a:p>
            <a:pPr lvl="1"/>
            <a:endParaRPr lang="en-GB"/>
          </a:p>
          <a:p>
            <a:pPr lvl="1"/>
            <a:endParaRPr lang="en-GB"/>
          </a:p>
        </p:txBody>
      </p:sp>
      <p:pic>
        <p:nvPicPr>
          <p:cNvPr id="3074" name="Picture 2" descr="Book - Free education icons">
            <a:extLst>
              <a:ext uri="{FF2B5EF4-FFF2-40B4-BE49-F238E27FC236}">
                <a16:creationId xmlns:a16="http://schemas.microsoft.com/office/drawing/2014/main" id="{D713CBF5-0FF6-8809-D3AC-A9703EB5C8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81683" y="419950"/>
            <a:ext cx="890377" cy="890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3837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39F10-7AEF-176A-4414-64C2538F4B79}"/>
              </a:ext>
            </a:extLst>
          </p:cNvPr>
          <p:cNvSpPr>
            <a:spLocks noGrp="1"/>
          </p:cNvSpPr>
          <p:nvPr>
            <p:ph type="title"/>
          </p:nvPr>
        </p:nvSpPr>
        <p:spPr/>
        <p:txBody>
          <a:bodyPr/>
          <a:lstStyle/>
          <a:p>
            <a:r>
              <a:rPr lang="en-US"/>
              <a:t>This information is issued by: Essex County Council </a:t>
            </a:r>
            <a:br>
              <a:rPr lang="en-US"/>
            </a:br>
            <a:endParaRPr lang="en-GB"/>
          </a:p>
        </p:txBody>
      </p:sp>
      <p:sp>
        <p:nvSpPr>
          <p:cNvPr id="3" name="Text Placeholder 2">
            <a:extLst>
              <a:ext uri="{FF2B5EF4-FFF2-40B4-BE49-F238E27FC236}">
                <a16:creationId xmlns:a16="http://schemas.microsoft.com/office/drawing/2014/main" id="{58CFC622-21CB-5914-8F0B-8118C5DC8A99}"/>
              </a:ext>
            </a:extLst>
          </p:cNvPr>
          <p:cNvSpPr>
            <a:spLocks noGrp="1"/>
          </p:cNvSpPr>
          <p:nvPr>
            <p:ph type="body" sz="quarter" idx="10"/>
          </p:nvPr>
        </p:nvSpPr>
        <p:spPr/>
        <p:txBody>
          <a:bodyPr/>
          <a:lstStyle/>
          <a:p>
            <a:br>
              <a:rPr lang="en-US"/>
            </a:br>
            <a:r>
              <a:rPr lang="en-US"/>
              <a:t>Essex County Council </a:t>
            </a:r>
            <a:br>
              <a:rPr lang="en-US"/>
            </a:br>
            <a:r>
              <a:rPr lang="en-US"/>
              <a:t>County Hall, Chelmsford, </a:t>
            </a:r>
            <a:br>
              <a:rPr lang="en-US"/>
            </a:br>
            <a:r>
              <a:rPr lang="en-US"/>
              <a:t>Essex, CM1 1QH</a:t>
            </a:r>
          </a:p>
          <a:p>
            <a:endParaRPr lang="en-GB"/>
          </a:p>
        </p:txBody>
      </p:sp>
      <p:sp>
        <p:nvSpPr>
          <p:cNvPr id="4" name="Text Placeholder 3">
            <a:extLst>
              <a:ext uri="{FF2B5EF4-FFF2-40B4-BE49-F238E27FC236}">
                <a16:creationId xmlns:a16="http://schemas.microsoft.com/office/drawing/2014/main" id="{3F4AC112-9BFD-936E-6B57-9DEE7415FD0F}"/>
              </a:ext>
            </a:extLst>
          </p:cNvPr>
          <p:cNvSpPr>
            <a:spLocks noGrp="1"/>
          </p:cNvSpPr>
          <p:nvPr>
            <p:ph type="body" sz="quarter" idx="11"/>
          </p:nvPr>
        </p:nvSpPr>
        <p:spPr/>
        <p:txBody>
          <a:bodyPr/>
          <a:lstStyle/>
          <a:p>
            <a:r>
              <a:rPr lang="en-GB"/>
              <a:t>facebook.com/</a:t>
            </a:r>
            <a:r>
              <a:rPr lang="en-GB" err="1"/>
              <a:t>essexcountycouncil</a:t>
            </a:r>
            <a:endParaRPr lang="en-GB"/>
          </a:p>
        </p:txBody>
      </p:sp>
      <p:sp>
        <p:nvSpPr>
          <p:cNvPr id="5" name="Text Placeholder 4">
            <a:extLst>
              <a:ext uri="{FF2B5EF4-FFF2-40B4-BE49-F238E27FC236}">
                <a16:creationId xmlns:a16="http://schemas.microsoft.com/office/drawing/2014/main" id="{4318CC2F-F138-3C92-A801-110BB34CD90E}"/>
              </a:ext>
            </a:extLst>
          </p:cNvPr>
          <p:cNvSpPr>
            <a:spLocks noGrp="1"/>
          </p:cNvSpPr>
          <p:nvPr>
            <p:ph type="body" sz="quarter" idx="12"/>
          </p:nvPr>
        </p:nvSpPr>
        <p:spPr/>
        <p:txBody>
          <a:bodyPr/>
          <a:lstStyle/>
          <a:p>
            <a:r>
              <a:rPr lang="en-GB" err="1"/>
              <a:t>Essex_CC</a:t>
            </a:r>
            <a:endParaRPr lang="en-GB"/>
          </a:p>
        </p:txBody>
      </p:sp>
      <p:sp>
        <p:nvSpPr>
          <p:cNvPr id="6" name="Text Placeholder 5">
            <a:extLst>
              <a:ext uri="{FF2B5EF4-FFF2-40B4-BE49-F238E27FC236}">
                <a16:creationId xmlns:a16="http://schemas.microsoft.com/office/drawing/2014/main" id="{3BD1A842-1709-997F-1715-E3E211B33662}"/>
              </a:ext>
            </a:extLst>
          </p:cNvPr>
          <p:cNvSpPr>
            <a:spLocks noGrp="1"/>
          </p:cNvSpPr>
          <p:nvPr>
            <p:ph type="body" sz="quarter" idx="13"/>
          </p:nvPr>
        </p:nvSpPr>
        <p:spPr/>
        <p:txBody>
          <a:bodyPr/>
          <a:lstStyle/>
          <a:p>
            <a:r>
              <a:rPr lang="en-US" dirty="0"/>
              <a:t>The information contained in this document can be translated, and/or made available in alternative formats, on request. Please contact DomesticAbuse.data@essex.gov.uk</a:t>
            </a:r>
          </a:p>
          <a:p>
            <a:r>
              <a:rPr lang="en-US" dirty="0"/>
              <a:t>Published July 2024</a:t>
            </a:r>
            <a:endParaRPr lang="en-GB" dirty="0"/>
          </a:p>
        </p:txBody>
      </p:sp>
      <p:pic>
        <p:nvPicPr>
          <p:cNvPr id="10" name="Graphic 9" descr="Twitter logo with hyperlink to ECC">
            <a:hlinkClick r:id="rId2"/>
            <a:extLst>
              <a:ext uri="{FF2B5EF4-FFF2-40B4-BE49-F238E27FC236}">
                <a16:creationId xmlns:a16="http://schemas.microsoft.com/office/drawing/2014/main" id="{1F238D15-DC5A-0DCF-5600-7338EF1225B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000" y="4085126"/>
            <a:ext cx="180975" cy="180975"/>
          </a:xfrm>
          <a:prstGeom prst="rect">
            <a:avLst/>
          </a:prstGeom>
        </p:spPr>
      </p:pic>
      <p:sp>
        <p:nvSpPr>
          <p:cNvPr id="7" name="Rectangle 6" descr="Hyperlink to ECC on Twitter">
            <a:hlinkClick r:id="rId2"/>
            <a:extLst>
              <a:ext uri="{FF2B5EF4-FFF2-40B4-BE49-F238E27FC236}">
                <a16:creationId xmlns:a16="http://schemas.microsoft.com/office/drawing/2014/main" id="{7D780071-514E-1185-D10D-DD3059070567}"/>
              </a:ext>
            </a:extLst>
          </p:cNvPr>
          <p:cNvSpPr/>
          <p:nvPr/>
        </p:nvSpPr>
        <p:spPr>
          <a:xfrm>
            <a:off x="817200" y="4032738"/>
            <a:ext cx="3326400" cy="27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Graphic 11" descr="Facebook logo with hyperlink to ECC">
            <a:hlinkClick r:id="rId5"/>
            <a:extLst>
              <a:ext uri="{FF2B5EF4-FFF2-40B4-BE49-F238E27FC236}">
                <a16:creationId xmlns:a16="http://schemas.microsoft.com/office/drawing/2014/main" id="{98648007-FCB4-59A4-6F64-A8913F5573B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40000" y="4384294"/>
            <a:ext cx="180975" cy="180975"/>
          </a:xfrm>
          <a:prstGeom prst="rect">
            <a:avLst/>
          </a:prstGeom>
        </p:spPr>
      </p:pic>
      <p:sp>
        <p:nvSpPr>
          <p:cNvPr id="8" name="Rectangle 7" descr="Hyperlink to ECC on Facebook">
            <a:hlinkClick r:id="rId5"/>
            <a:extLst>
              <a:ext uri="{FF2B5EF4-FFF2-40B4-BE49-F238E27FC236}">
                <a16:creationId xmlns:a16="http://schemas.microsoft.com/office/drawing/2014/main" id="{3CDE0499-8799-B210-9F08-4B9B9B40299C}"/>
              </a:ext>
            </a:extLst>
          </p:cNvPr>
          <p:cNvSpPr/>
          <p:nvPr/>
        </p:nvSpPr>
        <p:spPr>
          <a:xfrm>
            <a:off x="817200" y="4313538"/>
            <a:ext cx="3326400" cy="298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446800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096899" y="210995"/>
            <a:ext cx="10703124" cy="636574"/>
          </a:xfrm>
          <a:ln>
            <a:noFill/>
          </a:ln>
        </p:spPr>
        <p:txBody>
          <a:bodyPr/>
          <a:lstStyle/>
          <a:p>
            <a:r>
              <a:rPr lang="en-GB" dirty="0">
                <a:latin typeface="Lexend" pitchFamily="2" charset="0"/>
              </a:rPr>
              <a:t>DATA RECOMMENDATIONS</a:t>
            </a:r>
            <a:br>
              <a:rPr lang="en-GB" sz="3200" dirty="0">
                <a:latin typeface="Lexend" pitchFamily="2" charset="0"/>
              </a:rPr>
            </a:br>
            <a:r>
              <a:rPr lang="en-GB" sz="3200" dirty="0">
                <a:latin typeface="Lexend" pitchFamily="2" charset="0"/>
              </a:rPr>
              <a:t>        </a:t>
            </a:r>
            <a:r>
              <a:rPr lang="en-GB" sz="3200" dirty="0">
                <a:solidFill>
                  <a:schemeClr val="accent1">
                    <a:lumMod val="40000"/>
                    <a:lumOff val="60000"/>
                  </a:schemeClr>
                </a:solidFill>
                <a:latin typeface="Lexend" pitchFamily="2" charset="0"/>
              </a:rPr>
              <a:t>A SHARED DATA STANDARD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159344" y="1079873"/>
            <a:ext cx="11873311" cy="5998465"/>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1400" b="1" dirty="0">
              <a:latin typeface="Lexend" pitchFamily="2" charset="0"/>
            </a:endParaRPr>
          </a:p>
          <a:p>
            <a:pPr lvl="1"/>
            <a:r>
              <a:rPr lang="en-GB" sz="2000" b="1" dirty="0">
                <a:solidFill>
                  <a:srgbClr val="E40037"/>
                </a:solidFill>
                <a:latin typeface="Lexend" pitchFamily="2" charset="0"/>
              </a:rPr>
              <a:t>A shared data standard is recommended to enable consistent information capture and reporting, and to improve the overall accuracy of insights. </a:t>
            </a:r>
          </a:p>
          <a:p>
            <a:pPr lvl="1"/>
            <a:r>
              <a:rPr lang="en-GB" sz="1400" dirty="0">
                <a:latin typeface="Lexend" pitchFamily="2" charset="0"/>
              </a:rPr>
              <a:t>The absence of a shared standard brings forward multiple challenges, among which </a:t>
            </a:r>
            <a:r>
              <a:rPr lang="en-GB" sz="1400" b="1" dirty="0">
                <a:latin typeface="Lexend" pitchFamily="2" charset="0"/>
              </a:rPr>
              <a:t>incomplete data extraction </a:t>
            </a:r>
            <a:r>
              <a:rPr lang="en-GB" sz="1400" dirty="0">
                <a:latin typeface="Lexend" pitchFamily="2" charset="0"/>
              </a:rPr>
              <a:t>due to technical issues experienced by external partners, </a:t>
            </a:r>
            <a:r>
              <a:rPr lang="en-GB" sz="1400" b="1" dirty="0">
                <a:latin typeface="Lexend" pitchFamily="2" charset="0"/>
              </a:rPr>
              <a:t>varied/open text data entry within key information fields, missing data, and inconsistent information capture</a:t>
            </a:r>
            <a:r>
              <a:rPr lang="en-GB" sz="1400" dirty="0">
                <a:latin typeface="Lexend" pitchFamily="2" charset="0"/>
              </a:rPr>
              <a:t>, with organisations recording data at different levels and recording similar information in different ways.</a:t>
            </a:r>
          </a:p>
          <a:p>
            <a:pPr lvl="1"/>
            <a:r>
              <a:rPr lang="en-GB" sz="1800" b="1" dirty="0">
                <a:latin typeface="Lexend" pitchFamily="2" charset="0"/>
              </a:rPr>
              <a:t>To address these challenges, the following is recommended: </a:t>
            </a:r>
          </a:p>
          <a:p>
            <a:pPr marL="285750" lvl="1" indent="-285750">
              <a:buFont typeface="Arial" panose="020B0604020202020204" pitchFamily="34" charset="0"/>
              <a:buChar char="•"/>
            </a:pPr>
            <a:r>
              <a:rPr lang="en-GB" sz="1400" b="1" dirty="0">
                <a:solidFill>
                  <a:srgbClr val="E40037"/>
                </a:solidFill>
                <a:latin typeface="Lexend" pitchFamily="2" charset="0"/>
              </a:rPr>
              <a:t>A review the current case management system used by Domestic Abuse providers</a:t>
            </a:r>
            <a:r>
              <a:rPr lang="en-GB" sz="1400" dirty="0">
                <a:latin typeface="Lexend" pitchFamily="2" charset="0"/>
              </a:rPr>
              <a:t> to better understand user limitations/system issues. </a:t>
            </a:r>
          </a:p>
          <a:p>
            <a:pPr marL="285750" lvl="1" indent="-285750">
              <a:buFont typeface="Arial" panose="020B0604020202020204" pitchFamily="34" charset="0"/>
              <a:buChar char="•"/>
            </a:pPr>
            <a:r>
              <a:rPr lang="en-GB" sz="1400" dirty="0">
                <a:latin typeface="Lexend" pitchFamily="2" charset="0"/>
              </a:rPr>
              <a:t>A series of </a:t>
            </a:r>
            <a:r>
              <a:rPr lang="en-GB" sz="1400" b="1" dirty="0">
                <a:solidFill>
                  <a:srgbClr val="E40037"/>
                </a:solidFill>
                <a:latin typeface="Lexend" pitchFamily="2" charset="0"/>
              </a:rPr>
              <a:t>workshops to better understand and map the Essex Domestic Abuse Data landscape</a:t>
            </a:r>
            <a:r>
              <a:rPr lang="en-GB" sz="1400" dirty="0">
                <a:latin typeface="Lexend" pitchFamily="2" charset="0"/>
              </a:rPr>
              <a:t>, with a particular focus on information capture and operational processes which may impact the consistency of data entry between external data partners.</a:t>
            </a:r>
          </a:p>
          <a:p>
            <a:pPr marL="285750" lvl="1" indent="-285750">
              <a:buFont typeface="Arial" panose="020B0604020202020204" pitchFamily="34" charset="0"/>
              <a:buChar char="•"/>
            </a:pPr>
            <a:r>
              <a:rPr lang="en-GB" sz="1400" dirty="0">
                <a:latin typeface="Lexend" pitchFamily="2" charset="0"/>
              </a:rPr>
              <a:t>Setting up of a </a:t>
            </a:r>
            <a:r>
              <a:rPr lang="en-GB" sz="1400" b="1" dirty="0">
                <a:solidFill>
                  <a:srgbClr val="E40037"/>
                </a:solidFill>
                <a:latin typeface="Lexend" pitchFamily="2" charset="0"/>
              </a:rPr>
              <a:t>data standards working group </a:t>
            </a:r>
            <a:r>
              <a:rPr lang="en-GB" sz="1400" dirty="0">
                <a:latin typeface="Lexend" pitchFamily="2" charset="0"/>
              </a:rPr>
              <a:t>comprised of commissioners, data analysts, data developers, and staff who process data within provider services and local authority housing teams. Use this working group to develop and implement a shared data standard with regards to information capture.</a:t>
            </a:r>
          </a:p>
          <a:p>
            <a:pPr marL="285750" lvl="1" indent="-285750">
              <a:buFont typeface="Arial" panose="020B0604020202020204" pitchFamily="34" charset="0"/>
              <a:buChar char="•"/>
            </a:pPr>
            <a:r>
              <a:rPr lang="en-GB" sz="1400" dirty="0">
                <a:latin typeface="Lexend" pitchFamily="2" charset="0"/>
              </a:rPr>
              <a:t>Hosting of an </a:t>
            </a:r>
            <a:r>
              <a:rPr lang="en-GB" sz="1400" b="1" dirty="0">
                <a:solidFill>
                  <a:srgbClr val="E40037"/>
                </a:solidFill>
                <a:latin typeface="Lexend" pitchFamily="2" charset="0"/>
              </a:rPr>
              <a:t>Essex DA data forum </a:t>
            </a:r>
            <a:r>
              <a:rPr lang="en-GB" sz="1400" dirty="0">
                <a:latin typeface="Lexend" pitchFamily="2" charset="0"/>
              </a:rPr>
              <a:t>at regular intervals (quarterly, biannually etc) to engage with a variety of DA data partners, including Essex Police, NHS services, Adults and Childrens Social Care, Charities/Charitable partners and colleagues from Commissioning, Data &amp; Analytics and Performance and Business Intelligence (PBI). </a:t>
            </a:r>
          </a:p>
          <a:p>
            <a:pPr lvl="1"/>
            <a:r>
              <a:rPr lang="en-GB" sz="1400" b="1" dirty="0">
                <a:latin typeface="Lexend" pitchFamily="2" charset="0"/>
              </a:rPr>
              <a:t>Making these changes would improve consistent information capture, allow to obtain additional insights out of data, and help to produce automated, regularly refreshed in-house reports on multiple Domestic Abuse measures.</a:t>
            </a:r>
            <a:endParaRPr lang="en-GB" sz="1400" b="1" dirty="0"/>
          </a:p>
          <a:p>
            <a:pPr marL="285750" lvl="1" indent="-285750">
              <a:buFont typeface="Arial" panose="020B0604020202020204" pitchFamily="34" charset="0"/>
              <a:buChar char="•"/>
            </a:pPr>
            <a:endParaRPr lang="en-GB" sz="1400" dirty="0">
              <a:latin typeface="Lexend" pitchFamily="2" charset="0"/>
            </a:endParaRPr>
          </a:p>
          <a:p>
            <a:pPr lvl="1"/>
            <a:endParaRPr lang="en-GB" dirty="0"/>
          </a:p>
        </p:txBody>
      </p:sp>
      <p:pic>
        <p:nvPicPr>
          <p:cNvPr id="4" name="Picture 2" descr="Light bulb - Free technology icons">
            <a:extLst>
              <a:ext uri="{FF2B5EF4-FFF2-40B4-BE49-F238E27FC236}">
                <a16:creationId xmlns:a16="http://schemas.microsoft.com/office/drawing/2014/main" id="{04221DA8-CD77-20AB-93A2-96D7638935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2" y="3464392"/>
            <a:ext cx="367000" cy="3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Light bulb - Free technology icons">
            <a:extLst>
              <a:ext uri="{FF2B5EF4-FFF2-40B4-BE49-F238E27FC236}">
                <a16:creationId xmlns:a16="http://schemas.microsoft.com/office/drawing/2014/main" id="{B57A04BC-8992-100E-93F6-65CFA582D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2" y="4030560"/>
            <a:ext cx="367000" cy="367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Light bulb - Free technology icons">
            <a:extLst>
              <a:ext uri="{FF2B5EF4-FFF2-40B4-BE49-F238E27FC236}">
                <a16:creationId xmlns:a16="http://schemas.microsoft.com/office/drawing/2014/main" id="{03D91D80-7FA1-C7EE-7BBA-A70B08D59C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69" y="4607069"/>
            <a:ext cx="367000" cy="367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ight bulb - Free technology icons">
            <a:extLst>
              <a:ext uri="{FF2B5EF4-FFF2-40B4-BE49-F238E27FC236}">
                <a16:creationId xmlns:a16="http://schemas.microsoft.com/office/drawing/2014/main" id="{5FFC69F9-073C-A7C8-2F11-8A2DD5913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2" y="5393087"/>
            <a:ext cx="367000" cy="367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ata - Free computer icons">
            <a:extLst>
              <a:ext uri="{FF2B5EF4-FFF2-40B4-BE49-F238E27FC236}">
                <a16:creationId xmlns:a16="http://schemas.microsoft.com/office/drawing/2014/main" id="{62E931C9-E300-484A-3E42-8F9D22EC8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0729" y="318498"/>
            <a:ext cx="899689" cy="899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0036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096899" y="210995"/>
            <a:ext cx="10703124" cy="636574"/>
          </a:xfrm>
          <a:ln>
            <a:noFill/>
          </a:ln>
        </p:spPr>
        <p:txBody>
          <a:bodyPr/>
          <a:lstStyle/>
          <a:p>
            <a:r>
              <a:rPr lang="en-GB" dirty="0">
                <a:latin typeface="Lexend" pitchFamily="2" charset="0"/>
              </a:rPr>
              <a:t>DATA RECOMMENDATIONS</a:t>
            </a:r>
            <a:br>
              <a:rPr lang="en-GB" sz="3200" dirty="0">
                <a:latin typeface="Lexend" pitchFamily="2" charset="0"/>
              </a:rPr>
            </a:br>
            <a:r>
              <a:rPr lang="en-GB" sz="3200" dirty="0">
                <a:latin typeface="Lexend" pitchFamily="2" charset="0"/>
              </a:rPr>
              <a:t>        </a:t>
            </a:r>
            <a:r>
              <a:rPr lang="en-GB" sz="3200" dirty="0">
                <a:solidFill>
                  <a:schemeClr val="accent1">
                    <a:lumMod val="40000"/>
                    <a:lumOff val="60000"/>
                  </a:schemeClr>
                </a:solidFill>
                <a:latin typeface="Lexend" pitchFamily="2" charset="0"/>
              </a:rPr>
              <a:t>ADDITIONAL INFORMATION RECORDING</a:t>
            </a:r>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513708" y="1705510"/>
            <a:ext cx="11518947" cy="1078787"/>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2000" b="1" dirty="0">
                <a:solidFill>
                  <a:srgbClr val="E50E42"/>
                </a:solidFill>
                <a:latin typeface="Lexend" pitchFamily="2" charset="0"/>
              </a:rPr>
              <a:t>A number of gaps in knowledge have been identified as part of this Needs Assessment which can be addressed through the recording of additional information in the future by domestic abuse providers. </a:t>
            </a:r>
          </a:p>
        </p:txBody>
      </p:sp>
      <p:pic>
        <p:nvPicPr>
          <p:cNvPr id="1026" name="Picture 2" descr="Data - Free computer icons">
            <a:extLst>
              <a:ext uri="{FF2B5EF4-FFF2-40B4-BE49-F238E27FC236}">
                <a16:creationId xmlns:a16="http://schemas.microsoft.com/office/drawing/2014/main" id="{62E931C9-E300-484A-3E42-8F9D22EC87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729" y="318498"/>
            <a:ext cx="899689" cy="8996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C5A0D4D-FBFD-B2F7-CD3A-FBE88F39659F}"/>
              </a:ext>
            </a:extLst>
          </p:cNvPr>
          <p:cNvSpPr txBox="1"/>
          <p:nvPr/>
        </p:nvSpPr>
        <p:spPr>
          <a:xfrm>
            <a:off x="2014705" y="2799798"/>
            <a:ext cx="9738929" cy="3847207"/>
          </a:xfrm>
          <a:prstGeom prst="rect">
            <a:avLst/>
          </a:prstGeom>
          <a:noFill/>
        </p:spPr>
        <p:txBody>
          <a:bodyPr wrap="square">
            <a:spAutoFit/>
          </a:bodyPr>
          <a:lstStyle/>
          <a:p>
            <a:r>
              <a:rPr lang="en-GB" sz="1600" dirty="0">
                <a:latin typeface="Lexend" pitchFamily="2" charset="0"/>
              </a:rPr>
              <a:t>Knowledge on </a:t>
            </a:r>
            <a:r>
              <a:rPr lang="en-GB" sz="1600" b="1" dirty="0">
                <a:latin typeface="Lexend" pitchFamily="2" charset="0"/>
              </a:rPr>
              <a:t>child victims </a:t>
            </a:r>
            <a:r>
              <a:rPr lang="en-GB" sz="1600" dirty="0">
                <a:latin typeface="Lexend" pitchFamily="2" charset="0"/>
              </a:rPr>
              <a:t>has been identified as a key gap. Currently, no information on children’s demographics, additional needs, or education is being recorded in providers’ case management systems. For example, concern about the ability of children to continue attending school once in refuge was highlighted through victim interviews, however, due to a lack of recorded information on the children accommodated in refuge, the scale of this occurring is currently unknown.</a:t>
            </a:r>
          </a:p>
          <a:p>
            <a:endParaRPr lang="en-GB" sz="1000" dirty="0">
              <a:latin typeface="Lexend" pitchFamily="2" charset="0"/>
            </a:endParaRPr>
          </a:p>
          <a:p>
            <a:r>
              <a:rPr lang="en-GB" sz="1600" dirty="0">
                <a:latin typeface="Lexend" pitchFamily="2" charset="0"/>
              </a:rPr>
              <a:t>The presence of </a:t>
            </a:r>
            <a:r>
              <a:rPr lang="en-GB" sz="1600" b="1" dirty="0">
                <a:latin typeface="Lexend" pitchFamily="2" charset="0"/>
              </a:rPr>
              <a:t>mental health </a:t>
            </a:r>
            <a:r>
              <a:rPr lang="en-GB" sz="1600" dirty="0">
                <a:latin typeface="Lexend" pitchFamily="2" charset="0"/>
              </a:rPr>
              <a:t>support need is flagged by domestic abuse providers, however, further details on the type of support needed or on any identified mental health conditions is currently not recorded. </a:t>
            </a:r>
          </a:p>
          <a:p>
            <a:endParaRPr lang="en-GB" sz="1000" dirty="0">
              <a:latin typeface="Lexend" pitchFamily="2" charset="0"/>
            </a:endParaRPr>
          </a:p>
          <a:p>
            <a:r>
              <a:rPr lang="en-GB" sz="1600" b="1" dirty="0">
                <a:latin typeface="Lexend" pitchFamily="2" charset="0"/>
              </a:rPr>
              <a:t>Employment status </a:t>
            </a:r>
            <a:r>
              <a:rPr lang="en-GB" sz="1600" dirty="0">
                <a:latin typeface="Lexend" pitchFamily="2" charset="0"/>
              </a:rPr>
              <a:t>was not recorded for 51% (322) of victims supported in refuge. Current data shows that at least 45% of victims in refuge and at least 32% of local housing authority supported victims are not in full time work. Interviews with victims have highlighted that employability focused classes would be beneficial. The limited recording of employment status prevents an assessment of how many victims may benefit from this type of support.</a:t>
            </a:r>
            <a:endParaRPr lang="en-GB" sz="1400" dirty="0">
              <a:latin typeface="Lexend" pitchFamily="2" charset="0"/>
            </a:endParaRPr>
          </a:p>
        </p:txBody>
      </p:sp>
      <p:pic>
        <p:nvPicPr>
          <p:cNvPr id="10" name="Picture 6" descr="Mother - Free people icons">
            <a:extLst>
              <a:ext uri="{FF2B5EF4-FFF2-40B4-BE49-F238E27FC236}">
                <a16:creationId xmlns:a16="http://schemas.microsoft.com/office/drawing/2014/main" id="{544827BE-299F-1401-3A9E-5A2198713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8640" y="3271620"/>
            <a:ext cx="623866" cy="6238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ental health - Free user icons">
            <a:extLst>
              <a:ext uri="{FF2B5EF4-FFF2-40B4-BE49-F238E27FC236}">
                <a16:creationId xmlns:a16="http://schemas.microsoft.com/office/drawing/2014/main" id="{62588CD9-9EDA-1451-FACD-98409C0569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640" y="4524628"/>
            <a:ext cx="623866" cy="6238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ork - Free professions and jobs icons">
            <a:extLst>
              <a:ext uri="{FF2B5EF4-FFF2-40B4-BE49-F238E27FC236}">
                <a16:creationId xmlns:a16="http://schemas.microsoft.com/office/drawing/2014/main" id="{97E9D277-5F7E-36FA-D40D-3EDD33C5BE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640" y="5633951"/>
            <a:ext cx="623866" cy="623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634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178D-7F07-7DEC-0C48-9ECF41B9879D}"/>
              </a:ext>
            </a:extLst>
          </p:cNvPr>
          <p:cNvSpPr>
            <a:spLocks noGrp="1"/>
          </p:cNvSpPr>
          <p:nvPr>
            <p:ph type="title"/>
          </p:nvPr>
        </p:nvSpPr>
        <p:spPr>
          <a:xfrm>
            <a:off x="507017" y="2332129"/>
            <a:ext cx="10528628" cy="927082"/>
          </a:xfrm>
        </p:spPr>
        <p:txBody>
          <a:bodyPr/>
          <a:lstStyle/>
          <a:p>
            <a:r>
              <a:rPr lang="en-GB" sz="6000">
                <a:latin typeface="Lexend" pitchFamily="2" charset="0"/>
              </a:rPr>
              <a:t>Domestic Abuse Needs Assessment – Main Body</a:t>
            </a:r>
            <a:endParaRPr lang="en-GB"/>
          </a:p>
        </p:txBody>
      </p:sp>
    </p:spTree>
    <p:extLst>
      <p:ext uri="{BB962C8B-B14F-4D97-AF65-F5344CB8AC3E}">
        <p14:creationId xmlns:p14="http://schemas.microsoft.com/office/powerpoint/2010/main" val="1789544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36B888-612E-97AF-EA74-8682A675D2DA}"/>
              </a:ext>
            </a:extLst>
          </p:cNvPr>
          <p:cNvSpPr>
            <a:spLocks noGrp="1"/>
          </p:cNvSpPr>
          <p:nvPr>
            <p:ph type="body" sz="quarter" idx="10"/>
          </p:nvPr>
        </p:nvSpPr>
        <p:spPr>
          <a:xfrm>
            <a:off x="545123" y="1462140"/>
            <a:ext cx="3409210" cy="5378587"/>
          </a:xfrm>
        </p:spPr>
        <p:txBody>
          <a:bodyPr anchor="t"/>
          <a:lstStyle/>
          <a:p>
            <a:r>
              <a:rPr lang="en-GB" sz="2000">
                <a:latin typeface="Lexend" pitchFamily="2" charset="0"/>
              </a:rPr>
              <a:t>The following document looks at victims of domestic abuse in Essex who engage with a range of Domestic Abuse services.</a:t>
            </a:r>
          </a:p>
          <a:p>
            <a:r>
              <a:rPr lang="en-GB" sz="2000">
                <a:latin typeface="Lexend" pitchFamily="2" charset="0"/>
              </a:rPr>
              <a:t>The Needs Assessment covers the financial years 2021/2022 and 2022/2023.</a:t>
            </a:r>
          </a:p>
          <a:p>
            <a:r>
              <a:rPr lang="en-GB" sz="2000">
                <a:latin typeface="Lexend" pitchFamily="2" charset="0"/>
              </a:rPr>
              <a:t>This is except for the ‘Demand for DA Services’ Section, which covers the period April 2021 to September 2023 where data was available.</a:t>
            </a:r>
          </a:p>
        </p:txBody>
      </p:sp>
      <p:sp>
        <p:nvSpPr>
          <p:cNvPr id="3" name="Title 2">
            <a:extLst>
              <a:ext uri="{FF2B5EF4-FFF2-40B4-BE49-F238E27FC236}">
                <a16:creationId xmlns:a16="http://schemas.microsoft.com/office/drawing/2014/main" id="{5EFA808D-E9EA-1C8C-850C-39DB8F110DAC}"/>
              </a:ext>
            </a:extLst>
          </p:cNvPr>
          <p:cNvSpPr>
            <a:spLocks noGrp="1"/>
          </p:cNvSpPr>
          <p:nvPr>
            <p:ph type="title"/>
          </p:nvPr>
        </p:nvSpPr>
        <p:spPr>
          <a:xfrm>
            <a:off x="545123" y="397049"/>
            <a:ext cx="10201646" cy="1065091"/>
          </a:xfrm>
        </p:spPr>
        <p:txBody>
          <a:bodyPr/>
          <a:lstStyle/>
          <a:p>
            <a:r>
              <a:rPr lang="en-GB" sz="4400">
                <a:latin typeface="Lexend" pitchFamily="2" charset="0"/>
              </a:rPr>
              <a:t>Needs Assessment Information</a:t>
            </a:r>
          </a:p>
        </p:txBody>
      </p:sp>
      <p:sp>
        <p:nvSpPr>
          <p:cNvPr id="7" name="TextBox 6">
            <a:extLst>
              <a:ext uri="{FF2B5EF4-FFF2-40B4-BE49-F238E27FC236}">
                <a16:creationId xmlns:a16="http://schemas.microsoft.com/office/drawing/2014/main" id="{19AA6C99-4663-E107-2FA1-DDE6A391ABFB}"/>
              </a:ext>
            </a:extLst>
          </p:cNvPr>
          <p:cNvSpPr txBox="1"/>
          <p:nvPr/>
        </p:nvSpPr>
        <p:spPr>
          <a:xfrm>
            <a:off x="4199969" y="1576483"/>
            <a:ext cx="7829762" cy="511204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E40037"/>
                </a:solidFill>
                <a:effectLst/>
                <a:uLnTx/>
                <a:uFillTx/>
                <a:latin typeface="Lexend" pitchFamily="2" charset="0"/>
                <a:ea typeface="+mn-ea"/>
                <a:cs typeface="+mn-cs"/>
              </a:rPr>
              <a:t>Domestic Abuse Victims 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E40037"/>
              </a:solidFill>
              <a:effectLst/>
              <a:uLnTx/>
              <a:uFillTx/>
              <a:latin typeface="Lexend" pitchFamily="2" charset="0"/>
              <a:ea typeface="+mn-ea"/>
              <a:cs typeface="+mn-cs"/>
            </a:endParaRPr>
          </a:p>
          <a:p>
            <a:pPr>
              <a:lnSpc>
                <a:spcPct val="107000"/>
              </a:lnSpc>
              <a:spcAft>
                <a:spcPts val="800"/>
              </a:spcAft>
            </a:pPr>
            <a:r>
              <a:rPr lang="en-GB" sz="1800">
                <a:effectLst/>
                <a:latin typeface="Lexend" pitchFamily="2" charset="0"/>
                <a:ea typeface="Calibri" panose="020F0502020204030204" pitchFamily="34" charset="0"/>
                <a:cs typeface="Arial" panose="020B0604020202020204" pitchFamily="34" charset="0"/>
              </a:rPr>
              <a:t>The following analysis looks at multiple groups of Domestic Abuse Victims which have been determined based on the service they engaged with. The services record information on individuals they support, which was shared with Essex County Council analysts for the purposes of completing the Needs Assessment and informing the Domestic Abuse Strategy.</a:t>
            </a:r>
          </a:p>
          <a:p>
            <a:pPr>
              <a:lnSpc>
                <a:spcPct val="107000"/>
              </a:lnSpc>
              <a:spcAft>
                <a:spcPts val="800"/>
              </a:spcAft>
            </a:pPr>
            <a:endParaRPr lang="en-GB" sz="1050">
              <a:latin typeface="Lexend" pitchFamily="2" charset="0"/>
              <a:ea typeface="Calibri" panose="020F0502020204030204" pitchFamily="34" charset="0"/>
              <a:cs typeface="Arial" panose="020B0604020202020204" pitchFamily="34" charset="0"/>
            </a:endParaRPr>
          </a:p>
          <a:p>
            <a:pPr>
              <a:lnSpc>
                <a:spcPct val="107000"/>
              </a:lnSpc>
              <a:spcAft>
                <a:spcPts val="800"/>
              </a:spcAft>
            </a:pPr>
            <a:r>
              <a:rPr lang="en-GB">
                <a:latin typeface="Lexend" pitchFamily="2" charset="0"/>
                <a:ea typeface="Calibri" panose="020F0502020204030204" pitchFamily="34" charset="0"/>
                <a:cs typeface="Arial" panose="020B0604020202020204" pitchFamily="34" charset="0"/>
              </a:rPr>
              <a:t>Personal information such as names, addresses, or dates of birth were not shared with Essex County Council by external services, to avoid the risk of identification. </a:t>
            </a:r>
          </a:p>
          <a:p>
            <a:pPr>
              <a:lnSpc>
                <a:spcPct val="107000"/>
              </a:lnSpc>
              <a:spcAft>
                <a:spcPts val="800"/>
              </a:spcAft>
            </a:pPr>
            <a:endParaRPr lang="en-GB">
              <a:latin typeface="Lexend" pitchFamily="2" charset="0"/>
              <a:ea typeface="Calibri" panose="020F0502020204030204" pitchFamily="34" charset="0"/>
              <a:cs typeface="Arial" panose="020B0604020202020204" pitchFamily="34" charset="0"/>
            </a:endParaRPr>
          </a:p>
          <a:p>
            <a:pPr>
              <a:lnSpc>
                <a:spcPct val="107000"/>
              </a:lnSpc>
              <a:spcAft>
                <a:spcPts val="800"/>
              </a:spcAft>
            </a:pPr>
            <a:r>
              <a:rPr lang="en-GB">
                <a:latin typeface="Lexend" pitchFamily="2" charset="0"/>
                <a:ea typeface="Calibri" panose="020F0502020204030204" pitchFamily="34" charset="0"/>
                <a:cs typeface="Arial" panose="020B0604020202020204" pitchFamily="34" charset="0"/>
              </a:rPr>
              <a:t>Qualitative data was collected as well as part of interviews and focus groups with victims of domestic abuse. </a:t>
            </a:r>
          </a:p>
          <a:p>
            <a:pPr>
              <a:lnSpc>
                <a:spcPct val="107000"/>
              </a:lnSpc>
              <a:spcAft>
                <a:spcPts val="800"/>
              </a:spcAft>
            </a:pPr>
            <a:endParaRPr lang="en-GB" sz="1050">
              <a:effectLst/>
              <a:latin typeface="Lexend" pitchFamily="2" charset="0"/>
              <a:ea typeface="Calibri" panose="020F0502020204030204" pitchFamily="34" charset="0"/>
              <a:cs typeface="Arial" panose="020B0604020202020204" pitchFamily="34" charset="0"/>
            </a:endParaRPr>
          </a:p>
        </p:txBody>
      </p:sp>
      <p:cxnSp>
        <p:nvCxnSpPr>
          <p:cNvPr id="9" name="Straight Connector 8">
            <a:extLst>
              <a:ext uri="{FF2B5EF4-FFF2-40B4-BE49-F238E27FC236}">
                <a16:creationId xmlns:a16="http://schemas.microsoft.com/office/drawing/2014/main" id="{36F01608-0402-E4CD-5C8F-968B74969774}"/>
              </a:ext>
            </a:extLst>
          </p:cNvPr>
          <p:cNvCxnSpPr>
            <a:cxnSpLocks/>
          </p:cNvCxnSpPr>
          <p:nvPr/>
        </p:nvCxnSpPr>
        <p:spPr>
          <a:xfrm flipV="1">
            <a:off x="4077151" y="1325824"/>
            <a:ext cx="0" cy="5322804"/>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87104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FA808D-E9EA-1C8C-850C-39DB8F110DAC}"/>
              </a:ext>
            </a:extLst>
          </p:cNvPr>
          <p:cNvSpPr>
            <a:spLocks noGrp="1"/>
          </p:cNvSpPr>
          <p:nvPr>
            <p:ph type="title"/>
          </p:nvPr>
        </p:nvSpPr>
        <p:spPr>
          <a:xfrm>
            <a:off x="545123" y="397049"/>
            <a:ext cx="10201646" cy="1065091"/>
          </a:xfrm>
        </p:spPr>
        <p:txBody>
          <a:bodyPr/>
          <a:lstStyle/>
          <a:p>
            <a:r>
              <a:rPr lang="en-GB" sz="4400" dirty="0">
                <a:latin typeface="Lexend" pitchFamily="2" charset="0"/>
              </a:rPr>
              <a:t>Important Details for Retention</a:t>
            </a:r>
          </a:p>
        </p:txBody>
      </p:sp>
      <p:sp>
        <p:nvSpPr>
          <p:cNvPr id="7" name="TextBox 6">
            <a:extLst>
              <a:ext uri="{FF2B5EF4-FFF2-40B4-BE49-F238E27FC236}">
                <a16:creationId xmlns:a16="http://schemas.microsoft.com/office/drawing/2014/main" id="{19AA6C99-4663-E107-2FA1-DDE6A391ABFB}"/>
              </a:ext>
            </a:extLst>
          </p:cNvPr>
          <p:cNvSpPr txBox="1"/>
          <p:nvPr/>
        </p:nvSpPr>
        <p:spPr>
          <a:xfrm>
            <a:off x="545123" y="1462140"/>
            <a:ext cx="11434543" cy="5377754"/>
          </a:xfrm>
          <a:prstGeom prst="rect">
            <a:avLst/>
          </a:prstGeom>
          <a:noFill/>
        </p:spPr>
        <p:txBody>
          <a:bodyPr wrap="square">
            <a:spAutoFit/>
          </a:bodyPr>
          <a:lstStyle/>
          <a:p>
            <a:pPr>
              <a:lnSpc>
                <a:spcPct val="107000"/>
              </a:lnSpc>
              <a:spcAft>
                <a:spcPts val="800"/>
              </a:spcAft>
            </a:pPr>
            <a:r>
              <a:rPr lang="en-GB" sz="2000" i="1">
                <a:latin typeface="Lexend" pitchFamily="2" charset="0"/>
                <a:ea typeface="Calibri" panose="020F0502020204030204" pitchFamily="34" charset="0"/>
                <a:cs typeface="Arial" panose="020B0604020202020204" pitchFamily="34" charset="0"/>
              </a:rPr>
              <a:t>T</a:t>
            </a:r>
            <a:r>
              <a:rPr lang="en-GB" sz="2000" i="1">
                <a:effectLst/>
                <a:latin typeface="Lexend" pitchFamily="2" charset="0"/>
                <a:ea typeface="Calibri" panose="020F0502020204030204" pitchFamily="34" charset="0"/>
                <a:cs typeface="Arial" panose="020B0604020202020204" pitchFamily="34" charset="0"/>
              </a:rPr>
              <a:t>he terms ‘</a:t>
            </a:r>
            <a:r>
              <a:rPr lang="en-GB" sz="2000" b="1" i="1">
                <a:effectLst/>
                <a:latin typeface="Lexend" pitchFamily="2" charset="0"/>
                <a:ea typeface="Calibri" panose="020F0502020204030204" pitchFamily="34" charset="0"/>
                <a:cs typeface="Arial" panose="020B0604020202020204" pitchFamily="34" charset="0"/>
              </a:rPr>
              <a:t>domestic abuse victim’, ‘victim’, ‘survivor’, ‘service user’ and ‘client’ </a:t>
            </a:r>
            <a:r>
              <a:rPr lang="en-GB" sz="2000" i="1">
                <a:effectLst/>
                <a:latin typeface="Lexend" pitchFamily="2" charset="0"/>
                <a:ea typeface="Calibri" panose="020F0502020204030204" pitchFamily="34" charset="0"/>
                <a:cs typeface="Arial" panose="020B0604020202020204" pitchFamily="34" charset="0"/>
              </a:rPr>
              <a:t>are used interchangeably throughout this document to refer to individuals who experienced domestic abuse and engaged with domestic abuse services. </a:t>
            </a:r>
          </a:p>
          <a:p>
            <a:pPr>
              <a:lnSpc>
                <a:spcPct val="107000"/>
              </a:lnSpc>
              <a:spcAft>
                <a:spcPts val="800"/>
              </a:spcAft>
            </a:pPr>
            <a:endParaRPr lang="en-GB" sz="2000" i="1">
              <a:latin typeface="Lexend" pitchFamily="2" charset="0"/>
              <a:ea typeface="Calibri" panose="020F0502020204030204" pitchFamily="34" charset="0"/>
              <a:cs typeface="Arial" panose="020B0604020202020204" pitchFamily="34" charset="0"/>
            </a:endParaRPr>
          </a:p>
          <a:p>
            <a:pPr>
              <a:lnSpc>
                <a:spcPct val="107000"/>
              </a:lnSpc>
              <a:spcAft>
                <a:spcPts val="800"/>
              </a:spcAft>
            </a:pPr>
            <a:r>
              <a:rPr lang="en-GB" sz="2000" b="1">
                <a:solidFill>
                  <a:srgbClr val="E40037"/>
                </a:solidFill>
                <a:latin typeface="Lexend" pitchFamily="2" charset="0"/>
                <a:ea typeface="Calibri" panose="020F0502020204030204" pitchFamily="34" charset="0"/>
                <a:cs typeface="Arial" panose="020B0604020202020204" pitchFamily="34" charset="0"/>
              </a:rPr>
              <a:t>Please note, </a:t>
            </a:r>
            <a:r>
              <a:rPr lang="en-GB" sz="2000">
                <a:latin typeface="Lexend" pitchFamily="2" charset="0"/>
                <a:ea typeface="Calibri" panose="020F0502020204030204" pitchFamily="34" charset="0"/>
                <a:cs typeface="Arial" panose="020B0604020202020204" pitchFamily="34" charset="0"/>
              </a:rPr>
              <a:t>the period April 2021 to March 2023 will be the period covered by the analysis in this document when referring to groups or sub-groups of domestic abuse victims </a:t>
            </a:r>
            <a:r>
              <a:rPr lang="en-GB" sz="2000" b="1">
                <a:latin typeface="Lexend" pitchFamily="2" charset="0"/>
                <a:ea typeface="Calibri" panose="020F0502020204030204" pitchFamily="34" charset="0"/>
                <a:cs typeface="Arial" panose="020B0604020202020204" pitchFamily="34" charset="0"/>
              </a:rPr>
              <a:t>unless otherwise stated</a:t>
            </a:r>
            <a:r>
              <a:rPr lang="en-GB" sz="2000">
                <a:latin typeface="Lexend" pitchFamily="2" charset="0"/>
                <a:ea typeface="Calibri" panose="020F0502020204030204" pitchFamily="34" charset="0"/>
                <a:cs typeface="Arial" panose="020B0604020202020204" pitchFamily="34" charset="0"/>
              </a:rPr>
              <a:t>. </a:t>
            </a:r>
          </a:p>
          <a:p>
            <a:pPr>
              <a:lnSpc>
                <a:spcPct val="107000"/>
              </a:lnSpc>
              <a:spcAft>
                <a:spcPts val="800"/>
              </a:spcAft>
            </a:pPr>
            <a:endParaRPr lang="en-GB" sz="2000">
              <a:effectLst/>
              <a:latin typeface="Lexend" pitchFamily="2" charset="0"/>
              <a:ea typeface="Calibri" panose="020F0502020204030204" pitchFamily="34" charset="0"/>
              <a:cs typeface="Arial" panose="020B0604020202020204" pitchFamily="34" charset="0"/>
            </a:endParaRPr>
          </a:p>
          <a:p>
            <a:pPr>
              <a:lnSpc>
                <a:spcPct val="107000"/>
              </a:lnSpc>
              <a:spcAft>
                <a:spcPts val="800"/>
              </a:spcAft>
            </a:pPr>
            <a:r>
              <a:rPr lang="en-GB" sz="2000">
                <a:latin typeface="Lexend" pitchFamily="2" charset="0"/>
                <a:ea typeface="Calibri" panose="020F0502020204030204" pitchFamily="34" charset="0"/>
                <a:cs typeface="Arial" panose="020B0604020202020204" pitchFamily="34" charset="0"/>
              </a:rPr>
              <a:t>The terms </a:t>
            </a:r>
            <a:r>
              <a:rPr lang="en-GB" sz="2000" b="1">
                <a:latin typeface="Lexend" pitchFamily="2" charset="0"/>
                <a:ea typeface="Calibri" panose="020F0502020204030204" pitchFamily="34" charset="0"/>
                <a:cs typeface="Arial" panose="020B0604020202020204" pitchFamily="34" charset="0"/>
              </a:rPr>
              <a:t>‘</a:t>
            </a:r>
            <a:r>
              <a:rPr lang="en-GB" sz="2000" b="1" i="1">
                <a:latin typeface="Lexend" pitchFamily="2" charset="0"/>
                <a:ea typeface="Calibri" panose="020F0502020204030204" pitchFamily="34" charset="0"/>
                <a:cs typeface="Arial" panose="020B0604020202020204" pitchFamily="34" charset="0"/>
              </a:rPr>
              <a:t>domestic abuse providers</a:t>
            </a:r>
            <a:r>
              <a:rPr lang="en-GB" sz="2000" b="1">
                <a:latin typeface="Lexend" pitchFamily="2" charset="0"/>
                <a:ea typeface="Calibri" panose="020F0502020204030204" pitchFamily="34" charset="0"/>
                <a:cs typeface="Arial" panose="020B0604020202020204" pitchFamily="34" charset="0"/>
              </a:rPr>
              <a:t>’ and </a:t>
            </a:r>
            <a:r>
              <a:rPr lang="en-GB" sz="2000" b="1" i="1">
                <a:latin typeface="Lexend" pitchFamily="2" charset="0"/>
                <a:ea typeface="Calibri" panose="020F0502020204030204" pitchFamily="34" charset="0"/>
                <a:cs typeface="Arial" panose="020B0604020202020204" pitchFamily="34" charset="0"/>
              </a:rPr>
              <a:t>‘providers’ </a:t>
            </a:r>
            <a:r>
              <a:rPr lang="en-GB" sz="2000">
                <a:latin typeface="Lexend" pitchFamily="2" charset="0"/>
                <a:ea typeface="Calibri" panose="020F0502020204030204" pitchFamily="34" charset="0"/>
                <a:cs typeface="Arial" panose="020B0604020202020204" pitchFamily="34" charset="0"/>
              </a:rPr>
              <a:t>will be used throughout this document to refer to the organisations commissioned by Essex County Council for providing a variety of types of support for domestic abuse victims, of which the key types of support are </a:t>
            </a:r>
            <a:r>
              <a:rPr lang="en-GB" sz="2000" i="1">
                <a:latin typeface="Lexend" pitchFamily="2" charset="0"/>
                <a:ea typeface="Calibri" panose="020F0502020204030204" pitchFamily="34" charset="0"/>
                <a:cs typeface="Arial" panose="020B0604020202020204" pitchFamily="34" charset="0"/>
              </a:rPr>
              <a:t>‘Refuge’</a:t>
            </a:r>
            <a:r>
              <a:rPr lang="en-GB" sz="2000">
                <a:latin typeface="Lexend" pitchFamily="2" charset="0"/>
                <a:ea typeface="Calibri" panose="020F0502020204030204" pitchFamily="34" charset="0"/>
                <a:cs typeface="Arial" panose="020B0604020202020204" pitchFamily="34" charset="0"/>
              </a:rPr>
              <a:t> (safe accommodation for victims), </a:t>
            </a:r>
            <a:r>
              <a:rPr lang="en-GB" sz="2000" i="1">
                <a:latin typeface="Lexend" pitchFamily="2" charset="0"/>
                <a:ea typeface="Calibri" panose="020F0502020204030204" pitchFamily="34" charset="0"/>
                <a:cs typeface="Arial" panose="020B0604020202020204" pitchFamily="34" charset="0"/>
              </a:rPr>
              <a:t>‘Specialist Refuge’ </a:t>
            </a:r>
            <a:r>
              <a:rPr lang="en-GB" sz="2000">
                <a:latin typeface="Lexend" pitchFamily="2" charset="0"/>
                <a:ea typeface="Calibri" panose="020F0502020204030204" pitchFamily="34" charset="0"/>
                <a:cs typeface="Arial" panose="020B0604020202020204" pitchFamily="34" charset="0"/>
              </a:rPr>
              <a:t>(recovery safe accommodation) and ‘</a:t>
            </a:r>
            <a:r>
              <a:rPr lang="en-GB" sz="2000" i="1">
                <a:latin typeface="Lexend" pitchFamily="2" charset="0"/>
                <a:ea typeface="Calibri" panose="020F0502020204030204" pitchFamily="34" charset="0"/>
                <a:cs typeface="Arial" panose="020B0604020202020204" pitchFamily="34" charset="0"/>
              </a:rPr>
              <a:t>Community Outreach’ </a:t>
            </a:r>
            <a:r>
              <a:rPr lang="en-GB" sz="2000">
                <a:latin typeface="Lexend" pitchFamily="2" charset="0"/>
                <a:ea typeface="Calibri" panose="020F0502020204030204" pitchFamily="34" charset="0"/>
                <a:cs typeface="Arial" panose="020B0604020202020204" pitchFamily="34" charset="0"/>
              </a:rPr>
              <a:t>(support for victims who live outside of provider offered safe accommodation). </a:t>
            </a:r>
            <a:endParaRPr lang="en-GB" sz="2000">
              <a:effectLst/>
              <a:latin typeface="Lexend" pitchFamily="2" charset="0"/>
              <a:ea typeface="Calibri" panose="020F0502020204030204" pitchFamily="34" charset="0"/>
              <a:cs typeface="Arial" panose="020B0604020202020204" pitchFamily="34" charset="0"/>
            </a:endParaRPr>
          </a:p>
          <a:p>
            <a:pPr>
              <a:lnSpc>
                <a:spcPct val="107000"/>
              </a:lnSpc>
              <a:spcAft>
                <a:spcPts val="800"/>
              </a:spcAft>
            </a:pPr>
            <a:endParaRPr lang="en-GB" sz="1050">
              <a:effectLst/>
              <a:latin typeface="Lexend" pitchFamily="2" charset="0"/>
              <a:ea typeface="Calibri" panose="020F050202020403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E59098E-658F-51FE-4668-4C7C0735DC85}"/>
              </a:ext>
            </a:extLst>
          </p:cNvPr>
          <p:cNvPicPr>
            <a:picLocks noChangeAspect="1"/>
          </p:cNvPicPr>
          <p:nvPr/>
        </p:nvPicPr>
        <p:blipFill>
          <a:blip r:embed="rId2"/>
          <a:stretch>
            <a:fillRect/>
          </a:stretch>
        </p:blipFill>
        <p:spPr>
          <a:xfrm>
            <a:off x="10399604" y="164731"/>
            <a:ext cx="1037345" cy="1037345"/>
          </a:xfrm>
          <a:prstGeom prst="rect">
            <a:avLst/>
          </a:prstGeom>
        </p:spPr>
      </p:pic>
    </p:spTree>
    <p:extLst>
      <p:ext uri="{BB962C8B-B14F-4D97-AF65-F5344CB8AC3E}">
        <p14:creationId xmlns:p14="http://schemas.microsoft.com/office/powerpoint/2010/main" val="2965820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235D10-7B94-BD9D-BE74-BBB9F64D14D5}"/>
              </a:ext>
            </a:extLst>
          </p:cNvPr>
          <p:cNvSpPr>
            <a:spLocks noGrp="1"/>
          </p:cNvSpPr>
          <p:nvPr>
            <p:ph sz="half" idx="1"/>
          </p:nvPr>
        </p:nvSpPr>
        <p:spPr>
          <a:xfrm>
            <a:off x="545121" y="1408025"/>
            <a:ext cx="11475642" cy="655497"/>
          </a:xfrm>
        </p:spPr>
        <p:txBody>
          <a:bodyPr/>
          <a:lstStyle/>
          <a:p>
            <a:pPr lvl="1"/>
            <a:r>
              <a:rPr lang="en-GB" sz="1800" b="1">
                <a:latin typeface="Lexend" pitchFamily="2" charset="0"/>
              </a:rPr>
              <a:t>Multiple groups of victims will be mentioned throughout this document. Among these are: </a:t>
            </a:r>
            <a:endParaRPr lang="en-GB" sz="1800" b="1">
              <a:solidFill>
                <a:srgbClr val="E40037"/>
              </a:solidFill>
              <a:latin typeface="Lexend" pitchFamily="2" charset="0"/>
            </a:endParaRPr>
          </a:p>
          <a:p>
            <a:pPr lvl="1"/>
            <a:endParaRPr lang="en-GB" sz="1800" b="1">
              <a:solidFill>
                <a:srgbClr val="E40037"/>
              </a:solidFill>
              <a:latin typeface="Lexend" pitchFamily="2" charset="0"/>
            </a:endParaRPr>
          </a:p>
        </p:txBody>
      </p:sp>
      <p:sp>
        <p:nvSpPr>
          <p:cNvPr id="4" name="Title 2">
            <a:extLst>
              <a:ext uri="{FF2B5EF4-FFF2-40B4-BE49-F238E27FC236}">
                <a16:creationId xmlns:a16="http://schemas.microsoft.com/office/drawing/2014/main" id="{2A6B1AB1-E12D-B989-35D7-540B4F28E9EE}"/>
              </a:ext>
            </a:extLst>
          </p:cNvPr>
          <p:cNvSpPr txBox="1">
            <a:spLocks/>
          </p:cNvSpPr>
          <p:nvPr/>
        </p:nvSpPr>
        <p:spPr>
          <a:xfrm>
            <a:off x="288266" y="414853"/>
            <a:ext cx="12133189" cy="106509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4400">
                <a:latin typeface="Lexend" pitchFamily="2" charset="0"/>
              </a:rPr>
              <a:t>Important Details for Retention</a:t>
            </a:r>
          </a:p>
        </p:txBody>
      </p:sp>
      <p:sp>
        <p:nvSpPr>
          <p:cNvPr id="2" name="TextBox 1">
            <a:extLst>
              <a:ext uri="{FF2B5EF4-FFF2-40B4-BE49-F238E27FC236}">
                <a16:creationId xmlns:a16="http://schemas.microsoft.com/office/drawing/2014/main" id="{16CA0651-03A4-7408-28F6-8CBE1E37FCF5}"/>
              </a:ext>
            </a:extLst>
          </p:cNvPr>
          <p:cNvSpPr txBox="1"/>
          <p:nvPr/>
        </p:nvSpPr>
        <p:spPr>
          <a:xfrm>
            <a:off x="545121" y="1954830"/>
            <a:ext cx="11470211" cy="1739289"/>
          </a:xfrm>
          <a:prstGeom prst="rect">
            <a:avLst/>
          </a:prstGeom>
          <a:noFill/>
        </p:spPr>
        <p:txBody>
          <a:bodyPr wrap="square" lIns="0" tIns="0" rIns="0" bIns="0" rtlCol="0">
            <a:noAutofit/>
          </a:bodyPr>
          <a:lstStyle/>
          <a:p>
            <a:pPr marL="285750" indent="-285750" algn="l">
              <a:spcAft>
                <a:spcPts val="1134"/>
              </a:spcAft>
              <a:buFont typeface="Courier New" panose="02070309020205020404" pitchFamily="49" charset="0"/>
              <a:buChar char="o"/>
            </a:pPr>
            <a:r>
              <a:rPr lang="en-GB" sz="1600" b="1">
                <a:latin typeface="Lexend" pitchFamily="2" charset="0"/>
              </a:rPr>
              <a:t>When looking at Domestic Abuse Providers: </a:t>
            </a:r>
          </a:p>
          <a:p>
            <a:pPr marL="742950" lvl="1" indent="-285750">
              <a:spcAft>
                <a:spcPts val="1134"/>
              </a:spcAft>
              <a:buFont typeface="Arial" panose="020B0604020202020204" pitchFamily="34" charset="0"/>
              <a:buChar char="•"/>
            </a:pPr>
            <a:r>
              <a:rPr lang="en-GB" b="1">
                <a:solidFill>
                  <a:srgbClr val="E40037"/>
                </a:solidFill>
                <a:latin typeface="Lexend" pitchFamily="2" charset="0"/>
              </a:rPr>
              <a:t>Provider Referred Victims </a:t>
            </a:r>
            <a:r>
              <a:rPr lang="en-GB" sz="1600">
                <a:latin typeface="Lexend" pitchFamily="2" charset="0"/>
              </a:rPr>
              <a:t>= distinct victims who were referred or who self-referred to domestic abuse providers for domestic abuse support</a:t>
            </a:r>
          </a:p>
          <a:p>
            <a:pPr marL="742950" lvl="1" indent="-285750">
              <a:spcAft>
                <a:spcPts val="1134"/>
              </a:spcAft>
              <a:buFont typeface="Arial" panose="020B0604020202020204" pitchFamily="34" charset="0"/>
              <a:buChar char="•"/>
            </a:pPr>
            <a:r>
              <a:rPr lang="en-GB" b="1">
                <a:solidFill>
                  <a:srgbClr val="E40037"/>
                </a:solidFill>
                <a:latin typeface="Lexend" pitchFamily="2" charset="0"/>
              </a:rPr>
              <a:t>Provider Supported Victims </a:t>
            </a:r>
            <a:r>
              <a:rPr lang="en-GB" sz="1600" b="1">
                <a:latin typeface="Lexend" pitchFamily="2" charset="0"/>
              </a:rPr>
              <a:t>= </a:t>
            </a:r>
            <a:r>
              <a:rPr lang="en-GB" sz="1600">
                <a:latin typeface="Lexend" pitchFamily="2" charset="0"/>
              </a:rPr>
              <a:t>of the above group, distinct victims whose referral to a provider was progressed further, resulting in a service being offered (such as housing in refuge or specialist refuge, or support in a community setting)</a:t>
            </a:r>
            <a:endParaRPr lang="en-GB">
              <a:latin typeface="Lexend" pitchFamily="2" charset="0"/>
            </a:endParaRPr>
          </a:p>
        </p:txBody>
      </p:sp>
      <p:sp>
        <p:nvSpPr>
          <p:cNvPr id="7" name="TextBox 6">
            <a:extLst>
              <a:ext uri="{FF2B5EF4-FFF2-40B4-BE49-F238E27FC236}">
                <a16:creationId xmlns:a16="http://schemas.microsoft.com/office/drawing/2014/main" id="{A945BED7-1030-BE35-74BB-D889A975BBD1}"/>
              </a:ext>
            </a:extLst>
          </p:cNvPr>
          <p:cNvSpPr txBox="1"/>
          <p:nvPr/>
        </p:nvSpPr>
        <p:spPr>
          <a:xfrm>
            <a:off x="545121" y="3931648"/>
            <a:ext cx="11193222" cy="2540019"/>
          </a:xfrm>
          <a:prstGeom prst="rect">
            <a:avLst/>
          </a:prstGeom>
          <a:noFill/>
        </p:spPr>
        <p:txBody>
          <a:bodyPr wrap="square" lIns="0" tIns="0" rIns="0" bIns="0" rtlCol="0">
            <a:noAutofit/>
          </a:bodyPr>
          <a:lstStyle/>
          <a:p>
            <a:pPr marL="285750" indent="-285750" algn="l">
              <a:spcAft>
                <a:spcPts val="1134"/>
              </a:spcAft>
              <a:buFont typeface="Courier New" panose="02070309020205020404" pitchFamily="49" charset="0"/>
              <a:buChar char="o"/>
            </a:pPr>
            <a:r>
              <a:rPr lang="en-GB" sz="1600" b="1">
                <a:latin typeface="Lexend" pitchFamily="2" charset="0"/>
              </a:rPr>
              <a:t>When looking at Tier 2 Local Authorities:</a:t>
            </a:r>
          </a:p>
          <a:p>
            <a:pPr marL="742950" lvl="1" indent="-285750">
              <a:spcAft>
                <a:spcPts val="1134"/>
              </a:spcAft>
              <a:buFont typeface="Arial" panose="020B0604020202020204" pitchFamily="34" charset="0"/>
              <a:buChar char="•"/>
            </a:pPr>
            <a:r>
              <a:rPr lang="en-GB" b="1">
                <a:solidFill>
                  <a:srgbClr val="E40037"/>
                </a:solidFill>
                <a:latin typeface="Lexend" pitchFamily="2" charset="0"/>
              </a:rPr>
              <a:t>District Approaches </a:t>
            </a:r>
            <a:r>
              <a:rPr lang="en-GB" sz="1600">
                <a:latin typeface="Lexend" pitchFamily="2" charset="0"/>
              </a:rPr>
              <a:t>= distinct victims who submitted a Homelessness Application to one of the 12 Tier 2 Local Authorities due to their being on the brink of homelessness or homeless due to Domestic Abuse, in addition to all victims who sought housing support from Basildon Borough Council’s (BBC) Domestic Abuse Housing Team, as well as victims who applied for housing via Castle Point Borough Council’s Housing Register</a:t>
            </a:r>
          </a:p>
          <a:p>
            <a:pPr marL="742950" lvl="1" indent="-285750">
              <a:spcAft>
                <a:spcPts val="1134"/>
              </a:spcAft>
              <a:buFont typeface="Arial" panose="020B0604020202020204" pitchFamily="34" charset="0"/>
              <a:buChar char="•"/>
            </a:pPr>
            <a:r>
              <a:rPr lang="en-GB" b="1">
                <a:solidFill>
                  <a:srgbClr val="E40037"/>
                </a:solidFill>
                <a:latin typeface="Lexend" pitchFamily="2" charset="0"/>
              </a:rPr>
              <a:t>District Supported Victims </a:t>
            </a:r>
            <a:r>
              <a:rPr lang="en-GB" sz="1600">
                <a:latin typeface="Lexend" pitchFamily="2" charset="0"/>
              </a:rPr>
              <a:t>= of the above group, distinct victims whose Homelessness Application, approach to BBC’s Domestic Abuse Housing Team, or application through Castle Point’s Borough Council resulted in the victim receiving housing support from the local authority </a:t>
            </a:r>
            <a:endParaRPr lang="en-GB">
              <a:latin typeface="Lexend" pitchFamily="2" charset="0"/>
            </a:endParaRPr>
          </a:p>
        </p:txBody>
      </p:sp>
      <p:pic>
        <p:nvPicPr>
          <p:cNvPr id="5" name="Picture 4">
            <a:extLst>
              <a:ext uri="{FF2B5EF4-FFF2-40B4-BE49-F238E27FC236}">
                <a16:creationId xmlns:a16="http://schemas.microsoft.com/office/drawing/2014/main" id="{BDBA2F0C-08C9-0D65-77CA-47A48FD8A041}"/>
              </a:ext>
            </a:extLst>
          </p:cNvPr>
          <p:cNvPicPr>
            <a:picLocks noChangeAspect="1"/>
          </p:cNvPicPr>
          <p:nvPr/>
        </p:nvPicPr>
        <p:blipFill>
          <a:blip r:embed="rId2"/>
          <a:stretch>
            <a:fillRect/>
          </a:stretch>
        </p:blipFill>
        <p:spPr>
          <a:xfrm>
            <a:off x="10399604" y="164731"/>
            <a:ext cx="1037345" cy="1037345"/>
          </a:xfrm>
          <a:prstGeom prst="rect">
            <a:avLst/>
          </a:prstGeom>
        </p:spPr>
      </p:pic>
    </p:spTree>
    <p:extLst>
      <p:ext uri="{BB962C8B-B14F-4D97-AF65-F5344CB8AC3E}">
        <p14:creationId xmlns:p14="http://schemas.microsoft.com/office/powerpoint/2010/main" val="2657624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36B888-612E-97AF-EA74-8682A675D2DA}"/>
              </a:ext>
            </a:extLst>
          </p:cNvPr>
          <p:cNvSpPr>
            <a:spLocks noGrp="1"/>
          </p:cNvSpPr>
          <p:nvPr>
            <p:ph type="body" sz="quarter" idx="10"/>
          </p:nvPr>
        </p:nvSpPr>
        <p:spPr>
          <a:xfrm>
            <a:off x="545123" y="1102717"/>
            <a:ext cx="3733553" cy="4878335"/>
          </a:xfrm>
        </p:spPr>
        <p:txBody>
          <a:bodyPr anchor="t"/>
          <a:lstStyle/>
          <a:p>
            <a:r>
              <a:rPr lang="en-GB" sz="2000" dirty="0">
                <a:latin typeface="Lexend" pitchFamily="2" charset="0"/>
              </a:rPr>
              <a:t>Domestic Abuse is a high harm crime which remains underreported.</a:t>
            </a:r>
          </a:p>
          <a:p>
            <a:r>
              <a:rPr lang="en-GB" sz="2000" dirty="0">
                <a:latin typeface="Lexend" pitchFamily="2" charset="0"/>
              </a:rPr>
              <a:t>Anyone can be affected by Domestic Abuse, regardless of age, gender, race, sex, disability, religion or sexual orientation.</a:t>
            </a:r>
          </a:p>
          <a:p>
            <a:r>
              <a:rPr lang="en-GB" sz="2000" dirty="0">
                <a:latin typeface="Lexend" pitchFamily="2" charset="0"/>
              </a:rPr>
              <a:t>2.1 million people aged 16 years and over (1.4 million women and 751,000 men) are estimated to have experienced domestic abuse in the year ending March 2023 in England and Wales.</a:t>
            </a:r>
            <a:r>
              <a:rPr lang="en-GB" sz="1200" dirty="0">
                <a:latin typeface="Lexend" pitchFamily="2" charset="0"/>
              </a:rPr>
              <a:t>1</a:t>
            </a:r>
          </a:p>
          <a:p>
            <a:r>
              <a:rPr lang="en-GB" sz="1850" b="0" dirty="0"/>
              <a:t> </a:t>
            </a:r>
          </a:p>
        </p:txBody>
      </p:sp>
      <p:sp>
        <p:nvSpPr>
          <p:cNvPr id="3" name="Title 2">
            <a:extLst>
              <a:ext uri="{FF2B5EF4-FFF2-40B4-BE49-F238E27FC236}">
                <a16:creationId xmlns:a16="http://schemas.microsoft.com/office/drawing/2014/main" id="{5EFA808D-E9EA-1C8C-850C-39DB8F110DAC}"/>
              </a:ext>
            </a:extLst>
          </p:cNvPr>
          <p:cNvSpPr>
            <a:spLocks noGrp="1"/>
          </p:cNvSpPr>
          <p:nvPr>
            <p:ph type="title"/>
          </p:nvPr>
        </p:nvSpPr>
        <p:spPr>
          <a:xfrm>
            <a:off x="420432" y="151422"/>
            <a:ext cx="7405200" cy="1065091"/>
          </a:xfrm>
        </p:spPr>
        <p:txBody>
          <a:bodyPr/>
          <a:lstStyle/>
          <a:p>
            <a:r>
              <a:rPr lang="en-GB" sz="4400" dirty="0">
                <a:solidFill>
                  <a:srgbClr val="E40037"/>
                </a:solidFill>
                <a:latin typeface="Lexend" pitchFamily="2" charset="0"/>
              </a:rPr>
              <a:t>Introduction</a:t>
            </a:r>
          </a:p>
        </p:txBody>
      </p:sp>
      <p:sp>
        <p:nvSpPr>
          <p:cNvPr id="7" name="TextBox 6">
            <a:extLst>
              <a:ext uri="{FF2B5EF4-FFF2-40B4-BE49-F238E27FC236}">
                <a16:creationId xmlns:a16="http://schemas.microsoft.com/office/drawing/2014/main" id="{19AA6C99-4663-E107-2FA1-DDE6A391ABFB}"/>
              </a:ext>
            </a:extLst>
          </p:cNvPr>
          <p:cNvSpPr txBox="1"/>
          <p:nvPr/>
        </p:nvSpPr>
        <p:spPr>
          <a:xfrm>
            <a:off x="4783874" y="532291"/>
            <a:ext cx="7092933" cy="591149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solidFill>
                  <a:srgbClr val="E40037"/>
                </a:solidFill>
                <a:effectLst/>
                <a:uLnTx/>
                <a:uFillTx/>
                <a:latin typeface="Lexend"/>
              </a:rPr>
              <a:t>Domestic Abuse Act 2021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E40037"/>
              </a:solidFill>
              <a:effectLst/>
              <a:uLnTx/>
              <a:uFillTx/>
              <a:latin typeface="Lexend" pitchFamily="2" charset="0"/>
              <a:ea typeface="+mn-ea"/>
              <a:cs typeface="+mn-cs"/>
            </a:endParaRPr>
          </a:p>
          <a:p>
            <a:pPr>
              <a:lnSpc>
                <a:spcPct val="107000"/>
              </a:lnSpc>
              <a:spcAft>
                <a:spcPts val="800"/>
              </a:spcAft>
            </a:pPr>
            <a:r>
              <a:rPr lang="en-GB" sz="1800" dirty="0">
                <a:effectLst/>
                <a:latin typeface="Lexend"/>
                <a:ea typeface="Calibri"/>
                <a:cs typeface="Arial"/>
              </a:rPr>
              <a:t>The Domestic Abuse Act </a:t>
            </a:r>
            <a:r>
              <a:rPr lang="en-GB" sz="1800" dirty="0">
                <a:effectLst/>
                <a:latin typeface="Lexend"/>
                <a:ea typeface="Calibri"/>
                <a:cs typeface="Times New Roman"/>
              </a:rPr>
              <a:t>places a duty on Essex County Council, as a Tier 1 Local Authority, to provide support to victims of domestic abuse.</a:t>
            </a:r>
            <a:r>
              <a:rPr lang="en-GB" dirty="0">
                <a:latin typeface="Lexend"/>
                <a:ea typeface="Calibri"/>
                <a:cs typeface="Times New Roman"/>
              </a:rPr>
              <a:t> </a:t>
            </a:r>
            <a:endParaRPr lang="en-GB" dirty="0">
              <a:latin typeface="Lexend" pitchFamily="2"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Lexend"/>
                <a:ea typeface="Calibri"/>
                <a:cs typeface="Times New Roman"/>
              </a:rPr>
              <a:t>As part of its statutory duties, </a:t>
            </a:r>
            <a:r>
              <a:rPr lang="en-GB" sz="1800" dirty="0">
                <a:effectLst/>
                <a:latin typeface="Lexend"/>
                <a:ea typeface="Calibri"/>
                <a:cs typeface="Arial"/>
              </a:rPr>
              <a:t>Essex County Council needs to produce a Domestic Abuse Commissioning Strategy, which sets out the objectives of the local authority and actions the local authority will take towards achieving them.</a:t>
            </a:r>
            <a:r>
              <a:rPr lang="en-GB" dirty="0">
                <a:latin typeface="Lexend"/>
                <a:ea typeface="Calibri"/>
                <a:cs typeface="Times New Roman"/>
              </a:rPr>
              <a:t> </a:t>
            </a:r>
            <a:endParaRPr lang="en-GB" sz="1800" dirty="0">
              <a:effectLst/>
              <a:latin typeface="Lexend"/>
              <a:ea typeface="Calibri" panose="020F0502020204030204" pitchFamily="34" charset="0"/>
              <a:cs typeface="Times New Roman" panose="02020603050405020304" pitchFamily="18" charset="0"/>
            </a:endParaRPr>
          </a:p>
          <a:p>
            <a:r>
              <a:rPr lang="en-GB" dirty="0">
                <a:latin typeface="Lexend"/>
                <a:ea typeface="Calibri"/>
                <a:cs typeface="Times New Roman"/>
              </a:rPr>
              <a:t>The following</a:t>
            </a:r>
            <a:r>
              <a:rPr lang="en-GB" sz="1800" dirty="0">
                <a:effectLst/>
                <a:latin typeface="Lexend"/>
                <a:ea typeface="Calibri"/>
                <a:cs typeface="Times New Roman"/>
              </a:rPr>
              <a:t> needs assessment, which is also part of the statutory duties outlined in the Domestic Abuse Act, allows Essex County Council to identify key areas where commissioning activity needs to be focused, as such</a:t>
            </a:r>
            <a:r>
              <a:rPr lang="en-GB" dirty="0">
                <a:latin typeface="Lexend"/>
                <a:ea typeface="Calibri"/>
                <a:cs typeface="Times New Roman"/>
              </a:rPr>
              <a:t> </a:t>
            </a:r>
            <a:r>
              <a:rPr lang="en-GB" sz="1800" dirty="0">
                <a:effectLst/>
                <a:latin typeface="Lexend"/>
                <a:ea typeface="Calibri"/>
                <a:cs typeface="Times New Roman"/>
              </a:rPr>
              <a:t> shaping the Domestic Abuse Strategy.</a:t>
            </a:r>
          </a:p>
          <a:p>
            <a:endParaRPr kumimoji="0" lang="en-GB" b="1" i="0" u="none" strike="noStrike" kern="1200" cap="none" spc="0" normalizeH="0" baseline="0" noProof="0" dirty="0">
              <a:ln>
                <a:noFill/>
              </a:ln>
              <a:uLnTx/>
              <a:uFillTx/>
              <a:latin typeface="Lexend"/>
              <a:ea typeface="Calibri"/>
              <a:cs typeface="Times New Roman"/>
            </a:endParaRPr>
          </a:p>
          <a:p>
            <a:r>
              <a:rPr lang="en-GB" b="1" dirty="0">
                <a:solidFill>
                  <a:schemeClr val="accent1"/>
                </a:solidFill>
                <a:effectLst/>
                <a:latin typeface="Lexend"/>
                <a:ea typeface="Calibri"/>
                <a:cs typeface="Times New Roman"/>
              </a:rPr>
              <a:t>A note on accessibility</a:t>
            </a:r>
          </a:p>
          <a:p>
            <a:r>
              <a:rPr lang="en-GB" sz="1600" dirty="0">
                <a:latin typeface="Lexend"/>
                <a:ea typeface="Calibri"/>
                <a:cs typeface="Times New Roman"/>
              </a:rPr>
              <a:t>This report includes alt text where graphs and charts have been used. If you require any further information about our data or have additional accessibility requirements, please contact </a:t>
            </a:r>
            <a:r>
              <a:rPr lang="en-GB" sz="1600" b="1" dirty="0">
                <a:latin typeface="Lexend"/>
                <a:ea typeface="Calibri"/>
                <a:cs typeface="Times New Roman"/>
                <a:hlinkClick r:id="rId3"/>
              </a:rPr>
              <a:t>domesticabuse.data@essex.gov.uk</a:t>
            </a:r>
            <a:r>
              <a:rPr lang="en-GB" sz="1600" b="1" dirty="0">
                <a:latin typeface="Lexend"/>
                <a:ea typeface="Calibri"/>
                <a:cs typeface="Times New Roman"/>
              </a:rPr>
              <a:t>. </a:t>
            </a:r>
            <a:endParaRPr kumimoji="0" lang="en-GB" sz="1600" b="1" i="0" u="none" strike="noStrike" kern="1200" cap="none" spc="0" normalizeH="0" baseline="0" noProof="0" dirty="0">
              <a:ln>
                <a:noFill/>
              </a:ln>
              <a:effectLst/>
              <a:uLnTx/>
              <a:uFillTx/>
              <a:latin typeface="Lexend"/>
              <a:ea typeface="Calibri"/>
              <a:cs typeface="Times New Roman"/>
            </a:endParaRPr>
          </a:p>
        </p:txBody>
      </p:sp>
      <p:cxnSp>
        <p:nvCxnSpPr>
          <p:cNvPr id="9" name="Straight Connector 8">
            <a:extLst>
              <a:ext uri="{FF2B5EF4-FFF2-40B4-BE49-F238E27FC236}">
                <a16:creationId xmlns:a16="http://schemas.microsoft.com/office/drawing/2014/main" id="{36F01608-0402-E4CD-5C8F-968B74969774}"/>
              </a:ext>
            </a:extLst>
          </p:cNvPr>
          <p:cNvCxnSpPr>
            <a:cxnSpLocks/>
          </p:cNvCxnSpPr>
          <p:nvPr/>
        </p:nvCxnSpPr>
        <p:spPr>
          <a:xfrm flipV="1">
            <a:off x="4501710" y="1372881"/>
            <a:ext cx="0" cy="5139430"/>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4149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5F40AAC3-1152-1F06-A254-7B0F9AD7511C}"/>
              </a:ext>
            </a:extLst>
          </p:cNvPr>
          <p:cNvSpPr/>
          <p:nvPr/>
        </p:nvSpPr>
        <p:spPr>
          <a:xfrm>
            <a:off x="6095999" y="1938999"/>
            <a:ext cx="5550879" cy="2311804"/>
          </a:xfrm>
          <a:prstGeom prst="roundRect">
            <a:avLst/>
          </a:prstGeom>
          <a:solidFill>
            <a:srgbClr val="FFFFFF"/>
          </a:solidFill>
          <a:ln w="57150">
            <a:solidFill>
              <a:srgbClr val="004C9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200" b="1">
              <a:solidFill>
                <a:schemeClr val="tx1"/>
              </a:solidFill>
              <a:latin typeface="Lexend" pitchFamily="2" charset="0"/>
            </a:endParaRPr>
          </a:p>
          <a:p>
            <a:pPr marL="285750" indent="-285750">
              <a:buFont typeface="Arial" panose="020B0604020202020204" pitchFamily="34" charset="0"/>
              <a:buChar char="•"/>
            </a:pPr>
            <a:endParaRPr lang="en-GB" sz="1600">
              <a:solidFill>
                <a:schemeClr val="tx1"/>
              </a:solidFill>
              <a:latin typeface="Lexend" pitchFamily="2" charset="0"/>
            </a:endParaRPr>
          </a:p>
          <a:p>
            <a:pPr marL="285750" indent="-285750">
              <a:buFont typeface="Arial" panose="020B0604020202020204" pitchFamily="34" charset="0"/>
              <a:buChar char="•"/>
            </a:pPr>
            <a:endParaRPr lang="en-GB" sz="1600">
              <a:solidFill>
                <a:schemeClr val="tx1"/>
              </a:solidFill>
              <a:latin typeface="Lexend" pitchFamily="2" charset="0"/>
            </a:endParaRPr>
          </a:p>
          <a:p>
            <a:endParaRPr lang="en-GB">
              <a:latin typeface="Lexend" pitchFamily="2" charset="0"/>
            </a:endParaRPr>
          </a:p>
        </p:txBody>
      </p:sp>
      <p:sp>
        <p:nvSpPr>
          <p:cNvPr id="3" name="Title 2">
            <a:extLst>
              <a:ext uri="{FF2B5EF4-FFF2-40B4-BE49-F238E27FC236}">
                <a16:creationId xmlns:a16="http://schemas.microsoft.com/office/drawing/2014/main" id="{5EFA808D-E9EA-1C8C-850C-39DB8F110DAC}"/>
              </a:ext>
            </a:extLst>
          </p:cNvPr>
          <p:cNvSpPr>
            <a:spLocks noGrp="1"/>
          </p:cNvSpPr>
          <p:nvPr>
            <p:ph type="title"/>
          </p:nvPr>
        </p:nvSpPr>
        <p:spPr>
          <a:xfrm>
            <a:off x="545123" y="397049"/>
            <a:ext cx="11101752" cy="1065091"/>
          </a:xfrm>
        </p:spPr>
        <p:txBody>
          <a:bodyPr/>
          <a:lstStyle/>
          <a:p>
            <a:r>
              <a:rPr lang="en-GB" sz="4400">
                <a:latin typeface="Lexend" pitchFamily="2" charset="0"/>
              </a:rPr>
              <a:t>Research Questions</a:t>
            </a:r>
          </a:p>
        </p:txBody>
      </p:sp>
      <p:sp>
        <p:nvSpPr>
          <p:cNvPr id="23" name="Rectangle: Rounded Corners 22">
            <a:extLst>
              <a:ext uri="{FF2B5EF4-FFF2-40B4-BE49-F238E27FC236}">
                <a16:creationId xmlns:a16="http://schemas.microsoft.com/office/drawing/2014/main" id="{53F9AA79-0475-21C6-C3DA-DE97A6E3A2F6}"/>
              </a:ext>
            </a:extLst>
          </p:cNvPr>
          <p:cNvSpPr/>
          <p:nvPr/>
        </p:nvSpPr>
        <p:spPr>
          <a:xfrm>
            <a:off x="569095" y="1980213"/>
            <a:ext cx="5550878" cy="2270590"/>
          </a:xfrm>
          <a:prstGeom prst="roundRect">
            <a:avLst/>
          </a:prstGeom>
          <a:solidFill>
            <a:srgbClr val="FFFFFF"/>
          </a:solidFill>
          <a:ln w="571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200" b="1">
              <a:solidFill>
                <a:schemeClr val="tx1"/>
              </a:solidFill>
              <a:latin typeface="Lexend" pitchFamily="2" charset="0"/>
            </a:endParaRPr>
          </a:p>
          <a:p>
            <a:endParaRPr lang="en-GB" sz="1200" b="1">
              <a:solidFill>
                <a:schemeClr val="tx1"/>
              </a:solidFill>
              <a:latin typeface="Lexend" pitchFamily="2" charset="0"/>
            </a:endParaRPr>
          </a:p>
          <a:p>
            <a:endParaRPr lang="en-GB" sz="1200" b="1">
              <a:solidFill>
                <a:schemeClr val="tx1"/>
              </a:solidFill>
              <a:latin typeface="Lexend" pitchFamily="2" charset="0"/>
            </a:endParaRPr>
          </a:p>
          <a:p>
            <a:endParaRPr lang="en-GB" sz="1200" b="1">
              <a:solidFill>
                <a:schemeClr val="tx1"/>
              </a:solidFill>
              <a:latin typeface="Lexend" pitchFamily="2" charset="0"/>
            </a:endParaRPr>
          </a:p>
          <a:p>
            <a:r>
              <a:rPr lang="en-GB" sz="1600">
                <a:solidFill>
                  <a:schemeClr val="tx1"/>
                </a:solidFill>
                <a:latin typeface="Lexend" pitchFamily="2" charset="0"/>
              </a:rPr>
              <a:t>What is the demand for domestic abuse services in Essex? In particular, for Safe Accommodation?</a:t>
            </a:r>
          </a:p>
          <a:p>
            <a:r>
              <a:rPr lang="en-GB" sz="1600">
                <a:solidFill>
                  <a:schemeClr val="tx1"/>
                </a:solidFill>
                <a:latin typeface="Lexend" pitchFamily="2" charset="0"/>
              </a:rPr>
              <a:t>How does demand vary by area? </a:t>
            </a:r>
          </a:p>
          <a:p>
            <a:r>
              <a:rPr lang="en-GB" sz="1600">
                <a:solidFill>
                  <a:schemeClr val="tx1"/>
                </a:solidFill>
                <a:latin typeface="Lexend" pitchFamily="2" charset="0"/>
              </a:rPr>
              <a:t>What services are victims accessing?</a:t>
            </a:r>
          </a:p>
          <a:p>
            <a:r>
              <a:rPr lang="en-GB" sz="1600">
                <a:solidFill>
                  <a:schemeClr val="tx1"/>
                </a:solidFill>
                <a:latin typeface="Lexend" pitchFamily="2" charset="0"/>
              </a:rPr>
              <a:t>For how long do victims need the services?</a:t>
            </a:r>
          </a:p>
          <a:p>
            <a:endParaRPr lang="en-GB">
              <a:solidFill>
                <a:schemeClr val="bg1"/>
              </a:solidFill>
              <a:latin typeface="Lexend" pitchFamily="2" charset="0"/>
            </a:endParaRPr>
          </a:p>
        </p:txBody>
      </p:sp>
      <p:sp>
        <p:nvSpPr>
          <p:cNvPr id="24" name="Rectangle: Rounded Corners 23">
            <a:extLst>
              <a:ext uri="{FF2B5EF4-FFF2-40B4-BE49-F238E27FC236}">
                <a16:creationId xmlns:a16="http://schemas.microsoft.com/office/drawing/2014/main" id="{554C7E93-C994-0B97-C94F-8A0BF50C59C6}"/>
              </a:ext>
            </a:extLst>
          </p:cNvPr>
          <p:cNvSpPr/>
          <p:nvPr/>
        </p:nvSpPr>
        <p:spPr>
          <a:xfrm>
            <a:off x="545121" y="4307516"/>
            <a:ext cx="5641246" cy="2270590"/>
          </a:xfrm>
          <a:prstGeom prst="roundRect">
            <a:avLst/>
          </a:prstGeom>
          <a:solidFill>
            <a:srgbClr val="FFFFFF"/>
          </a:solidFill>
          <a:ln w="57150">
            <a:solidFill>
              <a:srgbClr val="3A7D64"/>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200" b="1">
              <a:solidFill>
                <a:schemeClr val="tx1"/>
              </a:solidFill>
              <a:latin typeface="Lexend" pitchFamily="2" charset="0"/>
            </a:endParaRPr>
          </a:p>
          <a:p>
            <a:endParaRPr lang="en-GB" sz="1200" b="1">
              <a:solidFill>
                <a:schemeClr val="tx1"/>
              </a:solidFill>
              <a:latin typeface="Lexend" pitchFamily="2" charset="0"/>
            </a:endParaRPr>
          </a:p>
          <a:p>
            <a:endParaRPr lang="en-GB" sz="1200" b="1">
              <a:solidFill>
                <a:schemeClr val="tx1"/>
              </a:solidFill>
              <a:latin typeface="Lexend" pitchFamily="2" charset="0"/>
            </a:endParaRPr>
          </a:p>
          <a:p>
            <a:pPr marL="342900" indent="-342900">
              <a:buFont typeface="Arial" panose="020B0604020202020204" pitchFamily="34" charset="0"/>
              <a:buChar char="•"/>
            </a:pPr>
            <a:endParaRPr lang="en-GB" sz="1600">
              <a:solidFill>
                <a:schemeClr val="tx1"/>
              </a:solidFill>
              <a:latin typeface="Lexend" pitchFamily="2" charset="0"/>
            </a:endParaRPr>
          </a:p>
        </p:txBody>
      </p:sp>
      <p:sp>
        <p:nvSpPr>
          <p:cNvPr id="27" name="Rectangle: Rounded Corners 26">
            <a:extLst>
              <a:ext uri="{FF2B5EF4-FFF2-40B4-BE49-F238E27FC236}">
                <a16:creationId xmlns:a16="http://schemas.microsoft.com/office/drawing/2014/main" id="{FE756221-2298-B2D2-71B1-EA7B12BB987B}"/>
              </a:ext>
            </a:extLst>
          </p:cNvPr>
          <p:cNvSpPr/>
          <p:nvPr/>
        </p:nvSpPr>
        <p:spPr>
          <a:xfrm>
            <a:off x="6119973" y="4307516"/>
            <a:ext cx="5550877" cy="2270590"/>
          </a:xfrm>
          <a:prstGeom prst="roundRect">
            <a:avLst/>
          </a:prstGeom>
          <a:solidFill>
            <a:srgbClr val="FFFFFF"/>
          </a:solidFill>
          <a:ln w="57150">
            <a:solidFill>
              <a:srgbClr val="936195"/>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b="1">
                <a:solidFill>
                  <a:schemeClr val="tx1"/>
                </a:solidFill>
                <a:latin typeface="Lexend" pitchFamily="2" charset="0"/>
              </a:rPr>
              <a:t> </a:t>
            </a:r>
          </a:p>
          <a:p>
            <a:endParaRPr lang="en-GB" sz="2000" b="1">
              <a:solidFill>
                <a:schemeClr val="tx1"/>
              </a:solidFill>
              <a:latin typeface="Lexend" pitchFamily="2" charset="0"/>
            </a:endParaRPr>
          </a:p>
          <a:p>
            <a:endParaRPr lang="en-GB" sz="1600">
              <a:solidFill>
                <a:schemeClr val="tx1"/>
              </a:solidFill>
              <a:latin typeface="Lexend" pitchFamily="2" charset="0"/>
            </a:endParaRPr>
          </a:p>
        </p:txBody>
      </p:sp>
      <p:sp>
        <p:nvSpPr>
          <p:cNvPr id="4" name="Content Placeholder 2">
            <a:extLst>
              <a:ext uri="{FF2B5EF4-FFF2-40B4-BE49-F238E27FC236}">
                <a16:creationId xmlns:a16="http://schemas.microsoft.com/office/drawing/2014/main" id="{9D31E081-D490-70F7-E8EC-6D7CBFBE4FA3}"/>
              </a:ext>
            </a:extLst>
          </p:cNvPr>
          <p:cNvSpPr txBox="1">
            <a:spLocks/>
          </p:cNvSpPr>
          <p:nvPr/>
        </p:nvSpPr>
        <p:spPr>
          <a:xfrm>
            <a:off x="1568899" y="2168572"/>
            <a:ext cx="5139910" cy="303257"/>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2000" b="1">
                <a:ln>
                  <a:solidFill>
                    <a:sysClr val="windowText" lastClr="000000"/>
                  </a:solidFill>
                </a:ln>
                <a:solidFill>
                  <a:srgbClr val="E40037"/>
                </a:solidFill>
                <a:latin typeface="Lexend" pitchFamily="2" charset="0"/>
              </a:rPr>
              <a:t>DEMAND FOR DOMESTIC ABUSE  SERVICES</a:t>
            </a:r>
          </a:p>
          <a:p>
            <a:pPr lvl="1"/>
            <a:endParaRPr lang="en-GB" sz="1600" b="1">
              <a:solidFill>
                <a:srgbClr val="E40037"/>
              </a:solidFill>
              <a:latin typeface="Lexend" pitchFamily="2" charset="0"/>
            </a:endParaRPr>
          </a:p>
        </p:txBody>
      </p:sp>
      <p:pic>
        <p:nvPicPr>
          <p:cNvPr id="5" name="Picture 16" descr="Trend - Free business and finance icons">
            <a:extLst>
              <a:ext uri="{FF2B5EF4-FFF2-40B4-BE49-F238E27FC236}">
                <a16:creationId xmlns:a16="http://schemas.microsoft.com/office/drawing/2014/main" id="{F7C41870-C1F0-418E-C321-ADA049CAD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337" y="2088568"/>
            <a:ext cx="567448" cy="56744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7DE74294-DF8A-E6D8-0CC2-29A74796CBBB}"/>
              </a:ext>
            </a:extLst>
          </p:cNvPr>
          <p:cNvSpPr txBox="1">
            <a:spLocks/>
          </p:cNvSpPr>
          <p:nvPr/>
        </p:nvSpPr>
        <p:spPr>
          <a:xfrm>
            <a:off x="7161384" y="2110589"/>
            <a:ext cx="4485491" cy="612252"/>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2000" b="1">
                <a:ln>
                  <a:solidFill>
                    <a:sysClr val="windowText" lastClr="000000"/>
                  </a:solidFill>
                </a:ln>
                <a:solidFill>
                  <a:srgbClr val="004C94"/>
                </a:solidFill>
                <a:latin typeface="Lexend" pitchFamily="2" charset="0"/>
              </a:rPr>
              <a:t>PROTECTED CHARACTERISTICS </a:t>
            </a:r>
          </a:p>
          <a:p>
            <a:pPr lvl="1">
              <a:spcAft>
                <a:spcPts val="0"/>
              </a:spcAft>
            </a:pPr>
            <a:r>
              <a:rPr lang="en-GB" sz="2000" b="1">
                <a:ln>
                  <a:solidFill>
                    <a:sysClr val="windowText" lastClr="000000"/>
                  </a:solidFill>
                </a:ln>
                <a:solidFill>
                  <a:srgbClr val="004C94"/>
                </a:solidFill>
                <a:latin typeface="Lexend" pitchFamily="2" charset="0"/>
              </a:rPr>
              <a:t>&amp; NEEDS OF VICTIMS   </a:t>
            </a:r>
          </a:p>
          <a:p>
            <a:pPr lvl="1">
              <a:spcAft>
                <a:spcPts val="0"/>
              </a:spcAft>
            </a:pPr>
            <a:endParaRPr lang="en-GB" sz="1600" b="1">
              <a:solidFill>
                <a:srgbClr val="E40037"/>
              </a:solidFill>
              <a:latin typeface="Lexend" pitchFamily="2" charset="0"/>
            </a:endParaRPr>
          </a:p>
        </p:txBody>
      </p:sp>
      <p:pic>
        <p:nvPicPr>
          <p:cNvPr id="8" name="Picture 8" descr="Needs - Free people icons">
            <a:extLst>
              <a:ext uri="{FF2B5EF4-FFF2-40B4-BE49-F238E27FC236}">
                <a16:creationId xmlns:a16="http://schemas.microsoft.com/office/drawing/2014/main" id="{91059A08-60DB-7E3F-8BC1-6EAB9338D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240" y="2063522"/>
            <a:ext cx="567448" cy="56744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EAF3538-165C-20C5-31EA-97B87D4B9326}"/>
              </a:ext>
            </a:extLst>
          </p:cNvPr>
          <p:cNvSpPr txBox="1"/>
          <p:nvPr/>
        </p:nvSpPr>
        <p:spPr>
          <a:xfrm>
            <a:off x="6391851" y="2803934"/>
            <a:ext cx="5211386" cy="1569660"/>
          </a:xfrm>
          <a:prstGeom prst="rect">
            <a:avLst/>
          </a:prstGeom>
          <a:noFill/>
        </p:spPr>
        <p:txBody>
          <a:bodyPr wrap="square">
            <a:spAutoFit/>
          </a:bodyPr>
          <a:lstStyle/>
          <a:p>
            <a:r>
              <a:rPr lang="en-GB" sz="1600">
                <a:solidFill>
                  <a:schemeClr val="tx1"/>
                </a:solidFill>
                <a:latin typeface="Lexend" pitchFamily="2" charset="0"/>
              </a:rPr>
              <a:t>What are the protected characteristics of victims?</a:t>
            </a:r>
          </a:p>
          <a:p>
            <a:r>
              <a:rPr lang="en-GB" sz="1600">
                <a:solidFill>
                  <a:schemeClr val="tx1"/>
                </a:solidFill>
                <a:latin typeface="Lexend" pitchFamily="2" charset="0"/>
              </a:rPr>
              <a:t>What other needs are they presenting? </a:t>
            </a:r>
          </a:p>
          <a:p>
            <a:r>
              <a:rPr lang="en-GB" sz="1600">
                <a:latin typeface="Lexend" pitchFamily="2" charset="0"/>
              </a:rPr>
              <a:t>Are any of these preventing victims from accessing services or leading to complexity in relation to their needed support?</a:t>
            </a:r>
            <a:r>
              <a:rPr lang="en-GB" sz="1600">
                <a:solidFill>
                  <a:schemeClr val="bg1"/>
                </a:solidFill>
                <a:latin typeface="Lexend" pitchFamily="2" charset="0"/>
              </a:rPr>
              <a:t>  </a:t>
            </a:r>
          </a:p>
          <a:p>
            <a:endParaRPr lang="en-GB" sz="1600">
              <a:solidFill>
                <a:schemeClr val="tx1"/>
              </a:solidFill>
              <a:latin typeface="Lexend" pitchFamily="2" charset="0"/>
            </a:endParaRPr>
          </a:p>
        </p:txBody>
      </p:sp>
      <p:sp>
        <p:nvSpPr>
          <p:cNvPr id="13" name="Content Placeholder 2">
            <a:extLst>
              <a:ext uri="{FF2B5EF4-FFF2-40B4-BE49-F238E27FC236}">
                <a16:creationId xmlns:a16="http://schemas.microsoft.com/office/drawing/2014/main" id="{759AC465-D898-DA78-39EC-6CBDAE6B2993}"/>
              </a:ext>
            </a:extLst>
          </p:cNvPr>
          <p:cNvSpPr txBox="1">
            <a:spLocks/>
          </p:cNvSpPr>
          <p:nvPr/>
        </p:nvSpPr>
        <p:spPr>
          <a:xfrm>
            <a:off x="1568899" y="4566038"/>
            <a:ext cx="10061232" cy="586016"/>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2000" b="1">
                <a:ln>
                  <a:solidFill>
                    <a:sysClr val="windowText" lastClr="000000"/>
                  </a:solidFill>
                </a:ln>
                <a:solidFill>
                  <a:srgbClr val="3A7D64"/>
                </a:solidFill>
                <a:latin typeface="Lexend" pitchFamily="2" charset="0"/>
              </a:rPr>
              <a:t>EXPERIENCES WITH CURRENT </a:t>
            </a:r>
          </a:p>
          <a:p>
            <a:pPr lvl="1">
              <a:spcAft>
                <a:spcPts val="0"/>
              </a:spcAft>
            </a:pPr>
            <a:r>
              <a:rPr lang="en-GB" sz="2000" b="1">
                <a:ln>
                  <a:solidFill>
                    <a:sysClr val="windowText" lastClr="000000"/>
                  </a:solidFill>
                </a:ln>
                <a:solidFill>
                  <a:srgbClr val="3A7D64"/>
                </a:solidFill>
                <a:latin typeface="Lexend" pitchFamily="2" charset="0"/>
              </a:rPr>
              <a:t>SUPPORT</a:t>
            </a:r>
          </a:p>
          <a:p>
            <a:pPr lvl="1"/>
            <a:endParaRPr lang="en-GB" sz="1600" b="1">
              <a:solidFill>
                <a:srgbClr val="E40037"/>
              </a:solidFill>
              <a:latin typeface="Lexend" pitchFamily="2" charset="0"/>
            </a:endParaRPr>
          </a:p>
        </p:txBody>
      </p:sp>
      <p:pic>
        <p:nvPicPr>
          <p:cNvPr id="14" name="Picture 10" descr="Speedometer - Free transportation icons">
            <a:extLst>
              <a:ext uri="{FF2B5EF4-FFF2-40B4-BE49-F238E27FC236}">
                <a16:creationId xmlns:a16="http://schemas.microsoft.com/office/drawing/2014/main" id="{5752D858-1A97-2FE4-54C2-F7166FAB01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491" y="4564759"/>
            <a:ext cx="572294" cy="57229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95E083AA-BE9C-9B93-8625-4A40E716D0CD}"/>
              </a:ext>
            </a:extLst>
          </p:cNvPr>
          <p:cNvSpPr txBox="1"/>
          <p:nvPr/>
        </p:nvSpPr>
        <p:spPr>
          <a:xfrm>
            <a:off x="774579" y="5314320"/>
            <a:ext cx="5139910" cy="1077218"/>
          </a:xfrm>
          <a:prstGeom prst="rect">
            <a:avLst/>
          </a:prstGeom>
          <a:noFill/>
        </p:spPr>
        <p:txBody>
          <a:bodyPr wrap="square">
            <a:spAutoFit/>
          </a:bodyPr>
          <a:lstStyle/>
          <a:p>
            <a:r>
              <a:rPr lang="en-GB" sz="1600">
                <a:solidFill>
                  <a:schemeClr val="tx1"/>
                </a:solidFill>
                <a:latin typeface="Lexend" pitchFamily="2" charset="0"/>
              </a:rPr>
              <a:t>What are the experiences of victims with the support they have received? </a:t>
            </a:r>
          </a:p>
          <a:p>
            <a:r>
              <a:rPr lang="en-GB" sz="1600">
                <a:solidFill>
                  <a:schemeClr val="tx1"/>
                </a:solidFill>
                <a:latin typeface="Lexend" pitchFamily="2" charset="0"/>
              </a:rPr>
              <a:t>What does the typical journey to accessing support and throughout the service look like? </a:t>
            </a:r>
          </a:p>
        </p:txBody>
      </p:sp>
      <p:sp>
        <p:nvSpPr>
          <p:cNvPr id="17" name="Content Placeholder 2">
            <a:extLst>
              <a:ext uri="{FF2B5EF4-FFF2-40B4-BE49-F238E27FC236}">
                <a16:creationId xmlns:a16="http://schemas.microsoft.com/office/drawing/2014/main" id="{AC4B94BB-4D53-8A7A-0572-A162EE5036BF}"/>
              </a:ext>
            </a:extLst>
          </p:cNvPr>
          <p:cNvSpPr txBox="1">
            <a:spLocks/>
          </p:cNvSpPr>
          <p:nvPr/>
        </p:nvSpPr>
        <p:spPr>
          <a:xfrm>
            <a:off x="7156256" y="4534728"/>
            <a:ext cx="5265318" cy="633933"/>
          </a:xfrm>
          <a:prstGeom prst="rect">
            <a:avLst/>
          </a:prstGeom>
        </p:spPr>
        <p:txBody>
          <a:bodyPr vert="horz" lIns="0" tIns="0" rIns="0" bIns="0" rtlCol="0" anchor="t">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spcAft>
                <a:spcPts val="0"/>
              </a:spcAft>
            </a:pPr>
            <a:r>
              <a:rPr lang="en-GB" sz="2000" b="1">
                <a:ln>
                  <a:solidFill>
                    <a:sysClr val="windowText" lastClr="000000"/>
                  </a:solidFill>
                </a:ln>
                <a:solidFill>
                  <a:srgbClr val="936195"/>
                </a:solidFill>
                <a:latin typeface="Lexend" pitchFamily="2" charset="0"/>
              </a:rPr>
              <a:t>OUTCOMES FOLLOWING </a:t>
            </a:r>
          </a:p>
          <a:p>
            <a:pPr lvl="1">
              <a:spcAft>
                <a:spcPts val="0"/>
              </a:spcAft>
            </a:pPr>
            <a:r>
              <a:rPr lang="en-GB" sz="2000" b="1">
                <a:ln>
                  <a:solidFill>
                    <a:sysClr val="windowText" lastClr="000000"/>
                  </a:solidFill>
                </a:ln>
                <a:solidFill>
                  <a:srgbClr val="936195"/>
                </a:solidFill>
                <a:latin typeface="Lexend" pitchFamily="2" charset="0"/>
              </a:rPr>
              <a:t>SUPPORT</a:t>
            </a:r>
          </a:p>
          <a:p>
            <a:pPr lvl="1"/>
            <a:endParaRPr lang="en-GB" sz="1600" b="1">
              <a:solidFill>
                <a:srgbClr val="E40037"/>
              </a:solidFill>
              <a:latin typeface="Lexend" pitchFamily="2" charset="0"/>
            </a:endParaRPr>
          </a:p>
        </p:txBody>
      </p:sp>
      <p:pic>
        <p:nvPicPr>
          <p:cNvPr id="18" name="Picture 14" descr="Research - Free people icons">
            <a:extLst>
              <a:ext uri="{FF2B5EF4-FFF2-40B4-BE49-F238E27FC236}">
                <a16:creationId xmlns:a16="http://schemas.microsoft.com/office/drawing/2014/main" id="{F2D062EA-983C-12FC-87CE-63F2D3FE1D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7817" y="4564760"/>
            <a:ext cx="572293" cy="572293"/>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CA0B3AE7-7654-7EA9-B79B-4D74A6D64281}"/>
              </a:ext>
            </a:extLst>
          </p:cNvPr>
          <p:cNvSpPr txBox="1">
            <a:spLocks/>
          </p:cNvSpPr>
          <p:nvPr/>
        </p:nvSpPr>
        <p:spPr>
          <a:xfrm>
            <a:off x="448546" y="1154241"/>
            <a:ext cx="11475642" cy="655497"/>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b="1">
                <a:latin typeface="Lexend" pitchFamily="2" charset="0"/>
              </a:rPr>
              <a:t>To provide additional insight on how to best support those affected by Domestic Abuse in Essex, the Domestic Abuse Needs Assessment addresses the following four key themes: </a:t>
            </a:r>
            <a:endParaRPr lang="en-GB" sz="1800" b="1">
              <a:solidFill>
                <a:srgbClr val="E40037"/>
              </a:solidFill>
              <a:latin typeface="Lexend" pitchFamily="2" charset="0"/>
            </a:endParaRPr>
          </a:p>
          <a:p>
            <a:pPr lvl="1"/>
            <a:endParaRPr lang="en-GB" sz="1800" b="1">
              <a:solidFill>
                <a:srgbClr val="E40037"/>
              </a:solidFill>
              <a:latin typeface="Lexend" pitchFamily="2" charset="0"/>
            </a:endParaRPr>
          </a:p>
          <a:p>
            <a:pPr lvl="1"/>
            <a:endParaRPr lang="en-GB" sz="1800" b="1">
              <a:solidFill>
                <a:srgbClr val="E40037"/>
              </a:solidFill>
              <a:latin typeface="Lexend" pitchFamily="2" charset="0"/>
            </a:endParaRPr>
          </a:p>
        </p:txBody>
      </p:sp>
      <p:sp>
        <p:nvSpPr>
          <p:cNvPr id="6" name="TextBox 5">
            <a:extLst>
              <a:ext uri="{FF2B5EF4-FFF2-40B4-BE49-F238E27FC236}">
                <a16:creationId xmlns:a16="http://schemas.microsoft.com/office/drawing/2014/main" id="{D6BCAC07-9F14-1213-EAE5-DA483CD7D02E}"/>
              </a:ext>
            </a:extLst>
          </p:cNvPr>
          <p:cNvSpPr txBox="1"/>
          <p:nvPr/>
        </p:nvSpPr>
        <p:spPr>
          <a:xfrm>
            <a:off x="6391851" y="5251263"/>
            <a:ext cx="5025570" cy="1077218"/>
          </a:xfrm>
          <a:prstGeom prst="rect">
            <a:avLst/>
          </a:prstGeom>
          <a:noFill/>
        </p:spPr>
        <p:txBody>
          <a:bodyPr wrap="square">
            <a:spAutoFit/>
          </a:bodyPr>
          <a:lstStyle/>
          <a:p>
            <a:r>
              <a:rPr lang="en-GB" sz="1600">
                <a:solidFill>
                  <a:schemeClr val="tx1"/>
                </a:solidFill>
                <a:latin typeface="Lexend" pitchFamily="2" charset="0"/>
              </a:rPr>
              <a:t>What outcomes do victims experience following services? </a:t>
            </a:r>
          </a:p>
          <a:p>
            <a:r>
              <a:rPr lang="en-GB" sz="1600">
                <a:solidFill>
                  <a:schemeClr val="tx1"/>
                </a:solidFill>
                <a:latin typeface="Lexend" pitchFamily="2" charset="0"/>
              </a:rPr>
              <a:t>How many go on to need support again? </a:t>
            </a:r>
          </a:p>
          <a:p>
            <a:r>
              <a:rPr lang="en-GB" sz="1600">
                <a:solidFill>
                  <a:schemeClr val="tx1"/>
                </a:solidFill>
                <a:latin typeface="Lexend" pitchFamily="2" charset="0"/>
              </a:rPr>
              <a:t>How can current support be improved? </a:t>
            </a:r>
          </a:p>
        </p:txBody>
      </p:sp>
    </p:spTree>
    <p:extLst>
      <p:ext uri="{BB962C8B-B14F-4D97-AF65-F5344CB8AC3E}">
        <p14:creationId xmlns:p14="http://schemas.microsoft.com/office/powerpoint/2010/main" val="117263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A36CE-A7CC-C309-0505-8AA4BBC4644B}"/>
              </a:ext>
            </a:extLst>
          </p:cNvPr>
          <p:cNvSpPr>
            <a:spLocks noGrp="1"/>
          </p:cNvSpPr>
          <p:nvPr>
            <p:ph type="ctrTitle"/>
          </p:nvPr>
        </p:nvSpPr>
        <p:spPr>
          <a:xfrm>
            <a:off x="698625" y="2061728"/>
            <a:ext cx="10794750" cy="2516179"/>
          </a:xfrm>
        </p:spPr>
        <p:txBody>
          <a:bodyPr/>
          <a:lstStyle/>
          <a:p>
            <a:r>
              <a:rPr lang="en-GB">
                <a:latin typeface="Lexend" pitchFamily="2" charset="0"/>
              </a:rPr>
              <a:t>Domestic Abuse in Essex </a:t>
            </a:r>
            <a:br>
              <a:rPr lang="en-GB">
                <a:latin typeface="Lexend" pitchFamily="2" charset="0"/>
              </a:rPr>
            </a:br>
            <a:r>
              <a:rPr lang="en-GB">
                <a:latin typeface="Lexend" pitchFamily="2" charset="0"/>
              </a:rPr>
              <a:t>&amp; Available Support</a:t>
            </a:r>
            <a:br>
              <a:rPr lang="en-GB">
                <a:latin typeface="Lexend" pitchFamily="2" charset="0"/>
              </a:rPr>
            </a:br>
            <a:r>
              <a:rPr lang="en-GB" sz="4800">
                <a:latin typeface="Lexend" pitchFamily="2" charset="0"/>
              </a:rPr>
              <a:t>An Overview</a:t>
            </a:r>
            <a:br>
              <a:rPr lang="en-GB">
                <a:latin typeface="Lexend" pitchFamily="2" charset="0"/>
              </a:rPr>
            </a:br>
            <a:r>
              <a:rPr lang="en-GB">
                <a:ln>
                  <a:solidFill>
                    <a:sysClr val="windowText" lastClr="000000"/>
                  </a:solidFill>
                </a:ln>
                <a:latin typeface="Lexend" pitchFamily="2" charset="0"/>
              </a:rPr>
              <a:t> </a:t>
            </a:r>
          </a:p>
        </p:txBody>
      </p:sp>
    </p:spTree>
    <p:extLst>
      <p:ext uri="{BB962C8B-B14F-4D97-AF65-F5344CB8AC3E}">
        <p14:creationId xmlns:p14="http://schemas.microsoft.com/office/powerpoint/2010/main" val="3024880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235D10-7B94-BD9D-BE74-BBB9F64D14D5}"/>
              </a:ext>
            </a:extLst>
          </p:cNvPr>
          <p:cNvSpPr>
            <a:spLocks noGrp="1"/>
          </p:cNvSpPr>
          <p:nvPr>
            <p:ph sz="half" idx="1"/>
          </p:nvPr>
        </p:nvSpPr>
        <p:spPr>
          <a:xfrm>
            <a:off x="627320" y="1410125"/>
            <a:ext cx="11221771" cy="2582559"/>
          </a:xfrm>
        </p:spPr>
        <p:txBody>
          <a:bodyPr/>
          <a:lstStyle/>
          <a:p>
            <a:pPr lvl="1"/>
            <a:r>
              <a:rPr lang="en-GB" sz="1800">
                <a:latin typeface="Lexend" pitchFamily="2" charset="0"/>
              </a:rPr>
              <a:t>Between April 2021 and March 2023, </a:t>
            </a:r>
            <a:r>
              <a:rPr lang="en-GB" sz="1800" b="1">
                <a:solidFill>
                  <a:srgbClr val="E40037"/>
                </a:solidFill>
                <a:latin typeface="Lexend" pitchFamily="2" charset="0"/>
              </a:rPr>
              <a:t>4.5 million people ages 16 and over </a:t>
            </a:r>
            <a:r>
              <a:rPr lang="en-GB" sz="1800">
                <a:latin typeface="Lexend" pitchFamily="2" charset="0"/>
              </a:rPr>
              <a:t>are estimated to have experienced domestic abuse in England and Wales (2.1 million in the year ending March 2023, and 2.4 million in the year ending March 2022).</a:t>
            </a:r>
          </a:p>
          <a:p>
            <a:pPr lvl="1"/>
            <a:r>
              <a:rPr lang="en-GB" sz="1800">
                <a:latin typeface="Lexend" pitchFamily="2" charset="0"/>
              </a:rPr>
              <a:t>This equates to </a:t>
            </a:r>
            <a:r>
              <a:rPr lang="en-GB" sz="1800" b="1">
                <a:solidFill>
                  <a:srgbClr val="E40037"/>
                </a:solidFill>
                <a:latin typeface="Lexend" pitchFamily="2" charset="0"/>
              </a:rPr>
              <a:t>5%</a:t>
            </a:r>
            <a:r>
              <a:rPr lang="en-GB" sz="1800">
                <a:latin typeface="Lexend" pitchFamily="2" charset="0"/>
              </a:rPr>
              <a:t> of adults ages 16 and over in England and Wales.</a:t>
            </a:r>
          </a:p>
          <a:p>
            <a:pPr lvl="1"/>
            <a:r>
              <a:rPr lang="en-GB" sz="1800">
                <a:latin typeface="Lexend" pitchFamily="2" charset="0"/>
              </a:rPr>
              <a:t>A total of </a:t>
            </a:r>
            <a:r>
              <a:rPr lang="en-GB" sz="1800" b="1">
                <a:solidFill>
                  <a:srgbClr val="E40037"/>
                </a:solidFill>
                <a:latin typeface="Lexend" pitchFamily="2" charset="0"/>
              </a:rPr>
              <a:t>1,800,898 domestic abuse-related crimes </a:t>
            </a:r>
            <a:r>
              <a:rPr lang="en-GB" sz="1800">
                <a:latin typeface="Lexend" pitchFamily="2" charset="0"/>
              </a:rPr>
              <a:t>were recorded in England and Wales over the same period (excl. Devon and Cornwall for 2022-2023).</a:t>
            </a:r>
            <a:endParaRPr lang="en-GB" sz="1800" b="1">
              <a:solidFill>
                <a:srgbClr val="E40037"/>
              </a:solidFill>
              <a:latin typeface="Lexend" pitchFamily="2" charset="0"/>
            </a:endParaRPr>
          </a:p>
          <a:p>
            <a:pPr lvl="1"/>
            <a:endParaRPr lang="en-GB" sz="1800" b="1">
              <a:solidFill>
                <a:srgbClr val="E40037"/>
              </a:solidFill>
              <a:latin typeface="Lexend" pitchFamily="2" charset="0"/>
            </a:endParaRPr>
          </a:p>
        </p:txBody>
      </p:sp>
      <p:sp>
        <p:nvSpPr>
          <p:cNvPr id="4" name="Title 2">
            <a:extLst>
              <a:ext uri="{FF2B5EF4-FFF2-40B4-BE49-F238E27FC236}">
                <a16:creationId xmlns:a16="http://schemas.microsoft.com/office/drawing/2014/main" id="{2A6B1AB1-E12D-B989-35D7-540B4F28E9EE}"/>
              </a:ext>
            </a:extLst>
          </p:cNvPr>
          <p:cNvSpPr txBox="1">
            <a:spLocks/>
          </p:cNvSpPr>
          <p:nvPr/>
        </p:nvSpPr>
        <p:spPr>
          <a:xfrm>
            <a:off x="545122" y="397049"/>
            <a:ext cx="11646878" cy="106509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GB" sz="4400">
                <a:solidFill>
                  <a:srgbClr val="E40037"/>
                </a:solidFill>
                <a:latin typeface="Lexend" pitchFamily="2" charset="0"/>
              </a:rPr>
              <a:t>The National and Local Picture </a:t>
            </a:r>
            <a:endParaRPr kumimoji="0" lang="en-GB" sz="4400" b="1" i="0" u="none" strike="noStrike" kern="1200" cap="none" spc="0" normalizeH="0" baseline="0" noProof="0">
              <a:ln>
                <a:noFill/>
              </a:ln>
              <a:solidFill>
                <a:srgbClr val="E40037"/>
              </a:solidFill>
              <a:effectLst/>
              <a:uLnTx/>
              <a:uFillTx/>
              <a:latin typeface="Lexend" pitchFamily="2" charset="0"/>
              <a:ea typeface="+mj-ea"/>
              <a:cs typeface="+mj-cs"/>
            </a:endParaRPr>
          </a:p>
        </p:txBody>
      </p:sp>
      <p:sp>
        <p:nvSpPr>
          <p:cNvPr id="11" name="TextBox 10">
            <a:extLst>
              <a:ext uri="{FF2B5EF4-FFF2-40B4-BE49-F238E27FC236}">
                <a16:creationId xmlns:a16="http://schemas.microsoft.com/office/drawing/2014/main" id="{AD0215D2-22D3-3365-B9EA-A2FD00C51AB8}"/>
              </a:ext>
            </a:extLst>
          </p:cNvPr>
          <p:cNvSpPr txBox="1"/>
          <p:nvPr/>
        </p:nvSpPr>
        <p:spPr>
          <a:xfrm>
            <a:off x="901902" y="3543443"/>
            <a:ext cx="10947189" cy="3139321"/>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40037"/>
                </a:solidFill>
                <a:effectLst/>
                <a:uLnTx/>
                <a:uFillTx/>
                <a:latin typeface="Lexend" pitchFamily="2" charset="0"/>
                <a:ea typeface="+mn-ea"/>
                <a:cs typeface="+mn-cs"/>
              </a:rPr>
              <a:t>58,875 domestic-abuse related crimes were recorded in Essex over this period, equating to 3% of domestic abuse crimes recorded in England and Wales over the same period.</a:t>
            </a:r>
          </a:p>
          <a:p>
            <a:pPr marL="457200" marR="0" lvl="1" indent="0" algn="l" defTabSz="914400" rtl="0" eaLnBrk="1" fontAlgn="auto" latinLnBrk="0" hangingPunct="1">
              <a:lnSpc>
                <a:spcPct val="100000"/>
              </a:lnSpc>
              <a:spcBef>
                <a:spcPts val="0"/>
              </a:spcBef>
              <a:spcAft>
                <a:spcPts val="0"/>
              </a:spcAft>
              <a:buClrTx/>
              <a:buSzTx/>
              <a:buFontTx/>
              <a:buNone/>
              <a:tabLst/>
              <a:defRPr/>
            </a:pPr>
            <a:br>
              <a:rPr kumimoji="0" lang="en-GB" sz="1800" b="1" i="0" u="none" strike="noStrike" kern="1200" cap="none" spc="0" normalizeH="0" baseline="0" noProof="0">
                <a:ln>
                  <a:noFill/>
                </a:ln>
                <a:solidFill>
                  <a:srgbClr val="E40037"/>
                </a:solidFill>
                <a:effectLst/>
                <a:uLnTx/>
                <a:uFillTx/>
                <a:latin typeface="Lexend" pitchFamily="2" charset="0"/>
                <a:ea typeface="+mn-ea"/>
                <a:cs typeface="+mn-cs"/>
              </a:rPr>
            </a:br>
            <a:r>
              <a:rPr kumimoji="0" lang="en-GB" sz="1800" b="1" i="0" u="none" strike="noStrike" kern="1200" cap="none" spc="0" normalizeH="0" baseline="0" noProof="0">
                <a:ln>
                  <a:noFill/>
                </a:ln>
                <a:solidFill>
                  <a:srgbClr val="E40037"/>
                </a:solidFill>
                <a:effectLst/>
                <a:uLnTx/>
                <a:uFillTx/>
                <a:latin typeface="Lexend" pitchFamily="2" charset="0"/>
                <a:ea typeface="+mn-ea"/>
                <a:cs typeface="+mn-cs"/>
              </a:rPr>
              <a:t>22,456 non-crimes related to domestic abuse were recorded by Essex Police over the same period.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E40037"/>
              </a:solidFill>
              <a:effectLst/>
              <a:uLnTx/>
              <a:uFillTx/>
              <a:latin typeface="Lexen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40037"/>
                </a:solidFill>
                <a:effectLst/>
                <a:uLnTx/>
                <a:uFillTx/>
                <a:latin typeface="Lexend" pitchFamily="2" charset="0"/>
                <a:ea typeface="+mn-ea"/>
                <a:cs typeface="+mn-cs"/>
              </a:rPr>
              <a:t>9 domestic abuse-related homicides were recorded in Essex, making up 23% of the homicides which occurred in the county during the two-year period.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srgbClr val="E40037"/>
              </a:solidFill>
              <a:effectLst/>
              <a:uLnTx/>
              <a:uFillTx/>
              <a:latin typeface="Lexen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E40037"/>
                </a:solidFill>
                <a:effectLst/>
                <a:uLnTx/>
                <a:uFillTx/>
                <a:latin typeface="Lexend" pitchFamily="2" charset="0"/>
                <a:ea typeface="+mn-ea"/>
                <a:cs typeface="+mn-cs"/>
              </a:rPr>
              <a:t>3,891 cases were heard at Essex Multi Agency Risk Assessment Conferences (MARAC) over the same period.  </a:t>
            </a:r>
          </a:p>
        </p:txBody>
      </p:sp>
      <p:cxnSp>
        <p:nvCxnSpPr>
          <p:cNvPr id="12" name="Straight Connector 11">
            <a:extLst>
              <a:ext uri="{FF2B5EF4-FFF2-40B4-BE49-F238E27FC236}">
                <a16:creationId xmlns:a16="http://schemas.microsoft.com/office/drawing/2014/main" id="{C4896717-198D-1DCB-4148-E120BD4B69EC}"/>
              </a:ext>
            </a:extLst>
          </p:cNvPr>
          <p:cNvCxnSpPr>
            <a:cxnSpLocks/>
          </p:cNvCxnSpPr>
          <p:nvPr/>
        </p:nvCxnSpPr>
        <p:spPr>
          <a:xfrm flipV="1">
            <a:off x="1016202" y="3596809"/>
            <a:ext cx="0" cy="3032591"/>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2" name="TextBox 1">
            <a:extLst>
              <a:ext uri="{FF2B5EF4-FFF2-40B4-BE49-F238E27FC236}">
                <a16:creationId xmlns:a16="http://schemas.microsoft.com/office/drawing/2014/main" id="{8DB11714-0E4B-C8BE-0846-64C67F829010}"/>
              </a:ext>
            </a:extLst>
          </p:cNvPr>
          <p:cNvSpPr txBox="1"/>
          <p:nvPr/>
        </p:nvSpPr>
        <p:spPr>
          <a:xfrm>
            <a:off x="4931596" y="1889800"/>
            <a:ext cx="215757" cy="157755"/>
          </a:xfrm>
          <a:prstGeom prst="rect">
            <a:avLst/>
          </a:prstGeom>
          <a:noFill/>
        </p:spPr>
        <p:txBody>
          <a:bodyPr wrap="square" lIns="0" tIns="0" rIns="0" bIns="0" rtlCol="0">
            <a:noAutofit/>
          </a:bodyPr>
          <a:lstStyle/>
          <a:p>
            <a:pPr algn="l">
              <a:spcAft>
                <a:spcPts val="1134"/>
              </a:spcAft>
            </a:pPr>
            <a:r>
              <a:rPr lang="en-GB" sz="1500"/>
              <a:t>1</a:t>
            </a:r>
          </a:p>
        </p:txBody>
      </p:sp>
      <p:sp>
        <p:nvSpPr>
          <p:cNvPr id="5" name="TextBox 4">
            <a:extLst>
              <a:ext uri="{FF2B5EF4-FFF2-40B4-BE49-F238E27FC236}">
                <a16:creationId xmlns:a16="http://schemas.microsoft.com/office/drawing/2014/main" id="{CDB8D0EC-5DD2-07E0-0F68-F35FC0C4F3E9}"/>
              </a:ext>
            </a:extLst>
          </p:cNvPr>
          <p:cNvSpPr txBox="1"/>
          <p:nvPr/>
        </p:nvSpPr>
        <p:spPr>
          <a:xfrm>
            <a:off x="6573748" y="2958028"/>
            <a:ext cx="215757" cy="157755"/>
          </a:xfrm>
          <a:prstGeom prst="rect">
            <a:avLst/>
          </a:prstGeom>
          <a:noFill/>
        </p:spPr>
        <p:txBody>
          <a:bodyPr wrap="square" lIns="0" tIns="0" rIns="0" bIns="0" rtlCol="0">
            <a:noAutofit/>
          </a:bodyPr>
          <a:lstStyle/>
          <a:p>
            <a:pPr algn="l">
              <a:spcAft>
                <a:spcPts val="1134"/>
              </a:spcAft>
            </a:pPr>
            <a:r>
              <a:rPr lang="en-GB" sz="1500"/>
              <a:t>1</a:t>
            </a:r>
          </a:p>
        </p:txBody>
      </p:sp>
    </p:spTree>
    <p:extLst>
      <p:ext uri="{BB962C8B-B14F-4D97-AF65-F5344CB8AC3E}">
        <p14:creationId xmlns:p14="http://schemas.microsoft.com/office/powerpoint/2010/main" val="3613288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DD9FBB-21C6-4CE8-98BB-157A15F75F83}"/>
              </a:ext>
            </a:extLst>
          </p:cNvPr>
          <p:cNvSpPr>
            <a:spLocks noGrp="1"/>
          </p:cNvSpPr>
          <p:nvPr>
            <p:ph type="title"/>
          </p:nvPr>
        </p:nvSpPr>
        <p:spPr>
          <a:xfrm>
            <a:off x="305999" y="252000"/>
            <a:ext cx="11952675" cy="820800"/>
          </a:xfrm>
        </p:spPr>
        <p:txBody>
          <a:bodyPr vert="horz" lIns="90000" tIns="45720" rIns="90000" bIns="0" rtlCol="0" anchor="ctr" anchorCtr="0">
            <a:normAutofit/>
          </a:bodyPr>
          <a:lstStyle/>
          <a:p>
            <a:pPr>
              <a:lnSpc>
                <a:spcPct val="100000"/>
              </a:lnSpc>
            </a:pPr>
            <a:r>
              <a:rPr lang="en-GB">
                <a:latin typeface="Lexend" pitchFamily="2" charset="0"/>
              </a:rPr>
              <a:t>What Support is Available in Essex?</a:t>
            </a:r>
          </a:p>
        </p:txBody>
      </p:sp>
      <p:sp>
        <p:nvSpPr>
          <p:cNvPr id="9" name="Content Placeholder 8">
            <a:extLst>
              <a:ext uri="{FF2B5EF4-FFF2-40B4-BE49-F238E27FC236}">
                <a16:creationId xmlns:a16="http://schemas.microsoft.com/office/drawing/2014/main" id="{FC838DA2-A336-41D6-991D-E99DFFB4C8B0}"/>
              </a:ext>
            </a:extLst>
          </p:cNvPr>
          <p:cNvSpPr>
            <a:spLocks noGrp="1"/>
          </p:cNvSpPr>
          <p:nvPr>
            <p:ph idx="1"/>
          </p:nvPr>
        </p:nvSpPr>
        <p:spPr>
          <a:xfrm>
            <a:off x="1600200" y="1451490"/>
            <a:ext cx="10258200" cy="5406510"/>
          </a:xfrm>
        </p:spPr>
        <p:txBody>
          <a:bodyPr vert="horz" lIns="91440" tIns="45720" rIns="91440" bIns="45720" rtlCol="0" anchor="t">
            <a:normAutofit fontScale="92500" lnSpcReduction="20000"/>
          </a:bodyPr>
          <a:lstStyle/>
          <a:p>
            <a:pPr marL="0" indent="0">
              <a:buClr>
                <a:schemeClr val="tx2"/>
              </a:buClr>
              <a:buNone/>
            </a:pPr>
            <a:r>
              <a:rPr lang="en-GB" sz="1800">
                <a:latin typeface="Lexend" pitchFamily="2" charset="0"/>
                <a:ea typeface="Calibri" panose="020F0502020204030204" pitchFamily="34" charset="0"/>
              </a:rPr>
              <a:t>A</a:t>
            </a:r>
            <a:r>
              <a:rPr lang="en-GB" sz="1800" b="0">
                <a:latin typeface="Lexend" pitchFamily="2" charset="0"/>
                <a:ea typeface="Calibri" panose="020F0502020204030204" pitchFamily="34" charset="0"/>
              </a:rPr>
              <a:t> </a:t>
            </a:r>
            <a:r>
              <a:rPr lang="en-GB" sz="1800">
                <a:effectLst/>
                <a:latin typeface="Lexend" pitchFamily="2" charset="0"/>
                <a:ea typeface="Calibri" panose="020F0502020204030204" pitchFamily="34" charset="0"/>
              </a:rPr>
              <a:t>joint commissioning arrangement between Essex County Council and Essex Police, Fire and Crime Commissioner</a:t>
            </a:r>
            <a:r>
              <a:rPr lang="en-GB" sz="1800">
                <a:latin typeface="Lexend" pitchFamily="2" charset="0"/>
                <a:ea typeface="Calibri" panose="020F0502020204030204" pitchFamily="34" charset="0"/>
              </a:rPr>
              <a:t> has been in place since 2019 to provide domestic abuse services in Essex.</a:t>
            </a:r>
            <a:endParaRPr lang="en-GB" sz="1800">
              <a:effectLst/>
              <a:latin typeface="Lexend" pitchFamily="2" charset="0"/>
              <a:ea typeface="Calibri" panose="020F0502020204030204" pitchFamily="34" charset="0"/>
            </a:endParaRPr>
          </a:p>
          <a:p>
            <a:pPr marL="0" indent="0">
              <a:buClr>
                <a:schemeClr val="tx2"/>
              </a:buClr>
              <a:buNone/>
            </a:pPr>
            <a:r>
              <a:rPr lang="en-GB" sz="1800" b="0">
                <a:effectLst/>
                <a:latin typeface="Lexend" pitchFamily="2" charset="0"/>
                <a:ea typeface="Calibri" panose="020F0502020204030204" pitchFamily="34" charset="0"/>
              </a:rPr>
              <a:t>The current offer comprises of a </a:t>
            </a:r>
            <a:r>
              <a:rPr lang="en-GB" sz="1800">
                <a:solidFill>
                  <a:schemeClr val="accent1"/>
                </a:solidFill>
                <a:effectLst/>
                <a:latin typeface="Lexend" pitchFamily="2" charset="0"/>
                <a:ea typeface="Calibri" panose="020F0502020204030204" pitchFamily="34" charset="0"/>
              </a:rPr>
              <a:t>single point of access, </a:t>
            </a:r>
            <a:r>
              <a:rPr lang="en-GB" sz="1800">
                <a:solidFill>
                  <a:srgbClr val="E40037"/>
                </a:solidFill>
                <a:effectLst/>
                <a:latin typeface="Lexend" pitchFamily="2" charset="0"/>
                <a:ea typeface="Calibri" panose="020F0502020204030204" pitchFamily="34" charset="0"/>
              </a:rPr>
              <a:t>Compass</a:t>
            </a:r>
            <a:r>
              <a:rPr lang="en-GB" sz="1800">
                <a:effectLst/>
                <a:latin typeface="Lexend" pitchFamily="2" charset="0"/>
                <a:ea typeface="Calibri" panose="020F0502020204030204" pitchFamily="34" charset="0"/>
              </a:rPr>
              <a:t>, </a:t>
            </a:r>
            <a:r>
              <a:rPr lang="en-GB" sz="1800" b="0">
                <a:effectLst/>
                <a:latin typeface="Lexend" pitchFamily="2" charset="0"/>
                <a:ea typeface="Calibri" panose="020F0502020204030204" pitchFamily="34" charset="0"/>
              </a:rPr>
              <a:t>provided by Safe Steps, and </a:t>
            </a:r>
            <a:r>
              <a:rPr lang="en-GB" sz="1800" b="0">
                <a:solidFill>
                  <a:srgbClr val="E40037"/>
                </a:solidFill>
                <a:latin typeface="Lexend" pitchFamily="2" charset="0"/>
                <a:ea typeface="Calibri" panose="020F0502020204030204" pitchFamily="34" charset="0"/>
              </a:rPr>
              <a:t>C</a:t>
            </a:r>
            <a:r>
              <a:rPr lang="en-GB" sz="1800">
                <a:solidFill>
                  <a:srgbClr val="E40037"/>
                </a:solidFill>
                <a:effectLst/>
                <a:latin typeface="Lexend" pitchFamily="2" charset="0"/>
                <a:ea typeface="Calibri" panose="020F0502020204030204" pitchFamily="34" charset="0"/>
              </a:rPr>
              <a:t>ommunity </a:t>
            </a:r>
            <a:r>
              <a:rPr lang="en-GB" sz="1800">
                <a:solidFill>
                  <a:srgbClr val="E40037"/>
                </a:solidFill>
                <a:latin typeface="Lexend" pitchFamily="2" charset="0"/>
                <a:ea typeface="Calibri" panose="020F0502020204030204" pitchFamily="34" charset="0"/>
              </a:rPr>
              <a:t>O</a:t>
            </a:r>
            <a:r>
              <a:rPr lang="en-GB" sz="1800">
                <a:solidFill>
                  <a:srgbClr val="E40037"/>
                </a:solidFill>
                <a:effectLst/>
                <a:latin typeface="Lexend" pitchFamily="2" charset="0"/>
                <a:ea typeface="Calibri" panose="020F0502020204030204" pitchFamily="34" charset="0"/>
              </a:rPr>
              <a:t>utreach, Support within Safe </a:t>
            </a:r>
            <a:r>
              <a:rPr lang="en-GB" sz="1800">
                <a:solidFill>
                  <a:srgbClr val="E40037"/>
                </a:solidFill>
                <a:latin typeface="Lexend" pitchFamily="2" charset="0"/>
                <a:ea typeface="Calibri" panose="020F0502020204030204" pitchFamily="34" charset="0"/>
              </a:rPr>
              <a:t>A</a:t>
            </a:r>
            <a:r>
              <a:rPr lang="en-GB" sz="1800">
                <a:solidFill>
                  <a:srgbClr val="E40037"/>
                </a:solidFill>
                <a:effectLst/>
                <a:latin typeface="Lexend" pitchFamily="2" charset="0"/>
                <a:ea typeface="Calibri" panose="020F0502020204030204" pitchFamily="34" charset="0"/>
              </a:rPr>
              <a:t>ccommodation (Refuge) and Independent Domestic Violence Advisors (IDVAs)</a:t>
            </a:r>
            <a:r>
              <a:rPr lang="en-GB" sz="1800" b="0">
                <a:effectLst/>
                <a:latin typeface="Lexend" pitchFamily="2" charset="0"/>
                <a:ea typeface="Calibri" panose="020F0502020204030204" pitchFamily="34" charset="0"/>
              </a:rPr>
              <a:t> provided by two commissioned services, The Next Chapter and Changing Pathways. Refuge is also delivered by a third </a:t>
            </a:r>
            <a:r>
              <a:rPr lang="en-GB" sz="1800" b="0">
                <a:latin typeface="Lexend" pitchFamily="2" charset="0"/>
                <a:ea typeface="Calibri" panose="020F0502020204030204" pitchFamily="34" charset="0"/>
              </a:rPr>
              <a:t>provider, </a:t>
            </a:r>
            <a:r>
              <a:rPr lang="en-GB" sz="1800" b="0">
                <a:effectLst/>
                <a:latin typeface="Lexend" pitchFamily="2" charset="0"/>
                <a:ea typeface="Calibri" panose="020F0502020204030204" pitchFamily="34" charset="0"/>
              </a:rPr>
              <a:t>Safer Places.</a:t>
            </a:r>
            <a:endParaRPr lang="en-GB" sz="1800" b="0">
              <a:latin typeface="Lexend" pitchFamily="2" charset="0"/>
              <a:ea typeface="Calibri" panose="020F0502020204030204" pitchFamily="34" charset="0"/>
            </a:endParaRPr>
          </a:p>
          <a:p>
            <a:pPr marL="0" indent="0">
              <a:buClr>
                <a:schemeClr val="tx2"/>
              </a:buClr>
              <a:buNone/>
            </a:pPr>
            <a:r>
              <a:rPr lang="en-GB" sz="1800" b="0">
                <a:effectLst/>
                <a:latin typeface="Lexend" pitchFamily="2" charset="0"/>
                <a:ea typeface="Calibri" panose="020F0502020204030204" pitchFamily="34" charset="0"/>
              </a:rPr>
              <a:t>Since April 2021, the domestic abuse support offer to victims has been enhanced by funding </a:t>
            </a:r>
            <a:r>
              <a:rPr lang="en-GB" sz="1800">
                <a:solidFill>
                  <a:srgbClr val="E40037"/>
                </a:solidFill>
                <a:effectLst/>
                <a:latin typeface="Lexend" pitchFamily="2" charset="0"/>
                <a:ea typeface="Calibri" panose="020F0502020204030204" pitchFamily="34" charset="0"/>
              </a:rPr>
              <a:t>additional support for children in refuge </a:t>
            </a:r>
            <a:r>
              <a:rPr lang="en-GB" sz="1800" b="0">
                <a:effectLst/>
                <a:latin typeface="Lexend" pitchFamily="2" charset="0"/>
                <a:ea typeface="Calibri" panose="020F0502020204030204" pitchFamily="34" charset="0"/>
              </a:rPr>
              <a:t>and support in </a:t>
            </a:r>
            <a:r>
              <a:rPr lang="en-GB" sz="1800" b="0">
                <a:latin typeface="Lexend" pitchFamily="2" charset="0"/>
                <a:ea typeface="Calibri" panose="020F0502020204030204" pitchFamily="34" charset="0"/>
              </a:rPr>
              <a:t>safe accommodation, delivered by </a:t>
            </a:r>
            <a:r>
              <a:rPr lang="en-GB" sz="1800" b="0">
                <a:effectLst/>
                <a:latin typeface="Lexend" pitchFamily="2" charset="0"/>
                <a:ea typeface="Calibri" panose="020F0502020204030204" pitchFamily="34" charset="0"/>
              </a:rPr>
              <a:t>Safer Places, Changing Pathways and The Next Chapter, has been sustained whilst the longer-term commissioning plans are developed.</a:t>
            </a:r>
          </a:p>
          <a:p>
            <a:pPr marL="0" indent="0">
              <a:buClr>
                <a:schemeClr val="tx2"/>
              </a:buClr>
              <a:buNone/>
            </a:pPr>
            <a:r>
              <a:rPr lang="en-GB" sz="1800" b="0">
                <a:latin typeface="Lexend" pitchFamily="2" charset="0"/>
                <a:ea typeface="Calibri" panose="020F0502020204030204" pitchFamily="34" charset="0"/>
              </a:rPr>
              <a:t>A</a:t>
            </a:r>
            <a:r>
              <a:rPr lang="en-GB" sz="1800" b="0">
                <a:effectLst/>
                <a:latin typeface="Lexend" pitchFamily="2" charset="0"/>
                <a:ea typeface="Calibri" panose="020F0502020204030204" pitchFamily="34" charset="0"/>
              </a:rPr>
              <a:t>n offer of </a:t>
            </a:r>
            <a:r>
              <a:rPr lang="en-GB" sz="1800">
                <a:solidFill>
                  <a:srgbClr val="E40037"/>
                </a:solidFill>
                <a:effectLst/>
                <a:latin typeface="Lexend" pitchFamily="2" charset="0"/>
                <a:ea typeface="Calibri" panose="020F0502020204030204" pitchFamily="34" charset="0"/>
              </a:rPr>
              <a:t>flexible funding </a:t>
            </a:r>
            <a:r>
              <a:rPr lang="en-GB" sz="1800" b="0">
                <a:effectLst/>
                <a:latin typeface="Lexend" pitchFamily="2" charset="0"/>
                <a:ea typeface="Calibri" panose="020F0502020204030204" pitchFamily="34" charset="0"/>
              </a:rPr>
              <a:t>has been introduced, facilitated by Compass, for victims seeking and needing to sustain safe accommodation.</a:t>
            </a:r>
          </a:p>
          <a:p>
            <a:pPr marL="0" indent="0">
              <a:buClr>
                <a:schemeClr val="tx2"/>
              </a:buClr>
              <a:buNone/>
            </a:pPr>
            <a:r>
              <a:rPr lang="en-GB" sz="1800">
                <a:solidFill>
                  <a:srgbClr val="E40037"/>
                </a:solidFill>
                <a:latin typeface="Lexend" pitchFamily="2" charset="0"/>
                <a:ea typeface="Calibri" panose="020F0502020204030204" pitchFamily="34" charset="0"/>
              </a:rPr>
              <a:t>Specialist counselling support </a:t>
            </a:r>
            <a:r>
              <a:rPr lang="en-GB" sz="1800" b="0">
                <a:latin typeface="Lexend" pitchFamily="2" charset="0"/>
                <a:ea typeface="Calibri" panose="020F0502020204030204" pitchFamily="34" charset="0"/>
              </a:rPr>
              <a:t>has been funded for people who have experienced sexual assault within the context of domestic abuse.</a:t>
            </a:r>
          </a:p>
          <a:p>
            <a:pPr marL="0" indent="0">
              <a:buClr>
                <a:schemeClr val="tx2"/>
              </a:buClr>
              <a:buNone/>
            </a:pPr>
            <a:r>
              <a:rPr lang="en-GB" sz="1800" b="0">
                <a:effectLst/>
                <a:latin typeface="Lexend" pitchFamily="2" charset="0"/>
                <a:ea typeface="Calibri" panose="020F0502020204030204" pitchFamily="34" charset="0"/>
              </a:rPr>
              <a:t>The placing of </a:t>
            </a:r>
            <a:r>
              <a:rPr lang="en-GB" sz="1800">
                <a:solidFill>
                  <a:srgbClr val="E40037"/>
                </a:solidFill>
                <a:effectLst/>
                <a:latin typeface="Lexend" pitchFamily="2" charset="0"/>
                <a:ea typeface="Calibri" panose="020F0502020204030204" pitchFamily="34" charset="0"/>
              </a:rPr>
              <a:t>Domesti</a:t>
            </a:r>
            <a:r>
              <a:rPr lang="en-GB" sz="1800">
                <a:solidFill>
                  <a:srgbClr val="E40037"/>
                </a:solidFill>
                <a:latin typeface="Lexend" pitchFamily="2" charset="0"/>
                <a:ea typeface="Calibri" panose="020F0502020204030204" pitchFamily="34" charset="0"/>
              </a:rPr>
              <a:t>c Abuse Housing Navigators in </a:t>
            </a:r>
            <a:r>
              <a:rPr lang="en-GB" sz="1800">
                <a:solidFill>
                  <a:srgbClr val="E40037"/>
                </a:solidFill>
                <a:effectLst/>
                <a:latin typeface="Lexend" pitchFamily="2" charset="0"/>
                <a:ea typeface="Calibri" panose="020F0502020204030204" pitchFamily="34" charset="0"/>
              </a:rPr>
              <a:t>Tier 2 Local Authorities </a:t>
            </a:r>
            <a:r>
              <a:rPr lang="en-GB" sz="1800" b="0">
                <a:effectLst/>
                <a:latin typeface="Lexend" pitchFamily="2" charset="0"/>
                <a:ea typeface="Calibri" panose="020F0502020204030204" pitchFamily="34" charset="0"/>
              </a:rPr>
              <a:t>has been funded towards assisting</a:t>
            </a:r>
            <a:r>
              <a:rPr lang="en-GB" sz="1800" b="0">
                <a:latin typeface="Lexend" pitchFamily="2" charset="0"/>
                <a:ea typeface="Calibri" panose="020F0502020204030204" pitchFamily="34" charset="0"/>
              </a:rPr>
              <a:t> district Housing Teams </a:t>
            </a:r>
            <a:r>
              <a:rPr lang="en-GB" sz="1800" b="0">
                <a:effectLst/>
                <a:latin typeface="Lexend" pitchFamily="2" charset="0"/>
                <a:ea typeface="Calibri" panose="020F0502020204030204" pitchFamily="34" charset="0"/>
              </a:rPr>
              <a:t>in their support of victims trying to access information, advice and guidance on housing and related needs such as finances.</a:t>
            </a:r>
            <a:endParaRPr lang="en-GB" sz="1800">
              <a:latin typeface="Bahnschrift" panose="020B0502040204020203" pitchFamily="34" charset="0"/>
            </a:endParaRPr>
          </a:p>
        </p:txBody>
      </p:sp>
      <p:pic>
        <p:nvPicPr>
          <p:cNvPr id="4098" name="Picture 2" descr="Handshake - Free business icons">
            <a:extLst>
              <a:ext uri="{FF2B5EF4-FFF2-40B4-BE49-F238E27FC236}">
                <a16:creationId xmlns:a16="http://schemas.microsoft.com/office/drawing/2014/main" id="{692F1C0B-5760-7091-14D6-580A51C65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348006"/>
            <a:ext cx="666974" cy="6669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ramework Generic color lineal-color icon">
            <a:extLst>
              <a:ext uri="{FF2B5EF4-FFF2-40B4-BE49-F238E27FC236}">
                <a16:creationId xmlns:a16="http://schemas.microsoft.com/office/drawing/2014/main" id="{BC9F18CB-CC74-DD4A-42A2-151DA3CB85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2219323"/>
            <a:ext cx="666973" cy="66697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other - Free people icons">
            <a:extLst>
              <a:ext uri="{FF2B5EF4-FFF2-40B4-BE49-F238E27FC236}">
                <a16:creationId xmlns:a16="http://schemas.microsoft.com/office/drawing/2014/main" id="{FEA6C491-B673-28BA-4D63-511382ED49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150" y="3433431"/>
            <a:ext cx="538274" cy="5382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hat Special Lineal color icon">
            <a:extLst>
              <a:ext uri="{FF2B5EF4-FFF2-40B4-BE49-F238E27FC236}">
                <a16:creationId xmlns:a16="http://schemas.microsoft.com/office/drawing/2014/main" id="{0B8B9AE6-FEAD-2DBF-901E-89EFED1014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150" y="5014364"/>
            <a:ext cx="538274" cy="53827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Saving Special Lineal color icon">
            <a:extLst>
              <a:ext uri="{FF2B5EF4-FFF2-40B4-BE49-F238E27FC236}">
                <a16:creationId xmlns:a16="http://schemas.microsoft.com/office/drawing/2014/main" id="{E3452555-5A1F-989F-ACA9-510252F5C3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150" y="4249703"/>
            <a:ext cx="538274" cy="53827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Directions - Free arrows icons">
            <a:extLst>
              <a:ext uri="{FF2B5EF4-FFF2-40B4-BE49-F238E27FC236}">
                <a16:creationId xmlns:a16="http://schemas.microsoft.com/office/drawing/2014/main" id="{5175C3F3-F451-7D7C-6A8F-9A5C1820B4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024" y="5876925"/>
            <a:ext cx="533400" cy="43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642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DD9FBB-21C6-4CE8-98BB-157A15F75F83}"/>
              </a:ext>
            </a:extLst>
          </p:cNvPr>
          <p:cNvSpPr>
            <a:spLocks noGrp="1"/>
          </p:cNvSpPr>
          <p:nvPr>
            <p:ph type="title"/>
          </p:nvPr>
        </p:nvSpPr>
        <p:spPr/>
        <p:txBody>
          <a:bodyPr vert="horz" lIns="90000" tIns="45720" rIns="90000" bIns="0" rtlCol="0" anchor="ctr" anchorCtr="0">
            <a:noAutofit/>
          </a:bodyPr>
          <a:lstStyle/>
          <a:p>
            <a:pPr>
              <a:lnSpc>
                <a:spcPct val="100000"/>
              </a:lnSpc>
            </a:pPr>
            <a:r>
              <a:rPr lang="en-GB">
                <a:latin typeface="Lexend" pitchFamily="2" charset="0"/>
              </a:rPr>
              <a:t>Supporting Housing Needs </a:t>
            </a:r>
          </a:p>
        </p:txBody>
      </p:sp>
      <p:sp>
        <p:nvSpPr>
          <p:cNvPr id="9" name="Content Placeholder 8">
            <a:extLst>
              <a:ext uri="{FF2B5EF4-FFF2-40B4-BE49-F238E27FC236}">
                <a16:creationId xmlns:a16="http://schemas.microsoft.com/office/drawing/2014/main" id="{FC838DA2-A336-41D6-991D-E99DFFB4C8B0}"/>
              </a:ext>
            </a:extLst>
          </p:cNvPr>
          <p:cNvSpPr>
            <a:spLocks noGrp="1"/>
          </p:cNvSpPr>
          <p:nvPr>
            <p:ph idx="1"/>
          </p:nvPr>
        </p:nvSpPr>
        <p:spPr/>
        <p:txBody>
          <a:bodyPr vert="horz" lIns="91440" tIns="45720" rIns="91440" bIns="45720" rtlCol="0" anchor="t">
            <a:normAutofit/>
          </a:bodyPr>
          <a:lstStyle/>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a:p>
            <a:pPr marL="0" indent="0" algn="just">
              <a:buNone/>
            </a:pPr>
            <a:endParaRPr lang="en-GB" sz="2400">
              <a:latin typeface="Bahnschrift"/>
            </a:endParaRPr>
          </a:p>
        </p:txBody>
      </p:sp>
      <p:sp>
        <p:nvSpPr>
          <p:cNvPr id="6" name="Content Placeholder 5">
            <a:extLst>
              <a:ext uri="{FF2B5EF4-FFF2-40B4-BE49-F238E27FC236}">
                <a16:creationId xmlns:a16="http://schemas.microsoft.com/office/drawing/2014/main" id="{84452602-4BEC-485F-87AA-E837D11ABEF3}"/>
              </a:ext>
            </a:extLst>
          </p:cNvPr>
          <p:cNvSpPr txBox="1">
            <a:spLocks/>
          </p:cNvSpPr>
          <p:nvPr/>
        </p:nvSpPr>
        <p:spPr>
          <a:xfrm>
            <a:off x="5590455" y="1196813"/>
            <a:ext cx="6077670" cy="5409187"/>
          </a:xfrm>
          <a:prstGeom prst="rect">
            <a:avLst/>
          </a:prstGeom>
          <a:solidFill>
            <a:schemeClr val="bg1"/>
          </a:solidFill>
        </p:spPr>
        <p:txBody>
          <a:bodyPr anchor="ctr">
            <a:noAutofit/>
          </a:bodyPr>
          <a:lstStyle>
            <a:lvl1pPr marL="234000" indent="-2340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468000" indent="-234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02000" indent="-234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936000" indent="-234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170000" indent="-234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GB" sz="1800">
                <a:latin typeface="Lexend" pitchFamily="2" charset="0"/>
              </a:rPr>
              <a:t>Victims of Domestic Abuse have a variety of housing needs, and as such, the Southend, Essex &amp; Thurrock Whole Housing Approach aims </a:t>
            </a:r>
            <a:r>
              <a:rPr lang="en-GB" sz="1800" b="1">
                <a:solidFill>
                  <a:srgbClr val="E40037"/>
                </a:solidFill>
                <a:latin typeface="Lexend" pitchFamily="2" charset="0"/>
              </a:rPr>
              <a:t>to improve and provide a range of housing options for those affected by domestic abuse</a:t>
            </a:r>
            <a:r>
              <a:rPr lang="en-GB" sz="1800">
                <a:latin typeface="Lexend" pitchFamily="2" charset="0"/>
              </a:rPr>
              <a:t> through a whole system approach which is </a:t>
            </a:r>
            <a:r>
              <a:rPr lang="en-GB" sz="1800" b="1">
                <a:solidFill>
                  <a:srgbClr val="E40037"/>
                </a:solidFill>
                <a:latin typeface="Lexend" pitchFamily="2" charset="0"/>
              </a:rPr>
              <a:t>trauma informed</a:t>
            </a:r>
            <a:r>
              <a:rPr lang="en-GB" sz="1800">
                <a:latin typeface="Lexend" pitchFamily="2" charset="0"/>
              </a:rPr>
              <a:t>, and </a:t>
            </a:r>
            <a:r>
              <a:rPr lang="en-GB" sz="1800" b="1">
                <a:solidFill>
                  <a:srgbClr val="E40037"/>
                </a:solidFill>
                <a:latin typeface="Lexend" pitchFamily="2" charset="0"/>
              </a:rPr>
              <a:t>across all types of housing</a:t>
            </a:r>
            <a:r>
              <a:rPr lang="en-GB" sz="1800">
                <a:latin typeface="Lexend" pitchFamily="2" charset="0"/>
              </a:rPr>
              <a:t>, including private housing (rented and owned), social housing, refuges and supported housing. </a:t>
            </a:r>
          </a:p>
          <a:p>
            <a:pPr marL="0" indent="0" algn="just">
              <a:buNone/>
            </a:pPr>
            <a:r>
              <a:rPr lang="en-GB" sz="1800">
                <a:latin typeface="Lexend" pitchFamily="2" charset="0"/>
              </a:rPr>
              <a:t>The Southend, Essex &amp; Thurrock Domestic Abuse Board Housing Sub-group have been working with multiple housing partners to develop and embed the WHA offer across Essex. </a:t>
            </a:r>
          </a:p>
          <a:p>
            <a:pPr marL="0" indent="0" algn="just">
              <a:buNone/>
            </a:pPr>
            <a:r>
              <a:rPr lang="en-GB" sz="1800">
                <a:latin typeface="Lexend" pitchFamily="2" charset="0"/>
              </a:rPr>
              <a:t>Sanctuary Scheme protocols and guidance have also been developed with Tier 2 Local Authorities, which aim to enable victims to safely remain in their homes by providing enhanced physical security measures.</a:t>
            </a:r>
          </a:p>
        </p:txBody>
      </p:sp>
      <p:graphicFrame>
        <p:nvGraphicFramePr>
          <p:cNvPr id="7" name="Content Placeholder 4">
            <a:extLst>
              <a:ext uri="{FF2B5EF4-FFF2-40B4-BE49-F238E27FC236}">
                <a16:creationId xmlns:a16="http://schemas.microsoft.com/office/drawing/2014/main" id="{852F8E32-74EB-439A-8ED0-6A62314FD541}"/>
              </a:ext>
            </a:extLst>
          </p:cNvPr>
          <p:cNvGraphicFramePr>
            <a:graphicFrameLocks/>
          </p:cNvGraphicFramePr>
          <p:nvPr>
            <p:extLst>
              <p:ext uri="{D42A27DB-BD31-4B8C-83A1-F6EECF244321}">
                <p14:modId xmlns:p14="http://schemas.microsoft.com/office/powerpoint/2010/main" val="1781645817"/>
              </p:ext>
            </p:extLst>
          </p:nvPr>
        </p:nvGraphicFramePr>
        <p:xfrm>
          <a:off x="-389799" y="1555526"/>
          <a:ext cx="6665205" cy="45474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Housing area - Free real estate icons">
            <a:extLst>
              <a:ext uri="{FF2B5EF4-FFF2-40B4-BE49-F238E27FC236}">
                <a16:creationId xmlns:a16="http://schemas.microsoft.com/office/drawing/2014/main" id="{3D7A641C-8905-6F22-D84A-5E6B385B02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0038" y="114713"/>
            <a:ext cx="958087" cy="958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435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DD9FBB-21C6-4CE8-98BB-157A15F75F83}"/>
              </a:ext>
            </a:extLst>
          </p:cNvPr>
          <p:cNvSpPr>
            <a:spLocks noGrp="1"/>
          </p:cNvSpPr>
          <p:nvPr>
            <p:ph type="title"/>
          </p:nvPr>
        </p:nvSpPr>
        <p:spPr/>
        <p:txBody>
          <a:bodyPr vert="horz" lIns="90000" tIns="45720" rIns="90000" bIns="0" rtlCol="0" anchor="ctr" anchorCtr="0">
            <a:noAutofit/>
          </a:bodyPr>
          <a:lstStyle/>
          <a:p>
            <a:pPr>
              <a:lnSpc>
                <a:spcPct val="100000"/>
              </a:lnSpc>
            </a:pPr>
            <a:r>
              <a:rPr lang="en-GB">
                <a:latin typeface="Lexend" pitchFamily="2" charset="0"/>
              </a:rPr>
              <a:t>Provider Safe Accommodation</a:t>
            </a:r>
          </a:p>
        </p:txBody>
      </p:sp>
      <p:sp>
        <p:nvSpPr>
          <p:cNvPr id="9" name="Content Placeholder 8">
            <a:extLst>
              <a:ext uri="{FF2B5EF4-FFF2-40B4-BE49-F238E27FC236}">
                <a16:creationId xmlns:a16="http://schemas.microsoft.com/office/drawing/2014/main" id="{FC838DA2-A336-41D6-991D-E99DFFB4C8B0}"/>
              </a:ext>
            </a:extLst>
          </p:cNvPr>
          <p:cNvSpPr>
            <a:spLocks noGrp="1"/>
          </p:cNvSpPr>
          <p:nvPr>
            <p:ph idx="1"/>
          </p:nvPr>
        </p:nvSpPr>
        <p:spPr>
          <a:xfrm>
            <a:off x="415925" y="1390300"/>
            <a:ext cx="11552400" cy="4921200"/>
          </a:xfrm>
        </p:spPr>
        <p:txBody>
          <a:bodyPr vert="horz" lIns="91440" tIns="45720" rIns="91440" bIns="45720" rtlCol="0" anchor="t">
            <a:normAutofit lnSpcReduction="10000"/>
          </a:bodyPr>
          <a:lstStyle/>
          <a:p>
            <a:pPr marL="0" indent="0">
              <a:buClr>
                <a:schemeClr val="tx2"/>
              </a:buClr>
              <a:buNone/>
            </a:pPr>
            <a:r>
              <a:rPr lang="en-GB" sz="1800" b="0">
                <a:latin typeface="Lexend" pitchFamily="2" charset="0"/>
              </a:rPr>
              <a:t>As part of Essex County Councils commitment to victims of domestic abuse, </a:t>
            </a:r>
            <a:r>
              <a:rPr lang="en-GB" sz="1800">
                <a:latin typeface="Lexend" pitchFamily="2" charset="0"/>
              </a:rPr>
              <a:t>three Domestic Abuse Safe Accommodation Providers in Essex, The Next Chapter, Safer Places and Changing Pathways,</a:t>
            </a:r>
            <a:r>
              <a:rPr lang="en-GB" sz="1800" b="0">
                <a:latin typeface="Lexend" pitchFamily="2" charset="0"/>
              </a:rPr>
              <a:t> have been commissioned to provide support in safe accommodation in the form of </a:t>
            </a:r>
            <a:r>
              <a:rPr lang="en-GB" sz="1800">
                <a:solidFill>
                  <a:srgbClr val="E40037"/>
                </a:solidFill>
                <a:latin typeface="Lexend" pitchFamily="2" charset="0"/>
              </a:rPr>
              <a:t>refuges, a specialist recovery refuge, move-on accommodation, and dispersed units.</a:t>
            </a:r>
            <a:endParaRPr lang="en-GB" sz="1800">
              <a:latin typeface="Lexend" pitchFamily="2" charset="0"/>
            </a:endParaRPr>
          </a:p>
          <a:p>
            <a:pPr marL="0" indent="0">
              <a:buClr>
                <a:schemeClr val="tx2"/>
              </a:buClr>
              <a:buNone/>
            </a:pPr>
            <a:r>
              <a:rPr lang="en-GB" sz="1800" b="0">
                <a:latin typeface="Lexend" pitchFamily="2" charset="0"/>
              </a:rPr>
              <a:t>Together they provide in Essex: </a:t>
            </a:r>
          </a:p>
          <a:p>
            <a:pPr marL="342900" indent="-342900">
              <a:buClr>
                <a:schemeClr val="tx2"/>
              </a:buClr>
              <a:buFont typeface="Arial" panose="020B0604020202020204" pitchFamily="34" charset="0"/>
              <a:buChar char="•"/>
            </a:pPr>
            <a:r>
              <a:rPr lang="en-GB" sz="1800" b="0">
                <a:latin typeface="Lexend" pitchFamily="2" charset="0"/>
              </a:rPr>
              <a:t>3 family refuges for women and their children</a:t>
            </a:r>
          </a:p>
          <a:p>
            <a:pPr marL="342900" indent="-342900">
              <a:buClr>
                <a:schemeClr val="tx2"/>
              </a:buClr>
              <a:buFont typeface="Arial" panose="020B0604020202020204" pitchFamily="34" charset="0"/>
              <a:buChar char="•"/>
            </a:pPr>
            <a:r>
              <a:rPr lang="en-GB" sz="1800" b="0">
                <a:latin typeface="Lexend" pitchFamily="2" charset="0"/>
              </a:rPr>
              <a:t>1 specialist recovery refuge for women with active addiction </a:t>
            </a:r>
          </a:p>
          <a:p>
            <a:pPr marL="342900" indent="-342900">
              <a:buClr>
                <a:schemeClr val="tx2"/>
              </a:buClr>
              <a:buFont typeface="Arial" panose="020B0604020202020204" pitchFamily="34" charset="0"/>
              <a:buChar char="•"/>
            </a:pPr>
            <a:r>
              <a:rPr lang="en-GB" sz="1800" b="0">
                <a:latin typeface="Lexend" pitchFamily="2" charset="0"/>
              </a:rPr>
              <a:t>a variety of dispersed and move-on accommodation, primarily for women and, where needed, their children</a:t>
            </a:r>
          </a:p>
          <a:p>
            <a:pPr marL="342900" indent="-342900">
              <a:buClr>
                <a:schemeClr val="tx2"/>
              </a:buClr>
              <a:buFont typeface="Arial" panose="020B0604020202020204" pitchFamily="34" charset="0"/>
              <a:buChar char="•"/>
            </a:pPr>
            <a:r>
              <a:rPr lang="en-GB" sz="1800" b="0">
                <a:latin typeface="Lexend" pitchFamily="2" charset="0"/>
              </a:rPr>
              <a:t>a small unit of dispersed accommodation for men</a:t>
            </a:r>
          </a:p>
          <a:p>
            <a:pPr>
              <a:buClr>
                <a:schemeClr val="tx2"/>
              </a:buClr>
            </a:pPr>
            <a:r>
              <a:rPr lang="en-GB" sz="1800">
                <a:solidFill>
                  <a:srgbClr val="E40037"/>
                </a:solidFill>
                <a:latin typeface="Lexend" pitchFamily="2" charset="0"/>
              </a:rPr>
              <a:t>95 adult victims and their children can be supported in the above forms of safe accommodation at any one time in Essex.</a:t>
            </a:r>
          </a:p>
        </p:txBody>
      </p:sp>
      <p:pic>
        <p:nvPicPr>
          <p:cNvPr id="5122" name="Picture 2" descr="Housing area - Free real estate icons">
            <a:extLst>
              <a:ext uri="{FF2B5EF4-FFF2-40B4-BE49-F238E27FC236}">
                <a16:creationId xmlns:a16="http://schemas.microsoft.com/office/drawing/2014/main" id="{68E786D2-DD3C-5039-5F1C-81B48EBAD3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8270" y="113364"/>
            <a:ext cx="1173180" cy="117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7083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E71C-CA7A-1100-E6EC-E7C4AA326AFA}"/>
              </a:ext>
            </a:extLst>
          </p:cNvPr>
          <p:cNvSpPr>
            <a:spLocks noGrp="1"/>
          </p:cNvSpPr>
          <p:nvPr>
            <p:ph type="title"/>
          </p:nvPr>
        </p:nvSpPr>
        <p:spPr>
          <a:xfrm>
            <a:off x="306000" y="378571"/>
            <a:ext cx="11552400" cy="820800"/>
          </a:xfrm>
        </p:spPr>
        <p:txBody>
          <a:bodyPr/>
          <a:lstStyle/>
          <a:p>
            <a:r>
              <a:rPr lang="en-GB">
                <a:latin typeface="Lexend" pitchFamily="2" charset="0"/>
              </a:rPr>
              <a:t>Support in Providers Accommodation</a:t>
            </a:r>
          </a:p>
        </p:txBody>
      </p:sp>
      <p:sp>
        <p:nvSpPr>
          <p:cNvPr id="3" name="Content Placeholder 2">
            <a:extLst>
              <a:ext uri="{FF2B5EF4-FFF2-40B4-BE49-F238E27FC236}">
                <a16:creationId xmlns:a16="http://schemas.microsoft.com/office/drawing/2014/main" id="{47EE2C71-3493-F2E7-B7DB-4C2D4EC4BF15}"/>
              </a:ext>
            </a:extLst>
          </p:cNvPr>
          <p:cNvSpPr>
            <a:spLocks noGrp="1"/>
          </p:cNvSpPr>
          <p:nvPr>
            <p:ph idx="1"/>
          </p:nvPr>
        </p:nvSpPr>
        <p:spPr>
          <a:xfrm>
            <a:off x="341649" y="1714472"/>
            <a:ext cx="11552400" cy="5486400"/>
          </a:xfrm>
        </p:spPr>
        <p:txBody>
          <a:bodyPr>
            <a:normAutofit fontScale="62500" lnSpcReduction="20000"/>
          </a:bodyPr>
          <a:lstStyle/>
          <a:p>
            <a:pPr marL="285750" indent="-285750">
              <a:buFont typeface="Arial" panose="020B0604020202020204" pitchFamily="34" charset="0"/>
              <a:buChar char="•"/>
            </a:pPr>
            <a:r>
              <a:rPr lang="en-GB" sz="2700" dirty="0">
                <a:solidFill>
                  <a:srgbClr val="E40037"/>
                </a:solidFill>
                <a:latin typeface="Lexend" pitchFamily="2" charset="0"/>
              </a:rPr>
              <a:t>Advocacy support </a:t>
            </a:r>
            <a:r>
              <a:rPr lang="en-GB" sz="2700" b="0" dirty="0">
                <a:latin typeface="Lexend" pitchFamily="2" charset="0"/>
              </a:rPr>
              <a:t>– support with development of personal safety plans and liaison with other services (for example, GPs, social workers, welfare benefit providers)</a:t>
            </a:r>
          </a:p>
          <a:p>
            <a:pPr marL="285750" indent="-285750">
              <a:buFont typeface="Arial" panose="020B0604020202020204" pitchFamily="34" charset="0"/>
              <a:buChar char="•"/>
            </a:pPr>
            <a:r>
              <a:rPr lang="en-GB" sz="2700" dirty="0">
                <a:solidFill>
                  <a:srgbClr val="E40037"/>
                </a:solidFill>
                <a:latin typeface="Lexend" pitchFamily="2" charset="0"/>
              </a:rPr>
              <a:t>Domestic abuse prevention advice </a:t>
            </a:r>
            <a:r>
              <a:rPr lang="en-GB" sz="2700" b="0" dirty="0">
                <a:latin typeface="Lexend" pitchFamily="2" charset="0"/>
              </a:rPr>
              <a:t>– support to assist victims and survivors to recognise the signs of abusive relationships, to help them remain safe (including online), and to prevent re-victimisation</a:t>
            </a:r>
          </a:p>
          <a:p>
            <a:pPr marL="285750" indent="-285750">
              <a:buFont typeface="Arial" panose="020B0604020202020204" pitchFamily="34" charset="0"/>
              <a:buChar char="•"/>
            </a:pPr>
            <a:r>
              <a:rPr lang="en-GB" sz="2700" dirty="0">
                <a:solidFill>
                  <a:srgbClr val="E40037"/>
                </a:solidFill>
                <a:latin typeface="Lexend" pitchFamily="2" charset="0"/>
              </a:rPr>
              <a:t>Specialist support </a:t>
            </a:r>
            <a:r>
              <a:rPr lang="en-GB" sz="2700" b="0" dirty="0">
                <a:latin typeface="Lexend" pitchFamily="2" charset="0"/>
              </a:rPr>
              <a:t>– for victims and survivors with relevant protected characteristics, such as, access to interpreters and translators, immigration advice, support for LGBTQTQ+ and will also include access to specialist support for victims and survivors with additional and/or complex needs such as mental health, sexual health, substance misuse, and others</a:t>
            </a:r>
          </a:p>
          <a:p>
            <a:pPr marL="285750" indent="-285750">
              <a:buFont typeface="Arial" panose="020B0604020202020204" pitchFamily="34" charset="0"/>
              <a:buChar char="•"/>
            </a:pPr>
            <a:r>
              <a:rPr lang="en-GB" sz="2700" dirty="0">
                <a:solidFill>
                  <a:srgbClr val="E40037"/>
                </a:solidFill>
                <a:latin typeface="Lexend" pitchFamily="2" charset="0"/>
              </a:rPr>
              <a:t>Housing-related support </a:t>
            </a:r>
            <a:r>
              <a:rPr lang="en-GB" sz="2700" b="0" dirty="0">
                <a:latin typeface="Lexend" pitchFamily="2" charset="0"/>
              </a:rPr>
              <a:t>– providing housing-related advice and support, such as with securing a permanent home, rights to existing accommodation, and advice on how to live safely and independently</a:t>
            </a:r>
          </a:p>
          <a:p>
            <a:pPr marL="285750" indent="-285750">
              <a:buFont typeface="Arial" panose="020B0604020202020204" pitchFamily="34" charset="0"/>
              <a:buChar char="•"/>
            </a:pPr>
            <a:r>
              <a:rPr lang="en-GB" sz="2700" dirty="0">
                <a:solidFill>
                  <a:srgbClr val="E40037"/>
                </a:solidFill>
                <a:latin typeface="Lexend" pitchFamily="2" charset="0"/>
              </a:rPr>
              <a:t>Advice service </a:t>
            </a:r>
            <a:r>
              <a:rPr lang="en-GB" sz="2700" b="0" dirty="0">
                <a:latin typeface="Lexend" pitchFamily="2" charset="0"/>
              </a:rPr>
              <a:t>– financial and legal support, including accessing benefits, establishing independent financial arrangements and support into work </a:t>
            </a:r>
          </a:p>
          <a:p>
            <a:pPr marL="285750" indent="-285750">
              <a:buFont typeface="Arial" panose="020B0604020202020204" pitchFamily="34" charset="0"/>
              <a:buChar char="•"/>
            </a:pPr>
            <a:r>
              <a:rPr lang="en-GB" sz="2700" dirty="0">
                <a:solidFill>
                  <a:srgbClr val="E40037"/>
                </a:solidFill>
                <a:latin typeface="Lexend" pitchFamily="2" charset="0"/>
              </a:rPr>
              <a:t>Counselling and therapy</a:t>
            </a:r>
            <a:r>
              <a:rPr lang="en-GB" sz="2700" b="0" dirty="0">
                <a:latin typeface="Lexend" pitchFamily="2" charset="0"/>
              </a:rPr>
              <a:t> – (group support, 1:1) including emotional wellbeing support</a:t>
            </a:r>
          </a:p>
          <a:p>
            <a:pPr marL="285750" indent="-285750">
              <a:buFont typeface="Arial" panose="020B0604020202020204" pitchFamily="34" charset="0"/>
              <a:buChar char="•"/>
            </a:pPr>
            <a:r>
              <a:rPr lang="en-GB" sz="2700" dirty="0">
                <a:solidFill>
                  <a:srgbClr val="E40037"/>
                </a:solidFill>
                <a:latin typeface="Lexend" pitchFamily="2" charset="0"/>
              </a:rPr>
              <a:t>Transitional Support </a:t>
            </a:r>
            <a:r>
              <a:rPr lang="en-GB" sz="2700" b="0" dirty="0">
                <a:latin typeface="Lexend" pitchFamily="2" charset="0"/>
              </a:rPr>
              <a:t>– supporting with planning for transition out of safe accommodation, developing local community connections, life skills and living independently</a:t>
            </a:r>
          </a:p>
          <a:p>
            <a:pPr marL="0" indent="0">
              <a:buNone/>
            </a:pPr>
            <a:endParaRPr lang="en-GB" sz="1600" dirty="0"/>
          </a:p>
        </p:txBody>
      </p:sp>
      <p:pic>
        <p:nvPicPr>
          <p:cNvPr id="6146" name="Picture 2" descr="Support Icons &amp; Symbols">
            <a:extLst>
              <a:ext uri="{FF2B5EF4-FFF2-40B4-BE49-F238E27FC236}">
                <a16:creationId xmlns:a16="http://schemas.microsoft.com/office/drawing/2014/main" id="{74BF45CB-54AE-EA4B-DE05-01FB8CF32E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4616" y="191111"/>
            <a:ext cx="868700" cy="8687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E9440F1-3670-99E4-C4EC-58DB7912CC0D}"/>
              </a:ext>
            </a:extLst>
          </p:cNvPr>
          <p:cNvSpPr txBox="1"/>
          <p:nvPr/>
        </p:nvSpPr>
        <p:spPr>
          <a:xfrm>
            <a:off x="341649" y="1231695"/>
            <a:ext cx="10767317" cy="482777"/>
          </a:xfrm>
          <a:prstGeom prst="rect">
            <a:avLst/>
          </a:prstGeom>
          <a:noFill/>
        </p:spPr>
        <p:txBody>
          <a:bodyPr wrap="square" lIns="0" tIns="0" rIns="0" bIns="0" rtlCol="0">
            <a:noAutofit/>
          </a:bodyPr>
          <a:lstStyle/>
          <a:p>
            <a:pPr algn="l">
              <a:spcAft>
                <a:spcPts val="1134"/>
              </a:spcAft>
            </a:pPr>
            <a:r>
              <a:rPr lang="en-GB" sz="1600">
                <a:latin typeface="Lexend" pitchFamily="2" charset="0"/>
              </a:rPr>
              <a:t>The following additional types of support are provided to victims in safe accommodation in Essex:  </a:t>
            </a:r>
          </a:p>
        </p:txBody>
      </p:sp>
    </p:spTree>
    <p:extLst>
      <p:ext uri="{BB962C8B-B14F-4D97-AF65-F5344CB8AC3E}">
        <p14:creationId xmlns:p14="http://schemas.microsoft.com/office/powerpoint/2010/main" val="1472713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C4F5D-D180-4807-FB19-0A9DE71C154B}"/>
              </a:ext>
            </a:extLst>
          </p:cNvPr>
          <p:cNvSpPr>
            <a:spLocks noGrp="1"/>
          </p:cNvSpPr>
          <p:nvPr>
            <p:ph type="title"/>
          </p:nvPr>
        </p:nvSpPr>
        <p:spPr>
          <a:xfrm>
            <a:off x="400879" y="167376"/>
            <a:ext cx="11247782" cy="893832"/>
          </a:xfrm>
          <a:solidFill>
            <a:schemeClr val="bg1"/>
          </a:solidFill>
        </p:spPr>
        <p:txBody>
          <a:bodyPr/>
          <a:lstStyle/>
          <a:p>
            <a:r>
              <a:rPr lang="en-GB" b="1">
                <a:latin typeface="Lexend" pitchFamily="2" charset="0"/>
                <a:cs typeface="Arial" panose="020B0604020202020204" pitchFamily="34" charset="0"/>
              </a:rPr>
              <a:t>Domestic Abuse Offer - Detailed</a:t>
            </a:r>
          </a:p>
        </p:txBody>
      </p:sp>
      <p:sp>
        <p:nvSpPr>
          <p:cNvPr id="3" name="Oval 2">
            <a:extLst>
              <a:ext uri="{FF2B5EF4-FFF2-40B4-BE49-F238E27FC236}">
                <a16:creationId xmlns:a16="http://schemas.microsoft.com/office/drawing/2014/main" id="{D96E2E87-20A0-9352-9419-AACD21B4EBAC}"/>
              </a:ext>
            </a:extLst>
          </p:cNvPr>
          <p:cNvSpPr/>
          <p:nvPr/>
        </p:nvSpPr>
        <p:spPr>
          <a:xfrm>
            <a:off x="3355757" y="972408"/>
            <a:ext cx="3757875" cy="3460193"/>
          </a:xfrm>
          <a:prstGeom prst="ellipse">
            <a:avLst/>
          </a:prstGeom>
          <a:solidFill>
            <a:schemeClr val="accent1">
              <a:lumMod val="60000"/>
              <a:lumOff val="40000"/>
            </a:schemeClr>
          </a:solidFill>
          <a:ln w="57150">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000" b="1">
                <a:solidFill>
                  <a:schemeClr val="tx1"/>
                </a:solidFill>
                <a:latin typeface="Lexend" pitchFamily="2" charset="0"/>
                <a:cs typeface="Arial" panose="020B0604020202020204" pitchFamily="34" charset="0"/>
              </a:rPr>
              <a:t>Commissioned</a:t>
            </a:r>
          </a:p>
          <a:p>
            <a:pPr algn="ctr"/>
            <a:r>
              <a:rPr lang="en-GB" b="1">
                <a:solidFill>
                  <a:schemeClr val="tx1"/>
                </a:solidFill>
                <a:latin typeface="Lexend" pitchFamily="2" charset="0"/>
                <a:cs typeface="Arial" panose="020B0604020202020204" pitchFamily="34" charset="0"/>
              </a:rPr>
              <a:t>2019-2025</a:t>
            </a:r>
          </a:p>
          <a:p>
            <a:pPr algn="ctr"/>
            <a:r>
              <a:rPr lang="en-GB" b="1">
                <a:solidFill>
                  <a:srgbClr val="FFFFFF"/>
                </a:solidFill>
                <a:latin typeface="Lexend" pitchFamily="2" charset="0"/>
                <a:cs typeface="Arial" panose="020B0604020202020204" pitchFamily="34" charset="0"/>
              </a:rPr>
              <a:t>For adult victims</a:t>
            </a:r>
          </a:p>
          <a:p>
            <a:pPr>
              <a:lnSpc>
                <a:spcPct val="150000"/>
              </a:lnSpc>
            </a:pPr>
            <a:endParaRPr lang="en-GB" sz="1000">
              <a:solidFill>
                <a:schemeClr val="tx1"/>
              </a:solidFill>
              <a:latin typeface="Lexend" pitchFamily="2" charset="0"/>
              <a:cs typeface="Arial" panose="020B0604020202020204" pitchFamily="34" charset="0"/>
            </a:endParaRPr>
          </a:p>
          <a:p>
            <a:pPr algn="ctr"/>
            <a:r>
              <a:rPr lang="en-GB" sz="1400" b="1">
                <a:solidFill>
                  <a:schemeClr val="tx1"/>
                </a:solidFill>
                <a:latin typeface="Lexend" pitchFamily="2" charset="0"/>
                <a:cs typeface="Arial" panose="020B0604020202020204" pitchFamily="34" charset="0"/>
              </a:rPr>
              <a:t>Compass Front Door Community Support Refuge Support Independent Domestic Violence Advisors</a:t>
            </a:r>
          </a:p>
        </p:txBody>
      </p:sp>
      <p:sp>
        <p:nvSpPr>
          <p:cNvPr id="4" name="Oval 3">
            <a:extLst>
              <a:ext uri="{FF2B5EF4-FFF2-40B4-BE49-F238E27FC236}">
                <a16:creationId xmlns:a16="http://schemas.microsoft.com/office/drawing/2014/main" id="{B48C34E0-17E3-FCCD-A482-5C6C04175B62}"/>
              </a:ext>
            </a:extLst>
          </p:cNvPr>
          <p:cNvSpPr/>
          <p:nvPr/>
        </p:nvSpPr>
        <p:spPr>
          <a:xfrm>
            <a:off x="7667273" y="883610"/>
            <a:ext cx="3872175" cy="3637791"/>
          </a:xfrm>
          <a:prstGeom prst="ellipse">
            <a:avLst/>
          </a:prstGeom>
          <a:solidFill>
            <a:schemeClr val="accent1">
              <a:lumMod val="40000"/>
              <a:lumOff val="60000"/>
            </a:schemeClr>
          </a:solidFill>
          <a:ln w="57150">
            <a:solidFill>
              <a:schemeClr val="tx2"/>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2000" b="1">
                <a:solidFill>
                  <a:schemeClr val="tx1"/>
                </a:solidFill>
                <a:latin typeface="Lexend" pitchFamily="2" charset="0"/>
                <a:cs typeface="Arial" panose="020B0604020202020204" pitchFamily="34" charset="0"/>
              </a:rPr>
              <a:t>Additional offer post 2021</a:t>
            </a:r>
          </a:p>
          <a:p>
            <a:pPr algn="ctr"/>
            <a:r>
              <a:rPr lang="en-GB" b="1">
                <a:solidFill>
                  <a:srgbClr val="FFFFFF"/>
                </a:solidFill>
                <a:latin typeface="Lexend" pitchFamily="2" charset="0"/>
                <a:cs typeface="Arial" panose="020B0604020202020204" pitchFamily="34" charset="0"/>
              </a:rPr>
              <a:t>Adults, children and young people </a:t>
            </a:r>
          </a:p>
          <a:p>
            <a:pPr algn="ctr"/>
            <a:endParaRPr lang="en-GB" sz="1000">
              <a:solidFill>
                <a:schemeClr val="tx1"/>
              </a:solidFill>
              <a:latin typeface="Lexend" pitchFamily="2" charset="0"/>
              <a:cs typeface="Arial" panose="020B0604020202020204" pitchFamily="34" charset="0"/>
            </a:endParaRPr>
          </a:p>
        </p:txBody>
      </p:sp>
      <p:sp>
        <p:nvSpPr>
          <p:cNvPr id="5" name="Oval 4">
            <a:extLst>
              <a:ext uri="{FF2B5EF4-FFF2-40B4-BE49-F238E27FC236}">
                <a16:creationId xmlns:a16="http://schemas.microsoft.com/office/drawing/2014/main" id="{35196EF5-434C-0845-8355-C9A36345CE3D}"/>
              </a:ext>
            </a:extLst>
          </p:cNvPr>
          <p:cNvSpPr/>
          <p:nvPr/>
        </p:nvSpPr>
        <p:spPr>
          <a:xfrm>
            <a:off x="5475246" y="3230431"/>
            <a:ext cx="3505200" cy="3460193"/>
          </a:xfrm>
          <a:prstGeom prst="ellipse">
            <a:avLst/>
          </a:prstGeom>
          <a:solidFill>
            <a:schemeClr val="accent1">
              <a:lumMod val="20000"/>
              <a:lumOff val="80000"/>
            </a:schemeClr>
          </a:solidFill>
          <a:ln w="57150">
            <a:solidFill>
              <a:schemeClr val="tx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a:solidFill>
                  <a:schemeClr val="tx1"/>
                </a:solidFill>
                <a:latin typeface="Lexend" pitchFamily="2" charset="0"/>
                <a:cs typeface="Arial" panose="020B0604020202020204" pitchFamily="34" charset="0"/>
              </a:rPr>
              <a:t>Early Intervention </a:t>
            </a:r>
          </a:p>
          <a:p>
            <a:pPr algn="ctr"/>
            <a:r>
              <a:rPr lang="en-GB" b="1">
                <a:solidFill>
                  <a:schemeClr val="tx1"/>
                </a:solidFill>
                <a:latin typeface="Lexend" pitchFamily="2" charset="0"/>
                <a:cs typeface="Arial" panose="020B0604020202020204" pitchFamily="34" charset="0"/>
              </a:rPr>
              <a:t>2019 - 2025</a:t>
            </a:r>
            <a:endParaRPr lang="en-GB" sz="2000">
              <a:solidFill>
                <a:schemeClr val="tx1"/>
              </a:solidFill>
              <a:latin typeface="Lexend" pitchFamily="2" charset="0"/>
              <a:cs typeface="Arial" panose="020B0604020202020204" pitchFamily="34" charset="0"/>
            </a:endParaRPr>
          </a:p>
          <a:p>
            <a:pPr algn="ctr"/>
            <a:endParaRPr lang="en-GB" sz="1400">
              <a:solidFill>
                <a:schemeClr val="tx1"/>
              </a:solidFill>
              <a:latin typeface="Lexend" pitchFamily="2" charset="0"/>
              <a:cs typeface="Arial" panose="020B0604020202020204" pitchFamily="34" charset="0"/>
            </a:endParaRPr>
          </a:p>
          <a:p>
            <a:pPr algn="ctr">
              <a:tabLst>
                <a:tab pos="84138" algn="l"/>
              </a:tabLst>
            </a:pPr>
            <a:r>
              <a:rPr lang="en-GB" sz="1400" b="1">
                <a:solidFill>
                  <a:schemeClr val="tx1"/>
                </a:solidFill>
                <a:latin typeface="Lexend" pitchFamily="2" charset="0"/>
                <a:cs typeface="Arial" panose="020B0604020202020204" pitchFamily="34" charset="0"/>
              </a:rPr>
              <a:t>Self-help resources in public places </a:t>
            </a:r>
          </a:p>
          <a:p>
            <a:pPr algn="ctr">
              <a:tabLst>
                <a:tab pos="84138" algn="l"/>
              </a:tabLst>
            </a:pPr>
            <a:r>
              <a:rPr lang="en-GB" sz="1400" b="1">
                <a:solidFill>
                  <a:schemeClr val="tx1"/>
                </a:solidFill>
                <a:latin typeface="Lexend" pitchFamily="2" charset="0"/>
                <a:cs typeface="Arial" panose="020B0604020202020204" pitchFamily="34" charset="0"/>
              </a:rPr>
              <a:t>Reducing parental conflict</a:t>
            </a:r>
          </a:p>
          <a:p>
            <a:pPr algn="ctr">
              <a:tabLst>
                <a:tab pos="84138" algn="l"/>
              </a:tabLst>
            </a:pPr>
            <a:r>
              <a:rPr lang="en-GB" sz="1400" b="1">
                <a:solidFill>
                  <a:schemeClr val="tx1"/>
                </a:solidFill>
                <a:latin typeface="Lexend" pitchFamily="2" charset="0"/>
                <a:cs typeface="Arial" panose="020B0604020202020204" pitchFamily="34" charset="0"/>
              </a:rPr>
              <a:t> Adolescent to parent violence</a:t>
            </a:r>
          </a:p>
          <a:p>
            <a:pPr algn="ctr">
              <a:tabLst>
                <a:tab pos="84138" algn="l"/>
              </a:tabLst>
            </a:pPr>
            <a:r>
              <a:rPr lang="en-GB" sz="1400" b="1">
                <a:solidFill>
                  <a:schemeClr val="tx1"/>
                </a:solidFill>
                <a:latin typeface="Lexend" pitchFamily="2" charset="0"/>
                <a:cs typeface="Arial" panose="020B0604020202020204" pitchFamily="34" charset="0"/>
              </a:rPr>
              <a:t>Young people &amp; healthy relationships</a:t>
            </a:r>
          </a:p>
        </p:txBody>
      </p:sp>
      <p:sp>
        <p:nvSpPr>
          <p:cNvPr id="7" name="TextBox 6">
            <a:extLst>
              <a:ext uri="{FF2B5EF4-FFF2-40B4-BE49-F238E27FC236}">
                <a16:creationId xmlns:a16="http://schemas.microsoft.com/office/drawing/2014/main" id="{4D013AE5-96FC-384E-6489-D911D1340E6F}"/>
              </a:ext>
            </a:extLst>
          </p:cNvPr>
          <p:cNvSpPr txBox="1"/>
          <p:nvPr/>
        </p:nvSpPr>
        <p:spPr>
          <a:xfrm>
            <a:off x="7793697" y="2603709"/>
            <a:ext cx="4051300" cy="1384995"/>
          </a:xfrm>
          <a:prstGeom prst="rect">
            <a:avLst/>
          </a:prstGeom>
          <a:noFill/>
        </p:spPr>
        <p:txBody>
          <a:bodyPr wrap="square">
            <a:spAutoFit/>
          </a:bodyPr>
          <a:lstStyle/>
          <a:p>
            <a:pPr marL="92075" algn="ctr"/>
            <a:r>
              <a:rPr lang="en-GB" sz="1200" b="1">
                <a:solidFill>
                  <a:schemeClr val="tx1"/>
                </a:solidFill>
                <a:latin typeface="Lexend" pitchFamily="2" charset="0"/>
                <a:cs typeface="Arial" panose="020B0604020202020204" pitchFamily="34" charset="0"/>
              </a:rPr>
              <a:t>Additional Safe </a:t>
            </a:r>
            <a:r>
              <a:rPr lang="en-GB" sz="1200" b="1">
                <a:latin typeface="Lexend" pitchFamily="2" charset="0"/>
                <a:cs typeface="Arial" panose="020B0604020202020204" pitchFamily="34" charset="0"/>
              </a:rPr>
              <a:t>A</a:t>
            </a:r>
            <a:r>
              <a:rPr lang="en-GB" sz="1200" b="1">
                <a:solidFill>
                  <a:schemeClr val="tx1"/>
                </a:solidFill>
                <a:latin typeface="Lexend" pitchFamily="2" charset="0"/>
                <a:cs typeface="Arial" panose="020B0604020202020204" pitchFamily="34" charset="0"/>
              </a:rPr>
              <a:t>ccommodation</a:t>
            </a:r>
          </a:p>
          <a:p>
            <a:pPr marL="92075" algn="ctr"/>
            <a:r>
              <a:rPr lang="en-GB" sz="1200" b="1">
                <a:solidFill>
                  <a:schemeClr val="tx1"/>
                </a:solidFill>
                <a:latin typeface="Lexend" pitchFamily="2" charset="0"/>
                <a:cs typeface="Arial" panose="020B0604020202020204" pitchFamily="34" charset="0"/>
              </a:rPr>
              <a:t> Compass capacity</a:t>
            </a:r>
          </a:p>
          <a:p>
            <a:pPr marL="92075" algn="ctr"/>
            <a:r>
              <a:rPr lang="en-GB" sz="1200" b="1">
                <a:solidFill>
                  <a:schemeClr val="tx1"/>
                </a:solidFill>
                <a:latin typeface="Lexend" pitchFamily="2" charset="0"/>
                <a:cs typeface="Arial" panose="020B0604020202020204" pitchFamily="34" charset="0"/>
              </a:rPr>
              <a:t> Support for Children &amp; Young People </a:t>
            </a:r>
          </a:p>
          <a:p>
            <a:pPr marL="92075" algn="ctr"/>
            <a:r>
              <a:rPr lang="en-GB" sz="1200" b="1">
                <a:solidFill>
                  <a:schemeClr val="tx1"/>
                </a:solidFill>
                <a:latin typeface="Lexend" pitchFamily="2" charset="0"/>
                <a:cs typeface="Arial" panose="020B0604020202020204" pitchFamily="34" charset="0"/>
              </a:rPr>
              <a:t>District Housing Navigators</a:t>
            </a:r>
          </a:p>
          <a:p>
            <a:pPr marL="92075" algn="ctr"/>
            <a:r>
              <a:rPr lang="en-GB" sz="1200" b="1">
                <a:solidFill>
                  <a:schemeClr val="tx1"/>
                </a:solidFill>
                <a:latin typeface="Lexend" pitchFamily="2" charset="0"/>
                <a:cs typeface="Arial" panose="020B0604020202020204" pitchFamily="34" charset="0"/>
              </a:rPr>
              <a:t>Flexible funding</a:t>
            </a:r>
          </a:p>
          <a:p>
            <a:pPr marL="92075" algn="ctr"/>
            <a:r>
              <a:rPr lang="en-GB" sz="1200" b="1">
                <a:solidFill>
                  <a:schemeClr val="tx1"/>
                </a:solidFill>
                <a:latin typeface="Lexend" pitchFamily="2" charset="0"/>
                <a:cs typeface="Arial" panose="020B0604020202020204" pitchFamily="34" charset="0"/>
              </a:rPr>
              <a:t>Specialist sexual abuse services</a:t>
            </a:r>
            <a:endParaRPr lang="en-GB" sz="1200" b="1">
              <a:latin typeface="Lexend" pitchFamily="2" charset="0"/>
              <a:cs typeface="Arial" panose="020B0604020202020204" pitchFamily="34" charset="0"/>
            </a:endParaRPr>
          </a:p>
          <a:p>
            <a:pPr marL="92075" algn="ctr"/>
            <a:r>
              <a:rPr lang="en-GB" sz="1200" b="1">
                <a:solidFill>
                  <a:schemeClr val="tx1"/>
                </a:solidFill>
                <a:latin typeface="Lexend" pitchFamily="2" charset="0"/>
                <a:cs typeface="Arial" panose="020B0604020202020204" pitchFamily="34" charset="0"/>
              </a:rPr>
              <a:t>Recovery </a:t>
            </a:r>
            <a:r>
              <a:rPr lang="en-GB" sz="1200" b="1">
                <a:latin typeface="Lexend" pitchFamily="2" charset="0"/>
                <a:cs typeface="Arial" panose="020B0604020202020204" pitchFamily="34" charset="0"/>
              </a:rPr>
              <a:t>R</a:t>
            </a:r>
            <a:r>
              <a:rPr lang="en-GB" sz="1200" b="1">
                <a:solidFill>
                  <a:schemeClr val="tx1"/>
                </a:solidFill>
                <a:latin typeface="Lexend" pitchFamily="2" charset="0"/>
                <a:cs typeface="Arial" panose="020B0604020202020204" pitchFamily="34" charset="0"/>
              </a:rPr>
              <a:t>efuge</a:t>
            </a:r>
            <a:endParaRPr lang="en-GB" sz="1400" b="1">
              <a:solidFill>
                <a:schemeClr val="tx1"/>
              </a:solidFill>
              <a:latin typeface="Lexend" pitchFamily="2" charset="0"/>
              <a:cs typeface="Arial" panose="020B0604020202020204" pitchFamily="34" charset="0"/>
            </a:endParaRPr>
          </a:p>
        </p:txBody>
      </p:sp>
      <p:sp>
        <p:nvSpPr>
          <p:cNvPr id="8" name="TextBox 7">
            <a:extLst>
              <a:ext uri="{FF2B5EF4-FFF2-40B4-BE49-F238E27FC236}">
                <a16:creationId xmlns:a16="http://schemas.microsoft.com/office/drawing/2014/main" id="{601A7ABB-6CC8-741D-1634-3365D7B071C8}"/>
              </a:ext>
            </a:extLst>
          </p:cNvPr>
          <p:cNvSpPr txBox="1"/>
          <p:nvPr/>
        </p:nvSpPr>
        <p:spPr>
          <a:xfrm>
            <a:off x="400879" y="1284269"/>
            <a:ext cx="2708967" cy="4900773"/>
          </a:xfrm>
          <a:prstGeom prst="rect">
            <a:avLst/>
          </a:prstGeom>
          <a:noFill/>
        </p:spPr>
        <p:txBody>
          <a:bodyPr wrap="square" lIns="0" tIns="0" rIns="0" bIns="0" rtlCol="0">
            <a:noAutofit/>
          </a:bodyPr>
          <a:lstStyle/>
          <a:p>
            <a:pPr algn="l">
              <a:spcAft>
                <a:spcPts val="1134"/>
              </a:spcAft>
            </a:pPr>
            <a:r>
              <a:rPr lang="en-GB">
                <a:latin typeface="Lexend" pitchFamily="2" charset="0"/>
              </a:rPr>
              <a:t>In addition to housing focused support, other needs of domestic abuse victims are being addressed through a range of actions and services. </a:t>
            </a:r>
          </a:p>
          <a:p>
            <a:pPr algn="l">
              <a:spcAft>
                <a:spcPts val="1134"/>
              </a:spcAft>
            </a:pPr>
            <a:r>
              <a:rPr lang="en-GB">
                <a:latin typeface="Lexend" pitchFamily="2" charset="0"/>
              </a:rPr>
              <a:t>Services and resources regarding early intervention, meeting the needs of young people and children, recovery following sexual abuse, and other areas of need have been put in place and are being further developed.</a:t>
            </a:r>
          </a:p>
          <a:p>
            <a:pPr algn="l">
              <a:spcAft>
                <a:spcPts val="1134"/>
              </a:spcAft>
            </a:pPr>
            <a:endParaRPr lang="en-GB">
              <a:latin typeface="Lexend" pitchFamily="2" charset="0"/>
            </a:endParaRPr>
          </a:p>
        </p:txBody>
      </p:sp>
    </p:spTree>
    <p:extLst>
      <p:ext uri="{BB962C8B-B14F-4D97-AF65-F5344CB8AC3E}">
        <p14:creationId xmlns:p14="http://schemas.microsoft.com/office/powerpoint/2010/main" val="1815044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9E71C-CA7A-1100-E6EC-E7C4AA326AFA}"/>
              </a:ext>
            </a:extLst>
          </p:cNvPr>
          <p:cNvSpPr>
            <a:spLocks noGrp="1"/>
          </p:cNvSpPr>
          <p:nvPr>
            <p:ph type="title"/>
          </p:nvPr>
        </p:nvSpPr>
        <p:spPr>
          <a:xfrm>
            <a:off x="306000" y="378571"/>
            <a:ext cx="11552400" cy="820800"/>
          </a:xfrm>
        </p:spPr>
        <p:txBody>
          <a:bodyPr/>
          <a:lstStyle/>
          <a:p>
            <a:r>
              <a:rPr lang="en-GB">
                <a:solidFill>
                  <a:srgbClr val="E40037"/>
                </a:solidFill>
                <a:latin typeface="Lexend" pitchFamily="2" charset="0"/>
              </a:rPr>
              <a:t>Support from Local Authorities</a:t>
            </a:r>
          </a:p>
        </p:txBody>
      </p:sp>
      <p:sp>
        <p:nvSpPr>
          <p:cNvPr id="7" name="TextBox 6">
            <a:extLst>
              <a:ext uri="{FF2B5EF4-FFF2-40B4-BE49-F238E27FC236}">
                <a16:creationId xmlns:a16="http://schemas.microsoft.com/office/drawing/2014/main" id="{FE9440F1-3670-99E4-C4EC-58DB7912CC0D}"/>
              </a:ext>
            </a:extLst>
          </p:cNvPr>
          <p:cNvSpPr txBox="1"/>
          <p:nvPr/>
        </p:nvSpPr>
        <p:spPr>
          <a:xfrm>
            <a:off x="424051" y="1199372"/>
            <a:ext cx="11552400" cy="4513060"/>
          </a:xfrm>
          <a:prstGeom prst="rect">
            <a:avLst/>
          </a:prstGeom>
          <a:noFill/>
        </p:spPr>
        <p:txBody>
          <a:bodyPr wrap="square" lIns="0" tIns="0" rIns="0" bIns="0" rtlCol="0">
            <a:noAutofit/>
          </a:bodyPr>
          <a:lstStyle/>
          <a:p>
            <a:pPr algn="l">
              <a:spcAft>
                <a:spcPts val="1134"/>
              </a:spcAft>
            </a:pPr>
            <a:r>
              <a:rPr lang="en-GB" b="1">
                <a:latin typeface="Lexend" pitchFamily="2" charset="0"/>
              </a:rPr>
              <a:t>The main route for domestic abuse victims to access Housing Support from Tier 2 Local Authorities is via the submission of a </a:t>
            </a:r>
            <a:r>
              <a:rPr lang="en-GB" b="1">
                <a:solidFill>
                  <a:srgbClr val="E40037"/>
                </a:solidFill>
                <a:latin typeface="Lexend" pitchFamily="2" charset="0"/>
              </a:rPr>
              <a:t>Homelessness Application to District Housing Services</a:t>
            </a:r>
            <a:r>
              <a:rPr lang="en-GB" b="1">
                <a:latin typeface="Lexend" pitchFamily="2" charset="0"/>
              </a:rPr>
              <a:t>. </a:t>
            </a:r>
          </a:p>
          <a:p>
            <a:pPr algn="l">
              <a:spcAft>
                <a:spcPts val="1134"/>
              </a:spcAft>
            </a:pPr>
            <a:endParaRPr lang="en-GB" sz="800">
              <a:latin typeface="Lexend" pitchFamily="2" charset="0"/>
            </a:endParaRPr>
          </a:p>
          <a:p>
            <a:pPr algn="l">
              <a:spcAft>
                <a:spcPts val="1134"/>
              </a:spcAft>
            </a:pPr>
            <a:r>
              <a:rPr lang="en-GB" sz="1600">
                <a:latin typeface="Lexend" pitchFamily="2" charset="0"/>
              </a:rPr>
              <a:t>Following the application, and in cases where the Housing Teams conclude the applicant is homeless or threatened with homelessness due to Domestic Abuse,  the Local Authority has a duty to support with either relieving homelessness or preventing it. As such, victims of domestic abuse with either be supported under the </a:t>
            </a:r>
            <a:r>
              <a:rPr lang="en-GB" sz="1600" b="1">
                <a:solidFill>
                  <a:srgbClr val="E40037"/>
                </a:solidFill>
                <a:latin typeface="Lexend" pitchFamily="2" charset="0"/>
              </a:rPr>
              <a:t>Prevention Duty</a:t>
            </a:r>
            <a:r>
              <a:rPr lang="en-GB" sz="1600" b="1">
                <a:solidFill>
                  <a:srgbClr val="C00000"/>
                </a:solidFill>
                <a:latin typeface="Lexend" pitchFamily="2" charset="0"/>
              </a:rPr>
              <a:t> </a:t>
            </a:r>
            <a:r>
              <a:rPr lang="en-GB" sz="1600">
                <a:latin typeface="Lexend" pitchFamily="2" charset="0"/>
              </a:rPr>
              <a:t>or the </a:t>
            </a:r>
            <a:r>
              <a:rPr lang="en-GB" sz="1600" b="1">
                <a:solidFill>
                  <a:srgbClr val="E40037"/>
                </a:solidFill>
                <a:latin typeface="Lexend" pitchFamily="2" charset="0"/>
              </a:rPr>
              <a:t>Relief Duty </a:t>
            </a:r>
            <a:r>
              <a:rPr lang="en-GB" sz="1600">
                <a:latin typeface="Lexend" pitchFamily="2" charset="0"/>
              </a:rPr>
              <a:t>in the initial stages. </a:t>
            </a:r>
          </a:p>
          <a:p>
            <a:pPr algn="l">
              <a:spcAft>
                <a:spcPts val="1134"/>
              </a:spcAft>
            </a:pPr>
            <a:endParaRPr lang="en-GB" sz="800">
              <a:latin typeface="Lexend" pitchFamily="2" charset="0"/>
            </a:endParaRPr>
          </a:p>
          <a:p>
            <a:pPr algn="l">
              <a:spcAft>
                <a:spcPts val="1134"/>
              </a:spcAft>
            </a:pPr>
            <a:r>
              <a:rPr lang="en-GB" sz="1600">
                <a:latin typeface="Lexend" pitchFamily="2" charset="0"/>
              </a:rPr>
              <a:t>If activity to relieve or prevent homelessness is not successful, the Local Authority must conduct inquiries on whether a </a:t>
            </a:r>
            <a:r>
              <a:rPr lang="en-GB" sz="1600" b="1">
                <a:solidFill>
                  <a:srgbClr val="E40037"/>
                </a:solidFill>
                <a:latin typeface="Lexend" pitchFamily="2" charset="0"/>
              </a:rPr>
              <a:t>Main Duty </a:t>
            </a:r>
            <a:r>
              <a:rPr lang="en-GB" sz="1600">
                <a:latin typeface="Lexend" pitchFamily="2" charset="0"/>
              </a:rPr>
              <a:t>is owed, where usually accommodation is offered by the district. During the inquiry period, the Local Authority has a duty to provide emergency accommodation if necessary. </a:t>
            </a:r>
          </a:p>
          <a:p>
            <a:pPr algn="l">
              <a:spcAft>
                <a:spcPts val="1134"/>
              </a:spcAft>
            </a:pPr>
            <a:endParaRPr lang="en-GB" sz="800">
              <a:latin typeface="Lexend" pitchFamily="2" charset="0"/>
            </a:endParaRPr>
          </a:p>
          <a:p>
            <a:pPr algn="l">
              <a:spcAft>
                <a:spcPts val="1134"/>
              </a:spcAft>
            </a:pPr>
            <a:r>
              <a:rPr lang="en-GB" sz="1600">
                <a:latin typeface="Lexend" pitchFamily="2" charset="0"/>
              </a:rPr>
              <a:t>The support provided under the duties varies depending on the needs of the applicant and can range from the use of Sanctuary Schemes, to providing funds to secure housing, or to making an offer of permanent housing. Temporary accommodation may be provided at different stages or duties depending on need. </a:t>
            </a:r>
          </a:p>
          <a:p>
            <a:pPr algn="l">
              <a:spcAft>
                <a:spcPts val="1134"/>
              </a:spcAft>
            </a:pPr>
            <a:endParaRPr lang="en-GB" sz="200">
              <a:latin typeface="Lexend" pitchFamily="2" charset="0"/>
            </a:endParaRPr>
          </a:p>
          <a:p>
            <a:pPr lvl="2">
              <a:spcAft>
                <a:spcPts val="1134"/>
              </a:spcAft>
            </a:pPr>
            <a:r>
              <a:rPr lang="en-GB" sz="1400" b="1">
                <a:solidFill>
                  <a:srgbClr val="E40037"/>
                </a:solidFill>
                <a:latin typeface="Lexend" pitchFamily="2" charset="0"/>
              </a:rPr>
              <a:t>N.B. </a:t>
            </a:r>
            <a:r>
              <a:rPr lang="en-GB" sz="1400">
                <a:latin typeface="Lexend" pitchFamily="2" charset="0"/>
              </a:rPr>
              <a:t>Basildon Borough Council has a Domestic Abuse designated Housing Team which may support victims of domestic abuse who approach the local authority without the victims submitting a Homelessness Application. As such, these victims have been included in this analysis. Similarly, Castle Point Borough Council have advised that victims approaching the Borough may often apply for housing through the Borough’s Housing Register. As such, these victims have been included in this analysis.</a:t>
            </a:r>
          </a:p>
        </p:txBody>
      </p:sp>
      <p:pic>
        <p:nvPicPr>
          <p:cNvPr id="5122" name="Picture 2" descr="Town hall - Free buildings icons">
            <a:extLst>
              <a:ext uri="{FF2B5EF4-FFF2-40B4-BE49-F238E27FC236}">
                <a16:creationId xmlns:a16="http://schemas.microsoft.com/office/drawing/2014/main" id="{15CA825C-681D-EA60-6C08-3E331ED0C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9640" y="196370"/>
            <a:ext cx="879240" cy="8792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arning sign - Free signs icons">
            <a:extLst>
              <a:ext uri="{FF2B5EF4-FFF2-40B4-BE49-F238E27FC236}">
                <a16:creationId xmlns:a16="http://schemas.microsoft.com/office/drawing/2014/main" id="{380DB54E-7F78-4745-D2A4-7DE7341EF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024" y="5895479"/>
            <a:ext cx="583950" cy="58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735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673562" y="2334357"/>
            <a:ext cx="9518401" cy="1310400"/>
          </a:xfrm>
        </p:spPr>
        <p:txBody>
          <a:bodyPr/>
          <a:lstStyle/>
          <a:p>
            <a:r>
              <a:rPr lang="en-GB" sz="6000">
                <a:latin typeface="Lexend" pitchFamily="2" charset="0"/>
              </a:rPr>
              <a:t>Demand for Domestic</a:t>
            </a:r>
            <a:br>
              <a:rPr lang="en-GB" sz="6000">
                <a:latin typeface="Lexend" pitchFamily="2" charset="0"/>
              </a:rPr>
            </a:br>
            <a:r>
              <a:rPr lang="en-GB" sz="6000">
                <a:latin typeface="Lexend" pitchFamily="2" charset="0"/>
              </a:rPr>
              <a:t>Abuse Services</a:t>
            </a:r>
          </a:p>
        </p:txBody>
      </p:sp>
    </p:spTree>
    <p:extLst>
      <p:ext uri="{BB962C8B-B14F-4D97-AF65-F5344CB8AC3E}">
        <p14:creationId xmlns:p14="http://schemas.microsoft.com/office/powerpoint/2010/main" val="741854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9178D-7F07-7DEC-0C48-9ECF41B9879D}"/>
              </a:ext>
            </a:extLst>
          </p:cNvPr>
          <p:cNvSpPr>
            <a:spLocks noGrp="1"/>
          </p:cNvSpPr>
          <p:nvPr>
            <p:ph type="title"/>
          </p:nvPr>
        </p:nvSpPr>
        <p:spPr>
          <a:xfrm>
            <a:off x="507017" y="2332129"/>
            <a:ext cx="10528628" cy="927082"/>
          </a:xfrm>
        </p:spPr>
        <p:txBody>
          <a:bodyPr/>
          <a:lstStyle/>
          <a:p>
            <a:r>
              <a:rPr lang="en-GB" sz="6000">
                <a:latin typeface="Lexend" pitchFamily="2" charset="0"/>
              </a:rPr>
              <a:t>Key Findings and Recommendations </a:t>
            </a:r>
            <a:br>
              <a:rPr lang="en-GB" sz="6000" b="1">
                <a:solidFill>
                  <a:schemeClr val="bg1"/>
                </a:solidFill>
                <a:latin typeface="Lexend" pitchFamily="2" charset="0"/>
              </a:rPr>
            </a:br>
            <a:endParaRPr lang="en-GB"/>
          </a:p>
        </p:txBody>
      </p:sp>
    </p:spTree>
    <p:extLst>
      <p:ext uri="{BB962C8B-B14F-4D97-AF65-F5344CB8AC3E}">
        <p14:creationId xmlns:p14="http://schemas.microsoft.com/office/powerpoint/2010/main" val="2651279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0F89-7B5B-7B92-92F7-D06CEF3FD28B}"/>
              </a:ext>
            </a:extLst>
          </p:cNvPr>
          <p:cNvSpPr>
            <a:spLocks noGrp="1"/>
          </p:cNvSpPr>
          <p:nvPr>
            <p:ph type="title"/>
          </p:nvPr>
        </p:nvSpPr>
        <p:spPr>
          <a:xfrm>
            <a:off x="524278" y="369461"/>
            <a:ext cx="11477331" cy="577851"/>
          </a:xfrm>
        </p:spPr>
        <p:txBody>
          <a:bodyPr/>
          <a:lstStyle/>
          <a:p>
            <a:r>
              <a:rPr lang="en-GB">
                <a:solidFill>
                  <a:srgbClr val="E40037"/>
                </a:solidFill>
                <a:latin typeface="Lexend"/>
              </a:rPr>
              <a:t>Key Findings</a:t>
            </a:r>
            <a:endParaRPr lang="en-GB" sz="4400">
              <a:latin typeface="Lexend" pitchFamily="2" charset="0"/>
            </a:endParaRPr>
          </a:p>
        </p:txBody>
      </p:sp>
      <p:sp>
        <p:nvSpPr>
          <p:cNvPr id="8" name="Content Placeholder 2">
            <a:extLst>
              <a:ext uri="{FF2B5EF4-FFF2-40B4-BE49-F238E27FC236}">
                <a16:creationId xmlns:a16="http://schemas.microsoft.com/office/drawing/2014/main" id="{FC4DA092-0838-828A-6A73-ABF70C1B53A0}"/>
              </a:ext>
            </a:extLst>
          </p:cNvPr>
          <p:cNvSpPr>
            <a:spLocks noGrp="1"/>
          </p:cNvSpPr>
          <p:nvPr>
            <p:ph sz="half" idx="1"/>
          </p:nvPr>
        </p:nvSpPr>
        <p:spPr>
          <a:xfrm>
            <a:off x="520379" y="1217984"/>
            <a:ext cx="10321665" cy="5443604"/>
          </a:xfrm>
        </p:spPr>
        <p:txBody>
          <a:bodyPr/>
          <a:lstStyle/>
          <a:p>
            <a:r>
              <a:rPr lang="en-GB" sz="1800" b="0">
                <a:latin typeface="Lexend" pitchFamily="2" charset="0"/>
              </a:rPr>
              <a:t>Compass referrals have seen a significant increase, particularly in the last 6 months leading up to September 2023. While most referrals have an Advice, Information and Guidance only outcome, </a:t>
            </a:r>
            <a:r>
              <a:rPr lang="en-GB" sz="1800">
                <a:solidFill>
                  <a:srgbClr val="E40037"/>
                </a:solidFill>
                <a:latin typeface="Lexend" pitchFamily="2" charset="0"/>
              </a:rPr>
              <a:t>what is the impact of this increase on Compass’ capacity to assess and process referrals? </a:t>
            </a:r>
          </a:p>
          <a:p>
            <a:r>
              <a:rPr lang="en-GB" sz="1800" b="0">
                <a:latin typeface="Lexend" pitchFamily="2" charset="0"/>
              </a:rPr>
              <a:t>Police recorded DA incidents have experienced a decrease, but Compass and Domestic Abuse Provider referrals have increased. </a:t>
            </a:r>
            <a:r>
              <a:rPr lang="en-GB" sz="1800">
                <a:solidFill>
                  <a:srgbClr val="E40037"/>
                </a:solidFill>
                <a:latin typeface="Lexend" pitchFamily="2" charset="0"/>
              </a:rPr>
              <a:t>What are the factors driving the decrease in referrals to Police and an increase in referrals to Domestic Abuse Services? </a:t>
            </a:r>
          </a:p>
          <a:p>
            <a:r>
              <a:rPr lang="en-GB" sz="1800" b="0">
                <a:latin typeface="Lexend" pitchFamily="2" charset="0"/>
              </a:rPr>
              <a:t>Provider service starts have seen an increase, a lot of which was seen in north and mid Essex in 2022. </a:t>
            </a:r>
            <a:r>
              <a:rPr lang="en-GB" sz="1800">
                <a:solidFill>
                  <a:srgbClr val="E40037"/>
                </a:solidFill>
                <a:latin typeface="Lexend" pitchFamily="2" charset="0"/>
              </a:rPr>
              <a:t>How did this impact capacity? </a:t>
            </a:r>
          </a:p>
          <a:p>
            <a:r>
              <a:rPr lang="en-GB" sz="1800" b="0">
                <a:latin typeface="Lexend" pitchFamily="2" charset="0"/>
              </a:rPr>
              <a:t>Over 1,000 Compass referrals and over 500 provider referrals were not progressed further due to the client not wanting support. </a:t>
            </a:r>
            <a:r>
              <a:rPr lang="en-GB" sz="1800">
                <a:solidFill>
                  <a:srgbClr val="E40037"/>
                </a:solidFill>
                <a:latin typeface="Lexend" pitchFamily="2" charset="0"/>
              </a:rPr>
              <a:t>Could data collection of clients’ reasons help with understanding how to engage and support these individuals? </a:t>
            </a:r>
          </a:p>
          <a:p>
            <a:r>
              <a:rPr lang="en-GB" sz="1800">
                <a:solidFill>
                  <a:srgbClr val="E40037"/>
                </a:solidFill>
                <a:latin typeface="Lexend" pitchFamily="2" charset="0"/>
              </a:rPr>
              <a:t>231</a:t>
            </a:r>
            <a:r>
              <a:rPr lang="en-GB" sz="1800" b="0">
                <a:latin typeface="Lexend" pitchFamily="2" charset="0"/>
              </a:rPr>
              <a:t> clients referred to providers were not progressed due to the provider being unable to meet clients’ needs. </a:t>
            </a:r>
          </a:p>
          <a:p>
            <a:endParaRPr lang="en-GB" sz="1800" b="0">
              <a:latin typeface="Lexend" pitchFamily="2" charset="0"/>
            </a:endParaRPr>
          </a:p>
          <a:p>
            <a:pPr marL="285750" indent="-285750">
              <a:buFont typeface="Arial" panose="020B0604020202020204" pitchFamily="34" charset="0"/>
              <a:buChar char="•"/>
            </a:pPr>
            <a:endParaRPr lang="en-GB" b="0">
              <a:latin typeface="Lexend" pitchFamily="2" charset="0"/>
            </a:endParaRPr>
          </a:p>
        </p:txBody>
      </p:sp>
    </p:spTree>
    <p:extLst>
      <p:ext uri="{BB962C8B-B14F-4D97-AF65-F5344CB8AC3E}">
        <p14:creationId xmlns:p14="http://schemas.microsoft.com/office/powerpoint/2010/main" val="3687678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CA4705E-1FDD-D850-02E3-7A3FF0A0A054}"/>
              </a:ext>
            </a:extLst>
          </p:cNvPr>
          <p:cNvSpPr/>
          <p:nvPr/>
        </p:nvSpPr>
        <p:spPr>
          <a:xfrm>
            <a:off x="6239378" y="1949924"/>
            <a:ext cx="2745542" cy="27484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Lexend" pitchFamily="2" charset="0"/>
                <a:ea typeface="+mn-ea"/>
                <a:cs typeface="+mn-cs"/>
              </a:rPr>
              <a:t>6,662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Lexend" pitchFamily="2" charset="0"/>
                <a:ea typeface="+mn-ea"/>
                <a:cs typeface="+mn-cs"/>
              </a:rPr>
              <a:t>distinct individuals had a referral to Compass</a:t>
            </a:r>
            <a:endParaRPr kumimoji="0" lang="en-GB" sz="3600" b="0" i="0" u="none" strike="noStrike" kern="1200" cap="none" spc="0" normalizeH="0" baseline="0" noProof="0">
              <a:ln>
                <a:noFill/>
              </a:ln>
              <a:solidFill>
                <a:prstClr val="white"/>
              </a:solidFill>
              <a:effectLst/>
              <a:uLnTx/>
              <a:uFillTx/>
              <a:latin typeface="Lexend" pitchFamily="2" charset="0"/>
              <a:ea typeface="+mn-ea"/>
              <a:cs typeface="+mn-cs"/>
            </a:endParaRPr>
          </a:p>
        </p:txBody>
      </p:sp>
      <p:sp>
        <p:nvSpPr>
          <p:cNvPr id="2" name="Title 1">
            <a:extLst>
              <a:ext uri="{FF2B5EF4-FFF2-40B4-BE49-F238E27FC236}">
                <a16:creationId xmlns:a16="http://schemas.microsoft.com/office/drawing/2014/main" id="{DABC496D-ADCC-8FFB-A410-4DFC76DA566D}"/>
              </a:ext>
            </a:extLst>
          </p:cNvPr>
          <p:cNvSpPr>
            <a:spLocks noGrp="1"/>
          </p:cNvSpPr>
          <p:nvPr>
            <p:ph type="title"/>
          </p:nvPr>
        </p:nvSpPr>
        <p:spPr>
          <a:xfrm>
            <a:off x="250475" y="381789"/>
            <a:ext cx="11691049" cy="1065091"/>
          </a:xfrm>
        </p:spPr>
        <p:txBody>
          <a:bodyPr/>
          <a:lstStyle/>
          <a:p>
            <a:r>
              <a:rPr lang="en-GB">
                <a:latin typeface="Lexend" pitchFamily="2" charset="0"/>
              </a:rPr>
              <a:t>Between April 2021 and September 2023 in Essex…</a:t>
            </a:r>
          </a:p>
        </p:txBody>
      </p:sp>
      <p:sp>
        <p:nvSpPr>
          <p:cNvPr id="9" name="Text Placeholder 8">
            <a:extLst>
              <a:ext uri="{FF2B5EF4-FFF2-40B4-BE49-F238E27FC236}">
                <a16:creationId xmlns:a16="http://schemas.microsoft.com/office/drawing/2014/main" id="{1F547DAB-F3A1-3596-AC42-258027E63441}"/>
              </a:ext>
            </a:extLst>
          </p:cNvPr>
          <p:cNvSpPr>
            <a:spLocks noGrp="1"/>
          </p:cNvSpPr>
          <p:nvPr>
            <p:ph type="body" sz="quarter" idx="14"/>
          </p:nvPr>
        </p:nvSpPr>
        <p:spPr>
          <a:xfrm>
            <a:off x="9390580" y="5044643"/>
            <a:ext cx="2592552" cy="1240379"/>
          </a:xfrm>
        </p:spPr>
        <p:txBody>
          <a:bodyPr/>
          <a:lstStyle/>
          <a:p>
            <a:pPr marL="0" marR="0" lvl="0" indent="0" algn="ctr" defTabSz="914400" rtl="0" eaLnBrk="1" fontAlgn="auto" latinLnBrk="0" hangingPunct="1">
              <a:lnSpc>
                <a:spcPct val="100000"/>
              </a:lnSpc>
              <a:spcBef>
                <a:spcPts val="1134"/>
              </a:spcBef>
              <a:spcAft>
                <a:spcPts val="1134"/>
              </a:spcAft>
              <a:buClrTx/>
              <a:buSzTx/>
              <a:buFont typeface="Arial" panose="020B0604020202020204" pitchFamily="34" charset="0"/>
              <a:buNone/>
              <a:tabLst/>
              <a:defRPr/>
            </a:pPr>
            <a:r>
              <a:rPr kumimoji="0" lang="en-GB" sz="1700" b="1" i="0" u="none" strike="noStrike" kern="1200" cap="none" spc="0" normalizeH="0" baseline="0" noProof="0">
                <a:ln>
                  <a:noFill/>
                </a:ln>
                <a:solidFill>
                  <a:srgbClr val="000000"/>
                </a:solidFill>
                <a:effectLst/>
                <a:uLnTx/>
                <a:uFillTx/>
                <a:latin typeface="Lexend" pitchFamily="2" charset="0"/>
                <a:ea typeface="+mn-ea"/>
                <a:cs typeface="+mn-cs"/>
              </a:rPr>
              <a:t>6,349 (88%) </a:t>
            </a:r>
            <a:r>
              <a:rPr kumimoji="0" lang="en-GB" sz="1700" b="0" i="0" u="none" strike="noStrike" kern="1200" cap="none" spc="0" normalizeH="0" baseline="0" noProof="0">
                <a:ln>
                  <a:noFill/>
                </a:ln>
                <a:solidFill>
                  <a:srgbClr val="000000"/>
                </a:solidFill>
                <a:effectLst/>
                <a:uLnTx/>
                <a:uFillTx/>
                <a:latin typeface="Lexend" pitchFamily="2" charset="0"/>
                <a:ea typeface="+mn-ea"/>
                <a:cs typeface="+mn-cs"/>
              </a:rPr>
              <a:t>of whom were supported in Community Outreach services</a:t>
            </a:r>
          </a:p>
        </p:txBody>
      </p:sp>
      <p:sp>
        <p:nvSpPr>
          <p:cNvPr id="10" name="Text Placeholder 9">
            <a:extLst>
              <a:ext uri="{FF2B5EF4-FFF2-40B4-BE49-F238E27FC236}">
                <a16:creationId xmlns:a16="http://schemas.microsoft.com/office/drawing/2014/main" id="{BDE9D377-C7C1-1ED4-A759-E986BF505E5B}"/>
              </a:ext>
            </a:extLst>
          </p:cNvPr>
          <p:cNvSpPr>
            <a:spLocks noGrp="1"/>
          </p:cNvSpPr>
          <p:nvPr>
            <p:ph type="body" sz="quarter" idx="15"/>
          </p:nvPr>
        </p:nvSpPr>
        <p:spPr>
          <a:xfrm>
            <a:off x="168003" y="5044643"/>
            <a:ext cx="2595639" cy="1134153"/>
          </a:xfrm>
        </p:spPr>
        <p:txBody>
          <a:bodyPr/>
          <a:lstStyle/>
          <a:p>
            <a:pPr algn="ctr"/>
            <a:r>
              <a:rPr lang="en-GB">
                <a:latin typeface="Lexend" pitchFamily="2" charset="0"/>
              </a:rPr>
              <a:t>71,578</a:t>
            </a:r>
            <a:r>
              <a:rPr lang="en-GB" b="0">
                <a:latin typeface="Lexend" pitchFamily="2" charset="0"/>
              </a:rPr>
              <a:t> of the recorded incidents were found to have been a crime</a:t>
            </a:r>
          </a:p>
        </p:txBody>
      </p:sp>
      <p:sp>
        <p:nvSpPr>
          <p:cNvPr id="21" name="Oval 20">
            <a:extLst>
              <a:ext uri="{FF2B5EF4-FFF2-40B4-BE49-F238E27FC236}">
                <a16:creationId xmlns:a16="http://schemas.microsoft.com/office/drawing/2014/main" id="{7B6C53D2-84E1-E234-EF15-8E47C699160F}"/>
              </a:ext>
            </a:extLst>
          </p:cNvPr>
          <p:cNvSpPr/>
          <p:nvPr/>
        </p:nvSpPr>
        <p:spPr>
          <a:xfrm>
            <a:off x="3125349" y="1949924"/>
            <a:ext cx="2827274" cy="274849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solidFill>
                  <a:schemeClr val="bg1"/>
                </a:solidFill>
                <a:latin typeface="Lexend" pitchFamily="2" charset="0"/>
              </a:rPr>
              <a:t>21,567</a:t>
            </a:r>
          </a:p>
          <a:p>
            <a:pPr algn="ctr"/>
            <a:r>
              <a:rPr lang="en-GB">
                <a:solidFill>
                  <a:schemeClr val="bg1"/>
                </a:solidFill>
                <a:latin typeface="Lexend" pitchFamily="2" charset="0"/>
              </a:rPr>
              <a:t>calls were made to Compass</a:t>
            </a:r>
          </a:p>
        </p:txBody>
      </p:sp>
      <p:sp>
        <p:nvSpPr>
          <p:cNvPr id="24" name="Oval 23">
            <a:extLst>
              <a:ext uri="{FF2B5EF4-FFF2-40B4-BE49-F238E27FC236}">
                <a16:creationId xmlns:a16="http://schemas.microsoft.com/office/drawing/2014/main" id="{941C2320-D41B-EDDC-FAF3-EE11097BC528}"/>
              </a:ext>
            </a:extLst>
          </p:cNvPr>
          <p:cNvSpPr/>
          <p:nvPr/>
        </p:nvSpPr>
        <p:spPr>
          <a:xfrm>
            <a:off x="93052" y="2077709"/>
            <a:ext cx="2745542" cy="270258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300" b="1">
                <a:latin typeface="Lexend" pitchFamily="2" charset="0"/>
              </a:rPr>
              <a:t>99,199</a:t>
            </a:r>
            <a:r>
              <a:rPr lang="en-GB" sz="4400">
                <a:latin typeface="Lexend" pitchFamily="2" charset="0"/>
              </a:rPr>
              <a:t> </a:t>
            </a:r>
            <a:r>
              <a:rPr lang="en-GB">
                <a:latin typeface="Lexend" pitchFamily="2" charset="0"/>
              </a:rPr>
              <a:t>domestic abuse incidents were recorded by the Police</a:t>
            </a:r>
          </a:p>
        </p:txBody>
      </p:sp>
      <p:sp>
        <p:nvSpPr>
          <p:cNvPr id="26" name="Text Placeholder 6">
            <a:extLst>
              <a:ext uri="{FF2B5EF4-FFF2-40B4-BE49-F238E27FC236}">
                <a16:creationId xmlns:a16="http://schemas.microsoft.com/office/drawing/2014/main" id="{C3DC3A75-A15A-F54F-F72B-4BE746EA04D4}"/>
              </a:ext>
            </a:extLst>
          </p:cNvPr>
          <p:cNvSpPr txBox="1">
            <a:spLocks/>
          </p:cNvSpPr>
          <p:nvPr/>
        </p:nvSpPr>
        <p:spPr>
          <a:xfrm>
            <a:off x="3241166" y="5044643"/>
            <a:ext cx="2595640" cy="1055625"/>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latin typeface="Lexend" pitchFamily="2" charset="0"/>
              </a:rPr>
              <a:t>19,386 (90%) </a:t>
            </a:r>
            <a:r>
              <a:rPr lang="en-GB" b="0">
                <a:latin typeface="Lexend" pitchFamily="2" charset="0"/>
              </a:rPr>
              <a:t>of the calls received by Compass were answered</a:t>
            </a:r>
          </a:p>
        </p:txBody>
      </p:sp>
      <p:sp>
        <p:nvSpPr>
          <p:cNvPr id="4" name="Oval 3">
            <a:extLst>
              <a:ext uri="{FF2B5EF4-FFF2-40B4-BE49-F238E27FC236}">
                <a16:creationId xmlns:a16="http://schemas.microsoft.com/office/drawing/2014/main" id="{2F4A0631-8495-45F2-382E-C691A640DA81}"/>
              </a:ext>
            </a:extLst>
          </p:cNvPr>
          <p:cNvSpPr/>
          <p:nvPr/>
        </p:nvSpPr>
        <p:spPr>
          <a:xfrm>
            <a:off x="9271675" y="1949925"/>
            <a:ext cx="2745542" cy="2748491"/>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Lexend" pitchFamily="2" charset="0"/>
                <a:ea typeface="+mn-ea"/>
                <a:cs typeface="+mn-cs"/>
              </a:rPr>
              <a:t>8,005</a:t>
            </a:r>
            <a:r>
              <a:rPr kumimoji="0" lang="en-GB" sz="4400" b="0" i="0" u="none" strike="noStrike" kern="1200" cap="none" spc="0" normalizeH="0" baseline="0" noProof="0">
                <a:ln>
                  <a:noFill/>
                </a:ln>
                <a:solidFill>
                  <a:prstClr val="white"/>
                </a:solidFill>
                <a:effectLst/>
                <a:uLnTx/>
                <a:uFillTx/>
                <a:latin typeface="Lexend" pitchFamily="2" charset="0"/>
                <a:ea typeface="+mn-ea"/>
                <a:cs typeface="+mn-cs"/>
              </a:rPr>
              <a:t> </a:t>
            </a:r>
            <a:r>
              <a:rPr kumimoji="0" lang="en-GB" sz="1800" b="0" i="0" u="none" strike="noStrike" kern="1200" cap="none" spc="0" normalizeH="0" baseline="0" noProof="0">
                <a:ln>
                  <a:noFill/>
                </a:ln>
                <a:solidFill>
                  <a:prstClr val="white"/>
                </a:solidFill>
                <a:effectLst/>
                <a:uLnTx/>
                <a:uFillTx/>
                <a:latin typeface="Lexend" pitchFamily="2" charset="0"/>
                <a:ea typeface="+mn-ea"/>
                <a:cs typeface="+mn-cs"/>
              </a:rPr>
              <a:t>distinct victims were referred to Domestic Abuse Providers </a:t>
            </a:r>
            <a:endParaRPr kumimoji="0" lang="en-GB" sz="3600" b="0" i="0" u="none" strike="noStrike" kern="1200" cap="none" spc="0" normalizeH="0" baseline="0" noProof="0">
              <a:ln>
                <a:noFill/>
              </a:ln>
              <a:solidFill>
                <a:prstClr val="white"/>
              </a:solidFill>
              <a:effectLst/>
              <a:uLnTx/>
              <a:uFillTx/>
              <a:latin typeface="Lexend" pitchFamily="2" charset="0"/>
              <a:ea typeface="+mn-ea"/>
              <a:cs typeface="+mn-cs"/>
            </a:endParaRPr>
          </a:p>
        </p:txBody>
      </p:sp>
      <p:sp>
        <p:nvSpPr>
          <p:cNvPr id="5" name="Text Placeholder 8">
            <a:extLst>
              <a:ext uri="{FF2B5EF4-FFF2-40B4-BE49-F238E27FC236}">
                <a16:creationId xmlns:a16="http://schemas.microsoft.com/office/drawing/2014/main" id="{E73E68D7-459A-13CD-9D64-099389C127E7}"/>
              </a:ext>
            </a:extLst>
          </p:cNvPr>
          <p:cNvSpPr txBox="1">
            <a:spLocks/>
          </p:cNvSpPr>
          <p:nvPr/>
        </p:nvSpPr>
        <p:spPr>
          <a:xfrm>
            <a:off x="6314328" y="5044643"/>
            <a:ext cx="2595641" cy="124037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GB">
                <a:solidFill>
                  <a:srgbClr val="000000"/>
                </a:solidFill>
                <a:latin typeface="Lexend" pitchFamily="2" charset="0"/>
              </a:rPr>
              <a:t>3,630 (54%)</a:t>
            </a:r>
            <a:r>
              <a:rPr lang="en-GB" b="0">
                <a:solidFill>
                  <a:srgbClr val="000000"/>
                </a:solidFill>
                <a:latin typeface="Lexend" pitchFamily="2" charset="0"/>
              </a:rPr>
              <a:t> of whom were referred to a Domestic Abuse service </a:t>
            </a:r>
          </a:p>
        </p:txBody>
      </p:sp>
      <p:sp>
        <p:nvSpPr>
          <p:cNvPr id="6" name="TextBox 5">
            <a:extLst>
              <a:ext uri="{FF2B5EF4-FFF2-40B4-BE49-F238E27FC236}">
                <a16:creationId xmlns:a16="http://schemas.microsoft.com/office/drawing/2014/main" id="{0710C708-D327-6A5B-B4E5-927E569CB249}"/>
              </a:ext>
            </a:extLst>
          </p:cNvPr>
          <p:cNvSpPr txBox="1"/>
          <p:nvPr/>
        </p:nvSpPr>
        <p:spPr>
          <a:xfrm>
            <a:off x="10228343" y="2149840"/>
            <a:ext cx="832206" cy="236305"/>
          </a:xfrm>
          <a:prstGeom prst="rect">
            <a:avLst/>
          </a:prstGeom>
          <a:noFill/>
        </p:spPr>
        <p:txBody>
          <a:bodyPr wrap="square" lIns="0" tIns="0" rIns="0" bIns="0" rtlCol="0">
            <a:noAutofit/>
          </a:bodyPr>
          <a:lstStyle/>
          <a:p>
            <a:pPr algn="ctr">
              <a:spcAft>
                <a:spcPts val="1134"/>
              </a:spcAft>
            </a:pPr>
            <a:r>
              <a:rPr lang="en-GB" sz="1500">
                <a:solidFill>
                  <a:schemeClr val="bg1"/>
                </a:solidFill>
                <a:latin typeface="Lexend" pitchFamily="2" charset="0"/>
              </a:rPr>
              <a:t>at least*</a:t>
            </a:r>
          </a:p>
        </p:txBody>
      </p:sp>
      <p:sp>
        <p:nvSpPr>
          <p:cNvPr id="7" name="Text Placeholder 9">
            <a:extLst>
              <a:ext uri="{FF2B5EF4-FFF2-40B4-BE49-F238E27FC236}">
                <a16:creationId xmlns:a16="http://schemas.microsoft.com/office/drawing/2014/main" id="{9C469EBC-17DA-A2E8-58BA-6E80F0F87B99}"/>
              </a:ext>
            </a:extLst>
          </p:cNvPr>
          <p:cNvSpPr txBox="1">
            <a:spLocks/>
          </p:cNvSpPr>
          <p:nvPr/>
        </p:nvSpPr>
        <p:spPr>
          <a:xfrm>
            <a:off x="165427" y="6443148"/>
            <a:ext cx="11817705" cy="341247"/>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0">
                <a:solidFill>
                  <a:schemeClr val="tx1">
                    <a:lumMod val="50000"/>
                    <a:lumOff val="50000"/>
                  </a:schemeClr>
                </a:solidFill>
                <a:latin typeface="Lexend" pitchFamily="2" charset="0"/>
              </a:rPr>
              <a:t>*Please note that one of the providers was able to only share data on services as opposed to all referrals. As such, service starts for this provider were counted for this figure in lieu of all referrals. The total number of referrals to all three providers was as such higher that 8,005.</a:t>
            </a:r>
          </a:p>
        </p:txBody>
      </p:sp>
    </p:spTree>
    <p:extLst>
      <p:ext uri="{BB962C8B-B14F-4D97-AF65-F5344CB8AC3E}">
        <p14:creationId xmlns:p14="http://schemas.microsoft.com/office/powerpoint/2010/main" val="11178166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0F89-7B5B-7B92-92F7-D06CEF3FD28B}"/>
              </a:ext>
            </a:extLst>
          </p:cNvPr>
          <p:cNvSpPr>
            <a:spLocks noGrp="1"/>
          </p:cNvSpPr>
          <p:nvPr>
            <p:ph type="title"/>
          </p:nvPr>
        </p:nvSpPr>
        <p:spPr>
          <a:xfrm>
            <a:off x="240323" y="209549"/>
            <a:ext cx="11598339" cy="1860738"/>
          </a:xfrm>
        </p:spPr>
        <p:txBody>
          <a:bodyPr/>
          <a:lstStyle/>
          <a:p>
            <a:r>
              <a:rPr lang="en-GB">
                <a:latin typeface="Lexend" pitchFamily="2" charset="0"/>
              </a:rPr>
              <a:t>Domestic Abuse crimes reported to Essex Police saw a decrease in late 2022, and have remained at a decreased level since</a:t>
            </a:r>
          </a:p>
        </p:txBody>
      </p:sp>
      <p:graphicFrame>
        <p:nvGraphicFramePr>
          <p:cNvPr id="5" name="Chart 4" descr="Graph showing two lines, Domestic Abuse Crimes and Domestic Abuse Non Crimes.  The trend shows that Domestic Abuse Crimes have exceeded Non Crimes over time - from April 2021 to August 2023. ">
            <a:extLst>
              <a:ext uri="{FF2B5EF4-FFF2-40B4-BE49-F238E27FC236}">
                <a16:creationId xmlns:a16="http://schemas.microsoft.com/office/drawing/2014/main" id="{00238A64-681D-540B-7EA5-AA2FA7E12C97}"/>
              </a:ext>
            </a:extLst>
          </p:cNvPr>
          <p:cNvGraphicFramePr>
            <a:graphicFrameLocks/>
          </p:cNvGraphicFramePr>
          <p:nvPr>
            <p:extLst>
              <p:ext uri="{D42A27DB-BD31-4B8C-83A1-F6EECF244321}">
                <p14:modId xmlns:p14="http://schemas.microsoft.com/office/powerpoint/2010/main" val="2274433770"/>
              </p:ext>
            </p:extLst>
          </p:nvPr>
        </p:nvGraphicFramePr>
        <p:xfrm>
          <a:off x="5492863" y="2541207"/>
          <a:ext cx="6232783" cy="353431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7D07617B-F3F0-6242-7AF2-36139E5A9577}"/>
              </a:ext>
            </a:extLst>
          </p:cNvPr>
          <p:cNvSpPr txBox="1"/>
          <p:nvPr/>
        </p:nvSpPr>
        <p:spPr>
          <a:xfrm>
            <a:off x="10782623" y="6546437"/>
            <a:ext cx="1409377" cy="208693"/>
          </a:xfrm>
          <a:prstGeom prst="rect">
            <a:avLst/>
          </a:prstGeom>
          <a:noFill/>
        </p:spPr>
        <p:txBody>
          <a:bodyPr wrap="square" lIns="0" tIns="0" rIns="0" bIns="0" rtlCol="0">
            <a:noAutofit/>
          </a:bodyPr>
          <a:lstStyle/>
          <a:p>
            <a:pPr>
              <a:spcAft>
                <a:spcPts val="1134"/>
              </a:spcAft>
            </a:pPr>
            <a:r>
              <a:rPr lang="en-GB" sz="1200" i="1"/>
              <a:t>Source: Essex Police</a:t>
            </a:r>
          </a:p>
        </p:txBody>
      </p:sp>
      <p:sp>
        <p:nvSpPr>
          <p:cNvPr id="9" name="Content Placeholder 3">
            <a:extLst>
              <a:ext uri="{FF2B5EF4-FFF2-40B4-BE49-F238E27FC236}">
                <a16:creationId xmlns:a16="http://schemas.microsoft.com/office/drawing/2014/main" id="{0BE6F6BA-FB4C-B6E7-A0BE-1107B700F071}"/>
              </a:ext>
            </a:extLst>
          </p:cNvPr>
          <p:cNvSpPr txBox="1">
            <a:spLocks/>
          </p:cNvSpPr>
          <p:nvPr/>
        </p:nvSpPr>
        <p:spPr>
          <a:xfrm>
            <a:off x="466354" y="2316646"/>
            <a:ext cx="4865934" cy="36664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a:latin typeface="Lexend" pitchFamily="2" charset="0"/>
              </a:rPr>
              <a:t>While the monthly number of Domestic Abuse Crimes recorded by Essex Police decreased between July 2022 and February 2023, the number of Non-crimes related to Domestic Abuse has remained consistent. </a:t>
            </a:r>
          </a:p>
          <a:p>
            <a:pPr lvl="1"/>
            <a:endParaRPr lang="en-GB" sz="1800">
              <a:latin typeface="Lexend" pitchFamily="2" charset="0"/>
            </a:endParaRPr>
          </a:p>
          <a:p>
            <a:pPr lvl="1"/>
            <a:r>
              <a:rPr lang="en-GB" sz="1800">
                <a:latin typeface="Lexend" pitchFamily="2" charset="0"/>
              </a:rPr>
              <a:t>Further monitoring of the trend for Domestic Abuse crimes can aid with understanding whether this trend is temporary, or whether changes may have occurred which are resulting in fewer DA crimes being recorded in Essex, and which need further investigating.</a:t>
            </a:r>
          </a:p>
          <a:p>
            <a:pPr lvl="1"/>
            <a:endParaRPr lang="en-GB" sz="1800">
              <a:latin typeface="Lexend" pitchFamily="2" charset="0"/>
            </a:endParaRPr>
          </a:p>
          <a:p>
            <a:pPr lvl="1"/>
            <a:endParaRPr lang="en-GB" sz="1800">
              <a:latin typeface="Lexend" pitchFamily="2" charset="0"/>
            </a:endParaRPr>
          </a:p>
          <a:p>
            <a:pPr lvl="1"/>
            <a:endParaRPr lang="en-GB" sz="1800">
              <a:latin typeface="Lexend" pitchFamily="2" charset="0"/>
            </a:endParaRPr>
          </a:p>
        </p:txBody>
      </p:sp>
    </p:spTree>
    <p:extLst>
      <p:ext uri="{BB962C8B-B14F-4D97-AF65-F5344CB8AC3E}">
        <p14:creationId xmlns:p14="http://schemas.microsoft.com/office/powerpoint/2010/main" val="913845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33862" y="115426"/>
            <a:ext cx="11869095" cy="1590084"/>
          </a:xfrm>
        </p:spPr>
        <p:txBody>
          <a:bodyPr/>
          <a:lstStyle/>
          <a:p>
            <a:r>
              <a:rPr lang="en-GB">
                <a:latin typeface="Lexend" pitchFamily="2" charset="0"/>
              </a:rPr>
              <a:t>Referrals to Compass have seen a large increase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233860" y="1523414"/>
            <a:ext cx="5862139" cy="3445600"/>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a:latin typeface="Lexend" pitchFamily="2" charset="0"/>
              </a:rPr>
              <a:t>While Domestic Abuse crimes recorded by the Police decreased, Compass saw an increase in recorded referrals. </a:t>
            </a:r>
          </a:p>
          <a:p>
            <a:pPr lvl="1"/>
            <a:endParaRPr lang="en-GB" sz="1800">
              <a:latin typeface="Lexend" pitchFamily="2" charset="0"/>
            </a:endParaRPr>
          </a:p>
          <a:p>
            <a:pPr lvl="1"/>
            <a:r>
              <a:rPr lang="en-GB" sz="1800">
                <a:latin typeface="Lexend" pitchFamily="2" charset="0"/>
              </a:rPr>
              <a:t>Both referrals with an AIG (Advice, Information and Guidance only) outcome and those which resulted in a further referral to services increased significantly. </a:t>
            </a:r>
          </a:p>
          <a:p>
            <a:pPr lvl="1"/>
            <a:endParaRPr lang="en-GB" sz="1800">
              <a:latin typeface="Lexend" pitchFamily="2" charset="0"/>
            </a:endParaRPr>
          </a:p>
          <a:p>
            <a:pPr lvl="1"/>
            <a:r>
              <a:rPr lang="en-GB" sz="1800">
                <a:latin typeface="Lexend" pitchFamily="2" charset="0"/>
              </a:rPr>
              <a:t>In particular in the last 6 months up to September 2023, both referral types reached values higher than seen previously since April 2021. </a:t>
            </a:r>
          </a:p>
          <a:p>
            <a:pPr lvl="1"/>
            <a:endParaRPr lang="en-GB" sz="1600">
              <a:latin typeface="Lexend" pitchFamily="2" charset="0"/>
            </a:endParaRPr>
          </a:p>
          <a:p>
            <a:pPr lvl="1"/>
            <a:endParaRPr lang="en-GB" sz="1600">
              <a:latin typeface="Lexend" pitchFamily="2" charset="0"/>
            </a:endParaRPr>
          </a:p>
        </p:txBody>
      </p:sp>
      <p:sp>
        <p:nvSpPr>
          <p:cNvPr id="3" name="TextBox 2">
            <a:extLst>
              <a:ext uri="{FF2B5EF4-FFF2-40B4-BE49-F238E27FC236}">
                <a16:creationId xmlns:a16="http://schemas.microsoft.com/office/drawing/2014/main" id="{F543690F-6512-A408-5061-97AEFAF85399}"/>
              </a:ext>
            </a:extLst>
          </p:cNvPr>
          <p:cNvSpPr txBox="1"/>
          <p:nvPr/>
        </p:nvSpPr>
        <p:spPr>
          <a:xfrm>
            <a:off x="10796963" y="6171419"/>
            <a:ext cx="1395037" cy="299829"/>
          </a:xfrm>
          <a:prstGeom prst="rect">
            <a:avLst/>
          </a:prstGeom>
          <a:noFill/>
        </p:spPr>
        <p:txBody>
          <a:bodyPr wrap="square" lIns="0" tIns="0" rIns="0" bIns="0" rtlCol="0">
            <a:noAutofit/>
          </a:bodyPr>
          <a:lstStyle/>
          <a:p>
            <a:pPr>
              <a:spcAft>
                <a:spcPts val="1134"/>
              </a:spcAft>
            </a:pPr>
            <a:r>
              <a:rPr lang="en-GB" sz="1200" i="1"/>
              <a:t>Source: COMPASS</a:t>
            </a:r>
          </a:p>
        </p:txBody>
      </p:sp>
      <p:pic>
        <p:nvPicPr>
          <p:cNvPr id="5" name="Picture 4" descr="A line graph showing the volume of monthly referrals to COMPASS between April 2021 and September 2023. Two lines which show the difference between cases which were given advice and guidance only and cases which were progressed further. The graph shows that advice and guidance cases exceeded those which were progressed further from April 2023 onwards. ">
            <a:extLst>
              <a:ext uri="{FF2B5EF4-FFF2-40B4-BE49-F238E27FC236}">
                <a16:creationId xmlns:a16="http://schemas.microsoft.com/office/drawing/2014/main" id="{CF5E49EC-9F1A-5385-DB21-44CCA1D7B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646703"/>
            <a:ext cx="5862139" cy="4491825"/>
          </a:xfrm>
          <a:prstGeom prst="rect">
            <a:avLst/>
          </a:prstGeom>
          <a:ln>
            <a:solidFill>
              <a:schemeClr val="tx1"/>
            </a:solidFill>
          </a:ln>
        </p:spPr>
      </p:pic>
      <p:sp>
        <p:nvSpPr>
          <p:cNvPr id="4" name="TextBox 3">
            <a:extLst>
              <a:ext uri="{FF2B5EF4-FFF2-40B4-BE49-F238E27FC236}">
                <a16:creationId xmlns:a16="http://schemas.microsoft.com/office/drawing/2014/main" id="{8C9DA4EE-2355-B644-A1D3-6F565D2B9A46}"/>
              </a:ext>
            </a:extLst>
          </p:cNvPr>
          <p:cNvSpPr txBox="1"/>
          <p:nvPr/>
        </p:nvSpPr>
        <p:spPr>
          <a:xfrm>
            <a:off x="692772" y="5755920"/>
            <a:ext cx="4944315" cy="830997"/>
          </a:xfrm>
          <a:prstGeom prst="rect">
            <a:avLst/>
          </a:prstGeom>
          <a:solidFill>
            <a:srgbClr val="004C94"/>
          </a:solidFill>
          <a:ln>
            <a:solidFill>
              <a:schemeClr val="tx1"/>
            </a:solidFill>
          </a:ln>
        </p:spPr>
        <p:txBody>
          <a:bodyPr wrap="square">
            <a:spAutoFit/>
          </a:bodyPr>
          <a:lstStyle/>
          <a:p>
            <a:pPr algn="r"/>
            <a:r>
              <a:rPr lang="en-GB" sz="1600">
                <a:solidFill>
                  <a:schemeClr val="bg1"/>
                </a:solidFill>
                <a:latin typeface="Lexend" pitchFamily="2" charset="0"/>
              </a:rPr>
              <a:t>WHAT IS THE IMPACT OF THIS INCREASE ON COMPASS’ CAPACITY TO PROCESS AND ASSESS REFERRALS?</a:t>
            </a:r>
          </a:p>
        </p:txBody>
      </p:sp>
      <p:pic>
        <p:nvPicPr>
          <p:cNvPr id="6" name="Picture 2" descr="Light bulb - Free technology icons">
            <a:extLst>
              <a:ext uri="{FF2B5EF4-FFF2-40B4-BE49-F238E27FC236}">
                <a16:creationId xmlns:a16="http://schemas.microsoft.com/office/drawing/2014/main" id="{D4D1EC14-638E-BFAE-6958-6B3AFB314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346" y="5466567"/>
            <a:ext cx="704851"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7869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06994" y="283658"/>
            <a:ext cx="5789006" cy="3373942"/>
          </a:xfrm>
        </p:spPr>
        <p:txBody>
          <a:bodyPr/>
          <a:lstStyle/>
          <a:p>
            <a:r>
              <a:rPr lang="en-GB" sz="3600">
                <a:latin typeface="Lexend" pitchFamily="2" charset="0"/>
              </a:rPr>
              <a:t>Police recorded DA incidents of all risk levels decreased, while an increase occurred across all risk level  Compass referrals</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06993" y="3256907"/>
            <a:ext cx="5789007" cy="2485671"/>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62FD48EB-1D05-8DCF-0295-4D6FCA68571F}"/>
              </a:ext>
            </a:extLst>
          </p:cNvPr>
          <p:cNvSpPr txBox="1"/>
          <p:nvPr/>
        </p:nvSpPr>
        <p:spPr>
          <a:xfrm>
            <a:off x="10120844" y="6655829"/>
            <a:ext cx="3422526" cy="264615"/>
          </a:xfrm>
          <a:prstGeom prst="rect">
            <a:avLst/>
          </a:prstGeom>
          <a:noFill/>
        </p:spPr>
        <p:txBody>
          <a:bodyPr wrap="square" lIns="0" tIns="0" rIns="0" bIns="0" rtlCol="0">
            <a:noAutofit/>
          </a:bodyPr>
          <a:lstStyle/>
          <a:p>
            <a:pPr>
              <a:spcAft>
                <a:spcPts val="1134"/>
              </a:spcAft>
            </a:pPr>
            <a:r>
              <a:rPr lang="en-GB" sz="1200" i="1"/>
              <a:t>Source: COMPASS, Essex Police</a:t>
            </a:r>
          </a:p>
        </p:txBody>
      </p:sp>
      <p:pic>
        <p:nvPicPr>
          <p:cNvPr id="6" name="Picture 5" descr="A graph showing the volume of COMPASS referrals by client risk level over time between April 2021 and September 2023. There are three different lines: high, medium and standard risk. The trend shows that medium risk cases have been most prevalent over time. ">
            <a:extLst>
              <a:ext uri="{FF2B5EF4-FFF2-40B4-BE49-F238E27FC236}">
                <a16:creationId xmlns:a16="http://schemas.microsoft.com/office/drawing/2014/main" id="{8C248389-BDD0-A553-1792-8167255AE0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15909"/>
            <a:ext cx="5915123" cy="3373942"/>
          </a:xfrm>
          <a:prstGeom prst="rect">
            <a:avLst/>
          </a:prstGeom>
          <a:ln>
            <a:solidFill>
              <a:schemeClr val="tx1"/>
            </a:solidFill>
          </a:ln>
        </p:spPr>
      </p:pic>
      <p:graphicFrame>
        <p:nvGraphicFramePr>
          <p:cNvPr id="4" name="Chart 3" descr="A graph showing the volume of DA incidents recorded by Essex Police over time between April 2021 and September 2023. There are three different lines: high risk , medium risk and unassessed risk. The trend shows that medium risk cases have remained prevalent over time, followed closely by high risk cases. ">
            <a:extLst>
              <a:ext uri="{FF2B5EF4-FFF2-40B4-BE49-F238E27FC236}">
                <a16:creationId xmlns:a16="http://schemas.microsoft.com/office/drawing/2014/main" id="{0CA85582-844F-C9D6-B42B-4062252669A4}"/>
              </a:ext>
            </a:extLst>
          </p:cNvPr>
          <p:cNvGraphicFramePr>
            <a:graphicFrameLocks/>
          </p:cNvGraphicFramePr>
          <p:nvPr>
            <p:extLst>
              <p:ext uri="{D42A27DB-BD31-4B8C-83A1-F6EECF244321}">
                <p14:modId xmlns:p14="http://schemas.microsoft.com/office/powerpoint/2010/main" val="3557462045"/>
              </p:ext>
            </p:extLst>
          </p:nvPr>
        </p:nvGraphicFramePr>
        <p:xfrm>
          <a:off x="6096000" y="3589851"/>
          <a:ext cx="5915123" cy="3026706"/>
        </p:xfrm>
        <a:graphic>
          <a:graphicData uri="http://schemas.openxmlformats.org/drawingml/2006/chart">
            <c:chart xmlns:c="http://schemas.openxmlformats.org/drawingml/2006/chart" xmlns:r="http://schemas.openxmlformats.org/officeDocument/2006/relationships" r:id="rId4"/>
          </a:graphicData>
        </a:graphic>
      </p:graphicFrame>
      <p:sp>
        <p:nvSpPr>
          <p:cNvPr id="5" name="Content Placeholder 3">
            <a:extLst>
              <a:ext uri="{FF2B5EF4-FFF2-40B4-BE49-F238E27FC236}">
                <a16:creationId xmlns:a16="http://schemas.microsoft.com/office/drawing/2014/main" id="{1806C198-051C-7ED3-4191-2855808D3C07}"/>
              </a:ext>
            </a:extLst>
          </p:cNvPr>
          <p:cNvSpPr txBox="1">
            <a:spLocks/>
          </p:cNvSpPr>
          <p:nvPr/>
        </p:nvSpPr>
        <p:spPr>
          <a:xfrm>
            <a:off x="306992" y="3852809"/>
            <a:ext cx="5436262" cy="3067635"/>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a:latin typeface="Lexend" pitchFamily="2" charset="0"/>
              </a:rPr>
              <a:t>While the decreases in Police incident numbers and the increases in Compass referral numbers were of differing degrees for each risk level, this trend poses </a:t>
            </a:r>
            <a:r>
              <a:rPr lang="en-GB" sz="1800" b="1">
                <a:solidFill>
                  <a:srgbClr val="E40037"/>
                </a:solidFill>
                <a:latin typeface="Lexend" pitchFamily="2" charset="0"/>
              </a:rPr>
              <a:t>questions around the factors which may be driving the increase in Compass referrals</a:t>
            </a:r>
            <a:r>
              <a:rPr lang="en-GB" sz="1800">
                <a:latin typeface="Lexend" pitchFamily="2" charset="0"/>
              </a:rPr>
              <a:t>. </a:t>
            </a:r>
          </a:p>
          <a:p>
            <a:pPr lvl="1"/>
            <a:endParaRPr lang="en-GB" sz="1800">
              <a:latin typeface="Lexend" pitchFamily="2" charset="0"/>
            </a:endParaRPr>
          </a:p>
          <a:p>
            <a:pPr lvl="1"/>
            <a:r>
              <a:rPr lang="en-GB" sz="1200">
                <a:solidFill>
                  <a:schemeClr val="tx1">
                    <a:lumMod val="50000"/>
                    <a:lumOff val="50000"/>
                  </a:schemeClr>
                </a:solidFill>
                <a:latin typeface="Lexend" pitchFamily="2" charset="0"/>
              </a:rPr>
              <a:t>*Please note, Police recorded Standard risk DA incidents were not graphed to allow a detailed look at High and Medium risk DA incidents. Standard risk DA incidents also saw a decrease over time.</a:t>
            </a:r>
            <a:endParaRPr lang="en-GB" sz="1800">
              <a:latin typeface="Lexend" pitchFamily="2" charset="0"/>
            </a:endParaRPr>
          </a:p>
          <a:p>
            <a:pPr lvl="1"/>
            <a:endParaRPr lang="en-GB" sz="1800">
              <a:latin typeface="Lexend" pitchFamily="2" charset="0"/>
            </a:endParaRPr>
          </a:p>
          <a:p>
            <a:pPr lvl="1"/>
            <a:endParaRPr lang="en-GB" sz="1800">
              <a:latin typeface="Lexend" pitchFamily="2" charset="0"/>
            </a:endParaRPr>
          </a:p>
          <a:p>
            <a:pPr lvl="1"/>
            <a:endParaRPr lang="en-GB" sz="1800">
              <a:latin typeface="Lexend" pitchFamily="2" charset="0"/>
            </a:endParaRPr>
          </a:p>
          <a:p>
            <a:pPr lvl="1"/>
            <a:endParaRPr lang="en-GB" sz="1800">
              <a:latin typeface="Lexend" pitchFamily="2" charset="0"/>
            </a:endParaRPr>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Tree>
    <p:extLst>
      <p:ext uri="{BB962C8B-B14F-4D97-AF65-F5344CB8AC3E}">
        <p14:creationId xmlns:p14="http://schemas.microsoft.com/office/powerpoint/2010/main" val="10198474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00326" y="269191"/>
            <a:ext cx="11648732" cy="1190544"/>
          </a:xfrm>
        </p:spPr>
        <p:txBody>
          <a:bodyPr/>
          <a:lstStyle/>
          <a:p>
            <a:r>
              <a:rPr lang="en-GB">
                <a:latin typeface="Lexend" pitchFamily="2" charset="0"/>
              </a:rPr>
              <a:t>Referrals to Domestic Abuse providers have increased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00326" y="2052084"/>
            <a:ext cx="4548121" cy="4359332"/>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1400" dirty="0">
              <a:latin typeface="Lexend" pitchFamily="2" charset="0"/>
            </a:endParaRPr>
          </a:p>
          <a:p>
            <a:pPr lvl="1"/>
            <a:r>
              <a:rPr lang="en-GB" sz="1800" dirty="0">
                <a:latin typeface="Lexend" pitchFamily="2" charset="0"/>
              </a:rPr>
              <a:t>Between May 2022 and March 2023, the monthly average number of progressed provider referrals was </a:t>
            </a:r>
            <a:r>
              <a:rPr lang="en-GB" sz="1800" b="1" dirty="0">
                <a:solidFill>
                  <a:srgbClr val="E40037"/>
                </a:solidFill>
                <a:latin typeface="Lexend" pitchFamily="2" charset="0"/>
              </a:rPr>
              <a:t>231</a:t>
            </a:r>
            <a:r>
              <a:rPr lang="en-GB" sz="1800" dirty="0">
                <a:latin typeface="Lexend" pitchFamily="2" charset="0"/>
              </a:rPr>
              <a:t>. Between April 2021 and April 2022, this average stood at </a:t>
            </a:r>
            <a:r>
              <a:rPr lang="en-GB" sz="1800" b="1" dirty="0">
                <a:solidFill>
                  <a:srgbClr val="E40037"/>
                </a:solidFill>
                <a:latin typeface="Lexend" pitchFamily="2" charset="0"/>
              </a:rPr>
              <a:t>216</a:t>
            </a:r>
            <a:r>
              <a:rPr lang="en-GB" sz="1800" dirty="0">
                <a:latin typeface="Lexend" pitchFamily="2" charset="0"/>
              </a:rPr>
              <a:t>.</a:t>
            </a:r>
          </a:p>
          <a:p>
            <a:pPr lvl="1"/>
            <a:endParaRPr lang="en-GB" sz="1400" dirty="0">
              <a:latin typeface="Lexend" pitchFamily="2" charset="0"/>
            </a:endParaRPr>
          </a:p>
          <a:p>
            <a:pPr lvl="1"/>
            <a:r>
              <a:rPr lang="en-GB" sz="1800" dirty="0">
                <a:latin typeface="Lexend" pitchFamily="2" charset="0"/>
              </a:rPr>
              <a:t>For referrals whose outcomes was AIG, between April 2021 and April 2022, the monthly average was </a:t>
            </a:r>
            <a:r>
              <a:rPr lang="en-GB" sz="1800" b="1" dirty="0">
                <a:solidFill>
                  <a:srgbClr val="E40037"/>
                </a:solidFill>
                <a:latin typeface="Lexend" pitchFamily="2" charset="0"/>
              </a:rPr>
              <a:t>78</a:t>
            </a:r>
            <a:r>
              <a:rPr lang="en-GB" sz="1800" dirty="0">
                <a:latin typeface="Lexend" pitchFamily="2" charset="0"/>
              </a:rPr>
              <a:t>, while between May 2022 and March 2023, it was </a:t>
            </a:r>
            <a:r>
              <a:rPr lang="en-GB" sz="1800" b="1" dirty="0">
                <a:solidFill>
                  <a:srgbClr val="E40037"/>
                </a:solidFill>
                <a:latin typeface="Lexend" pitchFamily="2" charset="0"/>
              </a:rPr>
              <a:t>96</a:t>
            </a:r>
            <a:r>
              <a:rPr lang="en-GB" sz="1800" dirty="0">
                <a:latin typeface="Lexend" pitchFamily="2" charset="0"/>
              </a:rPr>
              <a:t>.</a:t>
            </a:r>
          </a:p>
          <a:p>
            <a:pPr lvl="1"/>
            <a:endParaRPr lang="en-GB" sz="1800" dirty="0">
              <a:latin typeface="Lexend" pitchFamily="2" charset="0"/>
            </a:endParaRPr>
          </a:p>
          <a:p>
            <a:pPr lvl="1"/>
            <a:endParaRPr lang="en-GB" sz="1800" dirty="0">
              <a:latin typeface="Lexend" pitchFamily="2" charset="0"/>
            </a:endParaRPr>
          </a:p>
        </p:txBody>
      </p:sp>
      <p:sp>
        <p:nvSpPr>
          <p:cNvPr id="3" name="TextBox 2">
            <a:extLst>
              <a:ext uri="{FF2B5EF4-FFF2-40B4-BE49-F238E27FC236}">
                <a16:creationId xmlns:a16="http://schemas.microsoft.com/office/drawing/2014/main" id="{F543690F-6512-A408-5061-97AEFAF85399}"/>
              </a:ext>
            </a:extLst>
          </p:cNvPr>
          <p:cNvSpPr txBox="1"/>
          <p:nvPr/>
        </p:nvSpPr>
        <p:spPr>
          <a:xfrm>
            <a:off x="8300852" y="6549002"/>
            <a:ext cx="4206480" cy="144546"/>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pic>
        <p:nvPicPr>
          <p:cNvPr id="6" name="Picture 5" descr="A graph with two lines which show domestic abuse provider cases: AIG only and progressed further, from Apr 2021- Sep 2023. The trend shows that over time, more cases were progressed further than AIG only. ">
            <a:extLst>
              <a:ext uri="{FF2B5EF4-FFF2-40B4-BE49-F238E27FC236}">
                <a16:creationId xmlns:a16="http://schemas.microsoft.com/office/drawing/2014/main" id="{9C8F25DB-6547-D6D3-1BCF-DF56F9BCBFF1}"/>
              </a:ext>
            </a:extLst>
          </p:cNvPr>
          <p:cNvPicPr>
            <a:picLocks noChangeAspect="1"/>
          </p:cNvPicPr>
          <p:nvPr/>
        </p:nvPicPr>
        <p:blipFill>
          <a:blip r:embed="rId3"/>
          <a:stretch>
            <a:fillRect/>
          </a:stretch>
        </p:blipFill>
        <p:spPr>
          <a:xfrm>
            <a:off x="4977982" y="1459735"/>
            <a:ext cx="6913691" cy="4905126"/>
          </a:xfrm>
          <a:prstGeom prst="rect">
            <a:avLst/>
          </a:prstGeom>
        </p:spPr>
      </p:pic>
    </p:spTree>
    <p:extLst>
      <p:ext uri="{BB962C8B-B14F-4D97-AF65-F5344CB8AC3E}">
        <p14:creationId xmlns:p14="http://schemas.microsoft.com/office/powerpoint/2010/main" val="2258104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A graph showing the trend of all domestic abuse provider service starts at monthly intervals between April 2021 and April 2023 ">
            <a:extLst>
              <a:ext uri="{FF2B5EF4-FFF2-40B4-BE49-F238E27FC236}">
                <a16:creationId xmlns:a16="http://schemas.microsoft.com/office/drawing/2014/main" id="{F811C8DE-6C9E-711E-2F92-DD7491E25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492" y="221388"/>
            <a:ext cx="5207021" cy="31973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34477" y="241444"/>
            <a:ext cx="6102683" cy="2715029"/>
          </a:xfrm>
        </p:spPr>
        <p:txBody>
          <a:bodyPr/>
          <a:lstStyle/>
          <a:p>
            <a:r>
              <a:rPr lang="en-GB">
                <a:latin typeface="Lexend" pitchFamily="2" charset="0"/>
              </a:rPr>
              <a:t>Domestic Abuse providers’ volume of services increased in 2022, particularly for  North and Mid Essex providers</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F543690F-6512-A408-5061-97AEFAF85399}"/>
              </a:ext>
            </a:extLst>
          </p:cNvPr>
          <p:cNvSpPr txBox="1"/>
          <p:nvPr/>
        </p:nvSpPr>
        <p:spPr>
          <a:xfrm>
            <a:off x="8216269" y="6580719"/>
            <a:ext cx="3711315" cy="236064"/>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sp>
        <p:nvSpPr>
          <p:cNvPr id="10" name="Content Placeholder 3">
            <a:extLst>
              <a:ext uri="{FF2B5EF4-FFF2-40B4-BE49-F238E27FC236}">
                <a16:creationId xmlns:a16="http://schemas.microsoft.com/office/drawing/2014/main" id="{BB3F4A9A-7EF1-28E0-3B53-7CDFDF0F8943}"/>
              </a:ext>
            </a:extLst>
          </p:cNvPr>
          <p:cNvSpPr txBox="1">
            <a:spLocks/>
          </p:cNvSpPr>
          <p:nvPr/>
        </p:nvSpPr>
        <p:spPr>
          <a:xfrm>
            <a:off x="234477" y="4212405"/>
            <a:ext cx="6102683" cy="2193613"/>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a:latin typeface="Lexend" pitchFamily="2" charset="0"/>
              </a:rPr>
              <a:t>North and Mid Essex DA providers saw a large increase in 2022 in the number of Community based, Refuge and Specialist Refuge provided services, accounting for a large part of the overall increase in demand seen across all providers.</a:t>
            </a:r>
          </a:p>
          <a:p>
            <a:pPr lvl="1"/>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117D11EE-E436-344B-F15D-AC899B7A6573}"/>
              </a:ext>
            </a:extLst>
          </p:cNvPr>
          <p:cNvSpPr txBox="1"/>
          <p:nvPr/>
        </p:nvSpPr>
        <p:spPr>
          <a:xfrm>
            <a:off x="7018661" y="221388"/>
            <a:ext cx="955497" cy="184935"/>
          </a:xfrm>
          <a:prstGeom prst="rect">
            <a:avLst/>
          </a:prstGeom>
          <a:noFill/>
        </p:spPr>
        <p:txBody>
          <a:bodyPr wrap="square" lIns="0" tIns="0" rIns="0" bIns="0" rtlCol="0">
            <a:noAutofit/>
          </a:bodyPr>
          <a:lstStyle/>
          <a:p>
            <a:pPr algn="l">
              <a:spcAft>
                <a:spcPts val="1134"/>
              </a:spcAft>
            </a:pPr>
            <a:r>
              <a:rPr lang="en-GB" sz="1000">
                <a:latin typeface="Lexend" pitchFamily="2" charset="0"/>
              </a:rPr>
              <a:t>all </a:t>
            </a:r>
            <a:r>
              <a:rPr lang="en-GB" sz="900">
                <a:latin typeface="Lexend" pitchFamily="2" charset="0"/>
              </a:rPr>
              <a:t>providers</a:t>
            </a:r>
            <a:r>
              <a:rPr lang="en-GB" sz="1000">
                <a:latin typeface="Lexend" pitchFamily="2" charset="0"/>
              </a:rPr>
              <a:t> - </a:t>
            </a:r>
          </a:p>
        </p:txBody>
      </p:sp>
      <p:pic>
        <p:nvPicPr>
          <p:cNvPr id="1032" name="Picture 8" descr="A graph with three lines showing the monthly trend of service starts over time between April 2021- September 2023 for each of the three domestic abuse providers. ">
            <a:extLst>
              <a:ext uri="{FF2B5EF4-FFF2-40B4-BE49-F238E27FC236}">
                <a16:creationId xmlns:a16="http://schemas.microsoft.com/office/drawing/2014/main" id="{8DD8759B-6984-9409-80B9-2D1C99760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6492" y="3418725"/>
            <a:ext cx="5207021" cy="31414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117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16054" y="295778"/>
            <a:ext cx="6513519" cy="1201510"/>
          </a:xfrm>
        </p:spPr>
        <p:txBody>
          <a:bodyPr/>
          <a:lstStyle/>
          <a:p>
            <a:r>
              <a:rPr lang="en-GB" sz="3600" dirty="0">
                <a:latin typeface="Lexend" pitchFamily="2" charset="0"/>
              </a:rPr>
              <a:t>Over 1,000 Compass referrals and 500 provider referrals were not progressed due to clients not wanting support</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216054" y="1055463"/>
            <a:ext cx="3574115"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a:t> </a:t>
            </a:r>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16" name="Content Placeholder 3">
            <a:extLst>
              <a:ext uri="{FF2B5EF4-FFF2-40B4-BE49-F238E27FC236}">
                <a16:creationId xmlns:a16="http://schemas.microsoft.com/office/drawing/2014/main" id="{16CC260D-6541-2891-41E5-4E3DCBEF3232}"/>
              </a:ext>
            </a:extLst>
          </p:cNvPr>
          <p:cNvSpPr txBox="1">
            <a:spLocks/>
          </p:cNvSpPr>
          <p:nvPr/>
        </p:nvSpPr>
        <p:spPr>
          <a:xfrm>
            <a:off x="218038" y="3340220"/>
            <a:ext cx="6201587" cy="1790250"/>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dirty="0">
                <a:latin typeface="Lexend" pitchFamily="2" charset="0"/>
              </a:rPr>
              <a:t>In addition to this, </a:t>
            </a:r>
            <a:r>
              <a:rPr lang="en-GB" sz="1800" b="1" dirty="0">
                <a:solidFill>
                  <a:srgbClr val="E40037"/>
                </a:solidFill>
                <a:latin typeface="Lexend" pitchFamily="2" charset="0"/>
              </a:rPr>
              <a:t>231</a:t>
            </a:r>
            <a:r>
              <a:rPr lang="en-GB" sz="1800" dirty="0">
                <a:latin typeface="Lexend" pitchFamily="2" charset="0"/>
              </a:rPr>
              <a:t> clients referred to providers could not be supported due to the clients’ needs. </a:t>
            </a:r>
          </a:p>
          <a:p>
            <a:pPr lvl="1"/>
            <a:endParaRPr lang="en-GB" sz="1800" dirty="0">
              <a:latin typeface="Lexend" pitchFamily="2" charset="0"/>
            </a:endParaRPr>
          </a:p>
          <a:p>
            <a:pPr lvl="1"/>
            <a:r>
              <a:rPr lang="en-GB" sz="1800" dirty="0">
                <a:latin typeface="Lexend" pitchFamily="2" charset="0"/>
              </a:rPr>
              <a:t>These figures combined result in a large number of victims who could not be supported.</a:t>
            </a:r>
          </a:p>
          <a:p>
            <a:pPr lvl="1"/>
            <a:endParaRPr lang="en-GB" sz="1800" dirty="0">
              <a:latin typeface="Lexend" pitchFamily="2" charset="0"/>
            </a:endParaRPr>
          </a:p>
          <a:p>
            <a:pPr lvl="1"/>
            <a:endParaRPr lang="en-GB" sz="1800" dirty="0">
              <a:latin typeface="Lexend" pitchFamily="2" charset="0"/>
            </a:endParaRPr>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p:txBody>
      </p:sp>
      <p:sp>
        <p:nvSpPr>
          <p:cNvPr id="5" name="TextBox 4">
            <a:extLst>
              <a:ext uri="{FF2B5EF4-FFF2-40B4-BE49-F238E27FC236}">
                <a16:creationId xmlns:a16="http://schemas.microsoft.com/office/drawing/2014/main" id="{18262603-A7EB-2AB3-FADD-BC601D561A50}"/>
              </a:ext>
            </a:extLst>
          </p:cNvPr>
          <p:cNvSpPr txBox="1"/>
          <p:nvPr/>
        </p:nvSpPr>
        <p:spPr>
          <a:xfrm>
            <a:off x="10638684" y="6661347"/>
            <a:ext cx="2081112" cy="235100"/>
          </a:xfrm>
          <a:prstGeom prst="rect">
            <a:avLst/>
          </a:prstGeom>
          <a:noFill/>
        </p:spPr>
        <p:txBody>
          <a:bodyPr wrap="square" lIns="0" tIns="0" rIns="0" bIns="0" rtlCol="0">
            <a:noAutofit/>
          </a:bodyPr>
          <a:lstStyle/>
          <a:p>
            <a:pPr>
              <a:spcAft>
                <a:spcPts val="1134"/>
              </a:spcAft>
            </a:pPr>
            <a:r>
              <a:rPr lang="en-GB" sz="1200" i="1" dirty="0"/>
              <a:t>Source: COMPASS</a:t>
            </a:r>
          </a:p>
        </p:txBody>
      </p:sp>
      <p:sp>
        <p:nvSpPr>
          <p:cNvPr id="3" name="TextBox 2">
            <a:extLst>
              <a:ext uri="{FF2B5EF4-FFF2-40B4-BE49-F238E27FC236}">
                <a16:creationId xmlns:a16="http://schemas.microsoft.com/office/drawing/2014/main" id="{76078E15-A4BB-9376-5F08-472F1D3F6B6E}"/>
              </a:ext>
            </a:extLst>
          </p:cNvPr>
          <p:cNvSpPr txBox="1"/>
          <p:nvPr/>
        </p:nvSpPr>
        <p:spPr>
          <a:xfrm>
            <a:off x="482488" y="5705288"/>
            <a:ext cx="5980649" cy="830997"/>
          </a:xfrm>
          <a:prstGeom prst="rect">
            <a:avLst/>
          </a:prstGeom>
          <a:solidFill>
            <a:srgbClr val="004C94"/>
          </a:solidFill>
          <a:ln>
            <a:solidFill>
              <a:schemeClr val="tx1"/>
            </a:solidFill>
          </a:ln>
        </p:spPr>
        <p:txBody>
          <a:bodyPr wrap="square">
            <a:spAutoFit/>
          </a:bodyPr>
          <a:lstStyle/>
          <a:p>
            <a:pPr algn="r"/>
            <a:r>
              <a:rPr lang="en-GB" sz="1600">
                <a:solidFill>
                  <a:schemeClr val="bg1"/>
                </a:solidFill>
                <a:latin typeface="Lexend" pitchFamily="2" charset="0"/>
              </a:rPr>
              <a:t>COULD DATA COLLECTION OF CLIENTS’ REASONS  FOR DECLINING SUPPORT HELP WITH UNDERSTANDING HOW THESE INDIVIDUALS COULD BE ENGAGED? </a:t>
            </a:r>
          </a:p>
        </p:txBody>
      </p:sp>
      <p:pic>
        <p:nvPicPr>
          <p:cNvPr id="6" name="Picture 2" descr="Light bulb - Free technology icons">
            <a:extLst>
              <a:ext uri="{FF2B5EF4-FFF2-40B4-BE49-F238E27FC236}">
                <a16:creationId xmlns:a16="http://schemas.microsoft.com/office/drawing/2014/main" id="{67C2B581-C231-36CB-A114-72767FC010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062" y="5344043"/>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13B5D59F-5EBF-2D6A-7EF7-87772B9BE0A8}"/>
              </a:ext>
            </a:extLst>
          </p:cNvPr>
          <p:cNvSpPr/>
          <p:nvPr/>
        </p:nvSpPr>
        <p:spPr>
          <a:xfrm>
            <a:off x="8617757" y="5397870"/>
            <a:ext cx="986320" cy="8322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descr="A bar graph which shows the most cited reasons from COMPASS for providing AIG only. &#10;&#10;Unable to contact client/survivor - 1849 cases. &#10;Client/survivor does not want support - 1110 cases. &#10;Needs better met elsewhere/already supported by a DV agency - 428 cases. &#10;Already active in service - 281 cases. &#10;Ineligible for support (not DV) - 157 cases. &#10;Ineligible for support (borough) - 151.&#10;Further breakdown was removed to minimise identification risks. This can be made available upon request.">
            <a:extLst>
              <a:ext uri="{FF2B5EF4-FFF2-40B4-BE49-F238E27FC236}">
                <a16:creationId xmlns:a16="http://schemas.microsoft.com/office/drawing/2014/main" id="{A63C7F29-CBBA-D1F5-36DA-B755A0A19356}"/>
              </a:ext>
            </a:extLst>
          </p:cNvPr>
          <p:cNvPicPr>
            <a:picLocks noChangeAspect="1"/>
          </p:cNvPicPr>
          <p:nvPr/>
        </p:nvPicPr>
        <p:blipFill>
          <a:blip r:embed="rId4"/>
          <a:stretch>
            <a:fillRect/>
          </a:stretch>
        </p:blipFill>
        <p:spPr>
          <a:xfrm>
            <a:off x="6623591" y="172830"/>
            <a:ext cx="5229225" cy="3228975"/>
          </a:xfrm>
          <a:prstGeom prst="rect">
            <a:avLst/>
          </a:prstGeom>
        </p:spPr>
      </p:pic>
      <p:pic>
        <p:nvPicPr>
          <p:cNvPr id="22" name="Picture 21" descr="A bar graph which shows the most cited reasons from Domestic Abuse providers for providing AIG only. &#10;&#10;Client rejected support - 550 cases. &#10;Client disengaged with provider - 547 cases. &#10;Client didn't meet eligibility criteria - 413 cases. &#10;Refuge provider unable to support client's needs - 231 cases &#10;Client already active in service - 123 cases. &#10;Provider lack of space/capacity - 120 cases. &#10;Further breakdown was removed to minimise identification risks. This can be made available upon request.">
            <a:extLst>
              <a:ext uri="{FF2B5EF4-FFF2-40B4-BE49-F238E27FC236}">
                <a16:creationId xmlns:a16="http://schemas.microsoft.com/office/drawing/2014/main" id="{20489E89-974A-0B95-124E-25558A6C184E}"/>
              </a:ext>
            </a:extLst>
          </p:cNvPr>
          <p:cNvPicPr>
            <a:picLocks noChangeAspect="1"/>
          </p:cNvPicPr>
          <p:nvPr/>
        </p:nvPicPr>
        <p:blipFill>
          <a:blip r:embed="rId5"/>
          <a:stretch>
            <a:fillRect/>
          </a:stretch>
        </p:blipFill>
        <p:spPr>
          <a:xfrm>
            <a:off x="6667103" y="3381202"/>
            <a:ext cx="5143407" cy="3267075"/>
          </a:xfrm>
          <a:prstGeom prst="rect">
            <a:avLst/>
          </a:prstGeom>
          <a:ln>
            <a:solidFill>
              <a:schemeClr val="tx1"/>
            </a:solidFill>
          </a:ln>
        </p:spPr>
      </p:pic>
      <p:sp>
        <p:nvSpPr>
          <p:cNvPr id="24" name="TextBox 23">
            <a:extLst>
              <a:ext uri="{FF2B5EF4-FFF2-40B4-BE49-F238E27FC236}">
                <a16:creationId xmlns:a16="http://schemas.microsoft.com/office/drawing/2014/main" id="{64FBD3F0-344F-2E2D-19DA-512386186E61}"/>
              </a:ext>
            </a:extLst>
          </p:cNvPr>
          <p:cNvSpPr txBox="1"/>
          <p:nvPr/>
        </p:nvSpPr>
        <p:spPr>
          <a:xfrm>
            <a:off x="196296" y="6637765"/>
            <a:ext cx="10318649" cy="261610"/>
          </a:xfrm>
          <a:prstGeom prst="rect">
            <a:avLst/>
          </a:prstGeom>
          <a:noFill/>
        </p:spPr>
        <p:txBody>
          <a:bodyPr wrap="square">
            <a:spAutoFit/>
          </a:bodyPr>
          <a:lstStyle/>
          <a:p>
            <a:r>
              <a:rPr lang="en-GB" sz="1100" dirty="0">
                <a:solidFill>
                  <a:schemeClr val="bg1">
                    <a:lumMod val="50000"/>
                  </a:schemeClr>
                </a:solidFill>
                <a:latin typeface="Lexend" pitchFamily="2" charset="0"/>
              </a:rPr>
              <a:t>* Please note that further breakdowns were removed to minimise identification risks. These can be made available upon request.</a:t>
            </a:r>
          </a:p>
        </p:txBody>
      </p:sp>
    </p:spTree>
    <p:extLst>
      <p:ext uri="{BB962C8B-B14F-4D97-AF65-F5344CB8AC3E}">
        <p14:creationId xmlns:p14="http://schemas.microsoft.com/office/powerpoint/2010/main" val="1597973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314286" y="2243243"/>
            <a:ext cx="6569400" cy="3270076"/>
          </a:xfrm>
        </p:spPr>
        <p:txBody>
          <a:bodyPr/>
          <a:lstStyle/>
          <a:p>
            <a:r>
              <a:rPr lang="en-GB">
                <a:solidFill>
                  <a:srgbClr val="E40037"/>
                </a:solidFill>
                <a:latin typeface="Lexend" pitchFamily="2" charset="0"/>
              </a:rPr>
              <a:t>What is the Demand for Safe Accommodation Services in Essex?</a:t>
            </a:r>
          </a:p>
        </p:txBody>
      </p:sp>
    </p:spTree>
    <p:extLst>
      <p:ext uri="{BB962C8B-B14F-4D97-AF65-F5344CB8AC3E}">
        <p14:creationId xmlns:p14="http://schemas.microsoft.com/office/powerpoint/2010/main" val="20222817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FC4DA092-0838-828A-6A73-ABF70C1B53A0}"/>
              </a:ext>
            </a:extLst>
          </p:cNvPr>
          <p:cNvSpPr>
            <a:spLocks noGrp="1"/>
          </p:cNvSpPr>
          <p:nvPr>
            <p:ph sz="half" idx="1"/>
          </p:nvPr>
        </p:nvSpPr>
        <p:spPr>
          <a:xfrm>
            <a:off x="524279" y="1356190"/>
            <a:ext cx="10981582" cy="4588674"/>
          </a:xfrm>
        </p:spPr>
        <p:txBody>
          <a:bodyPr/>
          <a:lstStyle/>
          <a:p>
            <a:r>
              <a:rPr lang="en-GB" sz="2000" b="0" dirty="0">
                <a:latin typeface="Lexend" pitchFamily="2" charset="0"/>
              </a:rPr>
              <a:t>The monthly number of victims accommodated in Refuge and Specialist Refuge saw a large increase throughout 2022. While monthly starts in Refuge and Specialist Refuge were lower in early 2023, there have been 103 cases where clients could not be accommodated due to the lack of space. </a:t>
            </a:r>
            <a:r>
              <a:rPr lang="en-GB" sz="2000" dirty="0">
                <a:solidFill>
                  <a:srgbClr val="E40037"/>
                </a:solidFill>
                <a:latin typeface="Lexend" pitchFamily="2" charset="0"/>
              </a:rPr>
              <a:t>Given this, will the current number of refuge spaces meet future demand? </a:t>
            </a:r>
          </a:p>
          <a:p>
            <a:r>
              <a:rPr lang="en-GB" sz="2000" b="0" dirty="0">
                <a:latin typeface="Lexend" pitchFamily="2" charset="0"/>
              </a:rPr>
              <a:t>A large number of referrals to refuge had an Advice, Information and Guidance only outcome where the reason cited was the provider </a:t>
            </a:r>
            <a:r>
              <a:rPr lang="en-GB" sz="2000" dirty="0">
                <a:solidFill>
                  <a:srgbClr val="E40037"/>
                </a:solidFill>
                <a:latin typeface="Lexend" pitchFamily="2" charset="0"/>
              </a:rPr>
              <a:t>not being able to meet clients’ needs, or the provider lack of space/capacity</a:t>
            </a:r>
            <a:r>
              <a:rPr lang="en-GB" sz="2000" b="0" dirty="0">
                <a:latin typeface="Lexend" pitchFamily="2" charset="0"/>
              </a:rPr>
              <a:t>. </a:t>
            </a:r>
          </a:p>
          <a:p>
            <a:r>
              <a:rPr lang="en-GB" sz="2000" b="0" dirty="0">
                <a:latin typeface="Lexend" pitchFamily="2" charset="0"/>
              </a:rPr>
              <a:t>Approaches to Local Authorities have seen a steady increase over time. The number of approaches resulting in support from the Local Authorities has however remained consistent over time. </a:t>
            </a:r>
            <a:r>
              <a:rPr lang="en-GB" sz="2000" dirty="0">
                <a:solidFill>
                  <a:srgbClr val="E40037"/>
                </a:solidFill>
                <a:latin typeface="Lexend" pitchFamily="2" charset="0"/>
              </a:rPr>
              <a:t>What may be driving the increase in approaches which do not qualify for a homelessness duty being owed?</a:t>
            </a:r>
          </a:p>
          <a:p>
            <a:endParaRPr lang="en-GB" sz="2000" b="0" dirty="0">
              <a:latin typeface="Lexend" pitchFamily="2" charset="0"/>
            </a:endParaRPr>
          </a:p>
          <a:p>
            <a:endParaRPr lang="en-GB" sz="1800" b="0" dirty="0">
              <a:latin typeface="Lexend" pitchFamily="2" charset="0"/>
            </a:endParaRPr>
          </a:p>
          <a:p>
            <a:pPr marL="285750" indent="-285750">
              <a:buFont typeface="Arial" panose="020B0604020202020204" pitchFamily="34" charset="0"/>
              <a:buChar char="•"/>
            </a:pPr>
            <a:endParaRPr lang="en-GB" b="0" dirty="0">
              <a:latin typeface="Lexend" pitchFamily="2" charset="0"/>
            </a:endParaRPr>
          </a:p>
        </p:txBody>
      </p:sp>
      <p:sp>
        <p:nvSpPr>
          <p:cNvPr id="5" name="Title 1">
            <a:extLst>
              <a:ext uri="{FF2B5EF4-FFF2-40B4-BE49-F238E27FC236}">
                <a16:creationId xmlns:a16="http://schemas.microsoft.com/office/drawing/2014/main" id="{4DD22E58-9B80-74E5-A3BB-0DDC56074764}"/>
              </a:ext>
            </a:extLst>
          </p:cNvPr>
          <p:cNvSpPr>
            <a:spLocks noGrp="1"/>
          </p:cNvSpPr>
          <p:nvPr>
            <p:ph type="title"/>
          </p:nvPr>
        </p:nvSpPr>
        <p:spPr>
          <a:xfrm>
            <a:off x="524278" y="369461"/>
            <a:ext cx="11477331" cy="577851"/>
          </a:xfrm>
        </p:spPr>
        <p:txBody>
          <a:bodyPr/>
          <a:lstStyle/>
          <a:p>
            <a:r>
              <a:rPr lang="en-GB">
                <a:solidFill>
                  <a:srgbClr val="E40037"/>
                </a:solidFill>
                <a:latin typeface="Lexend"/>
              </a:rPr>
              <a:t>Key Findings</a:t>
            </a:r>
            <a:endParaRPr lang="en-GB" sz="4400">
              <a:latin typeface="Lexend" pitchFamily="2" charset="0"/>
            </a:endParaRPr>
          </a:p>
        </p:txBody>
      </p:sp>
    </p:spTree>
    <p:extLst>
      <p:ext uri="{BB962C8B-B14F-4D97-AF65-F5344CB8AC3E}">
        <p14:creationId xmlns:p14="http://schemas.microsoft.com/office/powerpoint/2010/main" val="234897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F803FBB9-84B4-7341-01CB-7D2B5F97076E}"/>
              </a:ext>
            </a:extLst>
          </p:cNvPr>
          <p:cNvSpPr txBox="1">
            <a:spLocks/>
          </p:cNvSpPr>
          <p:nvPr/>
        </p:nvSpPr>
        <p:spPr>
          <a:xfrm>
            <a:off x="1599806" y="4192079"/>
            <a:ext cx="10407695" cy="1504520"/>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1600">
              <a:latin typeface="Lexend" pitchFamily="2" charset="0"/>
            </a:endParaRPr>
          </a:p>
          <a:p>
            <a:pPr lvl="1"/>
            <a:r>
              <a:rPr lang="en-GB">
                <a:latin typeface="Lexend" pitchFamily="2" charset="0"/>
              </a:rPr>
              <a:t> </a:t>
            </a:r>
          </a:p>
        </p:txBody>
      </p:sp>
      <p:sp>
        <p:nvSpPr>
          <p:cNvPr id="2" name="TextBox 1">
            <a:extLst>
              <a:ext uri="{FF2B5EF4-FFF2-40B4-BE49-F238E27FC236}">
                <a16:creationId xmlns:a16="http://schemas.microsoft.com/office/drawing/2014/main" id="{520BC7BC-B3F2-BC3A-66C6-DB91010E6587}"/>
              </a:ext>
            </a:extLst>
          </p:cNvPr>
          <p:cNvSpPr txBox="1"/>
          <p:nvPr/>
        </p:nvSpPr>
        <p:spPr>
          <a:xfrm>
            <a:off x="2007657" y="329124"/>
            <a:ext cx="7705618" cy="707886"/>
          </a:xfrm>
          <a:prstGeom prst="rect">
            <a:avLst/>
          </a:prstGeom>
          <a:noFill/>
        </p:spPr>
        <p:txBody>
          <a:bodyPr wrap="square">
            <a:spAutoFit/>
          </a:bodyPr>
          <a:lstStyle/>
          <a:p>
            <a:pPr marL="0" lvl="1"/>
            <a:r>
              <a:rPr lang="en-GB" sz="4000" b="1">
                <a:solidFill>
                  <a:srgbClr val="E40037"/>
                </a:solidFill>
                <a:latin typeface="Lexend" pitchFamily="2" charset="0"/>
              </a:rPr>
              <a:t>DEMAND FOR SERVICES </a:t>
            </a:r>
            <a:endParaRPr lang="en-GB" sz="4000" b="0">
              <a:solidFill>
                <a:srgbClr val="E40037"/>
              </a:solidFill>
              <a:latin typeface="Lexend" pitchFamily="2" charset="0"/>
            </a:endParaRPr>
          </a:p>
        </p:txBody>
      </p:sp>
      <p:pic>
        <p:nvPicPr>
          <p:cNvPr id="3" name="Picture 2" descr="A line graph showing the volume of monthly referrals to COMPASS between April 2021 and September 2023. Two lines which show the difference between cases which were given advice and guidance only and cases which were progressed further. The graph shows that advice and guidance cases exceeded those which were progressed further from April 2023 onwards. ">
            <a:extLst>
              <a:ext uri="{FF2B5EF4-FFF2-40B4-BE49-F238E27FC236}">
                <a16:creationId xmlns:a16="http://schemas.microsoft.com/office/drawing/2014/main" id="{AECF25D9-E377-C9B3-8183-CD29B8074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0466" y="2564750"/>
            <a:ext cx="5713563" cy="3757705"/>
          </a:xfrm>
          <a:prstGeom prst="rect">
            <a:avLst/>
          </a:prstGeom>
          <a:ln>
            <a:solidFill>
              <a:schemeClr val="tx1"/>
            </a:solidFill>
          </a:ln>
        </p:spPr>
      </p:pic>
      <p:sp>
        <p:nvSpPr>
          <p:cNvPr id="9" name="TextBox 8">
            <a:extLst>
              <a:ext uri="{FF2B5EF4-FFF2-40B4-BE49-F238E27FC236}">
                <a16:creationId xmlns:a16="http://schemas.microsoft.com/office/drawing/2014/main" id="{6E306E70-E95A-6000-C3A9-F464932FC989}"/>
              </a:ext>
            </a:extLst>
          </p:cNvPr>
          <p:cNvSpPr txBox="1"/>
          <p:nvPr/>
        </p:nvSpPr>
        <p:spPr>
          <a:xfrm>
            <a:off x="810164" y="1710858"/>
            <a:ext cx="11126912" cy="523220"/>
          </a:xfrm>
          <a:prstGeom prst="rect">
            <a:avLst/>
          </a:prstGeom>
          <a:noFill/>
        </p:spPr>
        <p:txBody>
          <a:bodyPr wrap="square" lIns="0" tIns="0" rIns="0" bIns="0" rtlCol="0">
            <a:noAutofit/>
          </a:bodyPr>
          <a:lstStyle/>
          <a:p>
            <a:pPr algn="l">
              <a:spcAft>
                <a:spcPts val="1134"/>
              </a:spcAft>
            </a:pPr>
            <a:r>
              <a:rPr lang="en-GB" sz="2000" b="1" dirty="0">
                <a:solidFill>
                  <a:srgbClr val="E40037"/>
                </a:solidFill>
                <a:latin typeface="Lexend" pitchFamily="2" charset="0"/>
              </a:rPr>
              <a:t>Compass referrals have seen a large increase since April 2023, causing significant stress on the existing resource model. </a:t>
            </a:r>
            <a:endParaRPr lang="en-GB" dirty="0">
              <a:latin typeface="Lexend" pitchFamily="2" charset="0"/>
            </a:endParaRPr>
          </a:p>
          <a:p>
            <a:pPr algn="l">
              <a:spcAft>
                <a:spcPts val="1134"/>
              </a:spcAft>
            </a:pPr>
            <a:endParaRPr lang="en-GB" dirty="0">
              <a:latin typeface="Lexend" pitchFamily="2" charset="0"/>
            </a:endParaRPr>
          </a:p>
        </p:txBody>
      </p:sp>
      <p:sp>
        <p:nvSpPr>
          <p:cNvPr id="13" name="TextBox 12">
            <a:extLst>
              <a:ext uri="{FF2B5EF4-FFF2-40B4-BE49-F238E27FC236}">
                <a16:creationId xmlns:a16="http://schemas.microsoft.com/office/drawing/2014/main" id="{42AE5DAF-F32F-F47A-166A-BA303B5635E9}"/>
              </a:ext>
            </a:extLst>
          </p:cNvPr>
          <p:cNvSpPr txBox="1"/>
          <p:nvPr/>
        </p:nvSpPr>
        <p:spPr>
          <a:xfrm>
            <a:off x="2723602" y="895618"/>
            <a:ext cx="7210265" cy="584775"/>
          </a:xfrm>
          <a:prstGeom prst="rect">
            <a:avLst/>
          </a:prstGeom>
          <a:noFill/>
        </p:spPr>
        <p:txBody>
          <a:bodyPr wrap="square">
            <a:spAutoFit/>
          </a:bodyPr>
          <a:lstStyle/>
          <a:p>
            <a:pPr marL="0" lvl="1"/>
            <a:r>
              <a:rPr lang="en-GB" sz="3200" b="1">
                <a:solidFill>
                  <a:schemeClr val="accent1">
                    <a:lumMod val="40000"/>
                    <a:lumOff val="60000"/>
                  </a:schemeClr>
                </a:solidFill>
                <a:latin typeface="Lexend" pitchFamily="2" charset="0"/>
              </a:rPr>
              <a:t>COMPASS</a:t>
            </a:r>
            <a:endParaRPr lang="en-GB" sz="3200" b="0">
              <a:solidFill>
                <a:schemeClr val="accent1">
                  <a:lumMod val="40000"/>
                  <a:lumOff val="60000"/>
                </a:schemeClr>
              </a:solidFill>
              <a:latin typeface="Lexend" pitchFamily="2" charset="0"/>
            </a:endParaRPr>
          </a:p>
        </p:txBody>
      </p:sp>
      <p:sp>
        <p:nvSpPr>
          <p:cNvPr id="15" name="TextBox 14">
            <a:extLst>
              <a:ext uri="{FF2B5EF4-FFF2-40B4-BE49-F238E27FC236}">
                <a16:creationId xmlns:a16="http://schemas.microsoft.com/office/drawing/2014/main" id="{B76EC664-4A3D-B671-BDF4-379558FD5494}"/>
              </a:ext>
            </a:extLst>
          </p:cNvPr>
          <p:cNvSpPr txBox="1"/>
          <p:nvPr/>
        </p:nvSpPr>
        <p:spPr>
          <a:xfrm>
            <a:off x="810164" y="2608140"/>
            <a:ext cx="4686510" cy="3926716"/>
          </a:xfrm>
          <a:prstGeom prst="rect">
            <a:avLst/>
          </a:prstGeom>
          <a:noFill/>
        </p:spPr>
        <p:txBody>
          <a:bodyPr wrap="square">
            <a:spAutoFit/>
          </a:bodyPr>
          <a:lstStyle/>
          <a:p>
            <a:pPr>
              <a:spcAft>
                <a:spcPts val="1134"/>
              </a:spcAft>
            </a:pPr>
            <a:r>
              <a:rPr lang="en-GB" sz="1600" dirty="0">
                <a:latin typeface="Lexend" pitchFamily="2" charset="0"/>
              </a:rPr>
              <a:t>This increase has predominantly been driven by referrals received from the police. It is not reflected in an increase in domestic abuse incidents recorded by Essex Police, which have seen a stable trend for non-crime incidents and decreasing trend for crime incidents, but rather has resulted from a change in practice within the police*.</a:t>
            </a:r>
          </a:p>
          <a:p>
            <a:pPr>
              <a:spcAft>
                <a:spcPts val="1134"/>
              </a:spcAft>
            </a:pPr>
            <a:r>
              <a:rPr lang="en-GB" sz="1600" dirty="0">
                <a:latin typeface="Lexend" pitchFamily="2" charset="0"/>
              </a:rPr>
              <a:t>The volume of referrals received between April and September 2023 is a 59% increase when compared to the same period in the previous year, and forecasts produced in September last year suggest that this change in practice could drive as much as an additional 3,000 referrals per annum.</a:t>
            </a:r>
            <a:endParaRPr lang="en-GB" sz="1600" b="1" dirty="0">
              <a:solidFill>
                <a:srgbClr val="E40037"/>
              </a:solidFill>
              <a:latin typeface="Lexend" pitchFamily="2" charset="0"/>
            </a:endParaRPr>
          </a:p>
        </p:txBody>
      </p:sp>
      <p:pic>
        <p:nvPicPr>
          <p:cNvPr id="1026" name="Picture 2" descr="Business development - Free business and finance icons">
            <a:extLst>
              <a:ext uri="{FF2B5EF4-FFF2-40B4-BE49-F238E27FC236}">
                <a16:creationId xmlns:a16="http://schemas.microsoft.com/office/drawing/2014/main" id="{49A71F93-DFE5-5C62-D0C5-1DE569C0AC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0164" y="329124"/>
            <a:ext cx="976901" cy="9769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465CE4C-324F-6D97-1EC4-70D97E80236B}"/>
              </a:ext>
            </a:extLst>
          </p:cNvPr>
          <p:cNvSpPr txBox="1"/>
          <p:nvPr/>
        </p:nvSpPr>
        <p:spPr>
          <a:xfrm>
            <a:off x="420101" y="6653127"/>
            <a:ext cx="11516975" cy="251264"/>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Change in practice for the recording of domestic abuse incidents attended by police officers.</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38034523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4CA4705E-1FDD-D850-02E3-7A3FF0A0A054}"/>
              </a:ext>
            </a:extLst>
          </p:cNvPr>
          <p:cNvSpPr/>
          <p:nvPr/>
        </p:nvSpPr>
        <p:spPr>
          <a:xfrm>
            <a:off x="8546616" y="2232828"/>
            <a:ext cx="3010645" cy="308388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Lexend" pitchFamily="2" charset="0"/>
                <a:ea typeface="+mn-ea"/>
                <a:cs typeface="+mn-cs"/>
              </a:rPr>
              <a:t>1,056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Lexend" pitchFamily="2" charset="0"/>
                <a:ea typeface="+mn-ea"/>
                <a:cs typeface="+mn-cs"/>
              </a:rPr>
              <a:t>distinct victims were accommodated in Refuge</a:t>
            </a:r>
            <a:r>
              <a:rPr lang="en-GB" dirty="0">
                <a:solidFill>
                  <a:prstClr val="white"/>
                </a:solidFill>
                <a:latin typeface="Lexend" pitchFamily="2" charset="0"/>
              </a:rPr>
              <a:t> (incl. Specialist Refuge)* </a:t>
            </a:r>
            <a:r>
              <a:rPr kumimoji="0" lang="en-GB" sz="1800" b="0" i="0" u="none" strike="noStrike" kern="1200" cap="none" spc="0" normalizeH="0" baseline="0" noProof="0" dirty="0">
                <a:ln>
                  <a:noFill/>
                </a:ln>
                <a:solidFill>
                  <a:prstClr val="white"/>
                </a:solidFill>
                <a:effectLst/>
                <a:uLnTx/>
                <a:uFillTx/>
                <a:latin typeface="Lexend" pitchFamily="2" charset="0"/>
                <a:ea typeface="+mn-ea"/>
                <a:cs typeface="+mn-cs"/>
              </a:rPr>
              <a:t>by domestic abuse providers</a:t>
            </a:r>
            <a:endParaRPr kumimoji="0" lang="en-GB" sz="3600" b="0" i="0" u="none" strike="noStrike" kern="1200" cap="none" spc="0" normalizeH="0" baseline="0" noProof="0" dirty="0">
              <a:ln>
                <a:noFill/>
              </a:ln>
              <a:solidFill>
                <a:prstClr val="white"/>
              </a:solidFill>
              <a:effectLst/>
              <a:uLnTx/>
              <a:uFillTx/>
              <a:latin typeface="Lexend" pitchFamily="2" charset="0"/>
              <a:ea typeface="+mn-ea"/>
              <a:cs typeface="+mn-cs"/>
            </a:endParaRPr>
          </a:p>
        </p:txBody>
      </p:sp>
      <p:sp>
        <p:nvSpPr>
          <p:cNvPr id="2" name="Title 1">
            <a:extLst>
              <a:ext uri="{FF2B5EF4-FFF2-40B4-BE49-F238E27FC236}">
                <a16:creationId xmlns:a16="http://schemas.microsoft.com/office/drawing/2014/main" id="{DABC496D-ADCC-8FFB-A410-4DFC76DA566D}"/>
              </a:ext>
            </a:extLst>
          </p:cNvPr>
          <p:cNvSpPr>
            <a:spLocks noGrp="1"/>
          </p:cNvSpPr>
          <p:nvPr>
            <p:ph type="title"/>
          </p:nvPr>
        </p:nvSpPr>
        <p:spPr>
          <a:xfrm>
            <a:off x="250475" y="381789"/>
            <a:ext cx="11691049" cy="1065091"/>
          </a:xfrm>
        </p:spPr>
        <p:txBody>
          <a:bodyPr/>
          <a:lstStyle/>
          <a:p>
            <a:r>
              <a:rPr lang="en-GB">
                <a:latin typeface="Lexend" pitchFamily="2" charset="0"/>
              </a:rPr>
              <a:t>Between April 2021 and September 2023 in Essex…</a:t>
            </a:r>
          </a:p>
        </p:txBody>
      </p:sp>
      <p:sp>
        <p:nvSpPr>
          <p:cNvPr id="21" name="Oval 20">
            <a:extLst>
              <a:ext uri="{FF2B5EF4-FFF2-40B4-BE49-F238E27FC236}">
                <a16:creationId xmlns:a16="http://schemas.microsoft.com/office/drawing/2014/main" id="{7B6C53D2-84E1-E234-EF15-8E47C699160F}"/>
              </a:ext>
            </a:extLst>
          </p:cNvPr>
          <p:cNvSpPr/>
          <p:nvPr/>
        </p:nvSpPr>
        <p:spPr>
          <a:xfrm>
            <a:off x="4647028" y="2232828"/>
            <a:ext cx="3010645" cy="30084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b="1">
                <a:solidFill>
                  <a:schemeClr val="bg1"/>
                </a:solidFill>
                <a:latin typeface="Lexend" pitchFamily="2" charset="0"/>
              </a:rPr>
              <a:t>1,823</a:t>
            </a:r>
          </a:p>
          <a:p>
            <a:pPr algn="ctr"/>
            <a:r>
              <a:rPr lang="en-GB">
                <a:latin typeface="Lexend" pitchFamily="2" charset="0"/>
              </a:rPr>
              <a:t>distinct victims </a:t>
            </a:r>
            <a:r>
              <a:rPr lang="en-GB" b="0">
                <a:latin typeface="Lexend" pitchFamily="2" charset="0"/>
              </a:rPr>
              <a:t>were supported by a Local Housing  Authority</a:t>
            </a:r>
            <a:endParaRPr lang="en-GB">
              <a:solidFill>
                <a:schemeClr val="bg1"/>
              </a:solidFill>
              <a:latin typeface="Lexend" pitchFamily="2" charset="0"/>
            </a:endParaRPr>
          </a:p>
        </p:txBody>
      </p:sp>
      <p:sp>
        <p:nvSpPr>
          <p:cNvPr id="24" name="Oval 23">
            <a:extLst>
              <a:ext uri="{FF2B5EF4-FFF2-40B4-BE49-F238E27FC236}">
                <a16:creationId xmlns:a16="http://schemas.microsoft.com/office/drawing/2014/main" id="{941C2320-D41B-EDDC-FAF3-EE11097BC528}"/>
              </a:ext>
            </a:extLst>
          </p:cNvPr>
          <p:cNvSpPr/>
          <p:nvPr/>
        </p:nvSpPr>
        <p:spPr>
          <a:xfrm>
            <a:off x="634739" y="2270535"/>
            <a:ext cx="3010645" cy="300847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a:ln>
                  <a:noFill/>
                </a:ln>
                <a:solidFill>
                  <a:prstClr val="white"/>
                </a:solidFill>
                <a:effectLst/>
                <a:uLnTx/>
                <a:uFillTx/>
                <a:latin typeface="Lexend" pitchFamily="2" charset="0"/>
                <a:ea typeface="+mn-ea"/>
                <a:cs typeface="+mn-cs"/>
              </a:rPr>
              <a:t>3,481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Lexend" pitchFamily="2" charset="0"/>
                <a:ea typeface="+mn-ea"/>
                <a:cs typeface="+mn-cs"/>
              </a:rPr>
              <a:t>approaches to Local </a:t>
            </a:r>
            <a:r>
              <a:rPr lang="en-GB">
                <a:solidFill>
                  <a:prstClr val="white"/>
                </a:solidFill>
                <a:latin typeface="Lexend" pitchFamily="2" charset="0"/>
              </a:rPr>
              <a:t>H</a:t>
            </a:r>
            <a:r>
              <a:rPr kumimoji="0" lang="en-GB" sz="1800" b="0" i="0" u="none" strike="noStrike" kern="1200" cap="none" spc="0" normalizeH="0" baseline="0" noProof="0" err="1">
                <a:ln>
                  <a:noFill/>
                </a:ln>
                <a:solidFill>
                  <a:prstClr val="white"/>
                </a:solidFill>
                <a:effectLst/>
                <a:uLnTx/>
                <a:uFillTx/>
                <a:latin typeface="Lexend" pitchFamily="2" charset="0"/>
                <a:ea typeface="+mn-ea"/>
                <a:cs typeface="+mn-cs"/>
              </a:rPr>
              <a:t>ousing</a:t>
            </a:r>
            <a:r>
              <a:rPr kumimoji="0" lang="en-GB" sz="1800" b="0" i="0" u="none" strike="noStrike" kern="1200" cap="none" spc="0" normalizeH="0" baseline="0" noProof="0">
                <a:ln>
                  <a:noFill/>
                </a:ln>
                <a:solidFill>
                  <a:prstClr val="white"/>
                </a:solidFill>
                <a:effectLst/>
                <a:uLnTx/>
                <a:uFillTx/>
                <a:latin typeface="Lexend" pitchFamily="2" charset="0"/>
                <a:ea typeface="+mn-ea"/>
                <a:cs typeface="+mn-cs"/>
              </a:rPr>
              <a:t> Authorities were made</a:t>
            </a:r>
          </a:p>
        </p:txBody>
      </p:sp>
      <p:sp>
        <p:nvSpPr>
          <p:cNvPr id="3" name="TextBox 2">
            <a:extLst>
              <a:ext uri="{FF2B5EF4-FFF2-40B4-BE49-F238E27FC236}">
                <a16:creationId xmlns:a16="http://schemas.microsoft.com/office/drawing/2014/main" id="{C453D2FD-A02F-CC2D-3081-E7CAC4F30977}"/>
              </a:ext>
            </a:extLst>
          </p:cNvPr>
          <p:cNvSpPr txBox="1"/>
          <p:nvPr/>
        </p:nvSpPr>
        <p:spPr>
          <a:xfrm>
            <a:off x="1302875" y="2780326"/>
            <a:ext cx="1561672" cy="400692"/>
          </a:xfrm>
          <a:prstGeom prst="rect">
            <a:avLst/>
          </a:prstGeom>
          <a:noFill/>
        </p:spPr>
        <p:txBody>
          <a:bodyPr wrap="square" lIns="0" tIns="0" rIns="0" bIns="0" rtlCol="0">
            <a:noAutofit/>
          </a:bodyPr>
          <a:lstStyle/>
          <a:p>
            <a:pPr algn="ctr">
              <a:spcAft>
                <a:spcPts val="1134"/>
              </a:spcAft>
            </a:pPr>
            <a:r>
              <a:rPr lang="en-GB" sz="1500">
                <a:solidFill>
                  <a:schemeClr val="bg1"/>
                </a:solidFill>
                <a:latin typeface="Lexend" pitchFamily="2" charset="0"/>
              </a:rPr>
              <a:t>at least</a:t>
            </a:r>
          </a:p>
        </p:txBody>
      </p:sp>
      <p:sp>
        <p:nvSpPr>
          <p:cNvPr id="8" name="TextBox 7">
            <a:extLst>
              <a:ext uri="{FF2B5EF4-FFF2-40B4-BE49-F238E27FC236}">
                <a16:creationId xmlns:a16="http://schemas.microsoft.com/office/drawing/2014/main" id="{7DC1B970-FD22-2360-84FC-E83137BE79E0}"/>
              </a:ext>
            </a:extLst>
          </p:cNvPr>
          <p:cNvSpPr txBox="1"/>
          <p:nvPr/>
        </p:nvSpPr>
        <p:spPr>
          <a:xfrm>
            <a:off x="5315163" y="2579980"/>
            <a:ext cx="1561672" cy="400692"/>
          </a:xfrm>
          <a:prstGeom prst="rect">
            <a:avLst/>
          </a:prstGeom>
          <a:noFill/>
        </p:spPr>
        <p:txBody>
          <a:bodyPr wrap="square" lIns="0" tIns="0" rIns="0" bIns="0" rtlCol="0">
            <a:noAutofit/>
          </a:bodyPr>
          <a:lstStyle/>
          <a:p>
            <a:pPr algn="ctr">
              <a:spcAft>
                <a:spcPts val="1134"/>
              </a:spcAft>
            </a:pPr>
            <a:r>
              <a:rPr lang="en-GB" sz="1500">
                <a:solidFill>
                  <a:schemeClr val="bg1"/>
                </a:solidFill>
                <a:latin typeface="Lexend" pitchFamily="2" charset="0"/>
              </a:rPr>
              <a:t>at least</a:t>
            </a:r>
          </a:p>
        </p:txBody>
      </p:sp>
      <p:sp>
        <p:nvSpPr>
          <p:cNvPr id="5" name="Text Placeholder 9">
            <a:extLst>
              <a:ext uri="{FF2B5EF4-FFF2-40B4-BE49-F238E27FC236}">
                <a16:creationId xmlns:a16="http://schemas.microsoft.com/office/drawing/2014/main" id="{8C991131-814F-0765-589B-F31CBD305655}"/>
              </a:ext>
            </a:extLst>
          </p:cNvPr>
          <p:cNvSpPr txBox="1">
            <a:spLocks/>
          </p:cNvSpPr>
          <p:nvPr/>
        </p:nvSpPr>
        <p:spPr>
          <a:xfrm>
            <a:off x="150726" y="6305587"/>
            <a:ext cx="11691048" cy="341247"/>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50" b="0" dirty="0">
                <a:solidFill>
                  <a:schemeClr val="tx1">
                    <a:lumMod val="50000"/>
                    <a:lumOff val="50000"/>
                  </a:schemeClr>
                </a:solidFill>
                <a:latin typeface="Lexend" pitchFamily="2" charset="0"/>
              </a:rPr>
              <a:t>*Please note the this figure is a combined total of adult victims who were recorded as ‘accepted’ to refuge (including specialist refuge) and had either a service start or referral date provided.</a:t>
            </a:r>
            <a:endParaRPr lang="en-GB" sz="1050" b="0" dirty="0">
              <a:solidFill>
                <a:schemeClr val="tx1">
                  <a:lumMod val="50000"/>
                  <a:lumOff val="50000"/>
                </a:schemeClr>
              </a:solidFill>
              <a:highlight>
                <a:srgbClr val="FFFF00"/>
              </a:highlight>
              <a:latin typeface="Lexend" pitchFamily="2" charset="0"/>
            </a:endParaRPr>
          </a:p>
        </p:txBody>
      </p:sp>
    </p:spTree>
    <p:extLst>
      <p:ext uri="{BB962C8B-B14F-4D97-AF65-F5344CB8AC3E}">
        <p14:creationId xmlns:p14="http://schemas.microsoft.com/office/powerpoint/2010/main" val="2525140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81" y="285584"/>
            <a:ext cx="11949276" cy="636574"/>
          </a:xfrm>
        </p:spPr>
        <p:txBody>
          <a:bodyPr/>
          <a:lstStyle/>
          <a:p>
            <a:r>
              <a:rPr lang="en-GB">
                <a:latin typeface="Lexend" pitchFamily="2" charset="0"/>
              </a:rPr>
              <a:t>The number of victims in Refuge and Specialist Refuge has seen a large increase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F543690F-6512-A408-5061-97AEFAF85399}"/>
              </a:ext>
            </a:extLst>
          </p:cNvPr>
          <p:cNvSpPr txBox="1"/>
          <p:nvPr/>
        </p:nvSpPr>
        <p:spPr>
          <a:xfrm>
            <a:off x="8295183" y="6478935"/>
            <a:ext cx="3977274" cy="250731"/>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sp>
        <p:nvSpPr>
          <p:cNvPr id="4" name="Content Placeholder 3">
            <a:extLst>
              <a:ext uri="{FF2B5EF4-FFF2-40B4-BE49-F238E27FC236}">
                <a16:creationId xmlns:a16="http://schemas.microsoft.com/office/drawing/2014/main" id="{E7A7B6EE-C005-476A-D793-E19C9E4B1CEA}"/>
              </a:ext>
            </a:extLst>
          </p:cNvPr>
          <p:cNvSpPr txBox="1">
            <a:spLocks/>
          </p:cNvSpPr>
          <p:nvPr/>
        </p:nvSpPr>
        <p:spPr>
          <a:xfrm>
            <a:off x="154794" y="1221643"/>
            <a:ext cx="3563019" cy="3825087"/>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pic>
        <p:nvPicPr>
          <p:cNvPr id="8" name="Picture 7" descr="A graph which shows the number of monthly service starts within refuge between April 2021- September 2023 ">
            <a:extLst>
              <a:ext uri="{FF2B5EF4-FFF2-40B4-BE49-F238E27FC236}">
                <a16:creationId xmlns:a16="http://schemas.microsoft.com/office/drawing/2014/main" id="{18B3A99F-7A08-D5B7-2FA3-2B089035A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00" y="1900174"/>
            <a:ext cx="7039965" cy="4227473"/>
          </a:xfrm>
          <a:prstGeom prst="rect">
            <a:avLst/>
          </a:prstGeom>
          <a:ln>
            <a:solidFill>
              <a:schemeClr val="tx1"/>
            </a:solidFill>
          </a:ln>
        </p:spPr>
      </p:pic>
      <p:sp>
        <p:nvSpPr>
          <p:cNvPr id="5" name="Content Placeholder 3">
            <a:extLst>
              <a:ext uri="{FF2B5EF4-FFF2-40B4-BE49-F238E27FC236}">
                <a16:creationId xmlns:a16="http://schemas.microsoft.com/office/drawing/2014/main" id="{26AC5393-F9C0-A876-783A-9F3F4BCAB7F4}"/>
              </a:ext>
            </a:extLst>
          </p:cNvPr>
          <p:cNvSpPr txBox="1">
            <a:spLocks/>
          </p:cNvSpPr>
          <p:nvPr/>
        </p:nvSpPr>
        <p:spPr>
          <a:xfrm>
            <a:off x="323181" y="1759806"/>
            <a:ext cx="4118579" cy="4367841"/>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700">
                <a:latin typeface="Lexend" pitchFamily="2" charset="0"/>
              </a:rPr>
              <a:t>The number of Refuge and Specialist Refuge services beginning in 2022 reflect the trend seen in referrals and overall service starts for providers. </a:t>
            </a:r>
          </a:p>
          <a:p>
            <a:pPr lvl="1"/>
            <a:endParaRPr lang="en-GB" sz="1700">
              <a:latin typeface="Lexend" pitchFamily="2" charset="0"/>
            </a:endParaRPr>
          </a:p>
          <a:p>
            <a:pPr lvl="1"/>
            <a:r>
              <a:rPr lang="en-GB" sz="1700">
                <a:latin typeface="Lexend" pitchFamily="2" charset="0"/>
              </a:rPr>
              <a:t>Values in the later half of 2022 for the number of victims starting to be accommodated in refuge were as large as </a:t>
            </a:r>
            <a:r>
              <a:rPr lang="en-GB" sz="1700" b="1">
                <a:solidFill>
                  <a:srgbClr val="E40037"/>
                </a:solidFill>
                <a:latin typeface="Lexend" pitchFamily="2" charset="0"/>
              </a:rPr>
              <a:t>48 </a:t>
            </a:r>
            <a:r>
              <a:rPr lang="en-GB" sz="1700">
                <a:latin typeface="Lexend" pitchFamily="2" charset="0"/>
              </a:rPr>
              <a:t>monthly cases in July of that year.</a:t>
            </a:r>
            <a:endParaRPr lang="en-GB" sz="1700"/>
          </a:p>
          <a:p>
            <a:pPr marL="285750" lvl="1" indent="-285750">
              <a:buFont typeface="Arial" panose="020B0604020202020204" pitchFamily="34" charset="0"/>
              <a:buChar char="•"/>
            </a:pPr>
            <a:endParaRPr lang="en-GB" sz="1700"/>
          </a:p>
          <a:p>
            <a:pPr marL="285750" lvl="1" indent="-285750">
              <a:buFont typeface="Arial" panose="020B0604020202020204" pitchFamily="34" charset="0"/>
              <a:buChar char="•"/>
            </a:pPr>
            <a:endParaRPr lang="en-GB" sz="1700"/>
          </a:p>
          <a:p>
            <a:pPr marL="285750" lvl="1" indent="-285750">
              <a:buFont typeface="Arial" panose="020B0604020202020204" pitchFamily="34" charset="0"/>
              <a:buChar char="•"/>
            </a:pPr>
            <a:endParaRPr lang="en-GB" sz="1700"/>
          </a:p>
          <a:p>
            <a:pPr marL="285750" lvl="1" indent="-285750">
              <a:buFont typeface="Arial" panose="020B0604020202020204" pitchFamily="34" charset="0"/>
              <a:buChar char="•"/>
            </a:pPr>
            <a:endParaRPr lang="en-GB" sz="1700"/>
          </a:p>
          <a:p>
            <a:pPr marL="285750" lvl="1" indent="-285750">
              <a:buFont typeface="Arial" panose="020B0604020202020204" pitchFamily="34" charset="0"/>
              <a:buChar char="•"/>
            </a:pPr>
            <a:endParaRPr lang="en-GB" sz="1700"/>
          </a:p>
        </p:txBody>
      </p:sp>
      <p:sp>
        <p:nvSpPr>
          <p:cNvPr id="6" name="TextBox 5">
            <a:extLst>
              <a:ext uri="{FF2B5EF4-FFF2-40B4-BE49-F238E27FC236}">
                <a16:creationId xmlns:a16="http://schemas.microsoft.com/office/drawing/2014/main" id="{9B557292-E3F2-00E3-D200-547E6A024714}"/>
              </a:ext>
            </a:extLst>
          </p:cNvPr>
          <p:cNvSpPr txBox="1"/>
          <p:nvPr/>
        </p:nvSpPr>
        <p:spPr>
          <a:xfrm>
            <a:off x="723015" y="5346215"/>
            <a:ext cx="3718746" cy="1077218"/>
          </a:xfrm>
          <a:prstGeom prst="rect">
            <a:avLst/>
          </a:prstGeom>
          <a:solidFill>
            <a:srgbClr val="004C94"/>
          </a:solidFill>
          <a:ln>
            <a:solidFill>
              <a:schemeClr val="tx1"/>
            </a:solidFill>
          </a:ln>
        </p:spPr>
        <p:txBody>
          <a:bodyPr wrap="square">
            <a:spAutoFit/>
          </a:bodyPr>
          <a:lstStyle/>
          <a:p>
            <a:pPr algn="r"/>
            <a:r>
              <a:rPr lang="en-GB" sz="1600">
                <a:solidFill>
                  <a:schemeClr val="bg1"/>
                </a:solidFill>
                <a:latin typeface="Lexend" pitchFamily="2" charset="0"/>
              </a:rPr>
              <a:t>WHAT IS THE IMPACT OF THIS INCREASE ON PROVIDERS’ CAPACITY TO ACCOMMODATE VICTIMS?</a:t>
            </a:r>
          </a:p>
        </p:txBody>
      </p:sp>
      <p:pic>
        <p:nvPicPr>
          <p:cNvPr id="7" name="Picture 2" descr="Light bulb - Free technology icons">
            <a:extLst>
              <a:ext uri="{FF2B5EF4-FFF2-40B4-BE49-F238E27FC236}">
                <a16:creationId xmlns:a16="http://schemas.microsoft.com/office/drawing/2014/main" id="{CAB8B283-B9C0-971F-407C-36E59293B2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9576" y="5046730"/>
            <a:ext cx="704851"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733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489097" y="2384344"/>
            <a:ext cx="5018567" cy="3836301"/>
          </a:xfrm>
        </p:spPr>
        <p:txBody>
          <a:bodyPr/>
          <a:lstStyle/>
          <a:p>
            <a:r>
              <a:rPr lang="en-GB" sz="1800" dirty="0">
                <a:solidFill>
                  <a:srgbClr val="E40037"/>
                </a:solidFill>
                <a:latin typeface="Lexend" pitchFamily="2" charset="0"/>
              </a:rPr>
              <a:t>103</a:t>
            </a:r>
            <a:r>
              <a:rPr lang="en-GB" sz="1800" b="0" dirty="0">
                <a:solidFill>
                  <a:schemeClr val="tx1"/>
                </a:solidFill>
                <a:latin typeface="Lexend" pitchFamily="2" charset="0"/>
              </a:rPr>
              <a:t> referrals to Refuge had an Advice, Information and Guidance outcome which providers recorded as being owed to lack of capacity to accommodate the clients. </a:t>
            </a:r>
            <a:br>
              <a:rPr lang="en-GB" sz="1800" b="0" dirty="0">
                <a:solidFill>
                  <a:schemeClr val="tx1"/>
                </a:solidFill>
                <a:latin typeface="Lexend" pitchFamily="2" charset="0"/>
              </a:rPr>
            </a:br>
            <a:br>
              <a:rPr lang="en-GB" sz="1800" b="0" dirty="0">
                <a:solidFill>
                  <a:schemeClr val="tx1"/>
                </a:solidFill>
                <a:latin typeface="Lexend" pitchFamily="2" charset="0"/>
              </a:rPr>
            </a:br>
            <a:r>
              <a:rPr lang="en-GB" sz="1800" b="0" dirty="0">
                <a:solidFill>
                  <a:schemeClr val="tx1"/>
                </a:solidFill>
                <a:latin typeface="Lexend" pitchFamily="2" charset="0"/>
              </a:rPr>
              <a:t>An even larger number have rejected support or disengaged with the provider.</a:t>
            </a:r>
            <a:br>
              <a:rPr lang="en-GB" sz="1800" b="0" dirty="0">
                <a:solidFill>
                  <a:schemeClr val="tx1"/>
                </a:solidFill>
                <a:latin typeface="Lexend" pitchFamily="2" charset="0"/>
              </a:rPr>
            </a:br>
            <a:br>
              <a:rPr lang="en-GB" sz="1800" b="0" dirty="0">
                <a:solidFill>
                  <a:schemeClr val="tx1"/>
                </a:solidFill>
                <a:latin typeface="Lexend" pitchFamily="2" charset="0"/>
              </a:rPr>
            </a:br>
            <a:r>
              <a:rPr lang="en-GB" sz="1800" b="0" dirty="0">
                <a:solidFill>
                  <a:schemeClr val="tx1"/>
                </a:solidFill>
                <a:latin typeface="Lexend" pitchFamily="2" charset="0"/>
              </a:rPr>
              <a:t> </a:t>
            </a:r>
          </a:p>
        </p:txBody>
      </p:sp>
      <p:sp>
        <p:nvSpPr>
          <p:cNvPr id="3" name="TextBox 2">
            <a:extLst>
              <a:ext uri="{FF2B5EF4-FFF2-40B4-BE49-F238E27FC236}">
                <a16:creationId xmlns:a16="http://schemas.microsoft.com/office/drawing/2014/main" id="{F543690F-6512-A408-5061-97AEFAF85399}"/>
              </a:ext>
            </a:extLst>
          </p:cNvPr>
          <p:cNvSpPr txBox="1"/>
          <p:nvPr/>
        </p:nvSpPr>
        <p:spPr>
          <a:xfrm>
            <a:off x="7993226" y="6323198"/>
            <a:ext cx="4018020" cy="187186"/>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sp>
        <p:nvSpPr>
          <p:cNvPr id="4" name="Text Placeholder 9">
            <a:extLst>
              <a:ext uri="{FF2B5EF4-FFF2-40B4-BE49-F238E27FC236}">
                <a16:creationId xmlns:a16="http://schemas.microsoft.com/office/drawing/2014/main" id="{E69BB671-44E5-420D-8C1B-8B33CF0FB3A7}"/>
              </a:ext>
            </a:extLst>
          </p:cNvPr>
          <p:cNvSpPr txBox="1">
            <a:spLocks/>
          </p:cNvSpPr>
          <p:nvPr/>
        </p:nvSpPr>
        <p:spPr>
          <a:xfrm>
            <a:off x="261161" y="6516753"/>
            <a:ext cx="10440186" cy="341247"/>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050" b="0" dirty="0">
                <a:solidFill>
                  <a:schemeClr val="tx1">
                    <a:lumMod val="50000"/>
                    <a:lumOff val="50000"/>
                  </a:schemeClr>
                </a:solidFill>
                <a:latin typeface="Lexend" pitchFamily="2" charset="0"/>
              </a:rPr>
              <a:t>*Please note that in some cases a reason was not recorded. The figures above reflects all AIG cases where a reason was cited.  </a:t>
            </a:r>
          </a:p>
        </p:txBody>
      </p:sp>
      <p:sp>
        <p:nvSpPr>
          <p:cNvPr id="5" name="Title 1">
            <a:extLst>
              <a:ext uri="{FF2B5EF4-FFF2-40B4-BE49-F238E27FC236}">
                <a16:creationId xmlns:a16="http://schemas.microsoft.com/office/drawing/2014/main" id="{AAB4C42D-EBFB-5214-357F-AEAA6CB6FEBF}"/>
              </a:ext>
            </a:extLst>
          </p:cNvPr>
          <p:cNvSpPr txBox="1">
            <a:spLocks/>
          </p:cNvSpPr>
          <p:nvPr/>
        </p:nvSpPr>
        <p:spPr>
          <a:xfrm>
            <a:off x="489098" y="265716"/>
            <a:ext cx="11318638" cy="120151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dirty="0">
                <a:latin typeface="Lexend" pitchFamily="2" charset="0"/>
              </a:rPr>
              <a:t>A large number of clients could not be accommodated in Refuge due to the lack of capacity or due to the clients’ needs</a:t>
            </a:r>
          </a:p>
        </p:txBody>
      </p:sp>
      <p:sp>
        <p:nvSpPr>
          <p:cNvPr id="8" name="TextBox 7">
            <a:extLst>
              <a:ext uri="{FF2B5EF4-FFF2-40B4-BE49-F238E27FC236}">
                <a16:creationId xmlns:a16="http://schemas.microsoft.com/office/drawing/2014/main" id="{273BD3BA-5580-A963-1E2A-2EC81C527D9C}"/>
              </a:ext>
            </a:extLst>
          </p:cNvPr>
          <p:cNvSpPr txBox="1"/>
          <p:nvPr/>
        </p:nvSpPr>
        <p:spPr>
          <a:xfrm>
            <a:off x="613587" y="4999759"/>
            <a:ext cx="4894077" cy="1323439"/>
          </a:xfrm>
          <a:prstGeom prst="rect">
            <a:avLst/>
          </a:prstGeom>
          <a:solidFill>
            <a:srgbClr val="004C94"/>
          </a:solidFill>
          <a:ln>
            <a:solidFill>
              <a:schemeClr val="tx1"/>
            </a:solidFill>
          </a:ln>
        </p:spPr>
        <p:txBody>
          <a:bodyPr wrap="square">
            <a:spAutoFit/>
          </a:bodyPr>
          <a:lstStyle/>
          <a:p>
            <a:pPr algn="r"/>
            <a:r>
              <a:rPr lang="en-GB" sz="1600">
                <a:solidFill>
                  <a:schemeClr val="bg1"/>
                </a:solidFill>
                <a:latin typeface="Lexend" pitchFamily="2" charset="0"/>
              </a:rPr>
              <a:t>WILL THE CURRENT NUMBER OF REFUGE SPACES SUFFICE FOR FUTURE DEMAND GIVEN THE INCREASE IN PROVIDER DEMAND AND LACK OF SPACE FOR SOME VICTIMS HAVING ALREADY OCCURRED?</a:t>
            </a:r>
          </a:p>
        </p:txBody>
      </p:sp>
      <p:pic>
        <p:nvPicPr>
          <p:cNvPr id="9" name="Picture 2" descr="Light bulb - Free technology icons">
            <a:extLst>
              <a:ext uri="{FF2B5EF4-FFF2-40B4-BE49-F238E27FC236}">
                <a16:creationId xmlns:a16="http://schemas.microsoft.com/office/drawing/2014/main" id="{3D0EF4D7-ED25-3958-B45B-C56ACEE93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161" y="4647333"/>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626B48B-11E2-4705-13D7-66BBA06BC724}"/>
              </a:ext>
            </a:extLst>
          </p:cNvPr>
          <p:cNvSpPr txBox="1"/>
          <p:nvPr/>
        </p:nvSpPr>
        <p:spPr>
          <a:xfrm>
            <a:off x="261161" y="6644540"/>
            <a:ext cx="10318649" cy="261610"/>
          </a:xfrm>
          <a:prstGeom prst="rect">
            <a:avLst/>
          </a:prstGeom>
          <a:noFill/>
        </p:spPr>
        <p:txBody>
          <a:bodyPr wrap="square">
            <a:spAutoFit/>
          </a:bodyPr>
          <a:lstStyle/>
          <a:p>
            <a:r>
              <a:rPr lang="en-GB" sz="1100" dirty="0">
                <a:solidFill>
                  <a:schemeClr val="bg1">
                    <a:lumMod val="50000"/>
                  </a:schemeClr>
                </a:solidFill>
                <a:latin typeface="Lexend" pitchFamily="2" charset="0"/>
              </a:rPr>
              <a:t>** Please note that a further breakdown was removed to minimise identification risks. This can be made available upon request.</a:t>
            </a:r>
          </a:p>
        </p:txBody>
      </p:sp>
      <p:pic>
        <p:nvPicPr>
          <p:cNvPr id="13" name="Picture 12" descr="Bar chart providing number of clients whose referral had an AIG outcome (Advice, Information and Guidance) broken down by reason behind AIG outcome. &#10;Client rejected support - 115 clients.&#10;Provider lack of space/capacity - 103 clients. &#10;A further breakdown of reasons was removed to minimise identification risks due to low figures. This can be made available upon request.">
            <a:extLst>
              <a:ext uri="{FF2B5EF4-FFF2-40B4-BE49-F238E27FC236}">
                <a16:creationId xmlns:a16="http://schemas.microsoft.com/office/drawing/2014/main" id="{611A9694-FDD8-05F8-ECBD-D5DB43B7CC1E}"/>
              </a:ext>
            </a:extLst>
          </p:cNvPr>
          <p:cNvPicPr>
            <a:picLocks noChangeAspect="1"/>
          </p:cNvPicPr>
          <p:nvPr/>
        </p:nvPicPr>
        <p:blipFill>
          <a:blip r:embed="rId4"/>
          <a:stretch>
            <a:fillRect/>
          </a:stretch>
        </p:blipFill>
        <p:spPr>
          <a:xfrm>
            <a:off x="5803770" y="2149930"/>
            <a:ext cx="5899133" cy="4125118"/>
          </a:xfrm>
          <a:prstGeom prst="rect">
            <a:avLst/>
          </a:prstGeom>
        </p:spPr>
      </p:pic>
    </p:spTree>
    <p:extLst>
      <p:ext uri="{BB962C8B-B14F-4D97-AF65-F5344CB8AC3E}">
        <p14:creationId xmlns:p14="http://schemas.microsoft.com/office/powerpoint/2010/main" val="30040269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68034" y="84441"/>
            <a:ext cx="11923966" cy="912151"/>
          </a:xfrm>
        </p:spPr>
        <p:txBody>
          <a:bodyPr/>
          <a:lstStyle/>
          <a:p>
            <a:r>
              <a:rPr lang="en-GB">
                <a:latin typeface="Lexend" pitchFamily="2" charset="0"/>
              </a:rPr>
              <a:t>Approaches to Local Housing Authorities have seen an increase, while those resulting in support remained consistent</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268033" y="2210667"/>
            <a:ext cx="4721805" cy="3751171"/>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a:latin typeface="Lexend" pitchFamily="2" charset="0"/>
              </a:rPr>
              <a:t>While the number of people approaching a Local Housing Authority for housing due to Domestic Abuse has increased, this has not reflected in the number of progressed approaches. </a:t>
            </a:r>
          </a:p>
          <a:p>
            <a:pPr lvl="1"/>
            <a:r>
              <a:rPr lang="en-GB" sz="1800">
                <a:latin typeface="Lexend" pitchFamily="2" charset="0"/>
              </a:rPr>
              <a:t>Increased pressures on Local Housing Authorities may occur due to the need to assess an increased number of applications. </a:t>
            </a:r>
          </a:p>
          <a:p>
            <a:pPr lvl="1"/>
            <a:endParaRPr lang="en-GB" sz="1800">
              <a:latin typeface="Lexend" pitchFamily="2" charset="0"/>
            </a:endParaRPr>
          </a:p>
          <a:p>
            <a:pPr lvl="1"/>
            <a:endParaRPr lang="en-GB" sz="1800">
              <a:latin typeface="Lexend" pitchFamily="2" charset="0"/>
            </a:endParaRPr>
          </a:p>
        </p:txBody>
      </p:sp>
      <p:sp>
        <p:nvSpPr>
          <p:cNvPr id="3" name="TextBox 2">
            <a:extLst>
              <a:ext uri="{FF2B5EF4-FFF2-40B4-BE49-F238E27FC236}">
                <a16:creationId xmlns:a16="http://schemas.microsoft.com/office/drawing/2014/main" id="{F543690F-6512-A408-5061-97AEFAF85399}"/>
              </a:ext>
            </a:extLst>
          </p:cNvPr>
          <p:cNvSpPr txBox="1"/>
          <p:nvPr/>
        </p:nvSpPr>
        <p:spPr>
          <a:xfrm>
            <a:off x="9948070" y="6600687"/>
            <a:ext cx="2243930" cy="345744"/>
          </a:xfrm>
          <a:prstGeom prst="rect">
            <a:avLst/>
          </a:prstGeom>
          <a:noFill/>
        </p:spPr>
        <p:txBody>
          <a:bodyPr wrap="square" lIns="0" tIns="0" rIns="0" bIns="0" rtlCol="0">
            <a:noAutofit/>
          </a:bodyPr>
          <a:lstStyle/>
          <a:p>
            <a:pPr>
              <a:spcAft>
                <a:spcPts val="1134"/>
              </a:spcAft>
            </a:pPr>
            <a:r>
              <a:rPr lang="en-GB" sz="1200" i="1"/>
              <a:t>Source: Tier 2 Local Authorities</a:t>
            </a:r>
          </a:p>
        </p:txBody>
      </p:sp>
      <p:graphicFrame>
        <p:nvGraphicFramePr>
          <p:cNvPr id="4" name="Chart 3" descr="A graph showing the number of approaches to local housing authority teams between April 2021 and September 2023. The graph shows a red line for the total number of approaches which has increased over time and a blue line which shows a stable trend for approaches resulting in support, which has remained less than the overall number of approaches.">
            <a:extLst>
              <a:ext uri="{FF2B5EF4-FFF2-40B4-BE49-F238E27FC236}">
                <a16:creationId xmlns:a16="http://schemas.microsoft.com/office/drawing/2014/main" id="{250229F3-E3C1-391A-72A2-C990406BDA5D}"/>
              </a:ext>
            </a:extLst>
          </p:cNvPr>
          <p:cNvGraphicFramePr>
            <a:graphicFrameLocks/>
          </p:cNvGraphicFramePr>
          <p:nvPr>
            <p:extLst>
              <p:ext uri="{D42A27DB-BD31-4B8C-83A1-F6EECF244321}">
                <p14:modId xmlns:p14="http://schemas.microsoft.com/office/powerpoint/2010/main" val="2537339287"/>
              </p:ext>
            </p:extLst>
          </p:nvPr>
        </p:nvGraphicFramePr>
        <p:xfrm>
          <a:off x="5283997" y="1993186"/>
          <a:ext cx="6639970" cy="451907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E1E920C-7964-3E76-DDB9-95ABD2DE38C2}"/>
              </a:ext>
            </a:extLst>
          </p:cNvPr>
          <p:cNvSpPr txBox="1"/>
          <p:nvPr/>
        </p:nvSpPr>
        <p:spPr>
          <a:xfrm>
            <a:off x="613586" y="5312557"/>
            <a:ext cx="4376252" cy="1077218"/>
          </a:xfrm>
          <a:prstGeom prst="rect">
            <a:avLst/>
          </a:prstGeom>
          <a:solidFill>
            <a:srgbClr val="004C94"/>
          </a:solidFill>
          <a:ln>
            <a:solidFill>
              <a:schemeClr val="tx1"/>
            </a:solidFill>
          </a:ln>
        </p:spPr>
        <p:txBody>
          <a:bodyPr wrap="square">
            <a:spAutoFit/>
          </a:bodyPr>
          <a:lstStyle/>
          <a:p>
            <a:pPr algn="r"/>
            <a:r>
              <a:rPr lang="en-GB" sz="1600">
                <a:solidFill>
                  <a:schemeClr val="bg1"/>
                </a:solidFill>
                <a:latin typeface="Lexend" pitchFamily="2" charset="0"/>
              </a:rPr>
              <a:t>WHAT MAY BE DRIVING THE INCREASE IN APPROACHES WHICH DO NOT QUALIFY FOR A HOMELESSNESS DUTY BEING OWED?</a:t>
            </a:r>
          </a:p>
        </p:txBody>
      </p:sp>
      <p:pic>
        <p:nvPicPr>
          <p:cNvPr id="6" name="Picture 2" descr="Light bulb - Free technology icons">
            <a:extLst>
              <a:ext uri="{FF2B5EF4-FFF2-40B4-BE49-F238E27FC236}">
                <a16:creationId xmlns:a16="http://schemas.microsoft.com/office/drawing/2014/main" id="{B2E73312-1009-48F3-55D4-BFAC596DF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033" y="4960131"/>
            <a:ext cx="704851"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9765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410294" y="2365462"/>
            <a:ext cx="6113592" cy="1339763"/>
          </a:xfrm>
        </p:spPr>
        <p:txBody>
          <a:bodyPr/>
          <a:lstStyle/>
          <a:p>
            <a:r>
              <a:rPr lang="en-GB" sz="4000">
                <a:solidFill>
                  <a:srgbClr val="E40037"/>
                </a:solidFill>
                <a:latin typeface="Lexend" pitchFamily="2" charset="0"/>
              </a:rPr>
              <a:t>How does Demand Vary by Area? </a:t>
            </a:r>
            <a:br>
              <a:rPr lang="en-GB" sz="4000">
                <a:solidFill>
                  <a:srgbClr val="C00000"/>
                </a:solidFill>
                <a:latin typeface="Lexend" pitchFamily="2" charset="0"/>
              </a:rPr>
            </a:br>
            <a:endParaRPr lang="en-GB">
              <a:solidFill>
                <a:srgbClr val="C00000"/>
              </a:solidFill>
              <a:latin typeface="Lexend" pitchFamily="2" charset="0"/>
            </a:endParaRPr>
          </a:p>
        </p:txBody>
      </p:sp>
    </p:spTree>
    <p:extLst>
      <p:ext uri="{BB962C8B-B14F-4D97-AF65-F5344CB8AC3E}">
        <p14:creationId xmlns:p14="http://schemas.microsoft.com/office/powerpoint/2010/main" val="1860015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79395A-B9A9-F58E-EF20-A77C621061C0}"/>
              </a:ext>
            </a:extLst>
          </p:cNvPr>
          <p:cNvSpPr txBox="1">
            <a:spLocks/>
          </p:cNvSpPr>
          <p:nvPr/>
        </p:nvSpPr>
        <p:spPr>
          <a:xfrm>
            <a:off x="524278" y="1330569"/>
            <a:ext cx="10618643" cy="5357309"/>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0">
                <a:latin typeface="Lexend" pitchFamily="2" charset="0"/>
              </a:rPr>
              <a:t>10% (726) of Compass referred individuals were found to have been from </a:t>
            </a:r>
            <a:r>
              <a:rPr lang="en-GB" sz="2000">
                <a:solidFill>
                  <a:srgbClr val="E40037"/>
                </a:solidFill>
                <a:latin typeface="Lexend" pitchFamily="2" charset="0"/>
              </a:rPr>
              <a:t>out of county</a:t>
            </a:r>
            <a:r>
              <a:rPr lang="en-GB" sz="2000" b="0">
                <a:latin typeface="Lexend" pitchFamily="2" charset="0"/>
              </a:rPr>
              <a:t>, whilst the origin area of most refuge and specialist refuge victims over the period of the needs assessment were also from outside of the county. </a:t>
            </a:r>
          </a:p>
          <a:p>
            <a:r>
              <a:rPr lang="en-GB" sz="2000">
                <a:solidFill>
                  <a:srgbClr val="E40037"/>
                </a:solidFill>
                <a:latin typeface="Lexend" pitchFamily="2" charset="0"/>
              </a:rPr>
              <a:t>Transport to refuge </a:t>
            </a:r>
            <a:r>
              <a:rPr lang="en-GB" sz="2000" b="0">
                <a:latin typeface="Lexend" pitchFamily="2" charset="0"/>
              </a:rPr>
              <a:t>has been highlighted as a potential barrier in qualitative analysis, where victims quoted difficulties when travelling long distances to reach the safe accommodation. </a:t>
            </a:r>
          </a:p>
          <a:p>
            <a:r>
              <a:rPr lang="en-GB" sz="2000" b="0">
                <a:latin typeface="Lexend" pitchFamily="2" charset="0"/>
              </a:rPr>
              <a:t>There are district level differences, with in particular </a:t>
            </a:r>
            <a:r>
              <a:rPr lang="en-GB" sz="2000">
                <a:solidFill>
                  <a:srgbClr val="E40037"/>
                </a:solidFill>
                <a:latin typeface="Lexend" pitchFamily="2" charset="0"/>
              </a:rPr>
              <a:t>Colchester, Basildon, Harlow, and Tendring</a:t>
            </a:r>
            <a:r>
              <a:rPr lang="en-GB" sz="2000">
                <a:latin typeface="Lexend" pitchFamily="2" charset="0"/>
              </a:rPr>
              <a:t> </a:t>
            </a:r>
            <a:r>
              <a:rPr lang="en-GB" sz="2000" b="0">
                <a:latin typeface="Lexend" pitchFamily="2" charset="0"/>
              </a:rPr>
              <a:t>being highlighted across multiple metrics as the districts with the most demand compared to the local population. </a:t>
            </a:r>
          </a:p>
          <a:p>
            <a:r>
              <a:rPr lang="en-GB" sz="2000" b="0">
                <a:latin typeface="Lexend" pitchFamily="2" charset="0"/>
              </a:rPr>
              <a:t>While seeing a lower Compass referral rate, </a:t>
            </a:r>
            <a:r>
              <a:rPr lang="en-GB" sz="2000">
                <a:solidFill>
                  <a:srgbClr val="E40037"/>
                </a:solidFill>
                <a:latin typeface="Lexend" pitchFamily="2" charset="0"/>
              </a:rPr>
              <a:t>Basildon</a:t>
            </a:r>
            <a:r>
              <a:rPr lang="en-GB" sz="2000" b="0">
                <a:latin typeface="Lexend" pitchFamily="2" charset="0"/>
              </a:rPr>
              <a:t> ranks higher across multiple other metrics, including for victims accessing provider and Local Housing Authority support services.</a:t>
            </a:r>
            <a:endParaRPr lang="en-GB" sz="2000">
              <a:solidFill>
                <a:srgbClr val="E40037"/>
              </a:solidFill>
              <a:latin typeface="Lexend" pitchFamily="2" charset="0"/>
            </a:endParaRPr>
          </a:p>
        </p:txBody>
      </p:sp>
      <p:sp>
        <p:nvSpPr>
          <p:cNvPr id="6" name="Title 1">
            <a:extLst>
              <a:ext uri="{FF2B5EF4-FFF2-40B4-BE49-F238E27FC236}">
                <a16:creationId xmlns:a16="http://schemas.microsoft.com/office/drawing/2014/main" id="{2C17952E-CC18-74A0-D613-3B3E9AA88462}"/>
              </a:ext>
            </a:extLst>
          </p:cNvPr>
          <p:cNvSpPr>
            <a:spLocks noGrp="1"/>
          </p:cNvSpPr>
          <p:nvPr>
            <p:ph type="title"/>
          </p:nvPr>
        </p:nvSpPr>
        <p:spPr>
          <a:xfrm>
            <a:off x="524278" y="369461"/>
            <a:ext cx="11477331" cy="577851"/>
          </a:xfrm>
        </p:spPr>
        <p:txBody>
          <a:bodyPr/>
          <a:lstStyle/>
          <a:p>
            <a:r>
              <a:rPr lang="en-GB">
                <a:solidFill>
                  <a:srgbClr val="E40037"/>
                </a:solidFill>
                <a:latin typeface="Lexend"/>
              </a:rPr>
              <a:t>Key Findings</a:t>
            </a:r>
            <a:endParaRPr lang="en-GB" sz="4400">
              <a:latin typeface="Lexend" pitchFamily="2" charset="0"/>
            </a:endParaRPr>
          </a:p>
        </p:txBody>
      </p:sp>
    </p:spTree>
    <p:extLst>
      <p:ext uri="{BB962C8B-B14F-4D97-AF65-F5344CB8AC3E}">
        <p14:creationId xmlns:p14="http://schemas.microsoft.com/office/powerpoint/2010/main" val="1615830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map of Essex showing the number of COMPASS referrals per district.  Harlow, Colchester, and Tendring are red to show the highest volume of approaches. Maldon, Brentwood, Rochford and Castle Point are green to show the least amount of approaches. Uttlesford, Braintree, Basildon and Epping Forest are yellow to show an intermediate volume of approaches.  ">
            <a:extLst>
              <a:ext uri="{FF2B5EF4-FFF2-40B4-BE49-F238E27FC236}">
                <a16:creationId xmlns:a16="http://schemas.microsoft.com/office/drawing/2014/main" id="{8ABAF2E2-5DA2-2BCA-B220-918632954634}"/>
              </a:ext>
            </a:extLst>
          </p:cNvPr>
          <p:cNvPicPr>
            <a:picLocks noChangeAspect="1"/>
          </p:cNvPicPr>
          <p:nvPr/>
        </p:nvPicPr>
        <p:blipFill>
          <a:blip r:embed="rId3"/>
          <a:stretch>
            <a:fillRect/>
          </a:stretch>
        </p:blipFill>
        <p:spPr>
          <a:xfrm>
            <a:off x="5457825" y="1939647"/>
            <a:ext cx="6400575" cy="4586239"/>
          </a:xfrm>
          <a:prstGeom prst="rect">
            <a:avLst/>
          </a:prstGeom>
          <a:ln>
            <a:solidFill>
              <a:schemeClr val="tx1"/>
            </a:solidFill>
          </a:ln>
        </p:spPr>
      </p:pic>
      <p:sp>
        <p:nvSpPr>
          <p:cNvPr id="4" name="Title 1">
            <a:extLst>
              <a:ext uri="{FF2B5EF4-FFF2-40B4-BE49-F238E27FC236}">
                <a16:creationId xmlns:a16="http://schemas.microsoft.com/office/drawing/2014/main" id="{55DF06DE-A711-E85A-8440-F221587197A2}"/>
              </a:ext>
            </a:extLst>
          </p:cNvPr>
          <p:cNvSpPr txBox="1">
            <a:spLocks/>
          </p:cNvSpPr>
          <p:nvPr/>
        </p:nvSpPr>
        <p:spPr>
          <a:xfrm>
            <a:off x="333600" y="303986"/>
            <a:ext cx="11552400" cy="129975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a:latin typeface="Lexend" pitchFamily="2" charset="0"/>
              </a:rPr>
              <a:t>Harlow and Colchester have the highest rates per 100k of Compass referrals</a:t>
            </a:r>
          </a:p>
        </p:txBody>
      </p:sp>
      <p:sp>
        <p:nvSpPr>
          <p:cNvPr id="8" name="TextBox 7">
            <a:extLst>
              <a:ext uri="{FF2B5EF4-FFF2-40B4-BE49-F238E27FC236}">
                <a16:creationId xmlns:a16="http://schemas.microsoft.com/office/drawing/2014/main" id="{980BDC03-F851-A79A-DD46-ED0648C4D9CD}"/>
              </a:ext>
            </a:extLst>
          </p:cNvPr>
          <p:cNvSpPr txBox="1"/>
          <p:nvPr/>
        </p:nvSpPr>
        <p:spPr>
          <a:xfrm>
            <a:off x="333600" y="1845223"/>
            <a:ext cx="4948440" cy="3603446"/>
          </a:xfrm>
          <a:prstGeom prst="rect">
            <a:avLst/>
          </a:prstGeom>
          <a:noFill/>
        </p:spPr>
        <p:txBody>
          <a:bodyPr wrap="square" lIns="0" tIns="0" rIns="0" bIns="0" rtlCol="0">
            <a:noAutofit/>
          </a:bodyPr>
          <a:lstStyle/>
          <a:p>
            <a:pPr algn="l">
              <a:spcAft>
                <a:spcPts val="1134"/>
              </a:spcAft>
            </a:pPr>
            <a:r>
              <a:rPr lang="en-GB" sz="1600" b="1">
                <a:solidFill>
                  <a:srgbClr val="E40037"/>
                </a:solidFill>
                <a:latin typeface="Lexend" pitchFamily="2" charset="0"/>
              </a:rPr>
              <a:t>Harlow, Colchester, and Tendring </a:t>
            </a:r>
            <a:r>
              <a:rPr lang="en-GB" sz="1600">
                <a:latin typeface="Lexend" pitchFamily="2" charset="0"/>
              </a:rPr>
              <a:t>(with the last two districts being part of Essex County Council’s Levelling Up programme), have some of the highest rates of Compass referrals in Essex, aligning with their higher rates of Domestic Abuse incidents recorded by Essex Police. </a:t>
            </a:r>
          </a:p>
          <a:p>
            <a:pPr algn="l">
              <a:spcAft>
                <a:spcPts val="1134"/>
              </a:spcAft>
            </a:pPr>
            <a:r>
              <a:rPr lang="en-GB" sz="1600" b="1">
                <a:solidFill>
                  <a:srgbClr val="E40037"/>
                </a:solidFill>
                <a:latin typeface="Lexend" pitchFamily="2" charset="0"/>
              </a:rPr>
              <a:t>Basildon</a:t>
            </a:r>
            <a:r>
              <a:rPr lang="en-GB" sz="1600">
                <a:latin typeface="Lexend" pitchFamily="2" charset="0"/>
              </a:rPr>
              <a:t> has the 3</a:t>
            </a:r>
            <a:r>
              <a:rPr lang="en-GB" sz="1600" baseline="30000">
                <a:latin typeface="Lexend" pitchFamily="2" charset="0"/>
              </a:rPr>
              <a:t>rd</a:t>
            </a:r>
            <a:r>
              <a:rPr lang="en-GB" sz="1600">
                <a:latin typeface="Lexend" pitchFamily="2" charset="0"/>
              </a:rPr>
              <a:t> highest rate of Police recorded Domestic Abuse Incidents but has the </a:t>
            </a:r>
            <a:r>
              <a:rPr lang="en-GB" sz="1600" b="1">
                <a:solidFill>
                  <a:srgbClr val="E40037"/>
                </a:solidFill>
                <a:latin typeface="Lexend" pitchFamily="2" charset="0"/>
              </a:rPr>
              <a:t>8</a:t>
            </a:r>
            <a:r>
              <a:rPr lang="en-GB" sz="1600" b="1" baseline="30000">
                <a:solidFill>
                  <a:srgbClr val="E40037"/>
                </a:solidFill>
                <a:latin typeface="Lexend" pitchFamily="2" charset="0"/>
              </a:rPr>
              <a:t>th</a:t>
            </a:r>
            <a:r>
              <a:rPr lang="en-GB" sz="1600">
                <a:latin typeface="Lexend" pitchFamily="2" charset="0"/>
              </a:rPr>
              <a:t> highest Compass referrals rate. </a:t>
            </a:r>
          </a:p>
          <a:p>
            <a:pPr algn="l">
              <a:spcAft>
                <a:spcPts val="1134"/>
              </a:spcAft>
            </a:pPr>
            <a:r>
              <a:rPr lang="en-GB" sz="1600">
                <a:latin typeface="Lexend" pitchFamily="2" charset="0"/>
              </a:rPr>
              <a:t>Meanwhile, </a:t>
            </a:r>
            <a:r>
              <a:rPr lang="en-GB" sz="1600" b="1">
                <a:solidFill>
                  <a:srgbClr val="E40037"/>
                </a:solidFill>
                <a:latin typeface="Lexend" pitchFamily="2" charset="0"/>
              </a:rPr>
              <a:t>Chelmsford</a:t>
            </a:r>
            <a:r>
              <a:rPr lang="en-GB" sz="1600">
                <a:latin typeface="Lexend" pitchFamily="2" charset="0"/>
              </a:rPr>
              <a:t> has the </a:t>
            </a:r>
            <a:r>
              <a:rPr lang="en-GB" sz="1600" b="1">
                <a:solidFill>
                  <a:srgbClr val="E40037"/>
                </a:solidFill>
                <a:latin typeface="Lexend" pitchFamily="2" charset="0"/>
              </a:rPr>
              <a:t>3</a:t>
            </a:r>
            <a:r>
              <a:rPr lang="en-GB" sz="1600" b="1" baseline="30000">
                <a:solidFill>
                  <a:srgbClr val="E40037"/>
                </a:solidFill>
                <a:latin typeface="Lexend" pitchFamily="2" charset="0"/>
              </a:rPr>
              <a:t>rd</a:t>
            </a:r>
            <a:r>
              <a:rPr lang="en-GB" sz="1600">
                <a:latin typeface="Lexend" pitchFamily="2" charset="0"/>
              </a:rPr>
              <a:t> highest Compass referrals rate, but ranks </a:t>
            </a:r>
            <a:r>
              <a:rPr lang="en-GB" sz="1600" b="1">
                <a:solidFill>
                  <a:srgbClr val="E40037"/>
                </a:solidFill>
                <a:latin typeface="Lexend" pitchFamily="2" charset="0"/>
              </a:rPr>
              <a:t>8</a:t>
            </a:r>
            <a:r>
              <a:rPr lang="en-GB" sz="1600" b="1" baseline="30000">
                <a:solidFill>
                  <a:srgbClr val="E40037"/>
                </a:solidFill>
                <a:latin typeface="Lexend" pitchFamily="2" charset="0"/>
              </a:rPr>
              <a:t>th</a:t>
            </a:r>
            <a:r>
              <a:rPr lang="en-GB" sz="1600">
                <a:latin typeface="Lexend" pitchFamily="2" charset="0"/>
              </a:rPr>
              <a:t> when looking at Police recorded DA incidents.</a:t>
            </a:r>
          </a:p>
          <a:p>
            <a:pPr algn="l">
              <a:spcAft>
                <a:spcPts val="1134"/>
              </a:spcAft>
            </a:pPr>
            <a:endParaRPr lang="en-GB" sz="1600">
              <a:latin typeface="Lexend" pitchFamily="2" charset="0"/>
            </a:endParaRPr>
          </a:p>
          <a:p>
            <a:pPr algn="l">
              <a:spcAft>
                <a:spcPts val="1134"/>
              </a:spcAft>
            </a:pPr>
            <a:endParaRPr lang="en-GB" sz="1600">
              <a:latin typeface="Lexend" pitchFamily="2" charset="0"/>
            </a:endParaRPr>
          </a:p>
        </p:txBody>
      </p:sp>
      <p:sp>
        <p:nvSpPr>
          <p:cNvPr id="7" name="TextBox 6">
            <a:extLst>
              <a:ext uri="{FF2B5EF4-FFF2-40B4-BE49-F238E27FC236}">
                <a16:creationId xmlns:a16="http://schemas.microsoft.com/office/drawing/2014/main" id="{15C903E0-C888-2682-0308-F82A78CA4EFE}"/>
              </a:ext>
            </a:extLst>
          </p:cNvPr>
          <p:cNvSpPr txBox="1"/>
          <p:nvPr/>
        </p:nvSpPr>
        <p:spPr>
          <a:xfrm>
            <a:off x="10806249" y="5559975"/>
            <a:ext cx="981968" cy="893444"/>
          </a:xfrm>
          <a:prstGeom prst="rect">
            <a:avLst/>
          </a:prstGeom>
          <a:solidFill>
            <a:schemeClr val="bg1"/>
          </a:solidFill>
          <a:ln>
            <a:solidFill>
              <a:schemeClr val="tx1"/>
            </a:solidFill>
          </a:ln>
        </p:spPr>
        <p:txBody>
          <a:bodyPr wrap="square" lIns="0" tIns="0" rIns="0" bIns="0" rtlCol="0">
            <a:noAutofit/>
          </a:bodyPr>
          <a:lstStyle/>
          <a:p>
            <a:pPr marL="285750" indent="-285750" algn="l">
              <a:buSzPct val="200000"/>
              <a:buFont typeface="Arial" panose="020B0604020202020204" pitchFamily="34" charset="0"/>
              <a:buChar char="•"/>
            </a:pPr>
            <a:r>
              <a:rPr lang="en-GB" sz="1200">
                <a:solidFill>
                  <a:srgbClr val="5D0E0C"/>
                </a:solidFill>
                <a:latin typeface="Lexend" pitchFamily="2" charset="0"/>
              </a:rPr>
              <a:t>20+</a:t>
            </a:r>
          </a:p>
          <a:p>
            <a:pPr marL="285750" indent="-285750" algn="l">
              <a:buSzPct val="200000"/>
              <a:buFont typeface="Arial" panose="020B0604020202020204" pitchFamily="34" charset="0"/>
              <a:buChar char="•"/>
            </a:pPr>
            <a:r>
              <a:rPr lang="en-GB" sz="1200">
                <a:solidFill>
                  <a:srgbClr val="CC1B15"/>
                </a:solidFill>
                <a:latin typeface="Lexend" pitchFamily="2" charset="0"/>
              </a:rPr>
              <a:t>17-19</a:t>
            </a:r>
          </a:p>
          <a:p>
            <a:pPr marL="285750" indent="-285750" algn="l">
              <a:buSzPct val="200000"/>
              <a:buFont typeface="Arial" panose="020B0604020202020204" pitchFamily="34" charset="0"/>
              <a:buChar char="•"/>
            </a:pPr>
            <a:r>
              <a:rPr lang="en-GB" sz="1200">
                <a:solidFill>
                  <a:srgbClr val="FB6033"/>
                </a:solidFill>
                <a:latin typeface="Lexend" pitchFamily="2" charset="0"/>
              </a:rPr>
              <a:t>15-16</a:t>
            </a:r>
          </a:p>
          <a:p>
            <a:pPr marL="285750" indent="-285750" algn="l">
              <a:buSzPct val="200000"/>
              <a:buFont typeface="Arial" panose="020B0604020202020204" pitchFamily="34" charset="0"/>
              <a:buChar char="•"/>
            </a:pPr>
            <a:r>
              <a:rPr lang="en-GB" sz="1200">
                <a:solidFill>
                  <a:srgbClr val="FED535"/>
                </a:solidFill>
                <a:latin typeface="Lexend" pitchFamily="2" charset="0"/>
              </a:rPr>
              <a:t>11-14</a:t>
            </a:r>
          </a:p>
          <a:p>
            <a:pPr marL="285750" indent="-285750" algn="l">
              <a:buSzPct val="200000"/>
              <a:buFont typeface="Arial" panose="020B0604020202020204" pitchFamily="34" charset="0"/>
              <a:buChar char="•"/>
            </a:pPr>
            <a:r>
              <a:rPr lang="en-GB" sz="1200">
                <a:solidFill>
                  <a:srgbClr val="9ED18F"/>
                </a:solidFill>
                <a:latin typeface="Lexend" pitchFamily="2" charset="0"/>
              </a:rPr>
              <a:t>Under 10</a:t>
            </a:r>
            <a:endParaRPr lang="en-GB" sz="1500">
              <a:solidFill>
                <a:srgbClr val="9ED18F"/>
              </a:solidFill>
              <a:latin typeface="Lexend" pitchFamily="2" charset="0"/>
            </a:endParaRPr>
          </a:p>
        </p:txBody>
      </p:sp>
      <p:sp>
        <p:nvSpPr>
          <p:cNvPr id="12" name="TextBox 11">
            <a:extLst>
              <a:ext uri="{FF2B5EF4-FFF2-40B4-BE49-F238E27FC236}">
                <a16:creationId xmlns:a16="http://schemas.microsoft.com/office/drawing/2014/main" id="{354D52C1-8FC1-E70D-6306-8D3E382F2C6B}"/>
              </a:ext>
            </a:extLst>
          </p:cNvPr>
          <p:cNvSpPr txBox="1"/>
          <p:nvPr/>
        </p:nvSpPr>
        <p:spPr>
          <a:xfrm>
            <a:off x="5901918" y="1603745"/>
            <a:ext cx="5512387" cy="307777"/>
          </a:xfrm>
          <a:prstGeom prst="rect">
            <a:avLst/>
          </a:prstGeom>
          <a:noFill/>
        </p:spPr>
        <p:txBody>
          <a:bodyPr wrap="square">
            <a:spAutoFit/>
          </a:bodyPr>
          <a:lstStyle/>
          <a:p>
            <a:pPr algn="ctr">
              <a:spcAft>
                <a:spcPts val="1134"/>
              </a:spcAft>
            </a:pPr>
            <a:r>
              <a:rPr lang="en-GB" sz="1400">
                <a:latin typeface="Lexend" pitchFamily="2" charset="0"/>
              </a:rPr>
              <a:t>Rate of Compass Referrals per 100k, Population 16+</a:t>
            </a:r>
          </a:p>
        </p:txBody>
      </p:sp>
      <p:sp>
        <p:nvSpPr>
          <p:cNvPr id="5" name="TextBox 4">
            <a:extLst>
              <a:ext uri="{FF2B5EF4-FFF2-40B4-BE49-F238E27FC236}">
                <a16:creationId xmlns:a16="http://schemas.microsoft.com/office/drawing/2014/main" id="{CF7F56A1-9742-672A-7CA8-234A2A0654A3}"/>
              </a:ext>
            </a:extLst>
          </p:cNvPr>
          <p:cNvSpPr txBox="1"/>
          <p:nvPr/>
        </p:nvSpPr>
        <p:spPr>
          <a:xfrm>
            <a:off x="542944" y="5498865"/>
            <a:ext cx="4537774" cy="1015663"/>
          </a:xfrm>
          <a:prstGeom prst="rect">
            <a:avLst/>
          </a:prstGeom>
          <a:solidFill>
            <a:srgbClr val="004C94"/>
          </a:solidFill>
          <a:ln>
            <a:solidFill>
              <a:schemeClr val="tx1"/>
            </a:solidFill>
          </a:ln>
        </p:spPr>
        <p:txBody>
          <a:bodyPr wrap="square">
            <a:spAutoFit/>
          </a:bodyPr>
          <a:lstStyle/>
          <a:p>
            <a:pPr algn="r"/>
            <a:r>
              <a:rPr lang="en-GB" sz="1200">
                <a:solidFill>
                  <a:schemeClr val="bg1"/>
                </a:solidFill>
                <a:latin typeface="Lexend" pitchFamily="2" charset="0"/>
              </a:rPr>
              <a:t>WHAT MAY BE DRIVING THE INCREASED COMPASS REFERRALS IN CHELMSFORD? AND COULD BASILDON’S LOW COMPASS REFERRAL RATE BE OWED TO VICTIMS APPROACHING THE LA’S DOMESTIC ABUSE HOUSING TEAM INSTEAD, OR TO OTHER FACTORS?</a:t>
            </a:r>
          </a:p>
        </p:txBody>
      </p:sp>
      <p:pic>
        <p:nvPicPr>
          <p:cNvPr id="6" name="Picture 2" descr="Light bulb - Free technology icons">
            <a:extLst>
              <a:ext uri="{FF2B5EF4-FFF2-40B4-BE49-F238E27FC236}">
                <a16:creationId xmlns:a16="http://schemas.microsoft.com/office/drawing/2014/main" id="{A2BE9274-4900-1C48-A127-C9C59FA6E6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837" y="5146439"/>
            <a:ext cx="704851"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725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5DF06DE-A711-E85A-8440-F221587197A2}"/>
              </a:ext>
            </a:extLst>
          </p:cNvPr>
          <p:cNvSpPr txBox="1">
            <a:spLocks/>
          </p:cNvSpPr>
          <p:nvPr/>
        </p:nvSpPr>
        <p:spPr>
          <a:xfrm>
            <a:off x="411778" y="390340"/>
            <a:ext cx="11088040" cy="1299759"/>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dirty="0">
                <a:latin typeface="Lexend" pitchFamily="2" charset="0"/>
              </a:rPr>
              <a:t>Volumes of supported victims vary in line with population size</a:t>
            </a:r>
          </a:p>
        </p:txBody>
      </p:sp>
      <p:sp>
        <p:nvSpPr>
          <p:cNvPr id="8" name="TextBox 7">
            <a:extLst>
              <a:ext uri="{FF2B5EF4-FFF2-40B4-BE49-F238E27FC236}">
                <a16:creationId xmlns:a16="http://schemas.microsoft.com/office/drawing/2014/main" id="{980BDC03-F851-A79A-DD46-ED0648C4D9CD}"/>
              </a:ext>
            </a:extLst>
          </p:cNvPr>
          <p:cNvSpPr txBox="1"/>
          <p:nvPr/>
        </p:nvSpPr>
        <p:spPr>
          <a:xfrm>
            <a:off x="411778" y="2076221"/>
            <a:ext cx="5649798" cy="2266392"/>
          </a:xfrm>
          <a:prstGeom prst="rect">
            <a:avLst/>
          </a:prstGeom>
          <a:noFill/>
        </p:spPr>
        <p:txBody>
          <a:bodyPr wrap="square" lIns="0" tIns="0" rIns="0" bIns="0" rtlCol="0">
            <a:noAutofit/>
          </a:bodyPr>
          <a:lstStyle/>
          <a:p>
            <a:pPr algn="l">
              <a:spcAft>
                <a:spcPts val="1134"/>
              </a:spcAft>
            </a:pPr>
            <a:r>
              <a:rPr lang="en-GB" sz="1600" dirty="0">
                <a:latin typeface="Lexend" pitchFamily="2" charset="0"/>
              </a:rPr>
              <a:t>The volume of victims supported by providers and by Local Housing Authorities* varies from area to area, with, as expected based on area size and population, Basildon, Colchester, Tendring and Chelmsford presenting the highest volumes. </a:t>
            </a:r>
            <a:endParaRPr lang="en-GB" sz="1600" b="1" dirty="0">
              <a:latin typeface="Lexend" pitchFamily="2" charset="0"/>
            </a:endParaRPr>
          </a:p>
          <a:p>
            <a:pPr algn="l">
              <a:spcAft>
                <a:spcPts val="1134"/>
              </a:spcAft>
            </a:pPr>
            <a:r>
              <a:rPr lang="en-GB" sz="1400" dirty="0">
                <a:latin typeface="Lexend" pitchFamily="2" charset="0"/>
              </a:rPr>
              <a:t>*</a:t>
            </a:r>
            <a:r>
              <a:rPr lang="en-GB" sz="1400" b="1" dirty="0">
                <a:solidFill>
                  <a:srgbClr val="E40037"/>
                </a:solidFill>
                <a:latin typeface="Lexend" pitchFamily="2" charset="0"/>
              </a:rPr>
              <a:t>Please note </a:t>
            </a:r>
            <a:r>
              <a:rPr lang="en-GB" sz="1400" dirty="0">
                <a:latin typeface="Lexend" pitchFamily="2" charset="0"/>
              </a:rPr>
              <a:t>that this graph makes use of information on victims’ origin area. As such, there may be victims with an out of county origin who may have lived in Essex at the time of abuse who could not be accounted for.</a:t>
            </a:r>
          </a:p>
          <a:p>
            <a:pPr>
              <a:spcAft>
                <a:spcPts val="1134"/>
              </a:spcAft>
            </a:pPr>
            <a:r>
              <a:rPr lang="en-GB" sz="1600" dirty="0">
                <a:latin typeface="Lexend" pitchFamily="2" charset="0"/>
              </a:rPr>
              <a:t>From Compass referrals, to Police DA incidents, and to rates of victims accessing services, </a:t>
            </a:r>
            <a:r>
              <a:rPr lang="en-GB" sz="1600" b="1" dirty="0">
                <a:solidFill>
                  <a:srgbClr val="E40037"/>
                </a:solidFill>
                <a:latin typeface="Lexend" pitchFamily="2" charset="0"/>
              </a:rPr>
              <a:t>Colchester, Tendring and Harlow </a:t>
            </a:r>
            <a:r>
              <a:rPr lang="en-GB" sz="1600" dirty="0">
                <a:latin typeface="Lexend" pitchFamily="2" charset="0"/>
              </a:rPr>
              <a:t>are showing higher rates of domestic abuse across multiple metrics. Similarly for </a:t>
            </a:r>
            <a:r>
              <a:rPr lang="en-GB" sz="1600" b="1" dirty="0">
                <a:solidFill>
                  <a:srgbClr val="E40037"/>
                </a:solidFill>
                <a:latin typeface="Lexend" pitchFamily="2" charset="0"/>
              </a:rPr>
              <a:t>Basildon</a:t>
            </a:r>
            <a:r>
              <a:rPr lang="en-GB" sz="1600" dirty="0">
                <a:latin typeface="Lexend" pitchFamily="2" charset="0"/>
              </a:rPr>
              <a:t>, where high rates can be observed for both provider and district services, which is more in line with the Police DA incident rates recorded for this area, as opposed to the Compass referrals rate.</a:t>
            </a:r>
          </a:p>
          <a:p>
            <a:pPr algn="l">
              <a:spcAft>
                <a:spcPts val="1134"/>
              </a:spcAft>
            </a:pPr>
            <a:endParaRPr lang="en-GB" sz="1400" dirty="0">
              <a:latin typeface="Lexend" pitchFamily="2" charset="0"/>
            </a:endParaRPr>
          </a:p>
        </p:txBody>
      </p:sp>
      <p:graphicFrame>
        <p:nvGraphicFramePr>
          <p:cNvPr id="2" name="Chart 1" descr="A bar graph showing the number of victims supported by domestic abuse providers by the victim's area of origin (excluding out of county victims). The graph shows a bar for each of the 12 Essex Districts. The trend shows that Basildon, Colchester, Tendring and Chelmsford have the highest number of victims supported by Domestic Abuse Providers. ">
            <a:extLst>
              <a:ext uri="{FF2B5EF4-FFF2-40B4-BE49-F238E27FC236}">
                <a16:creationId xmlns:a16="http://schemas.microsoft.com/office/drawing/2014/main" id="{38991472-320F-31BC-47F2-BEFC03BDE5B3}"/>
              </a:ext>
            </a:extLst>
          </p:cNvPr>
          <p:cNvGraphicFramePr>
            <a:graphicFrameLocks/>
          </p:cNvGraphicFramePr>
          <p:nvPr>
            <p:extLst>
              <p:ext uri="{D42A27DB-BD31-4B8C-83A1-F6EECF244321}">
                <p14:modId xmlns:p14="http://schemas.microsoft.com/office/powerpoint/2010/main" val="241663862"/>
              </p:ext>
            </p:extLst>
          </p:nvPr>
        </p:nvGraphicFramePr>
        <p:xfrm>
          <a:off x="6130426" y="1981829"/>
          <a:ext cx="5509596" cy="391696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C8104AB0-4480-C044-25C0-12450ECF69A2}"/>
              </a:ext>
            </a:extLst>
          </p:cNvPr>
          <p:cNvSpPr txBox="1"/>
          <p:nvPr/>
        </p:nvSpPr>
        <p:spPr>
          <a:xfrm>
            <a:off x="306000" y="6592827"/>
            <a:ext cx="11663754" cy="261610"/>
          </a:xfrm>
          <a:prstGeom prst="rect">
            <a:avLst/>
          </a:prstGeom>
          <a:noFill/>
        </p:spPr>
        <p:txBody>
          <a:bodyPr wrap="square">
            <a:spAutoFit/>
          </a:bodyPr>
          <a:lstStyle/>
          <a:p>
            <a:r>
              <a:rPr lang="en-GB" sz="1100" dirty="0">
                <a:solidFill>
                  <a:schemeClr val="tx1">
                    <a:lumMod val="65000"/>
                    <a:lumOff val="35000"/>
                  </a:schemeClr>
                </a:solidFill>
                <a:latin typeface="Lexend" pitchFamily="2" charset="0"/>
              </a:rPr>
              <a:t>* Please note that district level figures for approaches due to DA have been removed to minimise identification risks. These can be made available upon request.</a:t>
            </a:r>
            <a:endParaRPr lang="en-GB" sz="1100" dirty="0">
              <a:solidFill>
                <a:schemeClr val="tx1">
                  <a:lumMod val="65000"/>
                  <a:lumOff val="35000"/>
                </a:schemeClr>
              </a:solidFill>
            </a:endParaRPr>
          </a:p>
        </p:txBody>
      </p:sp>
    </p:spTree>
    <p:extLst>
      <p:ext uri="{BB962C8B-B14F-4D97-AF65-F5344CB8AC3E}">
        <p14:creationId xmlns:p14="http://schemas.microsoft.com/office/powerpoint/2010/main" val="36005209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499443" y="1396645"/>
            <a:ext cx="5308901" cy="4064710"/>
          </a:xfrm>
        </p:spPr>
        <p:txBody>
          <a:bodyPr/>
          <a:lstStyle/>
          <a:p>
            <a:r>
              <a:rPr lang="en-GB" sz="3600" b="0" dirty="0">
                <a:latin typeface="Lexend" pitchFamily="2" charset="0"/>
              </a:rPr>
              <a:t>COMPASS data shows that between April 2021 and September 2023, </a:t>
            </a:r>
            <a:r>
              <a:rPr lang="en-GB" sz="3600" dirty="0">
                <a:latin typeface="Lexend" pitchFamily="2" charset="0"/>
              </a:rPr>
              <a:t>11% </a:t>
            </a:r>
            <a:r>
              <a:rPr lang="en-GB" sz="3200" b="0" dirty="0">
                <a:latin typeface="Lexend" pitchFamily="2" charset="0"/>
              </a:rPr>
              <a:t>(726</a:t>
            </a:r>
            <a:r>
              <a:rPr lang="en-GB" sz="3200" b="0" i="0" dirty="0">
                <a:effectLst/>
                <a:latin typeface="Lexend" pitchFamily="2" charset="0"/>
              </a:rPr>
              <a:t>) </a:t>
            </a:r>
            <a:r>
              <a:rPr lang="en-GB" sz="3600" b="0" dirty="0">
                <a:latin typeface="Lexend" pitchFamily="2" charset="0"/>
              </a:rPr>
              <a:t>of clients who approached the service were from </a:t>
            </a:r>
            <a:r>
              <a:rPr lang="en-GB" sz="3600" dirty="0">
                <a:latin typeface="Lexend" pitchFamily="2" charset="0"/>
              </a:rPr>
              <a:t>out of county.</a:t>
            </a:r>
            <a:endParaRPr lang="en-GB" sz="3600" b="0" dirty="0">
              <a:latin typeface="Lexend" pitchFamily="2" charset="0"/>
            </a:endParaRPr>
          </a:p>
        </p:txBody>
      </p:sp>
      <p:sp>
        <p:nvSpPr>
          <p:cNvPr id="5" name="TextBox 4">
            <a:extLst>
              <a:ext uri="{FF2B5EF4-FFF2-40B4-BE49-F238E27FC236}">
                <a16:creationId xmlns:a16="http://schemas.microsoft.com/office/drawing/2014/main" id="{B9BDC630-A116-485B-180B-81CAB725CBD5}"/>
              </a:ext>
            </a:extLst>
          </p:cNvPr>
          <p:cNvSpPr txBox="1"/>
          <p:nvPr/>
        </p:nvSpPr>
        <p:spPr>
          <a:xfrm>
            <a:off x="499443" y="6454273"/>
            <a:ext cx="4815967" cy="235561"/>
          </a:xfrm>
          <a:prstGeom prst="rect">
            <a:avLst/>
          </a:prstGeom>
          <a:noFill/>
        </p:spPr>
        <p:txBody>
          <a:bodyPr wrap="square" lIns="0" tIns="0" rIns="0" bIns="0" rtlCol="0">
            <a:noAutofit/>
          </a:bodyPr>
          <a:lstStyle/>
          <a:p>
            <a:pPr>
              <a:spcAft>
                <a:spcPts val="1134"/>
              </a:spcAft>
            </a:pPr>
            <a:r>
              <a:rPr lang="en-GB" sz="1200">
                <a:solidFill>
                  <a:schemeClr val="tx1">
                    <a:lumMod val="50000"/>
                    <a:lumOff val="50000"/>
                  </a:schemeClr>
                </a:solidFill>
                <a:latin typeface="Lexend" pitchFamily="2" charset="0"/>
              </a:rPr>
              <a:t>**Essex figures include Southend and Thurrock.</a:t>
            </a:r>
          </a:p>
        </p:txBody>
      </p:sp>
      <p:sp>
        <p:nvSpPr>
          <p:cNvPr id="6" name="TextBox 5">
            <a:extLst>
              <a:ext uri="{FF2B5EF4-FFF2-40B4-BE49-F238E27FC236}">
                <a16:creationId xmlns:a16="http://schemas.microsoft.com/office/drawing/2014/main" id="{E6C6F833-267D-E118-2ED0-16C903B66850}"/>
              </a:ext>
            </a:extLst>
          </p:cNvPr>
          <p:cNvSpPr txBox="1"/>
          <p:nvPr/>
        </p:nvSpPr>
        <p:spPr>
          <a:xfrm>
            <a:off x="10853827" y="6088371"/>
            <a:ext cx="1577904" cy="261058"/>
          </a:xfrm>
          <a:prstGeom prst="rect">
            <a:avLst/>
          </a:prstGeom>
          <a:noFill/>
        </p:spPr>
        <p:txBody>
          <a:bodyPr wrap="square" lIns="0" tIns="0" rIns="0" bIns="0" rtlCol="0">
            <a:noAutofit/>
          </a:bodyPr>
          <a:lstStyle/>
          <a:p>
            <a:pPr>
              <a:spcAft>
                <a:spcPts val="1134"/>
              </a:spcAft>
            </a:pPr>
            <a:r>
              <a:rPr lang="en-GB" sz="1200" i="1"/>
              <a:t>Source: Compass</a:t>
            </a:r>
          </a:p>
        </p:txBody>
      </p:sp>
      <p:graphicFrame>
        <p:nvGraphicFramePr>
          <p:cNvPr id="3" name="Chart 2" descr="A pie chart showing the client split between out of county, essex based and origin not recorded for COMPASS referrals. The chart shows that 4205 clients were from Essex, 726 were from out of county locations, and 1731 were not recorded. ">
            <a:extLst>
              <a:ext uri="{FF2B5EF4-FFF2-40B4-BE49-F238E27FC236}">
                <a16:creationId xmlns:a16="http://schemas.microsoft.com/office/drawing/2014/main" id="{6AE21C62-6173-68E8-DB08-256A01F0AF81}"/>
              </a:ext>
            </a:extLst>
          </p:cNvPr>
          <p:cNvGraphicFramePr>
            <a:graphicFrameLocks/>
          </p:cNvGraphicFramePr>
          <p:nvPr>
            <p:extLst>
              <p:ext uri="{D42A27DB-BD31-4B8C-83A1-F6EECF244321}">
                <p14:modId xmlns:p14="http://schemas.microsoft.com/office/powerpoint/2010/main" val="1820517410"/>
              </p:ext>
            </p:extLst>
          </p:nvPr>
        </p:nvGraphicFramePr>
        <p:xfrm>
          <a:off x="5940267" y="862338"/>
          <a:ext cx="6000749" cy="513332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C9CE85EE-04C0-6C9E-1BF1-E499EFF4DFF4}"/>
              </a:ext>
            </a:extLst>
          </p:cNvPr>
          <p:cNvPicPr>
            <a:picLocks noChangeAspect="1"/>
          </p:cNvPicPr>
          <p:nvPr/>
        </p:nvPicPr>
        <p:blipFill>
          <a:blip r:embed="rId4"/>
          <a:stretch>
            <a:fillRect/>
          </a:stretch>
        </p:blipFill>
        <p:spPr>
          <a:xfrm>
            <a:off x="9527576" y="5683516"/>
            <a:ext cx="911368" cy="169917"/>
          </a:xfrm>
          <a:prstGeom prst="rect">
            <a:avLst/>
          </a:prstGeom>
        </p:spPr>
      </p:pic>
    </p:spTree>
    <p:extLst>
      <p:ext uri="{BB962C8B-B14F-4D97-AF65-F5344CB8AC3E}">
        <p14:creationId xmlns:p14="http://schemas.microsoft.com/office/powerpoint/2010/main" val="179351692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77021" y="135672"/>
            <a:ext cx="11637957" cy="936714"/>
          </a:xfrm>
        </p:spPr>
        <p:txBody>
          <a:bodyPr/>
          <a:lstStyle/>
          <a:p>
            <a:r>
              <a:rPr lang="en-GB">
                <a:latin typeface="Lexend" pitchFamily="2" charset="0"/>
              </a:rPr>
              <a:t>Out of county victims make up a large proportion of Specialist Refuge and Refuge clients, and of Compass referrals</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F543690F-6512-A408-5061-97AEFAF85399}"/>
              </a:ext>
            </a:extLst>
          </p:cNvPr>
          <p:cNvSpPr txBox="1"/>
          <p:nvPr/>
        </p:nvSpPr>
        <p:spPr>
          <a:xfrm>
            <a:off x="8590833" y="6324266"/>
            <a:ext cx="3810127" cy="203752"/>
          </a:xfrm>
          <a:prstGeom prst="rect">
            <a:avLst/>
          </a:prstGeom>
          <a:noFill/>
        </p:spPr>
        <p:txBody>
          <a:bodyPr wrap="square" lIns="0" tIns="0" rIns="0" bIns="0" rtlCol="0">
            <a:noAutofit/>
          </a:bodyPr>
          <a:lstStyle/>
          <a:p>
            <a:pPr>
              <a:spcAft>
                <a:spcPts val="1134"/>
              </a:spcAft>
            </a:pPr>
            <a:r>
              <a:rPr lang="en-GB" sz="1050" i="1"/>
              <a:t>Source: Safer Places, Changing Pathways, The Next Chapter</a:t>
            </a:r>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323181" y="2243903"/>
            <a:ext cx="5081788" cy="3901451"/>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b="1">
                <a:solidFill>
                  <a:schemeClr val="accent1"/>
                </a:solidFill>
                <a:latin typeface="Lexend" pitchFamily="2" charset="0"/>
              </a:rPr>
              <a:t>1,605 </a:t>
            </a:r>
            <a:r>
              <a:rPr lang="en-GB" sz="1600">
                <a:latin typeface="Lexend" pitchFamily="2" charset="0"/>
              </a:rPr>
              <a:t>who started services with domestic abuse providers between April 2021 and March 2023 were recorded as having an out of county origin location.</a:t>
            </a:r>
          </a:p>
          <a:p>
            <a:pPr lvl="1"/>
            <a:r>
              <a:rPr lang="en-GB" sz="1600">
                <a:latin typeface="Lexend" pitchFamily="2" charset="0"/>
              </a:rPr>
              <a:t>Whilst most clients were from within Essex,</a:t>
            </a:r>
            <a:r>
              <a:rPr lang="en-GB" sz="1600">
                <a:solidFill>
                  <a:schemeClr val="accent1"/>
                </a:solidFill>
                <a:latin typeface="Lexend" pitchFamily="2" charset="0"/>
              </a:rPr>
              <a:t> </a:t>
            </a:r>
            <a:r>
              <a:rPr lang="en-GB" sz="1600">
                <a:latin typeface="Lexend" pitchFamily="2" charset="0"/>
              </a:rPr>
              <a:t>breakdown at the provision level shows that out of county clients made up a large proportion of Specialist Refuge and Refuge Services.</a:t>
            </a:r>
            <a:endParaRPr lang="en-GB">
              <a:latin typeface="Lexend" pitchFamily="2" charset="0"/>
            </a:endParaRPr>
          </a:p>
          <a:p>
            <a:pPr lvl="1"/>
            <a:r>
              <a:rPr lang="en-GB" b="1">
                <a:solidFill>
                  <a:srgbClr val="E40037"/>
                </a:solidFill>
                <a:latin typeface="Lexend" pitchFamily="2" charset="0"/>
              </a:rPr>
              <a:t>Please note </a:t>
            </a:r>
            <a:r>
              <a:rPr lang="en-GB">
                <a:latin typeface="Lexend" pitchFamily="2" charset="0"/>
              </a:rPr>
              <a:t>that, due to the origin location of victims being the most consistently recorded location across all three providers, this was the location information used for the adjacent graph. Please be aware as such that there may be victims with an out of county origin who may have lived in Essex at the time of abuse whom could not be accounted for. </a:t>
            </a:r>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5" name="TextBox 4">
            <a:extLst>
              <a:ext uri="{FF2B5EF4-FFF2-40B4-BE49-F238E27FC236}">
                <a16:creationId xmlns:a16="http://schemas.microsoft.com/office/drawing/2014/main" id="{A0ADF35F-E2EA-34B5-4210-5AD0E6A7ABAD}"/>
              </a:ext>
            </a:extLst>
          </p:cNvPr>
          <p:cNvSpPr txBox="1"/>
          <p:nvPr/>
        </p:nvSpPr>
        <p:spPr>
          <a:xfrm>
            <a:off x="323181" y="6625173"/>
            <a:ext cx="4268597" cy="194310"/>
          </a:xfrm>
          <a:prstGeom prst="rect">
            <a:avLst/>
          </a:prstGeom>
          <a:noFill/>
        </p:spPr>
        <p:txBody>
          <a:bodyPr wrap="square" lIns="0" tIns="0" rIns="0" bIns="0" rtlCol="0">
            <a:noAutofit/>
          </a:bodyPr>
          <a:lstStyle/>
          <a:p>
            <a:pPr>
              <a:spcAft>
                <a:spcPts val="1134"/>
              </a:spcAft>
            </a:pPr>
            <a:r>
              <a:rPr lang="en-GB" sz="1200">
                <a:solidFill>
                  <a:schemeClr val="tx1">
                    <a:lumMod val="50000"/>
                    <a:lumOff val="50000"/>
                  </a:schemeClr>
                </a:solidFill>
                <a:latin typeface="Lexend" pitchFamily="2" charset="0"/>
              </a:rPr>
              <a:t>*Out of county figures include Southend and Thurrock. </a:t>
            </a:r>
          </a:p>
        </p:txBody>
      </p:sp>
      <p:pic>
        <p:nvPicPr>
          <p:cNvPr id="7" name="Picture 6" descr="a stacked bar chart showing the client split between out of county, essex based and origin not recorded for domestic abuse provider services. &#10;&#10;The graph has three stacked bars: specialist refuge, refuge services and community services. &#10;&#10;It shows that the majority of specialist refuge and refuge services clients are from out of county, whilst the majority of community services clients are from Essex. ">
            <a:extLst>
              <a:ext uri="{FF2B5EF4-FFF2-40B4-BE49-F238E27FC236}">
                <a16:creationId xmlns:a16="http://schemas.microsoft.com/office/drawing/2014/main" id="{47823C6C-61D9-AE4D-D672-06B134EFF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811" y="2262383"/>
            <a:ext cx="6082007" cy="3978161"/>
          </a:xfrm>
          <a:prstGeom prst="rect">
            <a:avLst/>
          </a:prstGeom>
          <a:ln>
            <a:solidFill>
              <a:schemeClr val="tx2"/>
            </a:solidFill>
          </a:ln>
        </p:spPr>
      </p:pic>
      <p:pic>
        <p:nvPicPr>
          <p:cNvPr id="4" name="Picture 3">
            <a:extLst>
              <a:ext uri="{FF2B5EF4-FFF2-40B4-BE49-F238E27FC236}">
                <a16:creationId xmlns:a16="http://schemas.microsoft.com/office/drawing/2014/main" id="{9F77C2CF-7352-7278-435B-E558DA5785F3}"/>
              </a:ext>
            </a:extLst>
          </p:cNvPr>
          <p:cNvPicPr>
            <a:picLocks noChangeAspect="1"/>
          </p:cNvPicPr>
          <p:nvPr/>
        </p:nvPicPr>
        <p:blipFill>
          <a:blip r:embed="rId4"/>
          <a:stretch>
            <a:fillRect/>
          </a:stretch>
        </p:blipFill>
        <p:spPr>
          <a:xfrm>
            <a:off x="9609708" y="5929911"/>
            <a:ext cx="673185" cy="176779"/>
          </a:xfrm>
          <a:prstGeom prst="rect">
            <a:avLst/>
          </a:prstGeom>
        </p:spPr>
      </p:pic>
    </p:spTree>
    <p:extLst>
      <p:ext uri="{BB962C8B-B14F-4D97-AF65-F5344CB8AC3E}">
        <p14:creationId xmlns:p14="http://schemas.microsoft.com/office/powerpoint/2010/main" val="214979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3">
            <a:extLst>
              <a:ext uri="{FF2B5EF4-FFF2-40B4-BE49-F238E27FC236}">
                <a16:creationId xmlns:a16="http://schemas.microsoft.com/office/drawing/2014/main" id="{F803FBB9-84B4-7341-01CB-7D2B5F97076E}"/>
              </a:ext>
            </a:extLst>
          </p:cNvPr>
          <p:cNvSpPr txBox="1">
            <a:spLocks/>
          </p:cNvSpPr>
          <p:nvPr/>
        </p:nvSpPr>
        <p:spPr>
          <a:xfrm>
            <a:off x="1599806" y="4192079"/>
            <a:ext cx="10407695" cy="1504520"/>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GB" sz="1600">
              <a:latin typeface="Lexend" pitchFamily="2" charset="0"/>
            </a:endParaRPr>
          </a:p>
          <a:p>
            <a:pPr lvl="1"/>
            <a:r>
              <a:rPr lang="en-GB">
                <a:latin typeface="Lexend" pitchFamily="2" charset="0"/>
              </a:rPr>
              <a:t> </a:t>
            </a:r>
          </a:p>
        </p:txBody>
      </p:sp>
      <p:sp>
        <p:nvSpPr>
          <p:cNvPr id="2" name="TextBox 1">
            <a:extLst>
              <a:ext uri="{FF2B5EF4-FFF2-40B4-BE49-F238E27FC236}">
                <a16:creationId xmlns:a16="http://schemas.microsoft.com/office/drawing/2014/main" id="{520BC7BC-B3F2-BC3A-66C6-DB91010E6587}"/>
              </a:ext>
            </a:extLst>
          </p:cNvPr>
          <p:cNvSpPr txBox="1"/>
          <p:nvPr/>
        </p:nvSpPr>
        <p:spPr>
          <a:xfrm>
            <a:off x="2007657" y="329124"/>
            <a:ext cx="7705618" cy="707886"/>
          </a:xfrm>
          <a:prstGeom prst="rect">
            <a:avLst/>
          </a:prstGeom>
          <a:noFill/>
        </p:spPr>
        <p:txBody>
          <a:bodyPr wrap="square">
            <a:spAutoFit/>
          </a:bodyPr>
          <a:lstStyle/>
          <a:p>
            <a:pPr marL="0" lvl="1"/>
            <a:r>
              <a:rPr lang="en-GB" sz="4000" b="1">
                <a:solidFill>
                  <a:srgbClr val="E40037"/>
                </a:solidFill>
                <a:latin typeface="Lexend" pitchFamily="2" charset="0"/>
              </a:rPr>
              <a:t>DEMAND FOR SERVICES </a:t>
            </a:r>
            <a:endParaRPr lang="en-GB" sz="4000" b="0">
              <a:solidFill>
                <a:srgbClr val="E40037"/>
              </a:solidFill>
              <a:latin typeface="Lexend" pitchFamily="2" charset="0"/>
            </a:endParaRPr>
          </a:p>
        </p:txBody>
      </p:sp>
      <p:sp>
        <p:nvSpPr>
          <p:cNvPr id="9" name="TextBox 8">
            <a:extLst>
              <a:ext uri="{FF2B5EF4-FFF2-40B4-BE49-F238E27FC236}">
                <a16:creationId xmlns:a16="http://schemas.microsoft.com/office/drawing/2014/main" id="{6E306E70-E95A-6000-C3A9-F464932FC989}"/>
              </a:ext>
            </a:extLst>
          </p:cNvPr>
          <p:cNvSpPr txBox="1"/>
          <p:nvPr/>
        </p:nvSpPr>
        <p:spPr>
          <a:xfrm>
            <a:off x="810164" y="1724582"/>
            <a:ext cx="11126912" cy="1213958"/>
          </a:xfrm>
          <a:prstGeom prst="rect">
            <a:avLst/>
          </a:prstGeom>
          <a:noFill/>
        </p:spPr>
        <p:txBody>
          <a:bodyPr wrap="square" lIns="0" tIns="0" rIns="0" bIns="0" rtlCol="0">
            <a:noAutofit/>
          </a:bodyPr>
          <a:lstStyle/>
          <a:p>
            <a:pPr algn="l">
              <a:spcAft>
                <a:spcPts val="1134"/>
              </a:spcAft>
            </a:pPr>
            <a:r>
              <a:rPr lang="en-GB" sz="2000" b="1">
                <a:solidFill>
                  <a:srgbClr val="E40037"/>
                </a:solidFill>
                <a:latin typeface="Lexend" pitchFamily="2" charset="0"/>
              </a:rPr>
              <a:t>Demand for Refuge saw a significant increase in 2022. While this decreased in early 2023, should more growth occur, considerations around whether the current spaces will be able to meet future demand need to be taken, particularly with instances of clients not being accommodated due to lack of space already occurring.   </a:t>
            </a:r>
            <a:endParaRPr lang="en-GB">
              <a:latin typeface="Lexend" pitchFamily="2" charset="0"/>
            </a:endParaRPr>
          </a:p>
          <a:p>
            <a:pPr algn="l">
              <a:spcAft>
                <a:spcPts val="1134"/>
              </a:spcAft>
            </a:pPr>
            <a:endParaRPr lang="en-GB">
              <a:latin typeface="Lexend" pitchFamily="2" charset="0"/>
            </a:endParaRPr>
          </a:p>
        </p:txBody>
      </p:sp>
      <p:sp>
        <p:nvSpPr>
          <p:cNvPr id="13" name="TextBox 12">
            <a:extLst>
              <a:ext uri="{FF2B5EF4-FFF2-40B4-BE49-F238E27FC236}">
                <a16:creationId xmlns:a16="http://schemas.microsoft.com/office/drawing/2014/main" id="{42AE5DAF-F32F-F47A-166A-BA303B5635E9}"/>
              </a:ext>
            </a:extLst>
          </p:cNvPr>
          <p:cNvSpPr txBox="1"/>
          <p:nvPr/>
        </p:nvSpPr>
        <p:spPr>
          <a:xfrm>
            <a:off x="2723602" y="895618"/>
            <a:ext cx="7210265" cy="584775"/>
          </a:xfrm>
          <a:prstGeom prst="rect">
            <a:avLst/>
          </a:prstGeom>
          <a:noFill/>
        </p:spPr>
        <p:txBody>
          <a:bodyPr wrap="square">
            <a:spAutoFit/>
          </a:bodyPr>
          <a:lstStyle/>
          <a:p>
            <a:pPr marL="0" lvl="1"/>
            <a:r>
              <a:rPr lang="en-GB" sz="3200" b="1">
                <a:solidFill>
                  <a:schemeClr val="accent1">
                    <a:lumMod val="40000"/>
                    <a:lumOff val="60000"/>
                  </a:schemeClr>
                </a:solidFill>
                <a:latin typeface="Lexend" pitchFamily="2" charset="0"/>
              </a:rPr>
              <a:t>REFUGE</a:t>
            </a:r>
            <a:endParaRPr lang="en-GB" sz="3200" b="0">
              <a:solidFill>
                <a:schemeClr val="accent1">
                  <a:lumMod val="40000"/>
                  <a:lumOff val="60000"/>
                </a:schemeClr>
              </a:solidFill>
              <a:latin typeface="Lexend" pitchFamily="2" charset="0"/>
            </a:endParaRPr>
          </a:p>
        </p:txBody>
      </p:sp>
      <p:sp>
        <p:nvSpPr>
          <p:cNvPr id="15" name="TextBox 14">
            <a:extLst>
              <a:ext uri="{FF2B5EF4-FFF2-40B4-BE49-F238E27FC236}">
                <a16:creationId xmlns:a16="http://schemas.microsoft.com/office/drawing/2014/main" id="{B76EC664-4A3D-B671-BDF4-379558FD5494}"/>
              </a:ext>
            </a:extLst>
          </p:cNvPr>
          <p:cNvSpPr txBox="1"/>
          <p:nvPr/>
        </p:nvSpPr>
        <p:spPr>
          <a:xfrm>
            <a:off x="727008" y="3512994"/>
            <a:ext cx="4604317" cy="2449388"/>
          </a:xfrm>
          <a:prstGeom prst="rect">
            <a:avLst/>
          </a:prstGeom>
          <a:noFill/>
        </p:spPr>
        <p:txBody>
          <a:bodyPr wrap="square">
            <a:spAutoFit/>
          </a:bodyPr>
          <a:lstStyle/>
          <a:p>
            <a:pPr>
              <a:spcAft>
                <a:spcPts val="1134"/>
              </a:spcAft>
            </a:pPr>
            <a:r>
              <a:rPr lang="en-GB" sz="1600" dirty="0">
                <a:latin typeface="Lexend" pitchFamily="2" charset="0"/>
              </a:rPr>
              <a:t>This increase reflects the overall increase in referrals to providers and is also apparent in  the increase in the overall number of services provided, which occurred in particular for North and Mid Essex services.</a:t>
            </a:r>
          </a:p>
          <a:p>
            <a:pPr>
              <a:spcAft>
                <a:spcPts val="1134"/>
              </a:spcAft>
            </a:pPr>
            <a:r>
              <a:rPr lang="en-GB" sz="1600" dirty="0">
                <a:latin typeface="Lexend" pitchFamily="2" charset="0"/>
              </a:rPr>
              <a:t>Between April 2021 and March 2023, 103 clients who had been referred to Refuge were not accommodated due to lack of space. </a:t>
            </a:r>
          </a:p>
        </p:txBody>
      </p:sp>
      <p:pic>
        <p:nvPicPr>
          <p:cNvPr id="1026" name="Picture 2" descr="Business development - Free business and finance icons">
            <a:extLst>
              <a:ext uri="{FF2B5EF4-FFF2-40B4-BE49-F238E27FC236}">
                <a16:creationId xmlns:a16="http://schemas.microsoft.com/office/drawing/2014/main" id="{49A71F93-DFE5-5C62-D0C5-1DE569C0A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0164" y="329124"/>
            <a:ext cx="976901" cy="97690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aph showing the trend of monthly service starts in refuge services between April 2021 and April 2023. The trend is as discussed on the slide. ">
            <a:extLst>
              <a:ext uri="{FF2B5EF4-FFF2-40B4-BE49-F238E27FC236}">
                <a16:creationId xmlns:a16="http://schemas.microsoft.com/office/drawing/2014/main" id="{7DD25116-3BF8-5D95-F526-84D21449D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138" y="3112908"/>
            <a:ext cx="6103695" cy="3415968"/>
          </a:xfrm>
          <a:prstGeom prst="rect">
            <a:avLst/>
          </a:prstGeom>
          <a:ln>
            <a:solidFill>
              <a:schemeClr val="tx1"/>
            </a:solidFill>
          </a:ln>
        </p:spPr>
      </p:pic>
    </p:spTree>
    <p:extLst>
      <p:ext uri="{BB962C8B-B14F-4D97-AF65-F5344CB8AC3E}">
        <p14:creationId xmlns:p14="http://schemas.microsoft.com/office/powerpoint/2010/main" val="1392183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73E925-B930-99D3-1491-374509E03B3A}"/>
              </a:ext>
            </a:extLst>
          </p:cNvPr>
          <p:cNvSpPr txBox="1"/>
          <p:nvPr/>
        </p:nvSpPr>
        <p:spPr>
          <a:xfrm>
            <a:off x="489409" y="1729006"/>
            <a:ext cx="5606591" cy="2062103"/>
          </a:xfrm>
          <a:prstGeom prst="rect">
            <a:avLst/>
          </a:prstGeom>
          <a:noFill/>
        </p:spPr>
        <p:txBody>
          <a:bodyPr wrap="square">
            <a:spAutoFit/>
          </a:bodyPr>
          <a:lstStyle/>
          <a:p>
            <a:r>
              <a:rPr lang="en-GB" sz="3200" b="1">
                <a:solidFill>
                  <a:srgbClr val="E40037"/>
                </a:solidFill>
                <a:latin typeface="Lexend" pitchFamily="2" charset="0"/>
              </a:rPr>
              <a:t>A victim from Out of County (OOC) recalled travelling three hours by train to access support… </a:t>
            </a:r>
            <a:endParaRPr lang="en-GB" sz="3200" b="1">
              <a:solidFill>
                <a:srgbClr val="E40037"/>
              </a:solidFill>
            </a:endParaRPr>
          </a:p>
        </p:txBody>
      </p:sp>
      <p:sp>
        <p:nvSpPr>
          <p:cNvPr id="8" name="TextBox 7">
            <a:extLst>
              <a:ext uri="{FF2B5EF4-FFF2-40B4-BE49-F238E27FC236}">
                <a16:creationId xmlns:a16="http://schemas.microsoft.com/office/drawing/2014/main" id="{04E88ECA-0D31-5AAD-6554-FCE5B3F89DBF}"/>
              </a:ext>
            </a:extLst>
          </p:cNvPr>
          <p:cNvSpPr txBox="1"/>
          <p:nvPr/>
        </p:nvSpPr>
        <p:spPr>
          <a:xfrm>
            <a:off x="719185" y="4765923"/>
            <a:ext cx="5445060" cy="1815882"/>
          </a:xfrm>
          <a:prstGeom prst="rect">
            <a:avLst/>
          </a:prstGeom>
          <a:solidFill>
            <a:srgbClr val="004C94"/>
          </a:solidFill>
          <a:ln>
            <a:solidFill>
              <a:schemeClr val="tx1"/>
            </a:solidFill>
          </a:ln>
        </p:spPr>
        <p:txBody>
          <a:bodyPr wrap="square">
            <a:spAutoFit/>
          </a:bodyPr>
          <a:lstStyle/>
          <a:p>
            <a:pPr algn="r"/>
            <a:r>
              <a:rPr lang="en-GB" sz="1600">
                <a:solidFill>
                  <a:schemeClr val="bg1"/>
                </a:solidFill>
                <a:latin typeface="Lexend" pitchFamily="2" charset="0"/>
              </a:rPr>
              <a:t>WITH A LARGE NUMBER OF VICTIMS BEING FROM OUT OF COUNTY, HOW CAN VICTIMS WHICH TRAVEL LONG DISTANCES BE SUPPORTED? AND WOULD ADDITIONAL ANALYSIS MAPPING THE JOURNEYS MADE BY THE OUT OF COUNTY VICTIM COHORT BE HELPFUL?  </a:t>
            </a:r>
          </a:p>
          <a:p>
            <a:pPr algn="r"/>
            <a:endParaRPr lang="en-GB" sz="1600">
              <a:solidFill>
                <a:schemeClr val="bg1"/>
              </a:solidFill>
              <a:latin typeface="Lexend" pitchFamily="2" charset="0"/>
            </a:endParaRPr>
          </a:p>
        </p:txBody>
      </p:sp>
      <p:sp>
        <p:nvSpPr>
          <p:cNvPr id="9" name="Speech Bubble: Oval 8" descr="Quote from participant - Female, 25-34, Colchester: &#10;“I was vulnerable I have social anxiety… I was expected to get on a 3-hour train to London and then however long from London to here by myself. I have never been to London before. It was my first time, and I was doing it completely alone. I had a panic attack on the train and at the station…a full-on mental breakdown. And no one helps you, they look right past you because they are all busy, I considered going back home.” &#10;">
            <a:extLst>
              <a:ext uri="{FF2B5EF4-FFF2-40B4-BE49-F238E27FC236}">
                <a16:creationId xmlns:a16="http://schemas.microsoft.com/office/drawing/2014/main" id="{72833920-D1B5-AF57-3F0B-16246C03E874}"/>
              </a:ext>
            </a:extLst>
          </p:cNvPr>
          <p:cNvSpPr/>
          <p:nvPr/>
        </p:nvSpPr>
        <p:spPr>
          <a:xfrm>
            <a:off x="7117237" y="433631"/>
            <a:ext cx="4788817" cy="3418581"/>
          </a:xfrm>
          <a:prstGeom prst="wedgeEllipseCallout">
            <a:avLst>
              <a:gd name="adj1" fmla="val -28473"/>
              <a:gd name="adj2" fmla="val 7267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latin typeface="Lexend" pitchFamily="2" charset="0"/>
            </a:endParaRPr>
          </a:p>
          <a:p>
            <a:pPr algn="ctr"/>
            <a:r>
              <a:rPr lang="en-GB" dirty="0">
                <a:solidFill>
                  <a:schemeClr val="tx1"/>
                </a:solidFill>
                <a:latin typeface="Lexend" pitchFamily="2" charset="0"/>
              </a:rPr>
              <a:t>“</a:t>
            </a:r>
            <a:r>
              <a:rPr lang="en-GB" sz="1400" dirty="0">
                <a:solidFill>
                  <a:schemeClr val="tx1"/>
                </a:solidFill>
                <a:latin typeface="Lexend" pitchFamily="2" charset="0"/>
              </a:rPr>
              <a:t>I was vulnerable I have social anxiety… I was expected to </a:t>
            </a:r>
            <a:r>
              <a:rPr lang="en-GB" sz="1400" b="1" dirty="0">
                <a:solidFill>
                  <a:schemeClr val="tx1"/>
                </a:solidFill>
                <a:latin typeface="Lexend" pitchFamily="2" charset="0"/>
              </a:rPr>
              <a:t>get on a 3-hour train to London </a:t>
            </a:r>
            <a:r>
              <a:rPr lang="en-GB" sz="1400" dirty="0">
                <a:solidFill>
                  <a:schemeClr val="tx1"/>
                </a:solidFill>
                <a:latin typeface="Lexend" pitchFamily="2" charset="0"/>
              </a:rPr>
              <a:t>and then however long from London to here by myself. I have never been to London before. It was my first time, and I was doing it completely alone. </a:t>
            </a:r>
            <a:r>
              <a:rPr lang="en-GB" sz="1400" b="1" dirty="0">
                <a:solidFill>
                  <a:schemeClr val="tx1"/>
                </a:solidFill>
                <a:latin typeface="Lexend" pitchFamily="2" charset="0"/>
              </a:rPr>
              <a:t>I had a panic attack on the train and at the station</a:t>
            </a:r>
            <a:r>
              <a:rPr lang="en-GB" sz="1400" dirty="0">
                <a:solidFill>
                  <a:schemeClr val="tx1"/>
                </a:solidFill>
                <a:latin typeface="Lexend" pitchFamily="2" charset="0"/>
              </a:rPr>
              <a:t>…a full-on mental breakdown. And no one helps you, they look right past you because they are all busy, </a:t>
            </a:r>
            <a:r>
              <a:rPr lang="en-GB" sz="1400" b="1" dirty="0">
                <a:solidFill>
                  <a:schemeClr val="tx1"/>
                </a:solidFill>
                <a:latin typeface="Lexend" pitchFamily="2" charset="0"/>
              </a:rPr>
              <a:t>I considered going back home</a:t>
            </a:r>
            <a:r>
              <a:rPr lang="en-GB" b="1" dirty="0">
                <a:solidFill>
                  <a:schemeClr val="tx1"/>
                </a:solidFill>
                <a:latin typeface="Lexend" pitchFamily="2" charset="0"/>
              </a:rPr>
              <a:t>.</a:t>
            </a:r>
            <a:r>
              <a:rPr lang="en-GB" dirty="0">
                <a:solidFill>
                  <a:schemeClr val="tx1"/>
                </a:solidFill>
                <a:latin typeface="Lexend" pitchFamily="2" charset="0"/>
              </a:rPr>
              <a:t>” </a:t>
            </a:r>
          </a:p>
        </p:txBody>
      </p:sp>
      <p:grpSp>
        <p:nvGrpSpPr>
          <p:cNvPr id="20" name="Group 19">
            <a:extLst>
              <a:ext uri="{FF2B5EF4-FFF2-40B4-BE49-F238E27FC236}">
                <a16:creationId xmlns:a16="http://schemas.microsoft.com/office/drawing/2014/main" id="{10366464-0474-C445-C63A-2BCE7F599E67}"/>
              </a:ext>
            </a:extLst>
          </p:cNvPr>
          <p:cNvGrpSpPr/>
          <p:nvPr/>
        </p:nvGrpSpPr>
        <p:grpSpPr>
          <a:xfrm>
            <a:off x="6825838" y="3852213"/>
            <a:ext cx="1914525" cy="2086674"/>
            <a:chOff x="6825838" y="3852213"/>
            <a:chExt cx="1914525" cy="2086674"/>
          </a:xfrm>
        </p:grpSpPr>
        <p:pic>
          <p:nvPicPr>
            <p:cNvPr id="15" name="Graphic 14" descr="Woman raising hands">
              <a:extLst>
                <a:ext uri="{FF2B5EF4-FFF2-40B4-BE49-F238E27FC236}">
                  <a16:creationId xmlns:a16="http://schemas.microsoft.com/office/drawing/2014/main" id="{4550BE3D-7EE6-F4DE-A5A1-4B4479AB245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5838" y="4647663"/>
              <a:ext cx="1914525" cy="1291224"/>
            </a:xfrm>
            <a:prstGeom prst="rect">
              <a:avLst/>
            </a:prstGeom>
          </p:spPr>
        </p:pic>
        <p:pic>
          <p:nvPicPr>
            <p:cNvPr id="19" name="Graphic 18" descr="Woman wearing a ribbon">
              <a:extLst>
                <a:ext uri="{FF2B5EF4-FFF2-40B4-BE49-F238E27FC236}">
                  <a16:creationId xmlns:a16="http://schemas.microsoft.com/office/drawing/2014/main" id="{03EA78BB-7283-6768-B509-52507D0717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261191" y="3852213"/>
              <a:ext cx="817579" cy="1032731"/>
            </a:xfrm>
            <a:prstGeom prst="rect">
              <a:avLst/>
            </a:prstGeom>
          </p:spPr>
        </p:pic>
      </p:grpSp>
      <p:pic>
        <p:nvPicPr>
          <p:cNvPr id="21" name="Picture 2" descr="Light bulb - Free technology icons">
            <a:extLst>
              <a:ext uri="{FF2B5EF4-FFF2-40B4-BE49-F238E27FC236}">
                <a16:creationId xmlns:a16="http://schemas.microsoft.com/office/drawing/2014/main" id="{7BD32DFC-32FB-1303-C862-E5D1F548A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6759" y="4413497"/>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400B277-188C-FDAD-7FEB-ECB10634F403}"/>
              </a:ext>
            </a:extLst>
          </p:cNvPr>
          <p:cNvSpPr txBox="1"/>
          <p:nvPr/>
        </p:nvSpPr>
        <p:spPr>
          <a:xfrm>
            <a:off x="5168246" y="5511117"/>
            <a:ext cx="6094428" cy="338554"/>
          </a:xfrm>
          <a:prstGeom prst="rect">
            <a:avLst/>
          </a:prstGeom>
          <a:noFill/>
        </p:spPr>
        <p:txBody>
          <a:bodyPr wrap="square">
            <a:spAutoFit/>
          </a:bodyPr>
          <a:lstStyle/>
          <a:p>
            <a:pPr algn="r"/>
            <a:r>
              <a:rPr lang="en-GB" sz="1600" i="1">
                <a:solidFill>
                  <a:schemeClr val="bg1"/>
                </a:solidFill>
                <a:latin typeface="Lexend" pitchFamily="2" charset="0"/>
              </a:rPr>
              <a:t>[Female, 25-34, Colchester]</a:t>
            </a:r>
          </a:p>
        </p:txBody>
      </p:sp>
    </p:spTree>
    <p:extLst>
      <p:ext uri="{BB962C8B-B14F-4D97-AF65-F5344CB8AC3E}">
        <p14:creationId xmlns:p14="http://schemas.microsoft.com/office/powerpoint/2010/main" val="3652140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516620" y="2248504"/>
            <a:ext cx="6113592" cy="1339763"/>
          </a:xfrm>
        </p:spPr>
        <p:txBody>
          <a:bodyPr/>
          <a:lstStyle/>
          <a:p>
            <a:r>
              <a:rPr lang="en-GB" sz="4000">
                <a:latin typeface="Lexend" pitchFamily="2" charset="0"/>
              </a:rPr>
              <a:t>Which Services are Victims Accessing</a:t>
            </a:r>
            <a:r>
              <a:rPr lang="en-GB">
                <a:latin typeface="Lexend" pitchFamily="2" charset="0"/>
              </a:rPr>
              <a:t> a</a:t>
            </a:r>
            <a:r>
              <a:rPr lang="en-GB" sz="4000">
                <a:latin typeface="Lexend" pitchFamily="2" charset="0"/>
              </a:rPr>
              <a:t>nd </a:t>
            </a:r>
            <a:r>
              <a:rPr lang="en-GB">
                <a:latin typeface="Lexend" pitchFamily="2" charset="0"/>
              </a:rPr>
              <a:t>f</a:t>
            </a:r>
            <a:r>
              <a:rPr lang="en-GB" sz="4000">
                <a:latin typeface="Lexend" pitchFamily="2" charset="0"/>
              </a:rPr>
              <a:t>or how Long?</a:t>
            </a:r>
            <a:br>
              <a:rPr lang="en-GB" sz="4000">
                <a:latin typeface="Lexend" pitchFamily="2" charset="0"/>
              </a:rPr>
            </a:br>
            <a:br>
              <a:rPr lang="en-GB" sz="4000">
                <a:solidFill>
                  <a:srgbClr val="FF0000"/>
                </a:solidFill>
                <a:latin typeface="Lexend" pitchFamily="2" charset="0"/>
              </a:rPr>
            </a:br>
            <a:r>
              <a:rPr lang="en-GB" sz="4000">
                <a:solidFill>
                  <a:srgbClr val="FF0000"/>
                </a:solidFill>
                <a:latin typeface="Lexend" pitchFamily="2" charset="0"/>
              </a:rPr>
              <a:t>                                                                                                                                                                                                                                                                                                                                                                                                                                                                                                                                                                                                                                                                                                                                                                                                                                                                                                                                                                                                                                                                                                                                                                                                                                                                                                                                                                                                                                                                                                                                                                                                                                                                                                                                                                                                                                                                                                                                                                                                                                                                                                                                                                                                                                             </a:t>
            </a:r>
            <a:endParaRPr lang="en-GB">
              <a:solidFill>
                <a:srgbClr val="FF0000"/>
              </a:solidFill>
              <a:latin typeface="Lexend" pitchFamily="2" charset="0"/>
            </a:endParaRPr>
          </a:p>
        </p:txBody>
      </p:sp>
    </p:spTree>
    <p:extLst>
      <p:ext uri="{BB962C8B-B14F-4D97-AF65-F5344CB8AC3E}">
        <p14:creationId xmlns:p14="http://schemas.microsoft.com/office/powerpoint/2010/main" val="23488021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4232900-1582-10C9-A107-7D6CD8940696}"/>
              </a:ext>
            </a:extLst>
          </p:cNvPr>
          <p:cNvSpPr txBox="1"/>
          <p:nvPr/>
        </p:nvSpPr>
        <p:spPr>
          <a:xfrm>
            <a:off x="491418" y="1269434"/>
            <a:ext cx="11209163" cy="4626908"/>
          </a:xfrm>
          <a:prstGeom prst="rect">
            <a:avLst/>
          </a:prstGeom>
          <a:noFill/>
        </p:spPr>
        <p:txBody>
          <a:bodyPr wrap="square">
            <a:spAutoFit/>
          </a:bodyPr>
          <a:lstStyle/>
          <a:p>
            <a:pPr algn="l">
              <a:spcAft>
                <a:spcPts val="1134"/>
              </a:spcAft>
            </a:pPr>
            <a:r>
              <a:rPr lang="en-GB" sz="2000">
                <a:latin typeface="Lexend" pitchFamily="2" charset="0"/>
              </a:rPr>
              <a:t>Domestic abuse victims are accessing a wide range of services, housing related or otherwise. </a:t>
            </a:r>
          </a:p>
          <a:p>
            <a:pPr algn="l">
              <a:spcAft>
                <a:spcPts val="1134"/>
              </a:spcAft>
            </a:pPr>
            <a:r>
              <a:rPr lang="en-GB" sz="2000">
                <a:latin typeface="Lexend" pitchFamily="2" charset="0"/>
              </a:rPr>
              <a:t>The majority of provider supported victims are receiving services in a  </a:t>
            </a:r>
            <a:r>
              <a:rPr lang="en-GB" sz="2000" b="1">
                <a:solidFill>
                  <a:srgbClr val="E40037"/>
                </a:solidFill>
                <a:latin typeface="Lexend" pitchFamily="2" charset="0"/>
              </a:rPr>
              <a:t>Community setting</a:t>
            </a:r>
            <a:r>
              <a:rPr lang="en-GB" sz="2000">
                <a:latin typeface="Lexend" pitchFamily="2" charset="0"/>
              </a:rPr>
              <a:t>, while in the Local Housing Authority context, most are supported with finding suitable housing through the </a:t>
            </a:r>
            <a:r>
              <a:rPr lang="en-GB" sz="2000" b="1">
                <a:solidFill>
                  <a:srgbClr val="E40037"/>
                </a:solidFill>
                <a:latin typeface="Lexend" pitchFamily="2" charset="0"/>
              </a:rPr>
              <a:t>Relief Duty</a:t>
            </a:r>
            <a:r>
              <a:rPr lang="en-GB" sz="2000">
                <a:latin typeface="Lexend" pitchFamily="2" charset="0"/>
              </a:rPr>
              <a:t>. </a:t>
            </a:r>
          </a:p>
          <a:p>
            <a:pPr algn="l">
              <a:spcAft>
                <a:spcPts val="1134"/>
              </a:spcAft>
            </a:pPr>
            <a:r>
              <a:rPr lang="en-GB" sz="2000">
                <a:latin typeface="Lexend" pitchFamily="2" charset="0"/>
              </a:rPr>
              <a:t>The  victims who were in Refuge and the nearly 500 victims who stayed in district provided Temporary Accommodation while looking for housing spent on average </a:t>
            </a:r>
            <a:r>
              <a:rPr lang="en-GB" sz="2000" b="1">
                <a:solidFill>
                  <a:srgbClr val="E40037"/>
                </a:solidFill>
                <a:latin typeface="Lexend" pitchFamily="2" charset="0"/>
              </a:rPr>
              <a:t>3 to 4 months </a:t>
            </a:r>
            <a:r>
              <a:rPr lang="en-GB" sz="2000">
                <a:latin typeface="Lexend" pitchFamily="2" charset="0"/>
              </a:rPr>
              <a:t>in these settings. </a:t>
            </a:r>
          </a:p>
          <a:p>
            <a:pPr algn="l">
              <a:spcAft>
                <a:spcPts val="1134"/>
              </a:spcAft>
            </a:pPr>
            <a:r>
              <a:rPr lang="en-GB" sz="2000">
                <a:latin typeface="Lexend" pitchFamily="2" charset="0"/>
              </a:rPr>
              <a:t>Instances where Temporary Accommodation and Refuge had not felt safe to victims were identified as part of the qualitative analysis. </a:t>
            </a:r>
            <a:r>
              <a:rPr lang="en-GB" sz="2000" b="1">
                <a:solidFill>
                  <a:srgbClr val="E40037"/>
                </a:solidFill>
                <a:latin typeface="Lexend" pitchFamily="2" charset="0"/>
              </a:rPr>
              <a:t>This could result in extended periods for victims where they do not feel safe in their accommodation, impacting their wellbeing, or motivating victims to no longer stay in the provided accommodation.</a:t>
            </a:r>
          </a:p>
          <a:p>
            <a:pPr algn="l">
              <a:spcAft>
                <a:spcPts val="1134"/>
              </a:spcAft>
            </a:pPr>
            <a:endParaRPr lang="en-GB" sz="1800"/>
          </a:p>
        </p:txBody>
      </p:sp>
      <p:sp>
        <p:nvSpPr>
          <p:cNvPr id="8" name="TextBox 7">
            <a:extLst>
              <a:ext uri="{FF2B5EF4-FFF2-40B4-BE49-F238E27FC236}">
                <a16:creationId xmlns:a16="http://schemas.microsoft.com/office/drawing/2014/main" id="{BDE83C74-179E-825D-ED7F-C541EE6AF502}"/>
              </a:ext>
            </a:extLst>
          </p:cNvPr>
          <p:cNvSpPr txBox="1"/>
          <p:nvPr/>
        </p:nvSpPr>
        <p:spPr>
          <a:xfrm>
            <a:off x="461962" y="342900"/>
            <a:ext cx="5636418" cy="61555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spcAft>
                <a:spcPts val="1134"/>
              </a:spcAft>
            </a:pPr>
            <a:r>
              <a:rPr lang="en-GB" sz="4000" b="1">
                <a:solidFill>
                  <a:srgbClr val="E40037"/>
                </a:solidFill>
                <a:latin typeface="Lexend"/>
              </a:rPr>
              <a:t>Key Findings</a:t>
            </a:r>
            <a:r>
              <a:rPr lang="en-US" sz="4000">
                <a:latin typeface="Lexend"/>
              </a:rPr>
              <a:t>​</a:t>
            </a:r>
            <a:endParaRPr lang="en-US">
              <a:ea typeface="Calibri"/>
              <a:cs typeface="Calibri"/>
            </a:endParaRPr>
          </a:p>
        </p:txBody>
      </p:sp>
    </p:spTree>
    <p:extLst>
      <p:ext uri="{BB962C8B-B14F-4D97-AF65-F5344CB8AC3E}">
        <p14:creationId xmlns:p14="http://schemas.microsoft.com/office/powerpoint/2010/main" val="5301451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237905" y="134112"/>
            <a:ext cx="11954095" cy="617418"/>
          </a:xfrm>
        </p:spPr>
        <p:txBody>
          <a:bodyPr/>
          <a:lstStyle/>
          <a:p>
            <a:r>
              <a:rPr lang="en-GB" sz="3600">
                <a:latin typeface="Lexend" pitchFamily="2" charset="0"/>
              </a:rPr>
              <a:t>Victims of Domestic Abuse spend on average over 2 months in Specialist Refuge, and over 3 months in Refuge or Community based support</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363448" y="2229297"/>
            <a:ext cx="6704358" cy="3893206"/>
          </a:xfrm>
        </p:spPr>
        <p:txBody>
          <a:bodyPr/>
          <a:lstStyle/>
          <a:p>
            <a:r>
              <a:rPr lang="en-GB" sz="1600">
                <a:solidFill>
                  <a:schemeClr val="accent1"/>
                </a:solidFill>
                <a:latin typeface="Lexend" pitchFamily="2" charset="0"/>
              </a:rPr>
              <a:t>88% (</a:t>
            </a:r>
            <a:r>
              <a:rPr lang="en-GB" sz="1600" b="1" i="0">
                <a:solidFill>
                  <a:schemeClr val="accent1"/>
                </a:solidFill>
                <a:effectLst/>
                <a:latin typeface="Lexend" pitchFamily="2" charset="0"/>
              </a:rPr>
              <a:t>6,349) </a:t>
            </a:r>
            <a:r>
              <a:rPr lang="en-GB" sz="1600">
                <a:latin typeface="Lexend" pitchFamily="2" charset="0"/>
              </a:rPr>
              <a:t>of domestic abuse victims who went on to have a service with a provider were supported in a Community setting. </a:t>
            </a:r>
          </a:p>
          <a:p>
            <a:r>
              <a:rPr lang="en-GB" sz="1600" b="0">
                <a:latin typeface="Lexend" pitchFamily="2" charset="0"/>
              </a:rPr>
              <a:t>These clients spent on average* </a:t>
            </a:r>
            <a:r>
              <a:rPr lang="en-GB" sz="1600">
                <a:latin typeface="Lexend" pitchFamily="2" charset="0"/>
              </a:rPr>
              <a:t>105 days </a:t>
            </a:r>
            <a:r>
              <a:rPr lang="en-GB" sz="1600" b="0">
                <a:latin typeface="Lexend" pitchFamily="2" charset="0"/>
              </a:rPr>
              <a:t>in community services. </a:t>
            </a:r>
          </a:p>
          <a:p>
            <a:r>
              <a:rPr lang="en-GB" sz="1600">
                <a:solidFill>
                  <a:schemeClr val="accent1"/>
                </a:solidFill>
                <a:latin typeface="Lexend" pitchFamily="2" charset="0"/>
              </a:rPr>
              <a:t>11% (</a:t>
            </a:r>
            <a:r>
              <a:rPr lang="en-GB" sz="1600" i="0">
                <a:solidFill>
                  <a:schemeClr val="accent1"/>
                </a:solidFill>
                <a:effectLst/>
                <a:latin typeface="Lexend" pitchFamily="2" charset="0"/>
              </a:rPr>
              <a:t>781) </a:t>
            </a:r>
            <a:r>
              <a:rPr lang="en-GB" sz="1600" b="0">
                <a:latin typeface="Lexend" pitchFamily="2" charset="0"/>
              </a:rPr>
              <a:t>of domestic abuse victims </a:t>
            </a:r>
            <a:r>
              <a:rPr lang="en-GB" sz="1600">
                <a:latin typeface="Lexend" pitchFamily="2" charset="0"/>
              </a:rPr>
              <a:t>who went on to have a service with a provider were accommodated in a Refuge setting. </a:t>
            </a:r>
          </a:p>
          <a:p>
            <a:r>
              <a:rPr lang="en-GB" sz="1600" b="0">
                <a:latin typeface="Lexend" pitchFamily="2" charset="0"/>
              </a:rPr>
              <a:t>These clients spent on average* </a:t>
            </a:r>
            <a:r>
              <a:rPr lang="en-GB" sz="1600">
                <a:latin typeface="Lexend" pitchFamily="2" charset="0"/>
              </a:rPr>
              <a:t>116 days </a:t>
            </a:r>
            <a:r>
              <a:rPr lang="en-GB" sz="1600" b="0">
                <a:latin typeface="Lexend" pitchFamily="2" charset="0"/>
              </a:rPr>
              <a:t>in refuge services, close to a four-month period.</a:t>
            </a:r>
          </a:p>
          <a:p>
            <a:r>
              <a:rPr lang="en-GB" sz="1600">
                <a:solidFill>
                  <a:schemeClr val="accent1"/>
                </a:solidFill>
                <a:latin typeface="Lexend" pitchFamily="2" charset="0"/>
              </a:rPr>
              <a:t>4% (275) </a:t>
            </a:r>
            <a:r>
              <a:rPr lang="en-GB" sz="1600" b="0">
                <a:latin typeface="Lexend" pitchFamily="2" charset="0"/>
              </a:rPr>
              <a:t>of provider supported victims went on to be </a:t>
            </a:r>
            <a:r>
              <a:rPr lang="en-GB" sz="1600">
                <a:latin typeface="Lexend" pitchFamily="2" charset="0"/>
              </a:rPr>
              <a:t>accommodated in Specialist Refuge. </a:t>
            </a:r>
            <a:endParaRPr lang="en-GB" sz="1600" b="0">
              <a:latin typeface="Lexend" pitchFamily="2" charset="0"/>
            </a:endParaRPr>
          </a:p>
          <a:p>
            <a:r>
              <a:rPr lang="en-GB" sz="1600" b="0">
                <a:latin typeface="Lexend" pitchFamily="2" charset="0"/>
              </a:rPr>
              <a:t>These clients spent on average* </a:t>
            </a:r>
            <a:r>
              <a:rPr lang="en-GB" sz="1600">
                <a:latin typeface="Lexend" pitchFamily="2" charset="0"/>
              </a:rPr>
              <a:t>66</a:t>
            </a:r>
            <a:r>
              <a:rPr lang="en-GB" sz="1600" b="0">
                <a:latin typeface="Lexend" pitchFamily="2" charset="0"/>
              </a:rPr>
              <a:t> </a:t>
            </a:r>
            <a:r>
              <a:rPr lang="en-GB" sz="1600">
                <a:latin typeface="Lexend" pitchFamily="2" charset="0"/>
              </a:rPr>
              <a:t>days </a:t>
            </a:r>
            <a:r>
              <a:rPr lang="en-GB" sz="1600" b="0">
                <a:latin typeface="Lexend" pitchFamily="2" charset="0"/>
              </a:rPr>
              <a:t>in Specialist Refuge.</a:t>
            </a:r>
          </a:p>
          <a:p>
            <a:endParaRPr lang="en-GB" sz="1600" b="0">
              <a:latin typeface="Lexend" pitchFamily="2" charset="0"/>
            </a:endParaRPr>
          </a:p>
          <a:p>
            <a:endParaRPr lang="en-GB" sz="1600" b="0">
              <a:latin typeface="Lexend" pitchFamily="2" charset="0"/>
            </a:endParaRPr>
          </a:p>
          <a:p>
            <a:endParaRPr lang="en-GB" sz="1600">
              <a:latin typeface="Lexend" pitchFamily="2" charset="0"/>
            </a:endParaRPr>
          </a:p>
          <a:p>
            <a:endParaRPr lang="en-GB" sz="1600">
              <a:latin typeface="Lexend" pitchFamily="2" charset="0"/>
            </a:endParaRPr>
          </a:p>
          <a:p>
            <a:endParaRPr lang="en-GB" sz="1600">
              <a:latin typeface="Lexend" pitchFamily="2" charset="0"/>
            </a:endParaRPr>
          </a:p>
          <a:p>
            <a:endParaRPr lang="en-GB" sz="1600">
              <a:latin typeface="Lexend" pitchFamily="2" charset="0"/>
            </a:endParaRPr>
          </a:p>
          <a:p>
            <a:endParaRPr lang="en-GB" sz="1600">
              <a:latin typeface="Lexend" pitchFamily="2" charset="0"/>
            </a:endParaRPr>
          </a:p>
          <a:p>
            <a:r>
              <a:rPr lang="en-GB" sz="1600">
                <a:latin typeface="Lexend" pitchFamily="2" charset="0"/>
              </a:rPr>
              <a:t>  </a:t>
            </a:r>
          </a:p>
          <a:p>
            <a:endParaRPr lang="en-GB" sz="1600">
              <a:latin typeface="Lexend" pitchFamily="2" charset="0"/>
            </a:endParaRPr>
          </a:p>
          <a:p>
            <a:endParaRPr lang="en-GB" sz="1400">
              <a:latin typeface="Lexend" pitchFamily="2" charset="0"/>
            </a:endParaRPr>
          </a:p>
        </p:txBody>
      </p:sp>
      <p:graphicFrame>
        <p:nvGraphicFramePr>
          <p:cNvPr id="4" name="Chart 3" descr="A pie chart showing the splits discussed on the slide. ">
            <a:extLst>
              <a:ext uri="{FF2B5EF4-FFF2-40B4-BE49-F238E27FC236}">
                <a16:creationId xmlns:a16="http://schemas.microsoft.com/office/drawing/2014/main" id="{782964D1-8A72-4E5A-334F-95BD91E359B7}"/>
              </a:ext>
            </a:extLst>
          </p:cNvPr>
          <p:cNvGraphicFramePr>
            <a:graphicFrameLocks/>
          </p:cNvGraphicFramePr>
          <p:nvPr>
            <p:extLst>
              <p:ext uri="{D42A27DB-BD31-4B8C-83A1-F6EECF244321}">
                <p14:modId xmlns:p14="http://schemas.microsoft.com/office/powerpoint/2010/main" val="623490618"/>
              </p:ext>
            </p:extLst>
          </p:nvPr>
        </p:nvGraphicFramePr>
        <p:xfrm>
          <a:off x="5628898" y="1969222"/>
          <a:ext cx="7593495" cy="4153281"/>
        </p:xfrm>
        <a:graphic>
          <a:graphicData uri="http://schemas.openxmlformats.org/drawingml/2006/chart">
            <c:chart xmlns:c="http://schemas.openxmlformats.org/drawingml/2006/chart" xmlns:r="http://schemas.openxmlformats.org/officeDocument/2006/relationships" r:id="rId3"/>
          </a:graphicData>
        </a:graphic>
      </p:graphicFrame>
      <p:pic>
        <p:nvPicPr>
          <p:cNvPr id="1026" name="Picture 2" descr="Population - Free people icons">
            <a:extLst>
              <a:ext uri="{FF2B5EF4-FFF2-40B4-BE49-F238E27FC236}">
                <a16:creationId xmlns:a16="http://schemas.microsoft.com/office/drawing/2014/main" id="{5F6477EF-9FFD-4548-60DC-62F89044A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907" y="3573124"/>
            <a:ext cx="945475" cy="94547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F665C6-7A8A-AB50-5691-147ECB883483}"/>
              </a:ext>
            </a:extLst>
          </p:cNvPr>
          <p:cNvSpPr txBox="1"/>
          <p:nvPr/>
        </p:nvSpPr>
        <p:spPr>
          <a:xfrm>
            <a:off x="186677" y="6451162"/>
            <a:ext cx="11734813" cy="326828"/>
          </a:xfrm>
          <a:prstGeom prst="rect">
            <a:avLst/>
          </a:prstGeom>
          <a:noFill/>
        </p:spPr>
        <p:txBody>
          <a:bodyPr wrap="square" lIns="0" tIns="0" rIns="0" bIns="0" rtlCol="0">
            <a:noAutofit/>
          </a:bodyPr>
          <a:lstStyle/>
          <a:p>
            <a:pPr>
              <a:spcAft>
                <a:spcPts val="1134"/>
              </a:spcAft>
            </a:pPr>
            <a:r>
              <a:rPr lang="en-GB" sz="1050">
                <a:latin typeface="Lexend" pitchFamily="2" charset="0"/>
              </a:rPr>
              <a:t>*Please note that average refers to </a:t>
            </a:r>
            <a:r>
              <a:rPr lang="en-GB" sz="1050" b="1">
                <a:latin typeface="Lexend" pitchFamily="2" charset="0"/>
              </a:rPr>
              <a:t>the mean of the combined total number of days </a:t>
            </a:r>
            <a:r>
              <a:rPr lang="en-GB" sz="1050">
                <a:latin typeface="Lexend" pitchFamily="2" charset="0"/>
              </a:rPr>
              <a:t>clients spent in provision as calculated at the point of service discontinuation. Those still in service at the time of data submission have been excluded from this calculation due to not having an end date recorded.  </a:t>
            </a:r>
          </a:p>
        </p:txBody>
      </p:sp>
    </p:spTree>
    <p:extLst>
      <p:ext uri="{BB962C8B-B14F-4D97-AF65-F5344CB8AC3E}">
        <p14:creationId xmlns:p14="http://schemas.microsoft.com/office/powerpoint/2010/main" val="21064596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237905" y="134112"/>
            <a:ext cx="11954095" cy="617418"/>
          </a:xfrm>
        </p:spPr>
        <p:txBody>
          <a:bodyPr/>
          <a:lstStyle/>
          <a:p>
            <a:r>
              <a:rPr lang="en-GB">
                <a:latin typeface="Lexend" pitchFamily="2" charset="0"/>
              </a:rPr>
              <a:t>At least a quarter of district clients needed support to remain in their own home, and at least 22% were owed a Main Housing Duty</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1685924" y="2320372"/>
            <a:ext cx="10258425" cy="4114832"/>
          </a:xfrm>
        </p:spPr>
        <p:txBody>
          <a:bodyPr/>
          <a:lstStyle/>
          <a:p>
            <a:r>
              <a:rPr lang="en-GB" sz="1800" b="0">
                <a:latin typeface="Lexend" pitchFamily="2" charset="0"/>
              </a:rPr>
              <a:t>At least 334 distinct domestic abuse victims were owed a </a:t>
            </a:r>
            <a:r>
              <a:rPr lang="en-GB" sz="1800">
                <a:solidFill>
                  <a:srgbClr val="C00000"/>
                </a:solidFill>
                <a:latin typeface="Lexend" pitchFamily="2" charset="0"/>
              </a:rPr>
              <a:t>Prevention Duty </a:t>
            </a:r>
            <a:r>
              <a:rPr lang="en-GB" sz="1800" b="0">
                <a:latin typeface="Lexend" pitchFamily="2" charset="0"/>
              </a:rPr>
              <a:t>by a local authority. This equals to </a:t>
            </a:r>
            <a:r>
              <a:rPr lang="en-GB" sz="1800">
                <a:solidFill>
                  <a:srgbClr val="C00000"/>
                </a:solidFill>
                <a:latin typeface="Lexend" pitchFamily="2" charset="0"/>
              </a:rPr>
              <a:t>25%</a:t>
            </a:r>
            <a:r>
              <a:rPr lang="en-GB" sz="1800" b="0">
                <a:solidFill>
                  <a:srgbClr val="C00000"/>
                </a:solidFill>
                <a:latin typeface="Lexend" pitchFamily="2" charset="0"/>
              </a:rPr>
              <a:t> </a:t>
            </a:r>
            <a:r>
              <a:rPr lang="en-GB" sz="1800" b="0">
                <a:latin typeface="Lexend" pitchFamily="2" charset="0"/>
              </a:rPr>
              <a:t>of all individuals supported by districts. This cohort also made up </a:t>
            </a:r>
            <a:r>
              <a:rPr lang="en-GB" sz="1800">
                <a:solidFill>
                  <a:srgbClr val="C00000"/>
                </a:solidFill>
                <a:latin typeface="Lexend" pitchFamily="2" charset="0"/>
              </a:rPr>
              <a:t>12%</a:t>
            </a:r>
            <a:r>
              <a:rPr lang="en-GB" sz="1800" b="0">
                <a:solidFill>
                  <a:srgbClr val="C00000"/>
                </a:solidFill>
                <a:latin typeface="Lexend" pitchFamily="2" charset="0"/>
              </a:rPr>
              <a:t> </a:t>
            </a:r>
            <a:r>
              <a:rPr lang="en-GB" sz="1800" b="0">
                <a:latin typeface="Lexend" pitchFamily="2" charset="0"/>
              </a:rPr>
              <a:t>of all approaches to districts. </a:t>
            </a:r>
          </a:p>
          <a:p>
            <a:r>
              <a:rPr lang="en-GB" sz="1800" b="0">
                <a:latin typeface="Lexend" pitchFamily="2" charset="0"/>
              </a:rPr>
              <a:t>At least </a:t>
            </a:r>
            <a:r>
              <a:rPr lang="en-GB" sz="1800">
                <a:solidFill>
                  <a:srgbClr val="C00000"/>
                </a:solidFill>
                <a:latin typeface="Lexend" pitchFamily="2" charset="0"/>
              </a:rPr>
              <a:t>990</a:t>
            </a:r>
            <a:r>
              <a:rPr lang="en-GB" sz="1800" b="0">
                <a:latin typeface="Lexend" pitchFamily="2" charset="0"/>
              </a:rPr>
              <a:t> domestic abuse victims were owed a </a:t>
            </a:r>
            <a:r>
              <a:rPr lang="en-GB" sz="1800">
                <a:solidFill>
                  <a:srgbClr val="C00000"/>
                </a:solidFill>
                <a:latin typeface="Lexend" pitchFamily="2" charset="0"/>
              </a:rPr>
              <a:t>Relief Duty</a:t>
            </a:r>
            <a:r>
              <a:rPr lang="en-GB" sz="1800" b="0">
                <a:latin typeface="Lexend" pitchFamily="2" charset="0"/>
              </a:rPr>
              <a:t> by a local housing authority. This equals to </a:t>
            </a:r>
            <a:r>
              <a:rPr lang="en-GB" sz="1800">
                <a:solidFill>
                  <a:srgbClr val="C00000"/>
                </a:solidFill>
                <a:latin typeface="Lexend" pitchFamily="2" charset="0"/>
              </a:rPr>
              <a:t>74%</a:t>
            </a:r>
            <a:r>
              <a:rPr lang="en-GB" sz="1800" b="0">
                <a:latin typeface="Lexend" pitchFamily="2" charset="0"/>
              </a:rPr>
              <a:t> of all individuals supported by districts. They also made up 35% of all individuals who approached the districts.</a:t>
            </a:r>
          </a:p>
          <a:p>
            <a:r>
              <a:rPr lang="en-GB" sz="1800">
                <a:solidFill>
                  <a:srgbClr val="C00000"/>
                </a:solidFill>
                <a:latin typeface="Lexend" pitchFamily="2" charset="0"/>
              </a:rPr>
              <a:t>300</a:t>
            </a:r>
            <a:r>
              <a:rPr lang="en-GB" sz="1800" b="0">
                <a:latin typeface="Lexend" pitchFamily="2" charset="0"/>
              </a:rPr>
              <a:t> distinct domestic abuse victims were recorded as being owed a</a:t>
            </a:r>
            <a:r>
              <a:rPr lang="en-GB" sz="1800">
                <a:solidFill>
                  <a:srgbClr val="C00000"/>
                </a:solidFill>
                <a:latin typeface="Lexend" pitchFamily="2" charset="0"/>
              </a:rPr>
              <a:t> Main Duty</a:t>
            </a:r>
            <a:r>
              <a:rPr lang="en-GB" sz="1800" b="0">
                <a:latin typeface="Lexend" pitchFamily="2" charset="0"/>
              </a:rPr>
              <a:t>, making up </a:t>
            </a:r>
            <a:r>
              <a:rPr lang="en-GB" sz="1800">
                <a:solidFill>
                  <a:srgbClr val="C00000"/>
                </a:solidFill>
                <a:latin typeface="Lexend" pitchFamily="2" charset="0"/>
              </a:rPr>
              <a:t>22% </a:t>
            </a:r>
            <a:r>
              <a:rPr lang="en-GB" sz="1800" b="0">
                <a:latin typeface="Lexend" pitchFamily="2" charset="0"/>
              </a:rPr>
              <a:t>of all individuals supported by districts. This cohort also makes up </a:t>
            </a:r>
            <a:r>
              <a:rPr lang="en-GB" sz="1800">
                <a:solidFill>
                  <a:srgbClr val="C00000"/>
                </a:solidFill>
                <a:latin typeface="Lexend" pitchFamily="2" charset="0"/>
              </a:rPr>
              <a:t>11% </a:t>
            </a:r>
            <a:r>
              <a:rPr lang="en-GB" sz="1800" b="0">
                <a:latin typeface="Lexend" pitchFamily="2" charset="0"/>
              </a:rPr>
              <a:t>of all approaches to districts. </a:t>
            </a:r>
          </a:p>
          <a:p>
            <a:r>
              <a:rPr lang="en-GB" sz="1800" b="0">
                <a:latin typeface="Lexend" pitchFamily="2" charset="0"/>
              </a:rPr>
              <a:t>At least </a:t>
            </a:r>
            <a:r>
              <a:rPr lang="en-GB" sz="1800">
                <a:solidFill>
                  <a:srgbClr val="C00000"/>
                </a:solidFill>
                <a:latin typeface="Lexend" pitchFamily="2" charset="0"/>
              </a:rPr>
              <a:t>496</a:t>
            </a:r>
            <a:r>
              <a:rPr lang="en-GB" sz="1800" b="0">
                <a:latin typeface="Lexend" pitchFamily="2" charset="0"/>
              </a:rPr>
              <a:t> people were provided with Temporary Accommodation as part of duties, making up </a:t>
            </a:r>
            <a:r>
              <a:rPr lang="en-GB" sz="1800">
                <a:solidFill>
                  <a:srgbClr val="C00000"/>
                </a:solidFill>
                <a:latin typeface="Lexend" pitchFamily="2" charset="0"/>
              </a:rPr>
              <a:t>37% </a:t>
            </a:r>
            <a:r>
              <a:rPr lang="en-GB" sz="1800" b="0">
                <a:latin typeface="Lexend" pitchFamily="2" charset="0"/>
              </a:rPr>
              <a:t>of all who had a housing duty owed. </a:t>
            </a:r>
          </a:p>
          <a:p>
            <a:endParaRPr lang="en-GB" sz="1800" b="0">
              <a:latin typeface="Lexend" pitchFamily="2" charset="0"/>
            </a:endParaRPr>
          </a:p>
          <a:p>
            <a:endParaRPr lang="en-GB" sz="1600">
              <a:latin typeface="Lexend" pitchFamily="2" charset="0"/>
            </a:endParaRPr>
          </a:p>
          <a:p>
            <a:endParaRPr lang="en-GB" sz="1600">
              <a:latin typeface="Lexend" pitchFamily="2" charset="0"/>
            </a:endParaRPr>
          </a:p>
          <a:p>
            <a:r>
              <a:rPr lang="en-GB" sz="1600">
                <a:latin typeface="Lexend" pitchFamily="2" charset="0"/>
              </a:rPr>
              <a:t>  </a:t>
            </a:r>
          </a:p>
          <a:p>
            <a:endParaRPr lang="en-GB" sz="1600">
              <a:latin typeface="Lexend" pitchFamily="2" charset="0"/>
            </a:endParaRPr>
          </a:p>
          <a:p>
            <a:endParaRPr lang="en-GB" sz="1400">
              <a:latin typeface="Lexend" pitchFamily="2" charset="0"/>
            </a:endParaRPr>
          </a:p>
        </p:txBody>
      </p:sp>
      <p:pic>
        <p:nvPicPr>
          <p:cNvPr id="2050" name="Picture 2" descr="Risk management - Free signaling icons">
            <a:extLst>
              <a:ext uri="{FF2B5EF4-FFF2-40B4-BE49-F238E27FC236}">
                <a16:creationId xmlns:a16="http://schemas.microsoft.com/office/drawing/2014/main" id="{D2B20B7E-7727-33CF-DC7B-3691FE73F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04" y="2392044"/>
            <a:ext cx="7524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use Special Lineal color icon">
            <a:extLst>
              <a:ext uri="{FF2B5EF4-FFF2-40B4-BE49-F238E27FC236}">
                <a16:creationId xmlns:a16="http://schemas.microsoft.com/office/drawing/2014/main" id="{1172A616-B3C3-5459-43E2-78D956B46C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04" y="4566677"/>
            <a:ext cx="752475" cy="7524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arch - Free people icons">
            <a:extLst>
              <a:ext uri="{FF2B5EF4-FFF2-40B4-BE49-F238E27FC236}">
                <a16:creationId xmlns:a16="http://schemas.microsoft.com/office/drawing/2014/main" id="{2B2D6099-1BEE-4E43-0BAF-2DBC7E123F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79" y="3546889"/>
            <a:ext cx="542924" cy="61741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emporary offer - Free commerce and shopping icons">
            <a:extLst>
              <a:ext uri="{FF2B5EF4-FFF2-40B4-BE49-F238E27FC236}">
                <a16:creationId xmlns:a16="http://schemas.microsoft.com/office/drawing/2014/main" id="{C1C28525-6D77-636D-481E-F2A4AA4D0B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804" y="5526972"/>
            <a:ext cx="692982" cy="692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9350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237905" y="134112"/>
            <a:ext cx="11954095" cy="1310456"/>
          </a:xfrm>
        </p:spPr>
        <p:txBody>
          <a:bodyPr/>
          <a:lstStyle/>
          <a:p>
            <a:r>
              <a:rPr lang="en-GB">
                <a:latin typeface="Lexend" pitchFamily="2" charset="0"/>
              </a:rPr>
              <a:t>Victims spend on average 3 to 4 months in temporary accommodation </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589510" y="1796993"/>
            <a:ext cx="4355830" cy="4400608"/>
          </a:xfrm>
        </p:spPr>
        <p:txBody>
          <a:bodyPr/>
          <a:lstStyle/>
          <a:p>
            <a:r>
              <a:rPr lang="en-GB" sz="1800">
                <a:latin typeface="Lexend" pitchFamily="2" charset="0"/>
              </a:rPr>
              <a:t>102 </a:t>
            </a:r>
            <a:r>
              <a:rPr lang="en-GB" sz="1800" b="0">
                <a:latin typeface="Lexend" pitchFamily="2" charset="0"/>
              </a:rPr>
              <a:t>days is the average length of </a:t>
            </a:r>
            <a:r>
              <a:rPr lang="en-GB" sz="1800">
                <a:latin typeface="Lexend" pitchFamily="2" charset="0"/>
              </a:rPr>
              <a:t>the period for which domestic abuse victims were supported by districts as part of the Prevention Duty</a:t>
            </a:r>
            <a:r>
              <a:rPr lang="en-GB" sz="1800" b="0">
                <a:latin typeface="Lexend" pitchFamily="2" charset="0"/>
              </a:rPr>
              <a:t>*, meaning that on average, victims of domestic abuse require support over the span of </a:t>
            </a:r>
            <a:r>
              <a:rPr lang="en-GB" sz="1800">
                <a:solidFill>
                  <a:srgbClr val="E40037"/>
                </a:solidFill>
                <a:latin typeface="Lexend" pitchFamily="2" charset="0"/>
              </a:rPr>
              <a:t>over 3 months </a:t>
            </a:r>
            <a:r>
              <a:rPr lang="en-GB" sz="1800" b="0">
                <a:latin typeface="Lexend" pitchFamily="2" charset="0"/>
              </a:rPr>
              <a:t>with activities towards enabling them to remain safely in their home.</a:t>
            </a:r>
          </a:p>
          <a:p>
            <a:r>
              <a:rPr lang="en-GB" sz="1800">
                <a:latin typeface="Lexend" pitchFamily="2" charset="0"/>
              </a:rPr>
              <a:t>Victims of domestic abuse placed in Temporary Accommodation spend, on average, </a:t>
            </a:r>
            <a:r>
              <a:rPr lang="en-GB" sz="1800">
                <a:solidFill>
                  <a:srgbClr val="E40037"/>
                </a:solidFill>
                <a:latin typeface="Lexend" pitchFamily="2" charset="0"/>
              </a:rPr>
              <a:t>128</a:t>
            </a:r>
            <a:r>
              <a:rPr lang="en-GB" sz="1800">
                <a:solidFill>
                  <a:srgbClr val="C00000"/>
                </a:solidFill>
                <a:latin typeface="Lexend" pitchFamily="2" charset="0"/>
              </a:rPr>
              <a:t> </a:t>
            </a:r>
            <a:r>
              <a:rPr lang="en-GB" sz="1800">
                <a:latin typeface="Lexend" pitchFamily="2" charset="0"/>
              </a:rPr>
              <a:t>days in the offered accommodation, close to the amount of time spent by the victims who stay in Refuge.</a:t>
            </a:r>
          </a:p>
          <a:p>
            <a:r>
              <a:rPr lang="en-GB" sz="1600">
                <a:latin typeface="Lexend" pitchFamily="2" charset="0"/>
              </a:rPr>
              <a:t>  </a:t>
            </a:r>
          </a:p>
          <a:p>
            <a:endParaRPr lang="en-GB" sz="1600">
              <a:latin typeface="Lexend" pitchFamily="2" charset="0"/>
            </a:endParaRPr>
          </a:p>
          <a:p>
            <a:endParaRPr lang="en-GB" sz="1400">
              <a:latin typeface="Lexend" pitchFamily="2" charset="0"/>
            </a:endParaRPr>
          </a:p>
        </p:txBody>
      </p:sp>
      <p:cxnSp>
        <p:nvCxnSpPr>
          <p:cNvPr id="4" name="Straight Connector 3">
            <a:extLst>
              <a:ext uri="{FF2B5EF4-FFF2-40B4-BE49-F238E27FC236}">
                <a16:creationId xmlns:a16="http://schemas.microsoft.com/office/drawing/2014/main" id="{0E8C35A1-B380-4B93-A845-95AB8306EB2C}"/>
              </a:ext>
            </a:extLst>
          </p:cNvPr>
          <p:cNvCxnSpPr>
            <a:cxnSpLocks/>
          </p:cNvCxnSpPr>
          <p:nvPr/>
        </p:nvCxnSpPr>
        <p:spPr>
          <a:xfrm flipV="1">
            <a:off x="5335619" y="1796993"/>
            <a:ext cx="0" cy="4400607"/>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Content Placeholder 2">
            <a:extLst>
              <a:ext uri="{FF2B5EF4-FFF2-40B4-BE49-F238E27FC236}">
                <a16:creationId xmlns:a16="http://schemas.microsoft.com/office/drawing/2014/main" id="{79336CA3-CA2E-8B7C-EE98-0A79B9FAD9A2}"/>
              </a:ext>
            </a:extLst>
          </p:cNvPr>
          <p:cNvSpPr txBox="1">
            <a:spLocks/>
          </p:cNvSpPr>
          <p:nvPr/>
        </p:nvSpPr>
        <p:spPr>
          <a:xfrm>
            <a:off x="5548049" y="1796993"/>
            <a:ext cx="6328871" cy="4400607"/>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b="0" dirty="0">
                <a:latin typeface="Lexend" pitchFamily="2" charset="0"/>
              </a:rPr>
              <a:t>Engagement with survivors has highlighted instances where Temporary Accommodation did not feel safe.</a:t>
            </a:r>
          </a:p>
          <a:p>
            <a:r>
              <a:rPr lang="en-GB" sz="1600" b="0" dirty="0">
                <a:solidFill>
                  <a:schemeClr val="accent1"/>
                </a:solidFill>
                <a:latin typeface="Lexend" pitchFamily="2" charset="0"/>
              </a:rPr>
              <a:t>“There </a:t>
            </a:r>
            <a:r>
              <a:rPr lang="en-GB" sz="1600" dirty="0">
                <a:solidFill>
                  <a:schemeClr val="accent1"/>
                </a:solidFill>
                <a:latin typeface="Lexend" pitchFamily="2" charset="0"/>
              </a:rPr>
              <a:t>wasn’t really any security. (…) </a:t>
            </a:r>
            <a:r>
              <a:rPr lang="en-GB" sz="1600" b="0" dirty="0">
                <a:solidFill>
                  <a:schemeClr val="accent1"/>
                </a:solidFill>
                <a:latin typeface="Lexend" pitchFamily="2" charset="0"/>
              </a:rPr>
              <a:t>When he [perpetrator] broke bail conditions they [Police] said…we think you </a:t>
            </a:r>
            <a:r>
              <a:rPr lang="en-GB" sz="1600" dirty="0">
                <a:solidFill>
                  <a:schemeClr val="accent1"/>
                </a:solidFill>
                <a:latin typeface="Lexend" pitchFamily="2" charset="0"/>
              </a:rPr>
              <a:t>should be in a more secure place. </a:t>
            </a:r>
            <a:r>
              <a:rPr lang="en-GB" sz="1600" b="0" dirty="0">
                <a:solidFill>
                  <a:schemeClr val="accent1"/>
                </a:solidFill>
                <a:latin typeface="Lexend" pitchFamily="2" charset="0"/>
              </a:rPr>
              <a:t>There wasn’t anything other than CCTV and I was on the bottom floor.”</a:t>
            </a:r>
          </a:p>
          <a:p>
            <a:pPr algn="r"/>
            <a:r>
              <a:rPr lang="en-GB" sz="1200" b="1" i="1" dirty="0">
                <a:solidFill>
                  <a:srgbClr val="000000"/>
                </a:solidFill>
                <a:latin typeface="Lexend" pitchFamily="2" charset="0"/>
              </a:rPr>
              <a:t>[Female, </a:t>
            </a:r>
            <a:r>
              <a:rPr lang="en-GB" sz="1200" b="1" i="1" dirty="0">
                <a:solidFill>
                  <a:srgbClr val="000000"/>
                </a:solidFill>
                <a:effectLst/>
                <a:latin typeface="Lexend" pitchFamily="2" charset="0"/>
                <a:ea typeface="Calibri" panose="020F0502020204030204" pitchFamily="34" charset="0"/>
              </a:rPr>
              <a:t>25-34, on temporar</a:t>
            </a:r>
            <a:r>
              <a:rPr lang="en-GB" sz="1200" i="1" dirty="0">
                <a:solidFill>
                  <a:srgbClr val="000000"/>
                </a:solidFill>
                <a:latin typeface="Lexend" pitchFamily="2" charset="0"/>
                <a:ea typeface="Calibri" panose="020F0502020204030204" pitchFamily="34" charset="0"/>
              </a:rPr>
              <a:t>y accommodation]</a:t>
            </a:r>
            <a:endParaRPr lang="en-GB" sz="1200" b="0" i="1" dirty="0">
              <a:solidFill>
                <a:srgbClr val="000000"/>
              </a:solidFill>
              <a:latin typeface="Lexend" pitchFamily="2" charset="0"/>
            </a:endParaRPr>
          </a:p>
          <a:p>
            <a:r>
              <a:rPr lang="en-GB" sz="1800" b="0" dirty="0">
                <a:latin typeface="Lexend" pitchFamily="2" charset="0"/>
              </a:rPr>
              <a:t>With victims of domestic abuse spending on average </a:t>
            </a:r>
            <a:r>
              <a:rPr lang="en-GB" sz="1800" dirty="0">
                <a:solidFill>
                  <a:srgbClr val="000000"/>
                </a:solidFill>
                <a:latin typeface="Lexend" pitchFamily="2" charset="0"/>
              </a:rPr>
              <a:t>3 to 4 months </a:t>
            </a:r>
            <a:r>
              <a:rPr lang="en-GB" sz="1800" b="0" dirty="0">
                <a:latin typeface="Lexend" pitchFamily="2" charset="0"/>
              </a:rPr>
              <a:t>in this accommodation, this could result in an extended period where victims felt exposed to factors impacting their wellbeing or motivated to no longer stay in the provided accommodation.</a:t>
            </a:r>
            <a:endParaRPr lang="en-GB" sz="1600" dirty="0">
              <a:latin typeface="Lexend" pitchFamily="2" charset="0"/>
            </a:endParaRPr>
          </a:p>
          <a:p>
            <a:endParaRPr lang="en-GB" sz="1400" dirty="0">
              <a:latin typeface="Lexend" pitchFamily="2" charset="0"/>
            </a:endParaRPr>
          </a:p>
        </p:txBody>
      </p:sp>
      <p:sp>
        <p:nvSpPr>
          <p:cNvPr id="5" name="Text Placeholder 4">
            <a:extLst>
              <a:ext uri="{FF2B5EF4-FFF2-40B4-BE49-F238E27FC236}">
                <a16:creationId xmlns:a16="http://schemas.microsoft.com/office/drawing/2014/main" id="{11327C44-8F93-0439-26DF-5C4CFED777D2}"/>
              </a:ext>
            </a:extLst>
          </p:cNvPr>
          <p:cNvSpPr txBox="1">
            <a:spLocks/>
          </p:cNvSpPr>
          <p:nvPr/>
        </p:nvSpPr>
        <p:spPr>
          <a:xfrm>
            <a:off x="7521090" y="6082908"/>
            <a:ext cx="4355830" cy="581703"/>
          </a:xfrm>
          <a:prstGeom prst="rect">
            <a:avLst/>
          </a:prstGeom>
          <a:solidFill>
            <a:srgbClr val="004C94"/>
          </a:solidFill>
        </p:spPr>
        <p:txBody>
          <a:bodyPr vert="horz" lIns="91440" tIns="45720" rIns="91440" bIns="45720" rtlCol="0">
            <a:normAutofit fontScale="700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Lexend" pitchFamily="2" charset="0"/>
                <a:ea typeface="MS PGothic" pitchFamily="34" charset="-128"/>
                <a:cs typeface="+mn-cs"/>
              </a:rPr>
              <a:t>HOW CAN WE SUPPORT VICTIMS TO FEEL SAFER IN ACCOMMODATION? </a:t>
            </a:r>
          </a:p>
        </p:txBody>
      </p:sp>
      <p:pic>
        <p:nvPicPr>
          <p:cNvPr id="7" name="Picture 2" descr="Light bulb - Free technology icons">
            <a:extLst>
              <a:ext uri="{FF2B5EF4-FFF2-40B4-BE49-F238E27FC236}">
                <a16:creationId xmlns:a16="http://schemas.microsoft.com/office/drawing/2014/main" id="{687EAA1D-14B8-1353-2513-6C8681399A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810" y="5845174"/>
            <a:ext cx="704851"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85190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73E925-B930-99D3-1491-374509E03B3A}"/>
              </a:ext>
            </a:extLst>
          </p:cNvPr>
          <p:cNvSpPr txBox="1"/>
          <p:nvPr/>
        </p:nvSpPr>
        <p:spPr>
          <a:xfrm>
            <a:off x="103694" y="128027"/>
            <a:ext cx="5992306" cy="1077218"/>
          </a:xfrm>
          <a:prstGeom prst="rect">
            <a:avLst/>
          </a:prstGeom>
          <a:noFill/>
        </p:spPr>
        <p:txBody>
          <a:bodyPr wrap="square">
            <a:spAutoFit/>
          </a:bodyPr>
          <a:lstStyle/>
          <a:p>
            <a:r>
              <a:rPr lang="en-GB" sz="3200" b="1">
                <a:solidFill>
                  <a:schemeClr val="accent1"/>
                </a:solidFill>
                <a:latin typeface="Lexend" pitchFamily="2" charset="0"/>
              </a:rPr>
              <a:t>Case study: Local Authority Housing</a:t>
            </a:r>
            <a:endParaRPr lang="en-GB" sz="1400" b="1">
              <a:solidFill>
                <a:schemeClr val="accent1"/>
              </a:solidFill>
            </a:endParaRPr>
          </a:p>
        </p:txBody>
      </p:sp>
      <p:sp>
        <p:nvSpPr>
          <p:cNvPr id="9" name="Speech Bubble: Oval 8" descr="Quote from participant Jenny, 35-44 with a 6 year old son, regarding their stay in temporary accommodation: &#10;&#10;“We were put in this place, there wasn’t really any security and I don’t think there was anyone else in there was fleeing DV, they were more people who had become homeless. So there wasn’t really any support there…When he [perpetrator] broke bail conditions they [Police] said…we think you should be in a more secure place. There wasn’t anything other than CCTV and I was on the bottom floor.”&#10;">
            <a:extLst>
              <a:ext uri="{FF2B5EF4-FFF2-40B4-BE49-F238E27FC236}">
                <a16:creationId xmlns:a16="http://schemas.microsoft.com/office/drawing/2014/main" id="{72833920-D1B5-AF57-3F0B-16246C03E874}"/>
              </a:ext>
            </a:extLst>
          </p:cNvPr>
          <p:cNvSpPr/>
          <p:nvPr/>
        </p:nvSpPr>
        <p:spPr>
          <a:xfrm>
            <a:off x="6504495" y="433631"/>
            <a:ext cx="5583811" cy="3418581"/>
          </a:xfrm>
          <a:prstGeom prst="wedgeEllipseCallout">
            <a:avLst>
              <a:gd name="adj1" fmla="val -17294"/>
              <a:gd name="adj2" fmla="val 784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GB" sz="1400" b="0">
                <a:solidFill>
                  <a:schemeClr val="tx1"/>
                </a:solidFill>
                <a:latin typeface="Lexend" pitchFamily="2" charset="0"/>
              </a:rPr>
              <a:t>“We were put in this place, there </a:t>
            </a:r>
            <a:r>
              <a:rPr lang="en-GB" sz="1400" b="1">
                <a:solidFill>
                  <a:schemeClr val="tx1"/>
                </a:solidFill>
                <a:latin typeface="Lexend" pitchFamily="2" charset="0"/>
              </a:rPr>
              <a:t>wasn’t really any security </a:t>
            </a:r>
            <a:r>
              <a:rPr lang="en-GB" sz="1400" b="0">
                <a:solidFill>
                  <a:schemeClr val="tx1"/>
                </a:solidFill>
                <a:latin typeface="Lexend" pitchFamily="2" charset="0"/>
              </a:rPr>
              <a:t>and </a:t>
            </a:r>
            <a:r>
              <a:rPr lang="en-GB" sz="1400" b="1">
                <a:solidFill>
                  <a:schemeClr val="tx1"/>
                </a:solidFill>
                <a:latin typeface="Lexend" pitchFamily="2" charset="0"/>
              </a:rPr>
              <a:t>I don’t think there was anyone else in there was fleeing DV</a:t>
            </a:r>
            <a:r>
              <a:rPr lang="en-GB" sz="1400" b="0">
                <a:solidFill>
                  <a:schemeClr val="tx1"/>
                </a:solidFill>
                <a:latin typeface="Lexend" pitchFamily="2" charset="0"/>
              </a:rPr>
              <a:t>, they were more people who had become homeless. </a:t>
            </a:r>
            <a:r>
              <a:rPr lang="en-GB" sz="1400" b="1">
                <a:solidFill>
                  <a:schemeClr val="tx1"/>
                </a:solidFill>
                <a:latin typeface="Lexend" pitchFamily="2" charset="0"/>
              </a:rPr>
              <a:t>So there wasn’t really any support there</a:t>
            </a:r>
            <a:r>
              <a:rPr lang="en-GB" sz="1400" b="0">
                <a:solidFill>
                  <a:schemeClr val="tx1"/>
                </a:solidFill>
                <a:latin typeface="Lexend" pitchFamily="2" charset="0"/>
              </a:rPr>
              <a:t>…When he [perpetrator] broke bail conditions they [</a:t>
            </a:r>
            <a:r>
              <a:rPr lang="en-GB" sz="1400" b="1">
                <a:solidFill>
                  <a:schemeClr val="tx1"/>
                </a:solidFill>
                <a:latin typeface="Lexend" pitchFamily="2" charset="0"/>
              </a:rPr>
              <a:t>Police</a:t>
            </a:r>
            <a:r>
              <a:rPr lang="en-GB" sz="1400" b="0">
                <a:solidFill>
                  <a:schemeClr val="tx1"/>
                </a:solidFill>
                <a:latin typeface="Lexend" pitchFamily="2" charset="0"/>
              </a:rPr>
              <a:t>] said…we think you </a:t>
            </a:r>
            <a:r>
              <a:rPr lang="en-GB" sz="1400" b="1">
                <a:solidFill>
                  <a:schemeClr val="tx1"/>
                </a:solidFill>
                <a:latin typeface="Lexend" pitchFamily="2" charset="0"/>
              </a:rPr>
              <a:t>should be in a more secure place. </a:t>
            </a:r>
            <a:r>
              <a:rPr lang="en-GB" sz="1400" b="0">
                <a:solidFill>
                  <a:schemeClr val="tx1"/>
                </a:solidFill>
                <a:latin typeface="Lexend" pitchFamily="2" charset="0"/>
              </a:rPr>
              <a:t>There wasn’t anything other than CCTV and I was on the bottom floor.”</a:t>
            </a:r>
          </a:p>
        </p:txBody>
      </p:sp>
      <p:sp>
        <p:nvSpPr>
          <p:cNvPr id="23" name="TextBox 22">
            <a:extLst>
              <a:ext uri="{FF2B5EF4-FFF2-40B4-BE49-F238E27FC236}">
                <a16:creationId xmlns:a16="http://schemas.microsoft.com/office/drawing/2014/main" id="{A400B277-188C-FDAD-7FEB-ECB10634F403}"/>
              </a:ext>
            </a:extLst>
          </p:cNvPr>
          <p:cNvSpPr txBox="1"/>
          <p:nvPr/>
        </p:nvSpPr>
        <p:spPr>
          <a:xfrm>
            <a:off x="8130481" y="5652519"/>
            <a:ext cx="3499837" cy="584775"/>
          </a:xfrm>
          <a:prstGeom prst="rect">
            <a:avLst/>
          </a:prstGeom>
          <a:noFill/>
        </p:spPr>
        <p:txBody>
          <a:bodyPr wrap="square">
            <a:spAutoFit/>
          </a:bodyPr>
          <a:lstStyle/>
          <a:p>
            <a:pPr algn="r"/>
            <a:r>
              <a:rPr lang="en-GB" sz="1600">
                <a:solidFill>
                  <a:schemeClr val="bg1"/>
                </a:solidFill>
                <a:latin typeface="Lexend" pitchFamily="2" charset="0"/>
              </a:rPr>
              <a:t>[</a:t>
            </a:r>
            <a:r>
              <a:rPr kumimoji="0" lang="en-GB" sz="1600" b="0" u="none" strike="noStrike" kern="1200" cap="none" spc="0" normalizeH="0" baseline="0" noProof="0">
                <a:ln>
                  <a:noFill/>
                </a:ln>
                <a:solidFill>
                  <a:schemeClr val="bg1"/>
                </a:solidFill>
                <a:effectLst/>
                <a:uLnTx/>
                <a:uFillTx/>
                <a:latin typeface="Lexend" pitchFamily="2" charset="0"/>
                <a:ea typeface="+mn-ea"/>
                <a:cs typeface="+mn-cs"/>
              </a:rPr>
              <a:t>Jenny, 35-44, 6-year-old son,</a:t>
            </a:r>
          </a:p>
          <a:p>
            <a:pPr algn="r"/>
            <a:r>
              <a:rPr lang="en-GB" sz="1600">
                <a:solidFill>
                  <a:schemeClr val="bg1"/>
                </a:solidFill>
                <a:latin typeface="Lexend" pitchFamily="2" charset="0"/>
              </a:rPr>
              <a:t>On Temporary Accommodation]</a:t>
            </a:r>
          </a:p>
        </p:txBody>
      </p:sp>
      <p:grpSp>
        <p:nvGrpSpPr>
          <p:cNvPr id="7" name="Group 6">
            <a:extLst>
              <a:ext uri="{FF2B5EF4-FFF2-40B4-BE49-F238E27FC236}">
                <a16:creationId xmlns:a16="http://schemas.microsoft.com/office/drawing/2014/main" id="{CA539969-6C9A-1003-A8EB-B01A54C4CA2B}"/>
              </a:ext>
            </a:extLst>
          </p:cNvPr>
          <p:cNvGrpSpPr/>
          <p:nvPr/>
        </p:nvGrpSpPr>
        <p:grpSpPr>
          <a:xfrm>
            <a:off x="7020782" y="4006386"/>
            <a:ext cx="1387928" cy="2168167"/>
            <a:chOff x="6971521" y="4046908"/>
            <a:chExt cx="1219100" cy="2006499"/>
          </a:xfrm>
        </p:grpSpPr>
        <p:pic>
          <p:nvPicPr>
            <p:cNvPr id="5" name="Graphic 4" descr="Woman wearing a striped t-shirt">
              <a:extLst>
                <a:ext uri="{FF2B5EF4-FFF2-40B4-BE49-F238E27FC236}">
                  <a16:creationId xmlns:a16="http://schemas.microsoft.com/office/drawing/2014/main" id="{CA79B372-C4DC-50D2-ADFE-719BD0E622C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971521" y="4691176"/>
              <a:ext cx="1132037" cy="1362231"/>
            </a:xfrm>
            <a:prstGeom prst="rect">
              <a:avLst/>
            </a:prstGeom>
          </p:spPr>
        </p:pic>
        <p:pic>
          <p:nvPicPr>
            <p:cNvPr id="3" name="Graphic 2" descr="Woman with curly hair">
              <a:extLst>
                <a:ext uri="{FF2B5EF4-FFF2-40B4-BE49-F238E27FC236}">
                  <a16:creationId xmlns:a16="http://schemas.microsoft.com/office/drawing/2014/main" id="{56605385-1633-CAD9-13C4-B2FBCA1570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46042" y="4046908"/>
              <a:ext cx="1144579" cy="914400"/>
            </a:xfrm>
            <a:prstGeom prst="rect">
              <a:avLst/>
            </a:prstGeom>
          </p:spPr>
        </p:pic>
      </p:grpSp>
      <p:sp>
        <p:nvSpPr>
          <p:cNvPr id="11" name="TextBox 10">
            <a:extLst>
              <a:ext uri="{FF2B5EF4-FFF2-40B4-BE49-F238E27FC236}">
                <a16:creationId xmlns:a16="http://schemas.microsoft.com/office/drawing/2014/main" id="{501B6054-807C-5CD8-72BB-D8F0BCE517AD}"/>
              </a:ext>
            </a:extLst>
          </p:cNvPr>
          <p:cNvSpPr txBox="1"/>
          <p:nvPr/>
        </p:nvSpPr>
        <p:spPr>
          <a:xfrm>
            <a:off x="204964" y="1294202"/>
            <a:ext cx="5891036" cy="5324535"/>
          </a:xfrm>
          <a:prstGeom prst="rect">
            <a:avLst/>
          </a:prstGeom>
          <a:noFill/>
        </p:spPr>
        <p:txBody>
          <a:bodyPr wrap="square">
            <a:spAutoFit/>
          </a:bodyPr>
          <a:lstStyle/>
          <a:p>
            <a:pPr>
              <a:spcBef>
                <a:spcPts val="0"/>
              </a:spcBef>
              <a:spcAft>
                <a:spcPts val="0"/>
              </a:spcAft>
            </a:pPr>
            <a:r>
              <a:rPr lang="en-GB" sz="1400" b="0">
                <a:latin typeface="Lexend" pitchFamily="2" charset="0"/>
              </a:rPr>
              <a:t>Jenny endured an abusive relationship for around 8 years, experiencing both physical and emotional abuse. The turning point came when her perpetrator broke her nose in front of their son. This triggered Jenny to </a:t>
            </a:r>
            <a:r>
              <a:rPr lang="en-GB" sz="1400">
                <a:latin typeface="Lexend" pitchFamily="2" charset="0"/>
              </a:rPr>
              <a:t>contact the Police, who advised she and her son go into a refuge for their own safety. </a:t>
            </a:r>
          </a:p>
          <a:p>
            <a:pPr>
              <a:spcBef>
                <a:spcPts val="0"/>
              </a:spcBef>
              <a:spcAft>
                <a:spcPts val="0"/>
              </a:spcAft>
            </a:pPr>
            <a:endParaRPr lang="en-GB" sz="1400" b="0">
              <a:latin typeface="Lexend" pitchFamily="2" charset="0"/>
            </a:endParaRPr>
          </a:p>
          <a:p>
            <a:pPr>
              <a:spcBef>
                <a:spcPts val="0"/>
              </a:spcBef>
              <a:spcAft>
                <a:spcPts val="0"/>
              </a:spcAft>
            </a:pPr>
            <a:r>
              <a:rPr lang="en-GB" sz="1400" b="0">
                <a:latin typeface="Lexend" pitchFamily="2" charset="0"/>
              </a:rPr>
              <a:t>Jenny contacted the district council where her brother lived as a place to relocate and be near family. The Domestic Violence Lead at the district council quickly arranged a place for Jenny and her son to move into. Jenny </a:t>
            </a:r>
            <a:r>
              <a:rPr lang="en-GB" sz="1400">
                <a:latin typeface="Lexend" pitchFamily="2" charset="0"/>
              </a:rPr>
              <a:t>believed she was moving into a refuge </a:t>
            </a:r>
            <a:r>
              <a:rPr lang="en-GB" sz="1400" b="0">
                <a:latin typeface="Lexend" pitchFamily="2" charset="0"/>
              </a:rPr>
              <a:t>however then discovered on moving in that it was</a:t>
            </a:r>
            <a:r>
              <a:rPr lang="en-GB" sz="1400">
                <a:latin typeface="Lexend" pitchFamily="2" charset="0"/>
              </a:rPr>
              <a:t> actually </a:t>
            </a:r>
            <a:r>
              <a:rPr lang="en-GB" sz="1400" b="1">
                <a:latin typeface="Lexend" pitchFamily="2" charset="0"/>
              </a:rPr>
              <a:t>temporary accommodation, </a:t>
            </a:r>
            <a:r>
              <a:rPr lang="en-GB" sz="1400">
                <a:latin typeface="Lexend" pitchFamily="2" charset="0"/>
              </a:rPr>
              <a:t>which she felt </a:t>
            </a:r>
            <a:r>
              <a:rPr lang="en-GB" sz="1400" b="1">
                <a:latin typeface="Lexend" pitchFamily="2" charset="0"/>
              </a:rPr>
              <a:t>lacked security</a:t>
            </a:r>
            <a:r>
              <a:rPr lang="en-GB" sz="1400">
                <a:latin typeface="Lexend" pitchFamily="2" charset="0"/>
              </a:rPr>
              <a:t>. Following her perpetrator breaking bail conditions, the Police raised concerns for Jenny’s safety. </a:t>
            </a:r>
          </a:p>
          <a:p>
            <a:endParaRPr lang="en-GB" sz="1400" b="0">
              <a:effectLst/>
              <a:latin typeface="Lexend" pitchFamily="2" charset="0"/>
              <a:ea typeface="Calibri" panose="020F0502020204030204" pitchFamily="34" charset="0"/>
              <a:cs typeface="Times New Roman" panose="02020603050405020304" pitchFamily="18" charset="0"/>
            </a:endParaRPr>
          </a:p>
          <a:p>
            <a:r>
              <a:rPr lang="en-GB" sz="1400">
                <a:latin typeface="Lexend" pitchFamily="2" charset="0"/>
                <a:ea typeface="Calibri" panose="020F0502020204030204" pitchFamily="34" charset="0"/>
                <a:cs typeface="Times New Roman" panose="02020603050405020304" pitchFamily="18" charset="0"/>
              </a:rPr>
              <a:t>After 2 months of living in temporary accommodation, Jenny was later provided with a council property, but had to spend a significant amount of money making the property adequate for her son. </a:t>
            </a:r>
          </a:p>
          <a:p>
            <a:endParaRPr lang="en-GB" sz="1400">
              <a:latin typeface="Lexend" pitchFamily="2" charset="0"/>
              <a:ea typeface="Calibri" panose="020F0502020204030204" pitchFamily="34" charset="0"/>
              <a:cs typeface="Times New Roman" panose="02020603050405020304" pitchFamily="18" charset="0"/>
            </a:endParaRPr>
          </a:p>
          <a:p>
            <a:r>
              <a:rPr lang="en-GB" sz="1400">
                <a:solidFill>
                  <a:schemeClr val="accent1"/>
                </a:solidFill>
                <a:latin typeface="Lexend" pitchFamily="2" charset="0"/>
                <a:ea typeface="Calibri" panose="020F0502020204030204" pitchFamily="34" charset="0"/>
                <a:cs typeface="Times New Roman" panose="02020603050405020304" pitchFamily="18" charset="0"/>
              </a:rPr>
              <a:t>“</a:t>
            </a:r>
            <a:r>
              <a:rPr lang="en-GB" sz="1400" b="0">
                <a:solidFill>
                  <a:schemeClr val="accent1"/>
                </a:solidFill>
                <a:effectLst/>
                <a:latin typeface="Lexend" pitchFamily="2" charset="0"/>
                <a:ea typeface="Calibri" panose="020F0502020204030204" pitchFamily="34" charset="0"/>
                <a:cs typeface="Times New Roman" panose="02020603050405020304" pitchFamily="18" charset="0"/>
              </a:rPr>
              <a:t>...I couldn’t </a:t>
            </a:r>
            <a:r>
              <a:rPr lang="en-GB" sz="1400">
                <a:solidFill>
                  <a:schemeClr val="accent1"/>
                </a:solidFill>
                <a:effectLst/>
                <a:latin typeface="Lexend" pitchFamily="2" charset="0"/>
                <a:ea typeface="Calibri" panose="020F0502020204030204" pitchFamily="34" charset="0"/>
                <a:cs typeface="Times New Roman" panose="02020603050405020304" pitchFamily="18" charset="0"/>
              </a:rPr>
              <a:t>have my 6-year-old walking on floorboards with nails sticking out</a:t>
            </a:r>
            <a:r>
              <a:rPr lang="en-GB" sz="1400" b="0">
                <a:solidFill>
                  <a:schemeClr val="accent1"/>
                </a:solidFill>
                <a:effectLst/>
                <a:latin typeface="Lexend" pitchFamily="2" charset="0"/>
                <a:ea typeface="Calibri" panose="020F0502020204030204" pitchFamily="34" charset="0"/>
                <a:cs typeface="Times New Roman" panose="02020603050405020304" pitchFamily="18" charset="0"/>
              </a:rPr>
              <a:t>…there was damage to the propert</a:t>
            </a:r>
            <a:r>
              <a:rPr lang="en-GB" sz="1400">
                <a:solidFill>
                  <a:schemeClr val="accent1"/>
                </a:solidFill>
                <a:latin typeface="Lexend" pitchFamily="2" charset="0"/>
                <a:ea typeface="Calibri" panose="020F0502020204030204" pitchFamily="34" charset="0"/>
                <a:cs typeface="Times New Roman" panose="02020603050405020304" pitchFamily="18" charset="0"/>
              </a:rPr>
              <a:t>y and it was </a:t>
            </a:r>
            <a:r>
              <a:rPr lang="en-GB" sz="1400" b="0">
                <a:solidFill>
                  <a:schemeClr val="accent1"/>
                </a:solidFill>
                <a:effectLst/>
                <a:latin typeface="Lexend" pitchFamily="2" charset="0"/>
                <a:ea typeface="Calibri" panose="020F0502020204030204" pitchFamily="34" charset="0"/>
                <a:cs typeface="Times New Roman" panose="02020603050405020304" pitchFamily="18" charset="0"/>
              </a:rPr>
              <a:t>another stress to add when we’re </a:t>
            </a:r>
            <a:r>
              <a:rPr lang="en-GB" sz="1400">
                <a:solidFill>
                  <a:schemeClr val="accent1"/>
                </a:solidFill>
                <a:effectLst/>
                <a:latin typeface="Lexend" pitchFamily="2" charset="0"/>
                <a:ea typeface="Calibri" panose="020F0502020204030204" pitchFamily="34" charset="0"/>
                <a:cs typeface="Times New Roman" panose="02020603050405020304" pitchFamily="18" charset="0"/>
              </a:rPr>
              <a:t>trying to start our lives again</a:t>
            </a:r>
            <a:r>
              <a:rPr lang="en-GB" sz="1400" b="0">
                <a:solidFill>
                  <a:schemeClr val="accent1"/>
                </a:solidFill>
                <a:effectLst/>
                <a:latin typeface="Lexend" pitchFamily="2" charset="0"/>
                <a:ea typeface="Calibri" panose="020F0502020204030204" pitchFamily="34" charset="0"/>
                <a:cs typeface="Times New Roman" panose="02020603050405020304" pitchFamily="18" charset="0"/>
              </a:rPr>
              <a:t>.”</a:t>
            </a:r>
            <a:endParaRPr lang="en-GB" sz="1400" b="1">
              <a:latin typeface="Lexend" pitchFamily="2" charset="0"/>
            </a:endParaRPr>
          </a:p>
          <a:p>
            <a:pPr>
              <a:spcBef>
                <a:spcPts val="0"/>
              </a:spcBef>
              <a:spcAft>
                <a:spcPts val="0"/>
              </a:spcAft>
            </a:pPr>
            <a:endParaRPr lang="en-GB" sz="1800" b="0">
              <a:solidFill>
                <a:schemeClr val="accent1"/>
              </a:solidFill>
              <a:latin typeface="Lexend" pitchFamily="2" charset="0"/>
            </a:endParaRPr>
          </a:p>
        </p:txBody>
      </p:sp>
    </p:spTree>
    <p:extLst>
      <p:ext uri="{BB962C8B-B14F-4D97-AF65-F5344CB8AC3E}">
        <p14:creationId xmlns:p14="http://schemas.microsoft.com/office/powerpoint/2010/main" val="2901901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237905" y="134112"/>
            <a:ext cx="11954095" cy="1792340"/>
          </a:xfrm>
        </p:spPr>
        <p:txBody>
          <a:bodyPr/>
          <a:lstStyle/>
          <a:p>
            <a:r>
              <a:rPr lang="en-GB">
                <a:latin typeface="Lexend" pitchFamily="2" charset="0"/>
              </a:rPr>
              <a:t>While data on this is limited, victims of domestic abuse are accessing housing support via other channels as well</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325119" y="2228146"/>
            <a:ext cx="11277601" cy="980440"/>
          </a:xfrm>
        </p:spPr>
        <p:txBody>
          <a:bodyPr/>
          <a:lstStyle/>
          <a:p>
            <a:r>
              <a:rPr lang="en-GB" sz="1800" dirty="0">
                <a:latin typeface="Lexend" pitchFamily="2" charset="0"/>
              </a:rPr>
              <a:t>In addition to the main routes of accessing housing via homelessness applications or via providers of safe accommodation, there are other channels through which victims of domestic abuse are accessing housing support, depending on their needs. </a:t>
            </a:r>
          </a:p>
          <a:p>
            <a:endParaRPr lang="en-GB" sz="1800" b="0" dirty="0">
              <a:latin typeface="Lexend" pitchFamily="2" charset="0"/>
            </a:endParaRPr>
          </a:p>
          <a:p>
            <a:endParaRPr lang="en-GB" sz="1600" dirty="0">
              <a:latin typeface="Lexend" pitchFamily="2" charset="0"/>
            </a:endParaRPr>
          </a:p>
          <a:p>
            <a:endParaRPr lang="en-GB" sz="1400" dirty="0">
              <a:latin typeface="Lexend" pitchFamily="2" charset="0"/>
            </a:endParaRPr>
          </a:p>
        </p:txBody>
      </p:sp>
      <p:sp>
        <p:nvSpPr>
          <p:cNvPr id="5" name="TextBox 4">
            <a:extLst>
              <a:ext uri="{FF2B5EF4-FFF2-40B4-BE49-F238E27FC236}">
                <a16:creationId xmlns:a16="http://schemas.microsoft.com/office/drawing/2014/main" id="{E50BD599-9EF2-49CC-651A-EB47D636AE05}"/>
              </a:ext>
            </a:extLst>
          </p:cNvPr>
          <p:cNvSpPr txBox="1"/>
          <p:nvPr/>
        </p:nvSpPr>
        <p:spPr>
          <a:xfrm>
            <a:off x="1582220" y="3208586"/>
            <a:ext cx="10122100" cy="3508653"/>
          </a:xfrm>
          <a:prstGeom prst="rect">
            <a:avLst/>
          </a:prstGeom>
          <a:noFill/>
        </p:spPr>
        <p:txBody>
          <a:bodyPr wrap="square">
            <a:spAutoFit/>
          </a:bodyPr>
          <a:lstStyle/>
          <a:p>
            <a:r>
              <a:rPr lang="en-GB" dirty="0">
                <a:latin typeface="Lexend" pitchFamily="2" charset="0"/>
              </a:rPr>
              <a:t>At least </a:t>
            </a:r>
            <a:r>
              <a:rPr lang="en-GB" b="1" dirty="0">
                <a:solidFill>
                  <a:srgbClr val="E40037"/>
                </a:solidFill>
                <a:latin typeface="Lexend" pitchFamily="2" charset="0"/>
              </a:rPr>
              <a:t>173</a:t>
            </a:r>
            <a:r>
              <a:rPr lang="en-GB" dirty="0">
                <a:latin typeface="Lexend" pitchFamily="2" charset="0"/>
              </a:rPr>
              <a:t> in victims have been supported via official </a:t>
            </a:r>
            <a:r>
              <a:rPr lang="en-GB" b="1" dirty="0">
                <a:solidFill>
                  <a:srgbClr val="E40037"/>
                </a:solidFill>
                <a:latin typeface="Lexend" pitchFamily="2" charset="0"/>
              </a:rPr>
              <a:t>Sanctuary Schemes </a:t>
            </a:r>
            <a:r>
              <a:rPr lang="en-GB" dirty="0">
                <a:latin typeface="Lexend" pitchFamily="2" charset="0"/>
              </a:rPr>
              <a:t>across Basildon, Braintree, Castle Point, Epping Forest and Tendring between April 2021 and March 2023. </a:t>
            </a:r>
            <a:r>
              <a:rPr lang="en-GB" sz="1400" dirty="0">
                <a:latin typeface="Lexend" pitchFamily="2" charset="0"/>
              </a:rPr>
              <a:t>Please note however that the data available on this is limited and this figure is likely to be higher, as it doesn’t include data from DA providers who have supported victims with additional security measures. Also there may be overlap between victims recorded as having had a Prevention Duty owed in Local Authority data and the 173 victims recorded separately as having been supported through Sanctuary Schemes.</a:t>
            </a:r>
          </a:p>
          <a:p>
            <a:pPr marL="2286000" lvl="5" indent="0">
              <a:buNone/>
            </a:pPr>
            <a:endParaRPr lang="en-GB" b="0" dirty="0">
              <a:latin typeface="Lexend" pitchFamily="2" charset="0"/>
            </a:endParaRPr>
          </a:p>
          <a:p>
            <a:r>
              <a:rPr lang="en-GB" b="0" dirty="0">
                <a:latin typeface="Lexend" pitchFamily="2" charset="0"/>
              </a:rPr>
              <a:t>A look at Castle Point </a:t>
            </a:r>
            <a:r>
              <a:rPr lang="en-GB" b="1" dirty="0">
                <a:solidFill>
                  <a:srgbClr val="E40037"/>
                </a:solidFill>
                <a:latin typeface="Lexend" pitchFamily="2" charset="0"/>
              </a:rPr>
              <a:t>Housing Register </a:t>
            </a:r>
            <a:r>
              <a:rPr lang="en-GB" b="0" dirty="0">
                <a:latin typeface="Lexend" pitchFamily="2" charset="0"/>
              </a:rPr>
              <a:t>data shows that, between April 2021 and March 2023, </a:t>
            </a:r>
            <a:r>
              <a:rPr lang="en-GB" dirty="0">
                <a:latin typeface="Lexend" pitchFamily="2" charset="0"/>
              </a:rPr>
              <a:t>a small number* of </a:t>
            </a:r>
            <a:r>
              <a:rPr lang="en-GB" b="0" dirty="0">
                <a:latin typeface="Lexend" pitchFamily="2" charset="0"/>
              </a:rPr>
              <a:t>domestic abuse victims applied for housing and were successful in securing a Local Authority Tenancy.</a:t>
            </a:r>
          </a:p>
          <a:p>
            <a:endParaRPr lang="en-GB" dirty="0">
              <a:latin typeface="Lexend" pitchFamily="2" charset="0"/>
            </a:endParaRPr>
          </a:p>
          <a:p>
            <a:r>
              <a:rPr lang="en-GB" b="0" dirty="0">
                <a:latin typeface="Lexend" pitchFamily="2" charset="0"/>
              </a:rPr>
              <a:t>Basildon Borough Council’s Domestic Abuse team recorded having provided </a:t>
            </a:r>
            <a:r>
              <a:rPr lang="en-GB" b="1" dirty="0">
                <a:solidFill>
                  <a:srgbClr val="E40037"/>
                </a:solidFill>
                <a:latin typeface="Lexend" pitchFamily="2" charset="0"/>
              </a:rPr>
              <a:t>Advice and Guidance </a:t>
            </a:r>
            <a:r>
              <a:rPr lang="en-GB" b="0" dirty="0">
                <a:latin typeface="Lexend" pitchFamily="2" charset="0"/>
              </a:rPr>
              <a:t>fo</a:t>
            </a:r>
            <a:r>
              <a:rPr lang="en-GB" dirty="0">
                <a:latin typeface="Lexend" pitchFamily="2" charset="0"/>
              </a:rPr>
              <a:t>r </a:t>
            </a:r>
            <a:r>
              <a:rPr lang="en-GB" b="1" dirty="0">
                <a:solidFill>
                  <a:srgbClr val="E40037"/>
                </a:solidFill>
                <a:latin typeface="Lexend" pitchFamily="2" charset="0"/>
              </a:rPr>
              <a:t>356</a:t>
            </a:r>
            <a:r>
              <a:rPr lang="en-GB" dirty="0">
                <a:latin typeface="Lexend" pitchFamily="2" charset="0"/>
              </a:rPr>
              <a:t> individuals between April 2021 and March 2023. </a:t>
            </a:r>
            <a:endParaRPr lang="en-GB" b="0" dirty="0">
              <a:latin typeface="Lexend" pitchFamily="2" charset="0"/>
            </a:endParaRPr>
          </a:p>
        </p:txBody>
      </p:sp>
      <p:pic>
        <p:nvPicPr>
          <p:cNvPr id="3076" name="Picture 4" descr="Contract - Free user icons">
            <a:extLst>
              <a:ext uri="{FF2B5EF4-FFF2-40B4-BE49-F238E27FC236}">
                <a16:creationId xmlns:a16="http://schemas.microsoft.com/office/drawing/2014/main" id="{990D88A1-3F2A-2A93-8B6F-FE3178B585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258" y="5058427"/>
            <a:ext cx="675865" cy="69066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afety - Free security icons">
            <a:extLst>
              <a:ext uri="{FF2B5EF4-FFF2-40B4-BE49-F238E27FC236}">
                <a16:creationId xmlns:a16="http://schemas.microsoft.com/office/drawing/2014/main" id="{F6841118-5A52-A918-6EE3-3762E0C6C0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 y="3281537"/>
            <a:ext cx="894080" cy="7671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dvice - Free communications icons">
            <a:extLst>
              <a:ext uri="{FF2B5EF4-FFF2-40B4-BE49-F238E27FC236}">
                <a16:creationId xmlns:a16="http://schemas.microsoft.com/office/drawing/2014/main" id="{54A125FF-6664-3676-8BBA-468151D988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623" y="5896270"/>
            <a:ext cx="767137" cy="7671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C2A717F-F16B-8158-FAE9-004F4A54CECB}"/>
              </a:ext>
            </a:extLst>
          </p:cNvPr>
          <p:cNvSpPr txBox="1"/>
          <p:nvPr/>
        </p:nvSpPr>
        <p:spPr>
          <a:xfrm>
            <a:off x="393521" y="6685893"/>
            <a:ext cx="11771899" cy="280528"/>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Low figures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16161899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237905" y="306832"/>
            <a:ext cx="11954095" cy="617418"/>
          </a:xfrm>
        </p:spPr>
        <p:txBody>
          <a:bodyPr/>
          <a:lstStyle/>
          <a:p>
            <a:r>
              <a:rPr lang="en-GB">
                <a:latin typeface="Lexend" pitchFamily="2" charset="0"/>
              </a:rPr>
              <a:t>Nearly 1 in 4 Drug &amp; Alcohol service clients reported having experienced Domestic Abuse</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493159" y="2054831"/>
            <a:ext cx="11031956" cy="4496337"/>
          </a:xfrm>
        </p:spPr>
        <p:txBody>
          <a:bodyPr/>
          <a:lstStyle/>
          <a:p>
            <a:r>
              <a:rPr lang="en-GB" sz="1800">
                <a:latin typeface="Lexend" pitchFamily="2" charset="0"/>
              </a:rPr>
              <a:t>Domestic Abuse victims also access other services apart from housing related support and DA providers to meet their needs. </a:t>
            </a:r>
          </a:p>
          <a:p>
            <a:r>
              <a:rPr lang="en-GB" sz="1800" b="0">
                <a:latin typeface="Lexend" pitchFamily="2" charset="0"/>
              </a:rPr>
              <a:t>Among these are the </a:t>
            </a:r>
            <a:r>
              <a:rPr lang="en-GB" sz="1800">
                <a:solidFill>
                  <a:srgbClr val="E40037"/>
                </a:solidFill>
                <a:latin typeface="Lexend" pitchFamily="2" charset="0"/>
              </a:rPr>
              <a:t>Drug &amp; Alcohol Support Services </a:t>
            </a:r>
            <a:r>
              <a:rPr lang="en-GB" sz="1800" b="0">
                <a:latin typeface="Lexend" pitchFamily="2" charset="0"/>
              </a:rPr>
              <a:t>commissioned by Essex County Council, Phoenix Futures and </a:t>
            </a:r>
            <a:r>
              <a:rPr kumimoji="0" lang="en-GB" sz="1800" b="0" i="0" u="none" strike="noStrike" kern="1200" cap="none" spc="0" normalizeH="0" baseline="0" noProof="0">
                <a:ln>
                  <a:noFill/>
                </a:ln>
                <a:solidFill>
                  <a:prstClr val="black"/>
                </a:solidFill>
                <a:effectLst/>
                <a:uLnTx/>
                <a:uFillTx/>
                <a:latin typeface="Lexend" pitchFamily="2" charset="0"/>
              </a:rPr>
              <a:t>Essex Young People’s Drug and Alcohol Service. </a:t>
            </a:r>
            <a:r>
              <a:rPr lang="en-GB" sz="1800" b="0">
                <a:latin typeface="Lexend" pitchFamily="2" charset="0"/>
              </a:rPr>
              <a:t> </a:t>
            </a:r>
          </a:p>
          <a:p>
            <a:r>
              <a:rPr lang="en-GB" sz="1800" b="0">
                <a:latin typeface="Lexend" pitchFamily="2" charset="0"/>
              </a:rPr>
              <a:t>In the financial year 2022/2023, </a:t>
            </a:r>
            <a:r>
              <a:rPr lang="en-GB" sz="1800">
                <a:solidFill>
                  <a:srgbClr val="E40037"/>
                </a:solidFill>
                <a:latin typeface="Lexend" pitchFamily="2" charset="0"/>
              </a:rPr>
              <a:t>457</a:t>
            </a:r>
            <a:r>
              <a:rPr lang="en-GB" sz="1800" b="0">
                <a:latin typeface="Lexend" pitchFamily="2" charset="0"/>
              </a:rPr>
              <a:t> individuals receiving support across these services for Drug Dependency reported having experienced Domestic Abuse. This cohort made up </a:t>
            </a:r>
            <a:r>
              <a:rPr lang="en-GB" sz="1800">
                <a:solidFill>
                  <a:srgbClr val="E40037"/>
                </a:solidFill>
                <a:latin typeface="Lexend" pitchFamily="2" charset="0"/>
              </a:rPr>
              <a:t>23%</a:t>
            </a:r>
            <a:r>
              <a:rPr lang="en-GB" sz="1800" b="0">
                <a:latin typeface="Lexend" pitchFamily="2" charset="0"/>
              </a:rPr>
              <a:t> of all recipients of support for drug dependency across services. </a:t>
            </a:r>
          </a:p>
          <a:p>
            <a:r>
              <a:rPr lang="en-GB" sz="1800">
                <a:solidFill>
                  <a:srgbClr val="E40037"/>
                </a:solidFill>
                <a:latin typeface="Lexend" pitchFamily="2" charset="0"/>
              </a:rPr>
              <a:t>314</a:t>
            </a:r>
            <a:r>
              <a:rPr lang="en-GB" sz="1800" b="0">
                <a:latin typeface="Lexend" pitchFamily="2" charset="0"/>
              </a:rPr>
              <a:t> individuals who were receiving support for Alcohol Dependency over the same period reported having experienced Domestic Abuse, making up </a:t>
            </a:r>
            <a:r>
              <a:rPr lang="en-GB" sz="1800">
                <a:solidFill>
                  <a:srgbClr val="E40037"/>
                </a:solidFill>
                <a:latin typeface="Lexend" pitchFamily="2" charset="0"/>
              </a:rPr>
              <a:t>23%</a:t>
            </a:r>
            <a:r>
              <a:rPr lang="en-GB" sz="1800" b="0">
                <a:latin typeface="Lexend" pitchFamily="2" charset="0"/>
              </a:rPr>
              <a:t> of all recipients of support for alcohol dependency.  </a:t>
            </a:r>
          </a:p>
          <a:p>
            <a:endParaRPr lang="en-GB" sz="1800" b="0">
              <a:latin typeface="Lexend" pitchFamily="2" charset="0"/>
            </a:endParaRPr>
          </a:p>
          <a:p>
            <a:endParaRPr lang="en-GB" sz="1600">
              <a:latin typeface="Lexend" pitchFamily="2" charset="0"/>
            </a:endParaRPr>
          </a:p>
          <a:p>
            <a:endParaRPr lang="en-GB" sz="1400">
              <a:latin typeface="Lexend" pitchFamily="2" charset="0"/>
            </a:endParaRPr>
          </a:p>
        </p:txBody>
      </p:sp>
    </p:spTree>
    <p:extLst>
      <p:ext uri="{BB962C8B-B14F-4D97-AF65-F5344CB8AC3E}">
        <p14:creationId xmlns:p14="http://schemas.microsoft.com/office/powerpoint/2010/main" val="6456182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237905" y="134112"/>
            <a:ext cx="11954095" cy="617418"/>
          </a:xfrm>
        </p:spPr>
        <p:txBody>
          <a:bodyPr/>
          <a:lstStyle/>
          <a:p>
            <a:r>
              <a:rPr lang="en-GB" sz="3600">
                <a:latin typeface="Lexend" pitchFamily="2" charset="0"/>
              </a:rPr>
              <a:t>On a monthly average, over a quarter of Children &amp; Families Assessments in Essex Childrens Social Care flag domestic abuse</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237905" y="2062480"/>
            <a:ext cx="11382167" cy="1198880"/>
          </a:xfrm>
        </p:spPr>
        <p:txBody>
          <a:bodyPr/>
          <a:lstStyle/>
          <a:p>
            <a:r>
              <a:rPr lang="en-GB" sz="1800">
                <a:latin typeface="Lexend" pitchFamily="2" charset="0"/>
              </a:rPr>
              <a:t>Domestic Abuse victims may also be supported or identified in other settings or services.</a:t>
            </a:r>
          </a:p>
          <a:p>
            <a:r>
              <a:rPr lang="en-GB" sz="1800" b="0">
                <a:latin typeface="Lexend" pitchFamily="2" charset="0"/>
              </a:rPr>
              <a:t>One such example is the </a:t>
            </a:r>
            <a:r>
              <a:rPr lang="en-GB" sz="1800">
                <a:solidFill>
                  <a:srgbClr val="E40037"/>
                </a:solidFill>
                <a:latin typeface="Lexend" pitchFamily="2" charset="0"/>
              </a:rPr>
              <a:t>social care </a:t>
            </a:r>
            <a:r>
              <a:rPr lang="en-GB" sz="1800" b="0">
                <a:latin typeface="Lexend" pitchFamily="2" charset="0"/>
              </a:rPr>
              <a:t>setting, where domestic abuse in the family can be identified when victims are accessing Adults’ or Children’s Social Care. </a:t>
            </a:r>
            <a:endParaRPr lang="en-GB" sz="1800">
              <a:latin typeface="Lexend" pitchFamily="2" charset="0"/>
            </a:endParaRPr>
          </a:p>
          <a:p>
            <a:endParaRPr lang="en-GB" sz="1400">
              <a:latin typeface="Lexend" pitchFamily="2" charset="0"/>
            </a:endParaRPr>
          </a:p>
        </p:txBody>
      </p:sp>
      <p:sp>
        <p:nvSpPr>
          <p:cNvPr id="7" name="TextBox 6">
            <a:extLst>
              <a:ext uri="{FF2B5EF4-FFF2-40B4-BE49-F238E27FC236}">
                <a16:creationId xmlns:a16="http://schemas.microsoft.com/office/drawing/2014/main" id="{7A9F3C67-B379-7140-E7BE-2A9811DB0053}"/>
              </a:ext>
            </a:extLst>
          </p:cNvPr>
          <p:cNvSpPr txBox="1"/>
          <p:nvPr/>
        </p:nvSpPr>
        <p:spPr>
          <a:xfrm>
            <a:off x="1441679" y="3993848"/>
            <a:ext cx="9952376" cy="2308324"/>
          </a:xfrm>
          <a:prstGeom prst="rect">
            <a:avLst/>
          </a:prstGeom>
          <a:noFill/>
        </p:spPr>
        <p:txBody>
          <a:bodyPr wrap="square">
            <a:spAutoFit/>
          </a:bodyPr>
          <a:lstStyle/>
          <a:p>
            <a:r>
              <a:rPr lang="en-GB" sz="1800" b="0">
                <a:latin typeface="Lexend" pitchFamily="2" charset="0"/>
              </a:rPr>
              <a:t>In the Children’s Social Care context, </a:t>
            </a:r>
            <a:r>
              <a:rPr lang="en-GB">
                <a:latin typeface="Lexend" pitchFamily="2" charset="0"/>
              </a:rPr>
              <a:t>b</a:t>
            </a:r>
            <a:r>
              <a:rPr lang="en-GB" sz="1800" b="0">
                <a:latin typeface="Lexend" pitchFamily="2" charset="0"/>
              </a:rPr>
              <a:t>etween April 2021 and January 2023, </a:t>
            </a:r>
            <a:r>
              <a:rPr lang="en-GB" sz="1800" b="1">
                <a:solidFill>
                  <a:srgbClr val="E40037"/>
                </a:solidFill>
                <a:latin typeface="Lexend" pitchFamily="2" charset="0"/>
              </a:rPr>
              <a:t>2,789 distinct children </a:t>
            </a:r>
            <a:r>
              <a:rPr lang="en-GB" sz="1800">
                <a:latin typeface="Lexend" pitchFamily="2" charset="0"/>
              </a:rPr>
              <a:t>had</a:t>
            </a:r>
            <a:r>
              <a:rPr lang="en-GB" sz="1800" b="1">
                <a:solidFill>
                  <a:srgbClr val="C00000"/>
                </a:solidFill>
                <a:latin typeface="Lexend" pitchFamily="2" charset="0"/>
              </a:rPr>
              <a:t> </a:t>
            </a:r>
            <a:r>
              <a:rPr lang="en-GB" sz="1800" b="0">
                <a:latin typeface="Lexend" pitchFamily="2" charset="0"/>
              </a:rPr>
              <a:t>Domestic Abuse flagged as part of a </a:t>
            </a:r>
            <a:r>
              <a:rPr lang="en-GB" sz="1800" b="1">
                <a:solidFill>
                  <a:srgbClr val="E40037"/>
                </a:solidFill>
                <a:latin typeface="Lexend" pitchFamily="2" charset="0"/>
              </a:rPr>
              <a:t>Children &amp; Families’ Assessment</a:t>
            </a:r>
            <a:r>
              <a:rPr lang="en-GB" sz="1800">
                <a:solidFill>
                  <a:srgbClr val="E40037"/>
                </a:solidFill>
                <a:latin typeface="Lexend" pitchFamily="2" charset="0"/>
              </a:rPr>
              <a:t> </a:t>
            </a:r>
            <a:r>
              <a:rPr lang="en-GB" sz="1800" b="0">
                <a:latin typeface="Lexend" pitchFamily="2" charset="0"/>
              </a:rPr>
              <a:t>which they had conducted. </a:t>
            </a:r>
          </a:p>
          <a:p>
            <a:endParaRPr lang="en-GB" sz="1800" b="0">
              <a:latin typeface="Lexend" pitchFamily="2" charset="0"/>
            </a:endParaRPr>
          </a:p>
          <a:p>
            <a:r>
              <a:rPr lang="en-GB" sz="1800" b="0">
                <a:latin typeface="Lexend" pitchFamily="2" charset="0"/>
              </a:rPr>
              <a:t>On a monthly average ove</a:t>
            </a:r>
            <a:r>
              <a:rPr lang="en-GB">
                <a:latin typeface="Lexend" pitchFamily="2" charset="0"/>
              </a:rPr>
              <a:t>r this period</a:t>
            </a:r>
            <a:r>
              <a:rPr lang="en-GB" sz="1800" b="0">
                <a:latin typeface="Lexend" pitchFamily="2" charset="0"/>
              </a:rPr>
              <a:t>, </a:t>
            </a:r>
            <a:r>
              <a:rPr lang="en-GB" sz="1800" b="1">
                <a:solidFill>
                  <a:srgbClr val="E40037"/>
                </a:solidFill>
                <a:latin typeface="Lexend" pitchFamily="2" charset="0"/>
              </a:rPr>
              <a:t>151</a:t>
            </a:r>
            <a:r>
              <a:rPr lang="en-GB" sz="1800" b="0">
                <a:solidFill>
                  <a:srgbClr val="E40037"/>
                </a:solidFill>
                <a:latin typeface="Lexend" pitchFamily="2" charset="0"/>
              </a:rPr>
              <a:t> </a:t>
            </a:r>
            <a:r>
              <a:rPr lang="en-GB" sz="1800" b="0">
                <a:latin typeface="Lexend" pitchFamily="2" charset="0"/>
              </a:rPr>
              <a:t>children had domestic abuse flagged in an assessment, making up an average </a:t>
            </a:r>
            <a:r>
              <a:rPr lang="en-GB" sz="1800" b="1">
                <a:solidFill>
                  <a:srgbClr val="E40037"/>
                </a:solidFill>
                <a:latin typeface="Lexend" pitchFamily="2" charset="0"/>
              </a:rPr>
              <a:t>28%</a:t>
            </a:r>
            <a:r>
              <a:rPr lang="en-GB" sz="1800" b="1">
                <a:solidFill>
                  <a:srgbClr val="C00000"/>
                </a:solidFill>
                <a:latin typeface="Lexend" pitchFamily="2" charset="0"/>
              </a:rPr>
              <a:t> </a:t>
            </a:r>
            <a:r>
              <a:rPr lang="en-GB" sz="1800" b="0">
                <a:latin typeface="Lexend" pitchFamily="2" charset="0"/>
              </a:rPr>
              <a:t>of the monthly opened Children &amp; Families Assessments over this period.</a:t>
            </a:r>
          </a:p>
          <a:p>
            <a:endParaRPr lang="en-GB" sz="1800" b="0">
              <a:latin typeface="Lexend" pitchFamily="2" charset="0"/>
            </a:endParaRPr>
          </a:p>
        </p:txBody>
      </p:sp>
      <p:pic>
        <p:nvPicPr>
          <p:cNvPr id="4098" name="Picture 2" descr="Kids - Free people icons">
            <a:extLst>
              <a:ext uri="{FF2B5EF4-FFF2-40B4-BE49-F238E27FC236}">
                <a16:creationId xmlns:a16="http://schemas.microsoft.com/office/drawing/2014/main" id="{CA162D23-AD43-8F38-28A1-8725D190E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149" y="4572310"/>
            <a:ext cx="845591" cy="84559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E87D05EA-FA31-DB3F-8089-7E27FE6E2AE8}"/>
              </a:ext>
            </a:extLst>
          </p:cNvPr>
          <p:cNvCxnSpPr>
            <a:cxnSpLocks/>
          </p:cNvCxnSpPr>
          <p:nvPr/>
        </p:nvCxnSpPr>
        <p:spPr>
          <a:xfrm>
            <a:off x="1441679" y="3597364"/>
            <a:ext cx="10251440" cy="0"/>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27097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0BC7BC-B3F2-BC3A-66C6-DB91010E6587}"/>
              </a:ext>
            </a:extLst>
          </p:cNvPr>
          <p:cNvSpPr txBox="1"/>
          <p:nvPr/>
        </p:nvSpPr>
        <p:spPr>
          <a:xfrm>
            <a:off x="1892107" y="453515"/>
            <a:ext cx="3912792" cy="707886"/>
          </a:xfrm>
          <a:prstGeom prst="rect">
            <a:avLst/>
          </a:prstGeom>
          <a:noFill/>
        </p:spPr>
        <p:txBody>
          <a:bodyPr wrap="square">
            <a:spAutoFit/>
          </a:bodyPr>
          <a:lstStyle/>
          <a:p>
            <a:pPr marL="0" lvl="1"/>
            <a:r>
              <a:rPr lang="en-GB" sz="4000" b="1">
                <a:solidFill>
                  <a:srgbClr val="C84674"/>
                </a:solidFill>
                <a:latin typeface="Lexend" pitchFamily="2" charset="0"/>
              </a:rPr>
              <a:t>HOUSING </a:t>
            </a:r>
            <a:endParaRPr lang="en-GB" sz="4000" b="0">
              <a:solidFill>
                <a:srgbClr val="C84674"/>
              </a:solidFill>
              <a:latin typeface="Lexend" pitchFamily="2" charset="0"/>
            </a:endParaRPr>
          </a:p>
        </p:txBody>
      </p:sp>
      <p:sp>
        <p:nvSpPr>
          <p:cNvPr id="4" name="TextBox 3">
            <a:extLst>
              <a:ext uri="{FF2B5EF4-FFF2-40B4-BE49-F238E27FC236}">
                <a16:creationId xmlns:a16="http://schemas.microsoft.com/office/drawing/2014/main" id="{9BA1962D-653C-B83A-26A8-7628C6E873C4}"/>
              </a:ext>
            </a:extLst>
          </p:cNvPr>
          <p:cNvSpPr txBox="1"/>
          <p:nvPr/>
        </p:nvSpPr>
        <p:spPr>
          <a:xfrm>
            <a:off x="2786489" y="1085584"/>
            <a:ext cx="7210265" cy="523220"/>
          </a:xfrm>
          <a:prstGeom prst="rect">
            <a:avLst/>
          </a:prstGeom>
          <a:solidFill>
            <a:schemeClr val="bg1"/>
          </a:solidFill>
        </p:spPr>
        <p:txBody>
          <a:bodyPr wrap="square">
            <a:spAutoFit/>
          </a:bodyPr>
          <a:lstStyle/>
          <a:p>
            <a:pPr marL="0" lvl="1"/>
            <a:r>
              <a:rPr lang="en-GB" sz="2800" b="1" dirty="0">
                <a:solidFill>
                  <a:schemeClr val="accent6">
                    <a:lumMod val="60000"/>
                    <a:lumOff val="40000"/>
                  </a:schemeClr>
                </a:solidFill>
                <a:latin typeface="Lexend" pitchFamily="2" charset="0"/>
              </a:rPr>
              <a:t>APPROPRIATE AND SAFE HOUSING</a:t>
            </a:r>
            <a:endParaRPr lang="en-GB" sz="2800" b="0" dirty="0">
              <a:solidFill>
                <a:schemeClr val="accent6">
                  <a:lumMod val="60000"/>
                  <a:lumOff val="40000"/>
                </a:schemeClr>
              </a:solidFill>
              <a:latin typeface="Lexend" pitchFamily="2" charset="0"/>
            </a:endParaRPr>
          </a:p>
        </p:txBody>
      </p:sp>
      <p:sp>
        <p:nvSpPr>
          <p:cNvPr id="5" name="Content Placeholder 3">
            <a:extLst>
              <a:ext uri="{FF2B5EF4-FFF2-40B4-BE49-F238E27FC236}">
                <a16:creationId xmlns:a16="http://schemas.microsoft.com/office/drawing/2014/main" id="{1B4A5171-3084-E43C-F81D-31B98A2D7CE8}"/>
              </a:ext>
            </a:extLst>
          </p:cNvPr>
          <p:cNvSpPr txBox="1">
            <a:spLocks/>
          </p:cNvSpPr>
          <p:nvPr/>
        </p:nvSpPr>
        <p:spPr>
          <a:xfrm>
            <a:off x="462621" y="1885564"/>
            <a:ext cx="11382049" cy="1034727"/>
          </a:xfrm>
          <a:prstGeom prst="rect">
            <a:avLst/>
          </a:prstGeom>
        </p:spPr>
        <p:txBody>
          <a:bodyPr lIns="91440" tIns="45720" rIns="91440" bIns="45720" anchor="t"/>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2000" b="1" dirty="0">
                <a:solidFill>
                  <a:srgbClr val="C84674"/>
                </a:solidFill>
                <a:latin typeface="Lexend"/>
              </a:rPr>
              <a:t>Victims placed in temporary accommodation or in provider refuges spend an average of 3 to 4 months there. However, some interviewed victims expressed feeling unsafe at some point during their service journey in these types of accommodation. </a:t>
            </a:r>
            <a:endParaRPr lang="en-GB" sz="2000" b="1" dirty="0">
              <a:solidFill>
                <a:srgbClr val="C84674"/>
              </a:solidFill>
              <a:latin typeface="Lexend" pitchFamily="2" charset="0"/>
            </a:endParaRPr>
          </a:p>
          <a:p>
            <a:pPr lvl="1"/>
            <a:endParaRPr lang="en-GB" dirty="0">
              <a:latin typeface="Lexend" pitchFamily="2" charset="0"/>
            </a:endParaRPr>
          </a:p>
        </p:txBody>
      </p:sp>
      <p:pic>
        <p:nvPicPr>
          <p:cNvPr id="7" name="Picture 2" descr="House - Free buildings icons">
            <a:extLst>
              <a:ext uri="{FF2B5EF4-FFF2-40B4-BE49-F238E27FC236}">
                <a16:creationId xmlns:a16="http://schemas.microsoft.com/office/drawing/2014/main" id="{935AFAC0-1047-6D0A-D679-A437CCECB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380" y="453515"/>
            <a:ext cx="1034727" cy="1034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Light bulb - Free technology icons">
            <a:extLst>
              <a:ext uri="{FF2B5EF4-FFF2-40B4-BE49-F238E27FC236}">
                <a16:creationId xmlns:a16="http://schemas.microsoft.com/office/drawing/2014/main" id="{991B8B28-1242-48A3-C3F8-688C27322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621" y="5502376"/>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3">
            <a:extLst>
              <a:ext uri="{FF2B5EF4-FFF2-40B4-BE49-F238E27FC236}">
                <a16:creationId xmlns:a16="http://schemas.microsoft.com/office/drawing/2014/main" id="{BAB6A718-E74D-B4F7-1607-E66199903ABD}"/>
              </a:ext>
            </a:extLst>
          </p:cNvPr>
          <p:cNvSpPr txBox="1">
            <a:spLocks/>
          </p:cNvSpPr>
          <p:nvPr/>
        </p:nvSpPr>
        <p:spPr>
          <a:xfrm>
            <a:off x="1336585" y="5231972"/>
            <a:ext cx="8377219" cy="1245658"/>
          </a:xfrm>
          <a:prstGeom prst="rect">
            <a:avLst/>
          </a:prstGeom>
          <a:solidFill>
            <a:srgbClr val="C84674"/>
          </a:solidFill>
        </p:spPr>
        <p:txBody>
          <a:bodyPr lIns="91440" tIns="45720" rIns="91440" bIns="45720" anchor="t"/>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a:solidFill>
                  <a:schemeClr val="bg1"/>
                </a:solidFill>
                <a:effectLst/>
                <a:latin typeface="Lexend"/>
              </a:rPr>
              <a:t>We will work closely with </a:t>
            </a:r>
            <a:r>
              <a:rPr lang="en-GB" sz="1600">
                <a:solidFill>
                  <a:schemeClr val="bg1"/>
                </a:solidFill>
                <a:latin typeface="Lexend"/>
              </a:rPr>
              <a:t>Districts, Boroughs</a:t>
            </a:r>
            <a:r>
              <a:rPr lang="en-GB" sz="1600">
                <a:solidFill>
                  <a:schemeClr val="bg1"/>
                </a:solidFill>
                <a:effectLst/>
                <a:latin typeface="Lexend"/>
              </a:rPr>
              <a:t> </a:t>
            </a:r>
            <a:r>
              <a:rPr lang="en-GB" sz="1600">
                <a:solidFill>
                  <a:schemeClr val="bg1"/>
                </a:solidFill>
                <a:latin typeface="Lexend"/>
              </a:rPr>
              <a:t>and Cities </a:t>
            </a:r>
            <a:r>
              <a:rPr lang="en-GB" sz="1600">
                <a:solidFill>
                  <a:schemeClr val="bg1"/>
                </a:solidFill>
                <a:effectLst/>
                <a:latin typeface="Lexend"/>
              </a:rPr>
              <a:t>through the Southend, Essex and Thurrock Domestic Abuse Board (SETDAB) Housing Group</a:t>
            </a:r>
            <a:r>
              <a:rPr lang="en-GB" sz="1600">
                <a:solidFill>
                  <a:schemeClr val="bg1"/>
                </a:solidFill>
                <a:latin typeface="Lexend"/>
              </a:rPr>
              <a:t> to explore</a:t>
            </a:r>
            <a:r>
              <a:rPr lang="en-GB" sz="1600">
                <a:solidFill>
                  <a:schemeClr val="bg1"/>
                </a:solidFill>
                <a:effectLst/>
                <a:latin typeface="Lexend"/>
              </a:rPr>
              <a:t> safety and wellbeing of victims and </a:t>
            </a:r>
            <a:r>
              <a:rPr lang="en-GB" sz="1600">
                <a:solidFill>
                  <a:schemeClr val="bg1"/>
                </a:solidFill>
                <a:latin typeface="Lexend"/>
              </a:rPr>
              <a:t>potential</a:t>
            </a:r>
            <a:r>
              <a:rPr lang="en-GB" sz="1600">
                <a:solidFill>
                  <a:schemeClr val="bg1"/>
                </a:solidFill>
                <a:effectLst/>
                <a:latin typeface="Lexend"/>
              </a:rPr>
              <a:t> options to support victim safety in relation to accommodation.</a:t>
            </a:r>
            <a:endParaRPr lang="en-US" sz="1400" dirty="0">
              <a:solidFill>
                <a:schemeClr val="bg1"/>
              </a:solidFill>
              <a:latin typeface="Lexend"/>
              <a:ea typeface="+mn-lt"/>
              <a:cs typeface="+mn-lt"/>
            </a:endParaRPr>
          </a:p>
        </p:txBody>
      </p:sp>
      <p:sp>
        <p:nvSpPr>
          <p:cNvPr id="6" name="TextBox 5">
            <a:extLst>
              <a:ext uri="{FF2B5EF4-FFF2-40B4-BE49-F238E27FC236}">
                <a16:creationId xmlns:a16="http://schemas.microsoft.com/office/drawing/2014/main" id="{04441168-B546-38C2-C091-36BDE3A196CA}"/>
              </a:ext>
            </a:extLst>
          </p:cNvPr>
          <p:cNvSpPr txBox="1"/>
          <p:nvPr/>
        </p:nvSpPr>
        <p:spPr>
          <a:xfrm>
            <a:off x="0" y="3012882"/>
            <a:ext cx="9766694" cy="1969770"/>
          </a:xfrm>
          <a:prstGeom prst="rect">
            <a:avLst/>
          </a:prstGeom>
          <a:noFill/>
        </p:spPr>
        <p:txBody>
          <a:bodyPr wrap="square">
            <a:spAutoFit/>
          </a:bodyPr>
          <a:lstStyle/>
          <a:p>
            <a:pPr lvl="1"/>
            <a:r>
              <a:rPr lang="en-GB" sz="1600" dirty="0">
                <a:latin typeface="Lexend"/>
              </a:rPr>
              <a:t>Between April 2021 and March 2023, 630 victims were provided Refuge accommodation, and at least 496 were provided Temporary Accommodation by a local authority. As such, many victims can be impacted by potential negative conditions in these types of accommodation. </a:t>
            </a:r>
          </a:p>
          <a:p>
            <a:pPr lvl="1"/>
            <a:endParaRPr lang="en-GB" sz="1000" dirty="0">
              <a:latin typeface="Lexend"/>
            </a:endParaRPr>
          </a:p>
          <a:p>
            <a:pPr lvl="1"/>
            <a:r>
              <a:rPr lang="en-GB" sz="1600" dirty="0">
                <a:latin typeface="Lexend"/>
              </a:rPr>
              <a:t>At least 266 victims were offered Council Housing or a Registered Provider Tenancy by a local authority, which has been mentioned by interviewees as requiring a financial investment to improve conditions. With at least 32% (421)</a:t>
            </a:r>
            <a:r>
              <a:rPr lang="en-GB" sz="1600" dirty="0">
                <a:solidFill>
                  <a:srgbClr val="C00000"/>
                </a:solidFill>
                <a:latin typeface="Lexend"/>
              </a:rPr>
              <a:t> </a:t>
            </a:r>
            <a:r>
              <a:rPr lang="en-GB" sz="1600" dirty="0">
                <a:latin typeface="Lexend"/>
              </a:rPr>
              <a:t>of victims supported by local authorities being </a:t>
            </a:r>
            <a:r>
              <a:rPr lang="en-GB" sz="1600" dirty="0">
                <a:solidFill>
                  <a:schemeClr val="tx2"/>
                </a:solidFill>
                <a:latin typeface="Lexend"/>
              </a:rPr>
              <a:t>unemployed, finding the needed resources can be a challenge for many.</a:t>
            </a:r>
          </a:p>
        </p:txBody>
      </p:sp>
      <p:sp>
        <p:nvSpPr>
          <p:cNvPr id="9" name="TextBox 8">
            <a:extLst>
              <a:ext uri="{FF2B5EF4-FFF2-40B4-BE49-F238E27FC236}">
                <a16:creationId xmlns:a16="http://schemas.microsoft.com/office/drawing/2014/main" id="{73455293-2BBF-3511-92B2-8DB66E21CAE1}"/>
              </a:ext>
            </a:extLst>
          </p:cNvPr>
          <p:cNvSpPr txBox="1"/>
          <p:nvPr/>
        </p:nvSpPr>
        <p:spPr>
          <a:xfrm>
            <a:off x="9713804" y="3012882"/>
            <a:ext cx="2244577" cy="3508653"/>
          </a:xfrm>
          <a:prstGeom prst="rect">
            <a:avLst/>
          </a:prstGeom>
          <a:noFill/>
        </p:spPr>
        <p:txBody>
          <a:bodyPr wrap="square">
            <a:spAutoFit/>
          </a:bodyPr>
          <a:lstStyle/>
          <a:p>
            <a:pPr algn="ctr"/>
            <a:r>
              <a:rPr lang="en-GB" sz="1600" dirty="0">
                <a:solidFill>
                  <a:srgbClr val="C84674"/>
                </a:solidFill>
                <a:latin typeface="Lexend" pitchFamily="2" charset="0"/>
              </a:rPr>
              <a:t>“We were put in this place, there wasn’t really any security. (…) When he [perpetrator] broke bail conditions they [Police] said…we think you should be in a more secure place. There wasn’t anything other than CCTV and I was on the bottom floor.”</a:t>
            </a:r>
            <a:br>
              <a:rPr lang="en-GB" sz="1600" dirty="0">
                <a:solidFill>
                  <a:srgbClr val="C84674"/>
                </a:solidFill>
                <a:latin typeface="Lexend" pitchFamily="2" charset="0"/>
              </a:rPr>
            </a:br>
            <a:r>
              <a:rPr lang="en-GB" sz="1400" i="1" dirty="0">
                <a:solidFill>
                  <a:srgbClr val="C84674"/>
                </a:solidFill>
                <a:latin typeface="Lexend" pitchFamily="2" charset="0"/>
              </a:rPr>
              <a:t>[Female, 35-44]</a:t>
            </a:r>
            <a:endParaRPr lang="en-GB" sz="1600" i="1" dirty="0">
              <a:solidFill>
                <a:srgbClr val="C84674"/>
              </a:solidFill>
              <a:latin typeface="Lexend" pitchFamily="2" charset="0"/>
            </a:endParaRPr>
          </a:p>
        </p:txBody>
      </p:sp>
    </p:spTree>
    <p:extLst>
      <p:ext uri="{BB962C8B-B14F-4D97-AF65-F5344CB8AC3E}">
        <p14:creationId xmlns:p14="http://schemas.microsoft.com/office/powerpoint/2010/main" val="22974524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237905" y="134112"/>
            <a:ext cx="11954095" cy="617418"/>
          </a:xfrm>
        </p:spPr>
        <p:txBody>
          <a:bodyPr/>
          <a:lstStyle/>
          <a:p>
            <a:r>
              <a:rPr lang="en-GB" sz="3600">
                <a:latin typeface="Lexend" pitchFamily="2" charset="0"/>
              </a:rPr>
              <a:t>In the Adult Social Care context, identifying domestic abuse is more challenging compared to other types of abuse</a:t>
            </a:r>
          </a:p>
        </p:txBody>
      </p:sp>
      <p:sp>
        <p:nvSpPr>
          <p:cNvPr id="7" name="TextBox 6">
            <a:extLst>
              <a:ext uri="{FF2B5EF4-FFF2-40B4-BE49-F238E27FC236}">
                <a16:creationId xmlns:a16="http://schemas.microsoft.com/office/drawing/2014/main" id="{7A9F3C67-B379-7140-E7BE-2A9811DB0053}"/>
              </a:ext>
            </a:extLst>
          </p:cNvPr>
          <p:cNvSpPr txBox="1"/>
          <p:nvPr/>
        </p:nvSpPr>
        <p:spPr>
          <a:xfrm>
            <a:off x="1421130" y="2028847"/>
            <a:ext cx="10490788" cy="2031325"/>
          </a:xfrm>
          <a:prstGeom prst="rect">
            <a:avLst/>
          </a:prstGeom>
          <a:noFill/>
        </p:spPr>
        <p:txBody>
          <a:bodyPr wrap="square">
            <a:spAutoFit/>
          </a:bodyPr>
          <a:lstStyle/>
          <a:p>
            <a:r>
              <a:rPr lang="en-GB" sz="1800" b="1">
                <a:solidFill>
                  <a:srgbClr val="E40037"/>
                </a:solidFill>
                <a:latin typeface="Lexend" pitchFamily="2" charset="0"/>
              </a:rPr>
              <a:t>1,380 Safeguarding concerns </a:t>
            </a:r>
            <a:r>
              <a:rPr lang="en-GB" sz="1800" b="0">
                <a:latin typeface="Lexend" pitchFamily="2" charset="0"/>
              </a:rPr>
              <a:t>related to Domestic Abuse were raised in Adult Social Care Services in Essex between April 2021 and March 2023</a:t>
            </a:r>
            <a:r>
              <a:rPr lang="en-GB">
                <a:latin typeface="Lexend" pitchFamily="2" charset="0"/>
              </a:rPr>
              <a:t>, making up </a:t>
            </a:r>
            <a:r>
              <a:rPr lang="en-GB" b="1">
                <a:solidFill>
                  <a:srgbClr val="E40037"/>
                </a:solidFill>
                <a:latin typeface="Lexend" pitchFamily="2" charset="0"/>
              </a:rPr>
              <a:t>4%</a:t>
            </a:r>
            <a:r>
              <a:rPr lang="en-GB">
                <a:latin typeface="Lexend" pitchFamily="2" charset="0"/>
              </a:rPr>
              <a:t> of all concerns raised during this period.</a:t>
            </a:r>
            <a:r>
              <a:rPr lang="en-GB" sz="1800" b="0">
                <a:latin typeface="Lexend" pitchFamily="2" charset="0"/>
              </a:rPr>
              <a:t> </a:t>
            </a:r>
          </a:p>
          <a:p>
            <a:endParaRPr lang="en-GB">
              <a:latin typeface="Lexend" pitchFamily="2" charset="0"/>
            </a:endParaRPr>
          </a:p>
          <a:p>
            <a:r>
              <a:rPr lang="en-GB" sz="1800" b="0">
                <a:latin typeface="Lexend" pitchFamily="2" charset="0"/>
              </a:rPr>
              <a:t>Of these, </a:t>
            </a:r>
            <a:r>
              <a:rPr lang="en-GB" sz="1800" b="1">
                <a:solidFill>
                  <a:srgbClr val="E40037"/>
                </a:solidFill>
                <a:latin typeface="Lexend" pitchFamily="2" charset="0"/>
              </a:rPr>
              <a:t>15%</a:t>
            </a:r>
            <a:r>
              <a:rPr lang="en-GB" sz="1800" b="0">
                <a:solidFill>
                  <a:srgbClr val="E40037"/>
                </a:solidFill>
                <a:latin typeface="Lexend" pitchFamily="2" charset="0"/>
              </a:rPr>
              <a:t> (</a:t>
            </a:r>
            <a:r>
              <a:rPr lang="en-GB" sz="1800" b="1">
                <a:solidFill>
                  <a:srgbClr val="E40037"/>
                </a:solidFill>
                <a:latin typeface="Lexend" pitchFamily="2" charset="0"/>
              </a:rPr>
              <a:t>204)</a:t>
            </a:r>
            <a:r>
              <a:rPr lang="en-GB" sz="1800" b="0">
                <a:solidFill>
                  <a:srgbClr val="E40037"/>
                </a:solidFill>
                <a:latin typeface="Lexend" pitchFamily="2" charset="0"/>
              </a:rPr>
              <a:t> </a:t>
            </a:r>
            <a:r>
              <a:rPr lang="en-GB" sz="1800" b="0">
                <a:latin typeface="Lexend" pitchFamily="2" charset="0"/>
              </a:rPr>
              <a:t>were escalated to the </a:t>
            </a:r>
            <a:r>
              <a:rPr lang="en-GB" sz="1800" b="1">
                <a:solidFill>
                  <a:srgbClr val="E40037"/>
                </a:solidFill>
                <a:latin typeface="Lexend" pitchFamily="2" charset="0"/>
              </a:rPr>
              <a:t>Safeguarding Enquiry </a:t>
            </a:r>
            <a:r>
              <a:rPr lang="en-GB" sz="1800" b="0">
                <a:latin typeface="Lexend" pitchFamily="2" charset="0"/>
              </a:rPr>
              <a:t>level</a:t>
            </a:r>
            <a:r>
              <a:rPr lang="en-GB">
                <a:latin typeface="Lexend" pitchFamily="2" charset="0"/>
              </a:rPr>
              <a:t>. These made up 2% of all Safeguarding Enquiries over this period. </a:t>
            </a:r>
            <a:endParaRPr lang="en-GB" sz="1800" b="0">
              <a:latin typeface="Lexend" pitchFamily="2" charset="0"/>
            </a:endParaRPr>
          </a:p>
          <a:p>
            <a:endParaRPr lang="en-GB" sz="1800" b="0">
              <a:latin typeface="Lexend" pitchFamily="2" charset="0"/>
            </a:endParaRPr>
          </a:p>
        </p:txBody>
      </p:sp>
      <p:cxnSp>
        <p:nvCxnSpPr>
          <p:cNvPr id="8" name="Straight Connector 7">
            <a:extLst>
              <a:ext uri="{FF2B5EF4-FFF2-40B4-BE49-F238E27FC236}">
                <a16:creationId xmlns:a16="http://schemas.microsoft.com/office/drawing/2014/main" id="{AC85F9FB-481E-9B8D-FBB9-52C155AB31B9}"/>
              </a:ext>
            </a:extLst>
          </p:cNvPr>
          <p:cNvCxnSpPr>
            <a:cxnSpLocks/>
          </p:cNvCxnSpPr>
          <p:nvPr/>
        </p:nvCxnSpPr>
        <p:spPr>
          <a:xfrm>
            <a:off x="1421130" y="4141894"/>
            <a:ext cx="10251440" cy="0"/>
          </a:xfrm>
          <a:prstGeom prst="line">
            <a:avLst/>
          </a:prstGeom>
          <a:ln w="38100"/>
        </p:spPr>
        <p:style>
          <a:lnRef idx="3">
            <a:schemeClr val="accent1"/>
          </a:lnRef>
          <a:fillRef idx="0">
            <a:schemeClr val="accent1"/>
          </a:fillRef>
          <a:effectRef idx="2">
            <a:schemeClr val="accent1"/>
          </a:effectRef>
          <a:fontRef idx="minor">
            <a:schemeClr val="tx1"/>
          </a:fontRef>
        </p:style>
      </p:cxnSp>
      <p:pic>
        <p:nvPicPr>
          <p:cNvPr id="4100" name="Picture 4" descr="Elderly - Free people icons">
            <a:extLst>
              <a:ext uri="{FF2B5EF4-FFF2-40B4-BE49-F238E27FC236}">
                <a16:creationId xmlns:a16="http://schemas.microsoft.com/office/drawing/2014/main" id="{7A713D41-09A1-7455-D567-B4103283F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82" y="3673514"/>
            <a:ext cx="773315" cy="77331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F3D09EA-AF9D-35C1-CCF6-8D8033060B25}"/>
              </a:ext>
            </a:extLst>
          </p:cNvPr>
          <p:cNvSpPr txBox="1"/>
          <p:nvPr/>
        </p:nvSpPr>
        <p:spPr>
          <a:xfrm>
            <a:off x="1421130" y="4485229"/>
            <a:ext cx="10251440" cy="2031325"/>
          </a:xfrm>
          <a:prstGeom prst="rect">
            <a:avLst/>
          </a:prstGeom>
          <a:noFill/>
        </p:spPr>
        <p:txBody>
          <a:bodyPr wrap="square">
            <a:spAutoFit/>
          </a:bodyPr>
          <a:lstStyle/>
          <a:p>
            <a:r>
              <a:rPr lang="en-GB">
                <a:latin typeface="Lexend" pitchFamily="2" charset="0"/>
              </a:rPr>
              <a:t>Over the same period, the conversion rate from concern to enquiry across all Safeguarding concerns in Essex was 27%. This is </a:t>
            </a:r>
            <a:r>
              <a:rPr lang="en-GB" b="1">
                <a:solidFill>
                  <a:srgbClr val="E40037"/>
                </a:solidFill>
                <a:latin typeface="Lexend" pitchFamily="2" charset="0"/>
              </a:rPr>
              <a:t>12% higher than the conversion rate for domestic abuse related concerns, potentially indicating the added difficulties with identifying the occurrence of domestic abuse compared to other types of abuse in the Adult Social Care context.</a:t>
            </a:r>
          </a:p>
          <a:p>
            <a:endParaRPr lang="en-GB" sz="1800" b="1">
              <a:solidFill>
                <a:srgbClr val="E40037"/>
              </a:solidFill>
              <a:latin typeface="Lexend" pitchFamily="2" charset="0"/>
            </a:endParaRPr>
          </a:p>
          <a:p>
            <a:endParaRPr lang="en-GB" sz="1800" b="1">
              <a:solidFill>
                <a:srgbClr val="E40037"/>
              </a:solidFill>
              <a:latin typeface="Lexend" pitchFamily="2" charset="0"/>
            </a:endParaRPr>
          </a:p>
        </p:txBody>
      </p:sp>
      <p:sp>
        <p:nvSpPr>
          <p:cNvPr id="10" name="Text Placeholder 4">
            <a:extLst>
              <a:ext uri="{FF2B5EF4-FFF2-40B4-BE49-F238E27FC236}">
                <a16:creationId xmlns:a16="http://schemas.microsoft.com/office/drawing/2014/main" id="{11BCDF22-0E85-B827-DE9F-5CC13B029A8D}"/>
              </a:ext>
            </a:extLst>
          </p:cNvPr>
          <p:cNvSpPr txBox="1">
            <a:spLocks/>
          </p:cNvSpPr>
          <p:nvPr/>
        </p:nvSpPr>
        <p:spPr>
          <a:xfrm>
            <a:off x="5506948" y="5946406"/>
            <a:ext cx="6314031" cy="777482"/>
          </a:xfrm>
          <a:prstGeom prst="rect">
            <a:avLst/>
          </a:prstGeom>
          <a:solidFill>
            <a:srgbClr val="004C94"/>
          </a:solidFill>
        </p:spPr>
        <p:txBody>
          <a:bodyPr vert="horz" lIns="91440" tIns="45720" rIns="91440" bIns="45720" rtlCol="0">
            <a:normAutofit fontScale="550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The occurrence of domestic abuse in concordance with </a:t>
            </a:r>
            <a:r>
              <a:rPr lang="en-GB" dirty="0">
                <a:solidFill>
                  <a:prstClr val="white"/>
                </a:solidFill>
                <a:latin typeface="Lexend" pitchFamily="2" charset="0"/>
              </a:rPr>
              <a:t>support needs around </a:t>
            </a: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memory and cognition, mental health, </a:t>
            </a:r>
            <a:r>
              <a:rPr lang="en-GB" dirty="0">
                <a:solidFill>
                  <a:prstClr val="white"/>
                </a:solidFill>
                <a:latin typeface="Lexend" pitchFamily="2" charset="0"/>
              </a:rPr>
              <a:t>or </a:t>
            </a: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physical and sensory support appears to </a:t>
            </a:r>
            <a:r>
              <a:rPr lang="en-GB" dirty="0">
                <a:solidFill>
                  <a:prstClr val="white"/>
                </a:solidFill>
                <a:latin typeface="Lexend" pitchFamily="2" charset="0"/>
              </a:rPr>
              <a:t>bring </a:t>
            </a: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additional challenges in investigating and identifying this type of abuse.    </a:t>
            </a:r>
          </a:p>
        </p:txBody>
      </p:sp>
      <p:pic>
        <p:nvPicPr>
          <p:cNvPr id="11" name="Picture 2" descr="Light bulb - Free technology icons">
            <a:extLst>
              <a:ext uri="{FF2B5EF4-FFF2-40B4-BE49-F238E27FC236}">
                <a16:creationId xmlns:a16="http://schemas.microsoft.com/office/drawing/2014/main" id="{EA504121-DEAA-EFE0-EA26-191E1B0FCD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8289" y="5719236"/>
            <a:ext cx="797318" cy="797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7861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0196E-FF0D-6068-2141-ED3C605BC223}"/>
              </a:ext>
            </a:extLst>
          </p:cNvPr>
          <p:cNvSpPr>
            <a:spLocks noGrp="1"/>
          </p:cNvSpPr>
          <p:nvPr>
            <p:ph type="title"/>
          </p:nvPr>
        </p:nvSpPr>
        <p:spPr>
          <a:xfrm>
            <a:off x="570821" y="2118600"/>
            <a:ext cx="9518401" cy="1310400"/>
          </a:xfrm>
          <a:noFill/>
          <a:ln>
            <a:noFill/>
          </a:ln>
        </p:spPr>
        <p:txBody>
          <a:bodyPr/>
          <a:lstStyle/>
          <a:p>
            <a:r>
              <a:rPr lang="en-GB" sz="6000" b="1">
                <a:latin typeface="Lexend" pitchFamily="2" charset="0"/>
              </a:rPr>
              <a:t>What are </a:t>
            </a:r>
            <a:r>
              <a:rPr lang="en-GB" sz="6000">
                <a:latin typeface="Lexend" pitchFamily="2" charset="0"/>
              </a:rPr>
              <a:t>t</a:t>
            </a:r>
            <a:r>
              <a:rPr lang="en-GB" sz="6000" b="1">
                <a:latin typeface="Lexend" pitchFamily="2" charset="0"/>
              </a:rPr>
              <a:t>he Characteristics &amp; Needs of Victims?</a:t>
            </a:r>
          </a:p>
        </p:txBody>
      </p:sp>
    </p:spTree>
    <p:extLst>
      <p:ext uri="{BB962C8B-B14F-4D97-AF65-F5344CB8AC3E}">
        <p14:creationId xmlns:p14="http://schemas.microsoft.com/office/powerpoint/2010/main" val="1889543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606339" y="1931555"/>
            <a:ext cx="6113592" cy="2614162"/>
          </a:xfrm>
        </p:spPr>
        <p:txBody>
          <a:bodyPr/>
          <a:lstStyle/>
          <a:p>
            <a:r>
              <a:rPr lang="en-GB" sz="4000">
                <a:latin typeface="Lexend" pitchFamily="2" charset="0"/>
              </a:rPr>
              <a:t>What are </a:t>
            </a:r>
            <a:r>
              <a:rPr lang="en-GB">
                <a:latin typeface="Lexend" pitchFamily="2" charset="0"/>
              </a:rPr>
              <a:t>t</a:t>
            </a:r>
            <a:r>
              <a:rPr lang="en-GB" sz="4000">
                <a:latin typeface="Lexend" pitchFamily="2" charset="0"/>
              </a:rPr>
              <a:t>he Protected Characteristics of Victims Accessing Domestic Abuse Support?</a:t>
            </a:r>
            <a:br>
              <a:rPr lang="en-GB" sz="4000">
                <a:latin typeface="Lexend" pitchFamily="2" charset="0"/>
              </a:rPr>
            </a:br>
            <a:endParaRPr lang="en-GB">
              <a:solidFill>
                <a:srgbClr val="FF0000"/>
              </a:solidFill>
              <a:latin typeface="Lexend" pitchFamily="2" charset="0"/>
            </a:endParaRPr>
          </a:p>
        </p:txBody>
      </p:sp>
    </p:spTree>
    <p:extLst>
      <p:ext uri="{BB962C8B-B14F-4D97-AF65-F5344CB8AC3E}">
        <p14:creationId xmlns:p14="http://schemas.microsoft.com/office/powerpoint/2010/main" val="661241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E6E6A58-E574-DDA2-8F95-3A43E10C4BD6}"/>
              </a:ext>
            </a:extLst>
          </p:cNvPr>
          <p:cNvSpPr txBox="1"/>
          <p:nvPr/>
        </p:nvSpPr>
        <p:spPr>
          <a:xfrm>
            <a:off x="389656" y="1181529"/>
            <a:ext cx="11497543" cy="5324535"/>
          </a:xfrm>
          <a:prstGeom prst="rect">
            <a:avLst/>
          </a:prstGeom>
          <a:noFill/>
        </p:spPr>
        <p:txBody>
          <a:bodyPr wrap="square">
            <a:spAutoFit/>
          </a:bodyPr>
          <a:lstStyle/>
          <a:p>
            <a:r>
              <a:rPr lang="en-GB" sz="2000" b="1" dirty="0">
                <a:solidFill>
                  <a:srgbClr val="E40037"/>
                </a:solidFill>
                <a:latin typeface="Lexend" pitchFamily="2" charset="0"/>
              </a:rPr>
              <a:t>8%</a:t>
            </a:r>
            <a:r>
              <a:rPr lang="en-GB" sz="2000" dirty="0">
                <a:solidFill>
                  <a:srgbClr val="E40037"/>
                </a:solidFill>
                <a:latin typeface="Lexend" pitchFamily="2" charset="0"/>
              </a:rPr>
              <a:t> (107) </a:t>
            </a:r>
            <a:r>
              <a:rPr lang="en-GB" sz="2000" dirty="0">
                <a:latin typeface="Lexend" pitchFamily="2" charset="0"/>
              </a:rPr>
              <a:t>of district supported victims and </a:t>
            </a:r>
            <a:r>
              <a:rPr lang="en-GB" sz="2000" b="1" dirty="0">
                <a:solidFill>
                  <a:srgbClr val="E40037"/>
                </a:solidFill>
                <a:latin typeface="Lexend" pitchFamily="2" charset="0"/>
              </a:rPr>
              <a:t>4%</a:t>
            </a:r>
            <a:r>
              <a:rPr lang="en-GB" sz="2000" dirty="0">
                <a:latin typeface="Lexend" pitchFamily="2" charset="0"/>
              </a:rPr>
              <a:t> </a:t>
            </a:r>
            <a:r>
              <a:rPr lang="en-GB" sz="2000" dirty="0">
                <a:solidFill>
                  <a:schemeClr val="accent1"/>
                </a:solidFill>
                <a:latin typeface="Lexend" pitchFamily="2" charset="0"/>
              </a:rPr>
              <a:t>(249) </a:t>
            </a:r>
            <a:r>
              <a:rPr lang="en-GB" sz="2000" dirty="0">
                <a:latin typeface="Lexend" pitchFamily="2" charset="0"/>
              </a:rPr>
              <a:t>of provider supported victims are male. </a:t>
            </a:r>
          </a:p>
          <a:p>
            <a:endParaRPr lang="en-GB" sz="2000" dirty="0">
              <a:latin typeface="Lexend" pitchFamily="2" charset="0"/>
            </a:endParaRPr>
          </a:p>
          <a:p>
            <a:r>
              <a:rPr lang="en-GB" sz="2000" dirty="0">
                <a:latin typeface="Lexend" pitchFamily="2" charset="0"/>
              </a:rPr>
              <a:t>Most victims are in their 30s, with the average age of victims supported by districts, Compass and domestic abuse providers being between </a:t>
            </a:r>
            <a:r>
              <a:rPr lang="en-GB" sz="2000" b="1" dirty="0">
                <a:solidFill>
                  <a:srgbClr val="E40037"/>
                </a:solidFill>
                <a:latin typeface="Lexend" pitchFamily="2" charset="0"/>
              </a:rPr>
              <a:t>35-36</a:t>
            </a:r>
            <a:r>
              <a:rPr lang="en-GB" sz="2000" dirty="0">
                <a:latin typeface="Lexend" pitchFamily="2" charset="0"/>
              </a:rPr>
              <a:t>. The most common age range found across victims within all services is </a:t>
            </a:r>
            <a:r>
              <a:rPr lang="en-GB" sz="2000" b="1" dirty="0">
                <a:solidFill>
                  <a:srgbClr val="E40037"/>
                </a:solidFill>
                <a:latin typeface="Lexend" pitchFamily="2" charset="0"/>
              </a:rPr>
              <a:t>26-45</a:t>
            </a:r>
            <a:r>
              <a:rPr lang="en-GB" sz="2000" dirty="0">
                <a:latin typeface="Lexend" pitchFamily="2" charset="0"/>
              </a:rPr>
              <a:t>. Under 25s and over 60s are less common within the data. </a:t>
            </a:r>
          </a:p>
          <a:p>
            <a:endParaRPr lang="en-GB" sz="2000" dirty="0">
              <a:latin typeface="Lexend" pitchFamily="2" charset="0"/>
            </a:endParaRPr>
          </a:p>
          <a:p>
            <a:r>
              <a:rPr lang="en-GB" sz="2000" dirty="0">
                <a:latin typeface="Lexend" pitchFamily="2" charset="0"/>
              </a:rPr>
              <a:t>Proportions of </a:t>
            </a:r>
            <a:r>
              <a:rPr lang="en-GB" sz="2000" b="1" dirty="0">
                <a:solidFill>
                  <a:srgbClr val="E40037"/>
                </a:solidFill>
                <a:latin typeface="Lexend" pitchFamily="2" charset="0"/>
              </a:rPr>
              <a:t>Global Majority* </a:t>
            </a:r>
            <a:r>
              <a:rPr lang="en-GB" sz="2000" dirty="0">
                <a:latin typeface="Lexend" pitchFamily="2" charset="0"/>
              </a:rPr>
              <a:t>victims are slightly higher across Domestic Abuse services than in Police recorded incidents. However, Essex Police recorded </a:t>
            </a:r>
            <a:r>
              <a:rPr lang="en-GB" sz="2000" b="1" dirty="0">
                <a:solidFill>
                  <a:srgbClr val="E40037"/>
                </a:solidFill>
                <a:latin typeface="Lexend" pitchFamily="2" charset="0"/>
              </a:rPr>
              <a:t>7,128</a:t>
            </a:r>
            <a:r>
              <a:rPr lang="en-GB" sz="2000" dirty="0">
                <a:latin typeface="Lexend" pitchFamily="2" charset="0"/>
              </a:rPr>
              <a:t> global majority victims between April 2021 and Sept 2023 (10% of all victims). By comparison, </a:t>
            </a:r>
            <a:r>
              <a:rPr lang="en-GB" sz="2000" b="1" dirty="0">
                <a:solidFill>
                  <a:srgbClr val="E40037"/>
                </a:solidFill>
                <a:latin typeface="Lexend" pitchFamily="2" charset="0"/>
              </a:rPr>
              <a:t>1,114</a:t>
            </a:r>
            <a:r>
              <a:rPr lang="en-GB" sz="2000" dirty="0">
                <a:latin typeface="Lexend" pitchFamily="2" charset="0"/>
              </a:rPr>
              <a:t> global majority victims* were supported by providers between April 2021 and March 2023 (19% of supported victims).</a:t>
            </a:r>
          </a:p>
          <a:p>
            <a:endParaRPr lang="en-GB" sz="2000" dirty="0">
              <a:latin typeface="Lexend" pitchFamily="2" charset="0"/>
            </a:endParaRPr>
          </a:p>
          <a:p>
            <a:r>
              <a:rPr lang="en-GB" sz="2000" b="1" dirty="0">
                <a:solidFill>
                  <a:srgbClr val="E40037"/>
                </a:solidFill>
                <a:latin typeface="Lexend" pitchFamily="2" charset="0"/>
              </a:rPr>
              <a:t>3% </a:t>
            </a:r>
            <a:r>
              <a:rPr lang="en-GB" sz="2000" dirty="0">
                <a:solidFill>
                  <a:srgbClr val="E40037"/>
                </a:solidFill>
                <a:latin typeface="Lexend" pitchFamily="2" charset="0"/>
              </a:rPr>
              <a:t>(186)</a:t>
            </a:r>
            <a:r>
              <a:rPr lang="en-GB" sz="2000" b="1" dirty="0">
                <a:solidFill>
                  <a:srgbClr val="E40037"/>
                </a:solidFill>
                <a:latin typeface="Lexend" pitchFamily="2" charset="0"/>
              </a:rPr>
              <a:t> </a:t>
            </a:r>
            <a:r>
              <a:rPr lang="en-GB" sz="2000" dirty="0">
                <a:latin typeface="Lexend" pitchFamily="2" charset="0"/>
              </a:rPr>
              <a:t>of provider supported victims are </a:t>
            </a:r>
            <a:r>
              <a:rPr lang="en-GB" sz="2000" b="1" dirty="0">
                <a:solidFill>
                  <a:srgbClr val="E40037"/>
                </a:solidFill>
                <a:latin typeface="Lexend" pitchFamily="2" charset="0"/>
              </a:rPr>
              <a:t>LGBTQ+</a:t>
            </a:r>
            <a:r>
              <a:rPr lang="en-GB" sz="2000" dirty="0">
                <a:latin typeface="Lexend" pitchFamily="2" charset="0"/>
              </a:rPr>
              <a:t>. The figure for local authority supported victims who are LGBTQ+ is smaller**. LGBTQ+ Victims </a:t>
            </a:r>
            <a:r>
              <a:rPr lang="en-GB" sz="2000" b="1" dirty="0">
                <a:solidFill>
                  <a:srgbClr val="E40037"/>
                </a:solidFill>
                <a:latin typeface="Lexend" pitchFamily="2" charset="0"/>
              </a:rPr>
              <a:t>appear to be under-represented </a:t>
            </a:r>
            <a:r>
              <a:rPr lang="en-GB" sz="2000" dirty="0">
                <a:latin typeface="Lexend" pitchFamily="2" charset="0"/>
              </a:rPr>
              <a:t>in Domestic Abuse services when comparing to national estimates.</a:t>
            </a:r>
          </a:p>
          <a:p>
            <a:endParaRPr lang="en-GB" sz="2000" dirty="0"/>
          </a:p>
        </p:txBody>
      </p:sp>
      <p:sp>
        <p:nvSpPr>
          <p:cNvPr id="4" name="Title 3">
            <a:extLst>
              <a:ext uri="{FF2B5EF4-FFF2-40B4-BE49-F238E27FC236}">
                <a16:creationId xmlns:a16="http://schemas.microsoft.com/office/drawing/2014/main" id="{5DA137E2-D63F-75A1-F1EE-918535167857}"/>
              </a:ext>
            </a:extLst>
          </p:cNvPr>
          <p:cNvSpPr>
            <a:spLocks noGrp="1"/>
          </p:cNvSpPr>
          <p:nvPr>
            <p:ph type="title"/>
          </p:nvPr>
        </p:nvSpPr>
        <p:spPr>
          <a:xfrm>
            <a:off x="545124" y="517525"/>
            <a:ext cx="7405200" cy="664004"/>
          </a:xfrm>
        </p:spPr>
        <p:txBody>
          <a:bodyPr/>
          <a:lstStyle/>
          <a:p>
            <a:r>
              <a:rPr lang="en-US">
                <a:latin typeface="Lexend"/>
              </a:rPr>
              <a:t>Key Findings</a:t>
            </a:r>
            <a:endParaRPr lang="en-US"/>
          </a:p>
        </p:txBody>
      </p:sp>
      <p:sp>
        <p:nvSpPr>
          <p:cNvPr id="3" name="TextBox 2">
            <a:extLst>
              <a:ext uri="{FF2B5EF4-FFF2-40B4-BE49-F238E27FC236}">
                <a16:creationId xmlns:a16="http://schemas.microsoft.com/office/drawing/2014/main" id="{F9517C53-6763-FDE3-5538-AD64E98335DA}"/>
              </a:ext>
            </a:extLst>
          </p:cNvPr>
          <p:cNvSpPr txBox="1"/>
          <p:nvPr/>
        </p:nvSpPr>
        <p:spPr>
          <a:xfrm>
            <a:off x="389656" y="6289778"/>
            <a:ext cx="11771899" cy="432571"/>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*Global Majority is a collective term which refers to people who are Black, Asian, Brown, dual-heritage, indigenous to the global south, and or have been racialised as 'ethnic minorities’ (Campbell-Stephens 2020). In this document, the term also refers to clients who are Irish, Gypsy or Irish Traveller, Roma or from other White Groups.</a:t>
            </a:r>
            <a:endParaRPr lang="en-GB" sz="1100" dirty="0">
              <a:solidFill>
                <a:schemeClr val="bg2">
                  <a:lumMod val="50000"/>
                </a:schemeClr>
              </a:solidFill>
              <a:highlight>
                <a:srgbClr val="FFFF00"/>
              </a:highlight>
              <a:latin typeface="Lexend" pitchFamily="2" charset="0"/>
            </a:endParaRPr>
          </a:p>
        </p:txBody>
      </p:sp>
      <p:sp>
        <p:nvSpPr>
          <p:cNvPr id="2" name="TextBox 1">
            <a:extLst>
              <a:ext uri="{FF2B5EF4-FFF2-40B4-BE49-F238E27FC236}">
                <a16:creationId xmlns:a16="http://schemas.microsoft.com/office/drawing/2014/main" id="{2CD418E2-3A86-0E6A-AD1B-E75D126B4C56}"/>
              </a:ext>
            </a:extLst>
          </p:cNvPr>
          <p:cNvSpPr txBox="1"/>
          <p:nvPr/>
        </p:nvSpPr>
        <p:spPr>
          <a:xfrm>
            <a:off x="389656" y="6636939"/>
            <a:ext cx="11497543" cy="221061"/>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**Please note that figures were removed due to low numbers, to avoid risk of identification. A district level breakdown can be provided upon request.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15155579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16054" y="117232"/>
            <a:ext cx="11311550" cy="1547181"/>
          </a:xfrm>
        </p:spPr>
        <p:txBody>
          <a:bodyPr/>
          <a:lstStyle/>
          <a:p>
            <a:r>
              <a:rPr lang="en-GB">
                <a:latin typeface="Lexend" pitchFamily="2" charset="0"/>
              </a:rPr>
              <a:t>The proportion of female and male victims varies across services</a:t>
            </a:r>
          </a:p>
        </p:txBody>
      </p:sp>
      <p:sp>
        <p:nvSpPr>
          <p:cNvPr id="8" name="Content Placeholder 3">
            <a:extLst>
              <a:ext uri="{FF2B5EF4-FFF2-40B4-BE49-F238E27FC236}">
                <a16:creationId xmlns:a16="http://schemas.microsoft.com/office/drawing/2014/main" id="{0A3E2EBC-5F35-04C5-ACB7-31BC699324C3}"/>
              </a:ext>
            </a:extLst>
          </p:cNvPr>
          <p:cNvSpPr txBox="1">
            <a:spLocks/>
          </p:cNvSpPr>
          <p:nvPr/>
        </p:nvSpPr>
        <p:spPr>
          <a:xfrm>
            <a:off x="300444" y="1664413"/>
            <a:ext cx="6905332" cy="4791178"/>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700" dirty="0">
                <a:latin typeface="Lexend" pitchFamily="2" charset="0"/>
              </a:rPr>
              <a:t>Of the 4,834 individuals referred to Compass between April 2021 and March 2023, </a:t>
            </a:r>
            <a:r>
              <a:rPr lang="en-GB" sz="1700" b="1" dirty="0">
                <a:solidFill>
                  <a:srgbClr val="E40037"/>
                </a:solidFill>
                <a:latin typeface="Lexend" pitchFamily="2" charset="0"/>
              </a:rPr>
              <a:t>89% </a:t>
            </a:r>
            <a:r>
              <a:rPr lang="en-GB" sz="1700" dirty="0">
                <a:solidFill>
                  <a:srgbClr val="E40037"/>
                </a:solidFill>
                <a:latin typeface="Lexend" pitchFamily="2" charset="0"/>
              </a:rPr>
              <a:t>(4,304) </a:t>
            </a:r>
            <a:r>
              <a:rPr lang="en-GB" sz="1700" dirty="0">
                <a:latin typeface="Lexend" pitchFamily="2" charset="0"/>
              </a:rPr>
              <a:t>were female and </a:t>
            </a:r>
            <a:r>
              <a:rPr lang="en-GB" sz="1700" b="1" dirty="0">
                <a:solidFill>
                  <a:srgbClr val="E40037"/>
                </a:solidFill>
                <a:latin typeface="Lexend" pitchFamily="2" charset="0"/>
              </a:rPr>
              <a:t>7% </a:t>
            </a:r>
            <a:r>
              <a:rPr lang="en-GB" sz="1700" dirty="0">
                <a:solidFill>
                  <a:srgbClr val="E40037"/>
                </a:solidFill>
                <a:latin typeface="Lexend" pitchFamily="2" charset="0"/>
              </a:rPr>
              <a:t>(341)</a:t>
            </a:r>
            <a:r>
              <a:rPr lang="en-GB" sz="1700" dirty="0">
                <a:latin typeface="Lexend" pitchFamily="2" charset="0"/>
              </a:rPr>
              <a:t> were male. </a:t>
            </a:r>
          </a:p>
          <a:p>
            <a:pPr lvl="1"/>
            <a:r>
              <a:rPr lang="en-GB" sz="1700" dirty="0">
                <a:latin typeface="Lexend" pitchFamily="2" charset="0"/>
              </a:rPr>
              <a:t>Of the </a:t>
            </a:r>
            <a:r>
              <a:rPr lang="en-GB" sz="1700" b="1" dirty="0">
                <a:solidFill>
                  <a:schemeClr val="accent1"/>
                </a:solidFill>
                <a:latin typeface="Lexend" pitchFamily="2" charset="0"/>
              </a:rPr>
              <a:t>630</a:t>
            </a:r>
            <a:r>
              <a:rPr lang="en-GB" sz="1700" dirty="0">
                <a:latin typeface="Lexend" pitchFamily="2" charset="0"/>
              </a:rPr>
              <a:t> victims who had Refuge starts over the same period, </a:t>
            </a:r>
            <a:r>
              <a:rPr lang="en-GB" sz="1700" b="1" dirty="0">
                <a:solidFill>
                  <a:srgbClr val="E40037"/>
                </a:solidFill>
                <a:latin typeface="Lexend" pitchFamily="2" charset="0"/>
              </a:rPr>
              <a:t>the overwhelming majority were female.</a:t>
            </a:r>
            <a:endParaRPr lang="en-GB" sz="1700" dirty="0">
              <a:latin typeface="Lexend" pitchFamily="2" charset="0"/>
            </a:endParaRPr>
          </a:p>
          <a:p>
            <a:pPr lvl="1"/>
            <a:r>
              <a:rPr lang="en-GB" sz="1700" dirty="0">
                <a:latin typeface="Lexend" pitchFamily="2" charset="0"/>
              </a:rPr>
              <a:t>In the </a:t>
            </a:r>
            <a:r>
              <a:rPr lang="en-GB" sz="1700" b="1" dirty="0">
                <a:solidFill>
                  <a:srgbClr val="E40037"/>
                </a:solidFill>
                <a:latin typeface="Lexend" pitchFamily="2" charset="0"/>
              </a:rPr>
              <a:t>Community</a:t>
            </a:r>
            <a:r>
              <a:rPr lang="en-GB" sz="1700" dirty="0">
                <a:latin typeface="Lexend" pitchFamily="2" charset="0"/>
              </a:rPr>
              <a:t> setting, </a:t>
            </a:r>
            <a:r>
              <a:rPr lang="en-GB" sz="1700" b="1" dirty="0">
                <a:solidFill>
                  <a:srgbClr val="E40037"/>
                </a:solidFill>
                <a:latin typeface="Lexend" pitchFamily="2" charset="0"/>
              </a:rPr>
              <a:t>4839 </a:t>
            </a:r>
            <a:r>
              <a:rPr lang="en-GB" sz="1700" dirty="0">
                <a:latin typeface="Lexend" pitchFamily="2" charset="0"/>
              </a:rPr>
              <a:t>of service users were female clients and </a:t>
            </a:r>
            <a:r>
              <a:rPr lang="en-GB" sz="1700" b="1" dirty="0">
                <a:solidFill>
                  <a:schemeClr val="accent1"/>
                </a:solidFill>
                <a:latin typeface="Lexend" pitchFamily="2" charset="0"/>
              </a:rPr>
              <a:t>241 </a:t>
            </a:r>
            <a:r>
              <a:rPr lang="en-GB" sz="1700" dirty="0">
                <a:latin typeface="Lexend" pitchFamily="2" charset="0"/>
              </a:rPr>
              <a:t>male. </a:t>
            </a:r>
          </a:p>
          <a:p>
            <a:pPr lvl="1"/>
            <a:r>
              <a:rPr lang="en-GB" sz="1700" dirty="0">
                <a:latin typeface="Lexend" pitchFamily="2" charset="0"/>
              </a:rPr>
              <a:t>Overall, across all provider services, </a:t>
            </a:r>
            <a:r>
              <a:rPr lang="en-GB" sz="1700" b="1" dirty="0">
                <a:solidFill>
                  <a:srgbClr val="E40037"/>
                </a:solidFill>
                <a:latin typeface="Lexend" pitchFamily="2" charset="0"/>
              </a:rPr>
              <a:t>4%</a:t>
            </a:r>
            <a:r>
              <a:rPr lang="en-GB" sz="1700" dirty="0">
                <a:latin typeface="Lexend" pitchFamily="2" charset="0"/>
              </a:rPr>
              <a:t> </a:t>
            </a:r>
            <a:r>
              <a:rPr lang="en-GB" sz="1700" dirty="0">
                <a:solidFill>
                  <a:srgbClr val="E40037"/>
                </a:solidFill>
                <a:latin typeface="Lexend" pitchFamily="2" charset="0"/>
              </a:rPr>
              <a:t>(246) </a:t>
            </a:r>
            <a:r>
              <a:rPr lang="en-GB" sz="1700" dirty="0">
                <a:latin typeface="Lexend" pitchFamily="2" charset="0"/>
              </a:rPr>
              <a:t>of supported victims were male.</a:t>
            </a:r>
          </a:p>
          <a:p>
            <a:pPr lvl="1"/>
            <a:r>
              <a:rPr lang="en-GB" sz="1700" dirty="0">
                <a:latin typeface="Lexend" pitchFamily="2" charset="0"/>
              </a:rPr>
              <a:t>Meanwhile, of the </a:t>
            </a:r>
            <a:r>
              <a:rPr lang="en-GB" sz="1700" b="1" dirty="0">
                <a:solidFill>
                  <a:srgbClr val="E40037"/>
                </a:solidFill>
                <a:latin typeface="Lexend" pitchFamily="2" charset="0"/>
              </a:rPr>
              <a:t>1,332</a:t>
            </a:r>
            <a:r>
              <a:rPr lang="en-GB" sz="1700" dirty="0">
                <a:latin typeface="Lexend" pitchFamily="2" charset="0"/>
              </a:rPr>
              <a:t> district supported victims over this period, at least </a:t>
            </a:r>
            <a:r>
              <a:rPr lang="en-GB" sz="1700" b="1" dirty="0">
                <a:solidFill>
                  <a:srgbClr val="E40037"/>
                </a:solidFill>
                <a:latin typeface="Lexend" pitchFamily="2" charset="0"/>
              </a:rPr>
              <a:t>64%</a:t>
            </a:r>
            <a:r>
              <a:rPr lang="en-GB" sz="1700" b="1" dirty="0">
                <a:latin typeface="Lexend" pitchFamily="2" charset="0"/>
              </a:rPr>
              <a:t> </a:t>
            </a:r>
            <a:r>
              <a:rPr lang="en-GB" sz="1700" dirty="0">
                <a:solidFill>
                  <a:srgbClr val="E40037"/>
                </a:solidFill>
                <a:latin typeface="Lexend" pitchFamily="2" charset="0"/>
              </a:rPr>
              <a:t>(855) </a:t>
            </a:r>
            <a:r>
              <a:rPr lang="en-GB" sz="1700" dirty="0">
                <a:latin typeface="Lexend" pitchFamily="2" charset="0"/>
              </a:rPr>
              <a:t>were female, and </a:t>
            </a:r>
            <a:r>
              <a:rPr lang="en-GB" sz="1700" b="1" dirty="0">
                <a:solidFill>
                  <a:srgbClr val="E40037"/>
                </a:solidFill>
                <a:latin typeface="Lexend" pitchFamily="2" charset="0"/>
              </a:rPr>
              <a:t>8%</a:t>
            </a:r>
            <a:r>
              <a:rPr lang="en-GB" sz="1700" dirty="0">
                <a:latin typeface="Lexend" pitchFamily="2" charset="0"/>
              </a:rPr>
              <a:t> </a:t>
            </a:r>
            <a:r>
              <a:rPr lang="en-GB" sz="1700" dirty="0">
                <a:solidFill>
                  <a:srgbClr val="E40037"/>
                </a:solidFill>
                <a:latin typeface="Lexend" pitchFamily="2" charset="0"/>
              </a:rPr>
              <a:t>(107) </a:t>
            </a:r>
            <a:r>
              <a:rPr lang="en-GB" sz="1700" dirty="0">
                <a:latin typeface="Lexend" pitchFamily="2" charset="0"/>
              </a:rPr>
              <a:t>male. Please note that for 28%, gender was not available. </a:t>
            </a:r>
          </a:p>
          <a:p>
            <a:pPr lvl="1"/>
            <a:r>
              <a:rPr lang="en-GB" sz="1700" b="1" dirty="0">
                <a:solidFill>
                  <a:srgbClr val="E40037"/>
                </a:solidFill>
                <a:latin typeface="Lexend" pitchFamily="2" charset="0"/>
              </a:rPr>
              <a:t>4% </a:t>
            </a:r>
            <a:r>
              <a:rPr lang="en-GB" sz="1700" dirty="0">
                <a:solidFill>
                  <a:srgbClr val="E40037"/>
                </a:solidFill>
                <a:latin typeface="Lexend" pitchFamily="2" charset="0"/>
              </a:rPr>
              <a:t>(175)</a:t>
            </a:r>
            <a:r>
              <a:rPr lang="en-GB" sz="1700" dirty="0">
                <a:latin typeface="Lexend" pitchFamily="2" charset="0"/>
              </a:rPr>
              <a:t> of cases heard at </a:t>
            </a:r>
            <a:r>
              <a:rPr lang="en-GB" sz="1700" b="1" dirty="0">
                <a:solidFill>
                  <a:srgbClr val="E40037"/>
                </a:solidFill>
                <a:latin typeface="Lexend" pitchFamily="2" charset="0"/>
              </a:rPr>
              <a:t>MARAC </a:t>
            </a:r>
            <a:r>
              <a:rPr lang="en-GB" sz="1700" dirty="0">
                <a:latin typeface="Lexend" pitchFamily="2" charset="0"/>
              </a:rPr>
              <a:t>over the two-year period were recorded as including male victims. </a:t>
            </a:r>
          </a:p>
          <a:p>
            <a:pPr lvl="1"/>
            <a:endParaRPr lang="en-GB" dirty="0">
              <a:latin typeface="Lexend" pitchFamily="2" charset="0"/>
            </a:endParaRPr>
          </a:p>
        </p:txBody>
      </p:sp>
      <p:graphicFrame>
        <p:nvGraphicFramePr>
          <p:cNvPr id="3" name="Chart 2" descr="A bar graph showing the gender split of victims by Essex districts. The overall trend shows that the majority of victims who approached Local Authority Housing Teams were female. Some districts did not fully record the victim's gender within their data i.e Uttlesford and Basildon. ">
            <a:extLst>
              <a:ext uri="{FF2B5EF4-FFF2-40B4-BE49-F238E27FC236}">
                <a16:creationId xmlns:a16="http://schemas.microsoft.com/office/drawing/2014/main" id="{BC66D6B9-B8C8-F65C-37A3-7AC17A4F1CD0}"/>
              </a:ext>
            </a:extLst>
          </p:cNvPr>
          <p:cNvGraphicFramePr>
            <a:graphicFrameLocks/>
          </p:cNvGraphicFramePr>
          <p:nvPr>
            <p:extLst>
              <p:ext uri="{D42A27DB-BD31-4B8C-83A1-F6EECF244321}">
                <p14:modId xmlns:p14="http://schemas.microsoft.com/office/powerpoint/2010/main" val="1035493504"/>
              </p:ext>
            </p:extLst>
          </p:nvPr>
        </p:nvGraphicFramePr>
        <p:xfrm>
          <a:off x="7255213" y="1041159"/>
          <a:ext cx="4631635" cy="2707216"/>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18089FFC-BF93-FC77-2E8B-3073EAB8A3D0}"/>
              </a:ext>
            </a:extLst>
          </p:cNvPr>
          <p:cNvSpPr txBox="1"/>
          <p:nvPr/>
        </p:nvSpPr>
        <p:spPr>
          <a:xfrm>
            <a:off x="300444" y="6620193"/>
            <a:ext cx="9973713" cy="170819"/>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Please note that figures for non-binary and transgender victims were removed due to low numbers, to avoid risk of identification. </a:t>
            </a:r>
            <a:endParaRPr lang="en-GB" sz="1100" dirty="0">
              <a:solidFill>
                <a:schemeClr val="bg2">
                  <a:lumMod val="50000"/>
                </a:schemeClr>
              </a:solidFill>
              <a:highlight>
                <a:srgbClr val="FFFF00"/>
              </a:highlight>
              <a:latin typeface="Lexend" pitchFamily="2" charset="0"/>
            </a:endParaRPr>
          </a:p>
        </p:txBody>
      </p:sp>
      <p:pic>
        <p:nvPicPr>
          <p:cNvPr id="13" name="Picture 12" descr="A stacked bar graph showing the gender split of victims for Domestic Abuse providers.  The graph has three bars for each service type. Specialist Refuge was 100% female. The majority of clients in both refuge services and community services were female. Community services had more male clients than refuge services, but these clients were still within the minority. ">
            <a:extLst>
              <a:ext uri="{FF2B5EF4-FFF2-40B4-BE49-F238E27FC236}">
                <a16:creationId xmlns:a16="http://schemas.microsoft.com/office/drawing/2014/main" id="{24CAEB83-9623-26E1-7848-BC65F2A3C527}"/>
              </a:ext>
            </a:extLst>
          </p:cNvPr>
          <p:cNvPicPr>
            <a:picLocks noChangeAspect="1"/>
          </p:cNvPicPr>
          <p:nvPr/>
        </p:nvPicPr>
        <p:blipFill>
          <a:blip r:embed="rId4"/>
          <a:stretch>
            <a:fillRect/>
          </a:stretch>
        </p:blipFill>
        <p:spPr>
          <a:xfrm>
            <a:off x="7255213" y="3748375"/>
            <a:ext cx="4631635" cy="2707216"/>
          </a:xfrm>
          <a:prstGeom prst="rect">
            <a:avLst/>
          </a:prstGeom>
          <a:ln>
            <a:solidFill>
              <a:schemeClr val="tx1"/>
            </a:solidFill>
          </a:ln>
        </p:spPr>
      </p:pic>
    </p:spTree>
    <p:extLst>
      <p:ext uri="{BB962C8B-B14F-4D97-AF65-F5344CB8AC3E}">
        <p14:creationId xmlns:p14="http://schemas.microsoft.com/office/powerpoint/2010/main" val="988234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46681" y="280061"/>
            <a:ext cx="11597163" cy="777080"/>
          </a:xfrm>
        </p:spPr>
        <p:txBody>
          <a:bodyPr/>
          <a:lstStyle/>
          <a:p>
            <a:r>
              <a:rPr lang="en-GB">
                <a:latin typeface="Lexend" pitchFamily="2" charset="0"/>
              </a:rPr>
              <a:t>Most Domestic Abuse Victims are ages 26 to 45 </a:t>
            </a:r>
          </a:p>
        </p:txBody>
      </p:sp>
      <p:sp>
        <p:nvSpPr>
          <p:cNvPr id="8" name="Content Placeholder 3">
            <a:extLst>
              <a:ext uri="{FF2B5EF4-FFF2-40B4-BE49-F238E27FC236}">
                <a16:creationId xmlns:a16="http://schemas.microsoft.com/office/drawing/2014/main" id="{0A3E2EBC-5F35-04C5-ACB7-31BC699324C3}"/>
              </a:ext>
            </a:extLst>
          </p:cNvPr>
          <p:cNvSpPr txBox="1">
            <a:spLocks/>
          </p:cNvSpPr>
          <p:nvPr/>
        </p:nvSpPr>
        <p:spPr>
          <a:xfrm>
            <a:off x="348156" y="1785696"/>
            <a:ext cx="4700094" cy="4886325"/>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b="1">
                <a:solidFill>
                  <a:srgbClr val="E40037"/>
                </a:solidFill>
                <a:latin typeface="Lexend" pitchFamily="2" charset="0"/>
              </a:rPr>
              <a:t>The average age of DA victims supported by providers is 36, while for those supported by districts it is 35. </a:t>
            </a:r>
          </a:p>
          <a:p>
            <a:pPr lvl="1"/>
            <a:endParaRPr lang="en-GB" sz="500" b="1">
              <a:latin typeface="Lexend" pitchFamily="2" charset="0"/>
            </a:endParaRPr>
          </a:p>
          <a:p>
            <a:pPr lvl="1"/>
            <a:r>
              <a:rPr lang="en-GB" sz="1600" b="1">
                <a:solidFill>
                  <a:srgbClr val="E40037"/>
                </a:solidFill>
                <a:latin typeface="Lexend" pitchFamily="2" charset="0"/>
              </a:rPr>
              <a:t>Two thirds</a:t>
            </a:r>
            <a:r>
              <a:rPr lang="en-GB" sz="1600">
                <a:latin typeface="Lexend" pitchFamily="2" charset="0"/>
              </a:rPr>
              <a:t> </a:t>
            </a:r>
            <a:r>
              <a:rPr lang="en-GB" sz="1600">
                <a:solidFill>
                  <a:srgbClr val="E40037"/>
                </a:solidFill>
                <a:latin typeface="Lexend" pitchFamily="2" charset="0"/>
              </a:rPr>
              <a:t>(3,803) </a:t>
            </a:r>
            <a:r>
              <a:rPr lang="en-GB" sz="1600">
                <a:latin typeface="Lexend" pitchFamily="2" charset="0"/>
              </a:rPr>
              <a:t>of provider supported victims and at least </a:t>
            </a:r>
            <a:r>
              <a:rPr lang="en-GB" sz="1600" b="1">
                <a:solidFill>
                  <a:srgbClr val="E40037"/>
                </a:solidFill>
                <a:latin typeface="Lexend" pitchFamily="2" charset="0"/>
              </a:rPr>
              <a:t>56% </a:t>
            </a:r>
            <a:r>
              <a:rPr lang="en-GB" sz="1600">
                <a:solidFill>
                  <a:srgbClr val="E40037"/>
                </a:solidFill>
                <a:latin typeface="Lexend" pitchFamily="2" charset="0"/>
              </a:rPr>
              <a:t>(742)</a:t>
            </a:r>
            <a:r>
              <a:rPr lang="en-GB" sz="1600">
                <a:latin typeface="Lexend" pitchFamily="2" charset="0"/>
              </a:rPr>
              <a:t> of district supported victims are ages 26 to 45. </a:t>
            </a:r>
          </a:p>
          <a:p>
            <a:pPr lvl="1"/>
            <a:endParaRPr lang="en-GB" sz="500">
              <a:latin typeface="Lexend" pitchFamily="2" charset="0"/>
            </a:endParaRPr>
          </a:p>
          <a:p>
            <a:pPr lvl="1"/>
            <a:r>
              <a:rPr lang="en-GB" sz="1600">
                <a:latin typeface="Lexend" pitchFamily="2" charset="0"/>
              </a:rPr>
              <a:t>Proportions are low for under 25’s and in particular those over the age of 60, with all services presenting similar age trends. </a:t>
            </a:r>
          </a:p>
          <a:p>
            <a:pPr lvl="1"/>
            <a:endParaRPr lang="en-GB" sz="500">
              <a:latin typeface="Lexend" pitchFamily="2" charset="0"/>
            </a:endParaRPr>
          </a:p>
          <a:p>
            <a:pPr lvl="1"/>
            <a:r>
              <a:rPr lang="en-GB" sz="1600">
                <a:latin typeface="Lexend" pitchFamily="2" charset="0"/>
              </a:rPr>
              <a:t>This trend is present in Police Domestic Abuse data as well, with </a:t>
            </a:r>
            <a:r>
              <a:rPr lang="en-GB" sz="1600" b="1">
                <a:solidFill>
                  <a:srgbClr val="E40037"/>
                </a:solidFill>
                <a:latin typeface="Lexend" pitchFamily="2" charset="0"/>
              </a:rPr>
              <a:t>53%</a:t>
            </a:r>
            <a:r>
              <a:rPr lang="en-GB" sz="1600" b="1">
                <a:latin typeface="Lexend" pitchFamily="2" charset="0"/>
              </a:rPr>
              <a:t> </a:t>
            </a:r>
            <a:r>
              <a:rPr lang="en-GB" sz="1600">
                <a:solidFill>
                  <a:srgbClr val="E40037"/>
                </a:solidFill>
                <a:latin typeface="Lexend" pitchFamily="2" charset="0"/>
              </a:rPr>
              <a:t>(36,023) </a:t>
            </a:r>
            <a:r>
              <a:rPr lang="en-GB" sz="1600">
                <a:latin typeface="Lexend" pitchFamily="2" charset="0"/>
              </a:rPr>
              <a:t>of DA crimes assessed by Essex Police between April 2021 and September 2023 having been committed against </a:t>
            </a:r>
            <a:r>
              <a:rPr lang="en-GB" sz="1600" b="1">
                <a:solidFill>
                  <a:srgbClr val="E40037"/>
                </a:solidFill>
                <a:latin typeface="Lexend" pitchFamily="2" charset="0"/>
              </a:rPr>
              <a:t>victims ages 26 to 45</a:t>
            </a:r>
            <a:r>
              <a:rPr lang="en-GB" sz="1600">
                <a:latin typeface="Lexend" pitchFamily="2" charset="0"/>
              </a:rPr>
              <a:t>.</a:t>
            </a:r>
          </a:p>
          <a:p>
            <a:pPr lvl="1"/>
            <a:endParaRPr lang="en-GB"/>
          </a:p>
          <a:p>
            <a:pPr marL="285750" lvl="1" indent="-285750">
              <a:buFont typeface="Arial" panose="020B0604020202020204" pitchFamily="34" charset="0"/>
              <a:buChar char="•"/>
            </a:pPr>
            <a:endParaRPr lang="en-GB"/>
          </a:p>
        </p:txBody>
      </p:sp>
      <p:sp>
        <p:nvSpPr>
          <p:cNvPr id="17" name="TextBox 16">
            <a:extLst>
              <a:ext uri="{FF2B5EF4-FFF2-40B4-BE49-F238E27FC236}">
                <a16:creationId xmlns:a16="http://schemas.microsoft.com/office/drawing/2014/main" id="{342BAF31-14C3-8288-EDFA-8DDA5E81CF15}"/>
              </a:ext>
            </a:extLst>
          </p:cNvPr>
          <p:cNvSpPr txBox="1"/>
          <p:nvPr/>
        </p:nvSpPr>
        <p:spPr>
          <a:xfrm>
            <a:off x="5250728" y="6016240"/>
            <a:ext cx="6494090" cy="738664"/>
          </a:xfrm>
          <a:prstGeom prst="rect">
            <a:avLst/>
          </a:prstGeom>
          <a:noFill/>
        </p:spPr>
        <p:txBody>
          <a:bodyPr wrap="square">
            <a:spAutoFit/>
          </a:bodyPr>
          <a:lstStyle/>
          <a:p>
            <a:pPr>
              <a:spcAft>
                <a:spcPts val="1134"/>
              </a:spcAft>
            </a:pPr>
            <a:r>
              <a:rPr lang="en-GB" sz="1050">
                <a:latin typeface="Lexend" pitchFamily="2" charset="0"/>
              </a:rPr>
              <a:t>*Where ages of all Compass referred individuals at time of referral was counted. For Providers, all those with a Refuge, Specialist Refuge, or Community-based service were counted, by age at service start. For Local Authorities, age at time of homelessness application or approach to District Council was considered.</a:t>
            </a:r>
          </a:p>
        </p:txBody>
      </p:sp>
      <p:grpSp>
        <p:nvGrpSpPr>
          <p:cNvPr id="21" name="Group 20" descr="Four histograms showing the age distribution of victims supported by Compass, Refuge Services, Community Services, and Local Authority Housing teams. &#10;&#10;The distribution falls between age 25-75, with the majority of clients appearing to be in their 30s.&#10;">
            <a:extLst>
              <a:ext uri="{FF2B5EF4-FFF2-40B4-BE49-F238E27FC236}">
                <a16:creationId xmlns:a16="http://schemas.microsoft.com/office/drawing/2014/main" id="{4E61D843-8B82-DD80-FC04-0B8B121DBDA5}"/>
              </a:ext>
            </a:extLst>
          </p:cNvPr>
          <p:cNvGrpSpPr/>
          <p:nvPr/>
        </p:nvGrpSpPr>
        <p:grpSpPr>
          <a:xfrm>
            <a:off x="5250729" y="952107"/>
            <a:ext cx="6494089" cy="4993391"/>
            <a:chOff x="5250730" y="1138664"/>
            <a:chExt cx="6364530" cy="4718880"/>
          </a:xfrm>
        </p:grpSpPr>
        <p:pic>
          <p:nvPicPr>
            <p:cNvPr id="4" name="Picture 3" descr="A group of different colored bars&#10;&#10;Description automatically generated with medium confidence">
              <a:extLst>
                <a:ext uri="{FF2B5EF4-FFF2-40B4-BE49-F238E27FC236}">
                  <a16:creationId xmlns:a16="http://schemas.microsoft.com/office/drawing/2014/main" id="{6AE18A33-CED0-FE12-0CDB-333CCFED3759}"/>
                </a:ext>
              </a:extLst>
            </p:cNvPr>
            <p:cNvPicPr>
              <a:picLocks noChangeAspect="1"/>
            </p:cNvPicPr>
            <p:nvPr/>
          </p:nvPicPr>
          <p:blipFill rotWithShape="1">
            <a:blip r:embed="rId3">
              <a:extLst>
                <a:ext uri="{28A0092B-C50C-407E-A947-70E740481C1C}">
                  <a14:useLocalDpi xmlns:a14="http://schemas.microsoft.com/office/drawing/2010/main" val="0"/>
                </a:ext>
              </a:extLst>
            </a:blip>
            <a:srcRect l="206" t="-1" b="-15967"/>
            <a:stretch/>
          </p:blipFill>
          <p:spPr>
            <a:xfrm>
              <a:off x="5250730" y="1138664"/>
              <a:ext cx="6364530" cy="4718880"/>
            </a:xfrm>
            <a:prstGeom prst="rect">
              <a:avLst/>
            </a:prstGeom>
            <a:ln>
              <a:solidFill>
                <a:schemeClr val="tx1"/>
              </a:solidFill>
            </a:ln>
          </p:spPr>
        </p:pic>
        <p:sp>
          <p:nvSpPr>
            <p:cNvPr id="5" name="TextBox 4">
              <a:extLst>
                <a:ext uri="{FF2B5EF4-FFF2-40B4-BE49-F238E27FC236}">
                  <a16:creationId xmlns:a16="http://schemas.microsoft.com/office/drawing/2014/main" id="{8A508918-7354-92E7-3B2F-AF8B89EC9265}"/>
                </a:ext>
              </a:extLst>
            </p:cNvPr>
            <p:cNvSpPr txBox="1"/>
            <p:nvPr/>
          </p:nvSpPr>
          <p:spPr>
            <a:xfrm>
              <a:off x="5363851" y="5430946"/>
              <a:ext cx="6183983" cy="301658"/>
            </a:xfrm>
            <a:prstGeom prst="rect">
              <a:avLst/>
            </a:prstGeom>
            <a:noFill/>
          </p:spPr>
          <p:txBody>
            <a:bodyPr wrap="square" lIns="0" tIns="0" rIns="0" bIns="0" rtlCol="0">
              <a:noAutofit/>
            </a:bodyPr>
            <a:lstStyle/>
            <a:p>
              <a:pPr>
                <a:spcAft>
                  <a:spcPts val="1134"/>
                </a:spcAft>
              </a:pPr>
              <a:r>
                <a:rPr lang="en-GB" sz="1100">
                  <a:latin typeface="Lexend" pitchFamily="2" charset="0"/>
                </a:rPr>
                <a:t>ORDER: Compass, Refuge (including Recovery Refuge), Community Services (Domestic Abuse Providers), Local Authority Housing </a:t>
              </a:r>
            </a:p>
          </p:txBody>
        </p:sp>
        <p:sp>
          <p:nvSpPr>
            <p:cNvPr id="6" name="TextBox 5">
              <a:extLst>
                <a:ext uri="{FF2B5EF4-FFF2-40B4-BE49-F238E27FC236}">
                  <a16:creationId xmlns:a16="http://schemas.microsoft.com/office/drawing/2014/main" id="{BE58918C-148A-A827-FD28-7AEDC8BCBFF3}"/>
                </a:ext>
              </a:extLst>
            </p:cNvPr>
            <p:cNvSpPr txBox="1"/>
            <p:nvPr/>
          </p:nvSpPr>
          <p:spPr>
            <a:xfrm>
              <a:off x="5363853" y="1138664"/>
              <a:ext cx="222510" cy="3791555"/>
            </a:xfrm>
            <a:prstGeom prst="rect">
              <a:avLst/>
            </a:prstGeom>
            <a:solidFill>
              <a:schemeClr val="bg2"/>
            </a:solidFill>
          </p:spPr>
          <p:txBody>
            <a:bodyPr vert="vert270" wrap="square" lIns="0" tIns="0" rIns="0" bIns="0" rtlCol="0">
              <a:noAutofit/>
            </a:bodyPr>
            <a:lstStyle/>
            <a:p>
              <a:pPr algn="ctr">
                <a:spcAft>
                  <a:spcPts val="1134"/>
                </a:spcAft>
              </a:pPr>
              <a:r>
                <a:rPr lang="en-GB" sz="1400">
                  <a:latin typeface="Lexend" pitchFamily="2" charset="0"/>
                </a:rPr>
                <a:t>Total number of victims </a:t>
              </a:r>
            </a:p>
          </p:txBody>
        </p:sp>
        <p:sp>
          <p:nvSpPr>
            <p:cNvPr id="7" name="TextBox 6">
              <a:extLst>
                <a:ext uri="{FF2B5EF4-FFF2-40B4-BE49-F238E27FC236}">
                  <a16:creationId xmlns:a16="http://schemas.microsoft.com/office/drawing/2014/main" id="{A391DB8C-9840-9B4D-5BF3-8A5DEF3BA07B}"/>
                </a:ext>
              </a:extLst>
            </p:cNvPr>
            <p:cNvSpPr txBox="1"/>
            <p:nvPr/>
          </p:nvSpPr>
          <p:spPr>
            <a:xfrm>
              <a:off x="6315959" y="2912882"/>
              <a:ext cx="1932495" cy="301658"/>
            </a:xfrm>
            <a:prstGeom prst="rect">
              <a:avLst/>
            </a:prstGeom>
            <a:solidFill>
              <a:schemeClr val="bg1"/>
            </a:solidFill>
          </p:spPr>
          <p:txBody>
            <a:bodyPr wrap="square" lIns="0" tIns="0" rIns="0" bIns="0" rtlCol="0">
              <a:noAutofit/>
            </a:bodyPr>
            <a:lstStyle/>
            <a:p>
              <a:pPr algn="l">
                <a:spcAft>
                  <a:spcPts val="1134"/>
                </a:spcAft>
              </a:pPr>
              <a:endParaRPr lang="en-GB" sz="1500"/>
            </a:p>
          </p:txBody>
        </p:sp>
        <p:sp>
          <p:nvSpPr>
            <p:cNvPr id="11" name="TextBox 10">
              <a:extLst>
                <a:ext uri="{FF2B5EF4-FFF2-40B4-BE49-F238E27FC236}">
                  <a16:creationId xmlns:a16="http://schemas.microsoft.com/office/drawing/2014/main" id="{24DD7876-FD9F-80A8-E953-E7751F78EC11}"/>
                </a:ext>
              </a:extLst>
            </p:cNvPr>
            <p:cNvSpPr txBox="1"/>
            <p:nvPr/>
          </p:nvSpPr>
          <p:spPr>
            <a:xfrm>
              <a:off x="9324681" y="2883612"/>
              <a:ext cx="1932495" cy="301658"/>
            </a:xfrm>
            <a:prstGeom prst="rect">
              <a:avLst/>
            </a:prstGeom>
            <a:solidFill>
              <a:schemeClr val="bg1"/>
            </a:solidFill>
          </p:spPr>
          <p:txBody>
            <a:bodyPr wrap="square" lIns="0" tIns="0" rIns="0" bIns="0" rtlCol="0">
              <a:noAutofit/>
            </a:bodyPr>
            <a:lstStyle/>
            <a:p>
              <a:pPr algn="l">
                <a:spcAft>
                  <a:spcPts val="1134"/>
                </a:spcAft>
              </a:pPr>
              <a:endParaRPr lang="en-GB" sz="1500"/>
            </a:p>
          </p:txBody>
        </p:sp>
        <p:sp>
          <p:nvSpPr>
            <p:cNvPr id="16" name="TextBox 15">
              <a:extLst>
                <a:ext uri="{FF2B5EF4-FFF2-40B4-BE49-F238E27FC236}">
                  <a16:creationId xmlns:a16="http://schemas.microsoft.com/office/drawing/2014/main" id="{54DB82A2-4370-4123-5605-780F112E4F97}"/>
                </a:ext>
              </a:extLst>
            </p:cNvPr>
            <p:cNvSpPr txBox="1"/>
            <p:nvPr/>
          </p:nvSpPr>
          <p:spPr>
            <a:xfrm>
              <a:off x="6315958" y="4867779"/>
              <a:ext cx="1932495" cy="301658"/>
            </a:xfrm>
            <a:prstGeom prst="rect">
              <a:avLst/>
            </a:prstGeom>
            <a:solidFill>
              <a:schemeClr val="bg1"/>
            </a:solidFill>
          </p:spPr>
          <p:txBody>
            <a:bodyPr wrap="square" lIns="0" tIns="0" rIns="0" bIns="0" rtlCol="0">
              <a:noAutofit/>
            </a:bodyPr>
            <a:lstStyle/>
            <a:p>
              <a:pPr algn="l">
                <a:spcAft>
                  <a:spcPts val="1134"/>
                </a:spcAft>
              </a:pPr>
              <a:endParaRPr lang="en-GB" sz="1500"/>
            </a:p>
          </p:txBody>
        </p:sp>
        <p:sp>
          <p:nvSpPr>
            <p:cNvPr id="18" name="TextBox 17">
              <a:extLst>
                <a:ext uri="{FF2B5EF4-FFF2-40B4-BE49-F238E27FC236}">
                  <a16:creationId xmlns:a16="http://schemas.microsoft.com/office/drawing/2014/main" id="{4CE3D5C3-1E0B-BD38-0871-476B8F173421}"/>
                </a:ext>
              </a:extLst>
            </p:cNvPr>
            <p:cNvSpPr txBox="1"/>
            <p:nvPr/>
          </p:nvSpPr>
          <p:spPr>
            <a:xfrm>
              <a:off x="9032315" y="4852940"/>
              <a:ext cx="1932495" cy="301658"/>
            </a:xfrm>
            <a:prstGeom prst="rect">
              <a:avLst/>
            </a:prstGeom>
            <a:solidFill>
              <a:schemeClr val="bg1"/>
            </a:solidFill>
          </p:spPr>
          <p:txBody>
            <a:bodyPr wrap="square" lIns="0" tIns="0" rIns="0" bIns="0" rtlCol="0">
              <a:noAutofit/>
            </a:bodyPr>
            <a:lstStyle/>
            <a:p>
              <a:pPr algn="l">
                <a:spcAft>
                  <a:spcPts val="1134"/>
                </a:spcAft>
              </a:pPr>
              <a:endParaRPr lang="en-GB" sz="1500"/>
            </a:p>
          </p:txBody>
        </p:sp>
        <p:sp>
          <p:nvSpPr>
            <p:cNvPr id="19" name="TextBox 18">
              <a:extLst>
                <a:ext uri="{FF2B5EF4-FFF2-40B4-BE49-F238E27FC236}">
                  <a16:creationId xmlns:a16="http://schemas.microsoft.com/office/drawing/2014/main" id="{CE6AE3B6-761A-70B3-5BB9-103C3B7C9760}"/>
                </a:ext>
              </a:extLst>
            </p:cNvPr>
            <p:cNvSpPr txBox="1"/>
            <p:nvPr/>
          </p:nvSpPr>
          <p:spPr>
            <a:xfrm rot="16200000">
              <a:off x="6979909" y="2906742"/>
              <a:ext cx="3311660" cy="301658"/>
            </a:xfrm>
            <a:prstGeom prst="rect">
              <a:avLst/>
            </a:prstGeom>
            <a:solidFill>
              <a:schemeClr val="bg1"/>
            </a:solidFill>
          </p:spPr>
          <p:txBody>
            <a:bodyPr wrap="square" lIns="0" tIns="0" rIns="0" bIns="0" rtlCol="0">
              <a:noAutofit/>
            </a:bodyPr>
            <a:lstStyle/>
            <a:p>
              <a:pPr algn="l">
                <a:spcAft>
                  <a:spcPts val="1134"/>
                </a:spcAft>
              </a:pPr>
              <a:endParaRPr lang="en-GB" sz="1500"/>
            </a:p>
          </p:txBody>
        </p:sp>
        <p:sp>
          <p:nvSpPr>
            <p:cNvPr id="20" name="TextBox 19">
              <a:extLst>
                <a:ext uri="{FF2B5EF4-FFF2-40B4-BE49-F238E27FC236}">
                  <a16:creationId xmlns:a16="http://schemas.microsoft.com/office/drawing/2014/main" id="{1F4DCEF3-CA28-E00F-D9D7-188D911F9A12}"/>
                </a:ext>
              </a:extLst>
            </p:cNvPr>
            <p:cNvSpPr txBox="1"/>
            <p:nvPr/>
          </p:nvSpPr>
          <p:spPr>
            <a:xfrm>
              <a:off x="6994689" y="4958499"/>
              <a:ext cx="3365369" cy="277622"/>
            </a:xfrm>
            <a:prstGeom prst="rect">
              <a:avLst/>
            </a:prstGeom>
            <a:noFill/>
          </p:spPr>
          <p:txBody>
            <a:bodyPr wrap="square" lIns="0" tIns="0" rIns="0" bIns="0" rtlCol="0">
              <a:noAutofit/>
            </a:bodyPr>
            <a:lstStyle/>
            <a:p>
              <a:pPr algn="ctr">
                <a:spcAft>
                  <a:spcPts val="1134"/>
                </a:spcAft>
              </a:pPr>
              <a:r>
                <a:rPr lang="en-GB" sz="1400">
                  <a:latin typeface="Lexend" pitchFamily="2" charset="0"/>
                </a:rPr>
                <a:t>recorded age </a:t>
              </a:r>
            </a:p>
          </p:txBody>
        </p:sp>
      </p:grpSp>
    </p:spTree>
    <p:extLst>
      <p:ext uri="{BB962C8B-B14F-4D97-AF65-F5344CB8AC3E}">
        <p14:creationId xmlns:p14="http://schemas.microsoft.com/office/powerpoint/2010/main" val="4006713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3">
            <a:extLst>
              <a:ext uri="{FF2B5EF4-FFF2-40B4-BE49-F238E27FC236}">
                <a16:creationId xmlns:a16="http://schemas.microsoft.com/office/drawing/2014/main" id="{752E9404-8749-799B-0720-F7DD667A49B8}"/>
              </a:ext>
            </a:extLst>
          </p:cNvPr>
          <p:cNvSpPr txBox="1">
            <a:spLocks/>
          </p:cNvSpPr>
          <p:nvPr/>
        </p:nvSpPr>
        <p:spPr>
          <a:xfrm>
            <a:off x="324909" y="2013735"/>
            <a:ext cx="5873871" cy="400803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dirty="0">
                <a:latin typeface="Lexend" pitchFamily="2" charset="0"/>
              </a:rPr>
              <a:t>While in Essex Police data for the period April 2021 to Sept 2023, </a:t>
            </a:r>
            <a:r>
              <a:rPr lang="en-GB" sz="1600" b="1" dirty="0">
                <a:solidFill>
                  <a:srgbClr val="E40037"/>
                </a:solidFill>
                <a:latin typeface="Lexend" pitchFamily="2" charset="0"/>
              </a:rPr>
              <a:t>4% </a:t>
            </a:r>
            <a:r>
              <a:rPr lang="en-GB" sz="1600" dirty="0">
                <a:solidFill>
                  <a:srgbClr val="E40037"/>
                </a:solidFill>
                <a:latin typeface="Lexend" pitchFamily="2" charset="0"/>
              </a:rPr>
              <a:t>(3,077)</a:t>
            </a:r>
            <a:r>
              <a:rPr lang="en-GB" sz="1600" dirty="0">
                <a:latin typeface="Lexend" pitchFamily="2" charset="0"/>
              </a:rPr>
              <a:t> of victims of Domestic Abuse incidents are from a Black ethnic group, this proportion is higher across all Domestic Abuse services, except for Compass, where it is equal. </a:t>
            </a:r>
          </a:p>
          <a:p>
            <a:pPr lvl="1"/>
            <a:r>
              <a:rPr lang="en-GB" sz="1600" dirty="0">
                <a:latin typeface="Lexend" pitchFamily="2" charset="0"/>
              </a:rPr>
              <a:t>Similarly for Asian victims, they make up </a:t>
            </a:r>
            <a:r>
              <a:rPr lang="en-GB" sz="1600" b="1" dirty="0">
                <a:solidFill>
                  <a:srgbClr val="E40037"/>
                </a:solidFill>
                <a:latin typeface="Lexend" pitchFamily="2" charset="0"/>
              </a:rPr>
              <a:t>3% </a:t>
            </a:r>
            <a:r>
              <a:rPr lang="en-GB" sz="1600" dirty="0">
                <a:latin typeface="Lexend" pitchFamily="2" charset="0"/>
              </a:rPr>
              <a:t>of victims recorded in Essex Police Domestic Abuse incidents, equal to the proportion across victims supported by districts, and lower than the other Domestic Abuse services in Essex. </a:t>
            </a:r>
          </a:p>
          <a:p>
            <a:pPr lvl="1"/>
            <a:r>
              <a:rPr lang="en-GB" sz="1600" dirty="0">
                <a:latin typeface="Lexend" pitchFamily="2" charset="0"/>
              </a:rPr>
              <a:t>While the proportions of global majority* victims are higher across DA services than those captured in Police data, Essex Police recorded </a:t>
            </a:r>
            <a:r>
              <a:rPr lang="en-GB" sz="1600" b="1" dirty="0">
                <a:solidFill>
                  <a:srgbClr val="E40037"/>
                </a:solidFill>
                <a:latin typeface="Lexend" pitchFamily="2" charset="0"/>
              </a:rPr>
              <a:t>7,128</a:t>
            </a:r>
            <a:r>
              <a:rPr lang="en-GB" sz="1600" dirty="0">
                <a:latin typeface="Lexend" pitchFamily="2" charset="0"/>
              </a:rPr>
              <a:t> global majority victims between April 2021 and Sept 2023. By comparison, </a:t>
            </a:r>
            <a:r>
              <a:rPr lang="en-GB" sz="1600" b="1" dirty="0">
                <a:solidFill>
                  <a:srgbClr val="E40037"/>
                </a:solidFill>
                <a:latin typeface="Lexend" pitchFamily="2" charset="0"/>
              </a:rPr>
              <a:t>1,114</a:t>
            </a:r>
            <a:r>
              <a:rPr lang="en-GB" sz="1600" dirty="0">
                <a:latin typeface="Lexend" pitchFamily="2" charset="0"/>
              </a:rPr>
              <a:t> global majority victims* were supported by providers between April 2021 and March 2023.</a:t>
            </a:r>
          </a:p>
        </p:txBody>
      </p:sp>
      <p:sp>
        <p:nvSpPr>
          <p:cNvPr id="12" name="Title 1">
            <a:extLst>
              <a:ext uri="{FF2B5EF4-FFF2-40B4-BE49-F238E27FC236}">
                <a16:creationId xmlns:a16="http://schemas.microsoft.com/office/drawing/2014/main" id="{1FA174A8-C5B2-523A-CCC5-FEDCA558F8E3}"/>
              </a:ext>
            </a:extLst>
          </p:cNvPr>
          <p:cNvSpPr>
            <a:spLocks noGrp="1"/>
          </p:cNvSpPr>
          <p:nvPr>
            <p:ph type="title"/>
          </p:nvPr>
        </p:nvSpPr>
        <p:spPr>
          <a:xfrm>
            <a:off x="324910" y="139564"/>
            <a:ext cx="11891483" cy="1796862"/>
          </a:xfrm>
        </p:spPr>
        <p:txBody>
          <a:bodyPr/>
          <a:lstStyle/>
          <a:p>
            <a:r>
              <a:rPr lang="en-GB">
                <a:latin typeface="Lexend" pitchFamily="2" charset="0"/>
              </a:rPr>
              <a:t>Proportions of Global Majority* victims are slightly higher across services than in Police recorded incidents</a:t>
            </a:r>
          </a:p>
        </p:txBody>
      </p:sp>
      <p:graphicFrame>
        <p:nvGraphicFramePr>
          <p:cNvPr id="2" name="Chart 1" descr="A cluster bar graph showing the ethnic split for each provision type - Compass referrals, Local Housing Authorities, Refuge and Specialist Refuge, and Community Outreach services. A copy of the data is available on request please contact domesticabuse.data@essex.gov.uk. ">
            <a:extLst>
              <a:ext uri="{FF2B5EF4-FFF2-40B4-BE49-F238E27FC236}">
                <a16:creationId xmlns:a16="http://schemas.microsoft.com/office/drawing/2014/main" id="{A8576A80-56F3-92D7-DA9B-E2F2766EA4DD}"/>
              </a:ext>
            </a:extLst>
          </p:cNvPr>
          <p:cNvGraphicFramePr>
            <a:graphicFrameLocks/>
          </p:cNvGraphicFramePr>
          <p:nvPr>
            <p:extLst>
              <p:ext uri="{D42A27DB-BD31-4B8C-83A1-F6EECF244321}">
                <p14:modId xmlns:p14="http://schemas.microsoft.com/office/powerpoint/2010/main" val="4030084483"/>
              </p:ext>
            </p:extLst>
          </p:nvPr>
        </p:nvGraphicFramePr>
        <p:xfrm>
          <a:off x="6283842" y="1520456"/>
          <a:ext cx="5583247" cy="4146698"/>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E7C8FB6C-69CF-B334-E8B7-21D33E0B7C85}"/>
              </a:ext>
            </a:extLst>
          </p:cNvPr>
          <p:cNvSpPr txBox="1"/>
          <p:nvPr/>
        </p:nvSpPr>
        <p:spPr>
          <a:xfrm>
            <a:off x="312830" y="6502150"/>
            <a:ext cx="11771899" cy="432571"/>
          </a:xfrm>
          <a:prstGeom prst="rect">
            <a:avLst/>
          </a:prstGeom>
          <a:noFill/>
        </p:spPr>
        <p:txBody>
          <a:bodyPr wrap="square" lIns="0" tIns="0" rIns="0" bIns="0" rtlCol="0">
            <a:noAutofit/>
          </a:bodyPr>
          <a:lstStyle/>
          <a:p>
            <a:pPr algn="l">
              <a:spcAft>
                <a:spcPts val="1134"/>
              </a:spcAft>
            </a:pPr>
            <a:r>
              <a:rPr lang="en-GB" sz="1050" dirty="0">
                <a:solidFill>
                  <a:schemeClr val="bg2">
                    <a:lumMod val="50000"/>
                  </a:schemeClr>
                </a:solidFill>
                <a:latin typeface="Lexend" pitchFamily="2" charset="0"/>
              </a:rPr>
              <a:t>* Global Majority is a collective term which refers to people who are Black, Asian, Brown, dual-heritage, indigenous to the global south, and or have been racialised as 'ethnic minorities’ (Campbell-Stephens 2020). In this document, the term also refers to clients who are Irish, Gypsy or Irish Traveller, Roma or from other White Groups.</a:t>
            </a:r>
            <a:endParaRPr lang="en-GB" sz="1050" dirty="0">
              <a:solidFill>
                <a:schemeClr val="bg2">
                  <a:lumMod val="50000"/>
                </a:schemeClr>
              </a:solidFill>
              <a:highlight>
                <a:srgbClr val="FFFF00"/>
              </a:highlight>
              <a:latin typeface="Lexend" pitchFamily="2" charset="0"/>
            </a:endParaRPr>
          </a:p>
        </p:txBody>
      </p:sp>
      <p:pic>
        <p:nvPicPr>
          <p:cNvPr id="6" name="Picture 5">
            <a:extLst>
              <a:ext uri="{FF2B5EF4-FFF2-40B4-BE49-F238E27FC236}">
                <a16:creationId xmlns:a16="http://schemas.microsoft.com/office/drawing/2014/main" id="{4C82CBCE-F2F7-956E-DEED-F3DDEA42DD57}"/>
              </a:ext>
            </a:extLst>
          </p:cNvPr>
          <p:cNvPicPr>
            <a:picLocks noChangeAspect="1"/>
          </p:cNvPicPr>
          <p:nvPr/>
        </p:nvPicPr>
        <p:blipFill>
          <a:blip r:embed="rId4"/>
          <a:stretch>
            <a:fillRect/>
          </a:stretch>
        </p:blipFill>
        <p:spPr>
          <a:xfrm>
            <a:off x="6283842" y="5723397"/>
            <a:ext cx="5267325" cy="676275"/>
          </a:xfrm>
          <a:prstGeom prst="rect">
            <a:avLst/>
          </a:prstGeom>
        </p:spPr>
      </p:pic>
    </p:spTree>
    <p:extLst>
      <p:ext uri="{BB962C8B-B14F-4D97-AF65-F5344CB8AC3E}">
        <p14:creationId xmlns:p14="http://schemas.microsoft.com/office/powerpoint/2010/main" val="4009518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4A32305A-191B-3A70-1DFF-F8B2504057C9}"/>
              </a:ext>
            </a:extLst>
          </p:cNvPr>
          <p:cNvSpPr>
            <a:spLocks noGrp="1"/>
          </p:cNvSpPr>
          <p:nvPr>
            <p:ph type="title"/>
          </p:nvPr>
        </p:nvSpPr>
        <p:spPr>
          <a:xfrm>
            <a:off x="300517" y="272817"/>
            <a:ext cx="11891483" cy="1925853"/>
          </a:xfrm>
        </p:spPr>
        <p:txBody>
          <a:bodyPr/>
          <a:lstStyle/>
          <a:p>
            <a:r>
              <a:rPr lang="en-GB" sz="3600">
                <a:latin typeface="Lexend" pitchFamily="2" charset="0"/>
              </a:rPr>
              <a:t>LGBTQ+ Victims appear to be under-represented in Domestic Abuse services when comparing to national estimates</a:t>
            </a:r>
          </a:p>
        </p:txBody>
      </p:sp>
      <p:sp>
        <p:nvSpPr>
          <p:cNvPr id="13" name="TextBox 12">
            <a:extLst>
              <a:ext uri="{FF2B5EF4-FFF2-40B4-BE49-F238E27FC236}">
                <a16:creationId xmlns:a16="http://schemas.microsoft.com/office/drawing/2014/main" id="{45B2C561-C253-3B59-FAE4-E92043458E23}"/>
              </a:ext>
            </a:extLst>
          </p:cNvPr>
          <p:cNvSpPr txBox="1"/>
          <p:nvPr/>
        </p:nvSpPr>
        <p:spPr>
          <a:xfrm>
            <a:off x="356778" y="2239766"/>
            <a:ext cx="6346863" cy="4048018"/>
          </a:xfrm>
          <a:prstGeom prst="rect">
            <a:avLst/>
          </a:prstGeom>
          <a:noFill/>
        </p:spPr>
        <p:txBody>
          <a:bodyPr wrap="square" lIns="0" tIns="0" rIns="0" bIns="0" rtlCol="0">
            <a:noAutofit/>
          </a:bodyPr>
          <a:lstStyle/>
          <a:p>
            <a:pPr algn="l">
              <a:spcAft>
                <a:spcPts val="1134"/>
              </a:spcAft>
            </a:pPr>
            <a:r>
              <a:rPr lang="en-GB" sz="1600" b="1" dirty="0">
                <a:solidFill>
                  <a:schemeClr val="accent1"/>
                </a:solidFill>
                <a:latin typeface="Lexend" pitchFamily="2" charset="0"/>
              </a:rPr>
              <a:t>3% </a:t>
            </a:r>
            <a:r>
              <a:rPr lang="en-GB" sz="1600" dirty="0">
                <a:solidFill>
                  <a:schemeClr val="accent1"/>
                </a:solidFill>
                <a:latin typeface="Lexend" pitchFamily="2" charset="0"/>
              </a:rPr>
              <a:t>(186)</a:t>
            </a:r>
            <a:r>
              <a:rPr lang="en-GB" sz="1600" dirty="0">
                <a:solidFill>
                  <a:srgbClr val="C00000"/>
                </a:solidFill>
                <a:latin typeface="Lexend" pitchFamily="2" charset="0"/>
              </a:rPr>
              <a:t> </a:t>
            </a:r>
            <a:r>
              <a:rPr lang="en-GB" sz="1600" dirty="0">
                <a:latin typeface="Lexend" pitchFamily="2" charset="0"/>
              </a:rPr>
              <a:t>of provider supported victims are LGBTQ+.</a:t>
            </a:r>
          </a:p>
          <a:p>
            <a:pPr algn="l">
              <a:spcAft>
                <a:spcPts val="1134"/>
              </a:spcAft>
            </a:pPr>
            <a:r>
              <a:rPr lang="en-GB" sz="1600" dirty="0">
                <a:latin typeface="Lexend" pitchFamily="2" charset="0"/>
              </a:rPr>
              <a:t>This proportion is higher than the percentage of people ages 16 and over in Essex who identify as LGBTQ+ (2.2% according to 2021 Census).  </a:t>
            </a:r>
          </a:p>
          <a:p>
            <a:pPr algn="l">
              <a:spcAft>
                <a:spcPts val="1134"/>
              </a:spcAft>
            </a:pPr>
            <a:r>
              <a:rPr lang="en-GB" sz="1600" dirty="0">
                <a:latin typeface="Lexend" pitchFamily="2" charset="0"/>
              </a:rPr>
              <a:t>However, </a:t>
            </a:r>
            <a:r>
              <a:rPr lang="en-GB" sz="1600" b="1" dirty="0">
                <a:latin typeface="Lexend" pitchFamily="2" charset="0"/>
              </a:rPr>
              <a:t>more than 1 in 10 LGBTQ+ people in the UK are estimated to have faced domestic abuse in the past year</a:t>
            </a:r>
            <a:r>
              <a:rPr lang="en-GB" sz="1600" dirty="0">
                <a:latin typeface="Lexend" pitchFamily="2" charset="0"/>
              </a:rPr>
              <a:t>. This would be the equivalent of 2,970 people ages 16 and over in Essex (2021 Census).  </a:t>
            </a:r>
          </a:p>
          <a:p>
            <a:pPr algn="l">
              <a:spcAft>
                <a:spcPts val="1134"/>
              </a:spcAft>
            </a:pPr>
            <a:r>
              <a:rPr lang="en-GB" sz="1600" dirty="0">
                <a:latin typeface="Lexend" pitchFamily="2" charset="0"/>
              </a:rPr>
              <a:t>By contrast, between April 2021 and March 2023, </a:t>
            </a:r>
            <a:r>
              <a:rPr lang="en-GB" sz="1600" b="1" dirty="0">
                <a:solidFill>
                  <a:srgbClr val="E40037"/>
                </a:solidFill>
                <a:latin typeface="Lexend" pitchFamily="2" charset="0"/>
              </a:rPr>
              <a:t>244 LGBTQ+ domestic abuse victims were referred via Compass, and a small number* approached local authorities for housing support due to domestic abuse. The number of LGBTQ+ cases heard at MARAC* was minimal.</a:t>
            </a:r>
          </a:p>
          <a:p>
            <a:pPr algn="l">
              <a:spcAft>
                <a:spcPts val="1134"/>
              </a:spcAft>
            </a:pPr>
            <a:endParaRPr lang="en-GB" sz="1500" dirty="0"/>
          </a:p>
        </p:txBody>
      </p:sp>
      <p:graphicFrame>
        <p:nvGraphicFramePr>
          <p:cNvPr id="2" name="Chart 1" descr="A stacked bar graph showing the percentage split for victim's sexuality by service type. There are three bar graphs for each service type. The overall trend shows that the majority of victims across Specialist Refuge, Refuge Services and Communities Services were Heterosexual. ">
            <a:extLst>
              <a:ext uri="{FF2B5EF4-FFF2-40B4-BE49-F238E27FC236}">
                <a16:creationId xmlns:a16="http://schemas.microsoft.com/office/drawing/2014/main" id="{84A38751-86B4-8755-86B8-207D695EE703}"/>
              </a:ext>
            </a:extLst>
          </p:cNvPr>
          <p:cNvGraphicFramePr>
            <a:graphicFrameLocks/>
          </p:cNvGraphicFramePr>
          <p:nvPr>
            <p:extLst>
              <p:ext uri="{D42A27DB-BD31-4B8C-83A1-F6EECF244321}">
                <p14:modId xmlns:p14="http://schemas.microsoft.com/office/powerpoint/2010/main" val="3934636403"/>
              </p:ext>
            </p:extLst>
          </p:nvPr>
        </p:nvGraphicFramePr>
        <p:xfrm>
          <a:off x="7006483" y="2151235"/>
          <a:ext cx="4574095" cy="358698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80CED1F-50DE-CC75-BD3F-0F8D94C4C1D5}"/>
              </a:ext>
            </a:extLst>
          </p:cNvPr>
          <p:cNvSpPr txBox="1"/>
          <p:nvPr/>
        </p:nvSpPr>
        <p:spPr>
          <a:xfrm>
            <a:off x="6318606" y="3877944"/>
            <a:ext cx="82193" cy="133564"/>
          </a:xfrm>
          <a:prstGeom prst="rect">
            <a:avLst/>
          </a:prstGeom>
          <a:noFill/>
        </p:spPr>
        <p:txBody>
          <a:bodyPr wrap="square" lIns="0" tIns="0" rIns="0" bIns="0" rtlCol="0">
            <a:noAutofit/>
          </a:bodyPr>
          <a:lstStyle/>
          <a:p>
            <a:pPr algn="l">
              <a:spcAft>
                <a:spcPts val="1134"/>
              </a:spcAft>
            </a:pPr>
            <a:r>
              <a:rPr lang="en-GB" sz="1500"/>
              <a:t>2</a:t>
            </a:r>
          </a:p>
        </p:txBody>
      </p:sp>
      <p:sp>
        <p:nvSpPr>
          <p:cNvPr id="4" name="TextBox 3">
            <a:extLst>
              <a:ext uri="{FF2B5EF4-FFF2-40B4-BE49-F238E27FC236}">
                <a16:creationId xmlns:a16="http://schemas.microsoft.com/office/drawing/2014/main" id="{DCAC9F88-BF16-614A-098E-C39C8DC9D4BF}"/>
              </a:ext>
            </a:extLst>
          </p:cNvPr>
          <p:cNvSpPr txBox="1"/>
          <p:nvPr/>
        </p:nvSpPr>
        <p:spPr>
          <a:xfrm>
            <a:off x="356778" y="6472719"/>
            <a:ext cx="11684534" cy="385281"/>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Please note that LGBTQ+ figures for district supported victims and for MARAC cases were removed due to low numbers, to avoid risk of identification. District level figures can be provided upon request.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228005993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410294" y="2506986"/>
            <a:ext cx="6113592" cy="1331462"/>
          </a:xfrm>
        </p:spPr>
        <p:txBody>
          <a:bodyPr/>
          <a:lstStyle/>
          <a:p>
            <a:r>
              <a:rPr lang="en-GB" sz="4000">
                <a:latin typeface="Lexend" pitchFamily="2" charset="0"/>
              </a:rPr>
              <a:t>What other </a:t>
            </a:r>
            <a:r>
              <a:rPr lang="en-GB">
                <a:latin typeface="Lexend" pitchFamily="2" charset="0"/>
              </a:rPr>
              <a:t>N</a:t>
            </a:r>
            <a:r>
              <a:rPr lang="en-GB" sz="4000">
                <a:latin typeface="Lexend" pitchFamily="2" charset="0"/>
              </a:rPr>
              <a:t>eeds are Clients presenting? </a:t>
            </a:r>
            <a:br>
              <a:rPr lang="en-GB" sz="4000">
                <a:latin typeface="Lexend" pitchFamily="2" charset="0"/>
              </a:rPr>
            </a:br>
            <a:br>
              <a:rPr lang="en-GB" sz="4000">
                <a:latin typeface="Lexend" pitchFamily="2" charset="0"/>
              </a:rPr>
            </a:br>
            <a:br>
              <a:rPr lang="en-GB" sz="4000">
                <a:latin typeface="Lexend" pitchFamily="2" charset="0"/>
              </a:rPr>
            </a:br>
            <a:br>
              <a:rPr lang="en-GB" sz="4000">
                <a:solidFill>
                  <a:srgbClr val="FF0000"/>
                </a:solidFill>
                <a:latin typeface="Lexend" pitchFamily="2" charset="0"/>
              </a:rPr>
            </a:br>
            <a:endParaRPr lang="en-GB">
              <a:solidFill>
                <a:srgbClr val="FF0000"/>
              </a:solidFill>
              <a:latin typeface="Lexend" pitchFamily="2" charset="0"/>
            </a:endParaRPr>
          </a:p>
        </p:txBody>
      </p:sp>
    </p:spTree>
    <p:extLst>
      <p:ext uri="{BB962C8B-B14F-4D97-AF65-F5344CB8AC3E}">
        <p14:creationId xmlns:p14="http://schemas.microsoft.com/office/powerpoint/2010/main" val="12456971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0F89-7B5B-7B92-92F7-D06CEF3FD28B}"/>
              </a:ext>
            </a:extLst>
          </p:cNvPr>
          <p:cNvSpPr>
            <a:spLocks noGrp="1"/>
          </p:cNvSpPr>
          <p:nvPr>
            <p:ph type="title"/>
          </p:nvPr>
        </p:nvSpPr>
        <p:spPr>
          <a:xfrm>
            <a:off x="418190" y="157641"/>
            <a:ext cx="11477331" cy="577851"/>
          </a:xfrm>
        </p:spPr>
        <p:txBody>
          <a:bodyPr/>
          <a:lstStyle/>
          <a:p>
            <a:r>
              <a:rPr lang="en-GB">
                <a:solidFill>
                  <a:srgbClr val="E40037"/>
                </a:solidFill>
                <a:latin typeface="Lexend"/>
              </a:rPr>
              <a:t>Key Findings</a:t>
            </a:r>
            <a:br>
              <a:rPr lang="en-GB" sz="3200">
                <a:latin typeface="Lexend" pitchFamily="2" charset="0"/>
              </a:rPr>
            </a:br>
            <a:endParaRPr lang="en-GB" sz="3000">
              <a:latin typeface="Lexend" pitchFamily="2" charset="0"/>
            </a:endParaRPr>
          </a:p>
        </p:txBody>
      </p:sp>
      <p:sp>
        <p:nvSpPr>
          <p:cNvPr id="3" name="Content Placeholder 2">
            <a:extLst>
              <a:ext uri="{FF2B5EF4-FFF2-40B4-BE49-F238E27FC236}">
                <a16:creationId xmlns:a16="http://schemas.microsoft.com/office/drawing/2014/main" id="{5879395A-B9A9-F58E-EF20-A77C621061C0}"/>
              </a:ext>
            </a:extLst>
          </p:cNvPr>
          <p:cNvSpPr txBox="1">
            <a:spLocks/>
          </p:cNvSpPr>
          <p:nvPr/>
        </p:nvSpPr>
        <p:spPr>
          <a:xfrm>
            <a:off x="419850" y="1685095"/>
            <a:ext cx="11106403" cy="3487810"/>
          </a:xfrm>
          <a:prstGeom prst="rect">
            <a:avLst/>
          </a:prstGeom>
        </p:spPr>
        <p:txBody>
          <a:bodyPr vert="horz" lIns="0" tIns="0" rIns="0" bIns="0" rtlCol="0">
            <a:noAutofit/>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1800" b="0">
              <a:latin typeface="Lexend" pitchFamily="2" charset="0"/>
            </a:endParaRPr>
          </a:p>
        </p:txBody>
      </p:sp>
      <p:sp>
        <p:nvSpPr>
          <p:cNvPr id="4" name="TextBox 3">
            <a:extLst>
              <a:ext uri="{FF2B5EF4-FFF2-40B4-BE49-F238E27FC236}">
                <a16:creationId xmlns:a16="http://schemas.microsoft.com/office/drawing/2014/main" id="{7159DABE-0349-8FB5-14AF-99A88D3DD345}"/>
              </a:ext>
            </a:extLst>
          </p:cNvPr>
          <p:cNvSpPr txBox="1"/>
          <p:nvPr/>
        </p:nvSpPr>
        <p:spPr>
          <a:xfrm>
            <a:off x="541561" y="956561"/>
            <a:ext cx="11353960" cy="5325664"/>
          </a:xfrm>
          <a:prstGeom prst="rect">
            <a:avLst/>
          </a:prstGeom>
          <a:noFill/>
        </p:spPr>
        <p:txBody>
          <a:bodyPr wrap="square" lIns="0" tIns="0" rIns="0" bIns="0" rtlCol="0">
            <a:noAutofit/>
          </a:bodyPr>
          <a:lstStyle/>
          <a:p>
            <a:pPr>
              <a:spcAft>
                <a:spcPts val="1134"/>
              </a:spcAft>
            </a:pPr>
            <a:r>
              <a:rPr lang="en-GB" sz="1600" dirty="0">
                <a:latin typeface="Lexend" pitchFamily="2" charset="0"/>
              </a:rPr>
              <a:t>Two thirds </a:t>
            </a:r>
            <a:r>
              <a:rPr lang="en-GB" sz="1600" dirty="0">
                <a:solidFill>
                  <a:schemeClr val="accent1"/>
                </a:solidFill>
                <a:latin typeface="Lexend" pitchFamily="2" charset="0"/>
              </a:rPr>
              <a:t>(422) </a:t>
            </a:r>
            <a:r>
              <a:rPr lang="en-GB" sz="1600" dirty="0">
                <a:latin typeface="Lexend" pitchFamily="2" charset="0"/>
              </a:rPr>
              <a:t>of clients in Refuge and over half </a:t>
            </a:r>
            <a:r>
              <a:rPr lang="en-GB" sz="1600" dirty="0">
                <a:solidFill>
                  <a:schemeClr val="accent1"/>
                </a:solidFill>
                <a:latin typeface="Lexend" pitchFamily="2" charset="0"/>
              </a:rPr>
              <a:t>(753) </a:t>
            </a:r>
            <a:r>
              <a:rPr lang="en-GB" sz="1600" dirty="0">
                <a:latin typeface="Lexend" pitchFamily="2" charset="0"/>
              </a:rPr>
              <a:t>of those supported by local authority housing teams had at least one dependent child.  Although pregnant victims only account for </a:t>
            </a:r>
            <a:r>
              <a:rPr lang="en-GB" sz="1600" b="1" dirty="0">
                <a:solidFill>
                  <a:srgbClr val="E40037"/>
                </a:solidFill>
                <a:latin typeface="Lexend" pitchFamily="2" charset="0"/>
              </a:rPr>
              <a:t>5%</a:t>
            </a:r>
            <a:r>
              <a:rPr lang="en-GB" sz="1600" b="1" dirty="0">
                <a:solidFill>
                  <a:schemeClr val="accent1"/>
                </a:solidFill>
                <a:latin typeface="Lexend" pitchFamily="2" charset="0"/>
              </a:rPr>
              <a:t> </a:t>
            </a:r>
            <a:r>
              <a:rPr lang="en-GB" sz="1600" dirty="0">
                <a:solidFill>
                  <a:schemeClr val="accent1"/>
                </a:solidFill>
                <a:latin typeface="Lexend" pitchFamily="2" charset="0"/>
              </a:rPr>
              <a:t>(309) </a:t>
            </a:r>
            <a:r>
              <a:rPr lang="en-GB" sz="1600" dirty="0">
                <a:latin typeface="Lexend" pitchFamily="2" charset="0"/>
              </a:rPr>
              <a:t>of provider clients, nearly </a:t>
            </a:r>
            <a:r>
              <a:rPr lang="en-GB" sz="1600" b="1" dirty="0">
                <a:solidFill>
                  <a:srgbClr val="E40037"/>
                </a:solidFill>
                <a:latin typeface="Lexend" pitchFamily="2" charset="0"/>
              </a:rPr>
              <a:t>75%</a:t>
            </a:r>
            <a:r>
              <a:rPr lang="en-GB" sz="1600" dirty="0">
                <a:latin typeface="Lexend" pitchFamily="2" charset="0"/>
              </a:rPr>
              <a:t> </a:t>
            </a:r>
            <a:r>
              <a:rPr lang="en-GB" sz="1600" dirty="0">
                <a:solidFill>
                  <a:schemeClr val="accent1"/>
                </a:solidFill>
                <a:latin typeface="Lexend" pitchFamily="2" charset="0"/>
              </a:rPr>
              <a:t>(231) </a:t>
            </a:r>
            <a:r>
              <a:rPr lang="en-GB" sz="1600" dirty="0">
                <a:latin typeface="Lexend" pitchFamily="2" charset="0"/>
              </a:rPr>
              <a:t>of these clients already had a dependent child. </a:t>
            </a:r>
            <a:r>
              <a:rPr lang="en-GB" sz="1600" b="1" dirty="0">
                <a:solidFill>
                  <a:srgbClr val="E40037"/>
                </a:solidFill>
                <a:latin typeface="Lexend" pitchFamily="2" charset="0"/>
              </a:rPr>
              <a:t>These proportions indicate a large number of victims may require support for their children, and that most pregnant victims are likely to already be parents.</a:t>
            </a:r>
            <a:endParaRPr lang="en-GB" sz="1600" dirty="0">
              <a:solidFill>
                <a:srgbClr val="E40037"/>
              </a:solidFill>
              <a:latin typeface="Lexend" pitchFamily="2" charset="0"/>
            </a:endParaRPr>
          </a:p>
          <a:p>
            <a:pPr algn="l">
              <a:spcAft>
                <a:spcPts val="1134"/>
              </a:spcAft>
            </a:pPr>
            <a:r>
              <a:rPr lang="en-GB" sz="1600" b="1" dirty="0">
                <a:solidFill>
                  <a:srgbClr val="E40037"/>
                </a:solidFill>
                <a:latin typeface="Lexend" pitchFamily="2" charset="0"/>
              </a:rPr>
              <a:t>54% </a:t>
            </a:r>
            <a:r>
              <a:rPr lang="en-GB" sz="1600" dirty="0">
                <a:solidFill>
                  <a:srgbClr val="E40037"/>
                </a:solidFill>
                <a:latin typeface="Lexend" pitchFamily="2" charset="0"/>
              </a:rPr>
              <a:t>(</a:t>
            </a:r>
            <a:r>
              <a:rPr lang="en-GB" sz="1600" dirty="0">
                <a:solidFill>
                  <a:schemeClr val="accent1"/>
                </a:solidFill>
                <a:latin typeface="Lexend" pitchFamily="2" charset="0"/>
              </a:rPr>
              <a:t>338) </a:t>
            </a:r>
            <a:r>
              <a:rPr lang="en-GB" sz="1600" dirty="0">
                <a:latin typeface="Lexend" pitchFamily="2" charset="0"/>
              </a:rPr>
              <a:t>of clients in Refuge and at least </a:t>
            </a:r>
            <a:r>
              <a:rPr lang="en-GB" sz="1600" b="1" dirty="0">
                <a:solidFill>
                  <a:srgbClr val="E40037"/>
                </a:solidFill>
                <a:latin typeface="Lexend" pitchFamily="2" charset="0"/>
              </a:rPr>
              <a:t>27% </a:t>
            </a:r>
            <a:r>
              <a:rPr lang="en-GB" sz="1600" dirty="0">
                <a:solidFill>
                  <a:srgbClr val="E40037"/>
                </a:solidFill>
                <a:latin typeface="Lexend" pitchFamily="2" charset="0"/>
              </a:rPr>
              <a:t>(332) </a:t>
            </a:r>
            <a:r>
              <a:rPr lang="en-GB" sz="1600" dirty="0">
                <a:latin typeface="Lexend" pitchFamily="2" charset="0"/>
              </a:rPr>
              <a:t>of districts supported victims have presented Mental Health needs. Mental health need is one of the most prevalent within specialist refuge services, accounting there for </a:t>
            </a:r>
            <a:r>
              <a:rPr lang="en-GB" sz="1600" b="1" dirty="0">
                <a:solidFill>
                  <a:srgbClr val="E40037"/>
                </a:solidFill>
                <a:latin typeface="Lexend" pitchFamily="2" charset="0"/>
              </a:rPr>
              <a:t>75%</a:t>
            </a:r>
            <a:r>
              <a:rPr lang="en-GB" sz="1600" dirty="0">
                <a:latin typeface="Lexend" pitchFamily="2" charset="0"/>
              </a:rPr>
              <a:t> </a:t>
            </a:r>
            <a:r>
              <a:rPr lang="en-GB" sz="1600" dirty="0">
                <a:solidFill>
                  <a:schemeClr val="accent1"/>
                </a:solidFill>
                <a:latin typeface="Lexend" pitchFamily="2" charset="0"/>
              </a:rPr>
              <a:t>(191) </a:t>
            </a:r>
            <a:r>
              <a:rPr lang="en-GB" sz="1600" dirty="0">
                <a:latin typeface="Lexend" pitchFamily="2" charset="0"/>
              </a:rPr>
              <a:t>of clients seen by the service. </a:t>
            </a:r>
            <a:r>
              <a:rPr lang="en-GB" sz="1600" b="1" dirty="0">
                <a:solidFill>
                  <a:srgbClr val="E40037"/>
                </a:solidFill>
                <a:latin typeface="Lexend" pitchFamily="2" charset="0"/>
              </a:rPr>
              <a:t>Overall, this need is seen widely across victims of domestic abuse being supported.</a:t>
            </a:r>
          </a:p>
          <a:p>
            <a:pPr algn="l">
              <a:spcAft>
                <a:spcPts val="1134"/>
              </a:spcAft>
            </a:pPr>
            <a:r>
              <a:rPr lang="en-GB" sz="1600" b="1" dirty="0">
                <a:solidFill>
                  <a:srgbClr val="E40037"/>
                </a:solidFill>
                <a:latin typeface="Lexend" pitchFamily="2" charset="0"/>
              </a:rPr>
              <a:t>13% </a:t>
            </a:r>
            <a:r>
              <a:rPr lang="en-GB" sz="1600" dirty="0">
                <a:solidFill>
                  <a:srgbClr val="E40037"/>
                </a:solidFill>
                <a:latin typeface="Lexend" pitchFamily="2" charset="0"/>
              </a:rPr>
              <a:t>(</a:t>
            </a:r>
            <a:r>
              <a:rPr lang="en-GB" sz="1600" dirty="0">
                <a:solidFill>
                  <a:schemeClr val="accent1"/>
                </a:solidFill>
                <a:latin typeface="Lexend" pitchFamily="2" charset="0"/>
              </a:rPr>
              <a:t>741) </a:t>
            </a:r>
            <a:r>
              <a:rPr lang="en-GB" sz="1600" dirty="0">
                <a:latin typeface="Lexend" pitchFamily="2" charset="0"/>
              </a:rPr>
              <a:t>of provider supported victims had a recorded </a:t>
            </a:r>
            <a:r>
              <a:rPr lang="en-GB" sz="1600" b="1" dirty="0">
                <a:solidFill>
                  <a:srgbClr val="E40037"/>
                </a:solidFill>
                <a:latin typeface="Lexend" pitchFamily="2" charset="0"/>
              </a:rPr>
              <a:t>disability</a:t>
            </a:r>
            <a:r>
              <a:rPr lang="en-GB" sz="1600" dirty="0">
                <a:latin typeface="Lexend" pitchFamily="2" charset="0"/>
              </a:rPr>
              <a:t> and mostly went on to receive support in specialist refuge or refuge settings. </a:t>
            </a:r>
            <a:r>
              <a:rPr lang="en-GB" sz="1600" b="1" dirty="0">
                <a:solidFill>
                  <a:srgbClr val="E40037"/>
                </a:solidFill>
                <a:latin typeface="Lexend" pitchFamily="2" charset="0"/>
              </a:rPr>
              <a:t>Learning disability </a:t>
            </a:r>
            <a:r>
              <a:rPr lang="en-GB" sz="1600" dirty="0">
                <a:latin typeface="Lexend" pitchFamily="2" charset="0"/>
              </a:rPr>
              <a:t>was the least common disability type, accounting for less than </a:t>
            </a:r>
            <a:r>
              <a:rPr lang="en-GB" sz="1600" b="1" dirty="0">
                <a:solidFill>
                  <a:schemeClr val="accent1"/>
                </a:solidFill>
                <a:latin typeface="Lexend" pitchFamily="2" charset="0"/>
              </a:rPr>
              <a:t>10% </a:t>
            </a:r>
            <a:r>
              <a:rPr lang="en-GB" sz="1600" dirty="0">
                <a:solidFill>
                  <a:schemeClr val="accent1"/>
                </a:solidFill>
                <a:latin typeface="Lexend" pitchFamily="2" charset="0"/>
              </a:rPr>
              <a:t>(276) </a:t>
            </a:r>
            <a:r>
              <a:rPr lang="en-GB" sz="1600" dirty="0">
                <a:latin typeface="Lexend" pitchFamily="2" charset="0"/>
              </a:rPr>
              <a:t>of the victim population overall. </a:t>
            </a:r>
          </a:p>
          <a:p>
            <a:pPr>
              <a:spcAft>
                <a:spcPts val="1134"/>
              </a:spcAft>
            </a:pPr>
            <a:r>
              <a:rPr lang="en-GB" sz="1600" b="1" dirty="0">
                <a:solidFill>
                  <a:schemeClr val="accent1"/>
                </a:solidFill>
                <a:latin typeface="Lexend" pitchFamily="2" charset="0"/>
              </a:rPr>
              <a:t>1 in 2 victims </a:t>
            </a:r>
            <a:r>
              <a:rPr lang="en-GB" sz="1600" dirty="0">
                <a:solidFill>
                  <a:schemeClr val="accent1"/>
                </a:solidFill>
                <a:latin typeface="Lexend" pitchFamily="2" charset="0"/>
              </a:rPr>
              <a:t>(120) </a:t>
            </a:r>
            <a:r>
              <a:rPr lang="en-GB" sz="1600" dirty="0">
                <a:latin typeface="Lexend" pitchFamily="2" charset="0"/>
              </a:rPr>
              <a:t>within Specialist Refuge had alcohol support needs, whilst </a:t>
            </a:r>
            <a:r>
              <a:rPr lang="en-GB" sz="1600" b="1" dirty="0">
                <a:solidFill>
                  <a:schemeClr val="accent1"/>
                </a:solidFill>
                <a:latin typeface="Lexend" pitchFamily="2" charset="0"/>
              </a:rPr>
              <a:t>a large proportion* of those </a:t>
            </a:r>
            <a:r>
              <a:rPr lang="en-GB" sz="1600" dirty="0">
                <a:latin typeface="Lexend" pitchFamily="2" charset="0"/>
              </a:rPr>
              <a:t>supported by Drug &amp; Alcohol Services had experienced Domestic Abuse. Similarly, over two thirds </a:t>
            </a:r>
            <a:r>
              <a:rPr lang="en-GB" sz="1600" dirty="0">
                <a:solidFill>
                  <a:schemeClr val="accent1"/>
                </a:solidFill>
                <a:latin typeface="Lexend" pitchFamily="2" charset="0"/>
              </a:rPr>
              <a:t>(167) </a:t>
            </a:r>
            <a:r>
              <a:rPr lang="en-GB" sz="1600" dirty="0">
                <a:latin typeface="Lexend" pitchFamily="2" charset="0"/>
              </a:rPr>
              <a:t>of victims in Specialist Refuge have Drug Dependency Needs, whilst </a:t>
            </a:r>
            <a:r>
              <a:rPr lang="en-GB" sz="1600" b="1" dirty="0">
                <a:solidFill>
                  <a:srgbClr val="E40037"/>
                </a:solidFill>
                <a:latin typeface="Lexend" pitchFamily="2" charset="0"/>
              </a:rPr>
              <a:t>22%</a:t>
            </a:r>
            <a:r>
              <a:rPr lang="en-GB" sz="1600" dirty="0">
                <a:solidFill>
                  <a:srgbClr val="E40037"/>
                </a:solidFill>
                <a:latin typeface="Lexend" pitchFamily="2" charset="0"/>
              </a:rPr>
              <a:t> (107) </a:t>
            </a:r>
            <a:r>
              <a:rPr lang="en-GB" sz="1600" dirty="0">
                <a:latin typeface="Lexend" pitchFamily="2" charset="0"/>
              </a:rPr>
              <a:t>of Drug Support service clients have experienced DA. </a:t>
            </a:r>
            <a:br>
              <a:rPr lang="en-GB" sz="1600" b="1" dirty="0">
                <a:latin typeface="Lexend" pitchFamily="2" charset="0"/>
              </a:rPr>
            </a:br>
            <a:br>
              <a:rPr lang="en-GB" sz="1600" b="1" dirty="0">
                <a:latin typeface="Lexend" pitchFamily="2" charset="0"/>
              </a:rPr>
            </a:br>
            <a:r>
              <a:rPr lang="en-GB" sz="1600" b="1" dirty="0">
                <a:solidFill>
                  <a:srgbClr val="E40037"/>
                </a:solidFill>
                <a:latin typeface="Lexend" pitchFamily="2" charset="0"/>
              </a:rPr>
              <a:t>7% </a:t>
            </a:r>
            <a:r>
              <a:rPr lang="en-GB" sz="1600" dirty="0">
                <a:solidFill>
                  <a:srgbClr val="E40037"/>
                </a:solidFill>
                <a:latin typeface="Lexend" pitchFamily="2" charset="0"/>
              </a:rPr>
              <a:t>(</a:t>
            </a:r>
            <a:r>
              <a:rPr lang="en-GB" sz="1600" dirty="0">
                <a:solidFill>
                  <a:schemeClr val="accent1"/>
                </a:solidFill>
                <a:latin typeface="Lexend" pitchFamily="2" charset="0"/>
              </a:rPr>
              <a:t>41) </a:t>
            </a:r>
            <a:r>
              <a:rPr lang="en-GB" sz="1600" dirty="0">
                <a:latin typeface="Lexend" pitchFamily="2" charset="0"/>
              </a:rPr>
              <a:t>of clients accommodated in Refuge (excl. Specialist Refuge) have No Recourse to Public Funds (NRPF). Disclosure of sexual abuse is not common in the data. Based on the available data, </a:t>
            </a:r>
            <a:r>
              <a:rPr lang="en-GB" sz="1600" b="1" dirty="0">
                <a:solidFill>
                  <a:srgbClr val="E40037"/>
                </a:solidFill>
                <a:latin typeface="Lexend" pitchFamily="2" charset="0"/>
              </a:rPr>
              <a:t>7% </a:t>
            </a:r>
            <a:r>
              <a:rPr lang="en-GB" sz="1600" dirty="0">
                <a:solidFill>
                  <a:srgbClr val="E40037"/>
                </a:solidFill>
                <a:latin typeface="Lexend" pitchFamily="2" charset="0"/>
              </a:rPr>
              <a:t>(386) </a:t>
            </a:r>
            <a:r>
              <a:rPr lang="en-GB" sz="1600" dirty="0">
                <a:latin typeface="Lexend" pitchFamily="2" charset="0"/>
              </a:rPr>
              <a:t>of provider supported victims experienced sexual abuse. </a:t>
            </a:r>
          </a:p>
        </p:txBody>
      </p:sp>
      <p:sp>
        <p:nvSpPr>
          <p:cNvPr id="5" name="TextBox 4">
            <a:extLst>
              <a:ext uri="{FF2B5EF4-FFF2-40B4-BE49-F238E27FC236}">
                <a16:creationId xmlns:a16="http://schemas.microsoft.com/office/drawing/2014/main" id="{613534D4-1EB9-39F4-96B1-88F918432D6E}"/>
              </a:ext>
            </a:extLst>
          </p:cNvPr>
          <p:cNvSpPr txBox="1"/>
          <p:nvPr/>
        </p:nvSpPr>
        <p:spPr>
          <a:xfrm>
            <a:off x="300444" y="6620193"/>
            <a:ext cx="9973713" cy="170819"/>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*Low figure was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2175408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76EC664-4A3D-B671-BDF4-379558FD5494}"/>
              </a:ext>
            </a:extLst>
          </p:cNvPr>
          <p:cNvSpPr txBox="1"/>
          <p:nvPr/>
        </p:nvSpPr>
        <p:spPr>
          <a:xfrm>
            <a:off x="435679" y="2785073"/>
            <a:ext cx="11320642" cy="2344231"/>
          </a:xfrm>
          <a:prstGeom prst="rect">
            <a:avLst/>
          </a:prstGeom>
          <a:noFill/>
        </p:spPr>
        <p:txBody>
          <a:bodyPr wrap="square" lIns="91440" tIns="45720" rIns="91440" bIns="45720" anchor="t">
            <a:spAutoFit/>
          </a:bodyPr>
          <a:lstStyle/>
          <a:p>
            <a:pPr>
              <a:spcAft>
                <a:spcPts val="1134"/>
              </a:spcAft>
            </a:pPr>
            <a:r>
              <a:rPr lang="en-GB" sz="1600" dirty="0">
                <a:latin typeface="Lexend"/>
              </a:rPr>
              <a:t>Over half of the victims supported by providers (2,977) and at least 1 in 4 of district supported survivors (332) are presenting mental health needs. Particularly in Specialist Refuge, a proportion of 77% (191) of victims are struggling with their mental health.</a:t>
            </a:r>
          </a:p>
          <a:p>
            <a:pPr>
              <a:spcAft>
                <a:spcPts val="1134"/>
              </a:spcAft>
            </a:pPr>
            <a:r>
              <a:rPr lang="en-GB" sz="1600" dirty="0">
                <a:latin typeface="Lexend"/>
              </a:rPr>
              <a:t>Survivors highlighted in interviews the need for mental health support to be provided for longer periods of time, particularly beyond the initial ‘crisis’ moment. Support was also mentioned as often being intermittent, with ongoing, regular support being needed. The timing of peer support group meetings was highlighted as well, with victims with children being unable to attend most meetings, due to their taking place outside of school hours.</a:t>
            </a:r>
            <a:endParaRPr lang="en-GB" sz="1600" dirty="0">
              <a:latin typeface="Lexend" pitchFamily="2" charset="0"/>
            </a:endParaRPr>
          </a:p>
          <a:p>
            <a:pPr>
              <a:spcAft>
                <a:spcPts val="1134"/>
              </a:spcAft>
            </a:pPr>
            <a:endParaRPr lang="en-GB" sz="1600" dirty="0">
              <a:latin typeface="Lexend" pitchFamily="2" charset="0"/>
            </a:endParaRPr>
          </a:p>
        </p:txBody>
      </p:sp>
      <p:sp>
        <p:nvSpPr>
          <p:cNvPr id="3" name="TextBox 2">
            <a:extLst>
              <a:ext uri="{FF2B5EF4-FFF2-40B4-BE49-F238E27FC236}">
                <a16:creationId xmlns:a16="http://schemas.microsoft.com/office/drawing/2014/main" id="{32B78F73-AC1B-384E-7FC6-7A1C3BDAF297}"/>
              </a:ext>
            </a:extLst>
          </p:cNvPr>
          <p:cNvSpPr txBox="1"/>
          <p:nvPr/>
        </p:nvSpPr>
        <p:spPr>
          <a:xfrm>
            <a:off x="1892107" y="378310"/>
            <a:ext cx="10115394" cy="707886"/>
          </a:xfrm>
          <a:prstGeom prst="rect">
            <a:avLst/>
          </a:prstGeom>
          <a:noFill/>
        </p:spPr>
        <p:txBody>
          <a:bodyPr wrap="square">
            <a:spAutoFit/>
          </a:bodyPr>
          <a:lstStyle/>
          <a:p>
            <a:pPr marL="0" lvl="1"/>
            <a:r>
              <a:rPr lang="en-GB" sz="4000" b="1">
                <a:solidFill>
                  <a:schemeClr val="accent5">
                    <a:lumMod val="75000"/>
                  </a:schemeClr>
                </a:solidFill>
                <a:latin typeface="Lexend" pitchFamily="2" charset="0"/>
              </a:rPr>
              <a:t>NEEDS</a:t>
            </a:r>
            <a:endParaRPr lang="en-GB" sz="4000" b="0">
              <a:solidFill>
                <a:schemeClr val="accent5">
                  <a:lumMod val="75000"/>
                </a:schemeClr>
              </a:solidFill>
              <a:latin typeface="Lexend" pitchFamily="2" charset="0"/>
            </a:endParaRPr>
          </a:p>
        </p:txBody>
      </p:sp>
      <p:sp>
        <p:nvSpPr>
          <p:cNvPr id="5" name="TextBox 4">
            <a:extLst>
              <a:ext uri="{FF2B5EF4-FFF2-40B4-BE49-F238E27FC236}">
                <a16:creationId xmlns:a16="http://schemas.microsoft.com/office/drawing/2014/main" id="{A59BECC5-8CD2-11AD-9AD8-F2EF5FC34B12}"/>
              </a:ext>
            </a:extLst>
          </p:cNvPr>
          <p:cNvSpPr txBox="1"/>
          <p:nvPr/>
        </p:nvSpPr>
        <p:spPr>
          <a:xfrm>
            <a:off x="2768487" y="1034403"/>
            <a:ext cx="7210265" cy="523220"/>
          </a:xfrm>
          <a:prstGeom prst="rect">
            <a:avLst/>
          </a:prstGeom>
          <a:solidFill>
            <a:schemeClr val="bg1"/>
          </a:solidFill>
        </p:spPr>
        <p:txBody>
          <a:bodyPr wrap="square">
            <a:spAutoFit/>
          </a:bodyPr>
          <a:lstStyle/>
          <a:p>
            <a:pPr marL="0" lvl="1"/>
            <a:r>
              <a:rPr lang="en-GB" sz="2800" b="1" dirty="0">
                <a:solidFill>
                  <a:schemeClr val="accent5">
                    <a:lumMod val="60000"/>
                    <a:lumOff val="40000"/>
                  </a:schemeClr>
                </a:solidFill>
                <a:latin typeface="Lexend" pitchFamily="2" charset="0"/>
              </a:rPr>
              <a:t>MENTAL HEALTH</a:t>
            </a:r>
            <a:endParaRPr lang="en-GB" sz="2800" b="0" dirty="0">
              <a:solidFill>
                <a:schemeClr val="accent5">
                  <a:lumMod val="60000"/>
                  <a:lumOff val="40000"/>
                </a:schemeClr>
              </a:solidFill>
              <a:latin typeface="Lexend" pitchFamily="2" charset="0"/>
            </a:endParaRPr>
          </a:p>
        </p:txBody>
      </p:sp>
      <p:sp>
        <p:nvSpPr>
          <p:cNvPr id="10" name="TextBox 9">
            <a:extLst>
              <a:ext uri="{FF2B5EF4-FFF2-40B4-BE49-F238E27FC236}">
                <a16:creationId xmlns:a16="http://schemas.microsoft.com/office/drawing/2014/main" id="{3E6D32C7-0CD4-293D-101B-3BE2B142FF6F}"/>
              </a:ext>
            </a:extLst>
          </p:cNvPr>
          <p:cNvSpPr txBox="1"/>
          <p:nvPr/>
        </p:nvSpPr>
        <p:spPr>
          <a:xfrm>
            <a:off x="494625" y="1814400"/>
            <a:ext cx="11512875" cy="713896"/>
          </a:xfrm>
          <a:prstGeom prst="rect">
            <a:avLst/>
          </a:prstGeom>
          <a:noFill/>
        </p:spPr>
        <p:txBody>
          <a:bodyPr wrap="square" lIns="0" tIns="0" rIns="0" bIns="0" rtlCol="0" anchor="t">
            <a:noAutofit/>
          </a:bodyPr>
          <a:lstStyle/>
          <a:p>
            <a:pPr algn="l">
              <a:spcAft>
                <a:spcPts val="1134"/>
              </a:spcAft>
            </a:pPr>
            <a:r>
              <a:rPr lang="en-GB" sz="2000" b="1" dirty="0">
                <a:solidFill>
                  <a:srgbClr val="2C5E4B"/>
                </a:solidFill>
                <a:latin typeface="Lexend"/>
              </a:rPr>
              <a:t>Mental Health is one of the most prevalent needs across all services, and across multiple cohorts of victims. Qualitative analysis has found that victims believe the current mental health support provision requires improvement.</a:t>
            </a:r>
          </a:p>
        </p:txBody>
      </p:sp>
      <p:sp>
        <p:nvSpPr>
          <p:cNvPr id="7" name="Content Placeholder 3">
            <a:extLst>
              <a:ext uri="{FF2B5EF4-FFF2-40B4-BE49-F238E27FC236}">
                <a16:creationId xmlns:a16="http://schemas.microsoft.com/office/drawing/2014/main" id="{B0D76A73-8C96-DFAC-C213-4D06DFAEA76D}"/>
              </a:ext>
            </a:extLst>
          </p:cNvPr>
          <p:cNvSpPr txBox="1">
            <a:spLocks/>
          </p:cNvSpPr>
          <p:nvPr/>
        </p:nvSpPr>
        <p:spPr>
          <a:xfrm>
            <a:off x="1548604" y="5063352"/>
            <a:ext cx="10114546" cy="1416338"/>
          </a:xfrm>
          <a:prstGeom prst="rect">
            <a:avLst/>
          </a:prstGeom>
          <a:solidFill>
            <a:srgbClr val="2C5E4B"/>
          </a:solidFill>
        </p:spPr>
        <p:txBody>
          <a:bodyPr lIns="91440" tIns="45720" rIns="91440" bIns="45720" anchor="t"/>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a:solidFill>
                  <a:schemeClr val="bg1"/>
                </a:solidFill>
                <a:effectLst/>
                <a:latin typeface="Lexend"/>
              </a:rPr>
              <a:t>The mental health needs of victims will be considered from the outset of engagement in </a:t>
            </a:r>
            <a:r>
              <a:rPr lang="en-GB" sz="1600">
                <a:solidFill>
                  <a:schemeClr val="bg1"/>
                </a:solidFill>
                <a:latin typeface="Lexend"/>
              </a:rPr>
              <a:t>commissioned domestic</a:t>
            </a:r>
            <a:r>
              <a:rPr lang="en-GB" sz="1600">
                <a:solidFill>
                  <a:schemeClr val="bg1"/>
                </a:solidFill>
                <a:effectLst/>
                <a:latin typeface="Lexend"/>
              </a:rPr>
              <a:t> abuse services. We will strengthen the relationship with mental health support </a:t>
            </a:r>
            <a:r>
              <a:rPr lang="en-GB" sz="1600">
                <a:solidFill>
                  <a:schemeClr val="bg1"/>
                </a:solidFill>
                <a:latin typeface="Lexend"/>
              </a:rPr>
              <a:t>services </a:t>
            </a:r>
            <a:r>
              <a:rPr lang="en-GB" sz="1600">
                <a:solidFill>
                  <a:schemeClr val="bg1"/>
                </a:solidFill>
                <a:effectLst/>
                <a:latin typeface="Lexend"/>
              </a:rPr>
              <a:t>and with local provision in Essex. We will ensure domestic abuse commissioned support (e.g. support groups) are flexible and accessible to ensure they meet the needs of victims.</a:t>
            </a:r>
            <a:endParaRPr lang="en-GB" sz="1600" b="1" dirty="0">
              <a:solidFill>
                <a:schemeClr val="bg1"/>
              </a:solidFill>
              <a:latin typeface="Lexend"/>
              <a:ea typeface="+mn-lt"/>
              <a:cs typeface="+mn-lt"/>
            </a:endParaRPr>
          </a:p>
        </p:txBody>
      </p:sp>
      <p:pic>
        <p:nvPicPr>
          <p:cNvPr id="9" name="Picture 2" descr="Light bulb - Free technology icons">
            <a:extLst>
              <a:ext uri="{FF2B5EF4-FFF2-40B4-BE49-F238E27FC236}">
                <a16:creationId xmlns:a16="http://schemas.microsoft.com/office/drawing/2014/main" id="{7A594CD5-DAC8-76EE-0741-7B320087D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310" y="5299580"/>
            <a:ext cx="704851" cy="7048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ntal health - Free user icons">
            <a:extLst>
              <a:ext uri="{FF2B5EF4-FFF2-40B4-BE49-F238E27FC236}">
                <a16:creationId xmlns:a16="http://schemas.microsoft.com/office/drawing/2014/main" id="{0AC615C4-D5E4-3240-2B24-D4F9300226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972" y="503495"/>
            <a:ext cx="850187" cy="85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1055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89566" y="151668"/>
            <a:ext cx="12228439" cy="636574"/>
          </a:xfrm>
        </p:spPr>
        <p:txBody>
          <a:bodyPr/>
          <a:lstStyle/>
          <a:p>
            <a:r>
              <a:rPr lang="en-GB" sz="3600" dirty="0">
                <a:latin typeface="Lexend" pitchFamily="2" charset="0"/>
              </a:rPr>
              <a:t>66% of victims supported by providers and at least 57% of those supported by districts have children </a:t>
            </a:r>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197245" y="1594884"/>
            <a:ext cx="11797510" cy="1401522"/>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r>
              <a:rPr lang="en-GB" sz="1600" b="1" dirty="0">
                <a:solidFill>
                  <a:srgbClr val="E40037"/>
                </a:solidFill>
                <a:latin typeface="Lexend" pitchFamily="2" charset="0"/>
              </a:rPr>
              <a:t>753</a:t>
            </a:r>
            <a:r>
              <a:rPr lang="en-GB" sz="1600" dirty="0">
                <a:latin typeface="Lexend" pitchFamily="2" charset="0"/>
              </a:rPr>
              <a:t> district supported victims and </a:t>
            </a:r>
            <a:r>
              <a:rPr lang="en-GB" sz="1600" b="1" dirty="0">
                <a:solidFill>
                  <a:srgbClr val="E40037"/>
                </a:solidFill>
                <a:latin typeface="Lexend" pitchFamily="2" charset="0"/>
              </a:rPr>
              <a:t>3,786</a:t>
            </a:r>
            <a:r>
              <a:rPr lang="en-GB" sz="1600" dirty="0">
                <a:latin typeface="Lexend" pitchFamily="2" charset="0"/>
              </a:rPr>
              <a:t> provider supported victims between April 2021 and March 2023 had one or more children. </a:t>
            </a:r>
            <a:endParaRPr lang="en-GB" sz="1050" dirty="0">
              <a:latin typeface="Lexend" pitchFamily="2" charset="0"/>
            </a:endParaRPr>
          </a:p>
          <a:p>
            <a:pPr marL="285750" lvl="1" indent="-285750">
              <a:buFont typeface="Arial" panose="020B0604020202020204" pitchFamily="34" charset="0"/>
              <a:buChar char="•"/>
            </a:pPr>
            <a:r>
              <a:rPr lang="en-GB" sz="1600" dirty="0">
                <a:latin typeface="Lexend" pitchFamily="2" charset="0"/>
              </a:rPr>
              <a:t>In Refuge alone across all providers, there were </a:t>
            </a:r>
            <a:r>
              <a:rPr lang="en-GB" sz="1600" b="1" dirty="0">
                <a:solidFill>
                  <a:srgbClr val="E40037"/>
                </a:solidFill>
                <a:latin typeface="Lexend" pitchFamily="2" charset="0"/>
              </a:rPr>
              <a:t>879</a:t>
            </a:r>
            <a:r>
              <a:rPr lang="en-GB" sz="1600" dirty="0">
                <a:latin typeface="Lexend" pitchFamily="2" charset="0"/>
              </a:rPr>
              <a:t> children between April 2021 and March 2023. </a:t>
            </a:r>
          </a:p>
          <a:p>
            <a:pPr marL="285750" lvl="1" indent="-285750">
              <a:buFont typeface="Arial" panose="020B0604020202020204" pitchFamily="34" charset="0"/>
              <a:buChar char="•"/>
            </a:pPr>
            <a:r>
              <a:rPr lang="en-GB" sz="1600" dirty="0">
                <a:latin typeface="Lexend" pitchFamily="2" charset="0"/>
              </a:rPr>
              <a:t>As such, a large cohort of victims would benefit from and rely on support focused on children. </a:t>
            </a:r>
          </a:p>
          <a:p>
            <a:pPr marL="285750" lvl="1" indent="-285750">
              <a:buFont typeface="Arial" panose="020B0604020202020204" pitchFamily="34" charset="0"/>
              <a:buChar char="•"/>
            </a:pPr>
            <a:endParaRPr lang="en-GB" dirty="0">
              <a:latin typeface="Lexend" pitchFamily="2" charset="0"/>
            </a:endParaRPr>
          </a:p>
          <a:p>
            <a:pPr marL="285750" lvl="1" indent="-285750">
              <a:buFont typeface="Arial" panose="020B0604020202020204" pitchFamily="34" charset="0"/>
              <a:buChar char="•"/>
            </a:pPr>
            <a:endParaRPr lang="en-GB" dirty="0"/>
          </a:p>
          <a:p>
            <a:pPr lvl="1"/>
            <a:r>
              <a:rPr lang="en-GB" dirty="0"/>
              <a:t> </a:t>
            </a:r>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p:txBody>
      </p:sp>
      <p:pic>
        <p:nvPicPr>
          <p:cNvPr id="6" name="Picture 5" descr="A stacked bar graph showing the number of children that victims had who were supported by Domestic Abuse Providers. &#10;&#10;The graph shows that the majority of clients across all three service types had no children. &#10;&#10;Specialist refuge - majority had no children, minority of clients had 1-3 children. &#10;&#10;Refuge Services - majority no children, around 25% of clients had either 1 or 2 children. In some cases clients had 4 or more children. &#10;&#10;Community services show a greater split, whilst the majority had no children, of those who had children clients were likely to have either 1-3 children. In some cases clients had 4 or more children. &#10;">
            <a:extLst>
              <a:ext uri="{FF2B5EF4-FFF2-40B4-BE49-F238E27FC236}">
                <a16:creationId xmlns:a16="http://schemas.microsoft.com/office/drawing/2014/main" id="{AC6465B9-6D87-9447-7A27-EB35EE5DCE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6727" y="3175082"/>
            <a:ext cx="5382992" cy="3423274"/>
          </a:xfrm>
          <a:prstGeom prst="rect">
            <a:avLst/>
          </a:prstGeom>
          <a:ln>
            <a:solidFill>
              <a:schemeClr val="tx1"/>
            </a:solidFill>
          </a:ln>
        </p:spPr>
      </p:pic>
      <p:graphicFrame>
        <p:nvGraphicFramePr>
          <p:cNvPr id="3" name="Chart 2" descr="A stacked bar graph showing the number of children a victim had at the time of approach per Essex district. The overall trend shows the majority of victims who approached local authority housing teams had no children. Of those with children, 2 children was most common across all districts. ">
            <a:extLst>
              <a:ext uri="{FF2B5EF4-FFF2-40B4-BE49-F238E27FC236}">
                <a16:creationId xmlns:a16="http://schemas.microsoft.com/office/drawing/2014/main" id="{6801AD42-2F62-0E02-B5EB-F91ED15EE886}"/>
              </a:ext>
            </a:extLst>
          </p:cNvPr>
          <p:cNvGraphicFramePr>
            <a:graphicFrameLocks/>
          </p:cNvGraphicFramePr>
          <p:nvPr>
            <p:extLst>
              <p:ext uri="{D42A27DB-BD31-4B8C-83A1-F6EECF244321}">
                <p14:modId xmlns:p14="http://schemas.microsoft.com/office/powerpoint/2010/main" val="2633794398"/>
              </p:ext>
            </p:extLst>
          </p:nvPr>
        </p:nvGraphicFramePr>
        <p:xfrm>
          <a:off x="422281" y="3175082"/>
          <a:ext cx="5382992" cy="3423274"/>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4B2B4110-2B60-23FE-AF68-40BA43E684F1}"/>
              </a:ext>
            </a:extLst>
          </p:cNvPr>
          <p:cNvPicPr>
            <a:picLocks noChangeAspect="1"/>
          </p:cNvPicPr>
          <p:nvPr/>
        </p:nvPicPr>
        <p:blipFill>
          <a:blip r:embed="rId5"/>
          <a:stretch>
            <a:fillRect/>
          </a:stretch>
        </p:blipFill>
        <p:spPr>
          <a:xfrm>
            <a:off x="4199288" y="6350474"/>
            <a:ext cx="665205" cy="124022"/>
          </a:xfrm>
          <a:prstGeom prst="rect">
            <a:avLst/>
          </a:prstGeom>
        </p:spPr>
      </p:pic>
    </p:spTree>
    <p:extLst>
      <p:ext uri="{BB962C8B-B14F-4D97-AF65-F5344CB8AC3E}">
        <p14:creationId xmlns:p14="http://schemas.microsoft.com/office/powerpoint/2010/main" val="302400100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80" y="135671"/>
            <a:ext cx="6528076" cy="2085961"/>
          </a:xfrm>
        </p:spPr>
        <p:txBody>
          <a:bodyPr/>
          <a:lstStyle/>
          <a:p>
            <a:r>
              <a:rPr lang="en-GB">
                <a:latin typeface="Lexend" pitchFamily="2" charset="0"/>
              </a:rPr>
              <a:t>5% of provider supported victims are pregnant, of which 75% already have one or more children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323180" y="3429000"/>
            <a:ext cx="6221459" cy="2643027"/>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r>
              <a:rPr lang="en-GB" sz="1800" dirty="0">
                <a:latin typeface="Lexend" pitchFamily="2" charset="0"/>
              </a:rPr>
              <a:t>This is the equivalent of </a:t>
            </a:r>
            <a:r>
              <a:rPr lang="en-GB" sz="1800" b="1" dirty="0">
                <a:solidFill>
                  <a:srgbClr val="E40037"/>
                </a:solidFill>
                <a:latin typeface="Lexend" pitchFamily="2" charset="0"/>
              </a:rPr>
              <a:t>309</a:t>
            </a:r>
            <a:r>
              <a:rPr lang="en-GB" sz="1800" dirty="0">
                <a:latin typeface="Lexend" pitchFamily="2" charset="0"/>
              </a:rPr>
              <a:t> pregnant individuals in a Refuge, Specialist Refuge or Community setting, of which </a:t>
            </a:r>
            <a:r>
              <a:rPr lang="en-GB" sz="1800" b="1" dirty="0">
                <a:solidFill>
                  <a:srgbClr val="E40037"/>
                </a:solidFill>
                <a:latin typeface="Lexend" pitchFamily="2" charset="0"/>
              </a:rPr>
              <a:t>231</a:t>
            </a:r>
            <a:r>
              <a:rPr lang="en-GB" sz="1800" dirty="0">
                <a:latin typeface="Lexend" pitchFamily="2" charset="0"/>
              </a:rPr>
              <a:t> also have one or more children. </a:t>
            </a:r>
          </a:p>
          <a:p>
            <a:pPr marL="285750" lvl="1" indent="-285750">
              <a:buFont typeface="Arial" panose="020B0604020202020204" pitchFamily="34" charset="0"/>
              <a:buChar char="•"/>
            </a:pPr>
            <a:r>
              <a:rPr lang="en-GB" sz="1800" dirty="0">
                <a:latin typeface="Lexend" pitchFamily="2" charset="0"/>
              </a:rPr>
              <a:t>Across districts which capture pregnancy, at least </a:t>
            </a:r>
            <a:r>
              <a:rPr lang="en-GB" sz="1800" b="1" dirty="0">
                <a:solidFill>
                  <a:srgbClr val="E40037"/>
                </a:solidFill>
                <a:latin typeface="Lexend" pitchFamily="2" charset="0"/>
              </a:rPr>
              <a:t>2%</a:t>
            </a:r>
            <a:r>
              <a:rPr lang="en-GB" sz="1800" dirty="0">
                <a:latin typeface="Lexend" pitchFamily="2" charset="0"/>
              </a:rPr>
              <a:t> of supported domestic abuse victims were pregnant at the time when they approached the local authority. </a:t>
            </a:r>
            <a:endParaRPr lang="en-GB" dirty="0"/>
          </a:p>
        </p:txBody>
      </p:sp>
      <p:graphicFrame>
        <p:nvGraphicFramePr>
          <p:cNvPr id="4" name="Chart 3" descr="A stacked bar graph showing the split of victims who approached local authority housing teams and had a recorded pregnancy at the time. The overall trend is that most victims were not pregnant at the time of approach. Basildon, Chelmsford, Colchester and Uttlesford did not provide any data regarding victim pregnancy. ">
            <a:extLst>
              <a:ext uri="{FF2B5EF4-FFF2-40B4-BE49-F238E27FC236}">
                <a16:creationId xmlns:a16="http://schemas.microsoft.com/office/drawing/2014/main" id="{F34E3A65-EC2B-3EF8-B09C-8AFA9786EEDA}"/>
              </a:ext>
            </a:extLst>
          </p:cNvPr>
          <p:cNvGraphicFramePr>
            <a:graphicFrameLocks/>
          </p:cNvGraphicFramePr>
          <p:nvPr>
            <p:extLst>
              <p:ext uri="{D42A27DB-BD31-4B8C-83A1-F6EECF244321}">
                <p14:modId xmlns:p14="http://schemas.microsoft.com/office/powerpoint/2010/main" val="1312553125"/>
              </p:ext>
            </p:extLst>
          </p:nvPr>
        </p:nvGraphicFramePr>
        <p:xfrm>
          <a:off x="6851256" y="3324226"/>
          <a:ext cx="4944956" cy="3151398"/>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B2F75BF7-950A-8E1F-330D-5E361D9270BA}"/>
              </a:ext>
            </a:extLst>
          </p:cNvPr>
          <p:cNvPicPr>
            <a:picLocks noChangeAspect="1"/>
          </p:cNvPicPr>
          <p:nvPr/>
        </p:nvPicPr>
        <p:blipFill>
          <a:blip r:embed="rId4"/>
          <a:stretch>
            <a:fillRect/>
          </a:stretch>
        </p:blipFill>
        <p:spPr>
          <a:xfrm>
            <a:off x="8696325" y="6564564"/>
            <a:ext cx="1562100" cy="209550"/>
          </a:xfrm>
          <a:prstGeom prst="rect">
            <a:avLst/>
          </a:prstGeom>
        </p:spPr>
      </p:pic>
      <p:pic>
        <p:nvPicPr>
          <p:cNvPr id="6" name="Picture 5" descr="A stacked bar graph showing the split of victims who approached domestic abuse providers and had a recorded pregnancy at the time. The overall trend shows that for each provision type the majority of clients were not pregnant at the time of the approach. Out of those clients who were pregnant, refuge services had the most pregnant clients. &#10;">
            <a:extLst>
              <a:ext uri="{FF2B5EF4-FFF2-40B4-BE49-F238E27FC236}">
                <a16:creationId xmlns:a16="http://schemas.microsoft.com/office/drawing/2014/main" id="{52B66A55-5A5B-B3B1-517E-DB5579B8E5D8}"/>
              </a:ext>
            </a:extLst>
          </p:cNvPr>
          <p:cNvPicPr>
            <a:picLocks noChangeAspect="1"/>
          </p:cNvPicPr>
          <p:nvPr/>
        </p:nvPicPr>
        <p:blipFill rotWithShape="1">
          <a:blip r:embed="rId5">
            <a:extLst>
              <a:ext uri="{28A0092B-C50C-407E-A947-70E740481C1C}">
                <a14:useLocalDpi xmlns:a14="http://schemas.microsoft.com/office/drawing/2010/main" val="0"/>
              </a:ext>
            </a:extLst>
          </a:blip>
          <a:srcRect b="9287"/>
          <a:stretch/>
        </p:blipFill>
        <p:spPr>
          <a:xfrm>
            <a:off x="6851256" y="316136"/>
            <a:ext cx="4944956" cy="3008090"/>
          </a:xfrm>
          <a:prstGeom prst="rect">
            <a:avLst/>
          </a:prstGeom>
          <a:ln>
            <a:solidFill>
              <a:schemeClr val="tx1"/>
            </a:solidFill>
          </a:ln>
        </p:spPr>
      </p:pic>
      <p:pic>
        <p:nvPicPr>
          <p:cNvPr id="14" name="Picture 13">
            <a:extLst>
              <a:ext uri="{FF2B5EF4-FFF2-40B4-BE49-F238E27FC236}">
                <a16:creationId xmlns:a16="http://schemas.microsoft.com/office/drawing/2014/main" id="{A312CFB2-36B4-AD8C-557B-A2D3C66BB3E7}"/>
              </a:ext>
            </a:extLst>
          </p:cNvPr>
          <p:cNvPicPr>
            <a:picLocks noChangeAspect="1"/>
          </p:cNvPicPr>
          <p:nvPr/>
        </p:nvPicPr>
        <p:blipFill>
          <a:blip r:embed="rId6"/>
          <a:stretch>
            <a:fillRect/>
          </a:stretch>
        </p:blipFill>
        <p:spPr>
          <a:xfrm>
            <a:off x="9593220" y="6607328"/>
            <a:ext cx="665205" cy="124022"/>
          </a:xfrm>
          <a:prstGeom prst="rect">
            <a:avLst/>
          </a:prstGeom>
        </p:spPr>
      </p:pic>
    </p:spTree>
    <p:extLst>
      <p:ext uri="{BB962C8B-B14F-4D97-AF65-F5344CB8AC3E}">
        <p14:creationId xmlns:p14="http://schemas.microsoft.com/office/powerpoint/2010/main" val="1068356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15274" y="335042"/>
            <a:ext cx="6369632" cy="2862709"/>
          </a:xfrm>
        </p:spPr>
        <p:txBody>
          <a:bodyPr/>
          <a:lstStyle/>
          <a:p>
            <a:r>
              <a:rPr lang="en-GB" sz="3200" dirty="0">
                <a:latin typeface="Lexend" pitchFamily="2" charset="0"/>
              </a:rPr>
              <a:t>Over half of victims supported by providers and at least 1 in 4 of district supported ones have Mental Health Needs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215272" y="2394921"/>
            <a:ext cx="6228057" cy="3188953"/>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b="1" dirty="0">
                <a:solidFill>
                  <a:schemeClr val="accent1"/>
                </a:solidFill>
                <a:latin typeface="Lexend" pitchFamily="2" charset="0"/>
              </a:rPr>
              <a:t>338 </a:t>
            </a:r>
            <a:r>
              <a:rPr lang="en-GB" sz="1800" b="1" dirty="0">
                <a:latin typeface="Lexend" pitchFamily="2" charset="0"/>
              </a:rPr>
              <a:t>of Refuge supported DA victims, </a:t>
            </a:r>
            <a:r>
              <a:rPr lang="en-GB" sz="1800" b="1" dirty="0">
                <a:solidFill>
                  <a:schemeClr val="accent1"/>
                </a:solidFill>
                <a:latin typeface="Lexend" pitchFamily="2" charset="0"/>
              </a:rPr>
              <a:t>2,582 </a:t>
            </a:r>
            <a:r>
              <a:rPr lang="en-GB" sz="1800" b="1" dirty="0">
                <a:latin typeface="Lexend" pitchFamily="2" charset="0"/>
              </a:rPr>
              <a:t>Community Supported victims, and </a:t>
            </a:r>
            <a:r>
              <a:rPr lang="en-GB" sz="1800" b="1" dirty="0">
                <a:solidFill>
                  <a:schemeClr val="accent1"/>
                </a:solidFill>
                <a:latin typeface="Lexend" pitchFamily="2" charset="0"/>
              </a:rPr>
              <a:t>191</a:t>
            </a:r>
            <a:r>
              <a:rPr lang="en-GB" sz="1800" b="1" dirty="0">
                <a:latin typeface="Lexend" pitchFamily="2" charset="0"/>
              </a:rPr>
              <a:t> of Specialist Refuge victims have presented a need for Mental Health Support.</a:t>
            </a:r>
          </a:p>
          <a:p>
            <a:pPr lvl="1"/>
            <a:endParaRPr lang="en-GB" sz="1800" b="1" dirty="0">
              <a:latin typeface="Lexend" pitchFamily="2" charset="0"/>
            </a:endParaRPr>
          </a:p>
          <a:p>
            <a:pPr lvl="1"/>
            <a:r>
              <a:rPr lang="en-GB" sz="1800" dirty="0">
                <a:latin typeface="Lexend" pitchFamily="2" charset="0"/>
              </a:rPr>
              <a:t>For districts capturing mental health needs, </a:t>
            </a:r>
            <a:r>
              <a:rPr lang="en-GB" sz="1800" b="1" dirty="0">
                <a:solidFill>
                  <a:srgbClr val="E40037"/>
                </a:solidFill>
                <a:latin typeface="Lexend" pitchFamily="2" charset="0"/>
              </a:rPr>
              <a:t>at least 27% (332) </a:t>
            </a:r>
            <a:r>
              <a:rPr lang="en-GB" sz="1800" dirty="0">
                <a:latin typeface="Lexend" pitchFamily="2" charset="0"/>
              </a:rPr>
              <a:t>of supported DA victims have presented a need for Mental Health Support. Please note that for 55% of district supported victims, mental health information was not available.</a:t>
            </a:r>
          </a:p>
        </p:txBody>
      </p:sp>
      <p:pic>
        <p:nvPicPr>
          <p:cNvPr id="6" name="Picture 5">
            <a:extLst>
              <a:ext uri="{FF2B5EF4-FFF2-40B4-BE49-F238E27FC236}">
                <a16:creationId xmlns:a16="http://schemas.microsoft.com/office/drawing/2014/main" id="{960711A7-1572-A90E-ED3C-5D64C9C0D0CF}"/>
              </a:ext>
            </a:extLst>
          </p:cNvPr>
          <p:cNvPicPr>
            <a:picLocks noChangeAspect="1"/>
          </p:cNvPicPr>
          <p:nvPr/>
        </p:nvPicPr>
        <p:blipFill>
          <a:blip r:embed="rId3"/>
          <a:stretch>
            <a:fillRect/>
          </a:stretch>
        </p:blipFill>
        <p:spPr>
          <a:xfrm>
            <a:off x="7763282" y="6551724"/>
            <a:ext cx="3495675" cy="200025"/>
          </a:xfrm>
          <a:prstGeom prst="rect">
            <a:avLst/>
          </a:prstGeom>
        </p:spPr>
      </p:pic>
      <p:graphicFrame>
        <p:nvGraphicFramePr>
          <p:cNvPr id="7" name="Chart 6" descr="A stacked bar chart showing the split of victims who had recorded mental health needs at the time of approaching local authority housing districts. &#10;&#10;For chelmsford harlow uttlesford epping forest and basildon the majority of victims had no data available. &#10;&#10;Tendring had the highest number of victims with mental health needs followed by colchester and maldon &#10;&#10;Brentwood and rochford did not provide any data. ">
            <a:extLst>
              <a:ext uri="{FF2B5EF4-FFF2-40B4-BE49-F238E27FC236}">
                <a16:creationId xmlns:a16="http://schemas.microsoft.com/office/drawing/2014/main" id="{1AE27BD1-0B13-6758-1F0D-F7699B4D10AD}"/>
              </a:ext>
            </a:extLst>
          </p:cNvPr>
          <p:cNvGraphicFramePr>
            <a:graphicFrameLocks/>
          </p:cNvGraphicFramePr>
          <p:nvPr>
            <p:extLst>
              <p:ext uri="{D42A27DB-BD31-4B8C-83A1-F6EECF244321}">
                <p14:modId xmlns:p14="http://schemas.microsoft.com/office/powerpoint/2010/main" val="15143864"/>
              </p:ext>
            </p:extLst>
          </p:nvPr>
        </p:nvGraphicFramePr>
        <p:xfrm>
          <a:off x="6711019" y="3401620"/>
          <a:ext cx="5157798" cy="309723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 Placeholder 4">
            <a:extLst>
              <a:ext uri="{FF2B5EF4-FFF2-40B4-BE49-F238E27FC236}">
                <a16:creationId xmlns:a16="http://schemas.microsoft.com/office/drawing/2014/main" id="{24D3B42C-2C72-B1FE-16EF-627544B56E9E}"/>
              </a:ext>
            </a:extLst>
          </p:cNvPr>
          <p:cNvSpPr txBox="1">
            <a:spLocks/>
          </p:cNvSpPr>
          <p:nvPr/>
        </p:nvSpPr>
        <p:spPr>
          <a:xfrm>
            <a:off x="656707" y="5878848"/>
            <a:ext cx="5439293" cy="752341"/>
          </a:xfrm>
          <a:prstGeom prst="rect">
            <a:avLst/>
          </a:prstGeom>
          <a:solidFill>
            <a:srgbClr val="004C94"/>
          </a:solidFill>
        </p:spPr>
        <p:txBody>
          <a:bodyPr vert="horz" lIns="91440" tIns="45720" rIns="91440" bIns="45720" rtlCol="0">
            <a:normAutofit fontScale="550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lang="en-GB" dirty="0">
                <a:solidFill>
                  <a:prstClr val="white"/>
                </a:solidFill>
                <a:latin typeface="Lexend" pitchFamily="2" charset="0"/>
              </a:rPr>
              <a:t>INSUFFICIENT MENTAL HEALTH SUPPORT WAS HIGHLIGHTED THROUGH INTERVIEWS – A LARGE GROUP OF VICTIMS COULD BENEFIT FROM ENHANCED MENTAL HEALTH SUPPORT SERVICES </a:t>
            </a:r>
            <a:endPar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endParaRPr>
          </a:p>
        </p:txBody>
      </p:sp>
      <p:pic>
        <p:nvPicPr>
          <p:cNvPr id="5" name="Picture 2" descr="Light bulb - Free technology icons">
            <a:extLst>
              <a:ext uri="{FF2B5EF4-FFF2-40B4-BE49-F238E27FC236}">
                <a16:creationId xmlns:a16="http://schemas.microsoft.com/office/drawing/2014/main" id="{01918E9C-DDEA-86FA-7726-5A29645136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088" y="5551744"/>
            <a:ext cx="704851" cy="7048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tacked bar graph showing the split of victims who approached domestic abuse providers and had recorded mental health issues. The graph has a bar for each service type. The trend is as follows: &#10;&#10;Specialist refuge - 75% of clients had mental health needs, 25% had no need mental health needs. &#10;&#10;Refuge services - over 50% of clients had mental health needs, around 40% had no mental health needs. &#10;&#10;Community Services shows a 50/50 split for mental health needs and no mental health needs. &#10;">
            <a:extLst>
              <a:ext uri="{FF2B5EF4-FFF2-40B4-BE49-F238E27FC236}">
                <a16:creationId xmlns:a16="http://schemas.microsoft.com/office/drawing/2014/main" id="{481E3CDD-D146-2598-493B-EEE64E6145B2}"/>
              </a:ext>
            </a:extLst>
          </p:cNvPr>
          <p:cNvPicPr>
            <a:picLocks noChangeAspect="1"/>
          </p:cNvPicPr>
          <p:nvPr/>
        </p:nvPicPr>
        <p:blipFill rotWithShape="1">
          <a:blip r:embed="rId6">
            <a:extLst>
              <a:ext uri="{28A0092B-C50C-407E-A947-70E740481C1C}">
                <a14:useLocalDpi xmlns:a14="http://schemas.microsoft.com/office/drawing/2010/main" val="0"/>
              </a:ext>
            </a:extLst>
          </a:blip>
          <a:srcRect b="10534"/>
          <a:stretch/>
        </p:blipFill>
        <p:spPr>
          <a:xfrm>
            <a:off x="6711018" y="538912"/>
            <a:ext cx="5157797" cy="2862708"/>
          </a:xfrm>
          <a:prstGeom prst="rect">
            <a:avLst/>
          </a:prstGeom>
          <a:ln>
            <a:solidFill>
              <a:schemeClr val="tx1"/>
            </a:solidFill>
          </a:ln>
        </p:spPr>
      </p:pic>
      <p:pic>
        <p:nvPicPr>
          <p:cNvPr id="10" name="Picture 9">
            <a:extLst>
              <a:ext uri="{FF2B5EF4-FFF2-40B4-BE49-F238E27FC236}">
                <a16:creationId xmlns:a16="http://schemas.microsoft.com/office/drawing/2014/main" id="{46022DE7-36B6-12FA-4433-2279CD549474}"/>
              </a:ext>
            </a:extLst>
          </p:cNvPr>
          <p:cNvPicPr>
            <a:picLocks noChangeAspect="1"/>
          </p:cNvPicPr>
          <p:nvPr/>
        </p:nvPicPr>
        <p:blipFill>
          <a:blip r:embed="rId7"/>
          <a:stretch>
            <a:fillRect/>
          </a:stretch>
        </p:blipFill>
        <p:spPr>
          <a:xfrm>
            <a:off x="10532563" y="6566011"/>
            <a:ext cx="866775" cy="171450"/>
          </a:xfrm>
          <a:prstGeom prst="rect">
            <a:avLst/>
          </a:prstGeom>
        </p:spPr>
      </p:pic>
    </p:spTree>
    <p:extLst>
      <p:ext uri="{BB962C8B-B14F-4D97-AF65-F5344CB8AC3E}">
        <p14:creationId xmlns:p14="http://schemas.microsoft.com/office/powerpoint/2010/main" val="250799963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80" y="186568"/>
            <a:ext cx="6231731" cy="2484238"/>
          </a:xfrm>
        </p:spPr>
        <p:txBody>
          <a:bodyPr/>
          <a:lstStyle/>
          <a:p>
            <a:r>
              <a:rPr lang="en-GB" sz="3200">
                <a:latin typeface="Lexend" pitchFamily="2" charset="0"/>
              </a:rPr>
              <a:t>At least 12% to 13% of victims have Physical Health Needs and Disabilities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1097351"/>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344250" y="2093831"/>
            <a:ext cx="6303129" cy="3499928"/>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r>
              <a:rPr lang="en-GB" sz="1800" b="1" dirty="0">
                <a:solidFill>
                  <a:schemeClr val="accent1"/>
                </a:solidFill>
                <a:latin typeface="Lexend" pitchFamily="2" charset="0"/>
              </a:rPr>
              <a:t>741</a:t>
            </a:r>
            <a:r>
              <a:rPr lang="en-GB" sz="1800" dirty="0">
                <a:latin typeface="Lexend" pitchFamily="2" charset="0"/>
              </a:rPr>
              <a:t> victims within provider services had a recorded physical disability, making up 13% of supported victims. The proportion of disabled victims was higher within Specialist Refuge at </a:t>
            </a:r>
            <a:r>
              <a:rPr lang="en-GB" sz="1800" b="1" dirty="0">
                <a:solidFill>
                  <a:schemeClr val="accent1"/>
                </a:solidFill>
                <a:latin typeface="Lexend" pitchFamily="2" charset="0"/>
              </a:rPr>
              <a:t>23%</a:t>
            </a:r>
            <a:r>
              <a:rPr lang="en-GB" sz="1800" dirty="0">
                <a:solidFill>
                  <a:schemeClr val="accent1"/>
                </a:solidFill>
                <a:latin typeface="Lexend" pitchFamily="2" charset="0"/>
              </a:rPr>
              <a:t> </a:t>
            </a:r>
            <a:r>
              <a:rPr lang="en-GB" sz="1800" dirty="0">
                <a:latin typeface="Lexend" pitchFamily="2" charset="0"/>
              </a:rPr>
              <a:t>and in Refuge, at </a:t>
            </a:r>
            <a:r>
              <a:rPr lang="en-GB" sz="1800" b="1" dirty="0">
                <a:solidFill>
                  <a:schemeClr val="accent1"/>
                </a:solidFill>
                <a:latin typeface="Lexend" pitchFamily="2" charset="0"/>
              </a:rPr>
              <a:t>16%.</a:t>
            </a:r>
            <a:endParaRPr lang="en-GB" sz="1800" dirty="0">
              <a:solidFill>
                <a:schemeClr val="accent1"/>
              </a:solidFill>
              <a:latin typeface="Lexend" pitchFamily="2" charset="0"/>
            </a:endParaRPr>
          </a:p>
          <a:p>
            <a:pPr marL="285750" lvl="1" indent="-285750">
              <a:buFont typeface="Arial" panose="020B0604020202020204" pitchFamily="34" charset="0"/>
              <a:buChar char="•"/>
            </a:pPr>
            <a:r>
              <a:rPr lang="en-GB" sz="1800" b="1" dirty="0">
                <a:solidFill>
                  <a:srgbClr val="E40037"/>
                </a:solidFill>
                <a:latin typeface="Lexend" pitchFamily="2" charset="0"/>
              </a:rPr>
              <a:t>154</a:t>
            </a:r>
            <a:r>
              <a:rPr lang="en-GB" sz="1800" dirty="0">
                <a:latin typeface="Lexend" pitchFamily="2" charset="0"/>
              </a:rPr>
              <a:t> district supported victims had a physical disability, making up </a:t>
            </a:r>
            <a:r>
              <a:rPr lang="en-GB" sz="1800" b="1" dirty="0">
                <a:solidFill>
                  <a:srgbClr val="E40037"/>
                </a:solidFill>
                <a:latin typeface="Lexend" pitchFamily="2" charset="0"/>
              </a:rPr>
              <a:t>12% </a:t>
            </a:r>
            <a:r>
              <a:rPr lang="en-GB" sz="1800" dirty="0">
                <a:latin typeface="Lexend" pitchFamily="2" charset="0"/>
              </a:rPr>
              <a:t>of all district supported victims. Please note that for 56% of district cases, physical health needs have not been recorded.</a:t>
            </a:r>
            <a:endParaRPr lang="en-GB" dirty="0"/>
          </a:p>
          <a:p>
            <a:pPr marL="285750" lvl="1" indent="-285750">
              <a:buFont typeface="Arial" panose="020B0604020202020204" pitchFamily="34" charset="0"/>
              <a:buChar char="•"/>
            </a:pPr>
            <a:endParaRPr lang="en-GB" dirty="0"/>
          </a:p>
        </p:txBody>
      </p:sp>
      <p:graphicFrame>
        <p:nvGraphicFramePr>
          <p:cNvPr id="4" name="Chart 3" descr="A stacked bar graph showing the split of victims who approach local housing authorities and had a recorded disability or support need. &#10;&#10;Across most districts the majority did not have data available. Brentwood and Rochford did not provide any data at all. &#10;&#10;Tendring, Colchester and Castle Point and had the highest number of clients with physical disabilities and support needs, but the majority across all districts where data was recorded had no recorded disability or support need.">
            <a:extLst>
              <a:ext uri="{FF2B5EF4-FFF2-40B4-BE49-F238E27FC236}">
                <a16:creationId xmlns:a16="http://schemas.microsoft.com/office/drawing/2014/main" id="{B23F0ED4-AF69-FD32-5ED4-BC6FE092B71A}"/>
              </a:ext>
            </a:extLst>
          </p:cNvPr>
          <p:cNvGraphicFramePr>
            <a:graphicFrameLocks/>
          </p:cNvGraphicFramePr>
          <p:nvPr>
            <p:extLst>
              <p:ext uri="{D42A27DB-BD31-4B8C-83A1-F6EECF244321}">
                <p14:modId xmlns:p14="http://schemas.microsoft.com/office/powerpoint/2010/main" val="901035375"/>
              </p:ext>
            </p:extLst>
          </p:nvPr>
        </p:nvGraphicFramePr>
        <p:xfrm>
          <a:off x="6739849" y="3095625"/>
          <a:ext cx="5128969" cy="3397716"/>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6">
            <a:extLst>
              <a:ext uri="{FF2B5EF4-FFF2-40B4-BE49-F238E27FC236}">
                <a16:creationId xmlns:a16="http://schemas.microsoft.com/office/drawing/2014/main" id="{6C192B81-B462-E77D-DCF4-A2773BD9DDB7}"/>
              </a:ext>
            </a:extLst>
          </p:cNvPr>
          <p:cNvPicPr>
            <a:picLocks noChangeAspect="1"/>
          </p:cNvPicPr>
          <p:nvPr/>
        </p:nvPicPr>
        <p:blipFill>
          <a:blip r:embed="rId4"/>
          <a:stretch>
            <a:fillRect/>
          </a:stretch>
        </p:blipFill>
        <p:spPr>
          <a:xfrm>
            <a:off x="8091487" y="6571419"/>
            <a:ext cx="2714625" cy="200025"/>
          </a:xfrm>
          <a:prstGeom prst="rect">
            <a:avLst/>
          </a:prstGeom>
        </p:spPr>
      </p:pic>
      <p:sp>
        <p:nvSpPr>
          <p:cNvPr id="3" name="Text Placeholder 4">
            <a:extLst>
              <a:ext uri="{FF2B5EF4-FFF2-40B4-BE49-F238E27FC236}">
                <a16:creationId xmlns:a16="http://schemas.microsoft.com/office/drawing/2014/main" id="{50596CF6-55A3-57F7-7F2D-1B5BDC75D5C9}"/>
              </a:ext>
            </a:extLst>
          </p:cNvPr>
          <p:cNvSpPr txBox="1">
            <a:spLocks/>
          </p:cNvSpPr>
          <p:nvPr/>
        </p:nvSpPr>
        <p:spPr>
          <a:xfrm>
            <a:off x="669694" y="5178521"/>
            <a:ext cx="5667408" cy="1314820"/>
          </a:xfrm>
          <a:prstGeom prst="rect">
            <a:avLst/>
          </a:prstGeom>
          <a:solidFill>
            <a:srgbClr val="004C94"/>
          </a:solidFill>
        </p:spPr>
        <p:txBody>
          <a:bodyPr vert="horz" lIns="91440" tIns="45720" rIns="91440" bIns="45720" rtlCol="0">
            <a:normAutofit fontScale="625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lang="en-GB">
                <a:solidFill>
                  <a:prstClr val="white"/>
                </a:solidFill>
                <a:latin typeface="Lexend" pitchFamily="2" charset="0"/>
              </a:rPr>
              <a:t>INTERVIEWED SURVIVORS WITH DISABILITIES MENTIONED RELUCTANCE TO LEAVE THEIR HOME WHICH MEETS THEIR ACCESSIBLITY NEEDS, TO GO INTO REFUGE.</a:t>
            </a:r>
          </a:p>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Lexend" pitchFamily="2" charset="0"/>
                <a:ea typeface="MS PGothic" pitchFamily="34" charset="-128"/>
                <a:cs typeface="+mn-cs"/>
              </a:rPr>
              <a:t>HOW CAN THIS COHORT BE BETTER SUPPORTED WITH THE ADJUSTMENT?</a:t>
            </a:r>
          </a:p>
        </p:txBody>
      </p:sp>
      <p:pic>
        <p:nvPicPr>
          <p:cNvPr id="6" name="Picture 2" descr="Light bulb - Free technology icons">
            <a:extLst>
              <a:ext uri="{FF2B5EF4-FFF2-40B4-BE49-F238E27FC236}">
                <a16:creationId xmlns:a16="http://schemas.microsoft.com/office/drawing/2014/main" id="{ADDAA921-223A-8D8D-DBB8-6EA2A8A697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734" y="4826095"/>
            <a:ext cx="704851" cy="7048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stacked by chart showing the split of victims who approached domestic abuse provided and had a recorded disability or physical support need. &#10;&#10;The graph has three bars for each service type, the trend is as follows: &#10;&#10;Specialist refuge - majority of clients did not have a recorded disability or physical support need. &#10;&#10;Refuge services - majority of clients didn't have a recorded disability or physical support need, around 40% had a recorded disability and support need. &#10;&#10;Community services - nearly 50% of victims had a recorded disability and support need. The other 50% did not have a recorded disability or support need. &#10;&#10;">
            <a:extLst>
              <a:ext uri="{FF2B5EF4-FFF2-40B4-BE49-F238E27FC236}">
                <a16:creationId xmlns:a16="http://schemas.microsoft.com/office/drawing/2014/main" id="{3ED5EE3F-8E24-F055-E88C-2531DB76AEEE}"/>
              </a:ext>
            </a:extLst>
          </p:cNvPr>
          <p:cNvPicPr>
            <a:picLocks noChangeAspect="1"/>
          </p:cNvPicPr>
          <p:nvPr/>
        </p:nvPicPr>
        <p:blipFill rotWithShape="1">
          <a:blip r:embed="rId6">
            <a:extLst>
              <a:ext uri="{28A0092B-C50C-407E-A947-70E740481C1C}">
                <a14:useLocalDpi xmlns:a14="http://schemas.microsoft.com/office/drawing/2010/main" val="0"/>
              </a:ext>
            </a:extLst>
          </a:blip>
          <a:srcRect b="10692"/>
          <a:stretch/>
        </p:blipFill>
        <p:spPr>
          <a:xfrm>
            <a:off x="6739848" y="252019"/>
            <a:ext cx="5128969" cy="2843606"/>
          </a:xfrm>
          <a:prstGeom prst="rect">
            <a:avLst/>
          </a:prstGeom>
          <a:ln>
            <a:solidFill>
              <a:schemeClr val="tx1"/>
            </a:solidFill>
          </a:ln>
        </p:spPr>
      </p:pic>
      <p:pic>
        <p:nvPicPr>
          <p:cNvPr id="8" name="Picture 7">
            <a:extLst>
              <a:ext uri="{FF2B5EF4-FFF2-40B4-BE49-F238E27FC236}">
                <a16:creationId xmlns:a16="http://schemas.microsoft.com/office/drawing/2014/main" id="{4D759D37-38BE-B6D3-821A-5A65C52D0B74}"/>
              </a:ext>
            </a:extLst>
          </p:cNvPr>
          <p:cNvPicPr>
            <a:picLocks noChangeAspect="1"/>
          </p:cNvPicPr>
          <p:nvPr/>
        </p:nvPicPr>
        <p:blipFill>
          <a:blip r:embed="rId7"/>
          <a:stretch>
            <a:fillRect/>
          </a:stretch>
        </p:blipFill>
        <p:spPr>
          <a:xfrm>
            <a:off x="9939337" y="6576877"/>
            <a:ext cx="866775" cy="171450"/>
          </a:xfrm>
          <a:prstGeom prst="rect">
            <a:avLst/>
          </a:prstGeom>
        </p:spPr>
      </p:pic>
    </p:spTree>
    <p:extLst>
      <p:ext uri="{BB962C8B-B14F-4D97-AF65-F5344CB8AC3E}">
        <p14:creationId xmlns:p14="http://schemas.microsoft.com/office/powerpoint/2010/main" val="29601330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67" y="325680"/>
            <a:ext cx="5772833" cy="2638350"/>
          </a:xfrm>
        </p:spPr>
        <p:txBody>
          <a:bodyPr/>
          <a:lstStyle/>
          <a:p>
            <a:r>
              <a:rPr lang="en-GB" sz="3200">
                <a:latin typeface="Lexend" pitchFamily="2" charset="0"/>
              </a:rPr>
              <a:t>At least 6% of district supported victims and 3% of provider supported victims have a Learning Disability</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185437" y="2855548"/>
            <a:ext cx="5772832" cy="358913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r>
              <a:rPr lang="en-GB" sz="1800" b="1" dirty="0">
                <a:solidFill>
                  <a:schemeClr val="accent1"/>
                </a:solidFill>
                <a:latin typeface="Lexend" pitchFamily="2" charset="0"/>
              </a:rPr>
              <a:t>201</a:t>
            </a:r>
            <a:r>
              <a:rPr lang="en-GB" sz="1800" dirty="0">
                <a:latin typeface="Lexend" pitchFamily="2" charset="0"/>
              </a:rPr>
              <a:t> of domestic abuse victims supported by DA providers had a Learning Disability. Refuge had the largest proportion of victims with a Learning Disability, </a:t>
            </a:r>
            <a:r>
              <a:rPr lang="en-GB" sz="1800" b="1" dirty="0">
                <a:solidFill>
                  <a:schemeClr val="accent1"/>
                </a:solidFill>
                <a:latin typeface="Lexend" pitchFamily="2" charset="0"/>
              </a:rPr>
              <a:t>5%.</a:t>
            </a:r>
            <a:endParaRPr lang="en-GB" sz="1800" dirty="0">
              <a:latin typeface="Lexend" pitchFamily="2" charset="0"/>
            </a:endParaRPr>
          </a:p>
          <a:p>
            <a:pPr marL="285750" lvl="1" indent="-285750">
              <a:buFont typeface="Arial" panose="020B0604020202020204" pitchFamily="34" charset="0"/>
              <a:buChar char="•"/>
            </a:pPr>
            <a:r>
              <a:rPr lang="en-GB" sz="1800" dirty="0">
                <a:latin typeface="Lexend" pitchFamily="2" charset="0"/>
              </a:rPr>
              <a:t>Across districts, at least </a:t>
            </a:r>
            <a:r>
              <a:rPr lang="en-GB" sz="1800" b="1" dirty="0">
                <a:solidFill>
                  <a:schemeClr val="accent1"/>
                </a:solidFill>
                <a:latin typeface="Lexend" pitchFamily="2" charset="0"/>
              </a:rPr>
              <a:t>6%</a:t>
            </a:r>
            <a:r>
              <a:rPr lang="en-GB" sz="1800" dirty="0">
                <a:latin typeface="Lexend" pitchFamily="2" charset="0"/>
              </a:rPr>
              <a:t> of supported victims are affected by a Learning Disability. </a:t>
            </a:r>
          </a:p>
          <a:p>
            <a:pPr marL="285750" lvl="1" indent="-285750">
              <a:buFont typeface="Arial" panose="020B0604020202020204" pitchFamily="34" charset="0"/>
              <a:buChar char="•"/>
            </a:pPr>
            <a:r>
              <a:rPr lang="en-GB" sz="1800" dirty="0">
                <a:latin typeface="Lexend" pitchFamily="2" charset="0"/>
              </a:rPr>
              <a:t>For Colchester, this figure was double the districts average, at </a:t>
            </a:r>
            <a:r>
              <a:rPr lang="en-GB" sz="1800" b="1" dirty="0">
                <a:solidFill>
                  <a:schemeClr val="accent1"/>
                </a:solidFill>
                <a:latin typeface="Lexend" pitchFamily="2" charset="0"/>
              </a:rPr>
              <a:t>12%</a:t>
            </a:r>
            <a:r>
              <a:rPr lang="en-GB" sz="1800" dirty="0">
                <a:latin typeface="Lexend" pitchFamily="2" charset="0"/>
              </a:rPr>
              <a:t>. </a:t>
            </a:r>
          </a:p>
          <a:p>
            <a:pPr marL="285750" lvl="1" indent="-285750">
              <a:buFont typeface="Arial" panose="020B0604020202020204" pitchFamily="34" charset="0"/>
              <a:buChar char="•"/>
            </a:pPr>
            <a:r>
              <a:rPr lang="en-GB" sz="1800" dirty="0">
                <a:latin typeface="Lexend" pitchFamily="2" charset="0"/>
              </a:rPr>
              <a:t>Please note that for 59% of district cases, Learning Disability needs have not been recorded.</a:t>
            </a:r>
            <a:endParaRPr lang="en-GB" dirty="0"/>
          </a:p>
          <a:p>
            <a:pPr marL="285750" lvl="1" indent="-285750">
              <a:buFont typeface="Arial" panose="020B0604020202020204" pitchFamily="34" charset="0"/>
              <a:buChar char="•"/>
            </a:pPr>
            <a:endParaRPr lang="en-GB" dirty="0"/>
          </a:p>
        </p:txBody>
      </p:sp>
      <p:graphicFrame>
        <p:nvGraphicFramePr>
          <p:cNvPr id="7" name="Chart 6" descr="A stacked bar graph showing the split of victims with learning difficulties that approached local housing authorities. The graph shows that across all districts the majority of clients did not have a learning disability. &#10;&#10;Brentwood and Rochford did not provide data. &#10;">
            <a:extLst>
              <a:ext uri="{FF2B5EF4-FFF2-40B4-BE49-F238E27FC236}">
                <a16:creationId xmlns:a16="http://schemas.microsoft.com/office/drawing/2014/main" id="{AF3A43A3-11D9-737B-FD39-CE10823FCD62}"/>
              </a:ext>
            </a:extLst>
          </p:cNvPr>
          <p:cNvGraphicFramePr>
            <a:graphicFrameLocks/>
          </p:cNvGraphicFramePr>
          <p:nvPr>
            <p:extLst>
              <p:ext uri="{D42A27DB-BD31-4B8C-83A1-F6EECF244321}">
                <p14:modId xmlns:p14="http://schemas.microsoft.com/office/powerpoint/2010/main" val="685076054"/>
              </p:ext>
            </p:extLst>
          </p:nvPr>
        </p:nvGraphicFramePr>
        <p:xfrm>
          <a:off x="6319930" y="3105150"/>
          <a:ext cx="5346238" cy="330014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C5B795CC-29E4-5450-CF73-0431BF1667D6}"/>
              </a:ext>
            </a:extLst>
          </p:cNvPr>
          <p:cNvPicPr>
            <a:picLocks noChangeAspect="1"/>
          </p:cNvPicPr>
          <p:nvPr/>
        </p:nvPicPr>
        <p:blipFill>
          <a:blip r:embed="rId4"/>
          <a:stretch>
            <a:fillRect/>
          </a:stretch>
        </p:blipFill>
        <p:spPr>
          <a:xfrm>
            <a:off x="7753350" y="6444682"/>
            <a:ext cx="2647950" cy="161925"/>
          </a:xfrm>
          <a:prstGeom prst="rect">
            <a:avLst/>
          </a:prstGeom>
        </p:spPr>
      </p:pic>
      <p:pic>
        <p:nvPicPr>
          <p:cNvPr id="4" name="Picture 3" descr="a stacked bar graph showing the split of clients with a learning disability by domestic abuse provider service type &#10;&#10;The overall trend shows the majority of clients didn't have a learning disability. Of those who did, most were supported by refuge services. &#10;&#10;">
            <a:extLst>
              <a:ext uri="{FF2B5EF4-FFF2-40B4-BE49-F238E27FC236}">
                <a16:creationId xmlns:a16="http://schemas.microsoft.com/office/drawing/2014/main" id="{3FACAB93-B364-8519-28C5-AFCC476CBD13}"/>
              </a:ext>
            </a:extLst>
          </p:cNvPr>
          <p:cNvPicPr>
            <a:picLocks noChangeAspect="1"/>
          </p:cNvPicPr>
          <p:nvPr/>
        </p:nvPicPr>
        <p:blipFill rotWithShape="1">
          <a:blip r:embed="rId5">
            <a:extLst>
              <a:ext uri="{28A0092B-C50C-407E-A947-70E740481C1C}">
                <a14:useLocalDpi xmlns:a14="http://schemas.microsoft.com/office/drawing/2010/main" val="0"/>
              </a:ext>
            </a:extLst>
          </a:blip>
          <a:srcRect b="10327"/>
          <a:stretch/>
        </p:blipFill>
        <p:spPr>
          <a:xfrm>
            <a:off x="6319922" y="184561"/>
            <a:ext cx="5346237" cy="2920589"/>
          </a:xfrm>
          <a:prstGeom prst="rect">
            <a:avLst/>
          </a:prstGeom>
          <a:ln>
            <a:solidFill>
              <a:schemeClr val="tx1"/>
            </a:solidFill>
          </a:ln>
        </p:spPr>
      </p:pic>
      <p:pic>
        <p:nvPicPr>
          <p:cNvPr id="6" name="Picture 5">
            <a:extLst>
              <a:ext uri="{FF2B5EF4-FFF2-40B4-BE49-F238E27FC236}">
                <a16:creationId xmlns:a16="http://schemas.microsoft.com/office/drawing/2014/main" id="{94D77D1E-8C5C-0002-44C4-A46B6B64C1C0}"/>
              </a:ext>
            </a:extLst>
          </p:cNvPr>
          <p:cNvPicPr>
            <a:picLocks noChangeAspect="1"/>
          </p:cNvPicPr>
          <p:nvPr/>
        </p:nvPicPr>
        <p:blipFill>
          <a:blip r:embed="rId6"/>
          <a:stretch>
            <a:fillRect/>
          </a:stretch>
        </p:blipFill>
        <p:spPr>
          <a:xfrm>
            <a:off x="9534525" y="6461431"/>
            <a:ext cx="866775" cy="171450"/>
          </a:xfrm>
          <a:prstGeom prst="rect">
            <a:avLst/>
          </a:prstGeom>
        </p:spPr>
      </p:pic>
    </p:spTree>
    <p:extLst>
      <p:ext uri="{BB962C8B-B14F-4D97-AF65-F5344CB8AC3E}">
        <p14:creationId xmlns:p14="http://schemas.microsoft.com/office/powerpoint/2010/main" val="39762809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79" y="274414"/>
            <a:ext cx="6475338" cy="3025833"/>
          </a:xfrm>
        </p:spPr>
        <p:txBody>
          <a:bodyPr/>
          <a:lstStyle/>
          <a:p>
            <a:r>
              <a:rPr lang="en-GB" sz="3200">
                <a:latin typeface="Lexend" pitchFamily="2" charset="0"/>
              </a:rPr>
              <a:t>1 in 2 victims within Specialist Refuge had alcohol support needs, whilst 1 in 4 victims supported by Drug &amp; Alcohol Services had experienced DA  </a:t>
            </a:r>
            <a:br>
              <a:rPr lang="en-GB" sz="3200">
                <a:latin typeface="Lexend" pitchFamily="2" charset="0"/>
              </a:rPr>
            </a:br>
            <a:br>
              <a:rPr lang="en-GB" sz="3200">
                <a:latin typeface="Lexend" pitchFamily="2" charset="0"/>
              </a:rPr>
            </a:br>
            <a:endParaRPr lang="en-GB" sz="3200">
              <a:latin typeface="Lexend" pitchFamily="2" charset="0"/>
            </a:endParaRP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243285" y="2958674"/>
            <a:ext cx="6635126" cy="3228996"/>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b="1" dirty="0">
                <a:solidFill>
                  <a:srgbClr val="E40037"/>
                </a:solidFill>
                <a:latin typeface="Lexend" pitchFamily="2" charset="0"/>
              </a:rPr>
              <a:t>287 </a:t>
            </a:r>
            <a:r>
              <a:rPr lang="en-GB" sz="1800" dirty="0">
                <a:latin typeface="Lexend" pitchFamily="2" charset="0"/>
              </a:rPr>
              <a:t>victims supported by providers had alcohol dependency needs, of which </a:t>
            </a:r>
            <a:r>
              <a:rPr lang="en-GB" sz="1800" b="1" dirty="0">
                <a:solidFill>
                  <a:schemeClr val="accent1"/>
                </a:solidFill>
                <a:latin typeface="Lexend" pitchFamily="2" charset="0"/>
              </a:rPr>
              <a:t>120 </a:t>
            </a:r>
            <a:r>
              <a:rPr lang="en-GB" sz="1800" dirty="0">
                <a:solidFill>
                  <a:schemeClr val="accent1"/>
                </a:solidFill>
                <a:latin typeface="Lexend" pitchFamily="2" charset="0"/>
              </a:rPr>
              <a:t>(49%) </a:t>
            </a:r>
            <a:r>
              <a:rPr lang="en-GB" sz="1800" dirty="0">
                <a:latin typeface="Lexend" pitchFamily="2" charset="0"/>
              </a:rPr>
              <a:t>were supported within Specialist Refuge.</a:t>
            </a:r>
          </a:p>
          <a:p>
            <a:pPr lvl="1"/>
            <a:r>
              <a:rPr lang="en-GB" sz="1800" dirty="0">
                <a:latin typeface="Lexend" pitchFamily="2" charset="0"/>
              </a:rPr>
              <a:t>Across the districts capturing this field, at least </a:t>
            </a:r>
            <a:r>
              <a:rPr lang="en-GB" sz="1800" b="1" dirty="0">
                <a:solidFill>
                  <a:srgbClr val="E40037"/>
                </a:solidFill>
                <a:latin typeface="Lexend" pitchFamily="2" charset="0"/>
              </a:rPr>
              <a:t>3%</a:t>
            </a:r>
            <a:r>
              <a:rPr lang="en-GB" sz="1800" b="1" dirty="0">
                <a:latin typeface="Lexend" pitchFamily="2" charset="0"/>
              </a:rPr>
              <a:t> </a:t>
            </a:r>
            <a:r>
              <a:rPr lang="en-GB" sz="1800" dirty="0">
                <a:latin typeface="Lexend" pitchFamily="2" charset="0"/>
              </a:rPr>
              <a:t>of district supported victims have alcohol dependency needs. </a:t>
            </a:r>
          </a:p>
          <a:p>
            <a:pPr lvl="1"/>
            <a:r>
              <a:rPr lang="en-GB" sz="1800" b="1" dirty="0">
                <a:solidFill>
                  <a:srgbClr val="E40037"/>
                </a:solidFill>
                <a:latin typeface="Lexend" pitchFamily="2" charset="0"/>
              </a:rPr>
              <a:t>A significant proportion* of the 287 </a:t>
            </a:r>
            <a:r>
              <a:rPr lang="en-GB" sz="1800" dirty="0">
                <a:latin typeface="Lexend" pitchFamily="2" charset="0"/>
              </a:rPr>
              <a:t>individuals supported by ECC commissioned Drug and Alcohol Services in financial year 2022/2023 for Alcohol Dependency had either experienced Domestic Abuse or were experiencing it at the time of the service.</a:t>
            </a:r>
            <a:endParaRPr lang="en-GB" dirty="0">
              <a:latin typeface="Lexend" pitchFamily="2" charset="0"/>
            </a:endParaRPr>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p:txBody>
      </p:sp>
      <p:graphicFrame>
        <p:nvGraphicFramePr>
          <p:cNvPr id="4" name="Chart 3" descr="A stacked bar chart showing the split of clients with alcohol support needs who approached local authority housing teams. &#10;&#10;The trend shows most clients did not have alcohol support needs. Brentwood, Harlow, Maldon and Rochford did not supply data. ">
            <a:extLst>
              <a:ext uri="{FF2B5EF4-FFF2-40B4-BE49-F238E27FC236}">
                <a16:creationId xmlns:a16="http://schemas.microsoft.com/office/drawing/2014/main" id="{C488E9F6-DCCD-A63E-6A07-685E0667E759}"/>
              </a:ext>
            </a:extLst>
          </p:cNvPr>
          <p:cNvGraphicFramePr>
            <a:graphicFrameLocks/>
          </p:cNvGraphicFramePr>
          <p:nvPr>
            <p:extLst>
              <p:ext uri="{D42A27DB-BD31-4B8C-83A1-F6EECF244321}">
                <p14:modId xmlns:p14="http://schemas.microsoft.com/office/powerpoint/2010/main" val="3269402736"/>
              </p:ext>
            </p:extLst>
          </p:nvPr>
        </p:nvGraphicFramePr>
        <p:xfrm>
          <a:off x="6878411" y="2958675"/>
          <a:ext cx="4812246" cy="3534665"/>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descr="A stacked bar chart showing the split of victims supported by domestic abuse providers who had recorded alcohol support needs. &#10;&#10;50% of victims in specialist refuge had alcohol support needs. In contract the majority of victims in refuge and community of services had no alcohol support needs. ">
            <a:extLst>
              <a:ext uri="{FF2B5EF4-FFF2-40B4-BE49-F238E27FC236}">
                <a16:creationId xmlns:a16="http://schemas.microsoft.com/office/drawing/2014/main" id="{E19FCA9C-4FB3-E437-07A6-02970F82C0FC}"/>
              </a:ext>
            </a:extLst>
          </p:cNvPr>
          <p:cNvPicPr>
            <a:picLocks noChangeAspect="1"/>
          </p:cNvPicPr>
          <p:nvPr/>
        </p:nvPicPr>
        <p:blipFill rotWithShape="1">
          <a:blip r:embed="rId4">
            <a:extLst>
              <a:ext uri="{28A0092B-C50C-407E-A947-70E740481C1C}">
                <a14:useLocalDpi xmlns:a14="http://schemas.microsoft.com/office/drawing/2010/main" val="0"/>
              </a:ext>
            </a:extLst>
          </a:blip>
          <a:srcRect b="10167"/>
          <a:stretch/>
        </p:blipFill>
        <p:spPr>
          <a:xfrm>
            <a:off x="6878411" y="85455"/>
            <a:ext cx="4812246" cy="2873219"/>
          </a:xfrm>
          <a:prstGeom prst="rect">
            <a:avLst/>
          </a:prstGeom>
          <a:ln>
            <a:solidFill>
              <a:schemeClr val="tx1"/>
            </a:solidFill>
          </a:ln>
        </p:spPr>
      </p:pic>
      <p:pic>
        <p:nvPicPr>
          <p:cNvPr id="8" name="Picture 7">
            <a:extLst>
              <a:ext uri="{FF2B5EF4-FFF2-40B4-BE49-F238E27FC236}">
                <a16:creationId xmlns:a16="http://schemas.microsoft.com/office/drawing/2014/main" id="{C7AC45BE-0F50-88F7-567A-83F8DD357A70}"/>
              </a:ext>
            </a:extLst>
          </p:cNvPr>
          <p:cNvPicPr>
            <a:picLocks noChangeAspect="1"/>
          </p:cNvPicPr>
          <p:nvPr/>
        </p:nvPicPr>
        <p:blipFill>
          <a:blip r:embed="rId5"/>
          <a:stretch>
            <a:fillRect/>
          </a:stretch>
        </p:blipFill>
        <p:spPr>
          <a:xfrm>
            <a:off x="7426342" y="6543945"/>
            <a:ext cx="3914775" cy="228600"/>
          </a:xfrm>
          <a:prstGeom prst="rect">
            <a:avLst/>
          </a:prstGeom>
        </p:spPr>
      </p:pic>
      <p:sp>
        <p:nvSpPr>
          <p:cNvPr id="3" name="TextBox 2">
            <a:extLst>
              <a:ext uri="{FF2B5EF4-FFF2-40B4-BE49-F238E27FC236}">
                <a16:creationId xmlns:a16="http://schemas.microsoft.com/office/drawing/2014/main" id="{94F49CE5-C47A-0503-D0C4-262C4DE7A530}"/>
              </a:ext>
            </a:extLst>
          </p:cNvPr>
          <p:cNvSpPr txBox="1"/>
          <p:nvPr/>
        </p:nvSpPr>
        <p:spPr>
          <a:xfrm>
            <a:off x="300444" y="6620193"/>
            <a:ext cx="9973713" cy="170819"/>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*Low figure was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22090531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77" y="315051"/>
            <a:ext cx="6320688" cy="3209412"/>
          </a:xfrm>
        </p:spPr>
        <p:txBody>
          <a:bodyPr/>
          <a:lstStyle/>
          <a:p>
            <a:r>
              <a:rPr lang="en-GB" sz="3200">
                <a:latin typeface="Lexend" pitchFamily="2" charset="0"/>
              </a:rPr>
              <a:t>Over two thirds of victims in Specialist Refuge have Drug Dependency Needs, whilst 22% of Drug Support service clients have experienced DA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231188" y="2979529"/>
            <a:ext cx="6804100" cy="3411619"/>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700" b="1" dirty="0">
                <a:solidFill>
                  <a:schemeClr val="accent1"/>
                </a:solidFill>
                <a:latin typeface="Lexend" pitchFamily="2" charset="0"/>
              </a:rPr>
              <a:t>6% (318) </a:t>
            </a:r>
            <a:r>
              <a:rPr lang="en-GB" sz="1700" dirty="0">
                <a:latin typeface="Lexend" pitchFamily="2" charset="0"/>
              </a:rPr>
              <a:t>of</a:t>
            </a:r>
            <a:r>
              <a:rPr lang="en-GB" sz="1700" b="1" dirty="0">
                <a:solidFill>
                  <a:schemeClr val="accent1"/>
                </a:solidFill>
                <a:latin typeface="Lexend" pitchFamily="2" charset="0"/>
              </a:rPr>
              <a:t> </a:t>
            </a:r>
            <a:r>
              <a:rPr lang="en-GB" sz="1700" dirty="0">
                <a:latin typeface="Lexend" pitchFamily="2" charset="0"/>
              </a:rPr>
              <a:t>victims supported by domestic abuse providers have Drug Dependency needs. Most of these victims were supported within Specialist Refuge </a:t>
            </a:r>
            <a:r>
              <a:rPr lang="en-GB" sz="1700" dirty="0">
                <a:solidFill>
                  <a:schemeClr val="accent1"/>
                </a:solidFill>
                <a:latin typeface="Lexend" pitchFamily="2" charset="0"/>
              </a:rPr>
              <a:t>(</a:t>
            </a:r>
            <a:r>
              <a:rPr lang="en-GB" sz="1700" b="1" dirty="0">
                <a:solidFill>
                  <a:schemeClr val="accent1"/>
                </a:solidFill>
                <a:latin typeface="Lexend" pitchFamily="2" charset="0"/>
              </a:rPr>
              <a:t>68%</a:t>
            </a:r>
            <a:r>
              <a:rPr lang="en-GB" sz="1700" dirty="0">
                <a:solidFill>
                  <a:schemeClr val="accent1"/>
                </a:solidFill>
                <a:latin typeface="Lexend" pitchFamily="2" charset="0"/>
              </a:rPr>
              <a:t>, 167)</a:t>
            </a:r>
            <a:r>
              <a:rPr lang="en-GB" sz="1700" dirty="0">
                <a:latin typeface="Lexend" pitchFamily="2" charset="0"/>
              </a:rPr>
              <a:t>. </a:t>
            </a:r>
          </a:p>
          <a:p>
            <a:pPr lvl="1"/>
            <a:r>
              <a:rPr lang="en-GB" sz="1700" dirty="0">
                <a:latin typeface="Lexend" pitchFamily="2" charset="0"/>
              </a:rPr>
              <a:t>Across districts which capture this information, </a:t>
            </a:r>
            <a:r>
              <a:rPr lang="en-GB" sz="1700" b="1" dirty="0">
                <a:solidFill>
                  <a:srgbClr val="E40037"/>
                </a:solidFill>
                <a:latin typeface="Lexend" pitchFamily="2" charset="0"/>
              </a:rPr>
              <a:t>3% </a:t>
            </a:r>
            <a:r>
              <a:rPr lang="en-GB" sz="1700" dirty="0">
                <a:latin typeface="Lexend" pitchFamily="2" charset="0"/>
              </a:rPr>
              <a:t>of supported victims are presenting Drug Dependency needs. Please note however that for 62% of cases supported by all districts, Drug Dependency has not been recorded.</a:t>
            </a:r>
          </a:p>
          <a:p>
            <a:pPr lvl="1"/>
            <a:r>
              <a:rPr lang="en-GB" sz="1700" b="1" dirty="0">
                <a:solidFill>
                  <a:srgbClr val="E40037"/>
                </a:solidFill>
                <a:latin typeface="Lexend" pitchFamily="2" charset="0"/>
              </a:rPr>
              <a:t>107 of the 489 </a:t>
            </a:r>
            <a:r>
              <a:rPr lang="en-GB" sz="1700" dirty="0">
                <a:latin typeface="Lexend" pitchFamily="2" charset="0"/>
              </a:rPr>
              <a:t>individuals supported by ECC commissioned Drug and Alcohol Services between in financial year 2022/2023 for Drug Dependency had either experienced Domestic Abuse or were experiencing it at the time of the service, making up </a:t>
            </a:r>
            <a:r>
              <a:rPr lang="en-GB" sz="1700" b="1" dirty="0">
                <a:solidFill>
                  <a:srgbClr val="E40037"/>
                </a:solidFill>
                <a:latin typeface="Lexend" pitchFamily="2" charset="0"/>
              </a:rPr>
              <a:t>22% </a:t>
            </a:r>
            <a:r>
              <a:rPr lang="en-GB" sz="1700" dirty="0">
                <a:latin typeface="Lexend" pitchFamily="2" charset="0"/>
              </a:rPr>
              <a:t>of the cohort.</a:t>
            </a:r>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p:txBody>
      </p:sp>
      <p:graphicFrame>
        <p:nvGraphicFramePr>
          <p:cNvPr id="4" name="Chart 3" descr="A stacked bar chart showing the split of clients with drug support needs who approached local authority housing teams. &#10;&#10;The trend shows most clients did not have drug support needs. Brentwood, Maldon and Rochford did not supply data. ">
            <a:extLst>
              <a:ext uri="{FF2B5EF4-FFF2-40B4-BE49-F238E27FC236}">
                <a16:creationId xmlns:a16="http://schemas.microsoft.com/office/drawing/2014/main" id="{67ADF593-37CF-7704-250E-06DB2AE0148F}"/>
              </a:ext>
            </a:extLst>
          </p:cNvPr>
          <p:cNvGraphicFramePr>
            <a:graphicFrameLocks/>
          </p:cNvGraphicFramePr>
          <p:nvPr>
            <p:extLst>
              <p:ext uri="{D42A27DB-BD31-4B8C-83A1-F6EECF244321}">
                <p14:modId xmlns:p14="http://schemas.microsoft.com/office/powerpoint/2010/main" val="3434451422"/>
              </p:ext>
            </p:extLst>
          </p:nvPr>
        </p:nvGraphicFramePr>
        <p:xfrm>
          <a:off x="7035288" y="2914651"/>
          <a:ext cx="4734445" cy="3506697"/>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a:extLst>
              <a:ext uri="{FF2B5EF4-FFF2-40B4-BE49-F238E27FC236}">
                <a16:creationId xmlns:a16="http://schemas.microsoft.com/office/drawing/2014/main" id="{B90E599E-A9EB-9DFA-1C5A-713AFEAC2718}"/>
              </a:ext>
            </a:extLst>
          </p:cNvPr>
          <p:cNvPicPr>
            <a:picLocks noChangeAspect="1"/>
          </p:cNvPicPr>
          <p:nvPr/>
        </p:nvPicPr>
        <p:blipFill>
          <a:blip r:embed="rId4"/>
          <a:stretch>
            <a:fillRect/>
          </a:stretch>
        </p:blipFill>
        <p:spPr>
          <a:xfrm>
            <a:off x="7530847" y="6542949"/>
            <a:ext cx="3743325" cy="209550"/>
          </a:xfrm>
          <a:prstGeom prst="rect">
            <a:avLst/>
          </a:prstGeom>
        </p:spPr>
      </p:pic>
      <p:pic>
        <p:nvPicPr>
          <p:cNvPr id="7" name="Picture 6" descr="A stacked bar chart showing the split of victims supported by domestic abuse providers who had recorded drug support needs. &#10;&#10;The majority of victims in specialist refuge had drug support needs. In contract most victims in refuge and community of services had no drug support needs. ">
            <a:extLst>
              <a:ext uri="{FF2B5EF4-FFF2-40B4-BE49-F238E27FC236}">
                <a16:creationId xmlns:a16="http://schemas.microsoft.com/office/drawing/2014/main" id="{B5EB4DA9-91CA-3C96-CF0B-F000B684626E}"/>
              </a:ext>
            </a:extLst>
          </p:cNvPr>
          <p:cNvPicPr>
            <a:picLocks noChangeAspect="1"/>
          </p:cNvPicPr>
          <p:nvPr/>
        </p:nvPicPr>
        <p:blipFill rotWithShape="1">
          <a:blip r:embed="rId5">
            <a:extLst>
              <a:ext uri="{28A0092B-C50C-407E-A947-70E740481C1C}">
                <a14:useLocalDpi xmlns:a14="http://schemas.microsoft.com/office/drawing/2010/main" val="0"/>
              </a:ext>
            </a:extLst>
          </a:blip>
          <a:srcRect b="11234"/>
          <a:stretch/>
        </p:blipFill>
        <p:spPr>
          <a:xfrm>
            <a:off x="7035287" y="89083"/>
            <a:ext cx="4734445" cy="2825568"/>
          </a:xfrm>
          <a:prstGeom prst="rect">
            <a:avLst/>
          </a:prstGeom>
          <a:ln>
            <a:solidFill>
              <a:schemeClr val="tx1"/>
            </a:solidFill>
          </a:ln>
        </p:spPr>
      </p:pic>
      <p:pic>
        <p:nvPicPr>
          <p:cNvPr id="5" name="Picture 4">
            <a:extLst>
              <a:ext uri="{FF2B5EF4-FFF2-40B4-BE49-F238E27FC236}">
                <a16:creationId xmlns:a16="http://schemas.microsoft.com/office/drawing/2014/main" id="{21E7DC04-4319-F5EB-FD86-AE2FC8520B5F}"/>
              </a:ext>
            </a:extLst>
          </p:cNvPr>
          <p:cNvPicPr>
            <a:picLocks noChangeAspect="1"/>
          </p:cNvPicPr>
          <p:nvPr/>
        </p:nvPicPr>
        <p:blipFill>
          <a:blip r:embed="rId6"/>
          <a:stretch>
            <a:fillRect/>
          </a:stretch>
        </p:blipFill>
        <p:spPr>
          <a:xfrm>
            <a:off x="10407397" y="6561999"/>
            <a:ext cx="866775" cy="171450"/>
          </a:xfrm>
          <a:prstGeom prst="rect">
            <a:avLst/>
          </a:prstGeom>
        </p:spPr>
      </p:pic>
    </p:spTree>
    <p:extLst>
      <p:ext uri="{BB962C8B-B14F-4D97-AF65-F5344CB8AC3E}">
        <p14:creationId xmlns:p14="http://schemas.microsoft.com/office/powerpoint/2010/main" val="428236443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98687" y="77622"/>
            <a:ext cx="11488513" cy="2710552"/>
          </a:xfrm>
        </p:spPr>
        <p:txBody>
          <a:bodyPr/>
          <a:lstStyle/>
          <a:p>
            <a:r>
              <a:rPr lang="en-GB" sz="3600" dirty="0">
                <a:latin typeface="Lexend" pitchFamily="2" charset="0"/>
              </a:rPr>
              <a:t>7% of victims in Refuge have No Recourse to Public Funds, and 15% of victims in Specialist Refuge have an Offending History</a:t>
            </a:r>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398687" y="1885799"/>
            <a:ext cx="11488513" cy="1397171"/>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b="1" dirty="0">
                <a:solidFill>
                  <a:schemeClr val="accent1"/>
                </a:solidFill>
                <a:latin typeface="Lexend" pitchFamily="2" charset="0"/>
              </a:rPr>
              <a:t>4% </a:t>
            </a:r>
            <a:r>
              <a:rPr lang="en-GB" dirty="0">
                <a:solidFill>
                  <a:schemeClr val="accent1"/>
                </a:solidFill>
                <a:latin typeface="Lexend" pitchFamily="2" charset="0"/>
              </a:rPr>
              <a:t>(221) </a:t>
            </a:r>
            <a:r>
              <a:rPr lang="en-GB" dirty="0">
                <a:latin typeface="Lexend" pitchFamily="2" charset="0"/>
              </a:rPr>
              <a:t>of victims supported by providers have No Recourse to Public Funds. This proportion is higher</a:t>
            </a:r>
            <a:r>
              <a:rPr lang="en-GB" b="1" dirty="0">
                <a:solidFill>
                  <a:srgbClr val="E40037"/>
                </a:solidFill>
                <a:latin typeface="Lexend" pitchFamily="2" charset="0"/>
              </a:rPr>
              <a:t> </a:t>
            </a:r>
            <a:r>
              <a:rPr lang="en-GB" dirty="0">
                <a:latin typeface="Lexend" pitchFamily="2" charset="0"/>
              </a:rPr>
              <a:t>for victims in Refuge, of which </a:t>
            </a:r>
            <a:r>
              <a:rPr lang="en-GB" b="1" dirty="0">
                <a:solidFill>
                  <a:srgbClr val="E40037"/>
                </a:solidFill>
                <a:latin typeface="Lexend" pitchFamily="2" charset="0"/>
              </a:rPr>
              <a:t>7% </a:t>
            </a:r>
            <a:r>
              <a:rPr lang="en-GB" dirty="0">
                <a:solidFill>
                  <a:srgbClr val="E40037"/>
                </a:solidFill>
                <a:latin typeface="Lexend" pitchFamily="2" charset="0"/>
              </a:rPr>
              <a:t>(41) </a:t>
            </a:r>
            <a:r>
              <a:rPr lang="en-GB" dirty="0">
                <a:latin typeface="Lexend" pitchFamily="2" charset="0"/>
              </a:rPr>
              <a:t>have No Recourse to Public Funds.</a:t>
            </a:r>
            <a:endParaRPr lang="en-GB" dirty="0">
              <a:solidFill>
                <a:schemeClr val="accent1"/>
              </a:solidFill>
              <a:latin typeface="Lexend" pitchFamily="2" charset="0"/>
            </a:endParaRPr>
          </a:p>
          <a:p>
            <a:pPr lvl="1"/>
            <a:r>
              <a:rPr lang="en-GB" dirty="0">
                <a:latin typeface="Lexend" pitchFamily="2" charset="0"/>
              </a:rPr>
              <a:t>Across victims supported by domestic abuse providers, </a:t>
            </a:r>
            <a:r>
              <a:rPr lang="en-GB" b="1" dirty="0">
                <a:solidFill>
                  <a:srgbClr val="E40037"/>
                </a:solidFill>
                <a:latin typeface="Lexend" pitchFamily="2" charset="0"/>
              </a:rPr>
              <a:t>2% </a:t>
            </a:r>
            <a:r>
              <a:rPr lang="en-GB" dirty="0">
                <a:solidFill>
                  <a:srgbClr val="E40037"/>
                </a:solidFill>
                <a:latin typeface="Lexend" pitchFamily="2" charset="0"/>
              </a:rPr>
              <a:t>(128) </a:t>
            </a:r>
            <a:r>
              <a:rPr lang="en-GB" dirty="0">
                <a:latin typeface="Lexend" pitchFamily="2" charset="0"/>
              </a:rPr>
              <a:t>of victims have an Offending History. </a:t>
            </a:r>
          </a:p>
          <a:p>
            <a:pPr lvl="1"/>
            <a:endParaRPr lang="en-GB" dirty="0">
              <a:latin typeface="Lexend" pitchFamily="2" charset="0"/>
            </a:endParaRPr>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p:txBody>
      </p:sp>
      <p:pic>
        <p:nvPicPr>
          <p:cNvPr id="6" name="Picture 5" descr="A stacked bar graph showing the split of clients supported by domestic abuse providers who had a history of offending. &#10;&#10;Across all services, most clients did not have an offending history. Of those who did, the majority were supported within Specialist Refuge. ">
            <a:extLst>
              <a:ext uri="{FF2B5EF4-FFF2-40B4-BE49-F238E27FC236}">
                <a16:creationId xmlns:a16="http://schemas.microsoft.com/office/drawing/2014/main" id="{28D26961-F7D9-741D-B436-E71DBB571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290" y="3282970"/>
            <a:ext cx="5255082" cy="3243878"/>
          </a:xfrm>
          <a:prstGeom prst="rect">
            <a:avLst/>
          </a:prstGeom>
          <a:ln>
            <a:solidFill>
              <a:schemeClr val="tx1"/>
            </a:solidFill>
          </a:ln>
        </p:spPr>
      </p:pic>
      <p:graphicFrame>
        <p:nvGraphicFramePr>
          <p:cNvPr id="3" name="Chart 2">
            <a:extLst>
              <a:ext uri="{FF2B5EF4-FFF2-40B4-BE49-F238E27FC236}">
                <a16:creationId xmlns:a16="http://schemas.microsoft.com/office/drawing/2014/main" id="{28696953-83A0-98F3-ED81-6DC67646FECE}"/>
              </a:ext>
            </a:extLst>
          </p:cNvPr>
          <p:cNvGraphicFramePr>
            <a:graphicFrameLocks/>
          </p:cNvGraphicFramePr>
          <p:nvPr>
            <p:extLst>
              <p:ext uri="{D42A27DB-BD31-4B8C-83A1-F6EECF244321}">
                <p14:modId xmlns:p14="http://schemas.microsoft.com/office/powerpoint/2010/main" val="1641598198"/>
              </p:ext>
            </p:extLst>
          </p:nvPr>
        </p:nvGraphicFramePr>
        <p:xfrm>
          <a:off x="546628" y="3282970"/>
          <a:ext cx="5255083" cy="324387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816528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98687" y="128993"/>
            <a:ext cx="12355288" cy="1186099"/>
          </a:xfrm>
        </p:spPr>
        <p:txBody>
          <a:bodyPr/>
          <a:lstStyle/>
          <a:p>
            <a:r>
              <a:rPr lang="en-GB" sz="3600">
                <a:latin typeface="Lexend" pitchFamily="2" charset="0"/>
              </a:rPr>
              <a:t>13% of victims in Refuge and 4% of district supported victims have experienced sexual abuse </a:t>
            </a:r>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304800" y="1626781"/>
            <a:ext cx="11488513" cy="1391343"/>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r>
              <a:rPr lang="en-GB" dirty="0">
                <a:latin typeface="Lexend" pitchFamily="2" charset="0"/>
              </a:rPr>
              <a:t>Across all provider services, </a:t>
            </a:r>
            <a:r>
              <a:rPr lang="en-GB" b="1" dirty="0">
                <a:solidFill>
                  <a:srgbClr val="E40037"/>
                </a:solidFill>
                <a:latin typeface="Lexend" pitchFamily="2" charset="0"/>
              </a:rPr>
              <a:t>7% </a:t>
            </a:r>
            <a:r>
              <a:rPr lang="en-GB" dirty="0">
                <a:solidFill>
                  <a:srgbClr val="E40037"/>
                </a:solidFill>
                <a:latin typeface="Lexend" pitchFamily="2" charset="0"/>
              </a:rPr>
              <a:t>(386) </a:t>
            </a:r>
            <a:r>
              <a:rPr lang="en-GB" dirty="0">
                <a:latin typeface="Lexend" pitchFamily="2" charset="0"/>
              </a:rPr>
              <a:t>of supported victims have been recorded as having experienced sexual abuse. The proportion of refuge supported victims who had experienced sexual abuse is higher, at </a:t>
            </a:r>
            <a:r>
              <a:rPr lang="en-GB" b="1" dirty="0">
                <a:solidFill>
                  <a:srgbClr val="E40037"/>
                </a:solidFill>
                <a:latin typeface="Lexend" pitchFamily="2" charset="0"/>
              </a:rPr>
              <a:t>13%.</a:t>
            </a:r>
            <a:endParaRPr lang="en-GB" dirty="0">
              <a:solidFill>
                <a:srgbClr val="E40037"/>
              </a:solidFill>
              <a:latin typeface="Lexend" pitchFamily="2" charset="0"/>
            </a:endParaRPr>
          </a:p>
          <a:p>
            <a:pPr marL="285750" lvl="1" indent="-285750">
              <a:buFont typeface="Arial" panose="020B0604020202020204" pitchFamily="34" charset="0"/>
              <a:buChar char="•"/>
            </a:pPr>
            <a:r>
              <a:rPr lang="en-GB" b="1" dirty="0">
                <a:solidFill>
                  <a:srgbClr val="E40037"/>
                </a:solidFill>
                <a:latin typeface="Lexend" pitchFamily="2" charset="0"/>
              </a:rPr>
              <a:t>381</a:t>
            </a:r>
            <a:r>
              <a:rPr lang="en-GB" dirty="0">
                <a:latin typeface="Lexend" pitchFamily="2" charset="0"/>
              </a:rPr>
              <a:t> female victims experienced sexual abuse, making up </a:t>
            </a:r>
            <a:r>
              <a:rPr lang="en-GB" b="1" dirty="0">
                <a:solidFill>
                  <a:srgbClr val="E40037"/>
                </a:solidFill>
                <a:latin typeface="Lexend" pitchFamily="2" charset="0"/>
              </a:rPr>
              <a:t>7%</a:t>
            </a:r>
            <a:r>
              <a:rPr lang="en-GB" dirty="0">
                <a:latin typeface="Lexend" pitchFamily="2" charset="0"/>
              </a:rPr>
              <a:t> of all women supported by providers.</a:t>
            </a:r>
          </a:p>
          <a:p>
            <a:pPr marL="285750" lvl="1" indent="-285750">
              <a:buFont typeface="Arial" panose="020B0604020202020204" pitchFamily="34" charset="0"/>
              <a:buChar char="•"/>
            </a:pPr>
            <a:r>
              <a:rPr lang="en-GB" dirty="0">
                <a:latin typeface="Lexend" pitchFamily="2" charset="0"/>
              </a:rPr>
              <a:t>Please note these figures are estimated to be much higher due to the sensitive nature and high level of non-disclosure.</a:t>
            </a:r>
          </a:p>
        </p:txBody>
      </p:sp>
      <p:graphicFrame>
        <p:nvGraphicFramePr>
          <p:cNvPr id="6" name="Chart 5" descr="A stacked bar graph showing the split of clients who had experienced sexual abuse and were supported by local housing authorities. The graph shows that in most cases sexual abuse was not recorded by the local housing authority. Those who did experience sexual abuse were the minority within Chelmsford, Colchester, Epping Forest, Harlow, Tendring, Uttlesford and Braintree. &#10;&#10;Brentwood, Castle Point, Maldon and Rochford did not provide any data. ">
            <a:extLst>
              <a:ext uri="{FF2B5EF4-FFF2-40B4-BE49-F238E27FC236}">
                <a16:creationId xmlns:a16="http://schemas.microsoft.com/office/drawing/2014/main" id="{2190F755-746B-C23C-4940-69C62CD67C56}"/>
              </a:ext>
            </a:extLst>
          </p:cNvPr>
          <p:cNvGraphicFramePr>
            <a:graphicFrameLocks/>
          </p:cNvGraphicFramePr>
          <p:nvPr>
            <p:extLst>
              <p:ext uri="{D42A27DB-BD31-4B8C-83A1-F6EECF244321}">
                <p14:modId xmlns:p14="http://schemas.microsoft.com/office/powerpoint/2010/main" val="1234717559"/>
              </p:ext>
            </p:extLst>
          </p:nvPr>
        </p:nvGraphicFramePr>
        <p:xfrm>
          <a:off x="6503542" y="3187301"/>
          <a:ext cx="4907441" cy="31929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descr="A stacked bar graph showing the split of clients supported by domestic abuse providers who had experienced sexual abuse. &#10;&#10;Within specialist refuge and refuge services, most clients did not have data available. &#10;&#10;Within community services, most clients had no sexual abuse recorded. &#10;&#10;Of those who had a been sexually abused, most clients were supported within refuge services. &#10;">
            <a:extLst>
              <a:ext uri="{FF2B5EF4-FFF2-40B4-BE49-F238E27FC236}">
                <a16:creationId xmlns:a16="http://schemas.microsoft.com/office/drawing/2014/main" id="{9D5A27FB-4076-69FB-C48B-3EAD726F7DDB}"/>
              </a:ext>
            </a:extLst>
          </p:cNvPr>
          <p:cNvGraphicFramePr>
            <a:graphicFrameLocks/>
          </p:cNvGraphicFramePr>
          <p:nvPr>
            <p:extLst>
              <p:ext uri="{D42A27DB-BD31-4B8C-83A1-F6EECF244321}">
                <p14:modId xmlns:p14="http://schemas.microsoft.com/office/powerpoint/2010/main" val="3667110469"/>
              </p:ext>
            </p:extLst>
          </p:nvPr>
        </p:nvGraphicFramePr>
        <p:xfrm>
          <a:off x="781017" y="3187301"/>
          <a:ext cx="4907441" cy="3192951"/>
        </p:xfrm>
        <a:graphic>
          <a:graphicData uri="http://schemas.openxmlformats.org/drawingml/2006/chart">
            <c:chart xmlns:c="http://schemas.openxmlformats.org/drawingml/2006/chart" xmlns:r="http://schemas.openxmlformats.org/officeDocument/2006/relationships" r:id="rId4"/>
          </a:graphicData>
        </a:graphic>
      </p:graphicFrame>
      <p:pic>
        <p:nvPicPr>
          <p:cNvPr id="4" name="Picture 3">
            <a:extLst>
              <a:ext uri="{FF2B5EF4-FFF2-40B4-BE49-F238E27FC236}">
                <a16:creationId xmlns:a16="http://schemas.microsoft.com/office/drawing/2014/main" id="{B890D49C-693E-2ECF-9282-818FDC66F364}"/>
              </a:ext>
            </a:extLst>
          </p:cNvPr>
          <p:cNvPicPr>
            <a:picLocks noChangeAspect="1"/>
          </p:cNvPicPr>
          <p:nvPr/>
        </p:nvPicPr>
        <p:blipFill>
          <a:blip r:embed="rId5"/>
          <a:stretch>
            <a:fillRect/>
          </a:stretch>
        </p:blipFill>
        <p:spPr>
          <a:xfrm>
            <a:off x="8957262" y="6107740"/>
            <a:ext cx="866775" cy="171450"/>
          </a:xfrm>
          <a:prstGeom prst="rect">
            <a:avLst/>
          </a:prstGeom>
        </p:spPr>
      </p:pic>
      <p:pic>
        <p:nvPicPr>
          <p:cNvPr id="8" name="Picture 7">
            <a:extLst>
              <a:ext uri="{FF2B5EF4-FFF2-40B4-BE49-F238E27FC236}">
                <a16:creationId xmlns:a16="http://schemas.microsoft.com/office/drawing/2014/main" id="{6BCD5290-B3A9-F539-2E5B-FF527282F44D}"/>
              </a:ext>
            </a:extLst>
          </p:cNvPr>
          <p:cNvPicPr>
            <a:picLocks noChangeAspect="1"/>
          </p:cNvPicPr>
          <p:nvPr/>
        </p:nvPicPr>
        <p:blipFill>
          <a:blip r:embed="rId5"/>
          <a:stretch>
            <a:fillRect/>
          </a:stretch>
        </p:blipFill>
        <p:spPr>
          <a:xfrm>
            <a:off x="3234737" y="6107740"/>
            <a:ext cx="866775" cy="171450"/>
          </a:xfrm>
          <a:prstGeom prst="rect">
            <a:avLst/>
          </a:prstGeom>
        </p:spPr>
      </p:pic>
    </p:spTree>
    <p:extLst>
      <p:ext uri="{BB962C8B-B14F-4D97-AF65-F5344CB8AC3E}">
        <p14:creationId xmlns:p14="http://schemas.microsoft.com/office/powerpoint/2010/main" val="3800142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EE Aberton Colchester&#10;">
            <a:extLst>
              <a:ext uri="{FF2B5EF4-FFF2-40B4-BE49-F238E27FC236}">
                <a16:creationId xmlns:a16="http://schemas.microsoft.com/office/drawing/2014/main" id="{3C8E33CA-4A85-8CA3-BA84-4EA2E62D32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8" b="8"/>
          <a:stretch/>
        </p:blipFill>
        <p:spPr/>
      </p:pic>
      <p:sp>
        <p:nvSpPr>
          <p:cNvPr id="7" name="Title 2">
            <a:extLst>
              <a:ext uri="{FF2B5EF4-FFF2-40B4-BE49-F238E27FC236}">
                <a16:creationId xmlns:a16="http://schemas.microsoft.com/office/drawing/2014/main" id="{09CDD113-ACCD-8234-6E25-9D53E1F26C67}"/>
              </a:ext>
            </a:extLst>
          </p:cNvPr>
          <p:cNvSpPr>
            <a:spLocks noGrp="1"/>
          </p:cNvSpPr>
          <p:nvPr>
            <p:ph type="title"/>
          </p:nvPr>
        </p:nvSpPr>
        <p:spPr>
          <a:xfrm>
            <a:off x="659683" y="660909"/>
            <a:ext cx="6113592" cy="5536181"/>
          </a:xfrm>
        </p:spPr>
        <p:txBody>
          <a:bodyPr/>
          <a:lstStyle/>
          <a:p>
            <a:r>
              <a:rPr lang="en-GB" sz="4000">
                <a:solidFill>
                  <a:srgbClr val="E40037"/>
                </a:solidFill>
                <a:latin typeface="Lexend" pitchFamily="2" charset="0"/>
              </a:rPr>
              <a:t>Are any of the Characteristics or Needs of Victims p</a:t>
            </a:r>
            <a:r>
              <a:rPr lang="en-GB">
                <a:solidFill>
                  <a:srgbClr val="E40037"/>
                </a:solidFill>
                <a:latin typeface="Lexend" pitchFamily="2" charset="0"/>
              </a:rPr>
              <a:t>reventing them f</a:t>
            </a:r>
            <a:r>
              <a:rPr lang="en-GB" sz="4000">
                <a:solidFill>
                  <a:srgbClr val="E40037"/>
                </a:solidFill>
                <a:latin typeface="Lexend" pitchFamily="2" charset="0"/>
              </a:rPr>
              <a:t>rom accessing services or leading to Complexity in Relation to their Needed Support?</a:t>
            </a:r>
            <a:br>
              <a:rPr lang="en-GB" sz="4000">
                <a:latin typeface="Lexend" pitchFamily="2" charset="0"/>
              </a:rPr>
            </a:br>
            <a:br>
              <a:rPr lang="en-GB" sz="4000">
                <a:latin typeface="Lexend" pitchFamily="2" charset="0"/>
              </a:rPr>
            </a:br>
            <a:br>
              <a:rPr lang="en-GB" sz="4000">
                <a:solidFill>
                  <a:srgbClr val="FF0000"/>
                </a:solidFill>
                <a:latin typeface="Lexend" pitchFamily="2" charset="0"/>
              </a:rPr>
            </a:br>
            <a:endParaRPr lang="en-GB">
              <a:solidFill>
                <a:srgbClr val="FF0000"/>
              </a:solidFill>
              <a:latin typeface="Lexend" pitchFamily="2" charset="0"/>
            </a:endParaRPr>
          </a:p>
        </p:txBody>
      </p:sp>
    </p:spTree>
    <p:extLst>
      <p:ext uri="{BB962C8B-B14F-4D97-AF65-F5344CB8AC3E}">
        <p14:creationId xmlns:p14="http://schemas.microsoft.com/office/powerpoint/2010/main" val="2358042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76EC664-4A3D-B671-BDF4-379558FD5494}"/>
              </a:ext>
            </a:extLst>
          </p:cNvPr>
          <p:cNvSpPr txBox="1"/>
          <p:nvPr/>
        </p:nvSpPr>
        <p:spPr>
          <a:xfrm>
            <a:off x="422746" y="2676410"/>
            <a:ext cx="7790554" cy="2449388"/>
          </a:xfrm>
          <a:prstGeom prst="rect">
            <a:avLst/>
          </a:prstGeom>
          <a:noFill/>
        </p:spPr>
        <p:txBody>
          <a:bodyPr wrap="square">
            <a:spAutoFit/>
          </a:bodyPr>
          <a:lstStyle/>
          <a:p>
            <a:pPr>
              <a:spcAft>
                <a:spcPts val="1134"/>
              </a:spcAft>
            </a:pPr>
            <a:r>
              <a:rPr lang="en-GB" sz="1600" dirty="0">
                <a:latin typeface="Lexend" pitchFamily="2" charset="0"/>
              </a:rPr>
              <a:t>Over two thirds of provider supported victims (3,786) and at least 57% (753) of district supported survivors have one or more children.</a:t>
            </a:r>
          </a:p>
          <a:p>
            <a:pPr>
              <a:spcAft>
                <a:spcPts val="1134"/>
              </a:spcAft>
            </a:pPr>
            <a:r>
              <a:rPr lang="en-GB" sz="1600" dirty="0">
                <a:latin typeface="Lexend" pitchFamily="2" charset="0"/>
              </a:rPr>
              <a:t>In Refuge alone across all providers, there were 879 children between April 2021 and March 2023. The number of children being accommodated in Refuge increased by 11% in 2022/2023 compared to 2021/2022. Should demand for Refuge continue to increase in the future, considerations for accommodating increased volumes of children as well would be required, in addition to ensuring that all children can continue their schooling throughout the move to refuge, and during their stay there.</a:t>
            </a:r>
          </a:p>
        </p:txBody>
      </p:sp>
      <p:sp>
        <p:nvSpPr>
          <p:cNvPr id="3" name="TextBox 2">
            <a:extLst>
              <a:ext uri="{FF2B5EF4-FFF2-40B4-BE49-F238E27FC236}">
                <a16:creationId xmlns:a16="http://schemas.microsoft.com/office/drawing/2014/main" id="{32B78F73-AC1B-384E-7FC6-7A1C3BDAF297}"/>
              </a:ext>
            </a:extLst>
          </p:cNvPr>
          <p:cNvSpPr txBox="1"/>
          <p:nvPr/>
        </p:nvSpPr>
        <p:spPr>
          <a:xfrm>
            <a:off x="1892107" y="378310"/>
            <a:ext cx="10115394" cy="707886"/>
          </a:xfrm>
          <a:prstGeom prst="rect">
            <a:avLst/>
          </a:prstGeom>
          <a:noFill/>
        </p:spPr>
        <p:txBody>
          <a:bodyPr wrap="square">
            <a:spAutoFit/>
          </a:bodyPr>
          <a:lstStyle/>
          <a:p>
            <a:pPr marL="0" lvl="1"/>
            <a:r>
              <a:rPr lang="en-GB" sz="4000" b="1">
                <a:solidFill>
                  <a:srgbClr val="004C94"/>
                </a:solidFill>
                <a:latin typeface="Lexend" pitchFamily="2" charset="0"/>
              </a:rPr>
              <a:t>INCREASED COMPLEXITY</a:t>
            </a:r>
            <a:endParaRPr lang="en-GB" sz="4000" b="0">
              <a:solidFill>
                <a:srgbClr val="004C94"/>
              </a:solidFill>
              <a:latin typeface="Lexend" pitchFamily="2" charset="0"/>
            </a:endParaRPr>
          </a:p>
        </p:txBody>
      </p:sp>
      <p:sp>
        <p:nvSpPr>
          <p:cNvPr id="5" name="TextBox 4">
            <a:extLst>
              <a:ext uri="{FF2B5EF4-FFF2-40B4-BE49-F238E27FC236}">
                <a16:creationId xmlns:a16="http://schemas.microsoft.com/office/drawing/2014/main" id="{A59BECC5-8CD2-11AD-9AD8-F2EF5FC34B12}"/>
              </a:ext>
            </a:extLst>
          </p:cNvPr>
          <p:cNvSpPr txBox="1"/>
          <p:nvPr/>
        </p:nvSpPr>
        <p:spPr>
          <a:xfrm>
            <a:off x="2768487" y="1034403"/>
            <a:ext cx="7210265" cy="523220"/>
          </a:xfrm>
          <a:prstGeom prst="rect">
            <a:avLst/>
          </a:prstGeom>
          <a:solidFill>
            <a:schemeClr val="bg1"/>
          </a:solidFill>
        </p:spPr>
        <p:txBody>
          <a:bodyPr wrap="square">
            <a:spAutoFit/>
          </a:bodyPr>
          <a:lstStyle/>
          <a:p>
            <a:pPr marL="0" lvl="1"/>
            <a:r>
              <a:rPr lang="en-GB" sz="2800" b="1">
                <a:solidFill>
                  <a:schemeClr val="accent2">
                    <a:lumMod val="60000"/>
                    <a:lumOff val="40000"/>
                  </a:schemeClr>
                </a:solidFill>
                <a:latin typeface="Lexend" pitchFamily="2" charset="0"/>
              </a:rPr>
              <a:t>CHILDREN &amp; PARENTS</a:t>
            </a:r>
            <a:endParaRPr lang="en-GB" sz="2800" b="0">
              <a:solidFill>
                <a:schemeClr val="accent2">
                  <a:lumMod val="60000"/>
                  <a:lumOff val="40000"/>
                </a:schemeClr>
              </a:solidFill>
              <a:latin typeface="Lexend" pitchFamily="2" charset="0"/>
            </a:endParaRPr>
          </a:p>
        </p:txBody>
      </p:sp>
      <p:pic>
        <p:nvPicPr>
          <p:cNvPr id="6" name="Picture 6" descr="Mother - Free people icons">
            <a:extLst>
              <a:ext uri="{FF2B5EF4-FFF2-40B4-BE49-F238E27FC236}">
                <a16:creationId xmlns:a16="http://schemas.microsoft.com/office/drawing/2014/main" id="{BFDA37C4-2C73-AB72-2CD0-A040A48A63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031" y="488727"/>
            <a:ext cx="896089" cy="89608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E6D32C7-0CD4-293D-101B-3BE2B142FF6F}"/>
              </a:ext>
            </a:extLst>
          </p:cNvPr>
          <p:cNvSpPr txBox="1"/>
          <p:nvPr/>
        </p:nvSpPr>
        <p:spPr>
          <a:xfrm>
            <a:off x="494625" y="1814400"/>
            <a:ext cx="11353667" cy="713896"/>
          </a:xfrm>
          <a:prstGeom prst="rect">
            <a:avLst/>
          </a:prstGeom>
          <a:noFill/>
        </p:spPr>
        <p:txBody>
          <a:bodyPr wrap="square" lIns="0" tIns="0" rIns="0" bIns="0" rtlCol="0" anchor="t">
            <a:noAutofit/>
          </a:bodyPr>
          <a:lstStyle/>
          <a:p>
            <a:pPr algn="l">
              <a:spcAft>
                <a:spcPts val="1134"/>
              </a:spcAft>
            </a:pPr>
            <a:r>
              <a:rPr lang="en-GB" sz="2000" b="1" dirty="0">
                <a:solidFill>
                  <a:srgbClr val="004C94"/>
                </a:solidFill>
                <a:latin typeface="Lexend"/>
              </a:rPr>
              <a:t>Interviews with victims who are parents have highlighted concerns about the support for their children’s mental health and about their ability to continue attending school. </a:t>
            </a:r>
          </a:p>
        </p:txBody>
      </p:sp>
      <p:grpSp>
        <p:nvGrpSpPr>
          <p:cNvPr id="11" name="Group 10">
            <a:extLst>
              <a:ext uri="{FF2B5EF4-FFF2-40B4-BE49-F238E27FC236}">
                <a16:creationId xmlns:a16="http://schemas.microsoft.com/office/drawing/2014/main" id="{0F378478-747A-1AFF-CD4F-889BF3E68AAF}"/>
              </a:ext>
            </a:extLst>
          </p:cNvPr>
          <p:cNvGrpSpPr/>
          <p:nvPr/>
        </p:nvGrpSpPr>
        <p:grpSpPr>
          <a:xfrm flipH="1">
            <a:off x="10784459" y="4952143"/>
            <a:ext cx="1063834" cy="1675231"/>
            <a:chOff x="6971521" y="4046908"/>
            <a:chExt cx="1219100" cy="2006499"/>
          </a:xfrm>
        </p:grpSpPr>
        <p:pic>
          <p:nvPicPr>
            <p:cNvPr id="12" name="Graphic 11" descr="Woman wearing a striped t-shirt">
              <a:extLst>
                <a:ext uri="{FF2B5EF4-FFF2-40B4-BE49-F238E27FC236}">
                  <a16:creationId xmlns:a16="http://schemas.microsoft.com/office/drawing/2014/main" id="{ED729741-5E17-938F-416F-031D96A1EF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71521" y="4691176"/>
              <a:ext cx="1132037" cy="1362231"/>
            </a:xfrm>
            <a:prstGeom prst="rect">
              <a:avLst/>
            </a:prstGeom>
          </p:spPr>
        </p:pic>
        <p:pic>
          <p:nvPicPr>
            <p:cNvPr id="14" name="Graphic 13" descr="Woman with curly hair">
              <a:extLst>
                <a:ext uri="{FF2B5EF4-FFF2-40B4-BE49-F238E27FC236}">
                  <a16:creationId xmlns:a16="http://schemas.microsoft.com/office/drawing/2014/main" id="{BFE41FD2-A705-1D0D-94F9-DC4DC1BE219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46042" y="4046908"/>
              <a:ext cx="1144579" cy="914400"/>
            </a:xfrm>
            <a:prstGeom prst="rect">
              <a:avLst/>
            </a:prstGeom>
          </p:spPr>
        </p:pic>
      </p:grpSp>
      <p:sp>
        <p:nvSpPr>
          <p:cNvPr id="18" name="TextBox 17">
            <a:extLst>
              <a:ext uri="{FF2B5EF4-FFF2-40B4-BE49-F238E27FC236}">
                <a16:creationId xmlns:a16="http://schemas.microsoft.com/office/drawing/2014/main" id="{0AAD8D61-4443-9142-8D8A-BDDDCA2CDE6B}"/>
              </a:ext>
            </a:extLst>
          </p:cNvPr>
          <p:cNvSpPr txBox="1"/>
          <p:nvPr/>
        </p:nvSpPr>
        <p:spPr>
          <a:xfrm>
            <a:off x="8213300" y="2528296"/>
            <a:ext cx="3530904" cy="2523768"/>
          </a:xfrm>
          <a:prstGeom prst="rect">
            <a:avLst/>
          </a:prstGeom>
          <a:noFill/>
        </p:spPr>
        <p:txBody>
          <a:bodyPr wrap="square">
            <a:spAutoFit/>
          </a:bodyPr>
          <a:lstStyle/>
          <a:p>
            <a:pPr algn="ctr"/>
            <a:r>
              <a:rPr lang="en-GB" sz="1600" dirty="0">
                <a:solidFill>
                  <a:srgbClr val="004C94"/>
                </a:solidFill>
                <a:latin typeface="Lexend" pitchFamily="2" charset="0"/>
              </a:rPr>
              <a:t>“Because my son witnessed it, I was more concerned about his mental health than mine…I had to chase children’s services then through school… He kept being turned down because of his age (6), they kept saying he’s not old enough…what happens to kids that are younger than him?” </a:t>
            </a:r>
            <a:br>
              <a:rPr lang="en-GB" sz="1600" dirty="0">
                <a:solidFill>
                  <a:srgbClr val="004C94"/>
                </a:solidFill>
                <a:latin typeface="Lexend" pitchFamily="2" charset="0"/>
              </a:rPr>
            </a:br>
            <a:r>
              <a:rPr lang="en-GB" sz="1400" i="1" dirty="0">
                <a:solidFill>
                  <a:srgbClr val="004C94"/>
                </a:solidFill>
                <a:latin typeface="Lexend" pitchFamily="2" charset="0"/>
              </a:rPr>
              <a:t>[Female, 35-44, Epping]</a:t>
            </a:r>
            <a:endParaRPr lang="en-GB" sz="1600" i="1" dirty="0">
              <a:solidFill>
                <a:srgbClr val="004C94"/>
              </a:solidFill>
              <a:latin typeface="Lexend" pitchFamily="2" charset="0"/>
            </a:endParaRPr>
          </a:p>
        </p:txBody>
      </p:sp>
      <p:sp>
        <p:nvSpPr>
          <p:cNvPr id="7" name="Content Placeholder 3">
            <a:extLst>
              <a:ext uri="{FF2B5EF4-FFF2-40B4-BE49-F238E27FC236}">
                <a16:creationId xmlns:a16="http://schemas.microsoft.com/office/drawing/2014/main" id="{B0D76A73-8C96-DFAC-C213-4D06DFAEA76D}"/>
              </a:ext>
            </a:extLst>
          </p:cNvPr>
          <p:cNvSpPr txBox="1">
            <a:spLocks/>
          </p:cNvSpPr>
          <p:nvPr/>
        </p:nvSpPr>
        <p:spPr>
          <a:xfrm>
            <a:off x="1347075" y="5458568"/>
            <a:ext cx="9003233" cy="1026069"/>
          </a:xfrm>
          <a:prstGeom prst="rect">
            <a:avLst/>
          </a:prstGeom>
          <a:solidFill>
            <a:srgbClr val="004C94"/>
          </a:solidFill>
        </p:spPr>
        <p:txBody>
          <a:bodyPr lIns="91440" tIns="45720" rIns="91440" bIns="45720" anchor="t"/>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400" b="0">
                <a:solidFill>
                  <a:schemeClr val="bg1"/>
                </a:solidFill>
                <a:effectLst/>
                <a:latin typeface="Lexend"/>
              </a:rPr>
              <a:t>Dedicated and specialised support to children and young people who are victims of domestic abuse will be available as part of the new domestic abuse </a:t>
            </a:r>
            <a:r>
              <a:rPr lang="en-GB" sz="1400" b="0">
                <a:solidFill>
                  <a:schemeClr val="bg1"/>
                </a:solidFill>
                <a:latin typeface="Lexend"/>
              </a:rPr>
              <a:t>Model. </a:t>
            </a:r>
            <a:r>
              <a:rPr lang="en-GB" sz="1400" b="0">
                <a:solidFill>
                  <a:schemeClr val="bg1"/>
                </a:solidFill>
                <a:effectLst/>
                <a:latin typeface="Lexend"/>
              </a:rPr>
              <a:t>We will conduct some exploratory work with those with lived experience and colleagues in Children's Services/Education to look at how best to support children and young people's education who are victims of domestic abuse.</a:t>
            </a:r>
            <a:endParaRPr lang="en-GB" sz="1400" b="0" dirty="0">
              <a:solidFill>
                <a:schemeClr val="bg1"/>
              </a:solidFill>
              <a:effectLst/>
              <a:latin typeface="Lexend"/>
            </a:endParaRPr>
          </a:p>
        </p:txBody>
      </p:sp>
      <p:pic>
        <p:nvPicPr>
          <p:cNvPr id="9" name="Picture 2" descr="Light bulb - Free technology icons">
            <a:extLst>
              <a:ext uri="{FF2B5EF4-FFF2-40B4-BE49-F238E27FC236}">
                <a16:creationId xmlns:a16="http://schemas.microsoft.com/office/drawing/2014/main" id="{7A594CD5-DAC8-76EE-0741-7B320087DE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621" y="5619178"/>
            <a:ext cx="704851" cy="70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289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0F89-7B5B-7B92-92F7-D06CEF3FD28B}"/>
              </a:ext>
            </a:extLst>
          </p:cNvPr>
          <p:cNvSpPr>
            <a:spLocks noGrp="1"/>
          </p:cNvSpPr>
          <p:nvPr>
            <p:ph type="title"/>
          </p:nvPr>
        </p:nvSpPr>
        <p:spPr>
          <a:xfrm>
            <a:off x="377260" y="336200"/>
            <a:ext cx="11477331" cy="487245"/>
          </a:xfrm>
        </p:spPr>
        <p:txBody>
          <a:bodyPr/>
          <a:lstStyle/>
          <a:p>
            <a:r>
              <a:rPr lang="en-GB">
                <a:solidFill>
                  <a:srgbClr val="E40037"/>
                </a:solidFill>
                <a:latin typeface="Lexend"/>
              </a:rPr>
              <a:t>Key Findings</a:t>
            </a:r>
            <a:br>
              <a:rPr lang="en-GB">
                <a:latin typeface="Lexend" pitchFamily="2" charset="0"/>
              </a:rPr>
            </a:br>
            <a:endParaRPr lang="en-GB">
              <a:latin typeface="Lexend" pitchFamily="2" charset="0"/>
            </a:endParaRPr>
          </a:p>
        </p:txBody>
      </p:sp>
      <p:sp>
        <p:nvSpPr>
          <p:cNvPr id="5" name="TextBox 4">
            <a:extLst>
              <a:ext uri="{FF2B5EF4-FFF2-40B4-BE49-F238E27FC236}">
                <a16:creationId xmlns:a16="http://schemas.microsoft.com/office/drawing/2014/main" id="{36F8C9A8-613C-F491-3E8F-EA87E0A2109F}"/>
              </a:ext>
            </a:extLst>
          </p:cNvPr>
          <p:cNvSpPr txBox="1"/>
          <p:nvPr/>
        </p:nvSpPr>
        <p:spPr>
          <a:xfrm>
            <a:off x="371340" y="1135897"/>
            <a:ext cx="11477330" cy="5016758"/>
          </a:xfrm>
          <a:prstGeom prst="rect">
            <a:avLst/>
          </a:prstGeom>
          <a:noFill/>
        </p:spPr>
        <p:txBody>
          <a:bodyPr wrap="square">
            <a:spAutoFit/>
          </a:bodyPr>
          <a:lstStyle/>
          <a:p>
            <a:r>
              <a:rPr lang="en-GB" sz="2000" dirty="0">
                <a:latin typeface="Lexend" pitchFamily="2" charset="0"/>
              </a:rPr>
              <a:t>Male victims and older adults appear to be under-represented in Domestic Abuse services. Based on comparisons to external data, and according to literature, </a:t>
            </a:r>
            <a:r>
              <a:rPr lang="en-GB" sz="2000" b="1" dirty="0">
                <a:solidFill>
                  <a:srgbClr val="E40037"/>
                </a:solidFill>
                <a:latin typeface="Lexend" pitchFamily="2" charset="0"/>
              </a:rPr>
              <a:t>these cohorts may be less likely to engage with domestic abuse services due to a variety of factors. </a:t>
            </a:r>
          </a:p>
          <a:p>
            <a:endParaRPr lang="en-GB" sz="2000" dirty="0">
              <a:latin typeface="Lexend" pitchFamily="2" charset="0"/>
            </a:endParaRPr>
          </a:p>
          <a:p>
            <a:r>
              <a:rPr lang="en-GB" sz="2000" dirty="0">
                <a:latin typeface="Lexend" pitchFamily="2" charset="0"/>
              </a:rPr>
              <a:t>Particularly, men have been found in qualitative analysis to feel like </a:t>
            </a:r>
            <a:r>
              <a:rPr lang="en-GB" sz="2000" b="1" dirty="0">
                <a:solidFill>
                  <a:srgbClr val="E40037"/>
                </a:solidFill>
                <a:latin typeface="Lexend" pitchFamily="2" charset="0"/>
              </a:rPr>
              <a:t>services are not aimed at them</a:t>
            </a:r>
            <a:r>
              <a:rPr lang="en-GB" sz="2000" dirty="0">
                <a:latin typeface="Lexend" pitchFamily="2" charset="0"/>
              </a:rPr>
              <a:t>, pointing to one of the potential dynamics behind lower representation of men among provider clients.</a:t>
            </a:r>
          </a:p>
          <a:p>
            <a:endParaRPr lang="en-GB" sz="2000" dirty="0">
              <a:latin typeface="Lexend" pitchFamily="2" charset="0"/>
            </a:endParaRPr>
          </a:p>
          <a:p>
            <a:r>
              <a:rPr lang="en-GB" sz="2000" dirty="0">
                <a:latin typeface="Lexend" pitchFamily="2" charset="0"/>
              </a:rPr>
              <a:t>A higher proportion of male provider victims were ages 66 and over than for female provider victims. </a:t>
            </a:r>
          </a:p>
          <a:p>
            <a:endParaRPr lang="en-GB" sz="2000" dirty="0">
              <a:latin typeface="Lexend" pitchFamily="2" charset="0"/>
            </a:endParaRPr>
          </a:p>
          <a:p>
            <a:r>
              <a:rPr lang="en-GB" sz="2000" b="1" dirty="0">
                <a:solidFill>
                  <a:srgbClr val="E40037"/>
                </a:solidFill>
                <a:latin typeface="Lexend" pitchFamily="2" charset="0"/>
              </a:rPr>
              <a:t>11% (121) of victims from a global majority* ethnic group are in the UK on a visa, as a Refugee or Asylum Seeker, or with an Insecure Status. 31% (344) do not have English as their first language. </a:t>
            </a:r>
            <a:r>
              <a:rPr lang="en-GB" sz="2000" dirty="0">
                <a:latin typeface="Lexend" pitchFamily="2" charset="0"/>
              </a:rPr>
              <a:t>When it comes to the services they access, most global majority* victims went on to be supported by community services or outreach, but at the service level, the proportion of each group differed by service type. </a:t>
            </a:r>
          </a:p>
        </p:txBody>
      </p:sp>
      <p:sp>
        <p:nvSpPr>
          <p:cNvPr id="3" name="TextBox 2">
            <a:extLst>
              <a:ext uri="{FF2B5EF4-FFF2-40B4-BE49-F238E27FC236}">
                <a16:creationId xmlns:a16="http://schemas.microsoft.com/office/drawing/2014/main" id="{82ED5E42-23F0-EC59-FE66-2A9F590FF885}"/>
              </a:ext>
            </a:extLst>
          </p:cNvPr>
          <p:cNvSpPr txBox="1"/>
          <p:nvPr/>
        </p:nvSpPr>
        <p:spPr>
          <a:xfrm>
            <a:off x="420101" y="6460432"/>
            <a:ext cx="11771899" cy="432571"/>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Global Majority is a collective term which refers to people who are Black, Asian, Brown, dual-heritage, indigenous to the global south, and or have been racialised as 'ethnic minorities’ (Campbell-Stephens 2020). The term also refers to clients who are Irish, Gypsy or Irish Traveller, Roma or from other White Groups.</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2020138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0F89-7B5B-7B92-92F7-D06CEF3FD28B}"/>
              </a:ext>
            </a:extLst>
          </p:cNvPr>
          <p:cNvSpPr>
            <a:spLocks noGrp="1"/>
          </p:cNvSpPr>
          <p:nvPr>
            <p:ph type="title"/>
          </p:nvPr>
        </p:nvSpPr>
        <p:spPr>
          <a:xfrm>
            <a:off x="486905" y="88992"/>
            <a:ext cx="11477331" cy="487245"/>
          </a:xfrm>
        </p:spPr>
        <p:txBody>
          <a:bodyPr/>
          <a:lstStyle/>
          <a:p>
            <a:r>
              <a:rPr lang="en-GB">
                <a:solidFill>
                  <a:srgbClr val="E40037"/>
                </a:solidFill>
                <a:latin typeface="Lexend"/>
              </a:rPr>
              <a:t>Cont.</a:t>
            </a:r>
            <a:br>
              <a:rPr lang="en-GB">
                <a:latin typeface="Lexend" pitchFamily="2" charset="0"/>
              </a:rPr>
            </a:br>
            <a:endParaRPr lang="en-GB">
              <a:latin typeface="Lexend" pitchFamily="2" charset="0"/>
            </a:endParaRPr>
          </a:p>
        </p:txBody>
      </p:sp>
      <p:sp>
        <p:nvSpPr>
          <p:cNvPr id="5" name="TextBox 4">
            <a:extLst>
              <a:ext uri="{FF2B5EF4-FFF2-40B4-BE49-F238E27FC236}">
                <a16:creationId xmlns:a16="http://schemas.microsoft.com/office/drawing/2014/main" id="{36F8C9A8-613C-F491-3E8F-EA87E0A2109F}"/>
              </a:ext>
            </a:extLst>
          </p:cNvPr>
          <p:cNvSpPr txBox="1"/>
          <p:nvPr/>
        </p:nvSpPr>
        <p:spPr>
          <a:xfrm>
            <a:off x="424413" y="610136"/>
            <a:ext cx="11602314" cy="5940088"/>
          </a:xfrm>
          <a:prstGeom prst="rect">
            <a:avLst/>
          </a:prstGeom>
          <a:noFill/>
        </p:spPr>
        <p:txBody>
          <a:bodyPr wrap="square">
            <a:spAutoFit/>
          </a:bodyPr>
          <a:lstStyle/>
          <a:p>
            <a:r>
              <a:rPr lang="en-GB" sz="2000" dirty="0">
                <a:latin typeface="Lexend" pitchFamily="2" charset="0"/>
              </a:rPr>
              <a:t>When trying to better understand the needs of victims in refuge who are parents, it was found that </a:t>
            </a:r>
            <a:r>
              <a:rPr lang="en-GB" sz="2000" b="1" dirty="0">
                <a:solidFill>
                  <a:srgbClr val="E40037"/>
                </a:solidFill>
                <a:latin typeface="Lexend" pitchFamily="2" charset="0"/>
              </a:rPr>
              <a:t>49% </a:t>
            </a:r>
            <a:r>
              <a:rPr lang="en-GB" sz="2000" dirty="0">
                <a:solidFill>
                  <a:srgbClr val="E40037"/>
                </a:solidFill>
                <a:latin typeface="Lexend" pitchFamily="2" charset="0"/>
              </a:rPr>
              <a:t>(206)</a:t>
            </a:r>
            <a:r>
              <a:rPr lang="en-GB" sz="2000" dirty="0">
                <a:latin typeface="Lexend" pitchFamily="2" charset="0"/>
              </a:rPr>
              <a:t> of parents in refuge had </a:t>
            </a:r>
            <a:r>
              <a:rPr lang="en-GB" sz="2000" b="1" dirty="0">
                <a:solidFill>
                  <a:srgbClr val="E40037"/>
                </a:solidFill>
                <a:latin typeface="Lexend" pitchFamily="2" charset="0"/>
              </a:rPr>
              <a:t>mental health</a:t>
            </a:r>
            <a:r>
              <a:rPr lang="en-GB" sz="2000" dirty="0">
                <a:latin typeface="Lexend" pitchFamily="2" charset="0"/>
              </a:rPr>
              <a:t> needs and at least </a:t>
            </a:r>
            <a:r>
              <a:rPr lang="en-GB" sz="2000" b="1" dirty="0">
                <a:solidFill>
                  <a:srgbClr val="E40037"/>
                </a:solidFill>
                <a:latin typeface="Lexend" pitchFamily="2" charset="0"/>
              </a:rPr>
              <a:t>48%</a:t>
            </a:r>
            <a:r>
              <a:rPr lang="en-GB" sz="2000" b="1" dirty="0">
                <a:latin typeface="Lexend" pitchFamily="2" charset="0"/>
              </a:rPr>
              <a:t> </a:t>
            </a:r>
            <a:r>
              <a:rPr lang="en-GB" sz="2000" dirty="0">
                <a:solidFill>
                  <a:srgbClr val="E40037"/>
                </a:solidFill>
                <a:latin typeface="Lexend" pitchFamily="2" charset="0"/>
              </a:rPr>
              <a:t>(203) </a:t>
            </a:r>
            <a:r>
              <a:rPr lang="en-GB" sz="2000" dirty="0">
                <a:latin typeface="Lexend" pitchFamily="2" charset="0"/>
              </a:rPr>
              <a:t>were </a:t>
            </a:r>
            <a:r>
              <a:rPr lang="en-GB" sz="2000" b="1" dirty="0">
                <a:solidFill>
                  <a:srgbClr val="E40037"/>
                </a:solidFill>
                <a:latin typeface="Lexend" pitchFamily="2" charset="0"/>
              </a:rPr>
              <a:t>unemployed</a:t>
            </a:r>
            <a:r>
              <a:rPr lang="en-GB" sz="2000" dirty="0">
                <a:latin typeface="Lexend" pitchFamily="2" charset="0"/>
              </a:rPr>
              <a:t>. </a:t>
            </a:r>
          </a:p>
          <a:p>
            <a:endParaRPr lang="en-GB" sz="2000" dirty="0">
              <a:latin typeface="Lexend" pitchFamily="2" charset="0"/>
            </a:endParaRPr>
          </a:p>
          <a:p>
            <a:r>
              <a:rPr lang="en-GB" sz="2000" dirty="0">
                <a:latin typeface="Lexend" pitchFamily="2" charset="0"/>
              </a:rPr>
              <a:t>Goodman Project supported male children were mostly ages </a:t>
            </a:r>
            <a:r>
              <a:rPr lang="en-GB" sz="2000" b="1" dirty="0">
                <a:solidFill>
                  <a:srgbClr val="E40037"/>
                </a:solidFill>
                <a:latin typeface="Lexend" pitchFamily="2" charset="0"/>
              </a:rPr>
              <a:t>13 to 15</a:t>
            </a:r>
            <a:r>
              <a:rPr lang="en-GB" sz="2000" dirty="0">
                <a:latin typeface="Lexend" pitchFamily="2" charset="0"/>
              </a:rPr>
              <a:t>, and </a:t>
            </a:r>
            <a:r>
              <a:rPr lang="en-GB" sz="2000" b="1" dirty="0">
                <a:solidFill>
                  <a:srgbClr val="E40037"/>
                </a:solidFill>
                <a:latin typeface="Lexend" pitchFamily="2" charset="0"/>
              </a:rPr>
              <a:t>a third </a:t>
            </a:r>
            <a:r>
              <a:rPr lang="en-GB" sz="2000" dirty="0">
                <a:latin typeface="Lexend" pitchFamily="2" charset="0"/>
              </a:rPr>
              <a:t>had a disability. Sisters in Strength supported female victims were also mostly aged </a:t>
            </a:r>
            <a:r>
              <a:rPr lang="en-GB" sz="2000" b="1" dirty="0">
                <a:solidFill>
                  <a:srgbClr val="E40037"/>
                </a:solidFill>
                <a:latin typeface="Lexend" pitchFamily="2" charset="0"/>
              </a:rPr>
              <a:t>13 to 15.</a:t>
            </a:r>
          </a:p>
          <a:p>
            <a:endParaRPr lang="en-GB" sz="2000" dirty="0">
              <a:latin typeface="Lexend" pitchFamily="2" charset="0"/>
            </a:endParaRPr>
          </a:p>
          <a:p>
            <a:r>
              <a:rPr lang="en-GB" sz="2000" dirty="0">
                <a:latin typeface="Lexend" pitchFamily="2" charset="0"/>
              </a:rPr>
              <a:t>Qualitative research found that </a:t>
            </a:r>
            <a:r>
              <a:rPr lang="en-GB" sz="2000" b="1" dirty="0">
                <a:solidFill>
                  <a:srgbClr val="E40037"/>
                </a:solidFill>
                <a:latin typeface="Lexend" pitchFamily="2" charset="0"/>
              </a:rPr>
              <a:t>building trust </a:t>
            </a:r>
            <a:r>
              <a:rPr lang="en-GB" sz="2000" dirty="0">
                <a:latin typeface="Lexend" pitchFamily="2" charset="0"/>
              </a:rPr>
              <a:t>was perceived to be important by children and young people who received support from professionals in service settings. </a:t>
            </a:r>
          </a:p>
          <a:p>
            <a:endParaRPr lang="en-GB" sz="2000" dirty="0">
              <a:latin typeface="Lexend" pitchFamily="2" charset="0"/>
            </a:endParaRPr>
          </a:p>
          <a:p>
            <a:r>
              <a:rPr lang="en-GB" sz="2000" dirty="0">
                <a:latin typeface="Lexend" pitchFamily="2" charset="0"/>
              </a:rPr>
              <a:t>The proportion of male victims who are LGBTQ+ was </a:t>
            </a:r>
            <a:r>
              <a:rPr lang="en-GB" sz="2000" b="1" dirty="0">
                <a:solidFill>
                  <a:srgbClr val="E40037"/>
                </a:solidFill>
                <a:latin typeface="Lexend" pitchFamily="2" charset="0"/>
              </a:rPr>
              <a:t>significantly larger </a:t>
            </a:r>
            <a:r>
              <a:rPr lang="en-GB" sz="2000" dirty="0">
                <a:latin typeface="Lexend" pitchFamily="2" charset="0"/>
              </a:rPr>
              <a:t>than that of female LGBTQ+ victims. </a:t>
            </a:r>
            <a:r>
              <a:rPr lang="en-GB" sz="2000" b="1" dirty="0">
                <a:solidFill>
                  <a:srgbClr val="E40037"/>
                </a:solidFill>
                <a:latin typeface="Lexend" pitchFamily="2" charset="0"/>
              </a:rPr>
              <a:t>70%</a:t>
            </a:r>
            <a:r>
              <a:rPr lang="en-GB" sz="2000" dirty="0">
                <a:latin typeface="Lexend" pitchFamily="2" charset="0"/>
              </a:rPr>
              <a:t> </a:t>
            </a:r>
            <a:r>
              <a:rPr lang="en-GB" sz="2000" dirty="0">
                <a:solidFill>
                  <a:srgbClr val="E40037"/>
                </a:solidFill>
                <a:latin typeface="Lexend" pitchFamily="2" charset="0"/>
              </a:rPr>
              <a:t>(131) </a:t>
            </a:r>
            <a:r>
              <a:rPr lang="en-GB" sz="2000" dirty="0">
                <a:latin typeface="Lexend" pitchFamily="2" charset="0"/>
              </a:rPr>
              <a:t>of LGBTQ+ victims have mental health needs. </a:t>
            </a:r>
          </a:p>
          <a:p>
            <a:endParaRPr lang="en-GB" sz="2000" dirty="0">
              <a:latin typeface="Lexend" pitchFamily="2" charset="0"/>
            </a:endParaRPr>
          </a:p>
          <a:p>
            <a:r>
              <a:rPr lang="en-GB" sz="2000" dirty="0">
                <a:latin typeface="Lexend" pitchFamily="2" charset="0"/>
              </a:rPr>
              <a:t>Wider literature suggests that the proportion of Black, Asian and minority ethnic LGBTQ+ people facing domestic abuse is higher than that of White LGBTQ+. A significant difference could not be identified on this however in the provider data. </a:t>
            </a:r>
          </a:p>
          <a:p>
            <a:endParaRPr lang="en-GB" sz="2000" dirty="0">
              <a:latin typeface="Lexend" pitchFamily="2" charset="0"/>
            </a:endParaRPr>
          </a:p>
          <a:p>
            <a:r>
              <a:rPr lang="en-GB" sz="2000" b="1" dirty="0">
                <a:solidFill>
                  <a:srgbClr val="E40037"/>
                </a:solidFill>
                <a:latin typeface="Lexend" pitchFamily="2" charset="0"/>
              </a:rPr>
              <a:t>Developing further understanding of male, LGBTQ+ and older victims can help with supporting these groups which may be encountering additional barriers to services.</a:t>
            </a:r>
            <a:endParaRPr lang="en-GB" sz="1400" b="1" dirty="0">
              <a:solidFill>
                <a:srgbClr val="E40037"/>
              </a:solidFill>
              <a:latin typeface="Lexend" pitchFamily="2" charset="0"/>
            </a:endParaRPr>
          </a:p>
        </p:txBody>
      </p:sp>
    </p:spTree>
    <p:extLst>
      <p:ext uri="{BB962C8B-B14F-4D97-AF65-F5344CB8AC3E}">
        <p14:creationId xmlns:p14="http://schemas.microsoft.com/office/powerpoint/2010/main" val="28335614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46681" y="280061"/>
            <a:ext cx="11597163" cy="777080"/>
          </a:xfrm>
        </p:spPr>
        <p:txBody>
          <a:bodyPr/>
          <a:lstStyle/>
          <a:p>
            <a:r>
              <a:rPr lang="en-GB">
                <a:latin typeface="Lexend" pitchFamily="2" charset="0"/>
              </a:rPr>
              <a:t>Older victims may be under-accessing Domestic Abuse services</a:t>
            </a:r>
          </a:p>
        </p:txBody>
      </p:sp>
      <p:sp>
        <p:nvSpPr>
          <p:cNvPr id="8" name="Content Placeholder 3">
            <a:extLst>
              <a:ext uri="{FF2B5EF4-FFF2-40B4-BE49-F238E27FC236}">
                <a16:creationId xmlns:a16="http://schemas.microsoft.com/office/drawing/2014/main" id="{0A3E2EBC-5F35-04C5-ACB7-31BC699324C3}"/>
              </a:ext>
            </a:extLst>
          </p:cNvPr>
          <p:cNvSpPr txBox="1">
            <a:spLocks/>
          </p:cNvSpPr>
          <p:nvPr/>
        </p:nvSpPr>
        <p:spPr>
          <a:xfrm>
            <a:off x="246685" y="1768451"/>
            <a:ext cx="4778033" cy="43484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sz="1800" b="1" dirty="0">
                <a:solidFill>
                  <a:srgbClr val="000000"/>
                </a:solidFill>
                <a:latin typeface="Lexend" pitchFamily="2" charset="0"/>
              </a:rPr>
              <a:t>The limited research on o</a:t>
            </a:r>
            <a:r>
              <a:rPr kumimoji="0" lang="en-GB" sz="1800" b="1" i="0" u="none" strike="noStrike" kern="1200" cap="none" spc="0" normalizeH="0" baseline="0" noProof="0" dirty="0" err="1">
                <a:ln>
                  <a:noFill/>
                </a:ln>
                <a:solidFill>
                  <a:srgbClr val="000000"/>
                </a:solidFill>
                <a:effectLst/>
                <a:uLnTx/>
                <a:uFillTx/>
                <a:latin typeface="Lexend" pitchFamily="2" charset="0"/>
                <a:ea typeface="+mn-ea"/>
                <a:cs typeface="+mn-cs"/>
              </a:rPr>
              <a:t>lder</a:t>
            </a:r>
            <a:r>
              <a:rPr kumimoji="0" lang="en-GB" sz="1800" b="1" i="0" u="none" strike="noStrike" kern="1200" cap="none" spc="0" normalizeH="0" baseline="0" noProof="0" dirty="0">
                <a:ln>
                  <a:noFill/>
                </a:ln>
                <a:solidFill>
                  <a:srgbClr val="000000"/>
                </a:solidFill>
                <a:effectLst/>
                <a:uLnTx/>
                <a:uFillTx/>
                <a:latin typeface="Lexend" pitchFamily="2" charset="0"/>
                <a:ea typeface="+mn-ea"/>
                <a:cs typeface="+mn-cs"/>
              </a:rPr>
              <a:t> adults </a:t>
            </a:r>
            <a:r>
              <a:rPr lang="en-GB" sz="1800" b="1" dirty="0">
                <a:solidFill>
                  <a:srgbClr val="000000"/>
                </a:solidFill>
                <a:latin typeface="Lexend" pitchFamily="2" charset="0"/>
              </a:rPr>
              <a:t>experiencing </a:t>
            </a:r>
            <a:r>
              <a:rPr kumimoji="0" lang="en-GB" sz="1800" b="1" i="0" u="none" strike="noStrike" kern="1200" cap="none" spc="0" normalizeH="0" baseline="0" noProof="0" dirty="0">
                <a:ln>
                  <a:noFill/>
                </a:ln>
                <a:solidFill>
                  <a:srgbClr val="000000"/>
                </a:solidFill>
                <a:effectLst/>
                <a:uLnTx/>
                <a:uFillTx/>
                <a:latin typeface="Lexend" pitchFamily="2" charset="0"/>
                <a:ea typeface="+mn-ea"/>
                <a:cs typeface="+mn-cs"/>
              </a:rPr>
              <a:t>domestic abuse suggests that this cohort is consistently under-represented in Domestic Abuse services.</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800" b="1" i="0" u="none" strike="noStrike" kern="1200" cap="none" spc="0" normalizeH="0" baseline="0" dirty="0">
                <a:ln>
                  <a:noFill/>
                </a:ln>
                <a:solidFill>
                  <a:srgbClr val="000000"/>
                </a:solidFill>
                <a:effectLst/>
                <a:uLnTx/>
                <a:uFillTx/>
                <a:latin typeface="Lexend" pitchFamily="2" charset="0"/>
                <a:ea typeface="+mn-ea"/>
                <a:cs typeface="+mn-cs"/>
              </a:rPr>
              <a:t>Essex Police </a:t>
            </a:r>
            <a:r>
              <a:rPr lang="en-GB" sz="1800" b="1" dirty="0">
                <a:solidFill>
                  <a:srgbClr val="000000"/>
                </a:solidFill>
                <a:latin typeface="Lexend" pitchFamily="2" charset="0"/>
              </a:rPr>
              <a:t>recorded </a:t>
            </a:r>
            <a:r>
              <a:rPr lang="en-GB" sz="1800" b="1" dirty="0">
                <a:solidFill>
                  <a:srgbClr val="E40037"/>
                </a:solidFill>
                <a:latin typeface="Lexend" pitchFamily="2" charset="0"/>
              </a:rPr>
              <a:t>2,886</a:t>
            </a:r>
            <a:r>
              <a:rPr lang="en-GB" sz="1800" b="1" dirty="0">
                <a:solidFill>
                  <a:srgbClr val="000000"/>
                </a:solidFill>
                <a:latin typeface="Lexend" pitchFamily="2" charset="0"/>
              </a:rPr>
              <a:t> victims ages 66+ of DA assessed crimes, making up </a:t>
            </a:r>
            <a:r>
              <a:rPr lang="en-GB" sz="1800" b="1" dirty="0">
                <a:solidFill>
                  <a:srgbClr val="E40037"/>
                </a:solidFill>
                <a:latin typeface="Lexend" pitchFamily="2" charset="0"/>
              </a:rPr>
              <a:t>4%</a:t>
            </a:r>
            <a:r>
              <a:rPr lang="en-GB" sz="1800" b="1" dirty="0">
                <a:solidFill>
                  <a:srgbClr val="000000"/>
                </a:solidFill>
                <a:latin typeface="Lexend" pitchFamily="2" charset="0"/>
              </a:rPr>
              <a:t> of victims of DA assessed crimes ages 16 and above*.</a:t>
            </a:r>
            <a:r>
              <a:rPr kumimoji="0" lang="en-GB" sz="1800" b="1" i="0" u="none" strike="noStrike" kern="1200" cap="none" spc="0" normalizeH="0" baseline="0" noProof="0" dirty="0">
                <a:ln>
                  <a:noFill/>
                </a:ln>
                <a:solidFill>
                  <a:srgbClr val="000000"/>
                </a:solidFill>
                <a:effectLst/>
                <a:uLnTx/>
                <a:uFillTx/>
                <a:latin typeface="Lexend" pitchFamily="2" charset="0"/>
                <a:ea typeface="+mn-ea"/>
                <a:cs typeface="+mn-cs"/>
              </a:rPr>
              <a:t>  </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Lexend" pitchFamily="2" charset="0"/>
                <a:ea typeface="+mn-ea"/>
                <a:cs typeface="+mn-cs"/>
              </a:rPr>
              <a:t>In provider client data, only </a:t>
            </a:r>
            <a:r>
              <a:rPr lang="en-GB" sz="1800" b="1" dirty="0">
                <a:solidFill>
                  <a:srgbClr val="E40037"/>
                </a:solidFill>
                <a:latin typeface="Lexend" pitchFamily="2" charset="0"/>
              </a:rPr>
              <a:t>2.5</a:t>
            </a:r>
            <a:r>
              <a:rPr kumimoji="0" lang="en-GB" sz="1800" b="1" i="0" u="none" strike="noStrike" kern="1200" cap="none" spc="0" normalizeH="0" baseline="0" noProof="0" dirty="0">
                <a:ln>
                  <a:noFill/>
                </a:ln>
                <a:solidFill>
                  <a:srgbClr val="E40037"/>
                </a:solidFill>
                <a:effectLst/>
                <a:uLnTx/>
                <a:uFillTx/>
                <a:latin typeface="Lexend" pitchFamily="2" charset="0"/>
                <a:ea typeface="+mn-ea"/>
                <a:cs typeface="+mn-cs"/>
              </a:rPr>
              <a:t>% (143) </a:t>
            </a:r>
            <a:r>
              <a:rPr kumimoji="0" lang="en-GB" sz="1800" b="1" i="0" u="none" strike="noStrike" kern="1200" cap="none" spc="0" normalizeH="0" baseline="0" noProof="0" dirty="0">
                <a:ln>
                  <a:noFill/>
                </a:ln>
                <a:solidFill>
                  <a:srgbClr val="000000"/>
                </a:solidFill>
                <a:effectLst/>
                <a:uLnTx/>
                <a:uFillTx/>
                <a:latin typeface="Lexend" pitchFamily="2" charset="0"/>
                <a:ea typeface="+mn-ea"/>
                <a:cs typeface="+mn-cs"/>
              </a:rPr>
              <a:t>of all supported victims are ages 66 and over, with even fewer accessing support via Tier 2 local authorities.</a:t>
            </a:r>
            <a:endParaRPr kumimoji="0" lang="en-GB" sz="1800" b="1" i="0" u="none" strike="noStrike" kern="1200" cap="none" spc="0" normalizeH="0" baseline="0" noProof="0" dirty="0">
              <a:ln>
                <a:noFill/>
              </a:ln>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Lexend" pitchFamily="2" charset="0"/>
                <a:ea typeface="+mn-ea"/>
                <a:cs typeface="+mn-cs"/>
              </a:rPr>
              <a:t>In MARAC data as well, only </a:t>
            </a:r>
            <a:r>
              <a:rPr kumimoji="0" lang="en-GB" sz="1800" b="1" i="0" u="none" strike="noStrike" kern="1200" cap="none" spc="0" normalizeH="0" baseline="0" noProof="0" dirty="0">
                <a:ln>
                  <a:noFill/>
                </a:ln>
                <a:solidFill>
                  <a:srgbClr val="E40037"/>
                </a:solidFill>
                <a:effectLst/>
                <a:uLnTx/>
                <a:uFillTx/>
                <a:latin typeface="Lexend" pitchFamily="2" charset="0"/>
                <a:ea typeface="+mn-ea"/>
                <a:cs typeface="+mn-cs"/>
              </a:rPr>
              <a:t>1% </a:t>
            </a:r>
            <a:r>
              <a:rPr kumimoji="0" lang="en-GB" sz="1800" b="1" i="0" u="none" strike="noStrike" kern="1200" cap="none" spc="0" normalizeH="0" baseline="0" noProof="0" dirty="0">
                <a:ln>
                  <a:noFill/>
                </a:ln>
                <a:solidFill>
                  <a:srgbClr val="000000"/>
                </a:solidFill>
                <a:effectLst/>
                <a:uLnTx/>
                <a:uFillTx/>
                <a:latin typeface="Lexend" pitchFamily="2" charset="0"/>
                <a:ea typeface="+mn-ea"/>
                <a:cs typeface="+mn-cs"/>
              </a:rPr>
              <a:t>of all cases heard between April 2021 and March 2023 were ages 65 and over.</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285750" marR="0" lvl="1" indent="-285750" algn="l" defTabSz="914400" rtl="0" eaLnBrk="1" fontAlgn="auto" latinLnBrk="0" hangingPunct="1">
              <a:lnSpc>
                <a:spcPct val="100000"/>
              </a:lnSpc>
              <a:spcBef>
                <a:spcPts val="0"/>
              </a:spcBef>
              <a:spcAft>
                <a:spcPts val="1134"/>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p:txBody>
      </p:sp>
      <p:sp>
        <p:nvSpPr>
          <p:cNvPr id="4" name="TextBox 3">
            <a:extLst>
              <a:ext uri="{FF2B5EF4-FFF2-40B4-BE49-F238E27FC236}">
                <a16:creationId xmlns:a16="http://schemas.microsoft.com/office/drawing/2014/main" id="{5B4A1E20-D5CC-02D5-3935-10E29F194722}"/>
              </a:ext>
            </a:extLst>
          </p:cNvPr>
          <p:cNvSpPr txBox="1"/>
          <p:nvPr/>
        </p:nvSpPr>
        <p:spPr>
          <a:xfrm>
            <a:off x="5024718" y="2014099"/>
            <a:ext cx="6819126" cy="4278094"/>
          </a:xfrm>
          <a:prstGeom prst="rect">
            <a:avLst/>
          </a:prstGeom>
          <a:noFill/>
        </p:spPr>
        <p:txBody>
          <a:bodyPr wrap="square">
            <a:spAutoFit/>
          </a:bodyPr>
          <a:lstStyle/>
          <a:p>
            <a:pPr marL="457200" marR="0" lvl="1" indent="0" defTabSz="914400" rtl="0" eaLnBrk="1" fontAlgn="auto" latinLnBrk="0" hangingPunct="1">
              <a:lnSpc>
                <a:spcPct val="100000"/>
              </a:lnSpc>
              <a:spcBef>
                <a:spcPts val="0"/>
              </a:spcBef>
              <a:spcAft>
                <a:spcPts val="0"/>
              </a:spcAft>
              <a:buClrTx/>
              <a:buSzTx/>
              <a:buFontTx/>
              <a:buNone/>
              <a:tabLst/>
              <a:defRPr/>
            </a:pPr>
            <a:r>
              <a:rPr lang="en-GB" sz="1600" dirty="0">
                <a:solidFill>
                  <a:srgbClr val="000000"/>
                </a:solidFill>
                <a:latin typeface="Lexend" pitchFamily="2" charset="0"/>
              </a:rPr>
              <a:t>Essex County Council </a:t>
            </a:r>
            <a:r>
              <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rPr>
              <a:t>Adult Social Care data, where the majority of clients are of older age, </a:t>
            </a:r>
            <a:r>
              <a:rPr lang="en-GB" sz="1600" dirty="0">
                <a:solidFill>
                  <a:srgbClr val="000000"/>
                </a:solidFill>
                <a:latin typeface="Lexend" pitchFamily="2" charset="0"/>
              </a:rPr>
              <a:t>may</a:t>
            </a:r>
            <a:r>
              <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rPr>
              <a:t> provide additional insight into the needs of older domestic abuse victims.</a:t>
            </a:r>
          </a:p>
          <a:p>
            <a:pPr marL="457200" marR="0" lvl="1" indent="0"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rPr>
              <a:t>Between April 2021 and March 2023, </a:t>
            </a:r>
            <a:r>
              <a:rPr kumimoji="0" lang="en-GB" sz="1600" b="1" i="0" u="none" strike="noStrike" kern="1200" cap="none" spc="0" normalizeH="0" baseline="0" noProof="0" dirty="0">
                <a:ln>
                  <a:noFill/>
                </a:ln>
                <a:solidFill>
                  <a:srgbClr val="E40037"/>
                </a:solidFill>
                <a:effectLst/>
                <a:uLnTx/>
                <a:uFillTx/>
                <a:latin typeface="Lexend" pitchFamily="2" charset="0"/>
                <a:ea typeface="+mn-ea"/>
                <a:cs typeface="+mn-cs"/>
              </a:rPr>
              <a:t>437</a:t>
            </a:r>
            <a:r>
              <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rPr>
              <a:t> individuals ages 66 and above had a Domestic Abuse </a:t>
            </a:r>
            <a:r>
              <a:rPr kumimoji="0" lang="en-GB" sz="1600" b="1" i="0" u="none" strike="noStrike" kern="1200" cap="none" spc="0" normalizeH="0" baseline="0" noProof="0" dirty="0">
                <a:ln>
                  <a:noFill/>
                </a:ln>
                <a:solidFill>
                  <a:srgbClr val="E40037"/>
                </a:solidFill>
                <a:effectLst/>
                <a:uLnTx/>
                <a:uFillTx/>
                <a:latin typeface="Lexend" pitchFamily="2" charset="0"/>
                <a:ea typeface="+mn-ea"/>
                <a:cs typeface="+mn-cs"/>
              </a:rPr>
              <a:t>Safeguarding Concern </a:t>
            </a:r>
            <a:r>
              <a:rPr kumimoji="0" lang="en-GB" sz="1600" i="0" u="none" strike="noStrike" kern="1200" cap="none" spc="0" normalizeH="0" baseline="0" noProof="0" dirty="0">
                <a:ln>
                  <a:noFill/>
                </a:ln>
                <a:effectLst/>
                <a:uLnTx/>
                <a:uFillTx/>
                <a:latin typeface="Lexend" pitchFamily="2" charset="0"/>
                <a:ea typeface="+mn-ea"/>
                <a:cs typeface="+mn-cs"/>
              </a:rPr>
              <a:t>and/or Domestic Abuse </a:t>
            </a:r>
            <a:r>
              <a:rPr kumimoji="0" lang="en-GB" sz="1600" b="1" i="0" u="none" strike="noStrike" kern="1200" cap="none" spc="0" normalizeH="0" baseline="0" noProof="0" dirty="0">
                <a:ln>
                  <a:noFill/>
                </a:ln>
                <a:solidFill>
                  <a:srgbClr val="E40037"/>
                </a:solidFill>
                <a:effectLst/>
                <a:uLnTx/>
                <a:uFillTx/>
                <a:latin typeface="Lexend" pitchFamily="2" charset="0"/>
                <a:ea typeface="+mn-ea"/>
                <a:cs typeface="+mn-cs"/>
              </a:rPr>
              <a:t>Safeguarding Enquiry </a:t>
            </a:r>
            <a:r>
              <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rPr>
              <a:t>raised in Adult Social Care services in Essex.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E40037"/>
                </a:solidFill>
                <a:effectLst/>
                <a:uLnTx/>
                <a:uFillTx/>
                <a:latin typeface="Lexend" pitchFamily="2" charset="0"/>
                <a:ea typeface="+mn-ea"/>
                <a:cs typeface="+mn-cs"/>
              </a:rPr>
              <a:t>23%</a:t>
            </a:r>
            <a:r>
              <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rPr>
              <a:t> of the concerns became an </a:t>
            </a:r>
            <a:r>
              <a:rPr kumimoji="0" lang="en-GB" sz="1600" b="1" i="0" u="none" strike="noStrike" kern="1200" cap="none" spc="0" normalizeH="0" baseline="0" noProof="0" dirty="0">
                <a:ln>
                  <a:noFill/>
                </a:ln>
                <a:solidFill>
                  <a:srgbClr val="E40037"/>
                </a:solidFill>
                <a:effectLst/>
                <a:uLnTx/>
                <a:uFillTx/>
                <a:latin typeface="Lexend" pitchFamily="2" charset="0"/>
                <a:ea typeface="+mn-ea"/>
                <a:cs typeface="+mn-cs"/>
              </a:rPr>
              <a:t>Enquiry</a:t>
            </a:r>
            <a:r>
              <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rPr>
              <a:t>, slightly less than the countywide conversion rate to Enquiry, which was 27%, but more than the overall conversion rate to Enquiry for DA </a:t>
            </a:r>
            <a:r>
              <a:rPr kumimoji="0" lang="en-GB" sz="1600" b="0" i="0" u="none" strike="noStrike" kern="1200" cap="none" spc="0" normalizeH="0" baseline="0" noProof="0" dirty="0" err="1">
                <a:ln>
                  <a:noFill/>
                </a:ln>
                <a:solidFill>
                  <a:srgbClr val="000000"/>
                </a:solidFill>
                <a:effectLst/>
                <a:uLnTx/>
                <a:uFillTx/>
                <a:latin typeface="Lexend" pitchFamily="2" charset="0"/>
                <a:ea typeface="+mn-ea"/>
                <a:cs typeface="+mn-cs"/>
              </a:rPr>
              <a:t>Safeguardin</a:t>
            </a:r>
            <a:r>
              <a:rPr lang="en-GB" sz="1600" dirty="0">
                <a:solidFill>
                  <a:srgbClr val="000000"/>
                </a:solidFill>
                <a:latin typeface="Lexend" pitchFamily="2" charset="0"/>
              </a:rPr>
              <a:t>g concerns in Essex, which was 15%.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rPr>
              <a:t>The volume of Domestic Abuse Safeguarding Enquiries made up </a:t>
            </a:r>
            <a:r>
              <a:rPr kumimoji="0" lang="en-GB" sz="1600" b="1" i="0" u="none" strike="noStrike" kern="1200" cap="none" spc="0" normalizeH="0" baseline="0" noProof="0" dirty="0">
                <a:ln>
                  <a:noFill/>
                </a:ln>
                <a:solidFill>
                  <a:srgbClr val="E40037"/>
                </a:solidFill>
                <a:effectLst/>
                <a:uLnTx/>
                <a:uFillTx/>
                <a:latin typeface="Lexend" pitchFamily="2" charset="0"/>
                <a:ea typeface="+mn-ea"/>
                <a:cs typeface="+mn-cs"/>
              </a:rPr>
              <a:t>2%</a:t>
            </a:r>
            <a:r>
              <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rPr>
              <a:t> of all enquiries raised in Adult Social Care Services in Essex. </a:t>
            </a:r>
          </a:p>
        </p:txBody>
      </p:sp>
      <p:cxnSp>
        <p:nvCxnSpPr>
          <p:cNvPr id="5" name="Straight Connector 4">
            <a:extLst>
              <a:ext uri="{FF2B5EF4-FFF2-40B4-BE49-F238E27FC236}">
                <a16:creationId xmlns:a16="http://schemas.microsoft.com/office/drawing/2014/main" id="{C7E9CF64-8328-F452-5A83-C03B2191530B}"/>
              </a:ext>
            </a:extLst>
          </p:cNvPr>
          <p:cNvCxnSpPr>
            <a:cxnSpLocks/>
          </p:cNvCxnSpPr>
          <p:nvPr/>
        </p:nvCxnSpPr>
        <p:spPr>
          <a:xfrm flipV="1">
            <a:off x="5150099" y="2018588"/>
            <a:ext cx="0" cy="4400607"/>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3" name="TextBox 2">
            <a:extLst>
              <a:ext uri="{FF2B5EF4-FFF2-40B4-BE49-F238E27FC236}">
                <a16:creationId xmlns:a16="http://schemas.microsoft.com/office/drawing/2014/main" id="{15E726DE-24F4-53F2-35B8-16054EDB0C13}"/>
              </a:ext>
            </a:extLst>
          </p:cNvPr>
          <p:cNvSpPr txBox="1"/>
          <p:nvPr/>
        </p:nvSpPr>
        <p:spPr>
          <a:xfrm>
            <a:off x="8896790" y="6657530"/>
            <a:ext cx="3545216" cy="200470"/>
          </a:xfrm>
          <a:prstGeom prst="rect">
            <a:avLst/>
          </a:prstGeom>
          <a:noFill/>
        </p:spPr>
        <p:txBody>
          <a:bodyPr wrap="square" lIns="0" tIns="0" rIns="0" bIns="0" rtlCol="0">
            <a:noAutofit/>
          </a:bodyPr>
          <a:lstStyle/>
          <a:p>
            <a:pPr algn="l">
              <a:spcAft>
                <a:spcPts val="1134"/>
              </a:spcAft>
            </a:pPr>
            <a:r>
              <a:rPr lang="en-GB" sz="1100">
                <a:solidFill>
                  <a:srgbClr val="616161"/>
                </a:solidFill>
                <a:latin typeface="Lexend" pitchFamily="2" charset="0"/>
              </a:rPr>
              <a:t>* Between April 2021 and September 2023. </a:t>
            </a:r>
          </a:p>
        </p:txBody>
      </p:sp>
      <p:pic>
        <p:nvPicPr>
          <p:cNvPr id="6" name="Picture 2" descr="Elderly Special Lineal color icon">
            <a:extLst>
              <a:ext uri="{FF2B5EF4-FFF2-40B4-BE49-F238E27FC236}">
                <a16:creationId xmlns:a16="http://schemas.microsoft.com/office/drawing/2014/main" id="{25CEB5E7-219C-EC1E-98F4-3129E921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7655" y="276801"/>
            <a:ext cx="913927" cy="9139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49FDFC9-96D1-90E2-6AA9-58B235880F69}"/>
              </a:ext>
            </a:extLst>
          </p:cNvPr>
          <p:cNvSpPr txBox="1"/>
          <p:nvPr/>
        </p:nvSpPr>
        <p:spPr>
          <a:xfrm>
            <a:off x="1325369" y="2884967"/>
            <a:ext cx="215757" cy="157755"/>
          </a:xfrm>
          <a:prstGeom prst="rect">
            <a:avLst/>
          </a:prstGeom>
          <a:noFill/>
        </p:spPr>
        <p:txBody>
          <a:bodyPr wrap="square" lIns="0" tIns="0" rIns="0" bIns="0" rtlCol="0">
            <a:noAutofit/>
          </a:bodyPr>
          <a:lstStyle/>
          <a:p>
            <a:pPr algn="l">
              <a:spcAft>
                <a:spcPts val="1134"/>
              </a:spcAft>
            </a:pPr>
            <a:r>
              <a:rPr lang="en-GB" sz="1500"/>
              <a:t>4</a:t>
            </a:r>
          </a:p>
        </p:txBody>
      </p:sp>
    </p:spTree>
    <p:extLst>
      <p:ext uri="{BB962C8B-B14F-4D97-AF65-F5344CB8AC3E}">
        <p14:creationId xmlns:p14="http://schemas.microsoft.com/office/powerpoint/2010/main" val="5873657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46681" y="280060"/>
            <a:ext cx="10746667" cy="1180877"/>
          </a:xfrm>
        </p:spPr>
        <p:txBody>
          <a:bodyPr/>
          <a:lstStyle/>
          <a:p>
            <a:r>
              <a:rPr lang="en-GB" dirty="0">
                <a:latin typeface="Lexend" pitchFamily="2" charset="0"/>
              </a:rPr>
              <a:t>Almost a third of Safeguarding Concerns were male</a:t>
            </a:r>
          </a:p>
        </p:txBody>
      </p:sp>
      <p:sp>
        <p:nvSpPr>
          <p:cNvPr id="8" name="Content Placeholder 3">
            <a:extLst>
              <a:ext uri="{FF2B5EF4-FFF2-40B4-BE49-F238E27FC236}">
                <a16:creationId xmlns:a16="http://schemas.microsoft.com/office/drawing/2014/main" id="{0A3E2EBC-5F35-04C5-ACB7-31BC699324C3}"/>
              </a:ext>
            </a:extLst>
          </p:cNvPr>
          <p:cNvSpPr txBox="1">
            <a:spLocks/>
          </p:cNvSpPr>
          <p:nvPr/>
        </p:nvSpPr>
        <p:spPr>
          <a:xfrm>
            <a:off x="246681" y="2034426"/>
            <a:ext cx="11554901" cy="4400607"/>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sz="1800" b="1" dirty="0">
                <a:solidFill>
                  <a:srgbClr val="E40037"/>
                </a:solidFill>
                <a:latin typeface="Lexend" pitchFamily="2" charset="0"/>
              </a:rPr>
              <a:t>32</a:t>
            </a:r>
            <a:r>
              <a:rPr kumimoji="0" lang="en-GB" sz="1800" b="1" i="0" u="none" strike="noStrike" kern="1200" cap="none" spc="0" normalizeH="0" baseline="0" noProof="0" dirty="0">
                <a:ln>
                  <a:noFill/>
                </a:ln>
                <a:solidFill>
                  <a:srgbClr val="E40037"/>
                </a:solidFill>
                <a:effectLst/>
                <a:uLnTx/>
                <a:uFillTx/>
                <a:latin typeface="Lexend" pitchFamily="2" charset="0"/>
                <a:ea typeface="+mn-ea"/>
                <a:cs typeface="+mn-cs"/>
              </a:rPr>
              <a:t>% </a:t>
            </a:r>
            <a:r>
              <a:rPr kumimoji="0" lang="en-GB" sz="1800" i="0" u="none" strike="noStrike" kern="1200" cap="none" spc="0" normalizeH="0" baseline="0" noProof="0" dirty="0">
                <a:ln>
                  <a:noFill/>
                </a:ln>
                <a:effectLst/>
                <a:uLnTx/>
                <a:uFillTx/>
                <a:latin typeface="Lexend" pitchFamily="2" charset="0"/>
                <a:ea typeface="+mn-ea"/>
                <a:cs typeface="+mn-cs"/>
              </a:rPr>
              <a:t>of the </a:t>
            </a:r>
            <a:r>
              <a:rPr kumimoji="0" lang="en-GB" sz="1800" b="1" i="0" u="none" strike="noStrike" kern="1200" cap="none" spc="0" normalizeH="0" baseline="0" noProof="0" dirty="0">
                <a:ln>
                  <a:noFill/>
                </a:ln>
                <a:solidFill>
                  <a:srgbClr val="E40037"/>
                </a:solidFill>
                <a:effectLst/>
                <a:uLnTx/>
                <a:uFillTx/>
                <a:latin typeface="Lexend" pitchFamily="2" charset="0"/>
                <a:ea typeface="+mn-ea"/>
                <a:cs typeface="+mn-cs"/>
              </a:rPr>
              <a:t>437</a:t>
            </a:r>
            <a:r>
              <a:rPr kumimoji="0" lang="en-GB" sz="1800" i="0" u="none" strike="noStrike" kern="1200" cap="none" spc="0" normalizeH="0" baseline="0" noProof="0" dirty="0">
                <a:ln>
                  <a:noFill/>
                </a:ln>
                <a:effectLst/>
                <a:uLnTx/>
                <a:uFillTx/>
                <a:latin typeface="Lexend" pitchFamily="2" charset="0"/>
                <a:ea typeface="+mn-ea"/>
                <a:cs typeface="+mn-cs"/>
              </a:rPr>
              <a:t> individuals ages 66 and above with a </a:t>
            </a:r>
            <a:r>
              <a:rPr lang="en-GB" sz="1800" dirty="0">
                <a:latin typeface="Lexend" pitchFamily="2" charset="0"/>
              </a:rPr>
              <a:t>domestic abuse</a:t>
            </a:r>
            <a:r>
              <a:rPr kumimoji="0" lang="en-GB" sz="1800" i="0" u="none" strike="noStrike" kern="1200" cap="none" spc="0" normalizeH="0" baseline="0" noProof="0" dirty="0">
                <a:ln>
                  <a:noFill/>
                </a:ln>
                <a:effectLst/>
                <a:uLnTx/>
                <a:uFillTx/>
                <a:latin typeface="Lexend" pitchFamily="2" charset="0"/>
                <a:ea typeface="+mn-ea"/>
                <a:cs typeface="+mn-cs"/>
              </a:rPr>
              <a:t> safeguarding concern or enquiry were </a:t>
            </a:r>
            <a:r>
              <a:rPr kumimoji="0" lang="en-GB" sz="1800" b="1" i="0" u="none" strike="noStrike" kern="1200" cap="none" spc="0" normalizeH="0" baseline="0" noProof="0" dirty="0">
                <a:ln>
                  <a:noFill/>
                </a:ln>
                <a:solidFill>
                  <a:srgbClr val="E40037"/>
                </a:solidFill>
                <a:effectLst/>
                <a:uLnTx/>
                <a:uFillTx/>
                <a:latin typeface="Lexend" pitchFamily="2" charset="0"/>
                <a:ea typeface="+mn-ea"/>
                <a:cs typeface="+mn-cs"/>
              </a:rPr>
              <a:t>male</a:t>
            </a:r>
            <a:r>
              <a:rPr kumimoji="0" lang="en-GB" sz="1800" i="0" u="none" strike="noStrike" kern="1200" cap="none" spc="0" normalizeH="0" baseline="0" noProof="0" dirty="0">
                <a:ln>
                  <a:noFill/>
                </a:ln>
                <a:effectLst/>
                <a:uLnTx/>
                <a:uFillTx/>
                <a:latin typeface="Lexend" pitchFamily="2" charset="0"/>
                <a:ea typeface="+mn-ea"/>
                <a:cs typeface="+mn-cs"/>
              </a:rPr>
              <a:t>.</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800" i="0" u="none" strike="noStrike" kern="1200" cap="none" spc="0" normalizeH="0" baseline="0" noProof="0" dirty="0">
                <a:ln>
                  <a:noFill/>
                </a:ln>
                <a:effectLst/>
                <a:uLnTx/>
                <a:uFillTx/>
                <a:latin typeface="Lexend" pitchFamily="2" charset="0"/>
                <a:ea typeface="+mn-ea"/>
                <a:cs typeface="+mn-cs"/>
              </a:rPr>
              <a:t>While women remain the predominant gender in this cohort as well, the proportion of men is </a:t>
            </a:r>
            <a:r>
              <a:rPr lang="en-GB" sz="1800" dirty="0">
                <a:latin typeface="Lexend" pitchFamily="2" charset="0"/>
              </a:rPr>
              <a:t>larger than seen in domestic abuse provider data, where 24%</a:t>
            </a:r>
            <a:r>
              <a:rPr lang="en-GB" sz="1800" b="1" dirty="0">
                <a:latin typeface="Lexend" pitchFamily="2" charset="0"/>
              </a:rPr>
              <a:t> </a:t>
            </a:r>
            <a:r>
              <a:rPr lang="en-GB" sz="1800" dirty="0">
                <a:latin typeface="Lexend" pitchFamily="2" charset="0"/>
              </a:rPr>
              <a:t>of victims ages 66 and over were male.</a:t>
            </a:r>
          </a:p>
          <a:p>
            <a:pPr lvl="1">
              <a:defRPr/>
            </a:pPr>
            <a:r>
              <a:rPr lang="en-GB" sz="1800" dirty="0">
                <a:latin typeface="Lexend" pitchFamily="2" charset="0"/>
              </a:rPr>
              <a:t>For </a:t>
            </a:r>
            <a:r>
              <a:rPr lang="en-GB" sz="1800" b="1" dirty="0">
                <a:solidFill>
                  <a:srgbClr val="E40037"/>
                </a:solidFill>
                <a:latin typeface="Lexend" pitchFamily="2" charset="0"/>
              </a:rPr>
              <a:t>78%</a:t>
            </a:r>
            <a:r>
              <a:rPr lang="en-GB" sz="1800" dirty="0">
                <a:latin typeface="Lexend" pitchFamily="2" charset="0"/>
              </a:rPr>
              <a:t>, the risk of domestic abuse was a relative/family carer (partners included). </a:t>
            </a:r>
          </a:p>
          <a:p>
            <a:pPr lvl="1">
              <a:defRPr/>
            </a:pPr>
            <a:r>
              <a:rPr lang="en-GB" sz="1800" b="1" dirty="0">
                <a:solidFill>
                  <a:srgbClr val="E40037"/>
                </a:solidFill>
                <a:latin typeface="Lexend" pitchFamily="2" charset="0"/>
              </a:rPr>
              <a:t>Over half </a:t>
            </a:r>
            <a:r>
              <a:rPr lang="en-GB" sz="1800" dirty="0">
                <a:latin typeface="Lexend" pitchFamily="2" charset="0"/>
              </a:rPr>
              <a:t>of the 437 individuals were receiving social care at the time due to </a:t>
            </a:r>
            <a:r>
              <a:rPr lang="en-GB" sz="1800" b="1" dirty="0">
                <a:solidFill>
                  <a:srgbClr val="E40037"/>
                </a:solidFill>
                <a:latin typeface="Lexend" pitchFamily="2" charset="0"/>
              </a:rPr>
              <a:t>Physical Support Needs</a:t>
            </a:r>
            <a:r>
              <a:rPr lang="en-GB" sz="1800" dirty="0">
                <a:latin typeface="Lexend" pitchFamily="2" charset="0"/>
              </a:rPr>
              <a:t>. </a:t>
            </a:r>
          </a:p>
          <a:p>
            <a:pPr lvl="1">
              <a:defRPr/>
            </a:pPr>
            <a:r>
              <a:rPr kumimoji="0" lang="en-GB" sz="1800" i="0" u="none" strike="noStrike" kern="1200" cap="none" spc="0" normalizeH="0" baseline="0" noProof="0" dirty="0">
                <a:ln>
                  <a:noFill/>
                </a:ln>
                <a:effectLst/>
                <a:uLnTx/>
                <a:uFillTx/>
                <a:latin typeface="Lexend" pitchFamily="2" charset="0"/>
                <a:ea typeface="+mn-ea"/>
                <a:cs typeface="+mn-cs"/>
              </a:rPr>
              <a:t>A detailed breakdown of the main support needs for the remaining individuals was removed to minimise the risk of identification. This can be made available upon request.</a:t>
            </a:r>
            <a:endParaRPr lang="en-GB" sz="1800" dirty="0">
              <a:latin typeface="Lexend" pitchFamily="2" charset="0"/>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800" i="0" u="none" strike="noStrike" kern="1200" cap="none" spc="0" normalizeH="0" baseline="0" noProof="0" dirty="0">
              <a:ln>
                <a:noFill/>
              </a:ln>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a:p>
            <a:pPr marL="285750" marR="0" lvl="1" indent="-285750" algn="l" defTabSz="914400" rtl="0" eaLnBrk="1" fontAlgn="auto" latinLnBrk="0" hangingPunct="1">
              <a:lnSpc>
                <a:spcPct val="100000"/>
              </a:lnSpc>
              <a:spcBef>
                <a:spcPts val="0"/>
              </a:spcBef>
              <a:spcAft>
                <a:spcPts val="1134"/>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Lexend" pitchFamily="2" charset="0"/>
              <a:ea typeface="+mn-ea"/>
              <a:cs typeface="+mn-cs"/>
            </a:endParaRPr>
          </a:p>
        </p:txBody>
      </p:sp>
      <p:pic>
        <p:nvPicPr>
          <p:cNvPr id="4" name="Picture 2" descr="Elderly Special Lineal color icon">
            <a:extLst>
              <a:ext uri="{FF2B5EF4-FFF2-40B4-BE49-F238E27FC236}">
                <a16:creationId xmlns:a16="http://schemas.microsoft.com/office/drawing/2014/main" id="{BF30A63F-2BEE-9D97-C9F1-D106C4806E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87655" y="112414"/>
            <a:ext cx="913927" cy="913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7478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7460-FD4D-E02F-42EC-14C9891D266B}"/>
              </a:ext>
            </a:extLst>
          </p:cNvPr>
          <p:cNvSpPr>
            <a:spLocks noGrp="1"/>
          </p:cNvSpPr>
          <p:nvPr>
            <p:ph type="title"/>
          </p:nvPr>
        </p:nvSpPr>
        <p:spPr>
          <a:xfrm>
            <a:off x="575649" y="248054"/>
            <a:ext cx="11975946" cy="1547181"/>
          </a:xfrm>
        </p:spPr>
        <p:txBody>
          <a:bodyPr/>
          <a:lstStyle/>
          <a:p>
            <a:r>
              <a:rPr lang="en-GB">
                <a:latin typeface="Lexend" pitchFamily="2" charset="0"/>
              </a:rPr>
              <a:t>Older victims are more likely to have</a:t>
            </a:r>
            <a:br>
              <a:rPr lang="en-GB">
                <a:latin typeface="Lexend" pitchFamily="2" charset="0"/>
              </a:rPr>
            </a:br>
            <a:r>
              <a:rPr lang="en-GB">
                <a:latin typeface="Lexend" pitchFamily="2" charset="0"/>
              </a:rPr>
              <a:t>physical support needs</a:t>
            </a:r>
          </a:p>
        </p:txBody>
      </p:sp>
      <p:sp>
        <p:nvSpPr>
          <p:cNvPr id="4" name="Text Placeholder 4">
            <a:extLst>
              <a:ext uri="{FF2B5EF4-FFF2-40B4-BE49-F238E27FC236}">
                <a16:creationId xmlns:a16="http://schemas.microsoft.com/office/drawing/2014/main" id="{3E16109E-2A0B-4DFA-A27C-ACCBC2073B16}"/>
              </a:ext>
            </a:extLst>
          </p:cNvPr>
          <p:cNvSpPr txBox="1">
            <a:spLocks/>
          </p:cNvSpPr>
          <p:nvPr/>
        </p:nvSpPr>
        <p:spPr>
          <a:xfrm>
            <a:off x="5581650" y="5974247"/>
            <a:ext cx="6117131" cy="704851"/>
          </a:xfrm>
          <a:prstGeom prst="rect">
            <a:avLst/>
          </a:prstGeom>
          <a:solidFill>
            <a:srgbClr val="004C94"/>
          </a:solidFill>
        </p:spPr>
        <p:txBody>
          <a:bodyPr vert="horz" lIns="91440" tIns="45720" rIns="91440" bIns="45720" rtlCol="0">
            <a:normAutofit fontScale="625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lang="en-GB">
                <a:solidFill>
                  <a:prstClr val="white"/>
                </a:solidFill>
                <a:latin typeface="Lexend" pitchFamily="2" charset="0"/>
              </a:rPr>
              <a:t>COULD </a:t>
            </a:r>
            <a:r>
              <a:rPr kumimoji="0" lang="en-GB" sz="2400" b="0" i="0" u="none" strike="noStrike" kern="1200" cap="none" spc="0" normalizeH="0" baseline="0" noProof="0">
                <a:ln>
                  <a:noFill/>
                </a:ln>
                <a:solidFill>
                  <a:prstClr val="white"/>
                </a:solidFill>
                <a:effectLst/>
                <a:uLnTx/>
                <a:uFillTx/>
                <a:latin typeface="Lexend" pitchFamily="2" charset="0"/>
                <a:ea typeface="MS PGothic" pitchFamily="34" charset="-128"/>
                <a:cs typeface="+mn-cs"/>
              </a:rPr>
              <a:t>ELDERLY VICTIMS OF DOMESTIC ABUSE WITH HEALTH SUPPORT NEEDS BE MORE CHALLENGING TO IDENTIFY &amp; ENGAGE DUE TO OVERLAP OF NEEDS? </a:t>
            </a:r>
          </a:p>
        </p:txBody>
      </p:sp>
      <p:pic>
        <p:nvPicPr>
          <p:cNvPr id="1026" name="Picture 2" descr="Light bulb - Free technology icons">
            <a:extLst>
              <a:ext uri="{FF2B5EF4-FFF2-40B4-BE49-F238E27FC236}">
                <a16:creationId xmlns:a16="http://schemas.microsoft.com/office/drawing/2014/main" id="{C2DF7C64-942B-7CC8-B828-8EC0AD80A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9224" y="5789581"/>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8382EF-22E7-E1F8-00A7-688C0050FB1B}"/>
              </a:ext>
            </a:extLst>
          </p:cNvPr>
          <p:cNvSpPr txBox="1"/>
          <p:nvPr/>
        </p:nvSpPr>
        <p:spPr>
          <a:xfrm>
            <a:off x="493219" y="1801005"/>
            <a:ext cx="6088334" cy="2436564"/>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b="1" dirty="0">
                <a:solidFill>
                  <a:srgbClr val="E40037"/>
                </a:solidFill>
                <a:latin typeface="Lexend" pitchFamily="2" charset="0"/>
              </a:rPr>
              <a:t>43% </a:t>
            </a:r>
            <a:r>
              <a:rPr lang="en-GB" dirty="0">
                <a:latin typeface="Lexend" pitchFamily="2" charset="0"/>
              </a:rPr>
              <a:t>of provider supported victims ages 66 and over have physical support needs, a significantly larger proportion than in other age groups.</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lang="en-GB" sz="800" dirty="0">
              <a:latin typeface="Lexend" pitchFamily="2" charset="0"/>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dirty="0">
                <a:latin typeface="Lexend" pitchFamily="2" charset="0"/>
              </a:rPr>
              <a:t>This proportion is close to that of adults receiving Physical Support among older adult safeguarding concerns related to domestic abuse (as seen on previous slide). </a:t>
            </a:r>
          </a:p>
        </p:txBody>
      </p:sp>
      <p:graphicFrame>
        <p:nvGraphicFramePr>
          <p:cNvPr id="8" name="Chart 7" descr="A stacked bar chart showing the percentage split of victim's support needs by age who were supported by domestic abuse providers. &#10;&#10;There are three stacked bars for each age group: &#10;&#10;16 to 25 - less than 10% have physical support needs &#10;&#10;26 to 65 - around 20% have physical support needs &#10;&#10;66 and over - 43% have physical support needs  ">
            <a:extLst>
              <a:ext uri="{FF2B5EF4-FFF2-40B4-BE49-F238E27FC236}">
                <a16:creationId xmlns:a16="http://schemas.microsoft.com/office/drawing/2014/main" id="{7512AD64-939A-85B8-18BC-AAFEF2F20E0F}"/>
              </a:ext>
            </a:extLst>
          </p:cNvPr>
          <p:cNvGraphicFramePr>
            <a:graphicFrameLocks/>
          </p:cNvGraphicFramePr>
          <p:nvPr>
            <p:extLst>
              <p:ext uri="{D42A27DB-BD31-4B8C-83A1-F6EECF244321}">
                <p14:modId xmlns:p14="http://schemas.microsoft.com/office/powerpoint/2010/main" val="2311744063"/>
              </p:ext>
            </p:extLst>
          </p:nvPr>
        </p:nvGraphicFramePr>
        <p:xfrm>
          <a:off x="6786564" y="1672218"/>
          <a:ext cx="4912217" cy="2659937"/>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Box 11">
            <a:extLst>
              <a:ext uri="{FF2B5EF4-FFF2-40B4-BE49-F238E27FC236}">
                <a16:creationId xmlns:a16="http://schemas.microsoft.com/office/drawing/2014/main" id="{39290949-6925-0695-4555-D6FEA144562A}"/>
              </a:ext>
            </a:extLst>
          </p:cNvPr>
          <p:cNvSpPr txBox="1"/>
          <p:nvPr/>
        </p:nvSpPr>
        <p:spPr>
          <a:xfrm>
            <a:off x="493219" y="4381209"/>
            <a:ext cx="11455626" cy="923330"/>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a:latin typeface="Lexend" pitchFamily="2" charset="0"/>
              </a:rPr>
              <a:t>Research on the </a:t>
            </a:r>
            <a:r>
              <a:rPr lang="en-GB" b="1">
                <a:latin typeface="Lexend" pitchFamily="2" charset="0"/>
              </a:rPr>
              <a:t>barriers to accessing domestic abuse support</a:t>
            </a:r>
            <a:r>
              <a:rPr lang="en-GB" b="1">
                <a:solidFill>
                  <a:srgbClr val="E40037"/>
                </a:solidFill>
                <a:latin typeface="Lexend" pitchFamily="2" charset="0"/>
              </a:rPr>
              <a:t> </a:t>
            </a:r>
            <a:r>
              <a:rPr lang="en-GB" b="1">
                <a:latin typeface="Lexend" pitchFamily="2" charset="0"/>
              </a:rPr>
              <a:t>for older adults has found </a:t>
            </a:r>
            <a:r>
              <a:rPr lang="en-GB" b="1">
                <a:solidFill>
                  <a:srgbClr val="E40037"/>
                </a:solidFill>
                <a:latin typeface="Lexend" pitchFamily="2" charset="0"/>
              </a:rPr>
              <a:t>health conditions</a:t>
            </a:r>
            <a:r>
              <a:rPr lang="en-GB" b="1">
                <a:latin typeface="Lexend" pitchFamily="2" charset="0"/>
              </a:rPr>
              <a:t> to be a key barrier for this group,</a:t>
            </a:r>
            <a:r>
              <a:rPr lang="en-GB">
                <a:latin typeface="Lexend" pitchFamily="2" charset="0"/>
              </a:rPr>
              <a:t> as they become more dependent on their partner or family members, and in time, more isolated due to the need for care, reduced mobility, etc.  </a:t>
            </a:r>
          </a:p>
        </p:txBody>
      </p:sp>
      <p:sp>
        <p:nvSpPr>
          <p:cNvPr id="3" name="TextBox 2">
            <a:extLst>
              <a:ext uri="{FF2B5EF4-FFF2-40B4-BE49-F238E27FC236}">
                <a16:creationId xmlns:a16="http://schemas.microsoft.com/office/drawing/2014/main" id="{69C62311-C36C-C72D-1CB5-A91747058DCC}"/>
              </a:ext>
            </a:extLst>
          </p:cNvPr>
          <p:cNvSpPr txBox="1"/>
          <p:nvPr/>
        </p:nvSpPr>
        <p:spPr>
          <a:xfrm>
            <a:off x="493219" y="5416295"/>
            <a:ext cx="11698781" cy="646331"/>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a:latin typeface="Lexend" pitchFamily="2" charset="0"/>
              </a:rPr>
              <a:t>As mentioned on slide 65, interviewed victims who have a physical disability highlighted their </a:t>
            </a:r>
            <a:r>
              <a:rPr lang="en-GB" b="1">
                <a:solidFill>
                  <a:srgbClr val="E40037"/>
                </a:solidFill>
                <a:latin typeface="Lexend" pitchFamily="2" charset="0"/>
              </a:rPr>
              <a:t>reluctance to leave their home which</a:t>
            </a:r>
            <a:endParaRPr lang="en-GB">
              <a:latin typeface="Lexend" pitchFamily="2" charset="0"/>
            </a:endParaRPr>
          </a:p>
        </p:txBody>
      </p:sp>
      <p:pic>
        <p:nvPicPr>
          <p:cNvPr id="5" name="Picture 2" descr="Elderly Special Lineal color icon">
            <a:extLst>
              <a:ext uri="{FF2B5EF4-FFF2-40B4-BE49-F238E27FC236}">
                <a16:creationId xmlns:a16="http://schemas.microsoft.com/office/drawing/2014/main" id="{0A73D927-27BE-E786-5C1B-644E067CEC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7655" y="276801"/>
            <a:ext cx="913927" cy="91392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FE7EA0E-5873-6297-F90F-CA058071358A}"/>
              </a:ext>
            </a:extLst>
          </p:cNvPr>
          <p:cNvSpPr txBox="1"/>
          <p:nvPr/>
        </p:nvSpPr>
        <p:spPr>
          <a:xfrm>
            <a:off x="5718318" y="4620674"/>
            <a:ext cx="215757" cy="157755"/>
          </a:xfrm>
          <a:prstGeom prst="rect">
            <a:avLst/>
          </a:prstGeom>
          <a:noFill/>
        </p:spPr>
        <p:txBody>
          <a:bodyPr wrap="square" lIns="0" tIns="0" rIns="0" bIns="0" rtlCol="0">
            <a:noAutofit/>
          </a:bodyPr>
          <a:lstStyle/>
          <a:p>
            <a:pPr algn="l">
              <a:spcAft>
                <a:spcPts val="1134"/>
              </a:spcAft>
            </a:pPr>
            <a:r>
              <a:rPr lang="en-GB" sz="1500"/>
              <a:t>4</a:t>
            </a:r>
          </a:p>
        </p:txBody>
      </p:sp>
      <p:sp>
        <p:nvSpPr>
          <p:cNvPr id="7" name="TextBox 6">
            <a:extLst>
              <a:ext uri="{FF2B5EF4-FFF2-40B4-BE49-F238E27FC236}">
                <a16:creationId xmlns:a16="http://schemas.microsoft.com/office/drawing/2014/main" id="{B5A27622-D0EB-3503-7056-788A295F7FCC}"/>
              </a:ext>
            </a:extLst>
          </p:cNvPr>
          <p:cNvSpPr txBox="1"/>
          <p:nvPr/>
        </p:nvSpPr>
        <p:spPr>
          <a:xfrm>
            <a:off x="493219" y="5957341"/>
            <a:ext cx="4512782" cy="369332"/>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b="1">
                <a:solidFill>
                  <a:srgbClr val="E40037"/>
                </a:solidFill>
                <a:latin typeface="Lexend" pitchFamily="2" charset="0"/>
              </a:rPr>
              <a:t>can meet their accessibility needs.</a:t>
            </a:r>
          </a:p>
        </p:txBody>
      </p:sp>
      <p:pic>
        <p:nvPicPr>
          <p:cNvPr id="10" name="Picture 9">
            <a:extLst>
              <a:ext uri="{FF2B5EF4-FFF2-40B4-BE49-F238E27FC236}">
                <a16:creationId xmlns:a16="http://schemas.microsoft.com/office/drawing/2014/main" id="{CB2D2B3B-E020-A979-E9C6-2467D02D2E1B}"/>
              </a:ext>
            </a:extLst>
          </p:cNvPr>
          <p:cNvPicPr>
            <a:picLocks noChangeAspect="1"/>
          </p:cNvPicPr>
          <p:nvPr/>
        </p:nvPicPr>
        <p:blipFill>
          <a:blip r:embed="rId6"/>
          <a:stretch>
            <a:fillRect/>
          </a:stretch>
        </p:blipFill>
        <p:spPr>
          <a:xfrm>
            <a:off x="8640215" y="4102843"/>
            <a:ext cx="665205" cy="124022"/>
          </a:xfrm>
          <a:prstGeom prst="rect">
            <a:avLst/>
          </a:prstGeom>
        </p:spPr>
      </p:pic>
    </p:spTree>
    <p:extLst>
      <p:ext uri="{BB962C8B-B14F-4D97-AF65-F5344CB8AC3E}">
        <p14:creationId xmlns:p14="http://schemas.microsoft.com/office/powerpoint/2010/main" val="11202098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3">
            <a:extLst>
              <a:ext uri="{FF2B5EF4-FFF2-40B4-BE49-F238E27FC236}">
                <a16:creationId xmlns:a16="http://schemas.microsoft.com/office/drawing/2014/main" id="{0A3E2EBC-5F35-04C5-ACB7-31BC699324C3}"/>
              </a:ext>
            </a:extLst>
          </p:cNvPr>
          <p:cNvSpPr txBox="1">
            <a:spLocks/>
          </p:cNvSpPr>
          <p:nvPr/>
        </p:nvSpPr>
        <p:spPr>
          <a:xfrm>
            <a:off x="244628" y="2365513"/>
            <a:ext cx="5029009" cy="4191853"/>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E40037"/>
                </a:solidFill>
                <a:effectLst/>
                <a:uLnTx/>
                <a:uFillTx/>
                <a:latin typeface="Lexend" pitchFamily="2" charset="0"/>
              </a:rPr>
              <a:t>27%</a:t>
            </a:r>
            <a:r>
              <a:rPr kumimoji="0" lang="en-GB" sz="1800" b="1" i="0" u="none" strike="noStrike" kern="1200" cap="none" spc="0" normalizeH="0" baseline="0" noProof="0" dirty="0">
                <a:ln>
                  <a:noFill/>
                </a:ln>
                <a:solidFill>
                  <a:srgbClr val="C00000"/>
                </a:solidFill>
                <a:effectLst/>
                <a:uLnTx/>
                <a:uFillTx/>
                <a:latin typeface="Lexend" pitchFamily="2" charset="0"/>
              </a:rPr>
              <a:t> </a:t>
            </a:r>
            <a:r>
              <a:rPr kumimoji="0" lang="en-GB" sz="1800" b="1" i="0" u="none" strike="noStrike" kern="1200" cap="none" spc="0" normalizeH="0" baseline="0" noProof="0" dirty="0">
                <a:ln>
                  <a:noFill/>
                </a:ln>
                <a:solidFill>
                  <a:srgbClr val="000000"/>
                </a:solidFill>
                <a:effectLst/>
                <a:uLnTx/>
                <a:uFillTx/>
                <a:latin typeface="Lexend" pitchFamily="2" charset="0"/>
              </a:rPr>
              <a:t>of the Domestic Abuse crimes assessed by Essex Police between April 2021 and September 2023 were recorded as having been against male victims, the equivalent of </a:t>
            </a:r>
            <a:r>
              <a:rPr kumimoji="0" lang="en-GB" sz="1800" b="1" i="0" u="none" strike="noStrike" kern="1200" cap="none" spc="0" normalizeH="0" baseline="0" noProof="0" dirty="0">
                <a:ln>
                  <a:noFill/>
                </a:ln>
                <a:solidFill>
                  <a:srgbClr val="E40037"/>
                </a:solidFill>
                <a:effectLst/>
                <a:uLnTx/>
                <a:uFillTx/>
                <a:latin typeface="Lexend" pitchFamily="2" charset="0"/>
              </a:rPr>
              <a:t>18,753 male victims. </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000000"/>
                </a:solidFill>
                <a:effectLst/>
                <a:uLnTx/>
                <a:uFillTx/>
                <a:latin typeface="Lexend" pitchFamily="2" charset="0"/>
              </a:rPr>
              <a:t>By contrast, between April 2021 and March 2023, </a:t>
            </a:r>
            <a:r>
              <a:rPr kumimoji="0" lang="en-GB" sz="1800" b="1" i="0" u="none" strike="noStrike" kern="1200" cap="none" spc="0" normalizeH="0" baseline="0" noProof="0" dirty="0">
                <a:ln>
                  <a:noFill/>
                </a:ln>
                <a:solidFill>
                  <a:srgbClr val="E40037"/>
                </a:solidFill>
                <a:effectLst/>
                <a:uLnTx/>
                <a:uFillTx/>
                <a:latin typeface="Lexend" pitchFamily="2" charset="0"/>
              </a:rPr>
              <a:t>435 </a:t>
            </a:r>
            <a:r>
              <a:rPr kumimoji="0" lang="en-GB" sz="1800" b="1" i="0" u="none" strike="noStrike" kern="1200" cap="none" spc="0" normalizeH="0" baseline="0" noProof="0" dirty="0">
                <a:ln>
                  <a:noFill/>
                </a:ln>
                <a:solidFill>
                  <a:srgbClr val="000000"/>
                </a:solidFill>
                <a:effectLst/>
                <a:uLnTx/>
                <a:uFillTx/>
                <a:latin typeface="Lexend" pitchFamily="2" charset="0"/>
              </a:rPr>
              <a:t>men were referred via Compass, and </a:t>
            </a:r>
            <a:r>
              <a:rPr kumimoji="0" lang="en-GB" sz="1800" b="1" i="0" u="none" strike="noStrike" kern="1200" cap="none" spc="0" normalizeH="0" baseline="0" noProof="0" dirty="0">
                <a:ln>
                  <a:noFill/>
                </a:ln>
                <a:solidFill>
                  <a:srgbClr val="E40037"/>
                </a:solidFill>
                <a:effectLst/>
                <a:uLnTx/>
                <a:uFillTx/>
                <a:latin typeface="Lexend" pitchFamily="2" charset="0"/>
              </a:rPr>
              <a:t>126</a:t>
            </a:r>
            <a:r>
              <a:rPr kumimoji="0" lang="en-GB" sz="1800" b="1" i="0" u="none" strike="noStrike" kern="1200" cap="none" spc="0" normalizeH="0" baseline="0" noProof="0" dirty="0">
                <a:ln>
                  <a:noFill/>
                </a:ln>
                <a:solidFill>
                  <a:srgbClr val="000000"/>
                </a:solidFill>
                <a:effectLst/>
                <a:uLnTx/>
                <a:uFillTx/>
                <a:latin typeface="Lexend" pitchFamily="2" charset="0"/>
              </a:rPr>
              <a:t> men approached a local authority for housing due to DA. </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800" b="1" i="0" u="none" strike="noStrike" kern="1200" cap="none" spc="0" normalizeH="0" baseline="0" noProof="0" dirty="0">
                <a:ln>
                  <a:noFill/>
                </a:ln>
                <a:solidFill>
                  <a:srgbClr val="E40037"/>
                </a:solidFill>
                <a:effectLst/>
                <a:uLnTx/>
                <a:uFillTx/>
                <a:latin typeface="Lexend" pitchFamily="2" charset="0"/>
              </a:rPr>
              <a:t>A small number* </a:t>
            </a:r>
            <a:r>
              <a:rPr kumimoji="0" lang="en-GB" sz="1800" b="1" i="0" u="none" strike="noStrike" kern="1200" cap="none" spc="0" normalizeH="0" baseline="0" noProof="0" dirty="0">
                <a:ln>
                  <a:noFill/>
                </a:ln>
                <a:effectLst/>
                <a:uLnTx/>
                <a:uFillTx/>
                <a:latin typeface="Lexend" pitchFamily="2" charset="0"/>
              </a:rPr>
              <a:t>of</a:t>
            </a:r>
            <a:r>
              <a:rPr kumimoji="0" lang="en-GB" sz="1800" b="1" i="0" u="none" strike="noStrike" kern="1200" cap="none" spc="0" normalizeH="0" baseline="0" noProof="0" dirty="0">
                <a:ln>
                  <a:noFill/>
                </a:ln>
                <a:solidFill>
                  <a:srgbClr val="000000"/>
                </a:solidFill>
                <a:effectLst/>
                <a:uLnTx/>
                <a:uFillTx/>
                <a:latin typeface="Lexend" pitchFamily="2" charset="0"/>
              </a:rPr>
              <a:t> men received housing support following the approach, and </a:t>
            </a:r>
            <a:r>
              <a:rPr kumimoji="0" lang="en-GB" sz="1800" b="1" i="0" u="none" strike="noStrike" kern="1200" cap="none" spc="0" normalizeH="0" baseline="0" noProof="0" dirty="0">
                <a:ln>
                  <a:noFill/>
                </a:ln>
                <a:solidFill>
                  <a:srgbClr val="E40037"/>
                </a:solidFill>
                <a:effectLst/>
                <a:uLnTx/>
                <a:uFillTx/>
                <a:latin typeface="Lexend" pitchFamily="2" charset="0"/>
              </a:rPr>
              <a:t>249</a:t>
            </a:r>
            <a:r>
              <a:rPr kumimoji="0" lang="en-GB" sz="1800" b="1" i="0" u="none" strike="noStrike" kern="1200" cap="none" spc="0" normalizeH="0" baseline="0" noProof="0" dirty="0">
                <a:ln>
                  <a:noFill/>
                </a:ln>
                <a:solidFill>
                  <a:srgbClr val="000000"/>
                </a:solidFill>
                <a:effectLst/>
                <a:uLnTx/>
                <a:uFillTx/>
                <a:latin typeface="Lexend" pitchFamily="2" charset="0"/>
              </a:rPr>
              <a:t> received support from domestic abuse providers. </a:t>
            </a:r>
            <a:endParaRPr kumimoji="0" lang="en-GB" sz="1500" b="1" i="0" u="none" strike="noStrike" kern="1200" cap="none" spc="0" normalizeH="0" baseline="0" noProof="0" dirty="0">
              <a:ln>
                <a:noFill/>
              </a:ln>
              <a:solidFill>
                <a:srgbClr val="000000"/>
              </a:solidFill>
              <a:effectLst/>
              <a:uLnTx/>
              <a:uFillTx/>
              <a:latin typeface="Lexend" pitchFamily="2" charset="0"/>
            </a:endParaRPr>
          </a:p>
          <a:p>
            <a:pPr marL="285750" marR="0" lvl="1" indent="-285750" algn="l" defTabSz="914400" rtl="0" eaLnBrk="1" fontAlgn="auto" latinLnBrk="0" hangingPunct="1">
              <a:lnSpc>
                <a:spcPct val="100000"/>
              </a:lnSpc>
              <a:spcBef>
                <a:spcPts val="0"/>
              </a:spcBef>
              <a:spcAft>
                <a:spcPts val="1134"/>
              </a:spcAft>
              <a:buClrTx/>
              <a:buSzTx/>
              <a:buFont typeface="Arial" panose="020B0604020202020204" pitchFamily="34" charset="0"/>
              <a:buChar char="•"/>
              <a:tabLst/>
              <a:defRPr/>
            </a:pPr>
            <a:endParaRPr kumimoji="0" lang="en-GB"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2" name="Title 1">
            <a:extLst>
              <a:ext uri="{FF2B5EF4-FFF2-40B4-BE49-F238E27FC236}">
                <a16:creationId xmlns:a16="http://schemas.microsoft.com/office/drawing/2014/main" id="{36147460-FD4D-E02F-42EC-14C9891D266B}"/>
              </a:ext>
            </a:extLst>
          </p:cNvPr>
          <p:cNvSpPr>
            <a:spLocks noGrp="1"/>
          </p:cNvSpPr>
          <p:nvPr>
            <p:ph type="title"/>
          </p:nvPr>
        </p:nvSpPr>
        <p:spPr>
          <a:xfrm>
            <a:off x="216054" y="117232"/>
            <a:ext cx="11975946" cy="1547181"/>
          </a:xfrm>
        </p:spPr>
        <p:txBody>
          <a:bodyPr/>
          <a:lstStyle/>
          <a:p>
            <a:r>
              <a:rPr lang="en-GB">
                <a:latin typeface="Lexend" pitchFamily="2" charset="0"/>
              </a:rPr>
              <a:t>Over a quarter of victims recorded by the Police are men, but less than 10% of victims supported across DA services are male</a:t>
            </a:r>
          </a:p>
        </p:txBody>
      </p:sp>
      <p:sp>
        <p:nvSpPr>
          <p:cNvPr id="4" name="Text Placeholder 4">
            <a:extLst>
              <a:ext uri="{FF2B5EF4-FFF2-40B4-BE49-F238E27FC236}">
                <a16:creationId xmlns:a16="http://schemas.microsoft.com/office/drawing/2014/main" id="{3E16109E-2A0B-4DFA-A27C-ACCBC2073B16}"/>
              </a:ext>
            </a:extLst>
          </p:cNvPr>
          <p:cNvSpPr txBox="1">
            <a:spLocks/>
          </p:cNvSpPr>
          <p:nvPr/>
        </p:nvSpPr>
        <p:spPr>
          <a:xfrm>
            <a:off x="7233009" y="6032589"/>
            <a:ext cx="4608815" cy="569087"/>
          </a:xfrm>
          <a:prstGeom prst="rect">
            <a:avLst/>
          </a:prstGeom>
          <a:solidFill>
            <a:srgbClr val="004C94"/>
          </a:solidFill>
          <a:ln>
            <a:solidFill>
              <a:schemeClr val="tx1"/>
            </a:solidFill>
          </a:ln>
        </p:spPr>
        <p:txBody>
          <a:bodyPr vert="horz" lIns="91440" tIns="45720" rIns="91440" bIns="45720" rtlCol="0">
            <a:normAutofit fontScale="625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a:ln>
                  <a:noFill/>
                </a:ln>
                <a:solidFill>
                  <a:prstClr val="white"/>
                </a:solidFill>
                <a:effectLst/>
                <a:uLnTx/>
                <a:uFillTx/>
                <a:latin typeface="Lexend" pitchFamily="2" charset="0"/>
                <a:ea typeface="MS PGothic" pitchFamily="34" charset="-128"/>
                <a:cs typeface="+mn-cs"/>
              </a:rPr>
              <a:t>HOW CAN MALE VICTIMS BE ENCOURAGED TO APPROACH DA SERVICES?  </a:t>
            </a:r>
          </a:p>
        </p:txBody>
      </p:sp>
      <p:pic>
        <p:nvPicPr>
          <p:cNvPr id="1026" name="Picture 2" descr="Light bulb - Free technology icons">
            <a:extLst>
              <a:ext uri="{FF2B5EF4-FFF2-40B4-BE49-F238E27FC236}">
                <a16:creationId xmlns:a16="http://schemas.microsoft.com/office/drawing/2014/main" id="{C2DF7C64-942B-7CC8-B828-8EC0AD80A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7217" y="5648803"/>
            <a:ext cx="704851" cy="704851"/>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17FE0A7-3BE3-AF49-6639-18F10D045877}"/>
              </a:ext>
            </a:extLst>
          </p:cNvPr>
          <p:cNvCxnSpPr>
            <a:cxnSpLocks/>
          </p:cNvCxnSpPr>
          <p:nvPr/>
        </p:nvCxnSpPr>
        <p:spPr>
          <a:xfrm flipV="1">
            <a:off x="5396943" y="2201068"/>
            <a:ext cx="0" cy="4400607"/>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9" name="Content Placeholder 3">
            <a:extLst>
              <a:ext uri="{FF2B5EF4-FFF2-40B4-BE49-F238E27FC236}">
                <a16:creationId xmlns:a16="http://schemas.microsoft.com/office/drawing/2014/main" id="{62E271C7-56F9-FEC9-72E1-63CA96FEA6FD}"/>
              </a:ext>
            </a:extLst>
          </p:cNvPr>
          <p:cNvSpPr txBox="1">
            <a:spLocks/>
          </p:cNvSpPr>
          <p:nvPr/>
        </p:nvSpPr>
        <p:spPr>
          <a:xfrm>
            <a:off x="5721505" y="2365513"/>
            <a:ext cx="6225865" cy="3638552"/>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kumimoji="0" lang="en-GB" sz="1800" i="0" u="none" strike="noStrike" kern="1200" cap="none" spc="0" normalizeH="0" baseline="0" noProof="0">
                <a:ln>
                  <a:noFill/>
                </a:ln>
                <a:effectLst/>
                <a:uLnTx/>
                <a:uFillTx/>
                <a:latin typeface="Lexend" pitchFamily="2" charset="0"/>
                <a:ea typeface="+mn-ea"/>
                <a:cs typeface="+mn-cs"/>
              </a:rPr>
              <a:t>While societal factors</a:t>
            </a:r>
            <a:r>
              <a:rPr lang="en-GB" sz="1800">
                <a:latin typeface="Lexend" pitchFamily="2" charset="0"/>
              </a:rPr>
              <a:t> can be one of the factors behind men not accessing support, i</a:t>
            </a:r>
            <a:r>
              <a:rPr kumimoji="0" lang="en-GB" sz="1800" i="0" u="none" strike="noStrike" kern="1200" cap="none" spc="0" normalizeH="0" baseline="0" noProof="0" err="1">
                <a:ln>
                  <a:noFill/>
                </a:ln>
                <a:effectLst/>
                <a:uLnTx/>
                <a:uFillTx/>
                <a:latin typeface="Lexend" pitchFamily="2" charset="0"/>
                <a:ea typeface="+mn-ea"/>
                <a:cs typeface="+mn-cs"/>
              </a:rPr>
              <a:t>nterviews</a:t>
            </a:r>
            <a:r>
              <a:rPr kumimoji="0" lang="en-GB" sz="1800" i="0" u="none" strike="noStrike" kern="1200" cap="none" spc="0" normalizeH="0" baseline="0" noProof="0">
                <a:ln>
                  <a:noFill/>
                </a:ln>
                <a:effectLst/>
                <a:uLnTx/>
                <a:uFillTx/>
                <a:latin typeface="Lexend" pitchFamily="2" charset="0"/>
                <a:ea typeface="+mn-ea"/>
                <a:cs typeface="+mn-cs"/>
              </a:rPr>
              <a:t> with male victims of domestic abuse found that men did not feel like support services were aimed at them.</a:t>
            </a:r>
          </a:p>
          <a:p>
            <a:pPr lvl="1" algn="ctr">
              <a:defRPr/>
            </a:pPr>
            <a:r>
              <a:rPr lang="en-GB" sz="1800">
                <a:solidFill>
                  <a:schemeClr val="accent1"/>
                </a:solidFill>
                <a:latin typeface="Lexend" pitchFamily="2" charset="0"/>
              </a:rPr>
              <a:t>“There needs to be public awareness about how people are supported, frameworks need to be public knowledge, so people are aware of the process, it’s not gender.” </a:t>
            </a:r>
            <a:r>
              <a:rPr lang="en-GB" sz="1400" i="1">
                <a:solidFill>
                  <a:schemeClr val="accent1"/>
                </a:solidFill>
                <a:latin typeface="Lexend" pitchFamily="2" charset="0"/>
              </a:rPr>
              <a:t>[Male, 35- 44, Chelmsford]</a:t>
            </a:r>
          </a:p>
          <a:p>
            <a:pPr lvl="1" algn="ctr">
              <a:defRPr/>
            </a:pPr>
            <a:r>
              <a:rPr lang="en-GB" sz="1800">
                <a:solidFill>
                  <a:schemeClr val="accent1"/>
                </a:solidFill>
                <a:latin typeface="Lexend" pitchFamily="2" charset="0"/>
              </a:rPr>
              <a:t>“</a:t>
            </a:r>
            <a:r>
              <a:rPr lang="en-GB" sz="2000">
                <a:solidFill>
                  <a:schemeClr val="accent1"/>
                </a:solidFill>
                <a:latin typeface="Lexend" pitchFamily="2" charset="0"/>
              </a:rPr>
              <a:t>There is n</a:t>
            </a:r>
            <a:r>
              <a:rPr lang="en-GB" sz="1800">
                <a:solidFill>
                  <a:schemeClr val="accent1"/>
                </a:solidFill>
                <a:latin typeface="Lexend" pitchFamily="2" charset="0"/>
              </a:rPr>
              <a:t>o support group [for you]. You are a man and could traumatise the women.” </a:t>
            </a:r>
            <a:r>
              <a:rPr lang="en-GB" sz="1400" i="1">
                <a:solidFill>
                  <a:schemeClr val="accent1"/>
                </a:solidFill>
                <a:latin typeface="Lexend" pitchFamily="2" charset="0"/>
              </a:rPr>
              <a:t>[Male, 35-44, Colchester]</a:t>
            </a:r>
          </a:p>
          <a:p>
            <a:pPr lvl="1" algn="ctr">
              <a:defRPr/>
            </a:pPr>
            <a:endParaRPr lang="en-GB" sz="1800" i="1">
              <a:solidFill>
                <a:schemeClr val="accent1"/>
              </a:solidFill>
              <a:latin typeface="Lexend" pitchFamily="2" charset="0"/>
            </a:endParaRPr>
          </a:p>
        </p:txBody>
      </p:sp>
      <p:pic>
        <p:nvPicPr>
          <p:cNvPr id="6" name="Picture 5" descr="Man Generic Outline Color icon">
            <a:extLst>
              <a:ext uri="{FF2B5EF4-FFF2-40B4-BE49-F238E27FC236}">
                <a16:creationId xmlns:a16="http://schemas.microsoft.com/office/drawing/2014/main" id="{9E4971BD-72CA-F7F5-9545-99352B3DE5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0203" y="117232"/>
            <a:ext cx="838759" cy="844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7E76378-2575-F9FB-B77D-C9230F488F1C}"/>
              </a:ext>
            </a:extLst>
          </p:cNvPr>
          <p:cNvSpPr txBox="1"/>
          <p:nvPr/>
        </p:nvSpPr>
        <p:spPr>
          <a:xfrm>
            <a:off x="9584121" y="2591544"/>
            <a:ext cx="215757" cy="157755"/>
          </a:xfrm>
          <a:prstGeom prst="rect">
            <a:avLst/>
          </a:prstGeom>
          <a:noFill/>
        </p:spPr>
        <p:txBody>
          <a:bodyPr wrap="square" lIns="0" tIns="0" rIns="0" bIns="0" rtlCol="0">
            <a:noAutofit/>
          </a:bodyPr>
          <a:lstStyle/>
          <a:p>
            <a:pPr algn="l">
              <a:spcAft>
                <a:spcPts val="1134"/>
              </a:spcAft>
            </a:pPr>
            <a:r>
              <a:rPr lang="en-GB" sz="1500"/>
              <a:t>5</a:t>
            </a:r>
          </a:p>
        </p:txBody>
      </p:sp>
      <p:sp>
        <p:nvSpPr>
          <p:cNvPr id="7" name="TextBox 6">
            <a:extLst>
              <a:ext uri="{FF2B5EF4-FFF2-40B4-BE49-F238E27FC236}">
                <a16:creationId xmlns:a16="http://schemas.microsoft.com/office/drawing/2014/main" id="{A8EFA1A3-2D5A-4306-29F1-2157818744FA}"/>
              </a:ext>
            </a:extLst>
          </p:cNvPr>
          <p:cNvSpPr txBox="1"/>
          <p:nvPr/>
        </p:nvSpPr>
        <p:spPr>
          <a:xfrm>
            <a:off x="300444" y="6620193"/>
            <a:ext cx="9973713" cy="170819"/>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*Low figure was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42032690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7460-FD4D-E02F-42EC-14C9891D266B}"/>
              </a:ext>
            </a:extLst>
          </p:cNvPr>
          <p:cNvSpPr>
            <a:spLocks noGrp="1"/>
          </p:cNvSpPr>
          <p:nvPr>
            <p:ph type="title"/>
          </p:nvPr>
        </p:nvSpPr>
        <p:spPr>
          <a:xfrm>
            <a:off x="216054" y="65862"/>
            <a:ext cx="11311550" cy="1547181"/>
          </a:xfrm>
        </p:spPr>
        <p:txBody>
          <a:bodyPr/>
          <a:lstStyle/>
          <a:p>
            <a:r>
              <a:rPr lang="en-GB" dirty="0">
                <a:latin typeface="Lexend" pitchFamily="2" charset="0"/>
              </a:rPr>
              <a:t>Nearly 1 in 2 men who did not progress to a service after being referred to South and West Essex DA providers, did not engage or want support</a:t>
            </a:r>
          </a:p>
        </p:txBody>
      </p:sp>
      <p:sp>
        <p:nvSpPr>
          <p:cNvPr id="7" name="TextBox 6">
            <a:extLst>
              <a:ext uri="{FF2B5EF4-FFF2-40B4-BE49-F238E27FC236}">
                <a16:creationId xmlns:a16="http://schemas.microsoft.com/office/drawing/2014/main" id="{BAB7341E-0541-0687-1636-28E4D159A517}"/>
              </a:ext>
            </a:extLst>
          </p:cNvPr>
          <p:cNvSpPr txBox="1"/>
          <p:nvPr/>
        </p:nvSpPr>
        <p:spPr>
          <a:xfrm>
            <a:off x="388854" y="3004548"/>
            <a:ext cx="11414292" cy="2251899"/>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dirty="0">
                <a:latin typeface="Lexend" pitchFamily="2" charset="0"/>
              </a:rPr>
              <a:t>The number of referrals to South and West Essex DA providers which did </a:t>
            </a:r>
            <a:r>
              <a:rPr lang="en-GB" b="1" dirty="0">
                <a:solidFill>
                  <a:srgbClr val="E40037"/>
                </a:solidFill>
                <a:latin typeface="Lexend" pitchFamily="2" charset="0"/>
              </a:rPr>
              <a:t>not</a:t>
            </a:r>
            <a:r>
              <a:rPr lang="en-GB" dirty="0">
                <a:latin typeface="Lexend" pitchFamily="2" charset="0"/>
              </a:rPr>
              <a:t> progress to a service and where the victim was male was </a:t>
            </a:r>
            <a:r>
              <a:rPr lang="en-GB" b="1" dirty="0">
                <a:solidFill>
                  <a:schemeClr val="accent1"/>
                </a:solidFill>
                <a:latin typeface="Lexend" pitchFamily="2" charset="0"/>
              </a:rPr>
              <a:t>137</a:t>
            </a:r>
            <a:r>
              <a:rPr lang="en-GB" dirty="0">
                <a:solidFill>
                  <a:schemeClr val="accent1"/>
                </a:solidFill>
                <a:latin typeface="Lexend" pitchFamily="2" charset="0"/>
              </a:rPr>
              <a:t>. </a:t>
            </a:r>
            <a:r>
              <a:rPr lang="en-GB" dirty="0">
                <a:latin typeface="Lexend" pitchFamily="2" charset="0"/>
              </a:rPr>
              <a:t>This was higher than the number of referrals to these providers which progressed to a service and male.</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sz="1800" b="1" dirty="0">
                <a:solidFill>
                  <a:srgbClr val="E40037"/>
                </a:solidFill>
                <a:latin typeface="Lexend" pitchFamily="2" charset="0"/>
              </a:rPr>
              <a:t>30%</a:t>
            </a:r>
            <a:r>
              <a:rPr lang="en-GB" sz="1800" b="0" dirty="0">
                <a:latin typeface="Lexend" pitchFamily="2" charset="0"/>
              </a:rPr>
              <a:t> of male victims who did not progress to a service did not want support. A further </a:t>
            </a:r>
            <a:r>
              <a:rPr lang="en-GB" sz="1800" b="1" dirty="0">
                <a:solidFill>
                  <a:srgbClr val="E40037"/>
                </a:solidFill>
                <a:latin typeface="Lexend" pitchFamily="2" charset="0"/>
              </a:rPr>
              <a:t>18%</a:t>
            </a:r>
            <a:r>
              <a:rPr lang="en-GB" sz="1800" b="1" dirty="0">
                <a:latin typeface="Lexend" pitchFamily="2" charset="0"/>
              </a:rPr>
              <a:t> </a:t>
            </a:r>
            <a:r>
              <a:rPr lang="en-GB" sz="1800" b="0" dirty="0">
                <a:latin typeface="Lexend" pitchFamily="2" charset="0"/>
              </a:rPr>
              <a:t>were not contactable, meaning nearly </a:t>
            </a:r>
            <a:r>
              <a:rPr lang="en-GB" b="1" dirty="0">
                <a:solidFill>
                  <a:srgbClr val="E40037"/>
                </a:solidFill>
                <a:latin typeface="Lexend" pitchFamily="2" charset="0"/>
              </a:rPr>
              <a:t>half</a:t>
            </a:r>
            <a:r>
              <a:rPr lang="en-GB" sz="1800" b="1" dirty="0">
                <a:solidFill>
                  <a:srgbClr val="E40037"/>
                </a:solidFill>
                <a:latin typeface="Lexend" pitchFamily="2" charset="0"/>
              </a:rPr>
              <a:t> did not engage with services</a:t>
            </a:r>
            <a:r>
              <a:rPr lang="en-GB" sz="1800" b="0" dirty="0">
                <a:latin typeface="Lexend" pitchFamily="2" charset="0"/>
              </a:rPr>
              <a:t>.</a:t>
            </a:r>
            <a:endParaRPr lang="en-GB" dirty="0">
              <a:solidFill>
                <a:schemeClr val="accent1"/>
              </a:solidFill>
              <a:latin typeface="Lexend" pitchFamily="2" charset="0"/>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sz="1600" b="1" dirty="0">
                <a:latin typeface="Lexend" pitchFamily="2" charset="0"/>
              </a:rPr>
              <a:t>Please note that this information is only based on South and West Essex provider data due to data availability. As such, findings represent only a sub-group of male victims. </a:t>
            </a:r>
            <a:endParaRPr kumimoji="0" lang="en-GB" sz="1600" i="0" u="none" strike="noStrike" kern="1200" cap="none" spc="0" normalizeH="0" baseline="0" noProof="0" dirty="0">
              <a:ln>
                <a:noFill/>
              </a:ln>
              <a:effectLst/>
              <a:uLnTx/>
              <a:uFillTx/>
              <a:latin typeface="Calibri"/>
              <a:ea typeface="+mn-ea"/>
              <a:cs typeface="+mn-cs"/>
            </a:endParaRPr>
          </a:p>
        </p:txBody>
      </p:sp>
      <p:pic>
        <p:nvPicPr>
          <p:cNvPr id="6" name="Picture 5" descr="Man Generic Outline Color icon">
            <a:extLst>
              <a:ext uri="{FF2B5EF4-FFF2-40B4-BE49-F238E27FC236}">
                <a16:creationId xmlns:a16="http://schemas.microsoft.com/office/drawing/2014/main" id="{1CE192D7-95A3-17C5-0334-B70AAB07C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0773" y="155475"/>
            <a:ext cx="838759" cy="8447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19BAB15-8159-CE4F-F970-F5EC4B9C5943}"/>
              </a:ext>
            </a:extLst>
          </p:cNvPr>
          <p:cNvSpPr txBox="1"/>
          <p:nvPr/>
        </p:nvSpPr>
        <p:spPr>
          <a:xfrm>
            <a:off x="388854" y="6647952"/>
            <a:ext cx="11414292" cy="225392"/>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*A detailed breakdown of reasons behind lack of service progression can be provided upon request, figures have been removed to minimise identification risk.</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317537570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E73E925-B930-99D3-1491-374509E03B3A}"/>
              </a:ext>
            </a:extLst>
          </p:cNvPr>
          <p:cNvSpPr txBox="1"/>
          <p:nvPr/>
        </p:nvSpPr>
        <p:spPr>
          <a:xfrm>
            <a:off x="204963" y="86930"/>
            <a:ext cx="6666976" cy="1200329"/>
          </a:xfrm>
          <a:prstGeom prst="rect">
            <a:avLst/>
          </a:prstGeom>
          <a:noFill/>
        </p:spPr>
        <p:txBody>
          <a:bodyPr wrap="square">
            <a:spAutoFit/>
          </a:bodyPr>
          <a:lstStyle/>
          <a:p>
            <a:r>
              <a:rPr lang="en-GB" sz="3600" b="1">
                <a:solidFill>
                  <a:schemeClr val="accent1"/>
                </a:solidFill>
                <a:latin typeface="Lexend" pitchFamily="2" charset="0"/>
              </a:rPr>
              <a:t>Case study: Blockers to support for me</a:t>
            </a:r>
            <a:endParaRPr lang="en-GB" sz="1600" b="1">
              <a:solidFill>
                <a:schemeClr val="accent1"/>
              </a:solidFill>
            </a:endParaRPr>
          </a:p>
        </p:txBody>
      </p:sp>
      <p:sp>
        <p:nvSpPr>
          <p:cNvPr id="9" name="Speech Bubble: Oval 8" descr="Quote from participant Brian, 35-44, male, &#10;no dependants:&#10;&#10;“DA is [seen as] a women’s issue. Need a greater awareness of male survivors.” “Men are the villains, [we are seen as] unreasonable because of our gender. Need the same as girls, equal service.”  &#10;">
            <a:extLst>
              <a:ext uri="{FF2B5EF4-FFF2-40B4-BE49-F238E27FC236}">
                <a16:creationId xmlns:a16="http://schemas.microsoft.com/office/drawing/2014/main" id="{72833920-D1B5-AF57-3F0B-16246C03E874}"/>
              </a:ext>
            </a:extLst>
          </p:cNvPr>
          <p:cNvSpPr/>
          <p:nvPr/>
        </p:nvSpPr>
        <p:spPr>
          <a:xfrm>
            <a:off x="6608189" y="393714"/>
            <a:ext cx="5583811" cy="3418581"/>
          </a:xfrm>
          <a:prstGeom prst="wedgeEllipseCallout">
            <a:avLst>
              <a:gd name="adj1" fmla="val -17294"/>
              <a:gd name="adj2" fmla="val 7846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0"/>
              </a:spcBef>
              <a:spcAft>
                <a:spcPts val="0"/>
              </a:spcAft>
            </a:pPr>
            <a:r>
              <a:rPr lang="en-GB" sz="1400" b="1">
                <a:solidFill>
                  <a:schemeClr val="tx1"/>
                </a:solidFill>
                <a:latin typeface="Lexend" pitchFamily="2" charset="0"/>
              </a:rPr>
              <a:t>“DA is [seen as] a women’s issue. Need a greater awareness of male survivors.” “Men are the villains, [we are seen as] unreasonable because of our gender. Need the same as girls, equal service.”  </a:t>
            </a:r>
          </a:p>
        </p:txBody>
      </p:sp>
      <p:sp>
        <p:nvSpPr>
          <p:cNvPr id="23" name="TextBox 22" descr="&#10;&#10;">
            <a:extLst>
              <a:ext uri="{FF2B5EF4-FFF2-40B4-BE49-F238E27FC236}">
                <a16:creationId xmlns:a16="http://schemas.microsoft.com/office/drawing/2014/main" id="{A400B277-188C-FDAD-7FEB-ECB10634F403}"/>
              </a:ext>
            </a:extLst>
          </p:cNvPr>
          <p:cNvSpPr txBox="1"/>
          <p:nvPr/>
        </p:nvSpPr>
        <p:spPr>
          <a:xfrm>
            <a:off x="7723289" y="5839594"/>
            <a:ext cx="4017167" cy="584775"/>
          </a:xfrm>
          <a:prstGeom prst="rect">
            <a:avLst/>
          </a:prstGeom>
          <a:noFill/>
        </p:spPr>
        <p:txBody>
          <a:bodyPr wrap="square">
            <a:spAutoFit/>
          </a:bodyPr>
          <a:lstStyle/>
          <a:p>
            <a:pPr algn="r"/>
            <a:r>
              <a:rPr lang="en-GB" sz="1600" dirty="0">
                <a:solidFill>
                  <a:schemeClr val="bg1"/>
                </a:solidFill>
                <a:latin typeface="Lexend" pitchFamily="2" charset="0"/>
              </a:rPr>
              <a:t>[Brian, 35-44, male, </a:t>
            </a:r>
          </a:p>
          <a:p>
            <a:pPr algn="r"/>
            <a:r>
              <a:rPr lang="en-GB" sz="1600" dirty="0">
                <a:solidFill>
                  <a:schemeClr val="bg1"/>
                </a:solidFill>
                <a:latin typeface="Lexend" pitchFamily="2" charset="0"/>
              </a:rPr>
              <a:t>no dependants]</a:t>
            </a:r>
          </a:p>
        </p:txBody>
      </p:sp>
      <p:sp>
        <p:nvSpPr>
          <p:cNvPr id="4" name="TextBox 3">
            <a:extLst>
              <a:ext uri="{FF2B5EF4-FFF2-40B4-BE49-F238E27FC236}">
                <a16:creationId xmlns:a16="http://schemas.microsoft.com/office/drawing/2014/main" id="{520C6A56-A355-3E2E-D0CB-F6445F4B03B7}"/>
              </a:ext>
            </a:extLst>
          </p:cNvPr>
          <p:cNvSpPr txBox="1"/>
          <p:nvPr/>
        </p:nvSpPr>
        <p:spPr>
          <a:xfrm>
            <a:off x="204963" y="1450185"/>
            <a:ext cx="6063757" cy="5486117"/>
          </a:xfrm>
          <a:prstGeom prst="rect">
            <a:avLst/>
          </a:prstGeom>
          <a:noFill/>
        </p:spPr>
        <p:txBody>
          <a:bodyPr wrap="square">
            <a:spAutoFit/>
          </a:bodyPr>
          <a:lstStyle/>
          <a:p>
            <a:pPr>
              <a:spcBef>
                <a:spcPts val="0"/>
              </a:spcBef>
              <a:spcAft>
                <a:spcPts val="0"/>
              </a:spcAft>
            </a:pPr>
            <a:r>
              <a:rPr lang="en-GB" sz="1250" b="0" dirty="0">
                <a:latin typeface="Lexend" pitchFamily="2" charset="0"/>
              </a:rPr>
              <a:t>Brian was in an abusive relationship for around two years, where he experienced emotional abuse. He endured being screamed at by his partner and put down, resulting in trying to please her all time. </a:t>
            </a:r>
            <a:r>
              <a:rPr lang="en-GB" sz="1250" b="0" dirty="0">
                <a:solidFill>
                  <a:srgbClr val="000000"/>
                </a:solidFill>
                <a:latin typeface="Lexend" pitchFamily="2" charset="0"/>
                <a:cs typeface="Calibri" panose="020F0502020204030204" pitchFamily="34" charset="0"/>
              </a:rPr>
              <a:t>Brian’s</a:t>
            </a:r>
            <a:r>
              <a:rPr lang="en-GB" sz="1250" b="0" i="0" dirty="0">
                <a:solidFill>
                  <a:srgbClr val="000000"/>
                </a:solidFill>
                <a:effectLst/>
                <a:latin typeface="Lexend" pitchFamily="2" charset="0"/>
                <a:cs typeface="Calibri" panose="020F0502020204030204" pitchFamily="34" charset="0"/>
              </a:rPr>
              <a:t> partner would also accuse him of stalking her to her friends.</a:t>
            </a:r>
            <a:r>
              <a:rPr lang="en-GB" sz="1250" b="0" dirty="0">
                <a:effectLst/>
                <a:latin typeface="Lexend" pitchFamily="2" charset="0"/>
              </a:rPr>
              <a:t> </a:t>
            </a:r>
          </a:p>
          <a:p>
            <a:pPr>
              <a:spcBef>
                <a:spcPts val="0"/>
              </a:spcBef>
              <a:spcAft>
                <a:spcPts val="0"/>
              </a:spcAft>
            </a:pPr>
            <a:endParaRPr lang="en-GB" sz="1250" b="0" dirty="0">
              <a:latin typeface="Lexend" pitchFamily="2" charset="0"/>
            </a:endParaRPr>
          </a:p>
          <a:p>
            <a:pPr>
              <a:spcBef>
                <a:spcPts val="0"/>
              </a:spcBef>
              <a:spcAft>
                <a:spcPts val="0"/>
              </a:spcAft>
            </a:pPr>
            <a:r>
              <a:rPr lang="en-GB" sz="1250" b="0" dirty="0">
                <a:effectLst/>
                <a:latin typeface="Lexend" pitchFamily="2" charset="0"/>
              </a:rPr>
              <a:t>Brian ended the relationship some time ago. </a:t>
            </a:r>
            <a:r>
              <a:rPr lang="en-GB" sz="1250" b="0" dirty="0">
                <a:latin typeface="Lexend" pitchFamily="2" charset="0"/>
              </a:rPr>
              <a:t>H</a:t>
            </a:r>
            <a:r>
              <a:rPr lang="en-GB" sz="1250" b="0" dirty="0">
                <a:effectLst/>
                <a:latin typeface="Lexend" pitchFamily="2" charset="0"/>
              </a:rPr>
              <a:t>e </a:t>
            </a:r>
            <a:r>
              <a:rPr lang="en-GB" sz="1250" b="0" dirty="0">
                <a:latin typeface="Lexend" pitchFamily="2" charset="0"/>
              </a:rPr>
              <a:t>now </a:t>
            </a:r>
            <a:r>
              <a:rPr lang="en-GB" sz="1250" b="0" dirty="0">
                <a:effectLst/>
                <a:latin typeface="Lexend" pitchFamily="2" charset="0"/>
              </a:rPr>
              <a:t>has </a:t>
            </a:r>
            <a:r>
              <a:rPr lang="en-GB" sz="1250" dirty="0">
                <a:effectLst/>
                <a:latin typeface="Lexend" pitchFamily="2" charset="0"/>
              </a:rPr>
              <a:t>trust issues </a:t>
            </a:r>
            <a:r>
              <a:rPr lang="en-GB" sz="1250" b="0" dirty="0">
                <a:effectLst/>
                <a:latin typeface="Lexend" pitchFamily="2" charset="0"/>
              </a:rPr>
              <a:t>and is wary about dating new people. </a:t>
            </a:r>
            <a:r>
              <a:rPr lang="en-GB" sz="1250" b="0" i="1" dirty="0">
                <a:solidFill>
                  <a:srgbClr val="E40037"/>
                </a:solidFill>
                <a:effectLst/>
                <a:latin typeface="Lexend" pitchFamily="2" charset="0"/>
                <a:cs typeface="Calibri" panose="020F0502020204030204" pitchFamily="34" charset="0"/>
              </a:rPr>
              <a:t>“It’s always the man [blamed] and my sanity started to deteriorate…you are indoctrinated, men are violent [so</a:t>
            </a:r>
            <a:r>
              <a:rPr lang="en-GB" sz="1250" b="0" i="1" dirty="0">
                <a:solidFill>
                  <a:srgbClr val="E40037"/>
                </a:solidFill>
                <a:latin typeface="Lexend" pitchFamily="2" charset="0"/>
                <a:cs typeface="Calibri" panose="020F0502020204030204" pitchFamily="34" charset="0"/>
              </a:rPr>
              <a:t>]</a:t>
            </a:r>
            <a:r>
              <a:rPr lang="en-GB" sz="1250" b="0" i="1" dirty="0">
                <a:solidFill>
                  <a:srgbClr val="E40037"/>
                </a:solidFill>
                <a:effectLst/>
                <a:latin typeface="Lexend" pitchFamily="2" charset="0"/>
                <a:cs typeface="Calibri" panose="020F0502020204030204" pitchFamily="34" charset="0"/>
              </a:rPr>
              <a:t> you [men</a:t>
            </a:r>
            <a:r>
              <a:rPr lang="en-GB" sz="1250" b="0" i="1" dirty="0">
                <a:solidFill>
                  <a:srgbClr val="E40037"/>
                </a:solidFill>
                <a:latin typeface="Lexend" pitchFamily="2" charset="0"/>
                <a:cs typeface="Calibri" panose="020F0502020204030204" pitchFamily="34" charset="0"/>
              </a:rPr>
              <a:t>]</a:t>
            </a:r>
            <a:r>
              <a:rPr lang="en-GB" sz="1250" b="0" i="1" dirty="0">
                <a:solidFill>
                  <a:srgbClr val="E40037"/>
                </a:solidFill>
                <a:effectLst/>
                <a:latin typeface="Lexend" pitchFamily="2" charset="0"/>
                <a:cs typeface="Calibri" panose="020F0502020204030204" pitchFamily="34" charset="0"/>
              </a:rPr>
              <a:t> don’t stand up for yourself.” “I know you are sort of judged.” “If the shoe was on the other foot, I would be [seen as] a monster.” </a:t>
            </a:r>
          </a:p>
          <a:p>
            <a:pPr>
              <a:spcBef>
                <a:spcPts val="0"/>
              </a:spcBef>
              <a:spcAft>
                <a:spcPts val="0"/>
              </a:spcAft>
            </a:pPr>
            <a:endParaRPr lang="en-GB" sz="1250" b="0" i="1" dirty="0">
              <a:solidFill>
                <a:srgbClr val="E40037"/>
              </a:solidFill>
              <a:effectLst/>
              <a:latin typeface="Lexend" pitchFamily="2" charset="0"/>
              <a:cs typeface="Calibri" panose="020F0502020204030204" pitchFamily="34" charset="0"/>
            </a:endParaRPr>
          </a:p>
          <a:p>
            <a:pPr>
              <a:spcBef>
                <a:spcPts val="0"/>
              </a:spcBef>
              <a:spcAft>
                <a:spcPts val="0"/>
              </a:spcAft>
            </a:pPr>
            <a:r>
              <a:rPr lang="en-GB" sz="1250" b="0" dirty="0">
                <a:latin typeface="Lexend" pitchFamily="2" charset="0"/>
              </a:rPr>
              <a:t>The couple attended counselling, but </a:t>
            </a:r>
            <a:r>
              <a:rPr lang="en-GB" sz="1250" dirty="0">
                <a:latin typeface="Lexend" pitchFamily="2" charset="0"/>
              </a:rPr>
              <a:t>Brian felt the counsellor took his partner's side. </a:t>
            </a:r>
            <a:r>
              <a:rPr lang="en-GB" sz="1250" b="0" dirty="0">
                <a:latin typeface="Lexend" pitchFamily="2" charset="0"/>
              </a:rPr>
              <a:t>He also had individual counselling, but this did not help. Eventually he rang a service (he was not sure which) and told</a:t>
            </a:r>
            <a:r>
              <a:rPr lang="en-GB" sz="1250" b="0" i="1" dirty="0">
                <a:latin typeface="Lexend" pitchFamily="2" charset="0"/>
              </a:rPr>
              <a:t> </a:t>
            </a:r>
            <a:r>
              <a:rPr lang="en-GB" sz="1250" b="0" i="1" dirty="0">
                <a:solidFill>
                  <a:srgbClr val="E40037"/>
                </a:solidFill>
                <a:effectLst/>
                <a:latin typeface="Lexend" pitchFamily="2" charset="0"/>
              </a:rPr>
              <a:t>“if you’re not in immediate physical danger we can’t help you, go to your GP.” </a:t>
            </a:r>
            <a:r>
              <a:rPr lang="en-GB" sz="1250" b="0" dirty="0">
                <a:effectLst/>
                <a:latin typeface="Lexend" pitchFamily="2" charset="0"/>
              </a:rPr>
              <a:t>(Brian said this was because they were not living together.) He </a:t>
            </a:r>
            <a:r>
              <a:rPr lang="en-GB" sz="1250" b="0" dirty="0">
                <a:latin typeface="Lexend" pitchFamily="2" charset="0"/>
              </a:rPr>
              <a:t>was also t</a:t>
            </a:r>
            <a:r>
              <a:rPr lang="en-GB" sz="1250" b="0" dirty="0">
                <a:effectLst/>
                <a:latin typeface="Lexend" pitchFamily="2" charset="0"/>
              </a:rPr>
              <a:t>old there is </a:t>
            </a:r>
            <a:r>
              <a:rPr lang="en-GB" sz="1250" b="0" i="1" dirty="0">
                <a:solidFill>
                  <a:schemeClr val="accent1"/>
                </a:solidFill>
                <a:effectLst/>
                <a:latin typeface="Lexend" pitchFamily="2" charset="0"/>
              </a:rPr>
              <a:t>“No support group [for you]…you are a man and could traumatise the women”. </a:t>
            </a:r>
          </a:p>
          <a:p>
            <a:pPr>
              <a:spcBef>
                <a:spcPts val="0"/>
              </a:spcBef>
              <a:spcAft>
                <a:spcPts val="0"/>
              </a:spcAft>
            </a:pPr>
            <a:endParaRPr lang="en-GB" sz="1250" b="0" i="1" dirty="0">
              <a:solidFill>
                <a:schemeClr val="accent1"/>
              </a:solidFill>
              <a:effectLst/>
              <a:latin typeface="Lexend" pitchFamily="2" charset="0"/>
            </a:endParaRPr>
          </a:p>
          <a:p>
            <a:r>
              <a:rPr lang="en-GB" sz="1250" b="0" dirty="0">
                <a:latin typeface="Lexend" pitchFamily="2" charset="0"/>
              </a:rPr>
              <a:t>Brian subsequently</a:t>
            </a:r>
            <a:r>
              <a:rPr lang="en-GB" sz="1250" b="0" dirty="0">
                <a:effectLst/>
                <a:latin typeface="Lexend" pitchFamily="2" charset="0"/>
              </a:rPr>
              <a:t> contacted Mankind Initiative (charity in Kent), but this was </a:t>
            </a:r>
            <a:r>
              <a:rPr lang="en-GB" sz="1250" b="0" dirty="0">
                <a:latin typeface="Lexend" pitchFamily="2" charset="0"/>
              </a:rPr>
              <a:t>during Covid</a:t>
            </a:r>
            <a:r>
              <a:rPr lang="en-GB" sz="1250" b="0" dirty="0">
                <a:effectLst/>
                <a:latin typeface="Lexend" pitchFamily="2" charset="0"/>
              </a:rPr>
              <a:t> and they were unable help him. The GP said Brian could have suffered PTSD, referred him to </a:t>
            </a:r>
            <a:r>
              <a:rPr lang="en-GB" sz="1250" b="0" dirty="0">
                <a:latin typeface="Lexend" pitchFamily="2" charset="0"/>
              </a:rPr>
              <a:t>mental health</a:t>
            </a:r>
            <a:r>
              <a:rPr lang="en-GB" sz="1250" b="0" dirty="0">
                <a:effectLst/>
                <a:latin typeface="Lexend" pitchFamily="2" charset="0"/>
              </a:rPr>
              <a:t> services for CBT, but there was a years’ wait for 6 sessions. </a:t>
            </a:r>
            <a:r>
              <a:rPr lang="en-GB" sz="1250" b="0" i="1" dirty="0">
                <a:solidFill>
                  <a:schemeClr val="accent1"/>
                </a:solidFill>
                <a:effectLst/>
                <a:latin typeface="Lexend" pitchFamily="2" charset="0"/>
              </a:rPr>
              <a:t>“Nobody along the way signposted me to support and then did not bothe</a:t>
            </a:r>
            <a:r>
              <a:rPr lang="en-GB" sz="1250" b="0" i="1" dirty="0">
                <a:solidFill>
                  <a:schemeClr val="accent1"/>
                </a:solidFill>
                <a:latin typeface="Lexend" pitchFamily="2" charset="0"/>
              </a:rPr>
              <a:t>r looking for support groups”.</a:t>
            </a:r>
            <a:r>
              <a:rPr lang="en-GB" sz="1250" b="0" dirty="0">
                <a:latin typeface="Lexend" pitchFamily="2" charset="0"/>
              </a:rPr>
              <a:t> Brian has taken up volunteering opportunities and has become actively involved in local male DA support networks. Brian said there needs to be greater awareness of male victims.</a:t>
            </a:r>
          </a:p>
          <a:p>
            <a:pPr>
              <a:spcBef>
                <a:spcPts val="0"/>
              </a:spcBef>
              <a:spcAft>
                <a:spcPts val="0"/>
              </a:spcAft>
            </a:pPr>
            <a:endParaRPr lang="en-GB" sz="1300" b="0" i="1" dirty="0">
              <a:solidFill>
                <a:schemeClr val="accent1"/>
              </a:solidFill>
              <a:effectLst/>
              <a:latin typeface="Lexend" pitchFamily="2" charset="0"/>
            </a:endParaRPr>
          </a:p>
        </p:txBody>
      </p:sp>
      <p:pic>
        <p:nvPicPr>
          <p:cNvPr id="8" name="Graphic 7" descr="Man wearing a hoodie">
            <a:extLst>
              <a:ext uri="{FF2B5EF4-FFF2-40B4-BE49-F238E27FC236}">
                <a16:creationId xmlns:a16="http://schemas.microsoft.com/office/drawing/2014/main" id="{1FB87A14-136B-1750-E88F-749B25EF15D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23042" y="3997036"/>
            <a:ext cx="1800494" cy="2427333"/>
          </a:xfrm>
          <a:prstGeom prst="rect">
            <a:avLst/>
          </a:prstGeom>
        </p:spPr>
      </p:pic>
      <p:sp>
        <p:nvSpPr>
          <p:cNvPr id="10" name="Oval 9">
            <a:extLst>
              <a:ext uri="{FF2B5EF4-FFF2-40B4-BE49-F238E27FC236}">
                <a16:creationId xmlns:a16="http://schemas.microsoft.com/office/drawing/2014/main" id="{C6D77856-613F-6180-7D52-5BCCCC97DF9C}"/>
              </a:ext>
            </a:extLst>
          </p:cNvPr>
          <p:cNvSpPr/>
          <p:nvPr/>
        </p:nvSpPr>
        <p:spPr>
          <a:xfrm>
            <a:off x="7723289" y="4366517"/>
            <a:ext cx="434392" cy="4931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983535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80" y="135672"/>
            <a:ext cx="11545637" cy="636574"/>
          </a:xfrm>
        </p:spPr>
        <p:txBody>
          <a:bodyPr/>
          <a:lstStyle/>
          <a:p>
            <a:r>
              <a:rPr lang="en-GB" sz="3600"/>
              <a:t> </a:t>
            </a: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F543690F-6512-A408-5061-97AEFAF85399}"/>
              </a:ext>
            </a:extLst>
          </p:cNvPr>
          <p:cNvSpPr txBox="1"/>
          <p:nvPr/>
        </p:nvSpPr>
        <p:spPr>
          <a:xfrm>
            <a:off x="8308581" y="6465941"/>
            <a:ext cx="4354760" cy="99150"/>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sp>
        <p:nvSpPr>
          <p:cNvPr id="23" name="Content Placeholder 3">
            <a:extLst>
              <a:ext uri="{FF2B5EF4-FFF2-40B4-BE49-F238E27FC236}">
                <a16:creationId xmlns:a16="http://schemas.microsoft.com/office/drawing/2014/main" id="{52218304-32E0-E7F9-9496-1D5A1D274940}"/>
              </a:ext>
            </a:extLst>
          </p:cNvPr>
          <p:cNvSpPr txBox="1">
            <a:spLocks/>
          </p:cNvSpPr>
          <p:nvPr/>
        </p:nvSpPr>
        <p:spPr>
          <a:xfrm>
            <a:off x="385965" y="1952090"/>
            <a:ext cx="5238484" cy="3929912"/>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800" dirty="0">
                <a:latin typeface="Lexend" pitchFamily="2" charset="0"/>
              </a:rPr>
              <a:t>Within the male minority, the most common type of provision that male clients received were community-based services including the ‘Male Practitioner Project’ and ‘Community Outreach’.</a:t>
            </a:r>
            <a:endParaRPr lang="en-GB" sz="1800" dirty="0">
              <a:solidFill>
                <a:schemeClr val="accent1"/>
              </a:solidFill>
              <a:latin typeface="Lexend" pitchFamily="2" charset="0"/>
            </a:endParaRPr>
          </a:p>
          <a:p>
            <a:pPr lvl="1"/>
            <a:r>
              <a:rPr lang="en-GB" sz="1800" b="1" dirty="0">
                <a:solidFill>
                  <a:schemeClr val="accent1"/>
                </a:solidFill>
                <a:latin typeface="Lexend" pitchFamily="2" charset="0"/>
              </a:rPr>
              <a:t>A large proportion* </a:t>
            </a:r>
            <a:r>
              <a:rPr lang="en-GB" sz="1800" dirty="0">
                <a:latin typeface="Lexend" pitchFamily="2" charset="0"/>
              </a:rPr>
              <a:t>of male clients accessed IDVA services. </a:t>
            </a:r>
          </a:p>
          <a:p>
            <a:pPr lvl="1"/>
            <a:r>
              <a:rPr lang="en-GB" sz="1800" b="1" dirty="0">
                <a:solidFill>
                  <a:srgbClr val="E40037"/>
                </a:solidFill>
                <a:latin typeface="Lexend" pitchFamily="2" charset="0"/>
              </a:rPr>
              <a:t>A small proportion* </a:t>
            </a:r>
            <a:r>
              <a:rPr lang="en-GB" sz="1800" dirty="0">
                <a:latin typeface="Lexend" pitchFamily="2" charset="0"/>
              </a:rPr>
              <a:t>of male clients was referred to Children and Young People services (CYP) or to safe accommodation services such as refuge.</a:t>
            </a:r>
            <a:endParaRPr lang="en-GB" sz="1100" dirty="0">
              <a:latin typeface="Lexend" pitchFamily="2" charset="0"/>
            </a:endParaRPr>
          </a:p>
          <a:p>
            <a:pPr lvl="1"/>
            <a:endParaRPr lang="en-GB" sz="1100" b="0" dirty="0">
              <a:solidFill>
                <a:schemeClr val="tx1"/>
              </a:solidFill>
              <a:latin typeface="Lexend" pitchFamily="2" charset="0"/>
            </a:endParaRPr>
          </a:p>
          <a:p>
            <a:pPr lvl="1"/>
            <a:endParaRPr lang="en-GB" dirty="0"/>
          </a:p>
          <a:p>
            <a:pPr lvl="1"/>
            <a:endParaRPr lang="en-GB" dirty="0"/>
          </a:p>
          <a:p>
            <a:pPr lvl="1"/>
            <a:endParaRPr lang="en-GB" dirty="0"/>
          </a:p>
          <a:p>
            <a:pPr lvl="1"/>
            <a:r>
              <a:rPr lang="en-GB" dirty="0"/>
              <a:t> </a:t>
            </a:r>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a:p>
            <a:pPr marL="285750" lvl="1" indent="-285750">
              <a:buFont typeface="Arial" panose="020B0604020202020204" pitchFamily="34" charset="0"/>
              <a:buChar char="•"/>
            </a:pPr>
            <a:endParaRPr lang="en-GB" dirty="0"/>
          </a:p>
        </p:txBody>
      </p:sp>
      <p:sp>
        <p:nvSpPr>
          <p:cNvPr id="4" name="Title 1">
            <a:extLst>
              <a:ext uri="{FF2B5EF4-FFF2-40B4-BE49-F238E27FC236}">
                <a16:creationId xmlns:a16="http://schemas.microsoft.com/office/drawing/2014/main" id="{28D514B1-892C-3947-5519-1AAD86596C8C}"/>
              </a:ext>
            </a:extLst>
          </p:cNvPr>
          <p:cNvSpPr txBox="1">
            <a:spLocks/>
          </p:cNvSpPr>
          <p:nvPr/>
        </p:nvSpPr>
        <p:spPr>
          <a:xfrm>
            <a:off x="385965" y="85097"/>
            <a:ext cx="10843689" cy="890901"/>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4000" b="1" kern="1200">
                <a:solidFill>
                  <a:schemeClr val="accent1"/>
                </a:solidFill>
                <a:latin typeface="+mj-lt"/>
                <a:ea typeface="+mj-ea"/>
                <a:cs typeface="+mj-cs"/>
              </a:defRPr>
            </a:lvl1pPr>
          </a:lstStyle>
          <a:p>
            <a:r>
              <a:rPr lang="en-GB" sz="3200">
                <a:latin typeface="Lexend" pitchFamily="2" charset="0"/>
              </a:rPr>
              <a:t>Most male clients are progressed on to community provision, as opposed to safe accommodation such as Refuge </a:t>
            </a:r>
          </a:p>
        </p:txBody>
      </p:sp>
      <p:pic>
        <p:nvPicPr>
          <p:cNvPr id="8" name="Picture 7" descr="Man Generic Outline Color icon">
            <a:extLst>
              <a:ext uri="{FF2B5EF4-FFF2-40B4-BE49-F238E27FC236}">
                <a16:creationId xmlns:a16="http://schemas.microsoft.com/office/drawing/2014/main" id="{BEAF9B98-E5D2-F213-3402-03F108B700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7275" y="235265"/>
            <a:ext cx="838759" cy="8447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8E9B0D9-8F26-A314-493A-3444A91AA8D2}"/>
              </a:ext>
            </a:extLst>
          </p:cNvPr>
          <p:cNvSpPr txBox="1"/>
          <p:nvPr/>
        </p:nvSpPr>
        <p:spPr>
          <a:xfrm>
            <a:off x="10746557" y="5882002"/>
            <a:ext cx="848412" cy="179433"/>
          </a:xfrm>
          <a:prstGeom prst="rect">
            <a:avLst/>
          </a:prstGeom>
          <a:solidFill>
            <a:schemeClr val="bg1"/>
          </a:solidFill>
          <a:ln>
            <a:solidFill>
              <a:schemeClr val="bg1"/>
            </a:solidFill>
          </a:ln>
        </p:spPr>
        <p:txBody>
          <a:bodyPr wrap="square" lIns="0" tIns="0" rIns="0" bIns="0" rtlCol="0">
            <a:noAutofit/>
          </a:bodyPr>
          <a:lstStyle/>
          <a:p>
            <a:pPr algn="l">
              <a:spcAft>
                <a:spcPts val="1134"/>
              </a:spcAft>
            </a:pPr>
            <a:endParaRPr lang="en-GB" sz="1500"/>
          </a:p>
        </p:txBody>
      </p:sp>
      <p:pic>
        <p:nvPicPr>
          <p:cNvPr id="11" name="Picture 10" descr="Sankey plot showing where male clients are referred to within domestic abuse provider services. &#10;&#10;Raw data is available upon request domesticabuse.data@essex.gov.uk">
            <a:extLst>
              <a:ext uri="{FF2B5EF4-FFF2-40B4-BE49-F238E27FC236}">
                <a16:creationId xmlns:a16="http://schemas.microsoft.com/office/drawing/2014/main" id="{2C746471-F681-25A7-41F1-3B3FA793866C}"/>
              </a:ext>
            </a:extLst>
          </p:cNvPr>
          <p:cNvPicPr>
            <a:picLocks noChangeAspect="1"/>
          </p:cNvPicPr>
          <p:nvPr/>
        </p:nvPicPr>
        <p:blipFill>
          <a:blip r:embed="rId4"/>
          <a:stretch>
            <a:fillRect/>
          </a:stretch>
        </p:blipFill>
        <p:spPr>
          <a:xfrm>
            <a:off x="5759668" y="1296331"/>
            <a:ext cx="6319209" cy="5070460"/>
          </a:xfrm>
          <a:prstGeom prst="rect">
            <a:avLst/>
          </a:prstGeom>
          <a:ln>
            <a:solidFill>
              <a:schemeClr val="tx1"/>
            </a:solidFill>
          </a:ln>
        </p:spPr>
      </p:pic>
      <p:sp>
        <p:nvSpPr>
          <p:cNvPr id="5" name="TextBox 4">
            <a:extLst>
              <a:ext uri="{FF2B5EF4-FFF2-40B4-BE49-F238E27FC236}">
                <a16:creationId xmlns:a16="http://schemas.microsoft.com/office/drawing/2014/main" id="{FFDAD9EA-4365-DB54-FE27-862C850754DE}"/>
              </a:ext>
            </a:extLst>
          </p:cNvPr>
          <p:cNvSpPr txBox="1"/>
          <p:nvPr/>
        </p:nvSpPr>
        <p:spPr>
          <a:xfrm>
            <a:off x="300444" y="6620193"/>
            <a:ext cx="9973713" cy="170819"/>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*Low figures were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27262815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4110CAE-A4D5-46A9-95AD-FD4360D6F914}"/>
              </a:ext>
            </a:extLst>
          </p:cNvPr>
          <p:cNvGrpSpPr/>
          <p:nvPr/>
        </p:nvGrpSpPr>
        <p:grpSpPr>
          <a:xfrm>
            <a:off x="5191553" y="1418897"/>
            <a:ext cx="6461133" cy="5069118"/>
            <a:chOff x="4089190" y="668788"/>
            <a:chExt cx="7926771" cy="5661979"/>
          </a:xfrm>
        </p:grpSpPr>
        <p:pic>
          <p:nvPicPr>
            <p:cNvPr id="6" name="Picture 5" descr="A graph showing the age distribution and gender of victims who received services from domestic abuse providers. &#10;&#10;Two histograms are side by side showing the distribution of age for females and males. &#10;&#10;The graph shows that in general the age distribution for females is greater, with more younger and older females than males. Most women who receive services are between the age of 25 and 50. &#10;&#10;The male histogram is slightly skewed to the right suggesting that males are more likely to be older. The range of the distribution is lesser than the female histogram. The majority of males fall between 30-60 years. ">
              <a:extLst>
                <a:ext uri="{FF2B5EF4-FFF2-40B4-BE49-F238E27FC236}">
                  <a16:creationId xmlns:a16="http://schemas.microsoft.com/office/drawing/2014/main" id="{15521850-7320-4E9A-530C-808F4FBA0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9190" y="668788"/>
              <a:ext cx="7926771" cy="5661979"/>
            </a:xfrm>
            <a:prstGeom prst="rect">
              <a:avLst/>
            </a:prstGeom>
            <a:ln>
              <a:solidFill>
                <a:schemeClr val="tx1"/>
              </a:solidFill>
            </a:ln>
          </p:spPr>
        </p:pic>
        <p:sp>
          <p:nvSpPr>
            <p:cNvPr id="7" name="TextBox 6">
              <a:extLst>
                <a:ext uri="{FF2B5EF4-FFF2-40B4-BE49-F238E27FC236}">
                  <a16:creationId xmlns:a16="http://schemas.microsoft.com/office/drawing/2014/main" id="{6203AA80-96BF-534A-9CFB-DE1F2E39E24E}"/>
                </a:ext>
              </a:extLst>
            </p:cNvPr>
            <p:cNvSpPr txBox="1"/>
            <p:nvPr/>
          </p:nvSpPr>
          <p:spPr>
            <a:xfrm>
              <a:off x="5749158" y="5759669"/>
              <a:ext cx="5023944" cy="332154"/>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134"/>
                </a:spcAft>
                <a:buClrTx/>
                <a:buSzTx/>
                <a:buFontTx/>
                <a:buNone/>
                <a:tabLst/>
                <a:defRPr/>
              </a:pPr>
              <a:r>
                <a:rPr kumimoji="0" lang="en-GB" sz="1500" b="0" i="0" u="none" strike="noStrike" kern="1200" cap="none" spc="0" normalizeH="0" baseline="0" noProof="0">
                  <a:ln>
                    <a:noFill/>
                  </a:ln>
                  <a:solidFill>
                    <a:srgbClr val="000000"/>
                  </a:solidFill>
                  <a:effectLst/>
                  <a:uLnTx/>
                  <a:uFillTx/>
                  <a:latin typeface="Lexend" pitchFamily="2" charset="0"/>
                  <a:ea typeface="+mn-ea"/>
                  <a:cs typeface="+mn-cs"/>
                </a:rPr>
                <a:t>client age </a:t>
              </a:r>
            </a:p>
          </p:txBody>
        </p:sp>
        <p:sp>
          <p:nvSpPr>
            <p:cNvPr id="8" name="TextBox 7">
              <a:extLst>
                <a:ext uri="{FF2B5EF4-FFF2-40B4-BE49-F238E27FC236}">
                  <a16:creationId xmlns:a16="http://schemas.microsoft.com/office/drawing/2014/main" id="{4B3B0AF4-B7F8-50FB-9FB7-771E5818CB31}"/>
                </a:ext>
              </a:extLst>
            </p:cNvPr>
            <p:cNvSpPr txBox="1"/>
            <p:nvPr/>
          </p:nvSpPr>
          <p:spPr>
            <a:xfrm rot="16200000" flipV="1">
              <a:off x="7254805" y="3134751"/>
              <a:ext cx="1920385" cy="239408"/>
            </a:xfrm>
            <a:prstGeom prst="rect">
              <a:avLst/>
            </a:prstGeom>
            <a:solidFill>
              <a:schemeClr val="bg1"/>
            </a:solid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1134"/>
                </a:spcAft>
                <a:buClrTx/>
                <a:buSzTx/>
                <a:buFontTx/>
                <a:buNone/>
                <a:tabLst/>
                <a:defRPr/>
              </a:pPr>
              <a:endParaRPr kumimoji="0" lang="en-GB" sz="1500" b="0" i="0" u="none" strike="noStrike" kern="1200" cap="none" spc="0" normalizeH="0" baseline="0" noProof="0">
                <a:ln>
                  <a:noFill/>
                </a:ln>
                <a:solidFill>
                  <a:srgbClr val="000000"/>
                </a:solidFill>
                <a:effectLst/>
                <a:uLnTx/>
                <a:uFillTx/>
                <a:latin typeface="Lexend" pitchFamily="2" charset="0"/>
                <a:ea typeface="+mn-ea"/>
                <a:cs typeface="+mn-cs"/>
              </a:endParaRPr>
            </a:p>
          </p:txBody>
        </p:sp>
      </p:grpSp>
      <p:pic>
        <p:nvPicPr>
          <p:cNvPr id="12" name="Picture 11">
            <a:extLst>
              <a:ext uri="{FF2B5EF4-FFF2-40B4-BE49-F238E27FC236}">
                <a16:creationId xmlns:a16="http://schemas.microsoft.com/office/drawing/2014/main" id="{A38BEF55-AFEC-CCDE-592D-D171AEC25C82}"/>
              </a:ext>
            </a:extLst>
          </p:cNvPr>
          <p:cNvPicPr>
            <a:picLocks noChangeAspect="1"/>
          </p:cNvPicPr>
          <p:nvPr/>
        </p:nvPicPr>
        <p:blipFill>
          <a:blip r:embed="rId4"/>
          <a:stretch>
            <a:fillRect/>
          </a:stretch>
        </p:blipFill>
        <p:spPr>
          <a:xfrm>
            <a:off x="10457791" y="1940719"/>
            <a:ext cx="1047750" cy="933450"/>
          </a:xfrm>
          <a:prstGeom prst="rect">
            <a:avLst/>
          </a:prstGeom>
          <a:ln>
            <a:solidFill>
              <a:schemeClr val="tx1"/>
            </a:solidFill>
          </a:ln>
        </p:spPr>
      </p:pic>
      <p:sp>
        <p:nvSpPr>
          <p:cNvPr id="5" name="TextBox 4">
            <a:extLst>
              <a:ext uri="{FF2B5EF4-FFF2-40B4-BE49-F238E27FC236}">
                <a16:creationId xmlns:a16="http://schemas.microsoft.com/office/drawing/2014/main" id="{9599ABCF-17FA-302B-41C6-BAFC8FF25E42}"/>
              </a:ext>
            </a:extLst>
          </p:cNvPr>
          <p:cNvSpPr txBox="1"/>
          <p:nvPr/>
        </p:nvSpPr>
        <p:spPr>
          <a:xfrm>
            <a:off x="437689" y="1849221"/>
            <a:ext cx="4241490" cy="203132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dirty="0">
                <a:latin typeface="Lexend" pitchFamily="2" charset="0"/>
              </a:rPr>
              <a:t>While the number of male victims ages 66 and above is low, the proportion* it makes up of all provider supported men is </a:t>
            </a:r>
            <a:r>
              <a:rPr lang="en-GB" b="1" dirty="0">
                <a:solidFill>
                  <a:srgbClr val="E40037"/>
                </a:solidFill>
                <a:latin typeface="Lexend" pitchFamily="2" charset="0"/>
              </a:rPr>
              <a:t>8 times higher </a:t>
            </a:r>
            <a:r>
              <a:rPr lang="en-GB" dirty="0">
                <a:latin typeface="Lexend" pitchFamily="2" charset="0"/>
              </a:rPr>
              <a:t>than the proportion of provider supported women who fall in this age bracket.</a:t>
            </a:r>
            <a:endParaRPr lang="en-GB" dirty="0">
              <a:solidFill>
                <a:srgbClr val="E40037"/>
              </a:solidFill>
              <a:latin typeface="Lexend" pitchFamily="2" charset="0"/>
            </a:endParaRPr>
          </a:p>
        </p:txBody>
      </p:sp>
      <p:sp>
        <p:nvSpPr>
          <p:cNvPr id="16" name="Title 1">
            <a:extLst>
              <a:ext uri="{FF2B5EF4-FFF2-40B4-BE49-F238E27FC236}">
                <a16:creationId xmlns:a16="http://schemas.microsoft.com/office/drawing/2014/main" id="{F414F7CA-D2FD-272C-F3B3-972013A8382B}"/>
              </a:ext>
            </a:extLst>
          </p:cNvPr>
          <p:cNvSpPr>
            <a:spLocks noGrp="1"/>
          </p:cNvSpPr>
          <p:nvPr>
            <p:ph type="title"/>
          </p:nvPr>
        </p:nvSpPr>
        <p:spPr>
          <a:xfrm>
            <a:off x="219330" y="206332"/>
            <a:ext cx="11753339" cy="1547181"/>
          </a:xfrm>
        </p:spPr>
        <p:txBody>
          <a:bodyPr/>
          <a:lstStyle/>
          <a:p>
            <a:r>
              <a:rPr lang="en-GB">
                <a:latin typeface="Lexend" pitchFamily="2" charset="0"/>
              </a:rPr>
              <a:t>Male victims are more likely to be age 66 and older than women</a:t>
            </a:r>
          </a:p>
        </p:txBody>
      </p:sp>
      <p:sp>
        <p:nvSpPr>
          <p:cNvPr id="2" name="Text Placeholder 4">
            <a:extLst>
              <a:ext uri="{FF2B5EF4-FFF2-40B4-BE49-F238E27FC236}">
                <a16:creationId xmlns:a16="http://schemas.microsoft.com/office/drawing/2014/main" id="{78CCA56B-922A-EC6E-A8B8-A4C62ADFDB39}"/>
              </a:ext>
            </a:extLst>
          </p:cNvPr>
          <p:cNvSpPr txBox="1">
            <a:spLocks/>
          </p:cNvSpPr>
          <p:nvPr/>
        </p:nvSpPr>
        <p:spPr>
          <a:xfrm>
            <a:off x="539314" y="5235063"/>
            <a:ext cx="4568304" cy="1069575"/>
          </a:xfrm>
          <a:prstGeom prst="rect">
            <a:avLst/>
          </a:prstGeom>
          <a:solidFill>
            <a:srgbClr val="004C94"/>
          </a:solidFill>
        </p:spPr>
        <p:txBody>
          <a:bodyPr vert="horz" lIns="91440" tIns="45720" rIns="91440" bIns="45720" rtlCol="0">
            <a:normAutofit fontScale="625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lang="en-GB">
                <a:solidFill>
                  <a:prstClr val="white"/>
                </a:solidFill>
                <a:latin typeface="Lexend" pitchFamily="2" charset="0"/>
              </a:rPr>
              <a:t>DO ELDERLY FEMALE VICTIMS FIND IT MORE CHALLENGING  TO ENGAGE, OR IS THE INCREASED % OF ELDERLY MALE VICTIMS OWED TO YOUNGER MEN BEING LESS LIKELY TO ENGAGE WITH SUPPORT?</a:t>
            </a:r>
            <a:endParaRPr kumimoji="0" lang="en-GB" sz="2400" b="0" i="0" u="none" strike="noStrike" kern="1200" cap="none" spc="0" normalizeH="0" baseline="0" noProof="0">
              <a:ln>
                <a:noFill/>
              </a:ln>
              <a:solidFill>
                <a:prstClr val="white"/>
              </a:solidFill>
              <a:effectLst/>
              <a:uLnTx/>
              <a:uFillTx/>
              <a:latin typeface="Lexend" pitchFamily="2" charset="0"/>
              <a:ea typeface="MS PGothic" pitchFamily="34" charset="-128"/>
              <a:cs typeface="+mn-cs"/>
            </a:endParaRPr>
          </a:p>
        </p:txBody>
      </p:sp>
      <p:pic>
        <p:nvPicPr>
          <p:cNvPr id="3" name="Picture 2" descr="Light bulb - Free technology icons">
            <a:extLst>
              <a:ext uri="{FF2B5EF4-FFF2-40B4-BE49-F238E27FC236}">
                <a16:creationId xmlns:a16="http://schemas.microsoft.com/office/drawing/2014/main" id="{387D90D4-4383-252C-C9E6-16BCF0B67D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671" y="4839071"/>
            <a:ext cx="704851" cy="7048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Man Generic Outline Color icon">
            <a:extLst>
              <a:ext uri="{FF2B5EF4-FFF2-40B4-BE49-F238E27FC236}">
                <a16:creationId xmlns:a16="http://schemas.microsoft.com/office/drawing/2014/main" id="{CF33A5E5-31CA-8FBE-CD53-9E55D0A568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42406" y="118584"/>
            <a:ext cx="838759" cy="8447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Elderly Special Lineal color icon">
            <a:extLst>
              <a:ext uri="{FF2B5EF4-FFF2-40B4-BE49-F238E27FC236}">
                <a16:creationId xmlns:a16="http://schemas.microsoft.com/office/drawing/2014/main" id="{C64141E7-29BE-F076-C8BD-6406336D19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61785" y="536272"/>
            <a:ext cx="789022" cy="78902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45D8FF4-E6CB-E184-2257-9B8FC9A41BA1}"/>
              </a:ext>
            </a:extLst>
          </p:cNvPr>
          <p:cNvSpPr txBox="1"/>
          <p:nvPr/>
        </p:nvSpPr>
        <p:spPr>
          <a:xfrm>
            <a:off x="320992" y="6700630"/>
            <a:ext cx="9973713" cy="170819"/>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*Low figure was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3627021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B76EC664-4A3D-B671-BDF4-379558FD5494}"/>
              </a:ext>
            </a:extLst>
          </p:cNvPr>
          <p:cNvSpPr txBox="1"/>
          <p:nvPr/>
        </p:nvSpPr>
        <p:spPr>
          <a:xfrm>
            <a:off x="669289" y="3052564"/>
            <a:ext cx="11126912" cy="1464503"/>
          </a:xfrm>
          <a:prstGeom prst="rect">
            <a:avLst/>
          </a:prstGeom>
          <a:noFill/>
        </p:spPr>
        <p:txBody>
          <a:bodyPr wrap="square">
            <a:spAutoFit/>
          </a:bodyPr>
          <a:lstStyle/>
          <a:p>
            <a:pPr>
              <a:spcAft>
                <a:spcPts val="1134"/>
              </a:spcAft>
            </a:pPr>
            <a:r>
              <a:rPr lang="en-GB" sz="1600" dirty="0">
                <a:latin typeface="Lexend" pitchFamily="2" charset="0"/>
              </a:rPr>
              <a:t>A Visa dependent immigration status can result in insecurity for victims, and, where intimate partner abuse is present and victims are living in the UK on a Spousal Visa, victims may be in particularly challenging legal situations with which they would need specialised support. </a:t>
            </a:r>
          </a:p>
          <a:p>
            <a:pPr>
              <a:spcAft>
                <a:spcPts val="1134"/>
              </a:spcAft>
            </a:pPr>
            <a:r>
              <a:rPr lang="en-GB" sz="1600" dirty="0">
                <a:latin typeface="Lexend" pitchFamily="2" charset="0"/>
              </a:rPr>
              <a:t>The 344 victims whose first language is not English make up almost a </a:t>
            </a:r>
            <a:r>
              <a:rPr lang="en-GB" sz="1600" b="1" dirty="0">
                <a:solidFill>
                  <a:srgbClr val="004C94"/>
                </a:solidFill>
                <a:latin typeface="Lexend" pitchFamily="2" charset="0"/>
              </a:rPr>
              <a:t>third</a:t>
            </a:r>
            <a:r>
              <a:rPr lang="en-GB" sz="1600" dirty="0">
                <a:latin typeface="Lexend" pitchFamily="2" charset="0"/>
              </a:rPr>
              <a:t> of global majority* victims supported by providers, indicating the large need for well-developed language support services.</a:t>
            </a:r>
          </a:p>
        </p:txBody>
      </p:sp>
      <p:sp>
        <p:nvSpPr>
          <p:cNvPr id="10" name="TextBox 9">
            <a:extLst>
              <a:ext uri="{FF2B5EF4-FFF2-40B4-BE49-F238E27FC236}">
                <a16:creationId xmlns:a16="http://schemas.microsoft.com/office/drawing/2014/main" id="{3E6D32C7-0CD4-293D-101B-3BE2B142FF6F}"/>
              </a:ext>
            </a:extLst>
          </p:cNvPr>
          <p:cNvSpPr txBox="1"/>
          <p:nvPr/>
        </p:nvSpPr>
        <p:spPr>
          <a:xfrm>
            <a:off x="775742" y="1922654"/>
            <a:ext cx="11126912" cy="604789"/>
          </a:xfrm>
          <a:prstGeom prst="rect">
            <a:avLst/>
          </a:prstGeom>
          <a:noFill/>
        </p:spPr>
        <p:txBody>
          <a:bodyPr wrap="square" lIns="0" tIns="0" rIns="0" bIns="0" rtlCol="0">
            <a:noAutofit/>
          </a:bodyPr>
          <a:lstStyle/>
          <a:p>
            <a:pPr>
              <a:spcAft>
                <a:spcPts val="1134"/>
              </a:spcAft>
            </a:pPr>
            <a:r>
              <a:rPr lang="en-GB" sz="2000" b="1">
                <a:solidFill>
                  <a:srgbClr val="004C94"/>
                </a:solidFill>
                <a:latin typeface="Lexend" pitchFamily="2" charset="0"/>
              </a:rPr>
              <a:t>11% (121) of provider supported victims from a global majority ethnic group* are in the UK on a visa, or as a Refugee, and 31% (344) do not have</a:t>
            </a:r>
            <a:r>
              <a:rPr lang="en-GB" sz="2000">
                <a:solidFill>
                  <a:srgbClr val="004C94"/>
                </a:solidFill>
                <a:latin typeface="Lexend" pitchFamily="2" charset="0"/>
              </a:rPr>
              <a:t> </a:t>
            </a:r>
            <a:r>
              <a:rPr lang="en-GB" sz="2000" b="1">
                <a:solidFill>
                  <a:srgbClr val="004C94"/>
                </a:solidFill>
                <a:latin typeface="Lexend" pitchFamily="2" charset="0"/>
              </a:rPr>
              <a:t>English as their first Language. </a:t>
            </a:r>
          </a:p>
        </p:txBody>
      </p:sp>
      <p:sp>
        <p:nvSpPr>
          <p:cNvPr id="2" name="TextBox 1">
            <a:extLst>
              <a:ext uri="{FF2B5EF4-FFF2-40B4-BE49-F238E27FC236}">
                <a16:creationId xmlns:a16="http://schemas.microsoft.com/office/drawing/2014/main" id="{1256E73B-55B7-DDAA-ABDB-050BDBC5179F}"/>
              </a:ext>
            </a:extLst>
          </p:cNvPr>
          <p:cNvSpPr txBox="1"/>
          <p:nvPr/>
        </p:nvSpPr>
        <p:spPr>
          <a:xfrm>
            <a:off x="1892107" y="378310"/>
            <a:ext cx="10115394" cy="707886"/>
          </a:xfrm>
          <a:prstGeom prst="rect">
            <a:avLst/>
          </a:prstGeom>
          <a:noFill/>
        </p:spPr>
        <p:txBody>
          <a:bodyPr wrap="square">
            <a:spAutoFit/>
          </a:bodyPr>
          <a:lstStyle/>
          <a:p>
            <a:pPr marL="0" lvl="1"/>
            <a:r>
              <a:rPr lang="en-GB" sz="4000" b="1">
                <a:solidFill>
                  <a:srgbClr val="004C94"/>
                </a:solidFill>
                <a:latin typeface="Lexend" pitchFamily="2" charset="0"/>
              </a:rPr>
              <a:t>INCREASED COMPLEXITY</a:t>
            </a:r>
            <a:endParaRPr lang="en-GB" sz="4000" b="0">
              <a:solidFill>
                <a:srgbClr val="004C94"/>
              </a:solidFill>
              <a:latin typeface="Lexend" pitchFamily="2" charset="0"/>
            </a:endParaRPr>
          </a:p>
        </p:txBody>
      </p:sp>
      <p:sp>
        <p:nvSpPr>
          <p:cNvPr id="4" name="TextBox 3">
            <a:extLst>
              <a:ext uri="{FF2B5EF4-FFF2-40B4-BE49-F238E27FC236}">
                <a16:creationId xmlns:a16="http://schemas.microsoft.com/office/drawing/2014/main" id="{910ACD8A-A7F1-792F-B1BC-F61FDE277ED7}"/>
              </a:ext>
            </a:extLst>
          </p:cNvPr>
          <p:cNvSpPr txBox="1"/>
          <p:nvPr/>
        </p:nvSpPr>
        <p:spPr>
          <a:xfrm>
            <a:off x="2768487" y="1034403"/>
            <a:ext cx="7210265" cy="523220"/>
          </a:xfrm>
          <a:prstGeom prst="rect">
            <a:avLst/>
          </a:prstGeom>
          <a:solidFill>
            <a:schemeClr val="bg1"/>
          </a:solidFill>
        </p:spPr>
        <p:txBody>
          <a:bodyPr wrap="square">
            <a:spAutoFit/>
          </a:bodyPr>
          <a:lstStyle/>
          <a:p>
            <a:pPr marL="0" lvl="1"/>
            <a:r>
              <a:rPr lang="en-GB" sz="2800" b="1">
                <a:solidFill>
                  <a:schemeClr val="accent2">
                    <a:lumMod val="60000"/>
                    <a:lumOff val="40000"/>
                  </a:schemeClr>
                </a:solidFill>
                <a:latin typeface="Lexend" pitchFamily="2" charset="0"/>
              </a:rPr>
              <a:t>GLOBAL MAJORITY*</a:t>
            </a:r>
            <a:endParaRPr lang="en-GB" sz="2800" b="0">
              <a:solidFill>
                <a:schemeClr val="accent2">
                  <a:lumMod val="60000"/>
                  <a:lumOff val="40000"/>
                </a:schemeClr>
              </a:solidFill>
              <a:latin typeface="Lexend" pitchFamily="2" charset="0"/>
            </a:endParaRPr>
          </a:p>
        </p:txBody>
      </p:sp>
      <p:pic>
        <p:nvPicPr>
          <p:cNvPr id="9" name="Picture 20" descr="Together - free icon">
            <a:extLst>
              <a:ext uri="{FF2B5EF4-FFF2-40B4-BE49-F238E27FC236}">
                <a16:creationId xmlns:a16="http://schemas.microsoft.com/office/drawing/2014/main" id="{03D87F9F-4B5D-085A-6EEF-0AC326AE4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742" y="596730"/>
            <a:ext cx="878397" cy="87839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3">
            <a:extLst>
              <a:ext uri="{FF2B5EF4-FFF2-40B4-BE49-F238E27FC236}">
                <a16:creationId xmlns:a16="http://schemas.microsoft.com/office/drawing/2014/main" id="{705AA0B6-20BD-A4CD-F0A8-6B6D7F7C6CB4}"/>
              </a:ext>
            </a:extLst>
          </p:cNvPr>
          <p:cNvSpPr txBox="1">
            <a:spLocks/>
          </p:cNvSpPr>
          <p:nvPr/>
        </p:nvSpPr>
        <p:spPr>
          <a:xfrm>
            <a:off x="1778666" y="4967112"/>
            <a:ext cx="9664652" cy="1176988"/>
          </a:xfrm>
          <a:prstGeom prst="rect">
            <a:avLst/>
          </a:prstGeom>
          <a:solidFill>
            <a:srgbClr val="004C94"/>
          </a:solidFill>
        </p:spPr>
        <p:txBody>
          <a:bodyPr lIns="91440" tIns="45720" rIns="91440" bIns="45720" anchor="t"/>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GB" sz="1600" dirty="0">
                <a:solidFill>
                  <a:srgbClr val="FFFFFF"/>
                </a:solidFill>
                <a:latin typeface="Lexend"/>
                <a:ea typeface="+mn-lt"/>
                <a:cs typeface="+mn-lt"/>
              </a:rPr>
              <a:t>We will explore opportunities to develop grass roots 'By and For' support for people from the Global Majority. </a:t>
            </a:r>
          </a:p>
          <a:p>
            <a:pPr lvl="1"/>
            <a:r>
              <a:rPr lang="en-GB" sz="1600" dirty="0">
                <a:solidFill>
                  <a:srgbClr val="FFFFFF"/>
                </a:solidFill>
                <a:latin typeface="Lexend"/>
                <a:ea typeface="+mn-lt"/>
                <a:cs typeface="+mn-lt"/>
              </a:rPr>
              <a:t>Interpretation and translation support are included in the new commissioned domestic abuse service.</a:t>
            </a:r>
          </a:p>
        </p:txBody>
      </p:sp>
      <p:pic>
        <p:nvPicPr>
          <p:cNvPr id="5" name="Picture 2" descr="Light bulb - Free technology icons">
            <a:extLst>
              <a:ext uri="{FF2B5EF4-FFF2-40B4-BE49-F238E27FC236}">
                <a16:creationId xmlns:a16="http://schemas.microsoft.com/office/drawing/2014/main" id="{3710AE10-66DB-0993-3A05-E91573DDB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677" y="5089303"/>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B403BE4-3C69-64D6-D22B-F3F2170A34C9}"/>
              </a:ext>
            </a:extLst>
          </p:cNvPr>
          <p:cNvSpPr txBox="1"/>
          <p:nvPr/>
        </p:nvSpPr>
        <p:spPr>
          <a:xfrm>
            <a:off x="346795" y="6494045"/>
            <a:ext cx="11771899" cy="432571"/>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Global Majority is a collective term which refers to people who are Black, Asian, Brown, dual-heritage, indigenous to the global south, and or have been racialised as 'ethnic minorities’ (Campbell-Stephens 2020). In this document, the term also refers to clients who are Irish, Gypsy or Irish Traveller, Roma or from other White Groups.</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88912157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7460-FD4D-E02F-42EC-14C9891D266B}"/>
              </a:ext>
            </a:extLst>
          </p:cNvPr>
          <p:cNvSpPr>
            <a:spLocks noGrp="1"/>
          </p:cNvSpPr>
          <p:nvPr>
            <p:ph type="title"/>
          </p:nvPr>
        </p:nvSpPr>
        <p:spPr>
          <a:xfrm>
            <a:off x="216054" y="216383"/>
            <a:ext cx="11975946" cy="1547181"/>
          </a:xfrm>
        </p:spPr>
        <p:txBody>
          <a:bodyPr/>
          <a:lstStyle/>
          <a:p>
            <a:r>
              <a:rPr lang="en-GB" b="1">
                <a:solidFill>
                  <a:srgbClr val="E40037"/>
                </a:solidFill>
                <a:latin typeface="Lexend" pitchFamily="2" charset="0"/>
              </a:rPr>
              <a:t>Older victims are less likely to be from a global majority or Irish, Roma, Irish Traveller or other White ethnic group</a:t>
            </a:r>
            <a:endParaRPr lang="en-GB">
              <a:solidFill>
                <a:srgbClr val="E40037"/>
              </a:solidFill>
              <a:latin typeface="Lexend" pitchFamily="2" charset="0"/>
            </a:endParaRPr>
          </a:p>
        </p:txBody>
      </p:sp>
      <p:sp>
        <p:nvSpPr>
          <p:cNvPr id="4" name="Text Placeholder 4">
            <a:extLst>
              <a:ext uri="{FF2B5EF4-FFF2-40B4-BE49-F238E27FC236}">
                <a16:creationId xmlns:a16="http://schemas.microsoft.com/office/drawing/2014/main" id="{3E16109E-2A0B-4DFA-A27C-ACCBC2073B16}"/>
              </a:ext>
            </a:extLst>
          </p:cNvPr>
          <p:cNvSpPr txBox="1">
            <a:spLocks/>
          </p:cNvSpPr>
          <p:nvPr/>
        </p:nvSpPr>
        <p:spPr>
          <a:xfrm>
            <a:off x="836350" y="5651516"/>
            <a:ext cx="6139336" cy="526031"/>
          </a:xfrm>
          <a:prstGeom prst="rect">
            <a:avLst/>
          </a:prstGeom>
          <a:solidFill>
            <a:srgbClr val="004C94"/>
          </a:solidFill>
        </p:spPr>
        <p:txBody>
          <a:bodyPr vert="horz" lIns="91440" tIns="45720" rIns="91440" bIns="45720" rtlCol="0">
            <a:normAutofit fontScale="625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ARE GLOBAL MAJORITY* OLDER VICTIMS POTENTIALLY MORE CHALLENGING TO IDENTIFY AND ENGAGE?</a:t>
            </a:r>
          </a:p>
        </p:txBody>
      </p:sp>
      <p:pic>
        <p:nvPicPr>
          <p:cNvPr id="1026" name="Picture 2" descr="Light bulb - Free technology icons">
            <a:extLst>
              <a:ext uri="{FF2B5EF4-FFF2-40B4-BE49-F238E27FC236}">
                <a16:creationId xmlns:a16="http://schemas.microsoft.com/office/drawing/2014/main" id="{C2DF7C64-942B-7CC8-B828-8EC0AD80A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960" y="5416896"/>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8382EF-22E7-E1F8-00A7-688C0050FB1B}"/>
              </a:ext>
            </a:extLst>
          </p:cNvPr>
          <p:cNvSpPr txBox="1"/>
          <p:nvPr/>
        </p:nvSpPr>
        <p:spPr>
          <a:xfrm>
            <a:off x="483926" y="2328573"/>
            <a:ext cx="5720101" cy="3144451"/>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dirty="0">
                <a:latin typeface="Lexend" pitchFamily="2" charset="0"/>
              </a:rPr>
              <a:t>Older victims supported by providers are less likely to be from a global majority or Irish, Roma, Irish Traveller or other White ethnic group than those under the age of 66. </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endParaRPr lang="en-GB" sz="1050" b="1" dirty="0">
              <a:solidFill>
                <a:srgbClr val="C00000"/>
              </a:solidFill>
              <a:latin typeface="Lexend" pitchFamily="2" charset="0"/>
            </a:endParaRP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dirty="0">
                <a:latin typeface="Lexend" pitchFamily="2" charset="0"/>
              </a:rPr>
              <a:t>When looking at the age split within ethnic groups, </a:t>
            </a:r>
            <a:r>
              <a:rPr lang="en-GB" b="1" dirty="0">
                <a:solidFill>
                  <a:srgbClr val="E40037"/>
                </a:solidFill>
                <a:latin typeface="Lexend" pitchFamily="2" charset="0"/>
              </a:rPr>
              <a:t>90%</a:t>
            </a:r>
            <a:r>
              <a:rPr lang="en-GB" dirty="0">
                <a:latin typeface="Lexend" pitchFamily="2" charset="0"/>
              </a:rPr>
              <a:t> of victims from a global majority or Irish, Roma, Irish Traveller or other White ethnic group are ages 26 to 65, compared to White British victims, where </a:t>
            </a:r>
            <a:r>
              <a:rPr lang="en-GB" b="1" dirty="0">
                <a:solidFill>
                  <a:srgbClr val="E40037"/>
                </a:solidFill>
                <a:latin typeface="Lexend" pitchFamily="2" charset="0"/>
              </a:rPr>
              <a:t>84%</a:t>
            </a:r>
            <a:r>
              <a:rPr lang="en-GB" dirty="0">
                <a:latin typeface="Lexend" pitchFamily="2" charset="0"/>
              </a:rPr>
              <a:t> are ages 26 to 65.</a:t>
            </a:r>
          </a:p>
        </p:txBody>
      </p:sp>
      <p:graphicFrame>
        <p:nvGraphicFramePr>
          <p:cNvPr id="3" name="Chart 2" descr="A graph showing the percentage split of ethnicity and age amongst victims supported by domestic abuse providers &#10;&#10;16-25 - majority are white british, less than 20% are from global majority or irish, roma, gypsy or irish traveller &#10;&#10;16-25 - majority are white british, but over 25% are from global majority or irish, roma, gypsy or irish traveller &#10;&#10;66 and over - majority are white british, less than 15% are from global majority or irish, roma, gypsy or irish traveller ">
            <a:extLst>
              <a:ext uri="{FF2B5EF4-FFF2-40B4-BE49-F238E27FC236}">
                <a16:creationId xmlns:a16="http://schemas.microsoft.com/office/drawing/2014/main" id="{0A8EB3D5-EEA5-5A74-1042-B79DBD5746C8}"/>
              </a:ext>
            </a:extLst>
          </p:cNvPr>
          <p:cNvGraphicFramePr>
            <a:graphicFrameLocks/>
          </p:cNvGraphicFramePr>
          <p:nvPr>
            <p:extLst>
              <p:ext uri="{D42A27DB-BD31-4B8C-83A1-F6EECF244321}">
                <p14:modId xmlns:p14="http://schemas.microsoft.com/office/powerpoint/2010/main" val="3485126593"/>
              </p:ext>
            </p:extLst>
          </p:nvPr>
        </p:nvGraphicFramePr>
        <p:xfrm>
          <a:off x="6729572" y="2165009"/>
          <a:ext cx="4978501" cy="3691261"/>
        </p:xfrm>
        <a:graphic>
          <a:graphicData uri="http://schemas.openxmlformats.org/drawingml/2006/chart">
            <c:chart xmlns:c="http://schemas.openxmlformats.org/drawingml/2006/chart" xmlns:r="http://schemas.openxmlformats.org/officeDocument/2006/relationships" r:id="rId4"/>
          </a:graphicData>
        </a:graphic>
      </p:graphicFrame>
      <p:pic>
        <p:nvPicPr>
          <p:cNvPr id="5" name="Picture 2" descr="Elderly Special Lineal color icon">
            <a:extLst>
              <a:ext uri="{FF2B5EF4-FFF2-40B4-BE49-F238E27FC236}">
                <a16:creationId xmlns:a16="http://schemas.microsoft.com/office/drawing/2014/main" id="{43AECAF4-6FB0-039D-400E-2FB8759C8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61612" y="202288"/>
            <a:ext cx="787685" cy="7876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0" descr="Together - free icon">
            <a:extLst>
              <a:ext uri="{FF2B5EF4-FFF2-40B4-BE49-F238E27FC236}">
                <a16:creationId xmlns:a16="http://schemas.microsoft.com/office/drawing/2014/main" id="{E8015E28-ACB2-60BA-7461-185C8F085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68505" y="778635"/>
            <a:ext cx="700807" cy="70080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F9D8925-FAF4-7021-0F43-EFD882E0F35D}"/>
              </a:ext>
            </a:extLst>
          </p:cNvPr>
          <p:cNvSpPr txBox="1"/>
          <p:nvPr/>
        </p:nvSpPr>
        <p:spPr>
          <a:xfrm>
            <a:off x="8816821" y="5595772"/>
            <a:ext cx="918301" cy="349945"/>
          </a:xfrm>
          <a:prstGeom prst="rect">
            <a:avLst/>
          </a:prstGeom>
          <a:solidFill>
            <a:schemeClr val="bg1"/>
          </a:solidFill>
        </p:spPr>
        <p:txBody>
          <a:bodyPr wrap="square" lIns="0" tIns="0" rIns="0" bIns="0" rtlCol="0">
            <a:noAutofit/>
          </a:bodyPr>
          <a:lstStyle/>
          <a:p>
            <a:pPr algn="l">
              <a:spcAft>
                <a:spcPts val="1134"/>
              </a:spcAft>
            </a:pPr>
            <a:r>
              <a:rPr lang="en-GB" sz="900" dirty="0">
                <a:latin typeface="Lexend" pitchFamily="2" charset="0"/>
              </a:rPr>
              <a:t>Global Majority*</a:t>
            </a:r>
          </a:p>
        </p:txBody>
      </p:sp>
      <p:pic>
        <p:nvPicPr>
          <p:cNvPr id="8" name="Picture 7">
            <a:extLst>
              <a:ext uri="{FF2B5EF4-FFF2-40B4-BE49-F238E27FC236}">
                <a16:creationId xmlns:a16="http://schemas.microsoft.com/office/drawing/2014/main" id="{8B460096-7D81-2942-2D86-E6A0C649F2F5}"/>
              </a:ext>
            </a:extLst>
          </p:cNvPr>
          <p:cNvPicPr>
            <a:picLocks noChangeAspect="1"/>
          </p:cNvPicPr>
          <p:nvPr/>
        </p:nvPicPr>
        <p:blipFill>
          <a:blip r:embed="rId7"/>
          <a:stretch>
            <a:fillRect/>
          </a:stretch>
        </p:blipFill>
        <p:spPr>
          <a:xfrm>
            <a:off x="7946776" y="5614813"/>
            <a:ext cx="674407" cy="125738"/>
          </a:xfrm>
          <a:prstGeom prst="rect">
            <a:avLst/>
          </a:prstGeom>
        </p:spPr>
      </p:pic>
      <p:sp>
        <p:nvSpPr>
          <p:cNvPr id="12" name="TextBox 11">
            <a:extLst>
              <a:ext uri="{FF2B5EF4-FFF2-40B4-BE49-F238E27FC236}">
                <a16:creationId xmlns:a16="http://schemas.microsoft.com/office/drawing/2014/main" id="{744A8AF2-30E7-9155-9E25-37F44B3A5B18}"/>
              </a:ext>
            </a:extLst>
          </p:cNvPr>
          <p:cNvSpPr txBox="1"/>
          <p:nvPr/>
        </p:nvSpPr>
        <p:spPr>
          <a:xfrm>
            <a:off x="216054" y="6425331"/>
            <a:ext cx="11771899" cy="432571"/>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Global Majority is a collective term which refers to people who are Black, Asian, Brown, dual-heritage, indigenous to the global south, and or have been racialised as 'ethnic minorities’ (Campbell-Stephens 2020). In this document, the term also refers to clients who are Irish, Gypsy or Irish Traveller, Roma or from other White Groups.</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11540763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7460-FD4D-E02F-42EC-14C9891D266B}"/>
              </a:ext>
            </a:extLst>
          </p:cNvPr>
          <p:cNvSpPr>
            <a:spLocks noGrp="1"/>
          </p:cNvSpPr>
          <p:nvPr>
            <p:ph type="title"/>
          </p:nvPr>
        </p:nvSpPr>
        <p:spPr>
          <a:xfrm>
            <a:off x="216054" y="117232"/>
            <a:ext cx="11600047" cy="1547181"/>
          </a:xfrm>
        </p:spPr>
        <p:txBody>
          <a:bodyPr/>
          <a:lstStyle/>
          <a:p>
            <a:r>
              <a:rPr lang="en-GB">
                <a:latin typeface="Lexend" pitchFamily="2" charset="0"/>
              </a:rPr>
              <a:t>11% of victims from a global majority </a:t>
            </a:r>
            <a:br>
              <a:rPr lang="en-GB">
                <a:latin typeface="Lexend" pitchFamily="2" charset="0"/>
              </a:rPr>
            </a:br>
            <a:r>
              <a:rPr lang="en-GB">
                <a:latin typeface="Lexend" pitchFamily="2" charset="0"/>
              </a:rPr>
              <a:t>ethnic group* are in the UK on a visa, or</a:t>
            </a:r>
            <a:br>
              <a:rPr lang="en-GB">
                <a:latin typeface="Lexend" pitchFamily="2" charset="0"/>
              </a:rPr>
            </a:br>
            <a:r>
              <a:rPr lang="en-GB">
                <a:latin typeface="Lexend" pitchFamily="2" charset="0"/>
              </a:rPr>
              <a:t>as a Refugee</a:t>
            </a:r>
          </a:p>
        </p:txBody>
      </p:sp>
      <p:sp>
        <p:nvSpPr>
          <p:cNvPr id="4" name="Text Placeholder 4">
            <a:extLst>
              <a:ext uri="{FF2B5EF4-FFF2-40B4-BE49-F238E27FC236}">
                <a16:creationId xmlns:a16="http://schemas.microsoft.com/office/drawing/2014/main" id="{3E16109E-2A0B-4DFA-A27C-ACCBC2073B16}"/>
              </a:ext>
            </a:extLst>
          </p:cNvPr>
          <p:cNvSpPr txBox="1">
            <a:spLocks/>
          </p:cNvSpPr>
          <p:nvPr/>
        </p:nvSpPr>
        <p:spPr>
          <a:xfrm>
            <a:off x="6477617" y="4983181"/>
            <a:ext cx="5039831" cy="650885"/>
          </a:xfrm>
          <a:prstGeom prst="rect">
            <a:avLst/>
          </a:prstGeom>
          <a:solidFill>
            <a:srgbClr val="004C94"/>
          </a:solidFill>
        </p:spPr>
        <p:txBody>
          <a:bodyPr vert="horz" lIns="91440" tIns="45720" rIns="91440" bIns="45720" rtlCol="0">
            <a:normAutofit fontScale="625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IMMIGRATION STATUS AND INTERPRETER NEEDS CAN RESULT IN HIGHER COMPLEXITY AMONG GLOBAL MAJORITY* VICTIMS.  </a:t>
            </a:r>
          </a:p>
        </p:txBody>
      </p:sp>
      <p:pic>
        <p:nvPicPr>
          <p:cNvPr id="1026" name="Picture 2" descr="Light bulb - Free technology icons">
            <a:extLst>
              <a:ext uri="{FF2B5EF4-FFF2-40B4-BE49-F238E27FC236}">
                <a16:creationId xmlns:a16="http://schemas.microsoft.com/office/drawing/2014/main" id="{C2DF7C64-942B-7CC8-B828-8EC0AD80A2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603772"/>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8382EF-22E7-E1F8-00A7-688C0050FB1B}"/>
              </a:ext>
            </a:extLst>
          </p:cNvPr>
          <p:cNvSpPr txBox="1"/>
          <p:nvPr/>
        </p:nvSpPr>
        <p:spPr>
          <a:xfrm>
            <a:off x="309809" y="2557254"/>
            <a:ext cx="11313822" cy="1341393"/>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b="1" dirty="0">
                <a:solidFill>
                  <a:srgbClr val="E40037"/>
                </a:solidFill>
                <a:latin typeface="Lexend" pitchFamily="2" charset="0"/>
              </a:rPr>
              <a:t>121 </a:t>
            </a:r>
            <a:r>
              <a:rPr lang="en-GB" dirty="0">
                <a:latin typeface="Lexend" pitchFamily="2" charset="0"/>
              </a:rPr>
              <a:t>of the provider supported victims from a global majority ethnic group* are in the UK </a:t>
            </a:r>
            <a:r>
              <a:rPr lang="en-GB" b="1" dirty="0">
                <a:solidFill>
                  <a:srgbClr val="E40037"/>
                </a:solidFill>
                <a:latin typeface="Lexend" pitchFamily="2" charset="0"/>
              </a:rPr>
              <a:t>on a visa, or as a Refugee. </a:t>
            </a:r>
          </a:p>
          <a:p>
            <a:pPr marL="0" marR="0" lvl="1" indent="0" algn="l" defTabSz="914400" rtl="0" eaLnBrk="1" fontAlgn="auto" latinLnBrk="0" hangingPunct="1">
              <a:lnSpc>
                <a:spcPct val="100000"/>
              </a:lnSpc>
              <a:spcBef>
                <a:spcPts val="0"/>
              </a:spcBef>
              <a:spcAft>
                <a:spcPts val="1134"/>
              </a:spcAft>
              <a:buClrTx/>
              <a:buSzTx/>
              <a:buFont typeface="Arial" panose="020B0604020202020204" pitchFamily="34" charset="0"/>
              <a:buNone/>
              <a:tabLst/>
              <a:defRPr/>
            </a:pPr>
            <a:r>
              <a:rPr lang="en-GB" b="1" dirty="0">
                <a:solidFill>
                  <a:srgbClr val="E40037"/>
                </a:solidFill>
                <a:latin typeface="Lexend" pitchFamily="2" charset="0"/>
              </a:rPr>
              <a:t>344 do not have English as their first Language, </a:t>
            </a:r>
            <a:r>
              <a:rPr lang="en-GB" dirty="0">
                <a:latin typeface="Lexend" pitchFamily="2" charset="0"/>
              </a:rPr>
              <a:t>making up </a:t>
            </a:r>
            <a:r>
              <a:rPr lang="en-GB" b="1" dirty="0">
                <a:solidFill>
                  <a:srgbClr val="E40037"/>
                </a:solidFill>
                <a:latin typeface="Lexend" pitchFamily="2" charset="0"/>
              </a:rPr>
              <a:t>31% </a:t>
            </a:r>
            <a:r>
              <a:rPr lang="en-GB" dirty="0">
                <a:latin typeface="Lexend" pitchFamily="2" charset="0"/>
              </a:rPr>
              <a:t>of</a:t>
            </a:r>
            <a:r>
              <a:rPr lang="en-GB" b="1" dirty="0">
                <a:latin typeface="Lexend" pitchFamily="2" charset="0"/>
              </a:rPr>
              <a:t> </a:t>
            </a:r>
            <a:r>
              <a:rPr lang="en-GB" dirty="0">
                <a:latin typeface="Lexend" pitchFamily="2" charset="0"/>
              </a:rPr>
              <a:t>all global majority* provider supported victims.</a:t>
            </a:r>
            <a:endParaRPr lang="en-GB" b="1" dirty="0">
              <a:latin typeface="Lexend" pitchFamily="2" charset="0"/>
            </a:endParaRPr>
          </a:p>
        </p:txBody>
      </p:sp>
      <p:pic>
        <p:nvPicPr>
          <p:cNvPr id="3" name="Picture 20" descr="Together - free icon">
            <a:extLst>
              <a:ext uri="{FF2B5EF4-FFF2-40B4-BE49-F238E27FC236}">
                <a16:creationId xmlns:a16="http://schemas.microsoft.com/office/drawing/2014/main" id="{7C7AE7F2-0BC2-DF4D-6770-65291CE9DF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46295" y="283586"/>
            <a:ext cx="841263" cy="84126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F8AABDC-9599-B093-3562-ABA244D3BF79}"/>
              </a:ext>
            </a:extLst>
          </p:cNvPr>
          <p:cNvSpPr txBox="1"/>
          <p:nvPr/>
        </p:nvSpPr>
        <p:spPr>
          <a:xfrm>
            <a:off x="300444" y="6148069"/>
            <a:ext cx="11771899" cy="432571"/>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Global Majority is a collective term which refers to people who are Black, Asian, Brown, dual-heritage, indigenous to the global south, and or have been racialised as 'ethnic minorities’ (Campbell-Stephens 2020). In this document, the term also refers to clients who are Irish, Gypsy or Irish Traveller, Roma or from other White Groups.</a:t>
            </a:r>
          </a:p>
          <a:p>
            <a:pPr algn="l">
              <a:spcAft>
                <a:spcPts val="1134"/>
              </a:spcAft>
            </a:pPr>
            <a:endParaRPr lang="en-GB" sz="1100" dirty="0">
              <a:solidFill>
                <a:schemeClr val="bg2">
                  <a:lumMod val="50000"/>
                </a:schemeClr>
              </a:solidFill>
              <a:highlight>
                <a:srgbClr val="FFFF00"/>
              </a:highlight>
              <a:latin typeface="Lexend" pitchFamily="2" charset="0"/>
            </a:endParaRPr>
          </a:p>
        </p:txBody>
      </p:sp>
      <p:sp>
        <p:nvSpPr>
          <p:cNvPr id="5" name="TextBox 4">
            <a:extLst>
              <a:ext uri="{FF2B5EF4-FFF2-40B4-BE49-F238E27FC236}">
                <a16:creationId xmlns:a16="http://schemas.microsoft.com/office/drawing/2014/main" id="{2E230261-1E73-3B19-40F4-97CA1930CC5C}"/>
              </a:ext>
            </a:extLst>
          </p:cNvPr>
          <p:cNvSpPr txBox="1"/>
          <p:nvPr/>
        </p:nvSpPr>
        <p:spPr>
          <a:xfrm>
            <a:off x="300444" y="6502961"/>
            <a:ext cx="11675502" cy="237807"/>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**Please note that figures for victims from a global majority ethnic group grouped by immigration status were removed to avoid identification. These can be made available upon request.</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397819980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323181" y="436214"/>
            <a:ext cx="4951554" cy="5445788"/>
          </a:xfrm>
        </p:spPr>
        <p:txBody>
          <a:bodyPr/>
          <a:lstStyle/>
          <a:p>
            <a:r>
              <a:rPr lang="en-GB" sz="3200">
                <a:latin typeface="Lexend" pitchFamily="2" charset="0"/>
              </a:rPr>
              <a:t>23% </a:t>
            </a:r>
            <a:r>
              <a:rPr lang="en-GB" sz="3200" b="0">
                <a:latin typeface="Lexend" pitchFamily="2" charset="0"/>
              </a:rPr>
              <a:t>(359) of global majority* provider supported victims went on to </a:t>
            </a:r>
            <a:r>
              <a:rPr lang="en-GB" sz="3200">
                <a:latin typeface="Lexend" pitchFamily="2" charset="0"/>
              </a:rPr>
              <a:t>Community Services** </a:t>
            </a:r>
            <a:r>
              <a:rPr lang="en-GB" sz="3200" b="0">
                <a:latin typeface="Lexend" pitchFamily="2" charset="0"/>
              </a:rPr>
              <a:t>and </a:t>
            </a:r>
            <a:r>
              <a:rPr lang="en-GB" sz="3200">
                <a:latin typeface="Lexend" pitchFamily="2" charset="0"/>
              </a:rPr>
              <a:t>25% </a:t>
            </a:r>
            <a:r>
              <a:rPr lang="en-GB" sz="3200" b="0">
                <a:latin typeface="Lexend" pitchFamily="2" charset="0"/>
              </a:rPr>
              <a:t>(398) to </a:t>
            </a:r>
            <a:r>
              <a:rPr lang="en-GB" sz="3200">
                <a:latin typeface="Lexend" pitchFamily="2" charset="0"/>
              </a:rPr>
              <a:t>Community Outreach, with </a:t>
            </a:r>
            <a:r>
              <a:rPr lang="en-GB" sz="3200" b="0">
                <a:latin typeface="Lexend" pitchFamily="2" charset="0"/>
              </a:rPr>
              <a:t>these being the most common provisions for </a:t>
            </a:r>
            <a:r>
              <a:rPr lang="en-GB" sz="3200">
                <a:latin typeface="Lexend" pitchFamily="2" charset="0"/>
              </a:rPr>
              <a:t>global majority* clients</a:t>
            </a:r>
            <a:r>
              <a:rPr lang="en-GB" sz="3200" b="0">
                <a:latin typeface="Lexend" pitchFamily="2" charset="0"/>
              </a:rPr>
              <a:t>, followed by </a:t>
            </a:r>
            <a:r>
              <a:rPr lang="en-GB" sz="3200">
                <a:latin typeface="Lexend" pitchFamily="2" charset="0"/>
              </a:rPr>
              <a:t>IDVA (18%, </a:t>
            </a:r>
            <a:r>
              <a:rPr lang="en-GB" sz="3200" b="0">
                <a:latin typeface="Lexend" pitchFamily="2" charset="0"/>
              </a:rPr>
              <a:t>287</a:t>
            </a:r>
            <a:r>
              <a:rPr lang="en-GB" sz="3200">
                <a:latin typeface="Lexend" pitchFamily="2" charset="0"/>
              </a:rPr>
              <a:t>)</a:t>
            </a:r>
            <a:br>
              <a:rPr lang="en-GB" sz="3200">
                <a:latin typeface="Lexend" pitchFamily="2" charset="0"/>
              </a:rPr>
            </a:br>
            <a:br>
              <a:rPr lang="en-GB" sz="1100" b="0">
                <a:solidFill>
                  <a:schemeClr val="tx1"/>
                </a:solidFill>
                <a:latin typeface="Lexend" pitchFamily="2" charset="0"/>
              </a:rPr>
            </a:br>
            <a:endParaRPr lang="en-GB" sz="1100" b="0">
              <a:solidFill>
                <a:schemeClr val="tx1"/>
              </a:solidFill>
              <a:latin typeface="Lexend" pitchFamily="2" charset="0"/>
            </a:endParaRP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F543690F-6512-A408-5061-97AEFAF85399}"/>
              </a:ext>
            </a:extLst>
          </p:cNvPr>
          <p:cNvSpPr txBox="1"/>
          <p:nvPr/>
        </p:nvSpPr>
        <p:spPr>
          <a:xfrm>
            <a:off x="8296227" y="6379814"/>
            <a:ext cx="4216163" cy="228988"/>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pic>
        <p:nvPicPr>
          <p:cNvPr id="4" name="Picture 20" descr="Together - free icon">
            <a:extLst>
              <a:ext uri="{FF2B5EF4-FFF2-40B4-BE49-F238E27FC236}">
                <a16:creationId xmlns:a16="http://schemas.microsoft.com/office/drawing/2014/main" id="{A45F71D0-CE59-6C6A-8447-7D96526F17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7556" y="134735"/>
            <a:ext cx="841263" cy="841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ankey plot showing the services accessed by Global Majority victims who received support from Domestic Abuse providers. &#10;&#10;A copy of the frequency table behind this sankey plot is available upon request domesticabuse.data@essex.gov.uk">
            <a:extLst>
              <a:ext uri="{FF2B5EF4-FFF2-40B4-BE49-F238E27FC236}">
                <a16:creationId xmlns:a16="http://schemas.microsoft.com/office/drawing/2014/main" id="{1C1773D9-D90C-CD79-A57F-813133310335}"/>
              </a:ext>
            </a:extLst>
          </p:cNvPr>
          <p:cNvPicPr>
            <a:picLocks noChangeAspect="1"/>
          </p:cNvPicPr>
          <p:nvPr/>
        </p:nvPicPr>
        <p:blipFill>
          <a:blip r:embed="rId4"/>
          <a:stretch>
            <a:fillRect/>
          </a:stretch>
        </p:blipFill>
        <p:spPr>
          <a:xfrm>
            <a:off x="5274735" y="1089385"/>
            <a:ext cx="6717086" cy="5213249"/>
          </a:xfrm>
          <a:prstGeom prst="rect">
            <a:avLst/>
          </a:prstGeom>
          <a:ln>
            <a:solidFill>
              <a:schemeClr val="tx1"/>
            </a:solidFill>
          </a:ln>
        </p:spPr>
      </p:pic>
      <p:sp>
        <p:nvSpPr>
          <p:cNvPr id="5" name="TextBox 4">
            <a:extLst>
              <a:ext uri="{FF2B5EF4-FFF2-40B4-BE49-F238E27FC236}">
                <a16:creationId xmlns:a16="http://schemas.microsoft.com/office/drawing/2014/main" id="{047BC03A-9FDE-5349-355B-F23E8AF73F9A}"/>
              </a:ext>
            </a:extLst>
          </p:cNvPr>
          <p:cNvSpPr txBox="1"/>
          <p:nvPr/>
        </p:nvSpPr>
        <p:spPr>
          <a:xfrm>
            <a:off x="323181" y="6494308"/>
            <a:ext cx="10888237" cy="432571"/>
          </a:xfrm>
          <a:prstGeom prst="rect">
            <a:avLst/>
          </a:prstGeom>
          <a:noFill/>
        </p:spPr>
        <p:txBody>
          <a:bodyPr wrap="square" lIns="0" tIns="0" rIns="0" bIns="0" rtlCol="0">
            <a:noAutofit/>
          </a:bodyPr>
          <a:lstStyle/>
          <a:p>
            <a:pPr algn="l"/>
            <a:r>
              <a:rPr lang="en-GB" sz="1100" dirty="0">
                <a:solidFill>
                  <a:schemeClr val="tx1">
                    <a:lumMod val="50000"/>
                    <a:lumOff val="50000"/>
                  </a:schemeClr>
                </a:solidFill>
                <a:latin typeface="Lexend" pitchFamily="2" charset="0"/>
              </a:rPr>
              <a:t>*Or Irish, Gypsy or Irish Traveller, Roma or from other White Groups</a:t>
            </a:r>
          </a:p>
          <a:p>
            <a:pPr algn="l"/>
            <a:r>
              <a:rPr lang="en-GB" sz="1100" b="0" dirty="0">
                <a:solidFill>
                  <a:schemeClr val="tx1">
                    <a:lumMod val="50000"/>
                    <a:lumOff val="50000"/>
                  </a:schemeClr>
                </a:solidFill>
                <a:latin typeface="Lexend" pitchFamily="2" charset="0"/>
              </a:rPr>
              <a:t>** </a:t>
            </a:r>
            <a:r>
              <a:rPr lang="en-GB" sz="1100" dirty="0">
                <a:solidFill>
                  <a:schemeClr val="tx1">
                    <a:lumMod val="50000"/>
                    <a:lumOff val="50000"/>
                  </a:schemeClr>
                </a:solidFill>
                <a:latin typeface="Lexend" pitchFamily="2" charset="0"/>
              </a:rPr>
              <a:t>Where </a:t>
            </a:r>
            <a:r>
              <a:rPr lang="en-GB" sz="1100" b="0" dirty="0">
                <a:solidFill>
                  <a:schemeClr val="tx1">
                    <a:lumMod val="50000"/>
                    <a:lumOff val="50000"/>
                  </a:schemeClr>
                </a:solidFill>
                <a:latin typeface="Lexend" pitchFamily="2" charset="0"/>
              </a:rPr>
              <a:t>Community Services includes </a:t>
            </a:r>
            <a:r>
              <a:rPr lang="en-GB" sz="1100" dirty="0">
                <a:solidFill>
                  <a:schemeClr val="tx1">
                    <a:lumMod val="50000"/>
                    <a:lumOff val="50000"/>
                  </a:schemeClr>
                </a:solidFill>
                <a:latin typeface="Lexend" pitchFamily="2" charset="0"/>
              </a:rPr>
              <a:t>multiple provisions </a:t>
            </a:r>
            <a:r>
              <a:rPr lang="en-GB" sz="1100" b="0" dirty="0">
                <a:solidFill>
                  <a:schemeClr val="tx1">
                    <a:lumMod val="50000"/>
                    <a:lumOff val="50000"/>
                  </a:schemeClr>
                </a:solidFill>
                <a:latin typeface="Lexend" pitchFamily="2" charset="0"/>
              </a:rPr>
              <a:t>that are offered by Domestic Abuse Providers based </a:t>
            </a:r>
            <a:r>
              <a:rPr lang="en-GB" sz="1100" dirty="0">
                <a:solidFill>
                  <a:schemeClr val="tx1">
                    <a:lumMod val="50000"/>
                    <a:lumOff val="50000"/>
                  </a:schemeClr>
                </a:solidFill>
                <a:latin typeface="Lexend" pitchFamily="2" charset="0"/>
              </a:rPr>
              <a:t>within the community.</a:t>
            </a:r>
          </a:p>
        </p:txBody>
      </p:sp>
      <p:sp>
        <p:nvSpPr>
          <p:cNvPr id="6" name="TextBox 5">
            <a:extLst>
              <a:ext uri="{FF2B5EF4-FFF2-40B4-BE49-F238E27FC236}">
                <a16:creationId xmlns:a16="http://schemas.microsoft.com/office/drawing/2014/main" id="{28B163E0-31BD-46FA-4F12-CF2500FACDB7}"/>
              </a:ext>
            </a:extLst>
          </p:cNvPr>
          <p:cNvSpPr txBox="1"/>
          <p:nvPr/>
        </p:nvSpPr>
        <p:spPr>
          <a:xfrm>
            <a:off x="6007396" y="3278260"/>
            <a:ext cx="1699416" cy="475033"/>
          </a:xfrm>
          <a:prstGeom prst="rect">
            <a:avLst/>
          </a:prstGeom>
          <a:solidFill>
            <a:srgbClr val="CCCCCC"/>
          </a:solidFill>
        </p:spPr>
        <p:txBody>
          <a:bodyPr wrap="square" lIns="0" tIns="0" rIns="0" bIns="0" rtlCol="0">
            <a:noAutofit/>
          </a:bodyPr>
          <a:lstStyle/>
          <a:p>
            <a:pPr algn="l">
              <a:spcAft>
                <a:spcPts val="1134"/>
              </a:spcAft>
            </a:pPr>
            <a:r>
              <a:rPr lang="en-GB" sz="900">
                <a:latin typeface="Lexend" pitchFamily="2" charset="0"/>
              </a:rPr>
              <a:t>Global Majority or Irish, Roma, Gypsy or Irish Traveller or from other White Groups </a:t>
            </a:r>
          </a:p>
        </p:txBody>
      </p:sp>
    </p:spTree>
    <p:extLst>
      <p:ext uri="{BB962C8B-B14F-4D97-AF65-F5344CB8AC3E}">
        <p14:creationId xmlns:p14="http://schemas.microsoft.com/office/powerpoint/2010/main" val="35316900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4AFB9-7A2A-EBBD-A7FE-C38FF95E32FF}"/>
              </a:ext>
            </a:extLst>
          </p:cNvPr>
          <p:cNvSpPr>
            <a:spLocks noGrp="1"/>
          </p:cNvSpPr>
          <p:nvPr>
            <p:ph type="title"/>
          </p:nvPr>
        </p:nvSpPr>
        <p:spPr>
          <a:xfrm>
            <a:off x="294203" y="273269"/>
            <a:ext cx="4494613" cy="2368553"/>
          </a:xfrm>
        </p:spPr>
        <p:txBody>
          <a:bodyPr/>
          <a:lstStyle/>
          <a:p>
            <a:r>
              <a:rPr lang="en-GB" sz="3600" dirty="0">
                <a:latin typeface="Lexend" pitchFamily="2" charset="0"/>
              </a:rPr>
              <a:t>The proportion of global majority* clients who accessed services differed by each service type</a:t>
            </a:r>
            <a:br>
              <a:rPr lang="en-GB" sz="3600" dirty="0">
                <a:latin typeface="Lexend" pitchFamily="2" charset="0"/>
              </a:rPr>
            </a:br>
            <a:br>
              <a:rPr lang="en-GB" sz="1600" dirty="0">
                <a:latin typeface="Lexend" pitchFamily="2" charset="0"/>
              </a:rPr>
            </a:br>
            <a:r>
              <a:rPr lang="en-GB" sz="1300" b="0" dirty="0">
                <a:solidFill>
                  <a:schemeClr val="tx1"/>
                </a:solidFill>
                <a:latin typeface="Lexend" pitchFamily="2" charset="0"/>
              </a:rPr>
              <a:t>Most of the global majority* clients who accessed the </a:t>
            </a:r>
            <a:r>
              <a:rPr lang="en-GB" sz="1300" dirty="0">
                <a:solidFill>
                  <a:schemeClr val="tx1"/>
                </a:solidFill>
                <a:latin typeface="Lexend" pitchFamily="2" charset="0"/>
              </a:rPr>
              <a:t>BAME Outreach Service </a:t>
            </a:r>
            <a:r>
              <a:rPr lang="en-GB" sz="1300" dirty="0">
                <a:latin typeface="Lexend" pitchFamily="2" charset="0"/>
              </a:rPr>
              <a:t>(41%) </a:t>
            </a:r>
            <a:r>
              <a:rPr lang="en-GB" sz="1300" b="0" dirty="0">
                <a:solidFill>
                  <a:schemeClr val="tx1"/>
                </a:solidFill>
                <a:latin typeface="Lexend" pitchFamily="2" charset="0"/>
              </a:rPr>
              <a:t>and </a:t>
            </a:r>
            <a:r>
              <a:rPr lang="en-GB" sz="1300" dirty="0">
                <a:solidFill>
                  <a:schemeClr val="tx1"/>
                </a:solidFill>
                <a:latin typeface="Lexend" pitchFamily="2" charset="0"/>
              </a:rPr>
              <a:t>Male Practitioner Project </a:t>
            </a:r>
            <a:r>
              <a:rPr lang="en-GB" sz="1300" dirty="0">
                <a:latin typeface="Lexend" pitchFamily="2" charset="0"/>
              </a:rPr>
              <a:t>(44%) </a:t>
            </a:r>
            <a:r>
              <a:rPr lang="en-GB" sz="1300" b="0" dirty="0">
                <a:solidFill>
                  <a:schemeClr val="tx1"/>
                </a:solidFill>
                <a:latin typeface="Lexend" pitchFamily="2" charset="0"/>
              </a:rPr>
              <a:t>were </a:t>
            </a:r>
            <a:r>
              <a:rPr lang="en-GB" sz="1300" dirty="0">
                <a:solidFill>
                  <a:schemeClr val="tx1"/>
                </a:solidFill>
                <a:latin typeface="Lexend" pitchFamily="2" charset="0"/>
              </a:rPr>
              <a:t>Asian/Asian British/Asian Welsh clients.</a:t>
            </a:r>
            <a:br>
              <a:rPr lang="en-GB" sz="1300" dirty="0">
                <a:solidFill>
                  <a:schemeClr val="tx1"/>
                </a:solidFill>
                <a:latin typeface="Lexend" pitchFamily="2" charset="0"/>
              </a:rPr>
            </a:br>
            <a:br>
              <a:rPr lang="en-GB" sz="1300" dirty="0">
                <a:solidFill>
                  <a:schemeClr val="tx1"/>
                </a:solidFill>
                <a:latin typeface="Lexend" pitchFamily="2" charset="0"/>
              </a:rPr>
            </a:br>
            <a:r>
              <a:rPr lang="en-GB" sz="1300" dirty="0">
                <a:solidFill>
                  <a:schemeClr val="tx1"/>
                </a:solidFill>
                <a:latin typeface="Lexend" pitchFamily="2" charset="0"/>
              </a:rPr>
              <a:t>Community Outreach </a:t>
            </a:r>
            <a:r>
              <a:rPr lang="en-GB" sz="1300" dirty="0">
                <a:latin typeface="Lexend" pitchFamily="2" charset="0"/>
              </a:rPr>
              <a:t>(31%, </a:t>
            </a:r>
            <a:r>
              <a:rPr lang="en-GB" sz="1300" b="0" dirty="0">
                <a:latin typeface="Lexend" pitchFamily="2" charset="0"/>
              </a:rPr>
              <a:t>128</a:t>
            </a:r>
            <a:r>
              <a:rPr lang="en-GB" sz="1300" dirty="0">
                <a:latin typeface="Lexend" pitchFamily="2" charset="0"/>
              </a:rPr>
              <a:t>)</a:t>
            </a:r>
            <a:r>
              <a:rPr lang="en-GB" sz="1300" dirty="0">
                <a:solidFill>
                  <a:schemeClr val="tx1"/>
                </a:solidFill>
                <a:latin typeface="Lexend" pitchFamily="2" charset="0"/>
              </a:rPr>
              <a:t>, CYP services </a:t>
            </a:r>
            <a:r>
              <a:rPr lang="en-GB" sz="1300" dirty="0">
                <a:latin typeface="Lexend" pitchFamily="2" charset="0"/>
              </a:rPr>
              <a:t>(33%) </a:t>
            </a:r>
            <a:r>
              <a:rPr lang="en-GB" sz="1300" b="0" dirty="0">
                <a:solidFill>
                  <a:schemeClr val="tx1"/>
                </a:solidFill>
                <a:latin typeface="Lexend" pitchFamily="2" charset="0"/>
              </a:rPr>
              <a:t>and </a:t>
            </a:r>
            <a:r>
              <a:rPr lang="en-GB" sz="1300" dirty="0">
                <a:solidFill>
                  <a:schemeClr val="tx1"/>
                </a:solidFill>
                <a:latin typeface="Lexend" pitchFamily="2" charset="0"/>
              </a:rPr>
              <a:t>Specialist Refuge </a:t>
            </a:r>
            <a:r>
              <a:rPr lang="en-GB" sz="1300" dirty="0">
                <a:latin typeface="Lexend" pitchFamily="2" charset="0"/>
              </a:rPr>
              <a:t>(37%) </a:t>
            </a:r>
            <a:r>
              <a:rPr lang="en-GB" sz="1300" b="0" dirty="0">
                <a:solidFill>
                  <a:schemeClr val="tx1"/>
                </a:solidFill>
                <a:latin typeface="Lexend" pitchFamily="2" charset="0"/>
              </a:rPr>
              <a:t>were accessed the most out of non-White British groups by </a:t>
            </a:r>
            <a:r>
              <a:rPr lang="en-GB" sz="1300" dirty="0">
                <a:solidFill>
                  <a:schemeClr val="tx1"/>
                </a:solidFill>
                <a:latin typeface="Lexend" pitchFamily="2" charset="0"/>
              </a:rPr>
              <a:t>Irish, Gypsy, Irish Traveller, Roma or White Other groups.</a:t>
            </a:r>
            <a:br>
              <a:rPr lang="en-GB" sz="1300" dirty="0">
                <a:solidFill>
                  <a:schemeClr val="tx1"/>
                </a:solidFill>
                <a:latin typeface="Lexend" pitchFamily="2" charset="0"/>
              </a:rPr>
            </a:br>
            <a:br>
              <a:rPr lang="en-GB" sz="1300" b="0" dirty="0">
                <a:solidFill>
                  <a:schemeClr val="tx1"/>
                </a:solidFill>
                <a:latin typeface="Lexend" pitchFamily="2" charset="0"/>
              </a:rPr>
            </a:br>
            <a:r>
              <a:rPr lang="en-GB" sz="1300" dirty="0">
                <a:solidFill>
                  <a:schemeClr val="tx1"/>
                </a:solidFill>
                <a:latin typeface="Lexend" pitchFamily="2" charset="0"/>
              </a:rPr>
              <a:t>Black/Black British/Black Welsh/ Caribbean/African </a:t>
            </a:r>
            <a:r>
              <a:rPr lang="en-GB" sz="1300" b="0" dirty="0">
                <a:solidFill>
                  <a:schemeClr val="tx1"/>
                </a:solidFill>
                <a:latin typeface="Lexend" pitchFamily="2" charset="0"/>
              </a:rPr>
              <a:t>were the largest global majority* group within </a:t>
            </a:r>
            <a:r>
              <a:rPr lang="en-GB" sz="1300" dirty="0">
                <a:solidFill>
                  <a:schemeClr val="tx1"/>
                </a:solidFill>
                <a:latin typeface="Lexend" pitchFamily="2" charset="0"/>
              </a:rPr>
              <a:t>Refuge</a:t>
            </a:r>
            <a:r>
              <a:rPr lang="en-GB" sz="1300" b="0" dirty="0">
                <a:solidFill>
                  <a:schemeClr val="tx1"/>
                </a:solidFill>
                <a:latin typeface="Lexend" pitchFamily="2" charset="0"/>
              </a:rPr>
              <a:t>, accounting for over a third of minority clients </a:t>
            </a:r>
            <a:r>
              <a:rPr lang="en-GB" sz="1300" dirty="0">
                <a:latin typeface="Lexend" pitchFamily="2" charset="0"/>
              </a:rPr>
              <a:t>(30%).</a:t>
            </a:r>
            <a:br>
              <a:rPr lang="en-GB" sz="1600" b="0" dirty="0">
                <a:solidFill>
                  <a:schemeClr val="tx1"/>
                </a:solidFill>
                <a:latin typeface="Lexend" pitchFamily="2" charset="0"/>
              </a:rPr>
            </a:br>
            <a:br>
              <a:rPr lang="en-GB" sz="1600" b="0" dirty="0">
                <a:solidFill>
                  <a:schemeClr val="tx1"/>
                </a:solidFill>
                <a:latin typeface="Lexend" pitchFamily="2" charset="0"/>
              </a:rPr>
            </a:br>
            <a:br>
              <a:rPr lang="en-GB" sz="1600" b="0" dirty="0">
                <a:solidFill>
                  <a:schemeClr val="tx1"/>
                </a:solidFill>
                <a:latin typeface="Lexend" pitchFamily="2" charset="0"/>
              </a:rPr>
            </a:br>
            <a:br>
              <a:rPr lang="en-GB" sz="1600" b="0" dirty="0">
                <a:solidFill>
                  <a:schemeClr val="tx1"/>
                </a:solidFill>
                <a:latin typeface="Lexend" pitchFamily="2" charset="0"/>
              </a:rPr>
            </a:br>
            <a:br>
              <a:rPr lang="en-GB" sz="1600" b="0" dirty="0">
                <a:solidFill>
                  <a:schemeClr val="tx1"/>
                </a:solidFill>
                <a:latin typeface="Lexend" pitchFamily="2" charset="0"/>
              </a:rPr>
            </a:br>
            <a:br>
              <a:rPr lang="en-GB" sz="1600" b="0" dirty="0">
                <a:solidFill>
                  <a:schemeClr val="tx1"/>
                </a:solidFill>
                <a:latin typeface="Lexend" pitchFamily="2" charset="0"/>
              </a:rPr>
            </a:br>
            <a:br>
              <a:rPr lang="en-GB" sz="2000" b="0" dirty="0">
                <a:solidFill>
                  <a:schemeClr val="tx1"/>
                </a:solidFill>
                <a:latin typeface="Lexend" pitchFamily="2" charset="0"/>
              </a:rPr>
            </a:br>
            <a:br>
              <a:rPr lang="en-GB" sz="3200" dirty="0">
                <a:latin typeface="Lexend" pitchFamily="2" charset="0"/>
              </a:rPr>
            </a:br>
            <a:endParaRPr lang="en-GB" sz="1100" dirty="0">
              <a:latin typeface="Lexend" pitchFamily="2" charset="0"/>
            </a:endParaRPr>
          </a:p>
        </p:txBody>
      </p:sp>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417449"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F543690F-6512-A408-5061-97AEFAF85399}"/>
              </a:ext>
            </a:extLst>
          </p:cNvPr>
          <p:cNvSpPr txBox="1"/>
          <p:nvPr/>
        </p:nvSpPr>
        <p:spPr>
          <a:xfrm>
            <a:off x="8348763" y="6584731"/>
            <a:ext cx="4216163" cy="228988"/>
          </a:xfrm>
          <a:prstGeom prst="rect">
            <a:avLst/>
          </a:prstGeom>
          <a:noFill/>
        </p:spPr>
        <p:txBody>
          <a:bodyPr wrap="square" lIns="0" tIns="0" rIns="0" bIns="0" rtlCol="0">
            <a:noAutofit/>
          </a:bodyPr>
          <a:lstStyle/>
          <a:p>
            <a:pPr>
              <a:spcAft>
                <a:spcPts val="1134"/>
              </a:spcAft>
            </a:pPr>
            <a:r>
              <a:rPr lang="en-GB" sz="1200" i="1"/>
              <a:t>Source: Safer Places, Changing Pathways, The Next Chapter</a:t>
            </a:r>
          </a:p>
        </p:txBody>
      </p:sp>
      <p:pic>
        <p:nvPicPr>
          <p:cNvPr id="6" name="Picture 5" descr="A sankey plot showing the services accessed by victims from different ethnic groups who received support from Domestic Abuse providers. &#10;&#10;A copy of the frequency table behind this sankey plot is available upon request domesticabuse.data@essex.gov.uk">
            <a:extLst>
              <a:ext uri="{FF2B5EF4-FFF2-40B4-BE49-F238E27FC236}">
                <a16:creationId xmlns:a16="http://schemas.microsoft.com/office/drawing/2014/main" id="{F2817423-D34F-FC32-3E19-E0C8D211261A}"/>
              </a:ext>
            </a:extLst>
          </p:cNvPr>
          <p:cNvPicPr>
            <a:picLocks noChangeAspect="1"/>
          </p:cNvPicPr>
          <p:nvPr/>
        </p:nvPicPr>
        <p:blipFill>
          <a:blip r:embed="rId3"/>
          <a:stretch>
            <a:fillRect/>
          </a:stretch>
        </p:blipFill>
        <p:spPr>
          <a:xfrm>
            <a:off x="5108027" y="273269"/>
            <a:ext cx="6968358" cy="6219224"/>
          </a:xfrm>
          <a:prstGeom prst="rect">
            <a:avLst/>
          </a:prstGeom>
          <a:ln>
            <a:solidFill>
              <a:schemeClr val="tx1"/>
            </a:solidFill>
          </a:ln>
        </p:spPr>
      </p:pic>
      <p:sp>
        <p:nvSpPr>
          <p:cNvPr id="4" name="TextBox 3">
            <a:extLst>
              <a:ext uri="{FF2B5EF4-FFF2-40B4-BE49-F238E27FC236}">
                <a16:creationId xmlns:a16="http://schemas.microsoft.com/office/drawing/2014/main" id="{1CD5D7FE-3D50-2D16-E6C2-93B0ECDC44F9}"/>
              </a:ext>
            </a:extLst>
          </p:cNvPr>
          <p:cNvSpPr txBox="1"/>
          <p:nvPr/>
        </p:nvSpPr>
        <p:spPr>
          <a:xfrm>
            <a:off x="294203" y="6482939"/>
            <a:ext cx="6717086" cy="432571"/>
          </a:xfrm>
          <a:prstGeom prst="rect">
            <a:avLst/>
          </a:prstGeom>
          <a:noFill/>
        </p:spPr>
        <p:txBody>
          <a:bodyPr wrap="square" lIns="0" tIns="0" rIns="0" bIns="0" rtlCol="0">
            <a:noAutofit/>
          </a:bodyPr>
          <a:lstStyle/>
          <a:p>
            <a:pPr algn="l">
              <a:spcAft>
                <a:spcPts val="1134"/>
              </a:spcAft>
            </a:pPr>
            <a:r>
              <a:rPr lang="en-GB" sz="1100" dirty="0">
                <a:solidFill>
                  <a:schemeClr val="tx1">
                    <a:lumMod val="50000"/>
                    <a:lumOff val="50000"/>
                  </a:schemeClr>
                </a:solidFill>
                <a:latin typeface="Lexend" pitchFamily="2" charset="0"/>
              </a:rPr>
              <a:t>* Or Irish, Gypsy or Irish Traveller, Roma or from other White Groups</a:t>
            </a:r>
          </a:p>
        </p:txBody>
      </p:sp>
      <p:sp>
        <p:nvSpPr>
          <p:cNvPr id="5" name="TextBox 4">
            <a:extLst>
              <a:ext uri="{FF2B5EF4-FFF2-40B4-BE49-F238E27FC236}">
                <a16:creationId xmlns:a16="http://schemas.microsoft.com/office/drawing/2014/main" id="{0E7EDA28-95D0-B021-01BD-C72E4E0EDBEF}"/>
              </a:ext>
            </a:extLst>
          </p:cNvPr>
          <p:cNvSpPr txBox="1"/>
          <p:nvPr/>
        </p:nvSpPr>
        <p:spPr>
          <a:xfrm>
            <a:off x="294203" y="6627780"/>
            <a:ext cx="9973713" cy="170819"/>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 Please note low figures have been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99469542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7460-FD4D-E02F-42EC-14C9891D266B}"/>
              </a:ext>
            </a:extLst>
          </p:cNvPr>
          <p:cNvSpPr>
            <a:spLocks noGrp="1"/>
          </p:cNvSpPr>
          <p:nvPr>
            <p:ph type="title"/>
          </p:nvPr>
        </p:nvSpPr>
        <p:spPr>
          <a:xfrm>
            <a:off x="336788" y="446879"/>
            <a:ext cx="10184129" cy="1547181"/>
          </a:xfrm>
        </p:spPr>
        <p:txBody>
          <a:bodyPr/>
          <a:lstStyle/>
          <a:p>
            <a:r>
              <a:rPr lang="en-GB" sz="3600" dirty="0">
                <a:latin typeface="Lexend" pitchFamily="2" charset="0"/>
              </a:rPr>
              <a:t>70% of LGBTQ+ victims and 58% of transgender victims are presenting mental health needs</a:t>
            </a:r>
          </a:p>
        </p:txBody>
      </p:sp>
      <p:sp>
        <p:nvSpPr>
          <p:cNvPr id="6" name="TextBox 5">
            <a:extLst>
              <a:ext uri="{FF2B5EF4-FFF2-40B4-BE49-F238E27FC236}">
                <a16:creationId xmlns:a16="http://schemas.microsoft.com/office/drawing/2014/main" id="{FF8382EF-22E7-E1F8-00A7-688C0050FB1B}"/>
              </a:ext>
            </a:extLst>
          </p:cNvPr>
          <p:cNvSpPr txBox="1"/>
          <p:nvPr/>
        </p:nvSpPr>
        <p:spPr>
          <a:xfrm>
            <a:off x="336788" y="2505311"/>
            <a:ext cx="4650867" cy="4275529"/>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1134"/>
              </a:spcAft>
              <a:buClrTx/>
              <a:buSzTx/>
              <a:tabLst/>
              <a:defRPr/>
            </a:pPr>
            <a:r>
              <a:rPr lang="en-GB" sz="1600" dirty="0">
                <a:latin typeface="Lexend" pitchFamily="2" charset="0"/>
              </a:rPr>
              <a:t>A significantly higher proportion of LGBTQ+ provider supported victims are presenting mental health needs, compared to 51% (2,802) of heterosexual victims. </a:t>
            </a:r>
          </a:p>
          <a:p>
            <a:pPr marL="0" marR="0" lvl="1" algn="l" defTabSz="914400" rtl="0" eaLnBrk="1" fontAlgn="auto" latinLnBrk="0" hangingPunct="1">
              <a:lnSpc>
                <a:spcPct val="100000"/>
              </a:lnSpc>
              <a:spcBef>
                <a:spcPts val="0"/>
              </a:spcBef>
              <a:spcAft>
                <a:spcPts val="1134"/>
              </a:spcAft>
              <a:buClrTx/>
              <a:buSzTx/>
              <a:tabLst/>
              <a:defRPr/>
            </a:pPr>
            <a:endParaRPr lang="en-GB" sz="1600" dirty="0">
              <a:latin typeface="Lexend" pitchFamily="2" charset="0"/>
            </a:endParaRPr>
          </a:p>
          <a:p>
            <a:pPr marL="0" marR="0" lvl="1" algn="l" defTabSz="914400" rtl="0" eaLnBrk="1" fontAlgn="auto" latinLnBrk="0" hangingPunct="1">
              <a:lnSpc>
                <a:spcPct val="100000"/>
              </a:lnSpc>
              <a:spcBef>
                <a:spcPts val="0"/>
              </a:spcBef>
              <a:spcAft>
                <a:spcPts val="1134"/>
              </a:spcAft>
              <a:buClrTx/>
              <a:buSzTx/>
              <a:tabLst/>
              <a:defRPr/>
            </a:pPr>
            <a:r>
              <a:rPr lang="en-GB" sz="1600" dirty="0">
                <a:latin typeface="Lexend" pitchFamily="2" charset="0"/>
              </a:rPr>
              <a:t>In total, </a:t>
            </a:r>
            <a:r>
              <a:rPr lang="en-GB" sz="1600" b="1" dirty="0">
                <a:solidFill>
                  <a:srgbClr val="E40037"/>
                </a:solidFill>
                <a:latin typeface="Lexend" pitchFamily="2" charset="0"/>
              </a:rPr>
              <a:t>131</a:t>
            </a:r>
            <a:r>
              <a:rPr lang="en-GB" sz="1600" dirty="0">
                <a:latin typeface="Lexend" pitchFamily="2" charset="0"/>
              </a:rPr>
              <a:t> LGBTQ+ provider supported individuals have mental health needs.</a:t>
            </a:r>
          </a:p>
          <a:p>
            <a:pPr marL="0" marR="0" lvl="1" algn="l" defTabSz="914400" rtl="0" eaLnBrk="1" fontAlgn="auto" latinLnBrk="0" hangingPunct="1">
              <a:lnSpc>
                <a:spcPct val="100000"/>
              </a:lnSpc>
              <a:spcBef>
                <a:spcPts val="0"/>
              </a:spcBef>
              <a:spcAft>
                <a:spcPts val="1134"/>
              </a:spcAft>
              <a:buClrTx/>
              <a:buSzTx/>
              <a:tabLst/>
              <a:defRPr/>
            </a:pPr>
            <a:endParaRPr lang="en-GB" sz="1600" dirty="0">
              <a:latin typeface="Lexend" pitchFamily="2" charset="0"/>
            </a:endParaRPr>
          </a:p>
          <a:p>
            <a:pPr marL="0" marR="0" lvl="1" algn="l" defTabSz="914400" rtl="0" eaLnBrk="1" fontAlgn="auto" latinLnBrk="0" hangingPunct="1">
              <a:lnSpc>
                <a:spcPct val="100000"/>
              </a:lnSpc>
              <a:spcBef>
                <a:spcPts val="0"/>
              </a:spcBef>
              <a:spcAft>
                <a:spcPts val="1134"/>
              </a:spcAft>
              <a:buClrTx/>
              <a:buSzTx/>
              <a:tabLst/>
              <a:defRPr/>
            </a:pPr>
            <a:r>
              <a:rPr lang="en-GB" sz="1600" dirty="0">
                <a:latin typeface="Lexend" pitchFamily="2" charset="0"/>
              </a:rPr>
              <a:t>The proportion of transgender victims* supported by providers who are presenting mental health needs is also </a:t>
            </a:r>
            <a:r>
              <a:rPr lang="en-GB" sz="1600" b="1" dirty="0">
                <a:solidFill>
                  <a:srgbClr val="E40037"/>
                </a:solidFill>
                <a:latin typeface="Lexend" pitchFamily="2" charset="0"/>
              </a:rPr>
              <a:t>slightly larger </a:t>
            </a:r>
            <a:r>
              <a:rPr lang="en-GB" sz="1600" dirty="0">
                <a:latin typeface="Lexend" pitchFamily="2" charset="0"/>
              </a:rPr>
              <a:t>than that of cisgender victims with mental health support needs.</a:t>
            </a:r>
          </a:p>
          <a:p>
            <a:pPr marL="0" marR="0" lvl="1" algn="l" defTabSz="914400" rtl="0" eaLnBrk="1" fontAlgn="auto" latinLnBrk="0" hangingPunct="1">
              <a:lnSpc>
                <a:spcPct val="100000"/>
              </a:lnSpc>
              <a:spcBef>
                <a:spcPts val="0"/>
              </a:spcBef>
              <a:spcAft>
                <a:spcPts val="1134"/>
              </a:spcAft>
              <a:buClrTx/>
              <a:buSzTx/>
              <a:tabLst/>
              <a:defRPr/>
            </a:pPr>
            <a:endParaRPr lang="en-GB" dirty="0">
              <a:latin typeface="Lexend" pitchFamily="2" charset="0"/>
            </a:endParaRPr>
          </a:p>
        </p:txBody>
      </p:sp>
      <p:graphicFrame>
        <p:nvGraphicFramePr>
          <p:cNvPr id="5" name="Chart 4" descr="A stacked bar graph showing the prevalence of mental health needs amongst victims who were supported by domestic abuse providers. &#10;&#10;There are two stacked bar charts for Heterosexual/Straight and LGBTQ+. &#10;&#10;The Heterosexual/Straight shows that around 50% of victims had a recorded mental health need. &#10;&#10;The LGBTQ+ bar chart shows that around 70% of victims had a recorded mental health need. &#10;">
            <a:extLst>
              <a:ext uri="{FF2B5EF4-FFF2-40B4-BE49-F238E27FC236}">
                <a16:creationId xmlns:a16="http://schemas.microsoft.com/office/drawing/2014/main" id="{D7E0A6F3-E20F-2232-55AF-2C410E9AA111}"/>
              </a:ext>
            </a:extLst>
          </p:cNvPr>
          <p:cNvGraphicFramePr>
            <a:graphicFrameLocks/>
          </p:cNvGraphicFramePr>
          <p:nvPr>
            <p:extLst>
              <p:ext uri="{D42A27DB-BD31-4B8C-83A1-F6EECF244321}">
                <p14:modId xmlns:p14="http://schemas.microsoft.com/office/powerpoint/2010/main" val="2830410263"/>
              </p:ext>
            </p:extLst>
          </p:nvPr>
        </p:nvGraphicFramePr>
        <p:xfrm>
          <a:off x="5510891" y="2366199"/>
          <a:ext cx="5952669" cy="3966633"/>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Pride parade Flaticons Lineal Color icon">
            <a:extLst>
              <a:ext uri="{FF2B5EF4-FFF2-40B4-BE49-F238E27FC236}">
                <a16:creationId xmlns:a16="http://schemas.microsoft.com/office/drawing/2014/main" id="{364097A4-7085-5E2F-9FF3-ABA585DE9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8962" y="313786"/>
            <a:ext cx="803358" cy="8033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BEC3FB3-4511-834D-D8FE-A38A2E915DB1}"/>
              </a:ext>
            </a:extLst>
          </p:cNvPr>
          <p:cNvPicPr>
            <a:picLocks noChangeAspect="1"/>
          </p:cNvPicPr>
          <p:nvPr/>
        </p:nvPicPr>
        <p:blipFill>
          <a:blip r:embed="rId5"/>
          <a:stretch>
            <a:fillRect/>
          </a:stretch>
        </p:blipFill>
        <p:spPr>
          <a:xfrm>
            <a:off x="6842971" y="6093661"/>
            <a:ext cx="665205" cy="124022"/>
          </a:xfrm>
          <a:prstGeom prst="rect">
            <a:avLst/>
          </a:prstGeom>
        </p:spPr>
      </p:pic>
      <p:pic>
        <p:nvPicPr>
          <p:cNvPr id="8" name="Picture 7">
            <a:extLst>
              <a:ext uri="{FF2B5EF4-FFF2-40B4-BE49-F238E27FC236}">
                <a16:creationId xmlns:a16="http://schemas.microsoft.com/office/drawing/2014/main" id="{2EF7B69B-1EB1-74C7-64AB-8E04C9C81C34}"/>
              </a:ext>
            </a:extLst>
          </p:cNvPr>
          <p:cNvPicPr>
            <a:picLocks noChangeAspect="1"/>
          </p:cNvPicPr>
          <p:nvPr/>
        </p:nvPicPr>
        <p:blipFill>
          <a:blip r:embed="rId6"/>
          <a:stretch>
            <a:fillRect/>
          </a:stretch>
        </p:blipFill>
        <p:spPr>
          <a:xfrm>
            <a:off x="9718159" y="5768753"/>
            <a:ext cx="547576" cy="171913"/>
          </a:xfrm>
          <a:prstGeom prst="rect">
            <a:avLst/>
          </a:prstGeom>
        </p:spPr>
      </p:pic>
      <p:sp>
        <p:nvSpPr>
          <p:cNvPr id="7" name="TextBox 6">
            <a:extLst>
              <a:ext uri="{FF2B5EF4-FFF2-40B4-BE49-F238E27FC236}">
                <a16:creationId xmlns:a16="http://schemas.microsoft.com/office/drawing/2014/main" id="{2A7BD4AB-4EBD-B40C-A21F-BC8912DC93D3}"/>
              </a:ext>
            </a:extLst>
          </p:cNvPr>
          <p:cNvSpPr txBox="1"/>
          <p:nvPr/>
        </p:nvSpPr>
        <p:spPr>
          <a:xfrm>
            <a:off x="336788" y="6619561"/>
            <a:ext cx="9973713" cy="170819"/>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*Low figure was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22579001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47460-FD4D-E02F-42EC-14C9891D266B}"/>
              </a:ext>
            </a:extLst>
          </p:cNvPr>
          <p:cNvSpPr>
            <a:spLocks noGrp="1"/>
          </p:cNvSpPr>
          <p:nvPr>
            <p:ph type="title"/>
          </p:nvPr>
        </p:nvSpPr>
        <p:spPr>
          <a:xfrm>
            <a:off x="457200" y="117232"/>
            <a:ext cx="10504967" cy="1547181"/>
          </a:xfrm>
        </p:spPr>
        <p:txBody>
          <a:bodyPr/>
          <a:lstStyle/>
          <a:p>
            <a:r>
              <a:rPr lang="en-GB" dirty="0">
                <a:latin typeface="Lexend" pitchFamily="2" charset="0"/>
              </a:rPr>
              <a:t>The proportions of LGBTQ+ female victims and of LGBTQ+ ethnic minority victims are smaller than their counterparts</a:t>
            </a:r>
          </a:p>
        </p:txBody>
      </p:sp>
      <p:sp>
        <p:nvSpPr>
          <p:cNvPr id="6" name="TextBox 5">
            <a:extLst>
              <a:ext uri="{FF2B5EF4-FFF2-40B4-BE49-F238E27FC236}">
                <a16:creationId xmlns:a16="http://schemas.microsoft.com/office/drawing/2014/main" id="{FF8382EF-22E7-E1F8-00A7-688C0050FB1B}"/>
              </a:ext>
            </a:extLst>
          </p:cNvPr>
          <p:cNvSpPr txBox="1"/>
          <p:nvPr/>
        </p:nvSpPr>
        <p:spPr>
          <a:xfrm>
            <a:off x="457200" y="2783142"/>
            <a:ext cx="11262693" cy="2441694"/>
          </a:xfrm>
          <a:prstGeom prst="rect">
            <a:avLst/>
          </a:prstGeom>
          <a:noFill/>
        </p:spPr>
        <p:txBody>
          <a:bodyPr wrap="square">
            <a:spAutoFit/>
          </a:bodyPr>
          <a:lstStyle/>
          <a:p>
            <a:pPr marL="0" marR="0" lvl="1" algn="l" defTabSz="914400" rtl="0" eaLnBrk="1" fontAlgn="auto" latinLnBrk="0" hangingPunct="1">
              <a:lnSpc>
                <a:spcPct val="100000"/>
              </a:lnSpc>
              <a:spcBef>
                <a:spcPts val="0"/>
              </a:spcBef>
              <a:spcAft>
                <a:spcPts val="1134"/>
              </a:spcAft>
              <a:buClrTx/>
              <a:buSzTx/>
              <a:tabLst/>
              <a:defRPr/>
            </a:pPr>
            <a:r>
              <a:rPr lang="en-GB" sz="1600" dirty="0">
                <a:latin typeface="Lexend" pitchFamily="2" charset="0"/>
              </a:rPr>
              <a:t>The proportion* of provider supported male victims who are LGBTQ+ is significantly higher than the proportion of female victims who are LGBTQ+.</a:t>
            </a:r>
          </a:p>
          <a:p>
            <a:pPr marL="0" marR="0" lvl="1" algn="l" defTabSz="914400" rtl="0" eaLnBrk="1" fontAlgn="auto" latinLnBrk="0" hangingPunct="1">
              <a:lnSpc>
                <a:spcPct val="100000"/>
              </a:lnSpc>
              <a:spcBef>
                <a:spcPts val="0"/>
              </a:spcBef>
              <a:spcAft>
                <a:spcPts val="1134"/>
              </a:spcAft>
              <a:buClrTx/>
              <a:buSzTx/>
              <a:tabLst/>
              <a:defRPr/>
            </a:pPr>
            <a:endParaRPr lang="en-GB" sz="300" dirty="0">
              <a:latin typeface="Lexend" pitchFamily="2" charset="0"/>
            </a:endParaRPr>
          </a:p>
          <a:p>
            <a:pPr marL="0" marR="0" lvl="1" algn="l" defTabSz="914400" rtl="0" eaLnBrk="1" fontAlgn="auto" latinLnBrk="0" hangingPunct="1">
              <a:lnSpc>
                <a:spcPct val="100000"/>
              </a:lnSpc>
              <a:spcBef>
                <a:spcPts val="0"/>
              </a:spcBef>
              <a:spcAft>
                <a:spcPts val="1134"/>
              </a:spcAft>
              <a:buClrTx/>
              <a:buSzTx/>
              <a:tabLst/>
              <a:defRPr/>
            </a:pPr>
            <a:r>
              <a:rPr lang="en-GB" sz="1600" dirty="0">
                <a:latin typeface="Lexend" pitchFamily="2" charset="0"/>
              </a:rPr>
              <a:t>The proportion* of LGBTQ+ provider supported victims from a global majority ethnic group is smaller than the proportion for heterosexual victims. </a:t>
            </a:r>
          </a:p>
          <a:p>
            <a:pPr marL="0" marR="0" lvl="1" algn="l" defTabSz="914400" rtl="0" eaLnBrk="1" fontAlgn="auto" latinLnBrk="0" hangingPunct="1">
              <a:lnSpc>
                <a:spcPct val="100000"/>
              </a:lnSpc>
              <a:spcBef>
                <a:spcPts val="0"/>
              </a:spcBef>
              <a:spcAft>
                <a:spcPts val="1134"/>
              </a:spcAft>
              <a:buClrTx/>
              <a:buSzTx/>
              <a:tabLst/>
              <a:defRPr/>
            </a:pPr>
            <a:endParaRPr lang="en-GB" sz="100" dirty="0">
              <a:latin typeface="Lexend" pitchFamily="2" charset="0"/>
            </a:endParaRPr>
          </a:p>
          <a:p>
            <a:pPr marL="0" marR="0" lvl="1" algn="l" defTabSz="914400" rtl="0" eaLnBrk="1" fontAlgn="auto" latinLnBrk="0" hangingPunct="1">
              <a:lnSpc>
                <a:spcPct val="100000"/>
              </a:lnSpc>
              <a:spcBef>
                <a:spcPts val="0"/>
              </a:spcBef>
              <a:spcAft>
                <a:spcPts val="1134"/>
              </a:spcAft>
              <a:buClrTx/>
              <a:buSzTx/>
              <a:tabLst/>
              <a:defRPr/>
            </a:pPr>
            <a:r>
              <a:rPr lang="en-GB" sz="1600" dirty="0">
                <a:latin typeface="Lexend" pitchFamily="2" charset="0"/>
              </a:rPr>
              <a:t>While this difference has not been found to be statistically significant, </a:t>
            </a:r>
            <a:r>
              <a:rPr lang="en-GB" sz="1600" b="1" dirty="0">
                <a:solidFill>
                  <a:srgbClr val="E40037"/>
                </a:solidFill>
                <a:latin typeface="Lexend" pitchFamily="2" charset="0"/>
              </a:rPr>
              <a:t>research suggests that the proportion of Black, Asian and minority ethnic LGBTQ+ people facing domestic abuse is higher than that of White LGBTQ+.</a:t>
            </a:r>
          </a:p>
        </p:txBody>
      </p:sp>
      <p:sp>
        <p:nvSpPr>
          <p:cNvPr id="7" name="Text Placeholder 4">
            <a:extLst>
              <a:ext uri="{FF2B5EF4-FFF2-40B4-BE49-F238E27FC236}">
                <a16:creationId xmlns:a16="http://schemas.microsoft.com/office/drawing/2014/main" id="{F8635648-5FFB-2010-2712-76ECF693D08F}"/>
              </a:ext>
            </a:extLst>
          </p:cNvPr>
          <p:cNvSpPr txBox="1">
            <a:spLocks/>
          </p:cNvSpPr>
          <p:nvPr/>
        </p:nvSpPr>
        <p:spPr>
          <a:xfrm>
            <a:off x="5641151" y="5772105"/>
            <a:ext cx="5773601" cy="650885"/>
          </a:xfrm>
          <a:prstGeom prst="rect">
            <a:avLst/>
          </a:prstGeom>
          <a:solidFill>
            <a:srgbClr val="004C94"/>
          </a:solidFill>
        </p:spPr>
        <p:txBody>
          <a:bodyPr vert="horz" lIns="91440" tIns="45720" rIns="91440" bIns="45720" rtlCol="0">
            <a:normAutofit fontScale="625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ARE FEMALE LGBTQ+ AND ETHNIC MINORITY LGBTQ+ VICTIMS POTENTIALLY MORE </a:t>
            </a:r>
            <a:r>
              <a:rPr lang="en-GB" dirty="0">
                <a:solidFill>
                  <a:prstClr val="white"/>
                </a:solidFill>
                <a:latin typeface="Lexend" pitchFamily="2" charset="0"/>
              </a:rPr>
              <a:t>CHALLENGING TO IDENTIFY &amp; ENGAGE</a:t>
            </a: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 </a:t>
            </a:r>
          </a:p>
        </p:txBody>
      </p:sp>
      <p:pic>
        <p:nvPicPr>
          <p:cNvPr id="8" name="Picture 2" descr="Light bulb - Free technology icons">
            <a:extLst>
              <a:ext uri="{FF2B5EF4-FFF2-40B4-BE49-F238E27FC236}">
                <a16:creationId xmlns:a16="http://schemas.microsoft.com/office/drawing/2014/main" id="{02D1A383-9D9A-6438-AC5B-1708D584E2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725" y="5419679"/>
            <a:ext cx="704851" cy="704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ride parade Flaticons Lineal Color icon">
            <a:extLst>
              <a:ext uri="{FF2B5EF4-FFF2-40B4-BE49-F238E27FC236}">
                <a16:creationId xmlns:a16="http://schemas.microsoft.com/office/drawing/2014/main" id="{DF7D3AF4-2268-2893-4CB1-857B00B395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28962" y="313786"/>
            <a:ext cx="803358" cy="80335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2468EF7-ECF3-DE9C-8422-E17BD8C2AD70}"/>
              </a:ext>
            </a:extLst>
          </p:cNvPr>
          <p:cNvSpPr txBox="1"/>
          <p:nvPr/>
        </p:nvSpPr>
        <p:spPr>
          <a:xfrm>
            <a:off x="1447664" y="4838004"/>
            <a:ext cx="199588" cy="212651"/>
          </a:xfrm>
          <a:prstGeom prst="rect">
            <a:avLst/>
          </a:prstGeom>
          <a:noFill/>
        </p:spPr>
        <p:txBody>
          <a:bodyPr wrap="square" lIns="0" tIns="0" rIns="0" bIns="0" rtlCol="0">
            <a:noAutofit/>
          </a:bodyPr>
          <a:lstStyle/>
          <a:p>
            <a:pPr algn="l">
              <a:spcAft>
                <a:spcPts val="1134"/>
              </a:spcAft>
            </a:pPr>
            <a:r>
              <a:rPr lang="en-GB" sz="1500" dirty="0"/>
              <a:t>2</a:t>
            </a:r>
          </a:p>
        </p:txBody>
      </p:sp>
      <p:sp>
        <p:nvSpPr>
          <p:cNvPr id="11" name="TextBox 10">
            <a:extLst>
              <a:ext uri="{FF2B5EF4-FFF2-40B4-BE49-F238E27FC236}">
                <a16:creationId xmlns:a16="http://schemas.microsoft.com/office/drawing/2014/main" id="{55D407FF-2AF1-4E5E-A9AF-22E84135C6B6}"/>
              </a:ext>
            </a:extLst>
          </p:cNvPr>
          <p:cNvSpPr txBox="1"/>
          <p:nvPr/>
        </p:nvSpPr>
        <p:spPr>
          <a:xfrm>
            <a:off x="528127" y="6655358"/>
            <a:ext cx="9973713" cy="170819"/>
          </a:xfrm>
          <a:prstGeom prst="rect">
            <a:avLst/>
          </a:prstGeom>
          <a:noFill/>
        </p:spPr>
        <p:txBody>
          <a:bodyPr wrap="square" lIns="0" tIns="0" rIns="0" bIns="0" rtlCol="0">
            <a:noAutofit/>
          </a:bodyPr>
          <a:lstStyle/>
          <a:p>
            <a:pPr algn="l">
              <a:spcAft>
                <a:spcPts val="1134"/>
              </a:spcAft>
            </a:pPr>
            <a:r>
              <a:rPr lang="en-GB" sz="1100" dirty="0">
                <a:solidFill>
                  <a:schemeClr val="bg2">
                    <a:lumMod val="50000"/>
                  </a:schemeClr>
                </a:solidFill>
                <a:latin typeface="Lexend" pitchFamily="2" charset="0"/>
              </a:rPr>
              <a:t>*Low figures have been removed to avoid risk of identification. </a:t>
            </a:r>
            <a:endParaRPr lang="en-GB" sz="1100" dirty="0">
              <a:solidFill>
                <a:schemeClr val="bg2">
                  <a:lumMod val="50000"/>
                </a:schemeClr>
              </a:solidFill>
              <a:highlight>
                <a:srgbClr val="FFFF00"/>
              </a:highlight>
              <a:latin typeface="Lexend" pitchFamily="2" charset="0"/>
            </a:endParaRPr>
          </a:p>
        </p:txBody>
      </p:sp>
    </p:spTree>
    <p:extLst>
      <p:ext uri="{BB962C8B-B14F-4D97-AF65-F5344CB8AC3E}">
        <p14:creationId xmlns:p14="http://schemas.microsoft.com/office/powerpoint/2010/main" val="3694529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3">
            <a:extLst>
              <a:ext uri="{FF2B5EF4-FFF2-40B4-BE49-F238E27FC236}">
                <a16:creationId xmlns:a16="http://schemas.microsoft.com/office/drawing/2014/main" id="{EB733B0E-BFCF-FD54-A99F-8E51EC04F88E}"/>
              </a:ext>
            </a:extLst>
          </p:cNvPr>
          <p:cNvSpPr txBox="1">
            <a:spLocks/>
          </p:cNvSpPr>
          <p:nvPr/>
        </p:nvSpPr>
        <p:spPr>
          <a:xfrm>
            <a:off x="323181" y="975998"/>
            <a:ext cx="3563019" cy="4906004"/>
          </a:xfrm>
          <a:prstGeom prst="rect">
            <a:avLst/>
          </a:prstGeom>
        </p:spPr>
        <p:txBody>
          <a:bodyPr/>
          <a:lstStyle>
            <a:lvl1pPr marL="0" indent="0" algn="l" defTabSz="914400" rtl="0" eaLnBrk="1" latinLnBrk="0" hangingPunct="1">
              <a:lnSpc>
                <a:spcPct val="100000"/>
              </a:lnSpc>
              <a:spcBef>
                <a:spcPts val="1134"/>
              </a:spcBef>
              <a:spcAft>
                <a:spcPts val="1134"/>
              </a:spcAft>
              <a:buFont typeface="Arial" panose="020B0604020202020204" pitchFamily="34" charset="0"/>
              <a:buNone/>
              <a:defRPr sz="1700" b="1" kern="1200">
                <a:solidFill>
                  <a:schemeClr val="tx1"/>
                </a:solidFill>
                <a:latin typeface="+mn-lt"/>
                <a:ea typeface="+mn-ea"/>
                <a:cs typeface="+mn-cs"/>
              </a:defRPr>
            </a:lvl1pPr>
            <a:lvl2pPr marL="0" indent="0" algn="l" defTabSz="914400" rtl="0" eaLnBrk="1" latinLnBrk="0" hangingPunct="1">
              <a:lnSpc>
                <a:spcPct val="100000"/>
              </a:lnSpc>
              <a:spcBef>
                <a:spcPts val="0"/>
              </a:spcBef>
              <a:spcAft>
                <a:spcPts val="1134"/>
              </a:spcAft>
              <a:buFont typeface="Arial" panose="020B0604020202020204" pitchFamily="34" charset="0"/>
              <a:buNone/>
              <a:defRPr sz="1500" kern="1200">
                <a:solidFill>
                  <a:schemeClr val="tx1"/>
                </a:solidFill>
                <a:latin typeface="+mn-lt"/>
                <a:ea typeface="+mn-ea"/>
                <a:cs typeface="+mn-cs"/>
              </a:defRPr>
            </a:lvl2pPr>
            <a:lvl3pPr marL="230400" indent="-2304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3pPr>
            <a:lvl4pPr marL="4608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4pPr>
            <a:lvl5pPr marL="691200" indent="-228600" algn="l" defTabSz="914400" rtl="0" eaLnBrk="1" latinLnBrk="0" hangingPunct="1">
              <a:lnSpc>
                <a:spcPct val="100000"/>
              </a:lnSpc>
              <a:spcBef>
                <a:spcPts val="0"/>
              </a:spcBef>
              <a:spcAft>
                <a:spcPts val="1134"/>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1" indent="-285750">
              <a:buFont typeface="Arial" panose="020B0604020202020204" pitchFamily="34" charset="0"/>
              <a:buChar char="•"/>
            </a:pPr>
            <a:endParaRPr lang="en-GB"/>
          </a:p>
          <a:p>
            <a:pPr marL="285750" lvl="1" indent="-285750">
              <a:buFont typeface="Arial" panose="020B0604020202020204" pitchFamily="34" charset="0"/>
              <a:buChar char="•"/>
            </a:pPr>
            <a:endParaRPr lang="en-GB"/>
          </a:p>
        </p:txBody>
      </p:sp>
      <p:sp>
        <p:nvSpPr>
          <p:cNvPr id="3" name="TextBox 2">
            <a:extLst>
              <a:ext uri="{FF2B5EF4-FFF2-40B4-BE49-F238E27FC236}">
                <a16:creationId xmlns:a16="http://schemas.microsoft.com/office/drawing/2014/main" id="{F543690F-6512-A408-5061-97AEFAF85399}"/>
              </a:ext>
            </a:extLst>
          </p:cNvPr>
          <p:cNvSpPr txBox="1"/>
          <p:nvPr/>
        </p:nvSpPr>
        <p:spPr>
          <a:xfrm>
            <a:off x="8414825" y="6313991"/>
            <a:ext cx="4166270" cy="358873"/>
          </a:xfrm>
          <a:prstGeom prst="rect">
            <a:avLst/>
          </a:prstGeom>
          <a:noFill/>
        </p:spPr>
        <p:txBody>
          <a:bodyPr wrap="square" lIns="0" tIns="0" rIns="0" bIns="0" rtlCol="0">
            <a:noAutofit/>
          </a:bodyPr>
          <a:lstStyle/>
          <a:p>
            <a:pPr>
              <a:spcAft>
                <a:spcPts val="1134"/>
              </a:spcAft>
            </a:pPr>
            <a:r>
              <a:rPr lang="en-GB" sz="1200" i="1"/>
              <a:t>Source: Safer Places, Changing Pathways, The Next Chapter </a:t>
            </a:r>
          </a:p>
        </p:txBody>
      </p:sp>
      <p:sp>
        <p:nvSpPr>
          <p:cNvPr id="4" name="Title 1">
            <a:extLst>
              <a:ext uri="{FF2B5EF4-FFF2-40B4-BE49-F238E27FC236}">
                <a16:creationId xmlns:a16="http://schemas.microsoft.com/office/drawing/2014/main" id="{7467E85D-6746-C9E1-982F-B8CD567A6B1A}"/>
              </a:ext>
            </a:extLst>
          </p:cNvPr>
          <p:cNvSpPr>
            <a:spLocks noGrp="1"/>
          </p:cNvSpPr>
          <p:nvPr>
            <p:ph type="title"/>
          </p:nvPr>
        </p:nvSpPr>
        <p:spPr>
          <a:xfrm>
            <a:off x="627640" y="1530610"/>
            <a:ext cx="4931299" cy="4498338"/>
          </a:xfrm>
        </p:spPr>
        <p:txBody>
          <a:bodyPr anchor="ctr"/>
          <a:lstStyle/>
          <a:p>
            <a:r>
              <a:rPr lang="en-GB" sz="3200" dirty="0">
                <a:latin typeface="Lexend" pitchFamily="2" charset="0"/>
              </a:rPr>
              <a:t>Community Services and Outreach </a:t>
            </a:r>
            <a:r>
              <a:rPr lang="en-GB" sz="3200" b="0" dirty="0">
                <a:latin typeface="Lexend" pitchFamily="2" charset="0"/>
              </a:rPr>
              <a:t>accounted for </a:t>
            </a:r>
            <a:r>
              <a:rPr lang="en-GB" sz="3200" dirty="0">
                <a:latin typeface="Lexend" pitchFamily="2" charset="0"/>
              </a:rPr>
              <a:t>over half of the provision received by LGBTQ+ clients, </a:t>
            </a:r>
            <a:r>
              <a:rPr lang="en-GB" sz="3200" b="0" dirty="0">
                <a:latin typeface="Lexend" pitchFamily="2" charset="0"/>
              </a:rPr>
              <a:t>with </a:t>
            </a:r>
            <a:r>
              <a:rPr lang="en-GB" sz="3200" dirty="0">
                <a:latin typeface="Lexend" pitchFamily="2" charset="0"/>
              </a:rPr>
              <a:t>fewer LGBTQ+ victims accessing refuge</a:t>
            </a:r>
            <a:r>
              <a:rPr lang="en-GB" sz="3200" b="0" dirty="0">
                <a:latin typeface="Lexend" pitchFamily="2" charset="0"/>
              </a:rPr>
              <a:t>.</a:t>
            </a:r>
            <a:endParaRPr lang="en-GB" sz="3200" b="0" dirty="0">
              <a:solidFill>
                <a:schemeClr val="tx1"/>
              </a:solidFill>
              <a:latin typeface="Lexend" pitchFamily="2" charset="0"/>
            </a:endParaRPr>
          </a:p>
        </p:txBody>
      </p:sp>
      <p:pic>
        <p:nvPicPr>
          <p:cNvPr id="2" name="Picture 1" descr="Pride parade Flaticons Lineal Color icon">
            <a:extLst>
              <a:ext uri="{FF2B5EF4-FFF2-40B4-BE49-F238E27FC236}">
                <a16:creationId xmlns:a16="http://schemas.microsoft.com/office/drawing/2014/main" id="{8C433C1A-F0F1-ECD7-A9A2-5C3326979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1429" y="226133"/>
            <a:ext cx="803358" cy="8033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ankey plot showing the services accessed by LGBTQ victims who received support from Domestic Abuse providers. &#10;&#10;A copy of the frequency table behind this sankey plot is available upon request domesticabuse.data@essex.gov.uk">
            <a:extLst>
              <a:ext uri="{FF2B5EF4-FFF2-40B4-BE49-F238E27FC236}">
                <a16:creationId xmlns:a16="http://schemas.microsoft.com/office/drawing/2014/main" id="{C92C7A84-A937-E7D8-D17C-3E7F6A8F9194}"/>
              </a:ext>
            </a:extLst>
          </p:cNvPr>
          <p:cNvPicPr>
            <a:picLocks noChangeAspect="1"/>
          </p:cNvPicPr>
          <p:nvPr/>
        </p:nvPicPr>
        <p:blipFill>
          <a:blip r:embed="rId4"/>
          <a:stretch>
            <a:fillRect/>
          </a:stretch>
        </p:blipFill>
        <p:spPr>
          <a:xfrm>
            <a:off x="5558939" y="1176437"/>
            <a:ext cx="6485483" cy="5129047"/>
          </a:xfrm>
          <a:prstGeom prst="rect">
            <a:avLst/>
          </a:prstGeom>
          <a:ln>
            <a:solidFill>
              <a:schemeClr val="tx1"/>
            </a:solidFill>
          </a:ln>
        </p:spPr>
      </p:pic>
    </p:spTree>
    <p:extLst>
      <p:ext uri="{BB962C8B-B14F-4D97-AF65-F5344CB8AC3E}">
        <p14:creationId xmlns:p14="http://schemas.microsoft.com/office/powerpoint/2010/main" val="355025379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43690F-6512-A408-5061-97AEFAF85399}"/>
              </a:ext>
            </a:extLst>
          </p:cNvPr>
          <p:cNvSpPr txBox="1"/>
          <p:nvPr/>
        </p:nvSpPr>
        <p:spPr>
          <a:xfrm>
            <a:off x="8270987" y="6408264"/>
            <a:ext cx="4220159" cy="228988"/>
          </a:xfrm>
          <a:prstGeom prst="rect">
            <a:avLst/>
          </a:prstGeom>
          <a:noFill/>
        </p:spPr>
        <p:txBody>
          <a:bodyPr wrap="square" lIns="0" tIns="0" rIns="0" bIns="0" rtlCol="0">
            <a:noAutofit/>
          </a:bodyPr>
          <a:lstStyle/>
          <a:p>
            <a:pPr>
              <a:spcAft>
                <a:spcPts val="1134"/>
              </a:spcAft>
            </a:pPr>
            <a:r>
              <a:rPr lang="en-GB" sz="1200" i="1"/>
              <a:t>Source: Safer Places, Changing Pathways, The Next Chapter </a:t>
            </a:r>
          </a:p>
        </p:txBody>
      </p:sp>
      <p:sp>
        <p:nvSpPr>
          <p:cNvPr id="7" name="Title 1">
            <a:extLst>
              <a:ext uri="{FF2B5EF4-FFF2-40B4-BE49-F238E27FC236}">
                <a16:creationId xmlns:a16="http://schemas.microsoft.com/office/drawing/2014/main" id="{B939B792-2820-5387-CE8E-FEF7FA55BA0C}"/>
              </a:ext>
            </a:extLst>
          </p:cNvPr>
          <p:cNvSpPr>
            <a:spLocks noGrp="1"/>
          </p:cNvSpPr>
          <p:nvPr>
            <p:ph type="title"/>
          </p:nvPr>
        </p:nvSpPr>
        <p:spPr>
          <a:xfrm>
            <a:off x="363145" y="1707276"/>
            <a:ext cx="4650288" cy="4276474"/>
          </a:xfrm>
        </p:spPr>
        <p:txBody>
          <a:bodyPr anchor="b"/>
          <a:lstStyle/>
          <a:p>
            <a:r>
              <a:rPr lang="en-GB" sz="3200" dirty="0">
                <a:latin typeface="Lexend" pitchFamily="2" charset="0"/>
              </a:rPr>
              <a:t>Similarly, most Transgender clients </a:t>
            </a:r>
            <a:r>
              <a:rPr lang="en-GB" sz="3200" b="0" dirty="0">
                <a:latin typeface="Lexend" pitchFamily="2" charset="0"/>
              </a:rPr>
              <a:t>were referred to </a:t>
            </a:r>
            <a:r>
              <a:rPr lang="en-GB" sz="3200" dirty="0">
                <a:latin typeface="Lexend" pitchFamily="2" charset="0"/>
              </a:rPr>
              <a:t>Community Services and Outreach</a:t>
            </a:r>
            <a:r>
              <a:rPr lang="en-GB" sz="3200" b="0" dirty="0">
                <a:latin typeface="Lexend" pitchFamily="2" charset="0"/>
              </a:rPr>
              <a:t>, and </a:t>
            </a:r>
            <a:r>
              <a:rPr lang="en-GB" sz="3200" dirty="0">
                <a:latin typeface="Lexend" pitchFamily="2" charset="0"/>
              </a:rPr>
              <a:t>few accessed refuge services</a:t>
            </a:r>
            <a:r>
              <a:rPr lang="en-GB" sz="3200" b="0" dirty="0">
                <a:latin typeface="Lexend" pitchFamily="2" charset="0"/>
              </a:rPr>
              <a:t>.</a:t>
            </a:r>
            <a:br>
              <a:rPr lang="en-GB" sz="3200" dirty="0">
                <a:latin typeface="Lexend" pitchFamily="2" charset="0"/>
              </a:rPr>
            </a:br>
            <a:endParaRPr lang="en-GB" sz="3200" b="0" dirty="0">
              <a:solidFill>
                <a:schemeClr val="tx1"/>
              </a:solidFill>
              <a:latin typeface="Lexend" pitchFamily="2" charset="0"/>
            </a:endParaRPr>
          </a:p>
        </p:txBody>
      </p:sp>
      <p:pic>
        <p:nvPicPr>
          <p:cNvPr id="2054" name="Picture 6" descr="Flag, lgbtiaq, pride, trans men, trans women, transgender icon, trans flag  - theexchange.africa">
            <a:extLst>
              <a:ext uri="{FF2B5EF4-FFF2-40B4-BE49-F238E27FC236}">
                <a16:creationId xmlns:a16="http://schemas.microsoft.com/office/drawing/2014/main" id="{0CD10CE4-806C-CAED-A855-F0C8DF0E41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0840" y="169331"/>
            <a:ext cx="596757" cy="5967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ankey plot showing the services accessed by transgender victims who received support from Domestic Abuse providers. &#10;&#10;A copy of the frequency table behind this sankey plot is available upon request domesticabuse.data@essex.gov.uk">
            <a:extLst>
              <a:ext uri="{FF2B5EF4-FFF2-40B4-BE49-F238E27FC236}">
                <a16:creationId xmlns:a16="http://schemas.microsoft.com/office/drawing/2014/main" id="{AAD61E87-AA88-EC88-4C08-60ABF3E53782}"/>
              </a:ext>
            </a:extLst>
          </p:cNvPr>
          <p:cNvPicPr>
            <a:picLocks noChangeAspect="1"/>
          </p:cNvPicPr>
          <p:nvPr/>
        </p:nvPicPr>
        <p:blipFill>
          <a:blip r:embed="rId4"/>
          <a:stretch>
            <a:fillRect/>
          </a:stretch>
        </p:blipFill>
        <p:spPr>
          <a:xfrm>
            <a:off x="5013433" y="860934"/>
            <a:ext cx="7069097" cy="5529356"/>
          </a:xfrm>
          <a:prstGeom prst="rect">
            <a:avLst/>
          </a:prstGeom>
          <a:ln>
            <a:solidFill>
              <a:schemeClr val="tx1"/>
            </a:solidFill>
          </a:ln>
        </p:spPr>
      </p:pic>
    </p:spTree>
    <p:extLst>
      <p:ext uri="{BB962C8B-B14F-4D97-AF65-F5344CB8AC3E}">
        <p14:creationId xmlns:p14="http://schemas.microsoft.com/office/powerpoint/2010/main" val="233659582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333598" y="273395"/>
            <a:ext cx="11285154" cy="617418"/>
          </a:xfrm>
        </p:spPr>
        <p:txBody>
          <a:bodyPr/>
          <a:lstStyle/>
          <a:p>
            <a:r>
              <a:rPr lang="en-GB">
                <a:latin typeface="Lexend" pitchFamily="2" charset="0"/>
              </a:rPr>
              <a:t>Support for children was a key theme in interviews with victims</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443016" y="1754950"/>
            <a:ext cx="11066317" cy="1754326"/>
          </a:xfrm>
        </p:spPr>
        <p:txBody>
          <a:bodyPr/>
          <a:lstStyle/>
          <a:p>
            <a:pPr>
              <a:spcAft>
                <a:spcPts val="0"/>
              </a:spcAft>
            </a:pPr>
            <a:r>
              <a:rPr lang="en-GB" sz="1800" b="0" dirty="0">
                <a:latin typeface="Lexend" pitchFamily="2" charset="0"/>
              </a:rPr>
              <a:t>With </a:t>
            </a:r>
            <a:r>
              <a:rPr lang="en-GB" sz="1800" dirty="0">
                <a:latin typeface="Lexend" pitchFamily="2" charset="0"/>
              </a:rPr>
              <a:t>67% (422) of victims who were accommodated in Refuge </a:t>
            </a:r>
            <a:r>
              <a:rPr lang="en-GB" sz="1800" b="0" dirty="0">
                <a:latin typeface="Lexend" pitchFamily="2" charset="0"/>
              </a:rPr>
              <a:t>and </a:t>
            </a:r>
            <a:r>
              <a:rPr lang="en-GB" sz="1800" dirty="0">
                <a:latin typeface="Lexend" pitchFamily="2" charset="0"/>
              </a:rPr>
              <a:t>over half of district supported victims </a:t>
            </a:r>
            <a:r>
              <a:rPr lang="en-GB" sz="1800" b="0" dirty="0">
                <a:latin typeface="Lexend" pitchFamily="2" charset="0"/>
              </a:rPr>
              <a:t>having children, a focus on improving support for children whose parents access domestic abuse services can benefit a large proportion of victims. </a:t>
            </a:r>
          </a:p>
          <a:p>
            <a:pPr>
              <a:spcAft>
                <a:spcPts val="0"/>
              </a:spcAft>
            </a:pPr>
            <a:r>
              <a:rPr lang="en-GB" sz="1800" b="0" dirty="0">
                <a:latin typeface="Lexend" pitchFamily="2" charset="0"/>
              </a:rPr>
              <a:t>Interviews with survivors of domestic abuse highlighted the </a:t>
            </a:r>
            <a:r>
              <a:rPr lang="en-GB" sz="1800" dirty="0">
                <a:latin typeface="Lexend" pitchFamily="2" charset="0"/>
              </a:rPr>
              <a:t>lack of support available for their children</a:t>
            </a:r>
            <a:r>
              <a:rPr lang="en-GB" sz="1800" b="0" dirty="0">
                <a:latin typeface="Lexend" pitchFamily="2" charset="0"/>
              </a:rPr>
              <a:t> concerning </a:t>
            </a:r>
            <a:r>
              <a:rPr lang="en-GB" sz="1800" dirty="0">
                <a:solidFill>
                  <a:srgbClr val="E40037"/>
                </a:solidFill>
                <a:latin typeface="Lexend" pitchFamily="2" charset="0"/>
              </a:rPr>
              <a:t>mental health</a:t>
            </a:r>
            <a:r>
              <a:rPr lang="en-GB" sz="1800" b="0" dirty="0">
                <a:latin typeface="Lexend" pitchFamily="2" charset="0"/>
              </a:rPr>
              <a:t>, </a:t>
            </a:r>
            <a:r>
              <a:rPr lang="en-GB" sz="1800" dirty="0">
                <a:solidFill>
                  <a:srgbClr val="E40037"/>
                </a:solidFill>
                <a:latin typeface="Lexend" pitchFamily="2" charset="0"/>
              </a:rPr>
              <a:t>schooling</a:t>
            </a:r>
            <a:r>
              <a:rPr lang="en-GB" sz="1800" b="0" dirty="0">
                <a:latin typeface="Lexend" pitchFamily="2" charset="0"/>
              </a:rPr>
              <a:t> and </a:t>
            </a:r>
            <a:r>
              <a:rPr lang="en-GB" sz="1800" dirty="0">
                <a:solidFill>
                  <a:srgbClr val="E40037"/>
                </a:solidFill>
                <a:latin typeface="Lexend" pitchFamily="2" charset="0"/>
              </a:rPr>
              <a:t>childcare</a:t>
            </a:r>
            <a:r>
              <a:rPr lang="en-GB" sz="1800" b="0" dirty="0">
                <a:latin typeface="Lexend" pitchFamily="2" charset="0"/>
              </a:rPr>
              <a:t>.</a:t>
            </a:r>
          </a:p>
        </p:txBody>
      </p:sp>
      <p:sp>
        <p:nvSpPr>
          <p:cNvPr id="6" name="TextBox 5">
            <a:extLst>
              <a:ext uri="{FF2B5EF4-FFF2-40B4-BE49-F238E27FC236}">
                <a16:creationId xmlns:a16="http://schemas.microsoft.com/office/drawing/2014/main" id="{E60A08A7-5106-A1F3-5D37-C768A0AAA63E}"/>
              </a:ext>
            </a:extLst>
          </p:cNvPr>
          <p:cNvSpPr txBox="1"/>
          <p:nvPr/>
        </p:nvSpPr>
        <p:spPr>
          <a:xfrm>
            <a:off x="682667" y="3429000"/>
            <a:ext cx="4982965" cy="3108543"/>
          </a:xfrm>
          <a:prstGeom prst="rect">
            <a:avLst/>
          </a:prstGeom>
          <a:noFill/>
        </p:spPr>
        <p:txBody>
          <a:bodyPr wrap="square">
            <a:spAutoFit/>
          </a:bodyPr>
          <a:lstStyle/>
          <a:p>
            <a:pPr algn="ctr"/>
            <a:r>
              <a:rPr lang="en-GB" sz="1800" dirty="0">
                <a:solidFill>
                  <a:schemeClr val="accent1"/>
                </a:solidFill>
                <a:latin typeface="Lexend" pitchFamily="2" charset="0"/>
              </a:rPr>
              <a:t>“Because my son witnessed it, I was more concerned about his mental health than mine…I had to chase children’s services then through school…he kept being turned down because of his age (6), they kept saying he’s not old enough…what happens to kids that are younger than him?...School nurse got play therapy for school he’s at now – he loves it, it’s the best thing he’s ever done.” </a:t>
            </a:r>
            <a:br>
              <a:rPr lang="en-GB" sz="1800" dirty="0">
                <a:solidFill>
                  <a:schemeClr val="accent1"/>
                </a:solidFill>
                <a:latin typeface="Lexend" pitchFamily="2" charset="0"/>
              </a:rPr>
            </a:br>
            <a:r>
              <a:rPr lang="en-GB" sz="1600" i="1" dirty="0">
                <a:solidFill>
                  <a:schemeClr val="accent1"/>
                </a:solidFill>
                <a:latin typeface="Lexend" pitchFamily="2" charset="0"/>
              </a:rPr>
              <a:t>[Female, 35-44, Epping]</a:t>
            </a:r>
            <a:endParaRPr lang="en-GB" sz="1800" i="1" dirty="0">
              <a:solidFill>
                <a:schemeClr val="accent1"/>
              </a:solidFill>
              <a:latin typeface="Lexend" pitchFamily="2" charset="0"/>
            </a:endParaRPr>
          </a:p>
        </p:txBody>
      </p:sp>
      <p:sp>
        <p:nvSpPr>
          <p:cNvPr id="9" name="TextBox 8">
            <a:extLst>
              <a:ext uri="{FF2B5EF4-FFF2-40B4-BE49-F238E27FC236}">
                <a16:creationId xmlns:a16="http://schemas.microsoft.com/office/drawing/2014/main" id="{18D07A72-ABF7-D3DF-7AB7-6DC30C484FE9}"/>
              </a:ext>
            </a:extLst>
          </p:cNvPr>
          <p:cNvSpPr txBox="1"/>
          <p:nvPr/>
        </p:nvSpPr>
        <p:spPr>
          <a:xfrm>
            <a:off x="6526367" y="3553956"/>
            <a:ext cx="4982966" cy="1754326"/>
          </a:xfrm>
          <a:prstGeom prst="rect">
            <a:avLst/>
          </a:prstGeom>
          <a:noFill/>
        </p:spPr>
        <p:txBody>
          <a:bodyPr wrap="square">
            <a:spAutoFit/>
          </a:bodyPr>
          <a:lstStyle/>
          <a:p>
            <a:pPr algn="ctr"/>
            <a:r>
              <a:rPr lang="en-GB">
                <a:solidFill>
                  <a:schemeClr val="accent1"/>
                </a:solidFill>
                <a:latin typeface="Lexend" pitchFamily="2" charset="0"/>
              </a:rPr>
              <a:t>“I asked what happens with school etc, and she [DV lead at district council] said ‘well most women [in refuge] don’t really send their kids to school’…I said I’m not </a:t>
            </a:r>
            <a:r>
              <a:rPr lang="en-GB" err="1">
                <a:solidFill>
                  <a:schemeClr val="accent1"/>
                </a:solidFill>
                <a:latin typeface="Lexend" pitchFamily="2" charset="0"/>
              </a:rPr>
              <a:t>not</a:t>
            </a:r>
            <a:r>
              <a:rPr lang="en-GB">
                <a:solidFill>
                  <a:schemeClr val="accent1"/>
                </a:solidFill>
                <a:latin typeface="Lexend" pitchFamily="2" charset="0"/>
              </a:rPr>
              <a:t> sending him to school.” </a:t>
            </a:r>
            <a:r>
              <a:rPr lang="en-GB" i="1">
                <a:solidFill>
                  <a:schemeClr val="accent1"/>
                </a:solidFill>
                <a:latin typeface="Lexend" pitchFamily="2" charset="0"/>
              </a:rPr>
              <a:t>[Female, 35-44]</a:t>
            </a:r>
          </a:p>
        </p:txBody>
      </p:sp>
      <p:sp>
        <p:nvSpPr>
          <p:cNvPr id="14" name="Text Placeholder 4">
            <a:extLst>
              <a:ext uri="{FF2B5EF4-FFF2-40B4-BE49-F238E27FC236}">
                <a16:creationId xmlns:a16="http://schemas.microsoft.com/office/drawing/2014/main" id="{8018B066-07D9-E4F8-00B1-005376750FD5}"/>
              </a:ext>
            </a:extLst>
          </p:cNvPr>
          <p:cNvSpPr txBox="1">
            <a:spLocks/>
          </p:cNvSpPr>
          <p:nvPr/>
        </p:nvSpPr>
        <p:spPr>
          <a:xfrm>
            <a:off x="6873411" y="5784352"/>
            <a:ext cx="4728394" cy="800254"/>
          </a:xfrm>
          <a:prstGeom prst="rect">
            <a:avLst/>
          </a:prstGeom>
          <a:solidFill>
            <a:srgbClr val="004C94"/>
          </a:solidFill>
        </p:spPr>
        <p:txBody>
          <a:bodyPr vert="horz" lIns="91440" tIns="45720" rIns="91440" bIns="45720" rtlCol="0">
            <a:normAutofit fontScale="550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HOW CAN SUPPORT FOR CHILDREN BE IMPROVED TO ENSURE THEY RECEIVE THE MENTAL HEALTH SUPPORT THEY NEED AND MANAGE TO CONTINUE THEIR SCHOOLING?</a:t>
            </a:r>
          </a:p>
        </p:txBody>
      </p:sp>
      <p:pic>
        <p:nvPicPr>
          <p:cNvPr id="13" name="Picture 2" descr="Light bulb - Free technology icons">
            <a:extLst>
              <a:ext uri="{FF2B5EF4-FFF2-40B4-BE49-F238E27FC236}">
                <a16:creationId xmlns:a16="http://schemas.microsoft.com/office/drawing/2014/main" id="{CF9EB3B1-3EC6-E0F8-A29F-1CA5B33A8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375" y="5431926"/>
            <a:ext cx="704851" cy="7048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Mother - Free people icons">
            <a:extLst>
              <a:ext uri="{FF2B5EF4-FFF2-40B4-BE49-F238E27FC236}">
                <a16:creationId xmlns:a16="http://schemas.microsoft.com/office/drawing/2014/main" id="{BCCD9A37-BB98-B6AF-4434-BCB51C964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96680" y="273394"/>
            <a:ext cx="770292" cy="77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29278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4D2BF81-09AC-F146-78BC-0F591A95AC02}"/>
              </a:ext>
            </a:extLst>
          </p:cNvPr>
          <p:cNvSpPr>
            <a:spLocks noGrp="1"/>
          </p:cNvSpPr>
          <p:nvPr>
            <p:ph type="title"/>
          </p:nvPr>
        </p:nvSpPr>
        <p:spPr>
          <a:xfrm>
            <a:off x="89049" y="314417"/>
            <a:ext cx="12393574" cy="617418"/>
          </a:xfrm>
        </p:spPr>
        <p:txBody>
          <a:bodyPr/>
          <a:lstStyle/>
          <a:p>
            <a:r>
              <a:rPr lang="en-GB" dirty="0">
                <a:latin typeface="Lexend" pitchFamily="2" charset="0"/>
              </a:rPr>
              <a:t>48% of parents have mental health needs </a:t>
            </a:r>
            <a:br>
              <a:rPr lang="en-GB" dirty="0">
                <a:latin typeface="Lexend" pitchFamily="2" charset="0"/>
              </a:rPr>
            </a:br>
            <a:r>
              <a:rPr lang="en-GB" dirty="0">
                <a:latin typeface="Lexend" pitchFamily="2" charset="0"/>
              </a:rPr>
              <a:t>and 48% of parents in Refuge are unemployed</a:t>
            </a:r>
          </a:p>
        </p:txBody>
      </p:sp>
      <p:sp>
        <p:nvSpPr>
          <p:cNvPr id="3" name="Content Placeholder 2">
            <a:extLst>
              <a:ext uri="{FF2B5EF4-FFF2-40B4-BE49-F238E27FC236}">
                <a16:creationId xmlns:a16="http://schemas.microsoft.com/office/drawing/2014/main" id="{28AF00CB-ECD7-4EBA-826A-FD2B1D92B6A3}"/>
              </a:ext>
            </a:extLst>
          </p:cNvPr>
          <p:cNvSpPr>
            <a:spLocks noGrp="1"/>
          </p:cNvSpPr>
          <p:nvPr>
            <p:ph idx="1"/>
          </p:nvPr>
        </p:nvSpPr>
        <p:spPr>
          <a:xfrm>
            <a:off x="460730" y="1748173"/>
            <a:ext cx="11270540" cy="377003"/>
          </a:xfrm>
        </p:spPr>
        <p:txBody>
          <a:bodyPr/>
          <a:lstStyle/>
          <a:p>
            <a:r>
              <a:rPr lang="en-GB" sz="1800" b="0" dirty="0">
                <a:latin typeface="Lexend" pitchFamily="2" charset="0"/>
              </a:rPr>
              <a:t>Parents, in addition to requiring support for their children, are also presenting other needs. </a:t>
            </a:r>
          </a:p>
        </p:txBody>
      </p:sp>
      <p:sp>
        <p:nvSpPr>
          <p:cNvPr id="12" name="Text Placeholder 4">
            <a:extLst>
              <a:ext uri="{FF2B5EF4-FFF2-40B4-BE49-F238E27FC236}">
                <a16:creationId xmlns:a16="http://schemas.microsoft.com/office/drawing/2014/main" id="{B1C54166-D6E2-FD4B-1FFA-14365EE5BF18}"/>
              </a:ext>
            </a:extLst>
          </p:cNvPr>
          <p:cNvSpPr txBox="1">
            <a:spLocks/>
          </p:cNvSpPr>
          <p:nvPr/>
        </p:nvSpPr>
        <p:spPr>
          <a:xfrm>
            <a:off x="7358535" y="5685862"/>
            <a:ext cx="4577846" cy="650885"/>
          </a:xfrm>
          <a:prstGeom prst="rect">
            <a:avLst/>
          </a:prstGeom>
          <a:solidFill>
            <a:srgbClr val="004C94"/>
          </a:solidFill>
        </p:spPr>
        <p:txBody>
          <a:bodyPr vert="horz" lIns="91440" tIns="45720" rIns="91440" bIns="45720" rtlCol="0">
            <a:normAutofit fontScale="62500" lnSpcReduction="20000"/>
          </a:bodyPr>
          <a:lstStyle>
            <a:defPPr>
              <a:defRPr lang="en-US"/>
            </a:defPPr>
            <a:lvl1pPr algn="l" rtl="0" eaLnBrk="0" fontAlgn="base" hangingPunct="0">
              <a:spcBef>
                <a:spcPct val="0"/>
              </a:spcBef>
              <a:spcAft>
                <a:spcPct val="0"/>
              </a:spcAft>
              <a:defRPr sz="2400" kern="1200">
                <a:solidFill>
                  <a:schemeClr val="tx1"/>
                </a:solidFill>
                <a:latin typeface="Times" charset="0"/>
                <a:ea typeface="MS PGothic" pitchFamily="34" charset="-128"/>
                <a:cs typeface="+mn-cs"/>
              </a:defRPr>
            </a:lvl1pPr>
            <a:lvl2pPr marL="457200" algn="l" rtl="0" eaLnBrk="0" fontAlgn="base" hangingPunct="0">
              <a:spcBef>
                <a:spcPct val="0"/>
              </a:spcBef>
              <a:spcAft>
                <a:spcPct val="0"/>
              </a:spcAft>
              <a:defRPr sz="2400" kern="1200">
                <a:solidFill>
                  <a:schemeClr val="tx1"/>
                </a:solidFill>
                <a:latin typeface="Times" charset="0"/>
                <a:ea typeface="MS PGothic" pitchFamily="34" charset="-128"/>
                <a:cs typeface="+mn-cs"/>
              </a:defRPr>
            </a:lvl2pPr>
            <a:lvl3pPr marL="914400" algn="l" rtl="0" eaLnBrk="0" fontAlgn="base" hangingPunct="0">
              <a:spcBef>
                <a:spcPct val="0"/>
              </a:spcBef>
              <a:spcAft>
                <a:spcPct val="0"/>
              </a:spcAft>
              <a:defRPr sz="2400" kern="1200">
                <a:solidFill>
                  <a:schemeClr val="tx1"/>
                </a:solidFill>
                <a:latin typeface="Times" charset="0"/>
                <a:ea typeface="MS PGothic" pitchFamily="34" charset="-128"/>
                <a:cs typeface="+mn-cs"/>
              </a:defRPr>
            </a:lvl3pPr>
            <a:lvl4pPr marL="1371600" algn="l" rtl="0" eaLnBrk="0" fontAlgn="base" hangingPunct="0">
              <a:spcBef>
                <a:spcPct val="0"/>
              </a:spcBef>
              <a:spcAft>
                <a:spcPct val="0"/>
              </a:spcAft>
              <a:defRPr sz="2400" kern="1200">
                <a:solidFill>
                  <a:schemeClr val="tx1"/>
                </a:solidFill>
                <a:latin typeface="Times" charset="0"/>
                <a:ea typeface="MS PGothic" pitchFamily="34" charset="-128"/>
                <a:cs typeface="+mn-cs"/>
              </a:defRPr>
            </a:lvl4pPr>
            <a:lvl5pPr marL="1828800" algn="l" rtl="0" eaLnBrk="0" fontAlgn="base" hangingPunct="0">
              <a:spcBef>
                <a:spcPct val="0"/>
              </a:spcBef>
              <a:spcAft>
                <a:spcPct val="0"/>
              </a:spcAft>
              <a:defRPr sz="2400" kern="1200">
                <a:solidFill>
                  <a:schemeClr val="tx1"/>
                </a:solidFill>
                <a:latin typeface="Times" charset="0"/>
                <a:ea typeface="MS PGothic" pitchFamily="34" charset="-128"/>
                <a:cs typeface="+mn-cs"/>
              </a:defRPr>
            </a:lvl5pPr>
            <a:lvl6pPr marL="2286000" algn="l" defTabSz="914400" rtl="0" eaLnBrk="1" latinLnBrk="0" hangingPunct="1">
              <a:defRPr sz="2400" kern="1200">
                <a:solidFill>
                  <a:schemeClr val="tx1"/>
                </a:solidFill>
                <a:latin typeface="Times" charset="0"/>
                <a:ea typeface="MS PGothic" pitchFamily="34" charset="-128"/>
                <a:cs typeface="+mn-cs"/>
              </a:defRPr>
            </a:lvl6pPr>
            <a:lvl7pPr marL="2743200" algn="l" defTabSz="914400" rtl="0" eaLnBrk="1" latinLnBrk="0" hangingPunct="1">
              <a:defRPr sz="2400" kern="1200">
                <a:solidFill>
                  <a:schemeClr val="tx1"/>
                </a:solidFill>
                <a:latin typeface="Times" charset="0"/>
                <a:ea typeface="MS PGothic" pitchFamily="34" charset="-128"/>
                <a:cs typeface="+mn-cs"/>
              </a:defRPr>
            </a:lvl7pPr>
            <a:lvl8pPr marL="3200400" algn="l" defTabSz="914400" rtl="0" eaLnBrk="1" latinLnBrk="0" hangingPunct="1">
              <a:defRPr sz="2400" kern="1200">
                <a:solidFill>
                  <a:schemeClr val="tx1"/>
                </a:solidFill>
                <a:latin typeface="Times" charset="0"/>
                <a:ea typeface="MS PGothic" pitchFamily="34" charset="-128"/>
                <a:cs typeface="+mn-cs"/>
              </a:defRPr>
            </a:lvl8pPr>
            <a:lvl9pPr marL="3657600" algn="l" defTabSz="914400" rtl="0" eaLnBrk="1" latinLnBrk="0" hangingPunct="1">
              <a:defRPr sz="2400" kern="1200">
                <a:solidFill>
                  <a:schemeClr val="tx1"/>
                </a:solidFill>
                <a:latin typeface="Times" charset="0"/>
                <a:ea typeface="MS PGothic" pitchFamily="34" charset="-128"/>
                <a:cs typeface="+mn-cs"/>
              </a:defRPr>
            </a:lvl9pPr>
          </a:lstStyle>
          <a:p>
            <a:pPr marL="0" marR="0" lvl="0" indent="0" algn="r" defTabSz="914400" rtl="0" eaLnBrk="0" fontAlgn="auto" latinLnBrk="0" hangingPunct="0">
              <a:lnSpc>
                <a:spcPct val="100000"/>
              </a:lnSpc>
              <a:spcBef>
                <a:spcPct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Lexend" pitchFamily="2" charset="0"/>
                <a:ea typeface="MS PGothic" pitchFamily="34" charset="-128"/>
                <a:cs typeface="+mn-cs"/>
              </a:rPr>
              <a:t>CHILDCARE AND EMPLOYABILITY CLASSES COULD HELP PARENTS MANAGE OTHER NEEDS AS WELL</a:t>
            </a:r>
          </a:p>
        </p:txBody>
      </p:sp>
      <p:pic>
        <p:nvPicPr>
          <p:cNvPr id="13" name="Picture 2" descr="Light bulb - Free technology icons">
            <a:extLst>
              <a:ext uri="{FF2B5EF4-FFF2-40B4-BE49-F238E27FC236}">
                <a16:creationId xmlns:a16="http://schemas.microsoft.com/office/drawing/2014/main" id="{CF9EB3B1-3EC6-E0F8-A29F-1CA5B33A8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110" y="5314693"/>
            <a:ext cx="704851" cy="704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03C816-0F1D-24F5-3780-5A10336DCE6B}"/>
              </a:ext>
            </a:extLst>
          </p:cNvPr>
          <p:cNvSpPr txBox="1"/>
          <p:nvPr/>
        </p:nvSpPr>
        <p:spPr>
          <a:xfrm>
            <a:off x="6535279" y="3409593"/>
            <a:ext cx="5396172" cy="1477328"/>
          </a:xfrm>
          <a:prstGeom prst="rect">
            <a:avLst/>
          </a:prstGeom>
          <a:noFill/>
        </p:spPr>
        <p:txBody>
          <a:bodyPr wrap="square">
            <a:spAutoFit/>
          </a:bodyPr>
          <a:lstStyle/>
          <a:p>
            <a:pPr algn="ctr"/>
            <a:r>
              <a:rPr lang="en-GB" dirty="0">
                <a:solidFill>
                  <a:schemeClr val="accent1"/>
                </a:solidFill>
                <a:latin typeface="Lexend" pitchFamily="2" charset="0"/>
              </a:rPr>
              <a:t>“No mention of childcare support. Had to leave my whole support network of friends who would </a:t>
            </a:r>
            <a:br>
              <a:rPr lang="en-GB" dirty="0">
                <a:solidFill>
                  <a:schemeClr val="accent1"/>
                </a:solidFill>
                <a:latin typeface="Lexend" pitchFamily="2" charset="0"/>
              </a:rPr>
            </a:br>
            <a:r>
              <a:rPr lang="en-GB" dirty="0">
                <a:solidFill>
                  <a:schemeClr val="accent1"/>
                </a:solidFill>
                <a:latin typeface="Lexend" pitchFamily="2" charset="0"/>
              </a:rPr>
              <a:t>look after my son when I was at work, so I didn’t have anything.” </a:t>
            </a:r>
            <a:r>
              <a:rPr lang="en-GB" sz="1600" i="1" dirty="0">
                <a:solidFill>
                  <a:schemeClr val="accent1"/>
                </a:solidFill>
                <a:latin typeface="Lexend" pitchFamily="2" charset="0"/>
              </a:rPr>
              <a:t>[Female, 35-44, Epping]</a:t>
            </a:r>
            <a:endParaRPr lang="en-GB" i="1" dirty="0">
              <a:solidFill>
                <a:schemeClr val="accent1"/>
              </a:solidFill>
              <a:latin typeface="Lexend" pitchFamily="2" charset="0"/>
            </a:endParaRPr>
          </a:p>
        </p:txBody>
      </p:sp>
      <p:sp>
        <p:nvSpPr>
          <p:cNvPr id="6" name="TextBox 5">
            <a:extLst>
              <a:ext uri="{FF2B5EF4-FFF2-40B4-BE49-F238E27FC236}">
                <a16:creationId xmlns:a16="http://schemas.microsoft.com/office/drawing/2014/main" id="{E0EB47C8-5753-1945-1942-DE8816003C48}"/>
              </a:ext>
            </a:extLst>
          </p:cNvPr>
          <p:cNvSpPr txBox="1"/>
          <p:nvPr/>
        </p:nvSpPr>
        <p:spPr>
          <a:xfrm>
            <a:off x="429626" y="2168582"/>
            <a:ext cx="5785680" cy="3693319"/>
          </a:xfrm>
          <a:prstGeom prst="rect">
            <a:avLst/>
          </a:prstGeom>
          <a:noFill/>
        </p:spPr>
        <p:txBody>
          <a:bodyPr wrap="square">
            <a:spAutoFit/>
          </a:bodyPr>
          <a:lstStyle/>
          <a:p>
            <a:r>
              <a:rPr lang="en-GB" sz="1800" b="1" dirty="0">
                <a:latin typeface="Lexend" pitchFamily="2" charset="0"/>
              </a:rPr>
              <a:t>At least </a:t>
            </a:r>
            <a:r>
              <a:rPr lang="en-GB" sz="1800" b="1" dirty="0">
                <a:solidFill>
                  <a:srgbClr val="E40037"/>
                </a:solidFill>
                <a:latin typeface="Lexend" pitchFamily="2" charset="0"/>
              </a:rPr>
              <a:t>48% (203) </a:t>
            </a:r>
            <a:r>
              <a:rPr lang="en-GB" sz="1800" b="1" dirty="0">
                <a:latin typeface="Lexend" pitchFamily="2" charset="0"/>
              </a:rPr>
              <a:t>of parents in refuge are also unemployed*. </a:t>
            </a:r>
            <a:r>
              <a:rPr lang="en-GB" b="1" dirty="0">
                <a:latin typeface="Lexend" pitchFamily="2" charset="0"/>
              </a:rPr>
              <a:t>This proportion is much larger than the overall proportion of provider supported unemployed victims with children, which stands at </a:t>
            </a:r>
            <a:r>
              <a:rPr lang="en-GB" b="1" dirty="0">
                <a:solidFill>
                  <a:srgbClr val="E40037"/>
                </a:solidFill>
                <a:latin typeface="Lexend" pitchFamily="2" charset="0"/>
              </a:rPr>
              <a:t>14%</a:t>
            </a:r>
            <a:r>
              <a:rPr lang="en-GB" b="1" dirty="0">
                <a:latin typeface="Lexend" pitchFamily="2" charset="0"/>
              </a:rPr>
              <a:t>. </a:t>
            </a:r>
          </a:p>
          <a:p>
            <a:endParaRPr lang="en-GB" b="1" dirty="0">
              <a:solidFill>
                <a:srgbClr val="E40037"/>
              </a:solidFill>
              <a:latin typeface="Lexend" pitchFamily="2" charset="0"/>
            </a:endParaRPr>
          </a:p>
          <a:p>
            <a:r>
              <a:rPr lang="en-GB" sz="1800" dirty="0">
                <a:solidFill>
                  <a:schemeClr val="accent1"/>
                </a:solidFill>
              </a:rPr>
              <a:t>“Because things like addiction impact education and stuff, I think classes for things like maths and English, or like computing would be good. Also, things to do with your CV like how to write one or what a good one is would be helpful to benefit people for their future.” </a:t>
            </a:r>
            <a:r>
              <a:rPr lang="en-GB" sz="1800" i="1" dirty="0">
                <a:solidFill>
                  <a:schemeClr val="accent1"/>
                </a:solidFill>
              </a:rPr>
              <a:t>[Female, 25-34, Colchester]</a:t>
            </a:r>
            <a:endParaRPr lang="en-GB" b="1" dirty="0">
              <a:solidFill>
                <a:srgbClr val="E40037"/>
              </a:solidFill>
              <a:latin typeface="Lexend" pitchFamily="2" charset="0"/>
            </a:endParaRPr>
          </a:p>
          <a:p>
            <a:endParaRPr lang="en-GB" sz="1800" dirty="0">
              <a:solidFill>
                <a:srgbClr val="E40037"/>
              </a:solidFill>
              <a:latin typeface="Lexend" pitchFamily="2" charset="0"/>
            </a:endParaRPr>
          </a:p>
        </p:txBody>
      </p:sp>
      <p:sp>
        <p:nvSpPr>
          <p:cNvPr id="8" name="TextBox 7">
            <a:extLst>
              <a:ext uri="{FF2B5EF4-FFF2-40B4-BE49-F238E27FC236}">
                <a16:creationId xmlns:a16="http://schemas.microsoft.com/office/drawing/2014/main" id="{FBBB223C-9B11-8EBD-A8BD-308043B5EE95}"/>
              </a:ext>
            </a:extLst>
          </p:cNvPr>
          <p:cNvSpPr txBox="1"/>
          <p:nvPr/>
        </p:nvSpPr>
        <p:spPr>
          <a:xfrm>
            <a:off x="297011" y="6427113"/>
            <a:ext cx="11977649" cy="430887"/>
          </a:xfrm>
          <a:prstGeom prst="rect">
            <a:avLst/>
          </a:prstGeom>
          <a:noFill/>
        </p:spPr>
        <p:txBody>
          <a:bodyPr wrap="square">
            <a:spAutoFit/>
          </a:bodyPr>
          <a:lstStyle/>
          <a:p>
            <a:r>
              <a:rPr lang="en-GB" sz="1100" dirty="0">
                <a:solidFill>
                  <a:srgbClr val="616161"/>
                </a:solidFill>
                <a:latin typeface="Lexend" pitchFamily="2" charset="0"/>
              </a:rPr>
              <a:t>*Where the term ‘unemployed’ also includes those relying on financial support, long term ill or disabled, on maternity leave, or students. Please note that for 47% of parents in refuge, employment status was not recorded, indicating the unemployment proportion may be higher.  </a:t>
            </a:r>
          </a:p>
        </p:txBody>
      </p:sp>
      <p:pic>
        <p:nvPicPr>
          <p:cNvPr id="5" name="Picture 6" descr="Mother - Free people icons">
            <a:extLst>
              <a:ext uri="{FF2B5EF4-FFF2-40B4-BE49-F238E27FC236}">
                <a16:creationId xmlns:a16="http://schemas.microsoft.com/office/drawing/2014/main" id="{345AC1B7-BB4F-B2E1-F02C-FB8ED791DA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70398" y="183404"/>
            <a:ext cx="770292" cy="77029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0AFB4E2-53B8-902C-C66A-3A80C17B29B0}"/>
              </a:ext>
            </a:extLst>
          </p:cNvPr>
          <p:cNvSpPr txBox="1"/>
          <p:nvPr/>
        </p:nvSpPr>
        <p:spPr>
          <a:xfrm>
            <a:off x="6619608" y="2125176"/>
            <a:ext cx="5396172" cy="923330"/>
          </a:xfrm>
          <a:prstGeom prst="rect">
            <a:avLst/>
          </a:prstGeom>
          <a:noFill/>
        </p:spPr>
        <p:txBody>
          <a:bodyPr wrap="square">
            <a:spAutoFit/>
          </a:bodyPr>
          <a:lstStyle/>
          <a:p>
            <a:r>
              <a:rPr lang="en-GB" sz="1800" b="0" dirty="0">
                <a:latin typeface="Lexend" pitchFamily="2" charset="0"/>
              </a:rPr>
              <a:t>Overall, </a:t>
            </a:r>
            <a:r>
              <a:rPr lang="en-GB" sz="1800" b="1" dirty="0">
                <a:solidFill>
                  <a:srgbClr val="E40037"/>
                </a:solidFill>
                <a:latin typeface="Lexend" pitchFamily="2" charset="0"/>
              </a:rPr>
              <a:t>48%</a:t>
            </a:r>
            <a:r>
              <a:rPr lang="en-GB" sz="1800" b="1" dirty="0">
                <a:latin typeface="Lexend" pitchFamily="2" charset="0"/>
              </a:rPr>
              <a:t> </a:t>
            </a:r>
            <a:r>
              <a:rPr lang="en-GB" sz="1800" b="0" dirty="0">
                <a:solidFill>
                  <a:srgbClr val="E40037"/>
                </a:solidFill>
                <a:latin typeface="Lexend" pitchFamily="2" charset="0"/>
              </a:rPr>
              <a:t>(1,821) </a:t>
            </a:r>
            <a:r>
              <a:rPr lang="en-GB" sz="1800" b="0" dirty="0">
                <a:latin typeface="Lexend" pitchFamily="2" charset="0"/>
              </a:rPr>
              <a:t>of parents supported by providers have experienced a need for mental health support. </a:t>
            </a:r>
          </a:p>
        </p:txBody>
      </p:sp>
      <p:sp>
        <p:nvSpPr>
          <p:cNvPr id="15" name="TextBox 14">
            <a:extLst>
              <a:ext uri="{FF2B5EF4-FFF2-40B4-BE49-F238E27FC236}">
                <a16:creationId xmlns:a16="http://schemas.microsoft.com/office/drawing/2014/main" id="{FF7175DA-6977-40F4-4965-7E3C66EB57AF}"/>
              </a:ext>
            </a:extLst>
          </p:cNvPr>
          <p:cNvSpPr txBox="1"/>
          <p:nvPr/>
        </p:nvSpPr>
        <p:spPr>
          <a:xfrm>
            <a:off x="429626" y="5557879"/>
            <a:ext cx="6352952" cy="923330"/>
          </a:xfrm>
          <a:prstGeom prst="rect">
            <a:avLst/>
          </a:prstGeom>
          <a:noFill/>
        </p:spPr>
        <p:txBody>
          <a:bodyPr wrap="square">
            <a:spAutoFit/>
          </a:bodyPr>
          <a:lstStyle/>
          <a:p>
            <a:r>
              <a:rPr lang="en-GB" sz="1800" b="1" dirty="0">
                <a:solidFill>
                  <a:srgbClr val="E40037"/>
                </a:solidFill>
                <a:latin typeface="Lexend" pitchFamily="2" charset="0"/>
              </a:rPr>
              <a:t>The need for employability classes has been highlighted during interviews, as well as that for childcare.</a:t>
            </a:r>
          </a:p>
        </p:txBody>
      </p:sp>
    </p:spTree>
    <p:extLst>
      <p:ext uri="{BB962C8B-B14F-4D97-AF65-F5344CB8AC3E}">
        <p14:creationId xmlns:p14="http://schemas.microsoft.com/office/powerpoint/2010/main" val="1014431073"/>
      </p:ext>
    </p:extLst>
  </p:cSld>
  <p:clrMapOvr>
    <a:masterClrMapping/>
  </p:clrMapOvr>
</p:sld>
</file>

<file path=ppt/theme/theme1.xml><?xml version="1.0" encoding="utf-8"?>
<a:theme xmlns:a="http://schemas.openxmlformats.org/drawingml/2006/main" name="2_Office Theme">
  <a:themeElements>
    <a:clrScheme name="Custom 26">
      <a:dk1>
        <a:srgbClr val="000000"/>
      </a:dk1>
      <a:lt1>
        <a:sysClr val="window" lastClr="FFFFFF"/>
      </a:lt1>
      <a:dk2>
        <a:srgbClr val="000000"/>
      </a:dk2>
      <a:lt2>
        <a:srgbClr val="FFFFFF"/>
      </a:lt2>
      <a:accent1>
        <a:srgbClr val="E40037"/>
      </a:accent1>
      <a:accent2>
        <a:srgbClr val="4179AA"/>
      </a:accent2>
      <a:accent3>
        <a:srgbClr val="E97135"/>
      </a:accent3>
      <a:accent4>
        <a:srgbClr val="9361B3"/>
      </a:accent4>
      <a:accent5>
        <a:srgbClr val="3A7D64"/>
      </a:accent5>
      <a:accent6>
        <a:srgbClr val="C84674"/>
      </a:accent6>
      <a:hlink>
        <a:srgbClr val="4179AA"/>
      </a:hlink>
      <a:folHlink>
        <a:srgbClr val="76766B"/>
      </a:folHlink>
    </a:clrScheme>
    <a:fontScheme name="Custom 28">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spcAft>
            <a:spcPts val="1134"/>
          </a:spcAft>
          <a:defRPr sz="1500" dirty="0"/>
        </a:defPPr>
      </a:lstStyle>
    </a:txDef>
  </a:objectDefaults>
  <a:extraClrSchemeLst/>
  <a:custClrLst>
    <a:custClr name="Primary white">
      <a:srgbClr val="FFFFFF"/>
    </a:custClr>
    <a:custClr name="Bright 1">
      <a:srgbClr val="E40037"/>
    </a:custClr>
    <a:custClr name="Bright 6">
      <a:srgbClr val="4179AA"/>
    </a:custClr>
    <a:custClr name="Strong 1">
      <a:srgbClr val="921D33"/>
    </a:custClr>
    <a:custClr name="Strong 6">
      <a:srgbClr val="004C94"/>
    </a:custClr>
    <a:custClr name="Soft 1">
      <a:srgbClr val="EAD2D5"/>
    </a:custClr>
    <a:custClr name="Soft 6">
      <a:srgbClr val="C3D3E5"/>
    </a:custClr>
    <a:custClr name="BLANK">
      <a:srgbClr val="FFFFFF"/>
    </a:custClr>
    <a:custClr name="BLANK">
      <a:srgbClr val="FFFFFF"/>
    </a:custClr>
    <a:custClr name="BLANK">
      <a:srgbClr val="FFFFFF"/>
    </a:custClr>
    <a:custClr name="Primary red">
      <a:srgbClr val="E40037"/>
    </a:custClr>
    <a:custClr name="Bright 2">
      <a:srgbClr val="E97135"/>
    </a:custClr>
    <a:custClr name="Bright 7">
      <a:srgbClr val="3A7D64"/>
    </a:custClr>
    <a:custClr name="Strong 2">
      <a:srgbClr val="C65015"/>
    </a:custClr>
    <a:custClr name="Strong 7">
      <a:srgbClr val="1D594C"/>
    </a:custClr>
    <a:custClr name="Soft 2">
      <a:srgbClr val="F3D0A5"/>
    </a:custClr>
    <a:custClr name="Soft 7">
      <a:srgbClr val="BBCCCF"/>
    </a:custClr>
    <a:custClr name="BLANK">
      <a:srgbClr val="FFFFFF"/>
    </a:custClr>
    <a:custClr name="BLANK">
      <a:srgbClr val="FFFFFF"/>
    </a:custClr>
    <a:custClr name="BLANK">
      <a:srgbClr val="FFFFFF"/>
    </a:custClr>
    <a:custClr name="Primary black">
      <a:srgbClr val="000000"/>
    </a:custClr>
    <a:custClr name="Bright 3">
      <a:srgbClr val="ECB720"/>
    </a:custClr>
    <a:custClr name="Brihgt 8">
      <a:srgbClr val="729D4D"/>
    </a:custClr>
    <a:custClr name="Strong 3">
      <a:srgbClr val="C69318"/>
    </a:custClr>
    <a:custClr name="Strong 8">
      <a:srgbClr val="4B7131"/>
    </a:custClr>
    <a:custClr name="Soft 3">
      <a:srgbClr val="F0E3BB"/>
    </a:custClr>
    <a:custClr name="Soft 8">
      <a:srgbClr val="D2DCBB"/>
    </a:custClr>
    <a:custClr name="BLANK">
      <a:srgbClr val="FFFFFF"/>
    </a:custClr>
    <a:custClr name="BLANK">
      <a:srgbClr val="FFFFFF"/>
    </a:custClr>
    <a:custClr name="BLANK">
      <a:srgbClr val="FFFFFF"/>
    </a:custClr>
    <a:custClr name="BLANK">
      <a:srgbClr val="FFFFFF"/>
    </a:custClr>
    <a:custClr name="Bright 4">
      <a:srgbClr val="C84674"/>
    </a:custClr>
    <a:custClr name="Bright 9">
      <a:srgbClr val="76766B"/>
    </a:custClr>
    <a:custClr name="Strong 4">
      <a:srgbClr val="910563"/>
    </a:custClr>
    <a:custClr name="Strong 9">
      <a:srgbClr val="414745"/>
    </a:custClr>
    <a:custClr name="Soft 4">
      <a:srgbClr val="E0D3D1"/>
    </a:custClr>
    <a:custClr name="Soft 9">
      <a:srgbClr val="D4D4D4"/>
    </a:custClr>
    <a:custClr name="BLANK">
      <a:srgbClr val="FFFFFF"/>
    </a:custClr>
    <a:custClr name="BLANK">
      <a:srgbClr val="FFFFFF"/>
    </a:custClr>
    <a:custClr name="BLANK">
      <a:srgbClr val="FFFFFF"/>
    </a:custClr>
    <a:custClr name="BLANK">
      <a:srgbClr val="FFFFFF"/>
    </a:custClr>
    <a:custClr name="Bright 5">
      <a:srgbClr val="9361B3"/>
    </a:custClr>
    <a:custClr name="BLANK">
      <a:srgbClr val="FFFFFF"/>
    </a:custClr>
    <a:custClr name="Strong 5">
      <a:srgbClr val="5C2472"/>
    </a:custClr>
    <a:custClr name="BLANK">
      <a:srgbClr val="FFFFFF"/>
    </a:custClr>
    <a:custClr name="Soft 5">
      <a:srgbClr val="EADBEA"/>
    </a:custClr>
  </a:custClrLst>
  <a:extLst>
    <a:ext uri="{05A4C25C-085E-4340-85A3-A5531E510DB2}">
      <thm15:themeFamily xmlns:thm15="http://schemas.microsoft.com/office/thememl/2012/main" name="ECC_PPT template" id="{6FCDB8B4-0987-4F7A-9068-76AF2F1A5362}" vid="{950400F7-2CC0-4D32-AA46-A7D9F6A2AE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88E747E52D0B46A8DA21D516C0E3DE" ma:contentTypeVersion="16" ma:contentTypeDescription="Create a new document." ma:contentTypeScope="" ma:versionID="396f2263c6397c86e3e4f925237ca847">
  <xsd:schema xmlns:xsd="http://www.w3.org/2001/XMLSchema" xmlns:xs="http://www.w3.org/2001/XMLSchema" xmlns:p="http://schemas.microsoft.com/office/2006/metadata/properties" xmlns:ns1="http://schemas.microsoft.com/sharepoint/v3" xmlns:ns2="1c7f92b6-d343-469b-a597-ad7c16c497bd" targetNamespace="http://schemas.microsoft.com/office/2006/metadata/properties" ma:root="true" ma:fieldsID="8e4175d7ce6141d3b55590ead52d3883" ns1:_="" ns2:_="">
    <xsd:import namespace="http://schemas.microsoft.com/sharepoint/v3"/>
    <xsd:import namespace="1c7f92b6-d343-469b-a597-ad7c16c497bd"/>
    <xsd:element name="properties">
      <xsd:complexType>
        <xsd:sequence>
          <xsd:element name="documentManagement">
            <xsd:complexType>
              <xsd:all>
                <xsd:element ref="ns1:PublishingStartDate" minOccurs="0"/>
                <xsd:element ref="ns1:PublishingExpirationDate" minOccurs="0"/>
                <xsd:element ref="ns2:Content_x0020_Approver"/>
                <xsd:element ref="ns2:Content_x0020_Description"/>
                <xsd:element ref="ns2:Content_x0020_Editor"/>
                <xsd:element ref="ns2:Content_x0020_Keywords" minOccurs="0"/>
                <xsd:element ref="ns2:Content_x0020_Owner"/>
                <xsd:element ref="ns2:Content_x0020_Review_x0020_Date" minOccurs="0"/>
                <xsd:element ref="ns2:h2e38fb1c112439e917442ae9b073d0b" minOccurs="0"/>
                <xsd:element ref="ns2:TaxCatchAll" minOccurs="0"/>
                <xsd:element ref="ns2:Document_x0020_Categories"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c7f92b6-d343-469b-a597-ad7c16c497bd" elementFormDefault="qualified">
    <xsd:import namespace="http://schemas.microsoft.com/office/2006/documentManagement/types"/>
    <xsd:import namespace="http://schemas.microsoft.com/office/infopath/2007/PartnerControls"/>
    <xsd:element name="Content_x0020_Approver" ma:index="10" ma:displayName="Content Approver" ma:list="UserInfo" ma:internalName="Content_x0020_Approver">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ontent_x0020_Description" ma:index="11" ma:displayName="Content Description" ma:internalName="Content_x0020_Description">
      <xsd:simpleType>
        <xsd:restriction base="dms:Note"/>
      </xsd:simpleType>
    </xsd:element>
    <xsd:element name="Content_x0020_Editor" ma:index="12" ma:displayName="Content Editor" ma:list="UserInfo" ma:SearchPeopleOnly="false" ma:SharePointGroup="16" ma:internalName="Content_x0020_Edito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ontent_x0020_Keywords" ma:index="13" nillable="true" ma:displayName="Content Keywords" ma:internalName="Content_x0020_Keywords">
      <xsd:simpleType>
        <xsd:restriction base="dms:Note"/>
      </xsd:simpleType>
    </xsd:element>
    <xsd:element name="Content_x0020_Owner" ma:index="14" ma:displayName="Content Owner" ma:list="UserInfo" ma:internalName="Content_x0020_Owner">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Content_x0020_Review_x0020_Date" ma:index="15" nillable="true" ma:displayName="Content Review Date" ma:format="DateOnly" ma:internalName="Content_x0020_Review_x0020_Date">
      <xsd:simpleType>
        <xsd:restriction base="dms:DateTime"/>
      </xsd:simpleType>
    </xsd:element>
    <xsd:element name="h2e38fb1c112439e917442ae9b073d0b" ma:index="17" nillable="true" ma:taxonomy="true" ma:internalName="h2e38fb1c112439e917442ae9b073d0b" ma:taxonomyFieldName="Content_x0020_Subject" ma:displayName="Content Subject" ma:default="" ma:fieldId="{12e38fb1-c112-439e-9174-42ae9b073d0b}" ma:sspId="593a3308-7103-49db-946c-440068fa2b87" ma:termSetId="a40dde44-ea03-4a57-9be3-adaa34277b7f" ma:anchorId="00000000-0000-0000-0000-000000000000" ma:open="false" ma:isKeyword="false">
      <xsd:complexType>
        <xsd:sequence>
          <xsd:element ref="pc:Terms" minOccurs="0" maxOccurs="1"/>
        </xsd:sequence>
      </xsd:complexType>
    </xsd:element>
    <xsd:element name="TaxCatchAll" ma:index="18" nillable="true" ma:displayName="Taxonomy Catch All Column" ma:hidden="true" ma:list="{eddd0412-adec-44de-a882-c4fba4af025c}" ma:internalName="TaxCatchAll" ma:showField="CatchAllData" ma:web="1c7f92b6-d343-469b-a597-ad7c16c497bd">
      <xsd:complexType>
        <xsd:complexContent>
          <xsd:extension base="dms:MultiChoiceLookup">
            <xsd:sequence>
              <xsd:element name="Value" type="dms:Lookup" maxOccurs="unbounded" minOccurs="0" nillable="true"/>
            </xsd:sequence>
          </xsd:extension>
        </xsd:complexContent>
      </xsd:complexType>
    </xsd:element>
    <xsd:element name="Document_x0020_Categories" ma:index="19" nillable="true" ma:displayName="Document Categories" ma:internalName="Document_x0020_Categories">
      <xsd:complexType>
        <xsd:complexContent>
          <xsd:extension base="dms:MultiChoice">
            <xsd:sequence>
              <xsd:element name="Value" maxOccurs="unbounded" minOccurs="0" nillable="true">
                <xsd:simpleType>
                  <xsd:restriction base="dms:Choice">
                    <xsd:enumeration value="Corporate Governance"/>
                  </xsd:restriction>
                </xsd:simpleType>
              </xsd:element>
            </xsd:sequence>
          </xsd:extension>
        </xsd:complexContent>
      </xsd:complexType>
    </xsd:element>
    <xsd:element name="SharedWithUsers" ma:index="2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c7f92b6-d343-469b-a597-ad7c16c497bd"/>
    <Content_x0020_Owner xmlns="1c7f92b6-d343-469b-a597-ad7c16c497bd">
      <UserInfo>
        <DisplayName>Louise Alabaster, Senior Content Adviser</DisplayName>
        <AccountId>3376</AccountId>
        <AccountType/>
      </UserInfo>
    </Content_x0020_Owner>
    <Document_x0020_Categories xmlns="1c7f92b6-d343-469b-a597-ad7c16c497bd"/>
    <Content_x0020_Keywords xmlns="1c7f92b6-d343-469b-a597-ad7c16c497bd">Template, PowerPoint</Content_x0020_Keywords>
    <Content_x0020_Review_x0020_Date xmlns="1c7f92b6-d343-469b-a597-ad7c16c497bd">2023-10-21T15:28:23+00:00</Content_x0020_Review_x0020_Date>
    <h2e38fb1c112439e917442ae9b073d0b xmlns="1c7f92b6-d343-469b-a597-ad7c16c497bd">
      <Terms xmlns="http://schemas.microsoft.com/office/infopath/2007/PartnerControls"/>
    </h2e38fb1c112439e917442ae9b073d0b>
    <PublishingExpirationDate xmlns="http://schemas.microsoft.com/sharepoint/v3" xsi:nil="true"/>
    <PublishingStartDate xmlns="http://schemas.microsoft.com/sharepoint/v3" xsi:nil="true"/>
    <Content_x0020_Approver xmlns="1c7f92b6-d343-469b-a597-ad7c16c497bd">
      <UserInfo>
        <DisplayName>Louise Alabaster, Senior Content Adviser</DisplayName>
        <AccountId>3376</AccountId>
        <AccountType/>
      </UserInfo>
    </Content_x0020_Approver>
    <Content_x0020_Editor xmlns="1c7f92b6-d343-469b-a597-ad7c16c497bd">
      <UserInfo>
        <DisplayName>Sharepoint-ContentEditors</DisplayName>
        <AccountId>17</AccountId>
        <AccountType/>
      </UserInfo>
    </Content_x0020_Editor>
    <Content_x0020_Description xmlns="1c7f92b6-d343-469b-a597-ad7c16c497bd">Corporate PowerPoint template</Content_x0020_Description>
  </documentManagement>
</p:properties>
</file>

<file path=customXml/itemProps1.xml><?xml version="1.0" encoding="utf-8"?>
<ds:datastoreItem xmlns:ds="http://schemas.openxmlformats.org/officeDocument/2006/customXml" ds:itemID="{1D069D87-08D3-4E5F-863E-661433E8CA74}">
  <ds:schemaRefs>
    <ds:schemaRef ds:uri="1c7f92b6-d343-469b-a597-ad7c16c497b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CA15FF06-28E2-4F40-B326-D7596B0FA7F8}">
  <ds:schemaRefs>
    <ds:schemaRef ds:uri="http://schemas.microsoft.com/sharepoint/v3/contenttype/forms"/>
  </ds:schemaRefs>
</ds:datastoreItem>
</file>

<file path=customXml/itemProps3.xml><?xml version="1.0" encoding="utf-8"?>
<ds:datastoreItem xmlns:ds="http://schemas.openxmlformats.org/officeDocument/2006/customXml" ds:itemID="{B216C91F-B092-485F-89DA-CDD2EFE13FC0}">
  <ds:schemaRefs>
    <ds:schemaRef ds:uri="1c7f92b6-d343-469b-a597-ad7c16c497bd"/>
    <ds:schemaRef ds:uri="http://purl.org/dc/dcmitype/"/>
    <ds:schemaRef ds:uri="http://www.w3.org/XML/1998/namespace"/>
    <ds:schemaRef ds:uri="http://schemas.microsoft.com/sharepoint/v3"/>
    <ds:schemaRef ds:uri="http://purl.org/dc/terms/"/>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1405</TotalTime>
  <Words>20640</Words>
  <Application>Microsoft Office PowerPoint</Application>
  <PresentationFormat>Widescreen</PresentationFormat>
  <Paragraphs>1244</Paragraphs>
  <Slides>137</Slides>
  <Notes>94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137</vt:i4>
      </vt:variant>
    </vt:vector>
  </HeadingPairs>
  <TitlesOfParts>
    <vt:vector size="144" baseType="lpstr">
      <vt:lpstr>Arial</vt:lpstr>
      <vt:lpstr>Bahnschrift</vt:lpstr>
      <vt:lpstr>Calibri</vt:lpstr>
      <vt:lpstr>Calibri Light</vt:lpstr>
      <vt:lpstr>Courier New</vt:lpstr>
      <vt:lpstr>Lexend</vt:lpstr>
      <vt:lpstr>2_Office Theme</vt:lpstr>
      <vt:lpstr>DOMESTIC ABUSE  NEEDS ASSESSMENT </vt:lpstr>
      <vt:lpstr>Introduction</vt:lpstr>
      <vt:lpstr>Key Findings and Recommendations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RECOMMENDATIONS         A SHARED DATA STANDARD </vt:lpstr>
      <vt:lpstr>DATA RECOMMENDATIONS         ADDITIONAL INFORMATION RECORDING</vt:lpstr>
      <vt:lpstr>Domestic Abuse Needs Assessment – Main Body</vt:lpstr>
      <vt:lpstr>Needs Assessment Information</vt:lpstr>
      <vt:lpstr>Important Details for Retention</vt:lpstr>
      <vt:lpstr>PowerPoint Presentation</vt:lpstr>
      <vt:lpstr>Research Questions</vt:lpstr>
      <vt:lpstr>Domestic Abuse in Essex  &amp; Available Support An Overview  </vt:lpstr>
      <vt:lpstr>PowerPoint Presentation</vt:lpstr>
      <vt:lpstr>What Support is Available in Essex?</vt:lpstr>
      <vt:lpstr>Supporting Housing Needs </vt:lpstr>
      <vt:lpstr>Provider Safe Accommodation</vt:lpstr>
      <vt:lpstr>Support in Providers Accommodation</vt:lpstr>
      <vt:lpstr>Domestic Abuse Offer - Detailed</vt:lpstr>
      <vt:lpstr>Support from Local Authorities</vt:lpstr>
      <vt:lpstr>Demand for Domestic Abuse Services</vt:lpstr>
      <vt:lpstr>Key Findings</vt:lpstr>
      <vt:lpstr>Between April 2021 and September 2023 in Essex…</vt:lpstr>
      <vt:lpstr>Domestic Abuse crimes reported to Essex Police saw a decrease in late 2022, and have remained at a decreased level since</vt:lpstr>
      <vt:lpstr>Referrals to Compass have seen a large increase  </vt:lpstr>
      <vt:lpstr>Police recorded DA incidents of all risk levels decreased, while an increase occurred across all risk level  Compass referrals</vt:lpstr>
      <vt:lpstr>Referrals to Domestic Abuse providers have increased  </vt:lpstr>
      <vt:lpstr>Domestic Abuse providers’ volume of services increased in 2022, particularly for  North and Mid Essex providers</vt:lpstr>
      <vt:lpstr>Over 1,000 Compass referrals and 500 provider referrals were not progressed due to clients not wanting support</vt:lpstr>
      <vt:lpstr>What is the Demand for Safe Accommodation Services in Essex?</vt:lpstr>
      <vt:lpstr>Key Findings</vt:lpstr>
      <vt:lpstr>Between April 2021 and September 2023 in Essex…</vt:lpstr>
      <vt:lpstr>The number of victims in Refuge and Specialist Refuge has seen a large increase </vt:lpstr>
      <vt:lpstr>103 referrals to Refuge had an Advice, Information and Guidance outcome which providers recorded as being owed to lack of capacity to accommodate the clients.   An even larger number have rejected support or disengaged with the provider.   </vt:lpstr>
      <vt:lpstr>Approaches to Local Housing Authorities have seen an increase, while those resulting in support remained consistent</vt:lpstr>
      <vt:lpstr>How does Demand Vary by Area?  </vt:lpstr>
      <vt:lpstr>Key Findings</vt:lpstr>
      <vt:lpstr>PowerPoint Presentation</vt:lpstr>
      <vt:lpstr>PowerPoint Presentation</vt:lpstr>
      <vt:lpstr>COMPASS data shows that between April 2021 and September 2023, 11% (726) of clients who approached the service were from out of county.</vt:lpstr>
      <vt:lpstr>Out of county victims make up a large proportion of Specialist Refuge and Refuge clients, and of Compass referrals</vt:lpstr>
      <vt:lpstr>PowerPoint Presentation</vt:lpstr>
      <vt:lpstr>Which Services are Victims Accessing and for how Long?                                                                                                                                                                                                                                                                                                                                                                                                                                                                                                                                                                                                                                                                                                                                                                                                                                                                                                                                                                                                                                                                                                                                                                                                                                                                                                                                                                                                                                                                                                                                                                                                                                                                                                                                                                                                                                                                                                                                                                                                                                                                                                                                                                                                                                               </vt:lpstr>
      <vt:lpstr>PowerPoint Presentation</vt:lpstr>
      <vt:lpstr>Victims of Domestic Abuse spend on average over 2 months in Specialist Refuge, and over 3 months in Refuge or Community based support</vt:lpstr>
      <vt:lpstr>At least a quarter of district clients needed support to remain in their own home, and at least 22% were owed a Main Housing Duty</vt:lpstr>
      <vt:lpstr>Victims spend on average 3 to 4 months in temporary accommodation </vt:lpstr>
      <vt:lpstr>PowerPoint Presentation</vt:lpstr>
      <vt:lpstr>While data on this is limited, victims of domestic abuse are accessing housing support via other channels as well</vt:lpstr>
      <vt:lpstr>Nearly 1 in 4 Drug &amp; Alcohol service clients reported having experienced Domestic Abuse</vt:lpstr>
      <vt:lpstr>On a monthly average, over a quarter of Children &amp; Families Assessments in Essex Childrens Social Care flag domestic abuse</vt:lpstr>
      <vt:lpstr>In the Adult Social Care context, identifying domestic abuse is more challenging compared to other types of abuse</vt:lpstr>
      <vt:lpstr>What are the Characteristics &amp; Needs of Victims?</vt:lpstr>
      <vt:lpstr>What are the Protected Characteristics of Victims Accessing Domestic Abuse Support? </vt:lpstr>
      <vt:lpstr>Key Findings</vt:lpstr>
      <vt:lpstr>The proportion of female and male victims varies across services</vt:lpstr>
      <vt:lpstr>Most Domestic Abuse Victims are ages 26 to 45 </vt:lpstr>
      <vt:lpstr>Proportions of Global Majority* victims are slightly higher across services than in Police recorded incidents</vt:lpstr>
      <vt:lpstr>LGBTQ+ Victims appear to be under-represented in Domestic Abuse services when comparing to national estimates</vt:lpstr>
      <vt:lpstr>What other Needs are Clients presenting?     </vt:lpstr>
      <vt:lpstr>Key Findings </vt:lpstr>
      <vt:lpstr>66% of victims supported by providers and at least 57% of those supported by districts have children </vt:lpstr>
      <vt:lpstr>5% of provider supported victims are pregnant, of which 75% already have one or more children </vt:lpstr>
      <vt:lpstr>Over half of victims supported by providers and at least 1 in 4 of district supported ones have Mental Health Needs </vt:lpstr>
      <vt:lpstr>At least 12% to 13% of victims have Physical Health Needs and Disabilities </vt:lpstr>
      <vt:lpstr>At least 6% of district supported victims and 3% of provider supported victims have a Learning Disability</vt:lpstr>
      <vt:lpstr>1 in 2 victims within Specialist Refuge had alcohol support needs, whilst 1 in 4 victims supported by Drug &amp; Alcohol Services had experienced DA    </vt:lpstr>
      <vt:lpstr>Over two thirds of victims in Specialist Refuge have Drug Dependency Needs, whilst 22% of Drug Support service clients have experienced DA </vt:lpstr>
      <vt:lpstr>7% of victims in Refuge have No Recourse to Public Funds, and 15% of victims in Specialist Refuge have an Offending History</vt:lpstr>
      <vt:lpstr>13% of victims in Refuge and 4% of district supported victims have experienced sexual abuse </vt:lpstr>
      <vt:lpstr>Are any of the Characteristics or Needs of Victims preventing them from accessing services or leading to Complexity in Relation to their Needed Support?   </vt:lpstr>
      <vt:lpstr>Key Findings </vt:lpstr>
      <vt:lpstr>Cont. </vt:lpstr>
      <vt:lpstr>Older victims may be under-accessing Domestic Abuse services</vt:lpstr>
      <vt:lpstr>Almost a third of Safeguarding Concerns were male</vt:lpstr>
      <vt:lpstr>Older victims are more likely to have physical support needs</vt:lpstr>
      <vt:lpstr>Over a quarter of victims recorded by the Police are men, but less than 10% of victims supported across DA services are male</vt:lpstr>
      <vt:lpstr>Nearly 1 in 2 men who did not progress to a service after being referred to South and West Essex DA providers, did not engage or want support</vt:lpstr>
      <vt:lpstr>PowerPoint Presentation</vt:lpstr>
      <vt:lpstr> </vt:lpstr>
      <vt:lpstr>Male victims are more likely to be age 66 and older than women</vt:lpstr>
      <vt:lpstr>Older victims are less likely to be from a global majority or Irish, Roma, Irish Traveller or other White ethnic group</vt:lpstr>
      <vt:lpstr>11% of victims from a global majority  ethnic group* are in the UK on a visa, or as a Refugee</vt:lpstr>
      <vt:lpstr>23% (359) of global majority* provider supported victims went on to Community Services** and 25% (398) to Community Outreach, with these being the most common provisions for global majority* clients, followed by IDVA (18%, 287)  </vt:lpstr>
      <vt:lpstr>The proportion of global majority* clients who accessed services differed by each service type  Most of the global majority* clients who accessed the BAME Outreach Service (41%) and Male Practitioner Project (44%) were Asian/Asian British/Asian Welsh clients.  Community Outreach (31%, 128), CYP services (33%) and Specialist Refuge (37%) were accessed the most out of non-White British groups by Irish, Gypsy, Irish Traveller, Roma or White Other groups.  Black/Black British/Black Welsh/ Caribbean/African were the largest global majority* group within Refuge, accounting for over a third of minority clients (30%).        </vt:lpstr>
      <vt:lpstr>70% of LGBTQ+ victims and 58% of transgender victims are presenting mental health needs</vt:lpstr>
      <vt:lpstr>The proportions of LGBTQ+ female victims and of LGBTQ+ ethnic minority victims are smaller than their counterparts</vt:lpstr>
      <vt:lpstr>Community Services and Outreach accounted for over half of the provision received by LGBTQ+ clients, with fewer LGBTQ+ victims accessing refuge.</vt:lpstr>
      <vt:lpstr>Similarly, most Transgender clients were referred to Community Services and Outreach, and few accessed refuge services. </vt:lpstr>
      <vt:lpstr>Support for children was a key theme in interviews with victims</vt:lpstr>
      <vt:lpstr>48% of parents have mental health needs  and 48% of parents in Refuge are unemployed</vt:lpstr>
      <vt:lpstr>30% to 39% of victims with a drug or alcohol dependency are parents</vt:lpstr>
      <vt:lpstr>Over a third of children from domestic abuse flagged households are under the age of 5</vt:lpstr>
      <vt:lpstr> </vt:lpstr>
      <vt:lpstr>Conversations with children and young people highlighted trust in professionals</vt:lpstr>
      <vt:lpstr>Experiences  with Current Support</vt:lpstr>
      <vt:lpstr>What are the Experiences of Victims with the Support they have received?     </vt:lpstr>
      <vt:lpstr>Key Findings</vt:lpstr>
      <vt:lpstr>Experiences of good support include professionals and peers</vt:lpstr>
      <vt:lpstr>The additional services which support victims in Refuge were highlighted</vt:lpstr>
      <vt:lpstr>Challenges experienced by victims </vt:lpstr>
      <vt:lpstr>Negative experiences with housing</vt:lpstr>
      <vt:lpstr>What does the Typical Journey to Accessing Support and Throughout the Service look like?      </vt:lpstr>
      <vt:lpstr>Key Findings</vt:lpstr>
      <vt:lpstr>What prompts domestic abuse victims to approach support services? </vt:lpstr>
      <vt:lpstr>Many victims’ service journeys start through the Police or direct contact with Compass</vt:lpstr>
      <vt:lpstr>Many provider referrals are initially picked up by Duty Teams and then referred further</vt:lpstr>
      <vt:lpstr>Further training of professionals has been emphasized in interviews with victims</vt:lpstr>
      <vt:lpstr>Lack of join-up between services can generate difficulties throughout victims’ service journeys </vt:lpstr>
      <vt:lpstr>Outcomes following Support </vt:lpstr>
      <vt:lpstr>What Outcomes do Victims experience following Services?      </vt:lpstr>
      <vt:lpstr>96% of clients who received provision went on to complete their allocated service</vt:lpstr>
      <vt:lpstr>Housing was secured in at least 973 instances through Local Authorities </vt:lpstr>
      <vt:lpstr>Safe housing for moving on has been identified through interviews as requiring improvement</vt:lpstr>
      <vt:lpstr>Service follow-on support was also identified through interviews as requiring improvement</vt:lpstr>
      <vt:lpstr>How many go on to need Support again?       </vt:lpstr>
      <vt:lpstr>Whilst most clients don’t repeat in services, those who did mostly returned a second time </vt:lpstr>
      <vt:lpstr>Community Services had the greatest volume and range of repeats, whilst Specialist Refuge had the least repeats </vt:lpstr>
      <vt:lpstr>How can Current Support be Improved?  </vt:lpstr>
      <vt:lpstr>How well are needs being met?</vt:lpstr>
      <vt:lpstr>How can support be improved?</vt:lpstr>
      <vt:lpstr>Appendix</vt:lpstr>
      <vt:lpstr>Data &amp; Analysis</vt:lpstr>
      <vt:lpstr>Analytical Approach </vt:lpstr>
      <vt:lpstr>Quantitative Data Sources</vt:lpstr>
      <vt:lpstr>Qualitative Data</vt:lpstr>
      <vt:lpstr>PowerPoint Presentation</vt:lpstr>
      <vt:lpstr>References</vt:lpstr>
      <vt:lpstr>This information is issued by: Essex County Council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DOMESTIC ABUSE  NEEDS ASSESSMENT</dc:title>
  <dc:creator>Ana Dutu - Analyst</dc:creator>
  <cp:lastModifiedBy>Gaynor Sproul - Commissioning Manager</cp:lastModifiedBy>
  <cp:revision>26</cp:revision>
  <dcterms:created xsi:type="dcterms:W3CDTF">2024-02-14T14:24:44Z</dcterms:created>
  <dcterms:modified xsi:type="dcterms:W3CDTF">2024-10-09T12:50:50Z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0x0101009088E747E52D0B46A8DA21D516C0E3DE</vt:lpwstr>
  </property>
  <property fmtid="{D5CDD505-2E9C-101B-9397-08002B2CF9AE}" pid="3" name="MSIP_Label_39d8be9e-c8d9-4b9c-bd40-2c27cc7ea2e6_Enabled">
    <vt:lpwstr>true</vt:lpwstr>
  </property>
  <property fmtid="{D5CDD505-2E9C-101B-9397-08002B2CF9AE}" pid="4" name="MSIP_Label_39d8be9e-c8d9-4b9c-bd40-2c27cc7ea2e6_SetDate">
    <vt:lpwstr>2022-11-21T15:54:52Z</vt:lpwstr>
  </property>
  <property fmtid="{D5CDD505-2E9C-101B-9397-08002B2CF9AE}" pid="5" name="MSIP_Label_39d8be9e-c8d9-4b9c-bd40-2c27cc7ea2e6_Method">
    <vt:lpwstr>Standard</vt:lpwstr>
  </property>
  <property fmtid="{D5CDD505-2E9C-101B-9397-08002B2CF9AE}" pid="6" name="MSIP_Label_39d8be9e-c8d9-4b9c-bd40-2c27cc7ea2e6_Name">
    <vt:lpwstr>39d8be9e-c8d9-4b9c-bd40-2c27cc7ea2e6</vt:lpwstr>
  </property>
  <property fmtid="{D5CDD505-2E9C-101B-9397-08002B2CF9AE}" pid="7" name="MSIP_Label_39d8be9e-c8d9-4b9c-bd40-2c27cc7ea2e6_SiteId">
    <vt:lpwstr>a8b4324f-155c-4215-a0f1-7ed8cc9a992f</vt:lpwstr>
  </property>
  <property fmtid="{D5CDD505-2E9C-101B-9397-08002B2CF9AE}" pid="8" name="MSIP_Label_39d8be9e-c8d9-4b9c-bd40-2c27cc7ea2e6_ActionId">
    <vt:lpwstr>5715f456-9f2d-4555-ac61-58155fbe27be</vt:lpwstr>
  </property>
  <property fmtid="{D5CDD505-2E9C-101B-9397-08002B2CF9AE}" pid="9" name="MSIP_Label_39d8be9e-c8d9-4b9c-bd40-2c27cc7ea2e6_ContentBits">
    <vt:lpwstr>0</vt:lpwstr>
  </property>
  <property fmtid="{D5CDD505-2E9C-101B-9397-08002B2CF9AE}" pid="10" name="Content Subject">
    <vt:lpwstr/>
  </property>
</Properties>
</file>