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0" r:id="rId5"/>
  </p:sldMasterIdLst>
  <p:notesMasterIdLst>
    <p:notesMasterId r:id="rId12"/>
  </p:notesMasterIdLst>
  <p:handoutMasterIdLst>
    <p:handoutMasterId r:id="rId13"/>
  </p:handoutMasterIdLst>
  <p:sldIdLst>
    <p:sldId id="589" r:id="rId6"/>
    <p:sldId id="303" r:id="rId7"/>
    <p:sldId id="658" r:id="rId8"/>
    <p:sldId id="660" r:id="rId9"/>
    <p:sldId id="277" r:id="rId10"/>
    <p:sldId id="275" r:id="rId11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62D552-7DD9-8182-545C-FAD192EC5249}" name="Gemma Warsap - Research Fellow" initials="GWRF" userId="S::gemma.warsap@essex.gov.uk::d18dd3f6-eb38-43f3-809f-71fa2db725b3" providerId="AD"/>
  <p188:author id="{5FC6C654-DDAF-EA27-614C-9E86DD3163BA}" name="Maresa Beazley - Senior Researcher" initials="MBSR" userId="S::Maresa.Beazley@essex.gov.uk::5f8a0d0f-7495-4475-8968-cf1e28e5c564" providerId="AD"/>
  <p188:author id="{58497689-813B-9830-61D0-74DFD94B27F4}" name="Emily Brodie - Intelligence Manager" initials="EM" userId="S::emily.brodie@essex.gov.uk::72612abd-c561-46f0-925a-0548d2cab26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Brodie - Intelligence Manager" initials="EBIM" lastIdx="3" clrIdx="0">
    <p:extLst>
      <p:ext uri="{19B8F6BF-5375-455C-9EA6-DF929625EA0E}">
        <p15:presenceInfo xmlns:p15="http://schemas.microsoft.com/office/powerpoint/2012/main" userId="S::Emily.Brodie@essex.gov.uk::72612abd-c561-46f0-925a-0548d2cab26d" providerId="AD"/>
      </p:ext>
    </p:extLst>
  </p:cmAuthor>
  <p:cmAuthor id="2" name="Maresa Beazley - Senior Researcher" initials="MBSR" lastIdx="5" clrIdx="1">
    <p:extLst>
      <p:ext uri="{19B8F6BF-5375-455C-9EA6-DF929625EA0E}">
        <p15:presenceInfo xmlns:p15="http://schemas.microsoft.com/office/powerpoint/2012/main" userId="S::Maresa.Beazley@essex.gov.uk::5f8a0d0f-7495-4475-8968-cf1e28e5c564" providerId="AD"/>
      </p:ext>
    </p:extLst>
  </p:cmAuthor>
  <p:cmAuthor id="3" name="Denise Evora - Intern" initials="DEI" lastIdx="2" clrIdx="2">
    <p:extLst>
      <p:ext uri="{19B8F6BF-5375-455C-9EA6-DF929625EA0E}">
        <p15:presenceInfo xmlns:p15="http://schemas.microsoft.com/office/powerpoint/2012/main" userId="S::Denise.Evora@essex.gov.uk::bab56242-47e6-441c-aaea-9d619727d6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3959A2-4B4F-456A-AFF9-A125C739E141}" v="5" dt="2022-10-25T15:22:24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598618-1D57-4B5C-A2BA-AB973345E0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7F357-0D55-4138-855C-514CD7182D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9060-2ADF-4193-A24D-630380E3272F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A3627-6A23-49A7-B48F-08B2D5A4ED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11522-0168-45CF-AE55-2EA667C39F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574C8-457A-422D-A0E2-F044F9EFA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75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BE07A-C82A-4C14-9070-BAE71C072A70}" type="datetimeFigureOut">
              <a:rPr lang="en-GB" smtClean="0"/>
              <a:t>25/10/2022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98A20-DE75-4316-B972-A02B84A0F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2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2D4AC-BE68-4987-995B-89E7F5B480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82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2D4AC-BE68-4987-995B-89E7F5B480A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1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598A20-DE75-4316-B972-A02B84A0F47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9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598A20-DE75-4316-B972-A02B84A0F47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08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A125-F62A-4414-8C35-969B08031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717CC-8A03-440F-AA3D-011C9ED86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2000"/>
            <a:ext cx="9144000" cy="1026000"/>
          </a:xfrm>
        </p:spPr>
        <p:txBody>
          <a:bodyPr rIns="900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4" descr="Essex County Council logo">
            <a:extLst>
              <a:ext uri="{FF2B5EF4-FFF2-40B4-BE49-F238E27FC236}">
                <a16:creationId xmlns:a16="http://schemas.microsoft.com/office/drawing/2014/main" id="{5EF8C64B-87C9-4324-BA52-F16806A36D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39648" y="5795377"/>
            <a:ext cx="1530350" cy="73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65D6-2D20-4211-9E74-82220561C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62799"/>
            <a:ext cx="11552400" cy="819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80FB3D-B147-470B-AFB3-1D8AD802D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472400"/>
            <a:ext cx="5709600" cy="1072800"/>
          </a:xfrm>
        </p:spPr>
        <p:txBody>
          <a:bodyPr anchor="b" anchorCtr="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 descr="Add description of icon">
            <a:extLst>
              <a:ext uri="{FF2B5EF4-FFF2-40B4-BE49-F238E27FC236}">
                <a16:creationId xmlns:a16="http://schemas.microsoft.com/office/drawing/2014/main" id="{5E5197B7-95FB-49F8-A97B-FE41C5A9596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6000" y="2844000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D9A13C7-EBEB-436D-ADBB-86B6FB45B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3600" y="2833200"/>
            <a:ext cx="4842000" cy="7560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2000"/>
            </a:lvl1pPr>
            <a:lvl2pPr>
              <a:lnSpc>
                <a:spcPct val="90000"/>
              </a:lnSpc>
              <a:spcBef>
                <a:spcPts val="1000"/>
              </a:spcBef>
              <a:defRPr/>
            </a:lvl2pPr>
            <a:lvl3pPr>
              <a:lnSpc>
                <a:spcPct val="90000"/>
              </a:lnSpc>
              <a:spcBef>
                <a:spcPts val="1000"/>
              </a:spcBef>
              <a:defRPr/>
            </a:lvl3pPr>
            <a:lvl4pPr>
              <a:lnSpc>
                <a:spcPct val="90000"/>
              </a:lnSpc>
              <a:spcBef>
                <a:spcPts val="1000"/>
              </a:spcBef>
              <a:defRPr/>
            </a:lvl4pPr>
            <a:lvl5pPr>
              <a:lnSpc>
                <a:spcPct val="90000"/>
              </a:lnSpc>
              <a:spcBef>
                <a:spcPts val="10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0" descr="Add description of icon">
            <a:extLst>
              <a:ext uri="{FF2B5EF4-FFF2-40B4-BE49-F238E27FC236}">
                <a16:creationId xmlns:a16="http://schemas.microsoft.com/office/drawing/2014/main" id="{E1F258FF-4B37-4A44-B4C1-D1BA723E389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6000" y="3706361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97407CB3-47A4-4E12-A52E-B93683369F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73600" y="3695561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16" name="Picture Placeholder 10" descr="Add description of icon">
            <a:extLst>
              <a:ext uri="{FF2B5EF4-FFF2-40B4-BE49-F238E27FC236}">
                <a16:creationId xmlns:a16="http://schemas.microsoft.com/office/drawing/2014/main" id="{3C5E2EB3-8CF7-45B8-8005-13469FEC529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06000" y="456872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23DD8221-60E9-48F6-AB0A-24200E1945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73600" y="455792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0" name="Picture Placeholder 10" descr="Add description of icon">
            <a:extLst>
              <a:ext uri="{FF2B5EF4-FFF2-40B4-BE49-F238E27FC236}">
                <a16:creationId xmlns:a16="http://schemas.microsoft.com/office/drawing/2014/main" id="{E44E0A33-14B1-4850-90E3-B3F3BB84DDE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06000" y="543108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CE8EBFC4-167A-4580-99A8-DA37B6E5B93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3600" y="542028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0C1395-B34F-4803-A4D2-4DA98255D6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0390" y="1472400"/>
            <a:ext cx="5709600" cy="1072800"/>
          </a:xfrm>
        </p:spPr>
        <p:txBody>
          <a:bodyPr anchor="b" anchorCtr="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10" descr="Add description of icon">
            <a:extLst>
              <a:ext uri="{FF2B5EF4-FFF2-40B4-BE49-F238E27FC236}">
                <a16:creationId xmlns:a16="http://schemas.microsoft.com/office/drawing/2014/main" id="{A361E0A4-5EB1-4215-8DC2-CED3494C2D9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60390" y="2844000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2670E9D-A433-4252-83B1-B7A43D93B2D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027990" y="2833200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4" name="Picture Placeholder 10" descr="Add description of icon">
            <a:extLst>
              <a:ext uri="{FF2B5EF4-FFF2-40B4-BE49-F238E27FC236}">
                <a16:creationId xmlns:a16="http://schemas.microsoft.com/office/drawing/2014/main" id="{5B3FCA71-4537-495B-80EA-200ED4EC16A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60390" y="3706361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340D156D-DA34-42DA-9274-A5EDA44D361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027990" y="3695561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6" name="Picture Placeholder 10" descr="Add description of icon">
            <a:extLst>
              <a:ext uri="{FF2B5EF4-FFF2-40B4-BE49-F238E27FC236}">
                <a16:creationId xmlns:a16="http://schemas.microsoft.com/office/drawing/2014/main" id="{56DD2F7A-B075-4552-B302-F8CDF5BAA4D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160390" y="456872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9E881038-0BF1-4AFE-89BF-123DC292976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027990" y="455792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8" name="Picture Placeholder 10" descr="Add description of icon">
            <a:extLst>
              <a:ext uri="{FF2B5EF4-FFF2-40B4-BE49-F238E27FC236}">
                <a16:creationId xmlns:a16="http://schemas.microsoft.com/office/drawing/2014/main" id="{7497D6D3-CFF8-46AE-9C49-765B38D3058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0390" y="543108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C807658B-4C02-4D17-91BC-1A29B83178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027990" y="542028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061E1-C4EC-4D2B-83A2-B93DC9A9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80F02-06A0-42B8-BA2D-6D55141D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BE84B-A188-4496-8E34-7FC2AFC3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525F55F-F1F9-478C-A34D-646D5FA7D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799" y="2689314"/>
            <a:ext cx="11565191" cy="0"/>
          </a:xfrm>
          <a:prstGeom prst="line">
            <a:avLst/>
          </a:prstGeom>
          <a:ln w="38100">
            <a:solidFill>
              <a:srgbClr val="004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8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F6EA-4ABA-49B3-BE76-BD774DFE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1649"/>
            <a:ext cx="11552400" cy="8306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5EA239-AA2E-48E8-99A7-42CEED80F8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263100"/>
            <a:ext cx="11552238" cy="6192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1190B89-ECB1-4F74-A404-532C7BBA88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01625" y="1992313"/>
            <a:ext cx="11552238" cy="4186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03193-AE40-4EC6-8BF8-CCC2ADDD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EF239-E34A-4E55-8538-4BB977D7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1B4F5-114B-4B4F-B93B-3A1A5C39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73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A4CE7-A7CC-4F45-B88D-D88A615B1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31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6485FC-04C8-417A-910C-DC19B9780A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263100"/>
            <a:ext cx="11552400" cy="619200"/>
          </a:xfrm>
        </p:spPr>
        <p:txBody>
          <a:bodyPr numCol="4" spcCol="36000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2539B90-4B1F-46A3-9681-539EC8E93C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163" y="2063075"/>
            <a:ext cx="11552237" cy="4115475"/>
          </a:xfrm>
        </p:spPr>
        <p:txBody>
          <a:bodyPr numCol="4" spcCol="360000"/>
          <a:lstStyle>
            <a:lvl1pPr marL="0" indent="0">
              <a:buNone/>
              <a:defRPr sz="2400"/>
            </a:lvl1pPr>
            <a:lvl2pPr marL="234000">
              <a:defRPr/>
            </a:lvl2pPr>
            <a:lvl3pPr marL="468000">
              <a:defRPr/>
            </a:lvl3pPr>
            <a:lvl4pPr marL="702000">
              <a:defRPr/>
            </a:lvl4pPr>
            <a:lvl5pPr marL="936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5B127-697A-4225-9EDD-070A53F1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FDC0C-8B72-418E-AE56-392077E6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AE4EB-8737-404F-8267-D29E4DAE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903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1D49-D8D5-41C3-B16D-BF857BF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600" y="4116790"/>
            <a:ext cx="2689200" cy="2476800"/>
          </a:xfrm>
        </p:spPr>
        <p:txBody>
          <a:bodyPr lIns="0" bIns="46800" anchor="t" anchorCtr="0"/>
          <a:lstStyle>
            <a:lvl1pPr>
              <a:lnSpc>
                <a:spcPct val="100000"/>
              </a:lnSpc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FA85D0-7C53-42AD-A812-61153B1DC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76000" y="4115502"/>
            <a:ext cx="3459600" cy="2478088"/>
          </a:xfrm>
        </p:spPr>
        <p:txBody>
          <a:bodyPr lIns="0" tIns="468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200">
                <a:solidFill>
                  <a:schemeClr val="bg1"/>
                </a:solidFill>
              </a:defRPr>
            </a:lvl2pPr>
            <a:lvl3pPr>
              <a:buNone/>
              <a:defRPr sz="1200">
                <a:solidFill>
                  <a:schemeClr val="bg1"/>
                </a:solidFill>
              </a:defRPr>
            </a:lvl3pPr>
            <a:lvl4pPr>
              <a:buNone/>
              <a:defRPr sz="1200">
                <a:solidFill>
                  <a:schemeClr val="bg1"/>
                </a:solidFill>
              </a:defRPr>
            </a:lvl4pPr>
            <a:lvl5pPr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137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C085-0326-4C93-AD8C-479C72ED0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AAFC9-35CA-42B6-B07C-0BACF316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607FE-3094-4C49-B924-D15AE623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3546D-93EF-4729-B2C4-38BC1358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C472B-89C8-4DED-A734-C6F534D4F85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779C-2AF6-46D0-BB9C-31136A77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32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A4DE-FDA8-433B-936F-8B88A250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62E7F-1D86-434D-8B70-42729D5D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7BD44-4FD0-44F4-9561-331F9ACD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1C60A-1542-4599-B89C-D00423F08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234D8F-3656-478D-B853-28E4F20B38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6000" y="1256400"/>
            <a:ext cx="5428800" cy="49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7241E3-D385-4DC5-A238-8CF214F6B7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29600" y="1256400"/>
            <a:ext cx="5428800" cy="49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659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5C9A-39FD-4C1E-957B-F78737A9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1A537-2F94-4FAC-8D45-F4C82F94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F9823A-8CF6-40A6-A585-A1978389F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C93721-0044-48DD-814F-4E40BD433741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194AF-515B-4CA1-965F-3888279B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983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799D5-9C64-4C44-B0E6-C22AEFC9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AC231-7279-49D8-BFD3-85BD6399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A4203-B1B6-42D7-86AB-DFB99C81B19A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B58F9-C300-4062-9D38-E1F291F4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699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A125-F62A-4414-8C35-969B08031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717CC-8A03-440F-AA3D-011C9ED86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2000"/>
            <a:ext cx="9144000" cy="1026000"/>
          </a:xfrm>
        </p:spPr>
        <p:txBody>
          <a:bodyPr rIns="900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5" name="Picture 4" descr="Essex County Council logo">
            <a:extLst>
              <a:ext uri="{FF2B5EF4-FFF2-40B4-BE49-F238E27FC236}">
                <a16:creationId xmlns:a16="http://schemas.microsoft.com/office/drawing/2014/main" id="{5EF8C64B-87C9-4324-BA52-F16806A36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9648" y="5795377"/>
            <a:ext cx="1530350" cy="739107"/>
          </a:xfrm>
          <a:prstGeom prst="rect">
            <a:avLst/>
          </a:prstGeom>
        </p:spPr>
      </p:pic>
      <p:pic>
        <p:nvPicPr>
          <p:cNvPr id="6" name="Picture 5" descr="Essex County Council logo">
            <a:extLst>
              <a:ext uri="{FF2B5EF4-FFF2-40B4-BE49-F238E27FC236}">
                <a16:creationId xmlns:a16="http://schemas.microsoft.com/office/drawing/2014/main" id="{3F820917-EC5C-4EFC-950F-553187BB2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9648" y="5795377"/>
            <a:ext cx="1530350" cy="73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51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68680E8-666B-4F1A-A78A-D59CAC0B5E1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1625" y="17856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A7E22-1A04-48F0-B5A3-0579B896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7176"/>
            <a:ext cx="11552400" cy="113172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59289-9A9B-4863-88A8-800E5193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C218AA-0319-4184-85EC-54DD732B49C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D24F6-5900-4426-8CA6-5E599383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9DEDD-F3C9-4DB9-8AB7-9B9FAE58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FCCB34-DDF7-4318-9C93-3CA1912F62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10400" y="1785938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5F07E28-6A00-4FDD-A725-52B4301AAE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10400" y="29520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95350E13-471F-4950-B14C-729E49A8168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10400" y="41904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7A2EF067-1F3F-4B12-8615-D23C15BB6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10400" y="53928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471A5A04-368F-48F2-8E4A-166561D38E0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14400" y="1785938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C2150ACD-AEB1-460D-9C24-43251BCA8CC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214400" y="29520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67EBB98E-DD76-4352-AAA2-87D48F8818D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14400" y="41904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93AC6C7A-B293-469A-8731-D27D97BF3C1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14400" y="53928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B6A3B345-E852-4B4B-9D8E-1A9B25ABAB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01625" y="2951662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BEE9308F-D5EE-4D3D-9C47-B58F134A796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01625" y="41904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80E08A42-0F58-446B-94C2-AB973E93BC2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01625" y="53928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E7359723-D7AB-4162-B5D6-542FE57ED2D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210000" y="17856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0" name="Text Placeholder 24">
            <a:extLst>
              <a:ext uri="{FF2B5EF4-FFF2-40B4-BE49-F238E27FC236}">
                <a16:creationId xmlns:a16="http://schemas.microsoft.com/office/drawing/2014/main" id="{875B2E40-430D-4757-B86D-915E7CF82E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000" y="2951662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1" name="Text Placeholder 24">
            <a:extLst>
              <a:ext uri="{FF2B5EF4-FFF2-40B4-BE49-F238E27FC236}">
                <a16:creationId xmlns:a16="http://schemas.microsoft.com/office/drawing/2014/main" id="{8B12E074-12DD-4906-AD45-6A5A25508A5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000" y="41904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BF4BB1D9-FC03-4090-9F94-EF8BEAC5C1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10000" y="53928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</p:spTree>
    <p:extLst>
      <p:ext uri="{BB962C8B-B14F-4D97-AF65-F5344CB8AC3E}">
        <p14:creationId xmlns:p14="http://schemas.microsoft.com/office/powerpoint/2010/main" val="23601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68680E8-666B-4F1A-A78A-D59CAC0B5E1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1625" y="17856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A7E22-1A04-48F0-B5A3-0579B896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7176"/>
            <a:ext cx="11552400" cy="113172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459289-9A9B-4863-88A8-800E5193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C218AA-0319-4184-85EC-54DD732B49C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D24F6-5900-4426-8CA6-5E599383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9DEDD-F3C9-4DB9-8AB7-9B9FAE58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FCCB34-DDF7-4318-9C93-3CA1912F62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10400" y="1785938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5F07E28-6A00-4FDD-A725-52B4301AAE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10400" y="29520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95350E13-471F-4950-B14C-729E49A8168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10400" y="41904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7A2EF067-1F3F-4B12-8615-D23C15BB6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10400" y="53928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471A5A04-368F-48F2-8E4A-166561D38E0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14400" y="1785938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C2150ACD-AEB1-460D-9C24-43251BCA8CC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214400" y="29520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67EBB98E-DD76-4352-AAA2-87D48F8818D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14400" y="41904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93AC6C7A-B293-469A-8731-D27D97BF3C1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14400" y="5392800"/>
            <a:ext cx="4114800" cy="957600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B6A3B345-E852-4B4B-9D8E-1A9B25ABAB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01625" y="2951662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BEE9308F-D5EE-4D3D-9C47-B58F134A796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01625" y="41904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80E08A42-0F58-446B-94C2-AB973E93BC2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01625" y="53928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E7359723-D7AB-4162-B5D6-542FE57ED2D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210000" y="17856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0" name="Text Placeholder 24">
            <a:extLst>
              <a:ext uri="{FF2B5EF4-FFF2-40B4-BE49-F238E27FC236}">
                <a16:creationId xmlns:a16="http://schemas.microsoft.com/office/drawing/2014/main" id="{875B2E40-430D-4757-B86D-915E7CF82E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000" y="2951662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1" name="Text Placeholder 24">
            <a:extLst>
              <a:ext uri="{FF2B5EF4-FFF2-40B4-BE49-F238E27FC236}">
                <a16:creationId xmlns:a16="http://schemas.microsoft.com/office/drawing/2014/main" id="{8B12E074-12DD-4906-AD45-6A5A25508A5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000" y="41904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BF4BB1D9-FC03-4090-9F94-EF8BEAC5C1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210000" y="5392800"/>
            <a:ext cx="835025" cy="957262"/>
          </a:xfrm>
          <a:solidFill>
            <a:schemeClr val="accent1"/>
          </a:solidFill>
        </p:spPr>
        <p:txBody>
          <a:bodyPr/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  <a:lvl2pPr indent="0">
              <a:buFontTx/>
              <a:buNone/>
              <a:defRPr sz="3200" b="1">
                <a:solidFill>
                  <a:schemeClr val="bg2"/>
                </a:solidFill>
              </a:defRPr>
            </a:lvl2pPr>
            <a:lvl3pPr indent="0">
              <a:buFontTx/>
              <a:buNone/>
              <a:defRPr sz="3200" b="1">
                <a:solidFill>
                  <a:schemeClr val="bg2"/>
                </a:solidFill>
              </a:defRPr>
            </a:lvl3pPr>
            <a:lvl4pPr indent="0">
              <a:buFontTx/>
              <a:buNone/>
              <a:defRPr sz="3200" b="1">
                <a:solidFill>
                  <a:schemeClr val="bg2"/>
                </a:solidFill>
              </a:defRPr>
            </a:lvl4pPr>
            <a:lvl5pPr indent="0">
              <a:buFontTx/>
              <a:buNone/>
              <a:defRPr sz="32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text </a:t>
            </a:r>
          </a:p>
        </p:txBody>
      </p:sp>
    </p:spTree>
    <p:extLst>
      <p:ext uri="{BB962C8B-B14F-4D97-AF65-F5344CB8AC3E}">
        <p14:creationId xmlns:p14="http://schemas.microsoft.com/office/powerpoint/2010/main" val="4144520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Cover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E15C-E1A1-4B98-8BD9-208FCE928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8000" y="2149200"/>
            <a:ext cx="6282000" cy="1602000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DA4A9-7C4E-478D-A8E5-F8B8B1B36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8000" y="4136400"/>
            <a:ext cx="6282000" cy="2012400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FCB315-E196-452C-8413-F646CF5C9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09" b="7829"/>
          <a:stretch/>
        </p:blipFill>
        <p:spPr>
          <a:xfrm>
            <a:off x="0" y="3104147"/>
            <a:ext cx="4457105" cy="37538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E1C151-BF59-48DD-8681-A602AF67D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09" b="7829"/>
          <a:stretch/>
        </p:blipFill>
        <p:spPr>
          <a:xfrm>
            <a:off x="0" y="3104147"/>
            <a:ext cx="4457105" cy="37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04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51428-98EF-4EA7-8B53-95D6FD38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00" y="1252800"/>
            <a:ext cx="4467600" cy="2176200"/>
          </a:xfrm>
        </p:spPr>
        <p:txBody>
          <a:bodyPr anchor="t" anchorCtr="0"/>
          <a:lstStyle>
            <a:lvl1pPr>
              <a:defRPr sz="29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06DD8-7948-4C50-8639-F46F08C3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D5E15D-C647-44B0-9FBF-6F4C1B356057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5D05F-13B2-4DDE-AEE5-2FFBC910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A3DFD-1456-4660-8744-18148456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701184-D5F5-4AF5-B171-04B46C4EF918}"/>
              </a:ext>
            </a:extLst>
          </p:cNvPr>
          <p:cNvCxnSpPr>
            <a:cxnSpLocks/>
          </p:cNvCxnSpPr>
          <p:nvPr/>
        </p:nvCxnSpPr>
        <p:spPr>
          <a:xfrm>
            <a:off x="6080926" y="1212573"/>
            <a:ext cx="0" cy="39358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F6BDD9D-CE1E-401B-B998-ED51586F7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1600" y="1252800"/>
            <a:ext cx="4467600" cy="3353067"/>
          </a:xfrm>
        </p:spPr>
        <p:txBody>
          <a:bodyPr/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5A4B8D9-1F1E-4251-87E0-DCB69C9FDA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21600" y="4776642"/>
            <a:ext cx="4467598" cy="37182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995476-EC4A-43DA-8B35-50DAB92560EC}"/>
              </a:ext>
            </a:extLst>
          </p:cNvPr>
          <p:cNvCxnSpPr>
            <a:cxnSpLocks/>
          </p:cNvCxnSpPr>
          <p:nvPr/>
        </p:nvCxnSpPr>
        <p:spPr>
          <a:xfrm>
            <a:off x="6080926" y="1212573"/>
            <a:ext cx="0" cy="39358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768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5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537804"/>
            <a:ext cx="5428800" cy="54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1265650"/>
            <a:ext cx="5428800" cy="4912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86A8442-B40B-4D24-9029-4E6108BD5EF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59538" y="130175"/>
            <a:ext cx="5722937" cy="6165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Object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60B2A5-7D25-4EFB-8691-668AB5BA651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0666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messag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7175"/>
            <a:ext cx="11552400" cy="71236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1261404"/>
            <a:ext cx="3888000" cy="2059200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0613A6-A489-428B-9466-BB2CA556283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Content Placeholder 3" descr="Add description of object (table/graph/picture, etc)">
            <a:extLst>
              <a:ext uri="{FF2B5EF4-FFF2-40B4-BE49-F238E27FC236}">
                <a16:creationId xmlns:a16="http://schemas.microsoft.com/office/drawing/2014/main" id="{67B85DDB-4159-4BB4-A59E-5BE213A74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1200" y="1249363"/>
            <a:ext cx="7393775" cy="49291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82420F-7E00-4112-B16C-8B3BEE0168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430800"/>
            <a:ext cx="4471200" cy="2747751"/>
          </a:xfrm>
          <a:solidFill>
            <a:schemeClr val="accent1"/>
          </a:solidFill>
        </p:spPr>
        <p:txBody>
          <a:bodyPr lIns="468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64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message and objec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7605798-CE35-4206-A97D-EB4777053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754488"/>
            <a:ext cx="6096000" cy="4103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4E1A6-9EC2-468E-98F7-98901A8D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5428800" cy="820800"/>
          </a:xfrm>
        </p:spPr>
        <p:txBody>
          <a:bodyPr vert="horz" lIns="90000" tIns="45720" rIns="90000" bIns="0" rtlCol="0" anchor="b" anchorCtr="0">
            <a:normAutofit/>
          </a:bodyPr>
          <a:lstStyle>
            <a:lvl1pPr>
              <a:defRPr lang="en-GB">
                <a:solidFill>
                  <a:schemeClr val="tx1"/>
                </a:solidFill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6F895B-32EE-4C42-A771-15E886F401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1625" y="1260938"/>
            <a:ext cx="5429250" cy="1375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6953603-B320-4E9F-8C88-FCB93541293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1625" y="2754313"/>
            <a:ext cx="5429250" cy="342423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87F60CB-10DD-4652-B8F0-4AC544C71B4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65661" y="0"/>
            <a:ext cx="6126339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8C755-832F-4C56-B358-BC210FE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D5EBF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A9764-A1B9-46F8-96D5-74C08156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32DD5-A0D7-4176-9C07-463D33A3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5F3DAE-0CD8-4BFE-8DF2-F2036ADDA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754488"/>
            <a:ext cx="6096000" cy="4103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5232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ext and 2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9C2039-2FF7-4ECB-94E1-AF05CB2C83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1689100"/>
            <a:ext cx="6076950" cy="2232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4194000"/>
            <a:ext cx="5572800" cy="1984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AF1B6F-29EF-4915-954D-C7A734C4F1B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85600" y="1688400"/>
            <a:ext cx="5572800" cy="174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2D6E287-74D8-466B-93CC-E97050302A8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76950" y="3429000"/>
            <a:ext cx="6137275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DE245-C824-4BEE-AC58-BCEB9971B4E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3571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abov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26F1C6-4C7F-4E81-8ED3-C2BB6E34B2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-1"/>
            <a:ext cx="12192000" cy="24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5EA7E9-EFF8-4127-B336-30D7A4058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782800"/>
            <a:ext cx="4028400" cy="3394800"/>
          </a:xfrm>
        </p:spPr>
        <p:txBody>
          <a:bodyPr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CFA9DB-5477-459A-974D-93AAA4628B1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98000" y="2782888"/>
            <a:ext cx="7160400" cy="3395662"/>
          </a:xfrm>
        </p:spPr>
        <p:txBody>
          <a:bodyPr numCol="2" spcCol="36000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234000">
              <a:defRPr/>
            </a:lvl2pPr>
            <a:lvl3pPr marL="468000">
              <a:defRPr/>
            </a:lvl3pPr>
            <a:lvl4pPr marL="702000">
              <a:defRPr/>
            </a:lvl4pPr>
            <a:lvl5pPr marL="936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ED585-0856-40AE-9F10-F8559950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55124-6C3F-40B8-B2A8-E79F2D72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942CD-BA75-40C5-9667-D370019E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DFAD688-DD14-4842-AF11-CB02693A303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6388" y="7112000"/>
            <a:ext cx="11558587" cy="247650"/>
          </a:xfrm>
        </p:spPr>
        <p:txBody>
          <a:bodyPr/>
          <a:lstStyle>
            <a:lvl1pPr marL="0" indent="0">
              <a:buNone/>
              <a:defRPr sz="900"/>
            </a:lvl1pPr>
          </a:lstStyle>
          <a:p>
            <a:pPr lvl="0"/>
            <a:r>
              <a:rPr lang="en-US"/>
              <a:t>Click to add image license info</a:t>
            </a:r>
          </a:p>
        </p:txBody>
      </p:sp>
    </p:spTree>
    <p:extLst>
      <p:ext uri="{BB962C8B-B14F-4D97-AF65-F5344CB8AC3E}">
        <p14:creationId xmlns:p14="http://schemas.microsoft.com/office/powerpoint/2010/main" val="3395764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65D6-2D20-4211-9E74-82220561C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62799"/>
            <a:ext cx="11552400" cy="8195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80FB3D-B147-470B-AFB3-1D8AD802D8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472400"/>
            <a:ext cx="5709600" cy="1072800"/>
          </a:xfrm>
        </p:spPr>
        <p:txBody>
          <a:bodyPr anchor="b" anchorCtr="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 descr="Add description of icon">
            <a:extLst>
              <a:ext uri="{FF2B5EF4-FFF2-40B4-BE49-F238E27FC236}">
                <a16:creationId xmlns:a16="http://schemas.microsoft.com/office/drawing/2014/main" id="{5E5197B7-95FB-49F8-A97B-FE41C5A9596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6000" y="2844000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D9A13C7-EBEB-436D-ADBB-86B6FB45B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3600" y="2833200"/>
            <a:ext cx="4842000" cy="7560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2000"/>
            </a:lvl1pPr>
            <a:lvl2pPr>
              <a:lnSpc>
                <a:spcPct val="90000"/>
              </a:lnSpc>
              <a:spcBef>
                <a:spcPts val="1000"/>
              </a:spcBef>
              <a:defRPr/>
            </a:lvl2pPr>
            <a:lvl3pPr>
              <a:lnSpc>
                <a:spcPct val="90000"/>
              </a:lnSpc>
              <a:spcBef>
                <a:spcPts val="1000"/>
              </a:spcBef>
              <a:defRPr/>
            </a:lvl3pPr>
            <a:lvl4pPr>
              <a:lnSpc>
                <a:spcPct val="90000"/>
              </a:lnSpc>
              <a:spcBef>
                <a:spcPts val="1000"/>
              </a:spcBef>
              <a:defRPr/>
            </a:lvl4pPr>
            <a:lvl5pPr>
              <a:lnSpc>
                <a:spcPct val="90000"/>
              </a:lnSpc>
              <a:spcBef>
                <a:spcPts val="10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0" descr="Add description of icon">
            <a:extLst>
              <a:ext uri="{FF2B5EF4-FFF2-40B4-BE49-F238E27FC236}">
                <a16:creationId xmlns:a16="http://schemas.microsoft.com/office/drawing/2014/main" id="{E1F258FF-4B37-4A44-B4C1-D1BA723E389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06000" y="3706361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97407CB3-47A4-4E12-A52E-B93683369F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73600" y="3695561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16" name="Picture Placeholder 10" descr="Add description of icon">
            <a:extLst>
              <a:ext uri="{FF2B5EF4-FFF2-40B4-BE49-F238E27FC236}">
                <a16:creationId xmlns:a16="http://schemas.microsoft.com/office/drawing/2014/main" id="{3C5E2EB3-8CF7-45B8-8005-13469FEC529B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06000" y="456872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23DD8221-60E9-48F6-AB0A-24200E1945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73600" y="455792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0" name="Picture Placeholder 10" descr="Add description of icon">
            <a:extLst>
              <a:ext uri="{FF2B5EF4-FFF2-40B4-BE49-F238E27FC236}">
                <a16:creationId xmlns:a16="http://schemas.microsoft.com/office/drawing/2014/main" id="{E44E0A33-14B1-4850-90E3-B3F3BB84DDE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306000" y="543108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CE8EBFC4-167A-4580-99A8-DA37B6E5B93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3600" y="542028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0C1395-B34F-4803-A4D2-4DA98255D6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0390" y="1472400"/>
            <a:ext cx="5709600" cy="1072800"/>
          </a:xfrm>
        </p:spPr>
        <p:txBody>
          <a:bodyPr anchor="b" anchorCtr="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10" descr="Add description of icon">
            <a:extLst>
              <a:ext uri="{FF2B5EF4-FFF2-40B4-BE49-F238E27FC236}">
                <a16:creationId xmlns:a16="http://schemas.microsoft.com/office/drawing/2014/main" id="{A361E0A4-5EB1-4215-8DC2-CED3494C2D9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60390" y="2844000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42670E9D-A433-4252-83B1-B7A43D93B2D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027990" y="2833200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4" name="Picture Placeholder 10" descr="Add description of icon">
            <a:extLst>
              <a:ext uri="{FF2B5EF4-FFF2-40B4-BE49-F238E27FC236}">
                <a16:creationId xmlns:a16="http://schemas.microsoft.com/office/drawing/2014/main" id="{5B3FCA71-4537-495B-80EA-200ED4EC16A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60390" y="3706361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340D156D-DA34-42DA-9274-A5EDA44D361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027990" y="3695561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6" name="Picture Placeholder 10" descr="Add description of icon">
            <a:extLst>
              <a:ext uri="{FF2B5EF4-FFF2-40B4-BE49-F238E27FC236}">
                <a16:creationId xmlns:a16="http://schemas.microsoft.com/office/drawing/2014/main" id="{56DD2F7A-B075-4552-B302-F8CDF5BAA4D2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160390" y="456872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9E881038-0BF1-4AFE-89BF-123DC292976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027990" y="455792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28" name="Picture Placeholder 10" descr="Add description of icon">
            <a:extLst>
              <a:ext uri="{FF2B5EF4-FFF2-40B4-BE49-F238E27FC236}">
                <a16:creationId xmlns:a16="http://schemas.microsoft.com/office/drawing/2014/main" id="{7497D6D3-CFF8-46AE-9C49-765B38D3058D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0390" y="5431082"/>
            <a:ext cx="748800" cy="7488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GB"/>
              <a:t>Icon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C807658B-4C02-4D17-91BC-1A29B83178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027990" y="5420282"/>
            <a:ext cx="4842000" cy="7560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en-US" sz="2000" dirty="0" smtClean="0"/>
            </a:lvl1pPr>
            <a:lvl2pPr>
              <a:lnSpc>
                <a:spcPct val="90000"/>
              </a:lnSpc>
              <a:spcBef>
                <a:spcPts val="1000"/>
              </a:spcBef>
              <a:defRPr lang="en-US" dirty="0" smtClean="0"/>
            </a:lvl2pPr>
            <a:lvl3pPr>
              <a:lnSpc>
                <a:spcPct val="90000"/>
              </a:lnSpc>
              <a:spcBef>
                <a:spcPts val="1000"/>
              </a:spcBef>
              <a:defRPr lang="en-US" dirty="0" smtClean="0"/>
            </a:lvl3pPr>
            <a:lvl4pPr>
              <a:lnSpc>
                <a:spcPct val="90000"/>
              </a:lnSpc>
              <a:spcBef>
                <a:spcPts val="1000"/>
              </a:spcBef>
              <a:defRPr lang="en-US" dirty="0" smtClean="0"/>
            </a:lvl4pPr>
            <a:lvl5pPr>
              <a:lnSpc>
                <a:spcPct val="90000"/>
              </a:lnSpc>
              <a:spcBef>
                <a:spcPts val="1000"/>
              </a:spcBef>
              <a:defRPr lang="en-GB" dirty="0"/>
            </a:lvl5pPr>
          </a:lstStyle>
          <a:p>
            <a:pPr marL="234000" lvl="0" indent="-234000">
              <a:lnSpc>
                <a:spcPct val="90000"/>
              </a:lnSpc>
            </a:pPr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5061E1-C4EC-4D2B-83A2-B93DC9A9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80F02-06A0-42B8-BA2D-6D55141D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BE84B-A188-4496-8E34-7FC2AFC3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525F55F-F1F9-478C-A34D-646D5FA7D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4799" y="2689314"/>
            <a:ext cx="11565191" cy="0"/>
          </a:xfrm>
          <a:prstGeom prst="line">
            <a:avLst/>
          </a:prstGeom>
          <a:ln w="38100">
            <a:solidFill>
              <a:srgbClr val="004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99491AC-2242-46B7-B0F4-780228C66D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4799" y="2689314"/>
            <a:ext cx="11565191" cy="0"/>
          </a:xfrm>
          <a:prstGeom prst="line">
            <a:avLst/>
          </a:prstGeom>
          <a:ln w="38100">
            <a:solidFill>
              <a:srgbClr val="004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1017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F6EA-4ABA-49B3-BE76-BD774DFEC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1649"/>
            <a:ext cx="11552400" cy="8306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A5EA239-AA2E-48E8-99A7-42CEED80F8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263100"/>
            <a:ext cx="11552238" cy="6192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1190B89-ECB1-4F74-A404-532C7BBA882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01625" y="1992313"/>
            <a:ext cx="11552238" cy="41862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03193-AE40-4EC6-8BF8-CCC2ADDD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EF239-E34A-4E55-8538-4BB977D7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1B4F5-114B-4B4F-B93B-3A1A5C39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161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A4CE7-A7CC-4F45-B88D-D88A615B1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31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6485FC-04C8-417A-910C-DC19B9780A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000" y="1263100"/>
            <a:ext cx="11552400" cy="619200"/>
          </a:xfrm>
        </p:spPr>
        <p:txBody>
          <a:bodyPr numCol="4" spcCol="36000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2539B90-4B1F-46A3-9681-539EC8E93C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163" y="2063075"/>
            <a:ext cx="11552237" cy="4115475"/>
          </a:xfrm>
        </p:spPr>
        <p:txBody>
          <a:bodyPr numCol="4" spcCol="360000"/>
          <a:lstStyle>
            <a:lvl1pPr marL="0" indent="0">
              <a:buNone/>
              <a:defRPr sz="2400"/>
            </a:lvl1pPr>
            <a:lvl2pPr marL="234000">
              <a:defRPr/>
            </a:lvl2pPr>
            <a:lvl3pPr marL="468000">
              <a:defRPr/>
            </a:lvl3pPr>
            <a:lvl4pPr marL="702000">
              <a:defRPr/>
            </a:lvl4pPr>
            <a:lvl5pPr marL="936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65B127-697A-4225-9EDD-070A53F17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FDC0C-8B72-418E-AE56-392077E6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AE4EB-8737-404F-8267-D29E4DAE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2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Cover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E15C-E1A1-4B98-8BD9-208FCE928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8000" y="2149200"/>
            <a:ext cx="6282000" cy="1602000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DA4A9-7C4E-478D-A8E5-F8B8B1B36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8000" y="4136400"/>
            <a:ext cx="6282000" cy="2012400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FCB315-E196-452C-8413-F646CF5C9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909" b="7829"/>
          <a:stretch/>
        </p:blipFill>
        <p:spPr>
          <a:xfrm>
            <a:off x="0" y="3104147"/>
            <a:ext cx="4457105" cy="375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039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1D49-D8D5-41C3-B16D-BF857BF8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600" y="4116790"/>
            <a:ext cx="2689200" cy="2476800"/>
          </a:xfrm>
        </p:spPr>
        <p:txBody>
          <a:bodyPr lIns="0" bIns="46800" anchor="t" anchorCtr="0"/>
          <a:lstStyle>
            <a:lvl1pPr>
              <a:lnSpc>
                <a:spcPct val="100000"/>
              </a:lnSpc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FA85D0-7C53-42AD-A812-61153B1DCB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76000" y="4115502"/>
            <a:ext cx="3459600" cy="2478088"/>
          </a:xfrm>
        </p:spPr>
        <p:txBody>
          <a:bodyPr lIns="0" tIns="4680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200">
                <a:solidFill>
                  <a:schemeClr val="bg1"/>
                </a:solidFill>
              </a:defRPr>
            </a:lvl2pPr>
            <a:lvl3pPr>
              <a:buNone/>
              <a:defRPr sz="1200">
                <a:solidFill>
                  <a:schemeClr val="bg1"/>
                </a:solidFill>
              </a:defRPr>
            </a:lvl3pPr>
            <a:lvl4pPr>
              <a:buNone/>
              <a:defRPr sz="1200">
                <a:solidFill>
                  <a:schemeClr val="bg1"/>
                </a:solidFill>
              </a:defRPr>
            </a:lvl4pPr>
            <a:lvl5pPr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98995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C085-0326-4C93-AD8C-479C72ED0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AAFC9-35CA-42B6-B07C-0BACF316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607FE-3094-4C49-B924-D15AE623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3546D-93EF-4729-B2C4-38BC1358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C472B-89C8-4DED-A734-C6F534D4F85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779C-2AF6-46D0-BB9C-31136A77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4190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1A4DE-FDA8-433B-936F-8B88A250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62E7F-1D86-434D-8B70-42729D5D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7BD44-4FD0-44F4-9561-331F9ACDE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1C60A-1542-4599-B89C-D00423F08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8234D8F-3656-478D-B853-28E4F20B38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6000" y="1256400"/>
            <a:ext cx="5428800" cy="49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7241E3-D385-4DC5-A238-8CF214F6B7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29600" y="1256400"/>
            <a:ext cx="5428800" cy="492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25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5C9A-39FD-4C1E-957B-F78737A9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1A537-2F94-4FAC-8D45-F4C82F94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F9823A-8CF6-40A6-A585-A1978389F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C93721-0044-48DD-814F-4E40BD433741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194AF-515B-4CA1-965F-3888279B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331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7799D5-9C64-4C44-B0E6-C22AEFC9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AAC231-7279-49D8-BFD3-85BD6399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2B58F9-C300-4062-9D38-E1F291F4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C694F97-4251-40B2-AA86-7DA1BC9B110D}"/>
              </a:ext>
            </a:extLst>
          </p:cNvPr>
          <p:cNvCxnSpPr>
            <a:cxnSpLocks/>
          </p:cNvCxnSpPr>
          <p:nvPr/>
        </p:nvCxnSpPr>
        <p:spPr>
          <a:xfrm>
            <a:off x="306000" y="1111624"/>
            <a:ext cx="11552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onnections with solid fill">
            <a:extLst>
              <a:ext uri="{FF2B5EF4-FFF2-40B4-BE49-F238E27FC236}">
                <a16:creationId xmlns:a16="http://schemas.microsoft.com/office/drawing/2014/main" id="{8233F3CF-76A5-4595-980B-80AFE0D24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74800" y="424"/>
            <a:ext cx="1111200" cy="11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790601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51428-98EF-4EA7-8B53-95D6FD38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00" y="1252800"/>
            <a:ext cx="4467600" cy="2176200"/>
          </a:xfrm>
        </p:spPr>
        <p:txBody>
          <a:bodyPr anchor="t" anchorCtr="0"/>
          <a:lstStyle>
            <a:lvl1pPr>
              <a:defRPr sz="29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06DD8-7948-4C50-8639-F46F08C3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D5E15D-C647-44B0-9FBF-6F4C1B356057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5D05F-13B2-4DDE-AEE5-2FFBC910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A3DFD-1456-4660-8744-18148456C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E701184-D5F5-4AF5-B171-04B46C4EF918}"/>
              </a:ext>
            </a:extLst>
          </p:cNvPr>
          <p:cNvCxnSpPr>
            <a:cxnSpLocks/>
          </p:cNvCxnSpPr>
          <p:nvPr userDrawn="1"/>
        </p:nvCxnSpPr>
        <p:spPr>
          <a:xfrm>
            <a:off x="6080926" y="1212573"/>
            <a:ext cx="0" cy="39358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F6BDD9D-CE1E-401B-B998-ED51586F7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1600" y="1252800"/>
            <a:ext cx="4467600" cy="3353067"/>
          </a:xfrm>
        </p:spPr>
        <p:txBody>
          <a:bodyPr/>
          <a:lstStyle>
            <a:lvl1pPr marL="0" indent="0">
              <a:buNone/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5A4B8D9-1F1E-4251-87E0-DCB69C9FDA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21600" y="4776642"/>
            <a:ext cx="4467598" cy="37182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0410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5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537804"/>
            <a:ext cx="5428800" cy="54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1265650"/>
            <a:ext cx="5428800" cy="4912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86A8442-B40B-4D24-9029-4E6108BD5EF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59538" y="130175"/>
            <a:ext cx="5722937" cy="6165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Object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60B2A5-7D25-4EFB-8691-668AB5BA651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133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7175"/>
            <a:ext cx="11552400" cy="712368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1261404"/>
            <a:ext cx="3888000" cy="2059200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0613A6-A489-428B-9466-BB2CA556283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Content Placeholder 3" descr="Add description of object (table/graph/picture, etc)">
            <a:extLst>
              <a:ext uri="{FF2B5EF4-FFF2-40B4-BE49-F238E27FC236}">
                <a16:creationId xmlns:a16="http://schemas.microsoft.com/office/drawing/2014/main" id="{67B85DDB-4159-4BB4-A59E-5BE213A74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1200" y="1249363"/>
            <a:ext cx="7393775" cy="49291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82420F-7E00-4112-B16C-8B3BEE0168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3430800"/>
            <a:ext cx="4471200" cy="2747751"/>
          </a:xfrm>
          <a:solidFill>
            <a:schemeClr val="accent1"/>
          </a:solidFill>
        </p:spPr>
        <p:txBody>
          <a:bodyPr lIns="468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86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and objec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7605798-CE35-4206-A97D-EB4777053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754488"/>
            <a:ext cx="6096000" cy="4103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34E1A6-9EC2-468E-98F7-98901A8D1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5428800" cy="820800"/>
          </a:xfrm>
        </p:spPr>
        <p:txBody>
          <a:bodyPr vert="horz" lIns="90000" tIns="45720" rIns="90000" bIns="0" rtlCol="0" anchor="b" anchorCtr="0">
            <a:normAutofit/>
          </a:bodyPr>
          <a:lstStyle>
            <a:lvl1pPr>
              <a:defRPr lang="en-GB">
                <a:solidFill>
                  <a:schemeClr val="tx1"/>
                </a:solidFill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6F895B-32EE-4C42-A771-15E886F401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1625" y="1260938"/>
            <a:ext cx="5429250" cy="1375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6953603-B320-4E9F-8C88-FCB93541293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01625" y="2754313"/>
            <a:ext cx="5429250" cy="342423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87F60CB-10DD-4652-B8F0-4AC544C71B4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65661" y="0"/>
            <a:ext cx="6126339" cy="685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8C755-832F-4C56-B358-BC210FE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D5EBF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A9764-A1B9-46F8-96D5-74C081563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32DD5-A0D7-4176-9C07-463D33A3A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323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and 2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C2F8-7688-4288-9199-BB2C3EBE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</p:spPr>
        <p:txBody>
          <a:bodyPr/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09C2039-2FF7-4ECB-94E1-AF05CB2C83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1689100"/>
            <a:ext cx="6076950" cy="2232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E8D95-4D94-4F30-835D-3FF40188D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6000" y="4194000"/>
            <a:ext cx="5572800" cy="1984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AF1B6F-29EF-4915-954D-C7A734C4F1B1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85600" y="1688400"/>
            <a:ext cx="5572800" cy="174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2D6E287-74D8-466B-93CC-E97050302A8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076950" y="3429000"/>
            <a:ext cx="6137275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E4A27-53E6-48EA-A37A-F8754415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ACAD1-372D-4F71-B337-F9A7F3B5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9DE245-C824-4BEE-AC58-BCEB9971B4E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B38E-C211-4169-B9DE-CE7CAB4E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abov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26F1C6-4C7F-4E81-8ED3-C2BB6E34B2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-1"/>
            <a:ext cx="12192000" cy="248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5EA7E9-EFF8-4127-B336-30D7A4058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782800"/>
            <a:ext cx="4028400" cy="3394800"/>
          </a:xfrm>
        </p:spPr>
        <p:txBody>
          <a:bodyPr anchor="t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7CFA9DB-5477-459A-974D-93AAA4628B1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98000" y="2782888"/>
            <a:ext cx="7160400" cy="3395662"/>
          </a:xfrm>
        </p:spPr>
        <p:txBody>
          <a:bodyPr numCol="2" spcCol="360000"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234000">
              <a:defRPr/>
            </a:lvl2pPr>
            <a:lvl3pPr marL="468000">
              <a:defRPr/>
            </a:lvl3pPr>
            <a:lvl4pPr marL="702000">
              <a:defRPr/>
            </a:lvl4pPr>
            <a:lvl5pPr marL="936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ED585-0856-40AE-9F10-F8559950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855124-6C3F-40B8-B2A8-E79F2D723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942CD-BA75-40C5-9667-D370019E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DFAD688-DD14-4842-AF11-CB02693A303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6388" y="7112000"/>
            <a:ext cx="11558587" cy="247650"/>
          </a:xfrm>
        </p:spPr>
        <p:txBody>
          <a:bodyPr/>
          <a:lstStyle>
            <a:lvl1pPr marL="0" indent="0">
              <a:buNone/>
              <a:defRPr sz="900"/>
            </a:lvl1pPr>
          </a:lstStyle>
          <a:p>
            <a:pPr lvl="0"/>
            <a:r>
              <a:rPr lang="en-US"/>
              <a:t>Click to add image license info</a:t>
            </a:r>
          </a:p>
        </p:txBody>
      </p:sp>
    </p:spTree>
    <p:extLst>
      <p:ext uri="{BB962C8B-B14F-4D97-AF65-F5344CB8AC3E}">
        <p14:creationId xmlns:p14="http://schemas.microsoft.com/office/powerpoint/2010/main" val="259188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4.sv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C1672-D60B-45EF-A4EE-F4A22DF1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  <a:prstGeom prst="rect">
            <a:avLst/>
          </a:prstGeom>
        </p:spPr>
        <p:txBody>
          <a:bodyPr vert="horz" lIns="90000" tIns="45720" rIns="9000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BB563-2AAA-47EE-B9DD-8EB566057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00" y="1256400"/>
            <a:ext cx="11552400" cy="49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9A4C9-558C-43EA-AA5D-420B7669B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2000" y="6591600"/>
            <a:ext cx="2192400" cy="1368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1CA4-DD64-49C3-83E9-96543AE2D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6000" y="6591600"/>
            <a:ext cx="5760000" cy="1368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FD232-A4AF-40A0-AB2E-8A02FF210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0800" y="6591600"/>
            <a:ext cx="777600" cy="1368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33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4000" indent="-234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C1672-D60B-45EF-A4EE-F4A22DF1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000" y="252000"/>
            <a:ext cx="11552400" cy="820800"/>
          </a:xfrm>
          <a:prstGeom prst="rect">
            <a:avLst/>
          </a:prstGeom>
        </p:spPr>
        <p:txBody>
          <a:bodyPr vert="horz" lIns="90000" tIns="45720" rIns="9000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BB563-2AAA-47EE-B9DD-8EB566057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00" y="1256400"/>
            <a:ext cx="11552400" cy="49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9A4C9-558C-43EA-AA5D-420B7669B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2000" y="6591600"/>
            <a:ext cx="2192400" cy="1368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C1CA4-DD64-49C3-83E9-96543AE2D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6000" y="6520480"/>
            <a:ext cx="7882960" cy="2664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FD232-A4AF-40A0-AB2E-8A02FF210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0800" y="6591600"/>
            <a:ext cx="777600" cy="1368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D3BA90-6B0D-4632-B443-BC60CBC2471A}"/>
              </a:ext>
            </a:extLst>
          </p:cNvPr>
          <p:cNvCxnSpPr>
            <a:cxnSpLocks/>
          </p:cNvCxnSpPr>
          <p:nvPr/>
        </p:nvCxnSpPr>
        <p:spPr>
          <a:xfrm>
            <a:off x="306000" y="1111624"/>
            <a:ext cx="11552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Connections with solid fill">
            <a:extLst>
              <a:ext uri="{FF2B5EF4-FFF2-40B4-BE49-F238E27FC236}">
                <a16:creationId xmlns:a16="http://schemas.microsoft.com/office/drawing/2014/main" id="{72289AC7-201E-4EB3-A44D-905F6BDBCB7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774800" y="424"/>
            <a:ext cx="1111200" cy="11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5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4000" indent="-234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000" indent="-234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esearch@essex.gov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1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research@essex.gov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esearch@essex.gov.uk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3">
            <a:extLst>
              <a:ext uri="{FF2B5EF4-FFF2-40B4-BE49-F238E27FC236}">
                <a16:creationId xmlns:a16="http://schemas.microsoft.com/office/drawing/2014/main" id="{D4E78E8F-5806-499E-9605-55739BF89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0149" y="19057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Lexend" pitchFamily="2" charset="0"/>
              </a:rPr>
              <a:t>RESEARCH AT ECC: </a:t>
            </a:r>
            <a:br>
              <a:rPr lang="en-GB" dirty="0">
                <a:latin typeface="Lexend" pitchFamily="2" charset="0"/>
              </a:rPr>
            </a:br>
            <a:r>
              <a:rPr lang="en-GB" dirty="0">
                <a:latin typeface="Lexend" pitchFamily="2" charset="0"/>
                <a:ea typeface="+mj-lt"/>
                <a:cs typeface="+mj-lt"/>
              </a:rPr>
              <a:t>RESEARCH DESIGN</a:t>
            </a:r>
            <a:br>
              <a:rPr lang="en-GB" dirty="0">
                <a:latin typeface="Lexend" pitchFamily="2" charset="0"/>
              </a:rPr>
            </a:br>
            <a:br>
              <a:rPr lang="en-GB" dirty="0">
                <a:latin typeface="Lexend" pitchFamily="2" charset="0"/>
              </a:rPr>
            </a:br>
            <a:br>
              <a:rPr lang="en-GB" dirty="0">
                <a:latin typeface="Lexend" pitchFamily="2" charset="0"/>
              </a:rPr>
            </a:br>
            <a:r>
              <a:rPr lang="en-GB" dirty="0">
                <a:latin typeface="Lexend"/>
              </a:rPr>
              <a:t>A guide to choosing the right research method</a:t>
            </a:r>
          </a:p>
        </p:txBody>
      </p:sp>
      <p:sp>
        <p:nvSpPr>
          <p:cNvPr id="24" name="Subtitle 4">
            <a:extLst>
              <a:ext uri="{FF2B5EF4-FFF2-40B4-BE49-F238E27FC236}">
                <a16:creationId xmlns:a16="http://schemas.microsoft.com/office/drawing/2014/main" id="{785B2FF1-F1D9-4775-A903-DF68E918E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149" y="5146436"/>
            <a:ext cx="9144000" cy="1026000"/>
          </a:xfrm>
        </p:spPr>
        <p:txBody>
          <a:bodyPr>
            <a:normAutofit/>
          </a:bodyPr>
          <a:lstStyle/>
          <a:p>
            <a:r>
              <a:rPr lang="en-GB" sz="1800">
                <a:latin typeface="Lexend" pitchFamily="2" charset="0"/>
              </a:rPr>
              <a:t>By Research &amp; Citizen Insight team; Chief Executive’s Office</a:t>
            </a:r>
          </a:p>
          <a:p>
            <a:r>
              <a:rPr lang="en-GB" sz="1800">
                <a:latin typeface="Lexend" pitchFamily="2" charset="0"/>
                <a:hlinkClick r:id="rId2"/>
              </a:rPr>
              <a:t>research@essex.gov.uk</a:t>
            </a:r>
            <a:r>
              <a:rPr lang="en-GB" sz="1800">
                <a:latin typeface="Lexend" pitchFamily="2" charset="0"/>
              </a:rPr>
              <a:t> </a:t>
            </a:r>
          </a:p>
        </p:txBody>
      </p:sp>
      <p:pic>
        <p:nvPicPr>
          <p:cNvPr id="3" name="Graphic 2" descr="Connections with solid fill">
            <a:extLst>
              <a:ext uri="{FF2B5EF4-FFF2-40B4-BE49-F238E27FC236}">
                <a16:creationId xmlns:a16="http://schemas.microsoft.com/office/drawing/2014/main" id="{8A15C127-161C-4646-BBF1-57352E6D4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53485" y="338814"/>
            <a:ext cx="2981327" cy="298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74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67C62A-6FC0-4530-8C24-1242CE85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00" y="58874"/>
            <a:ext cx="11552400" cy="820800"/>
          </a:xfrm>
        </p:spPr>
        <p:txBody>
          <a:bodyPr>
            <a:normAutofit/>
          </a:bodyPr>
          <a:lstStyle/>
          <a:p>
            <a:r>
              <a:rPr lang="en-GB" sz="2800"/>
              <a:t>WHAT</a:t>
            </a:r>
            <a:r>
              <a:rPr lang="en-GB" sz="2800" baseline="0"/>
              <a:t> ARE RESEARCH METHODS?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B5B6B-3968-46BB-B2E4-AEC118232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086" y="1637151"/>
            <a:ext cx="5760000" cy="288318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GB" sz="1800" dirty="0">
                <a:cs typeface="Arial"/>
              </a:rPr>
              <a:t>Research methods are the different ways or techniques used to collect insight.</a:t>
            </a:r>
          </a:p>
          <a:p>
            <a:pPr>
              <a:spcBef>
                <a:spcPts val="2400"/>
              </a:spcBef>
            </a:pPr>
            <a:r>
              <a:rPr lang="en-GB" sz="1800" dirty="0">
                <a:cs typeface="Arial"/>
              </a:rPr>
              <a:t>Research can be quantitative, qualitative or use more than one method (mixed or multi methods).  </a:t>
            </a:r>
          </a:p>
          <a:p>
            <a:pPr>
              <a:spcBef>
                <a:spcPts val="2400"/>
              </a:spcBef>
            </a:pPr>
            <a:r>
              <a:rPr lang="en-GB" sz="1800" dirty="0">
                <a:cs typeface="Arial"/>
              </a:rPr>
              <a:t>Choosing the best method or methods for your research is important, to ensure you are getting the right insight to then act 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E44474-3B6D-4C50-82AB-49A2BD8DAA00}"/>
              </a:ext>
            </a:extLst>
          </p:cNvPr>
          <p:cNvSpPr txBox="1"/>
          <p:nvPr/>
        </p:nvSpPr>
        <p:spPr>
          <a:xfrm>
            <a:off x="6596719" y="1664677"/>
            <a:ext cx="4883195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>
                <a:cs typeface="Arial"/>
              </a:rPr>
              <a:t>How do you know what research method is best for your project?</a:t>
            </a:r>
          </a:p>
          <a:p>
            <a:endParaRPr lang="en-GB" sz="1600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59743C-658E-4BD2-B06A-315313BC8FD3}"/>
              </a:ext>
            </a:extLst>
          </p:cNvPr>
          <p:cNvSpPr txBox="1"/>
          <p:nvPr/>
        </p:nvSpPr>
        <p:spPr>
          <a:xfrm>
            <a:off x="6596719" y="2795265"/>
            <a:ext cx="4883195" cy="1077218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cs typeface="Arial"/>
              </a:rPr>
              <a:t>See research module</a:t>
            </a:r>
            <a:r>
              <a:rPr lang="en-GB" sz="1600" b="1" dirty="0">
                <a:solidFill>
                  <a:schemeClr val="bg1"/>
                </a:solidFill>
                <a:cs typeface="Arial"/>
              </a:rPr>
              <a:t> ‘Differences between Qualitative vs. Quantitative approaches’ </a:t>
            </a:r>
            <a:r>
              <a:rPr lang="it-IT" sz="1600" dirty="0">
                <a:solidFill>
                  <a:schemeClr val="bg1"/>
                </a:solidFill>
                <a:cs typeface="Arial"/>
              </a:rPr>
              <a:t>My Learning for more information on these approaches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5D36AD2-FF7F-47E8-A533-4334EA328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6000" y="6520480"/>
            <a:ext cx="7882960" cy="2664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A502EB5-B777-4CF5-9329-A090AC598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02000" y="6591600"/>
            <a:ext cx="2192400" cy="1368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C472B-89C8-4DED-A734-C6F534D4F85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2FCA622-96CD-42BA-8B2C-48B8472C4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0800" y="6591600"/>
            <a:ext cx="777600" cy="1368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751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F3416F-5B64-4BE7-8629-82F0DF070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800" y="85023"/>
            <a:ext cx="11552400" cy="820800"/>
          </a:xfrm>
        </p:spPr>
        <p:txBody>
          <a:bodyPr>
            <a:normAutofit/>
          </a:bodyPr>
          <a:lstStyle/>
          <a:p>
            <a:r>
              <a:rPr lang="en-GB" sz="2800"/>
              <a:t>WHY IS CHOOSING THE RIGHT METHOD IMPORTANT?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B6EB13-78FC-456A-9364-0785CE5B60C0}"/>
              </a:ext>
            </a:extLst>
          </p:cNvPr>
          <p:cNvSpPr txBox="1">
            <a:spLocks/>
          </p:cNvSpPr>
          <p:nvPr/>
        </p:nvSpPr>
        <p:spPr>
          <a:xfrm>
            <a:off x="712761" y="1630374"/>
            <a:ext cx="5760000" cy="39887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34000" indent="-234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8000" indent="-234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02000" indent="-234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6000" indent="-234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70000" indent="-234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cs typeface="Arial"/>
              </a:rPr>
              <a:t>Choosing the right research method is important for the success and quality of your project.</a:t>
            </a:r>
          </a:p>
          <a:p>
            <a:r>
              <a:rPr lang="en-GB" sz="1800" dirty="0">
                <a:cs typeface="Arial"/>
              </a:rPr>
              <a:t>Getting it right first time can save time and money.</a:t>
            </a:r>
          </a:p>
          <a:p>
            <a:r>
              <a:rPr lang="en-GB" sz="1800" dirty="0">
                <a:cs typeface="Arial"/>
              </a:rPr>
              <a:t>Some methods can obtain more depth of information and others can more easily obtain information from more people.</a:t>
            </a:r>
          </a:p>
          <a:p>
            <a:r>
              <a:rPr lang="en-GB" sz="1800" dirty="0">
                <a:cs typeface="Arial"/>
              </a:rPr>
              <a:t>If you are researching a sensitive subject or want to ask about personal information, only do this in 1:1 sessions and not group settings.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800" b="1" dirty="0">
              <a:latin typeface="Arial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CFE7F6-AADC-4C80-BACA-02ACBB39BCA4}"/>
              </a:ext>
            </a:extLst>
          </p:cNvPr>
          <p:cNvSpPr txBox="1"/>
          <p:nvPr/>
        </p:nvSpPr>
        <p:spPr>
          <a:xfrm>
            <a:off x="6688475" y="1664677"/>
            <a:ext cx="4791439" cy="83099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600">
                <a:solidFill>
                  <a:schemeClr val="bg1"/>
                </a:solidFill>
                <a:cs typeface="Arial"/>
              </a:rPr>
              <a:t>Considering what you want to understand from the research, helps you to determine which method is best for your project.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77DA5CC-7B06-4E59-A2F1-1B83394CD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6000" y="6520480"/>
            <a:ext cx="7882960" cy="2664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4688AC4-C680-4B66-AD87-6099250BC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02000" y="6591600"/>
            <a:ext cx="2192400" cy="1368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C472B-89C8-4DED-A734-C6F534D4F85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09818A-F620-48B3-85E0-4B0EFBE47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0800" y="6591600"/>
            <a:ext cx="777600" cy="1368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015EE3-8E1D-4E74-83A6-C97D63854EF4}"/>
              </a:ext>
            </a:extLst>
          </p:cNvPr>
          <p:cNvSpPr txBox="1"/>
          <p:nvPr/>
        </p:nvSpPr>
        <p:spPr>
          <a:xfrm>
            <a:off x="955713" y="5528218"/>
            <a:ext cx="10645048" cy="64633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latin typeface="+mj-lt"/>
                <a:ea typeface="Calibri" panose="020F0502020204030204" pitchFamily="34" charset="0"/>
                <a:cs typeface="Arial"/>
              </a:rPr>
              <a:t>If you are researching a </a:t>
            </a:r>
            <a:r>
              <a:rPr lang="en-GB" sz="1800" b="1" dirty="0">
                <a:latin typeface="+mj-lt"/>
                <a:ea typeface="Calibri" panose="020F0502020204030204" pitchFamily="34" charset="0"/>
                <a:cs typeface="Arial"/>
              </a:rPr>
              <a:t>sensitive subject </a:t>
            </a:r>
            <a:r>
              <a:rPr lang="en-GB" sz="1800" dirty="0">
                <a:latin typeface="+mj-lt"/>
                <a:ea typeface="Calibri" panose="020F0502020204030204" pitchFamily="34" charset="0"/>
                <a:cs typeface="Arial"/>
              </a:rPr>
              <a:t>or with a </a:t>
            </a:r>
            <a:r>
              <a:rPr lang="en-GB" sz="1800" b="1" dirty="0">
                <a:latin typeface="+mj-lt"/>
                <a:ea typeface="Calibri" panose="020F0502020204030204" pitchFamily="34" charset="0"/>
                <a:cs typeface="Arial"/>
              </a:rPr>
              <a:t>vulnerable group</a:t>
            </a:r>
            <a:r>
              <a:rPr lang="en-GB" sz="1800" dirty="0">
                <a:latin typeface="+mj-lt"/>
                <a:ea typeface="Calibri" panose="020F0502020204030204" pitchFamily="34" charset="0"/>
                <a:cs typeface="Arial"/>
              </a:rPr>
              <a:t>, then please contact the Research &amp; Citizen Insight team </a:t>
            </a: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Calibri" panose="020F0502020204030204" pitchFamily="3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research@essex.gov.uk</a:t>
            </a: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Calibri" panose="020F0502020204030204" pitchFamily="34" charset="0"/>
                <a:cs typeface="Arial"/>
              </a:rPr>
              <a:t> </a:t>
            </a:r>
            <a:r>
              <a:rPr lang="en-GB" sz="1800" dirty="0">
                <a:latin typeface="+mj-lt"/>
                <a:ea typeface="Calibri" panose="020F0502020204030204" pitchFamily="34" charset="0"/>
                <a:cs typeface="Arial"/>
              </a:rPr>
              <a:t>for advice</a:t>
            </a:r>
          </a:p>
        </p:txBody>
      </p:sp>
    </p:spTree>
    <p:extLst>
      <p:ext uri="{BB962C8B-B14F-4D97-AF65-F5344CB8AC3E}">
        <p14:creationId xmlns:p14="http://schemas.microsoft.com/office/powerpoint/2010/main" val="1562280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D8ACAC5B-3EF5-4059-AD01-02242CD8B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48" y="374768"/>
            <a:ext cx="11907093" cy="581891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DIFFERENT METHODS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D38306-2E5A-4E60-BE25-B130B68C210A}"/>
              </a:ext>
            </a:extLst>
          </p:cNvPr>
          <p:cNvSpPr txBox="1"/>
          <p:nvPr/>
        </p:nvSpPr>
        <p:spPr>
          <a:xfrm>
            <a:off x="301507" y="1395723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b="1">
                <a:solidFill>
                  <a:srgbClr val="92D050"/>
                </a:solidFill>
              </a:rPr>
              <a:t>Desktop reviews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FA05558-981A-45BC-B419-466C66F9497F}"/>
              </a:ext>
            </a:extLst>
          </p:cNvPr>
          <p:cNvSpPr txBox="1"/>
          <p:nvPr/>
        </p:nvSpPr>
        <p:spPr>
          <a:xfrm>
            <a:off x="2394824" y="1395723"/>
            <a:ext cx="9544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Review of previous research, performance metrics, documents, websites and news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3B4B05-2C18-44D6-B78D-645DCF8EFF44}"/>
              </a:ext>
            </a:extLst>
          </p:cNvPr>
          <p:cNvSpPr txBox="1"/>
          <p:nvPr/>
        </p:nvSpPr>
        <p:spPr>
          <a:xfrm>
            <a:off x="301507" y="2119962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</a:rPr>
              <a:t>Surveys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E88C3F8-3227-4D8D-B1FE-08817BE8E2C3}"/>
              </a:ext>
            </a:extLst>
          </p:cNvPr>
          <p:cNvSpPr txBox="1"/>
          <p:nvPr/>
        </p:nvSpPr>
        <p:spPr>
          <a:xfrm>
            <a:off x="2394824" y="1992890"/>
            <a:ext cx="9544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Quantitative method where data is collected through a series of questions which can include answers for people to choose from such as multiple choice or free text questions.  Can be paper-based, online or phone.  Can collect data from large samples.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5F8CAC-A647-41C2-A9DC-8ED630058C21}"/>
              </a:ext>
            </a:extLst>
          </p:cNvPr>
          <p:cNvSpPr txBox="1"/>
          <p:nvPr/>
        </p:nvSpPr>
        <p:spPr>
          <a:xfrm>
            <a:off x="301507" y="3075834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b="1" dirty="0">
                <a:solidFill>
                  <a:schemeClr val="accent6"/>
                </a:solidFill>
              </a:rPr>
              <a:t>On-street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636CCA-0BE2-4277-BD37-5CD5738B3270}"/>
              </a:ext>
            </a:extLst>
          </p:cNvPr>
          <p:cNvSpPr txBox="1"/>
          <p:nvPr/>
        </p:nvSpPr>
        <p:spPr>
          <a:xfrm>
            <a:off x="2394824" y="3019333"/>
            <a:ext cx="9544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On-street engagement where insight is gathered through contacts with people walking past – usually a fairly short number of questions.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3FA381-ECB3-48CE-9880-44A7BBA9BB1D}"/>
              </a:ext>
            </a:extLst>
          </p:cNvPr>
          <p:cNvSpPr txBox="1"/>
          <p:nvPr/>
        </p:nvSpPr>
        <p:spPr>
          <a:xfrm>
            <a:off x="301507" y="3780414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b="1" dirty="0">
                <a:solidFill>
                  <a:schemeClr val="accent6"/>
                </a:solidFill>
              </a:rPr>
              <a:t>Focus groups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75413A-7334-4CD8-99BA-E79164E2F6C2}"/>
              </a:ext>
            </a:extLst>
          </p:cNvPr>
          <p:cNvSpPr txBox="1"/>
          <p:nvPr/>
        </p:nvSpPr>
        <p:spPr>
          <a:xfrm>
            <a:off x="2394824" y="3734540"/>
            <a:ext cx="9544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Small group discussion around a subject area where participants interact, challenge and can build on others answers and ideas.  Can be face-to-face or online.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99FC6F-BCE5-4961-AF54-E08A9E450C4B}"/>
              </a:ext>
            </a:extLst>
          </p:cNvPr>
          <p:cNvSpPr txBox="1"/>
          <p:nvPr/>
        </p:nvSpPr>
        <p:spPr>
          <a:xfrm>
            <a:off x="301507" y="4653707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b="1">
                <a:solidFill>
                  <a:schemeClr val="accent5"/>
                </a:solidFill>
              </a:rPr>
              <a:t>Interviews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1950948-7C5A-46CD-A307-3995704C8824}"/>
              </a:ext>
            </a:extLst>
          </p:cNvPr>
          <p:cNvSpPr txBox="1"/>
          <p:nvPr/>
        </p:nvSpPr>
        <p:spPr>
          <a:xfrm>
            <a:off x="2394824" y="4622885"/>
            <a:ext cx="9544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/>
              <a:t>1:1 discussion with an individual or family that gathers in-depth insight about the person’s experience and behaviours. Can be phone, face-to-face or online. Smaller sample size.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B1B9E8-7F0E-40D6-AE37-06A1AF632AB6}"/>
              </a:ext>
            </a:extLst>
          </p:cNvPr>
          <p:cNvSpPr txBox="1"/>
          <p:nvPr/>
        </p:nvSpPr>
        <p:spPr>
          <a:xfrm>
            <a:off x="295748" y="5483316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600" b="1">
                <a:solidFill>
                  <a:schemeClr val="accent5"/>
                </a:solidFill>
              </a:rPr>
              <a:t>Ethnography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B508C40-DC46-4838-9058-0E893B4DDB08}"/>
              </a:ext>
            </a:extLst>
          </p:cNvPr>
          <p:cNvSpPr txBox="1"/>
          <p:nvPr/>
        </p:nvSpPr>
        <p:spPr>
          <a:xfrm>
            <a:off x="2394824" y="5357120"/>
            <a:ext cx="954469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An immersive study of communities/cultural group/individuals over a period of time, that can include interaction and observation. Can be face-to-face or online.  Digital ethnography can include discussion among participants or have individual tasks.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C4080-05D3-4C80-B2CC-3B31378573DE}"/>
              </a:ext>
            </a:extLst>
          </p:cNvPr>
          <p:cNvSpPr txBox="1"/>
          <p:nvPr/>
        </p:nvSpPr>
        <p:spPr>
          <a:xfrm>
            <a:off x="295749" y="6401579"/>
            <a:ext cx="11643768" cy="33855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Find more information about these methods and how to deliver them in specific modules on My Learning</a:t>
            </a:r>
          </a:p>
        </p:txBody>
      </p:sp>
    </p:spTree>
    <p:extLst>
      <p:ext uri="{BB962C8B-B14F-4D97-AF65-F5344CB8AC3E}">
        <p14:creationId xmlns:p14="http://schemas.microsoft.com/office/powerpoint/2010/main" val="2977826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87E3-4C33-4607-9865-9C39D468D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00" y="374768"/>
            <a:ext cx="11869241" cy="581891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CHOOSING THE RIGHT METHOD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A274BE-FB62-4957-8DF8-64453DFDA5D5}"/>
              </a:ext>
            </a:extLst>
          </p:cNvPr>
          <p:cNvSpPr txBox="1"/>
          <p:nvPr/>
        </p:nvSpPr>
        <p:spPr>
          <a:xfrm>
            <a:off x="3572142" y="1270995"/>
            <a:ext cx="5047716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WHAT DO YOU WANT TO KNOW?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53F060-C7D0-4EC6-B966-CC2C9C1BF727}"/>
              </a:ext>
            </a:extLst>
          </p:cNvPr>
          <p:cNvSpPr txBox="1"/>
          <p:nvPr/>
        </p:nvSpPr>
        <p:spPr>
          <a:xfrm>
            <a:off x="743143" y="1844702"/>
            <a:ext cx="2954403" cy="73866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Exploring what we already know and what’s out there.</a:t>
            </a:r>
          </a:p>
          <a:p>
            <a:pPr algn="ctr"/>
            <a:endParaRPr lang="en-GB" sz="140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1F9D07-7946-42DB-8B72-9C79D9DDD0CA}"/>
              </a:ext>
            </a:extLst>
          </p:cNvPr>
          <p:cNvSpPr/>
          <p:nvPr/>
        </p:nvSpPr>
        <p:spPr>
          <a:xfrm>
            <a:off x="600344" y="2683490"/>
            <a:ext cx="3240000" cy="90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tx1"/>
                </a:solidFill>
              </a:rPr>
              <a:t>What do we know already?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tx1"/>
                </a:solidFill>
              </a:rPr>
              <a:t>What are other areas doing / beyond ECC?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tx1"/>
                </a:solidFill>
              </a:rPr>
              <a:t>What interventions work?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4E6207E-46F3-4B68-9EDD-36DFED158CC0}"/>
              </a:ext>
            </a:extLst>
          </p:cNvPr>
          <p:cNvSpPr txBox="1"/>
          <p:nvPr/>
        </p:nvSpPr>
        <p:spPr>
          <a:xfrm>
            <a:off x="2323368" y="4275509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92D050"/>
                </a:solidFill>
              </a:rPr>
              <a:t>Desktop reviews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C4080-05D3-4C80-B2CC-3B31378573DE}"/>
              </a:ext>
            </a:extLst>
          </p:cNvPr>
          <p:cNvSpPr txBox="1"/>
          <p:nvPr/>
        </p:nvSpPr>
        <p:spPr>
          <a:xfrm>
            <a:off x="178680" y="5118129"/>
            <a:ext cx="39148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Should be </a:t>
            </a:r>
            <a:r>
              <a:rPr lang="en-GB" sz="1400" b="1" dirty="0"/>
              <a:t>used at the start</a:t>
            </a:r>
            <a:r>
              <a:rPr lang="en-GB" sz="1400" dirty="0"/>
              <a:t> of a project and set the direction of further research. </a:t>
            </a:r>
          </a:p>
          <a:p>
            <a:pPr algn="ctr"/>
            <a:r>
              <a:rPr lang="en-GB" sz="1400" dirty="0"/>
              <a:t>Stakeholder / subject matter engagement could include surveys, meetings/workshops.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A1B59B-2F20-4580-B8E5-4D69048FE6ED}"/>
              </a:ext>
            </a:extLst>
          </p:cNvPr>
          <p:cNvSpPr txBox="1"/>
          <p:nvPr/>
        </p:nvSpPr>
        <p:spPr>
          <a:xfrm>
            <a:off x="4435465" y="1844702"/>
            <a:ext cx="3262628" cy="73866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0" i="0" u="none" strike="noStrike" dirty="0">
                <a:solidFill>
                  <a:srgbClr val="000000"/>
                </a:solidFill>
                <a:effectLst/>
                <a:latin typeface="Lexend" pitchFamily="2" charset="0"/>
              </a:rPr>
              <a:t>Using numerical data to explore patterns in reported attitudes, behaviours or perceptions </a:t>
            </a:r>
            <a:endParaRPr lang="en-GB" sz="14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6C3BFC4-D72A-47D8-B7B7-AB1F96BCF549}"/>
              </a:ext>
            </a:extLst>
          </p:cNvPr>
          <p:cNvSpPr/>
          <p:nvPr/>
        </p:nvSpPr>
        <p:spPr>
          <a:xfrm>
            <a:off x="4446779" y="2683490"/>
            <a:ext cx="3240000" cy="90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How often does something occur / cause something?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How much do you agree with...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What do you think about…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ED4454E-1EB2-4A89-A923-5BE4327A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9" idx="2"/>
            <a:endCxn id="39" idx="0"/>
          </p:cNvCxnSpPr>
          <p:nvPr/>
        </p:nvCxnSpPr>
        <p:spPr>
          <a:xfrm>
            <a:off x="6066779" y="3583490"/>
            <a:ext cx="0" cy="75949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912CEC01-0821-41DA-89EF-A3C812040A23}"/>
              </a:ext>
            </a:extLst>
          </p:cNvPr>
          <p:cNvSpPr txBox="1"/>
          <p:nvPr/>
        </p:nvSpPr>
        <p:spPr>
          <a:xfrm>
            <a:off x="5166779" y="4342989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chemeClr val="accent2"/>
                </a:solidFill>
              </a:rPr>
              <a:t>Surveys</a:t>
            </a:r>
          </a:p>
          <a:p>
            <a:pPr algn="ctr"/>
            <a:endParaRPr lang="en-GB" sz="1600" b="1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91439E-701F-418F-B54C-3AA10C7F497D}"/>
              </a:ext>
            </a:extLst>
          </p:cNvPr>
          <p:cNvSpPr txBox="1"/>
          <p:nvPr/>
        </p:nvSpPr>
        <p:spPr>
          <a:xfrm>
            <a:off x="8466118" y="1844702"/>
            <a:ext cx="2954403" cy="73866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Exploring the detail behind the issue, perception, behaviour. </a:t>
            </a:r>
          </a:p>
          <a:p>
            <a:pPr algn="ctr"/>
            <a:r>
              <a:rPr lang="en-GB" sz="1400"/>
              <a:t>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AD1FBE3-142E-46D9-BEA3-FA997E654C04}"/>
              </a:ext>
            </a:extLst>
          </p:cNvPr>
          <p:cNvSpPr/>
          <p:nvPr/>
        </p:nvSpPr>
        <p:spPr>
          <a:xfrm>
            <a:off x="8323319" y="2683490"/>
            <a:ext cx="3240000" cy="90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tx1"/>
                </a:solidFill>
              </a:rPr>
              <a:t>What’s your experience of x?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tx1"/>
                </a:solidFill>
              </a:rPr>
              <a:t>What are your views about 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tx1"/>
                </a:solidFill>
              </a:rPr>
              <a:t>What are the opportunities?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>
                <a:solidFill>
                  <a:schemeClr val="tx1"/>
                </a:solidFill>
              </a:rPr>
              <a:t>How could x work better?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741431-6DCC-45F2-9896-D1DA0041E844}"/>
              </a:ext>
            </a:extLst>
          </p:cNvPr>
          <p:cNvSpPr txBox="1"/>
          <p:nvPr/>
        </p:nvSpPr>
        <p:spPr>
          <a:xfrm>
            <a:off x="8466290" y="3710804"/>
            <a:ext cx="2962643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Will you need depth of insight or small numbers of people to research with? </a:t>
            </a: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3FFFF486-1B54-4CAB-938B-8A6CBCA75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" idx="2"/>
            <a:endCxn id="46" idx="0"/>
          </p:cNvCxnSpPr>
          <p:nvPr/>
        </p:nvCxnSpPr>
        <p:spPr>
          <a:xfrm rot="5400000">
            <a:off x="9077545" y="4210519"/>
            <a:ext cx="631118" cy="1109016"/>
          </a:xfrm>
          <a:prstGeom prst="bentConnector3">
            <a:avLst>
              <a:gd name="adj1" fmla="val 50000"/>
            </a:avLst>
          </a:prstGeom>
          <a:ln w="28575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C4F53C1-291D-4D24-B9AC-42A8442C5451}"/>
              </a:ext>
            </a:extLst>
          </p:cNvPr>
          <p:cNvSpPr txBox="1"/>
          <p:nvPr/>
        </p:nvSpPr>
        <p:spPr>
          <a:xfrm>
            <a:off x="8265336" y="458036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No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7DCF237-15E2-439C-B607-66311F622735}"/>
              </a:ext>
            </a:extLst>
          </p:cNvPr>
          <p:cNvSpPr txBox="1"/>
          <p:nvPr/>
        </p:nvSpPr>
        <p:spPr>
          <a:xfrm>
            <a:off x="7938596" y="5080586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chemeClr val="accent6"/>
                </a:solidFill>
              </a:rPr>
              <a:t>Focus groups</a:t>
            </a:r>
          </a:p>
          <a:p>
            <a:pPr algn="ctr"/>
            <a:endParaRPr lang="en-GB" sz="1600" b="1">
              <a:solidFill>
                <a:schemeClr val="accent6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B88BE46-BD53-4A5D-983D-513F414D4F47}"/>
              </a:ext>
            </a:extLst>
          </p:cNvPr>
          <p:cNvSpPr txBox="1"/>
          <p:nvPr/>
        </p:nvSpPr>
        <p:spPr>
          <a:xfrm>
            <a:off x="7920596" y="5829784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accent6"/>
                </a:solidFill>
              </a:rPr>
              <a:t>On-street research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4D8A9200-8F6B-45CC-8A27-A825C042B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6" idx="2"/>
            <a:endCxn id="49" idx="0"/>
          </p:cNvCxnSpPr>
          <p:nvPr/>
        </p:nvCxnSpPr>
        <p:spPr>
          <a:xfrm rot="16200000" flipH="1">
            <a:off x="10190064" y="4207016"/>
            <a:ext cx="631118" cy="1116022"/>
          </a:xfrm>
          <a:prstGeom prst="bentConnector3">
            <a:avLst>
              <a:gd name="adj1" fmla="val 50000"/>
            </a:avLst>
          </a:prstGeom>
          <a:ln w="28575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7544718-6C11-4867-B1C6-AC9E43465E65}"/>
              </a:ext>
            </a:extLst>
          </p:cNvPr>
          <p:cNvSpPr txBox="1"/>
          <p:nvPr/>
        </p:nvSpPr>
        <p:spPr>
          <a:xfrm>
            <a:off x="11137796" y="4580361"/>
            <a:ext cx="58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/>
              <a:t>Yes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9B03AA-E96B-40D7-83BD-2E12D5255274}"/>
              </a:ext>
            </a:extLst>
          </p:cNvPr>
          <p:cNvSpPr txBox="1"/>
          <p:nvPr/>
        </p:nvSpPr>
        <p:spPr>
          <a:xfrm>
            <a:off x="10163634" y="5080586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7030A0"/>
                </a:solidFill>
              </a:rPr>
              <a:t>Interviews</a:t>
            </a:r>
          </a:p>
          <a:p>
            <a:pPr algn="ctr"/>
            <a:endParaRPr lang="en-GB" sz="1600" b="1">
              <a:solidFill>
                <a:srgbClr val="7030A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CF48DA-D595-48E7-A31D-46E708A10CBB}"/>
              </a:ext>
            </a:extLst>
          </p:cNvPr>
          <p:cNvSpPr txBox="1"/>
          <p:nvPr/>
        </p:nvSpPr>
        <p:spPr>
          <a:xfrm>
            <a:off x="10163634" y="5829784"/>
            <a:ext cx="180000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solidFill>
                  <a:srgbClr val="7030A0"/>
                </a:solidFill>
              </a:rPr>
              <a:t>Ethnography</a:t>
            </a:r>
          </a:p>
          <a:p>
            <a:pPr algn="ctr"/>
            <a:endParaRPr lang="en-GB" sz="1600" b="1">
              <a:solidFill>
                <a:srgbClr val="7030A0"/>
              </a:solidFill>
            </a:endParaRP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0FDF9FFF-B095-491A-BFBE-7E84117C0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600" y="6526800"/>
            <a:ext cx="7882960" cy="2664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By Essex County Council's Research &amp; Citizen Insight team; Chief Executive’s Office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37558DFA-51C4-4136-8256-BE591EB13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02000" y="6591600"/>
            <a:ext cx="2192400" cy="1368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4C472B-89C8-4DED-A734-C6F534D4F85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6" name="Slide Number Placeholder 5">
            <a:extLst>
              <a:ext uri="{FF2B5EF4-FFF2-40B4-BE49-F238E27FC236}">
                <a16:creationId xmlns:a16="http://schemas.microsoft.com/office/drawing/2014/main" id="{F39783F9-B54B-4276-A203-1CC860EAA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0800" y="6591600"/>
            <a:ext cx="777600" cy="1368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ACB1B2-0BAB-45DD-8233-71E86D3F09E1}"/>
              </a:ext>
            </a:extLst>
          </p:cNvPr>
          <p:cNvSpPr txBox="1"/>
          <p:nvPr/>
        </p:nvSpPr>
        <p:spPr>
          <a:xfrm>
            <a:off x="147079" y="4182402"/>
            <a:ext cx="180000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92D050"/>
                </a:solidFill>
              </a:rPr>
              <a:t>Stakeholder / subject matter engagement</a:t>
            </a:r>
          </a:p>
        </p:txBody>
      </p: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ED8BD4F1-9393-43F6-95ED-54F6B87F6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27" idx="0"/>
          </p:cNvCxnSpPr>
          <p:nvPr/>
        </p:nvCxnSpPr>
        <p:spPr>
          <a:xfrm rot="10800000" flipV="1">
            <a:off x="1047080" y="3899968"/>
            <a:ext cx="1088299" cy="282433"/>
          </a:xfrm>
          <a:prstGeom prst="bentConnector2">
            <a:avLst/>
          </a:prstGeom>
          <a:ln w="28575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9E14C472-D6BF-442C-BCDB-961AB051F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6200000" flipH="1">
            <a:off x="2362696" y="3356172"/>
            <a:ext cx="665678" cy="1120314"/>
          </a:xfrm>
          <a:prstGeom prst="bentConnector3">
            <a:avLst>
              <a:gd name="adj1" fmla="val 50000"/>
            </a:avLst>
          </a:prstGeom>
          <a:ln w="28575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A585F5F-6D01-4823-B1EE-2267E1D1B9A8}"/>
              </a:ext>
            </a:extLst>
          </p:cNvPr>
          <p:cNvSpPr txBox="1"/>
          <p:nvPr/>
        </p:nvSpPr>
        <p:spPr>
          <a:xfrm>
            <a:off x="254186" y="6501456"/>
            <a:ext cx="9138918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400" dirty="0">
                <a:effectLst/>
              </a:rPr>
              <a:t>* Best practice is to avoid on–street or focus groups for very personally sensitive topics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1774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530B9A4-65B4-4248-A2F8-D0DEE3324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0">
                <a:latin typeface="Lexend" pitchFamily="2" charset="0"/>
              </a:rPr>
              <a:t>To explore more about how to do research please see:</a:t>
            </a:r>
            <a:br>
              <a:rPr lang="en-GB" sz="3200" b="0">
                <a:latin typeface="Lexend" pitchFamily="2" charset="0"/>
              </a:rPr>
            </a:br>
            <a:br>
              <a:rPr lang="en-GB" sz="3200" b="0">
                <a:latin typeface="Lexend" pitchFamily="2" charset="0"/>
              </a:rPr>
            </a:br>
            <a:r>
              <a:rPr lang="en-GB" sz="3200">
                <a:latin typeface="Lexend" pitchFamily="2" charset="0"/>
              </a:rPr>
              <a:t>‘Research at Essex County Council playlist modules’ </a:t>
            </a:r>
            <a:r>
              <a:rPr lang="en-GB" sz="3200" b="0">
                <a:latin typeface="Lexend" pitchFamily="2" charset="0"/>
              </a:rPr>
              <a:t>on My Learning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36414FC-EE6B-4B11-81B1-69FFBF5C1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000">
                <a:latin typeface="Lexend" pitchFamily="2" charset="0"/>
              </a:rPr>
              <a:t>Or contact </a:t>
            </a:r>
            <a:r>
              <a:rPr lang="en-GB" sz="2000">
                <a:latin typeface="Lexend" pitchFamily="2" charset="0"/>
                <a:hlinkClick r:id="rId2"/>
              </a:rPr>
              <a:t>research@essex.gov.uk</a:t>
            </a:r>
            <a:r>
              <a:rPr lang="en-GB" sz="2000">
                <a:latin typeface="Lexend" pitchFamily="2" charset="0"/>
              </a:rPr>
              <a:t> to speak to one of our Research &amp; Citizen Insight Researchers for advice and guidance.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BCD812-944F-4744-9B3C-4CE274F425C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390387" y="6601656"/>
            <a:ext cx="2192337" cy="15723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13AD85-CE77-4F8C-BEB7-3D123B86132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25/10/2022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DF49B-604C-459F-9B1A-98A8C994FFB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193787" y="6612014"/>
            <a:ext cx="777875" cy="1365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|   </a:t>
            </a:r>
            <a:fld id="{5898CC38-F149-5B45-A1B4-290B41364A0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7300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CC PPT">
      <a:dk1>
        <a:sysClr val="windowText" lastClr="000000"/>
      </a:dk1>
      <a:lt1>
        <a:sysClr val="window" lastClr="FFFFFF"/>
      </a:lt1>
      <a:dk2>
        <a:srgbClr val="192A66"/>
      </a:dk2>
      <a:lt2>
        <a:srgbClr val="D5EBF0"/>
      </a:lt2>
      <a:accent1>
        <a:srgbClr val="004899"/>
      </a:accent1>
      <a:accent2>
        <a:srgbClr val="00A8D6"/>
      </a:accent2>
      <a:accent3>
        <a:srgbClr val="682558"/>
      </a:accent3>
      <a:accent4>
        <a:srgbClr val="E40037"/>
      </a:accent4>
      <a:accent5>
        <a:srgbClr val="934D98"/>
      </a:accent5>
      <a:accent6>
        <a:srgbClr val="007E31"/>
      </a:accent6>
      <a:hlink>
        <a:srgbClr val="65B22E"/>
      </a:hlink>
      <a:folHlink>
        <a:srgbClr val="934D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20_6920 SIE Branding.potx" id="{A4072AEA-E031-4669-A362-E5E76516CA4A}" vid="{4A9DC11F-8789-4E62-BED3-CC3B57FB3FEF}"/>
    </a:ext>
  </a:extLst>
</a:theme>
</file>

<file path=ppt/theme/theme2.xml><?xml version="1.0" encoding="utf-8"?>
<a:theme xmlns:a="http://schemas.openxmlformats.org/drawingml/2006/main" name="2_Office Theme">
  <a:themeElements>
    <a:clrScheme name="ECC PPT">
      <a:dk1>
        <a:sysClr val="windowText" lastClr="000000"/>
      </a:dk1>
      <a:lt1>
        <a:sysClr val="window" lastClr="FFFFFF"/>
      </a:lt1>
      <a:dk2>
        <a:srgbClr val="192A66"/>
      </a:dk2>
      <a:lt2>
        <a:srgbClr val="D5EBF0"/>
      </a:lt2>
      <a:accent1>
        <a:srgbClr val="004899"/>
      </a:accent1>
      <a:accent2>
        <a:srgbClr val="00A8D6"/>
      </a:accent2>
      <a:accent3>
        <a:srgbClr val="682558"/>
      </a:accent3>
      <a:accent4>
        <a:srgbClr val="E40037"/>
      </a:accent4>
      <a:accent5>
        <a:srgbClr val="934D98"/>
      </a:accent5>
      <a:accent6>
        <a:srgbClr val="007E31"/>
      </a:accent6>
      <a:hlink>
        <a:srgbClr val="65B22E"/>
      </a:hlink>
      <a:folHlink>
        <a:srgbClr val="934D98"/>
      </a:folHlink>
    </a:clrScheme>
    <a:fontScheme name="Lexend">
      <a:majorFont>
        <a:latin typeface="Lexend"/>
        <a:ea typeface=""/>
        <a:cs typeface=""/>
      </a:majorFont>
      <a:minorFont>
        <a:latin typeface="Lexe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20_6920 SIE Branding.potx" id="{A4072AEA-E031-4669-A362-E5E76516CA4A}" vid="{4A9DC11F-8789-4E62-BED3-CC3B57FB3FE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CC PPT">
    <a:dk1>
      <a:sysClr val="windowText" lastClr="000000"/>
    </a:dk1>
    <a:lt1>
      <a:sysClr val="window" lastClr="FFFFFF"/>
    </a:lt1>
    <a:dk2>
      <a:srgbClr val="192A66"/>
    </a:dk2>
    <a:lt2>
      <a:srgbClr val="D5EBF0"/>
    </a:lt2>
    <a:accent1>
      <a:srgbClr val="004899"/>
    </a:accent1>
    <a:accent2>
      <a:srgbClr val="00A8D6"/>
    </a:accent2>
    <a:accent3>
      <a:srgbClr val="682558"/>
    </a:accent3>
    <a:accent4>
      <a:srgbClr val="E40037"/>
    </a:accent4>
    <a:accent5>
      <a:srgbClr val="934D98"/>
    </a:accent5>
    <a:accent6>
      <a:srgbClr val="007E31"/>
    </a:accent6>
    <a:hlink>
      <a:srgbClr val="65B22E"/>
    </a:hlink>
    <a:folHlink>
      <a:srgbClr val="934D98"/>
    </a:folHlink>
  </a:clrScheme>
</a:themeOverride>
</file>

<file path=ppt/theme/themeOverride2.xml><?xml version="1.0" encoding="utf-8"?>
<a:themeOverride xmlns:a="http://schemas.openxmlformats.org/drawingml/2006/main">
  <a:clrScheme name="ECC PPT">
    <a:dk1>
      <a:sysClr val="windowText" lastClr="000000"/>
    </a:dk1>
    <a:lt1>
      <a:sysClr val="window" lastClr="FFFFFF"/>
    </a:lt1>
    <a:dk2>
      <a:srgbClr val="192A66"/>
    </a:dk2>
    <a:lt2>
      <a:srgbClr val="D5EBF0"/>
    </a:lt2>
    <a:accent1>
      <a:srgbClr val="004899"/>
    </a:accent1>
    <a:accent2>
      <a:srgbClr val="00A8D6"/>
    </a:accent2>
    <a:accent3>
      <a:srgbClr val="682558"/>
    </a:accent3>
    <a:accent4>
      <a:srgbClr val="E40037"/>
    </a:accent4>
    <a:accent5>
      <a:srgbClr val="934D98"/>
    </a:accent5>
    <a:accent6>
      <a:srgbClr val="007E31"/>
    </a:accent6>
    <a:hlink>
      <a:srgbClr val="65B22E"/>
    </a:hlink>
    <a:folHlink>
      <a:srgbClr val="934D98"/>
    </a:folHlink>
  </a:clrScheme>
</a:themeOverride>
</file>

<file path=ppt/theme/themeOverride3.xml><?xml version="1.0" encoding="utf-8"?>
<a:themeOverride xmlns:a="http://schemas.openxmlformats.org/drawingml/2006/main">
  <a:clrScheme name="ECC PPT">
    <a:dk1>
      <a:sysClr val="windowText" lastClr="000000"/>
    </a:dk1>
    <a:lt1>
      <a:sysClr val="window" lastClr="FFFFFF"/>
    </a:lt1>
    <a:dk2>
      <a:srgbClr val="192A66"/>
    </a:dk2>
    <a:lt2>
      <a:srgbClr val="D5EBF0"/>
    </a:lt2>
    <a:accent1>
      <a:srgbClr val="004899"/>
    </a:accent1>
    <a:accent2>
      <a:srgbClr val="00A8D6"/>
    </a:accent2>
    <a:accent3>
      <a:srgbClr val="682558"/>
    </a:accent3>
    <a:accent4>
      <a:srgbClr val="E40037"/>
    </a:accent4>
    <a:accent5>
      <a:srgbClr val="934D98"/>
    </a:accent5>
    <a:accent6>
      <a:srgbClr val="007E31"/>
    </a:accent6>
    <a:hlink>
      <a:srgbClr val="65B22E"/>
    </a:hlink>
    <a:folHlink>
      <a:srgbClr val="934D98"/>
    </a:folHlink>
  </a:clrScheme>
</a:themeOverride>
</file>

<file path=ppt/theme/themeOverride4.xml><?xml version="1.0" encoding="utf-8"?>
<a:themeOverride xmlns:a="http://schemas.openxmlformats.org/drawingml/2006/main">
  <a:clrScheme name="ECC PPT">
    <a:dk1>
      <a:sysClr val="windowText" lastClr="000000"/>
    </a:dk1>
    <a:lt1>
      <a:sysClr val="window" lastClr="FFFFFF"/>
    </a:lt1>
    <a:dk2>
      <a:srgbClr val="192A66"/>
    </a:dk2>
    <a:lt2>
      <a:srgbClr val="D5EBF0"/>
    </a:lt2>
    <a:accent1>
      <a:srgbClr val="004899"/>
    </a:accent1>
    <a:accent2>
      <a:srgbClr val="00A8D6"/>
    </a:accent2>
    <a:accent3>
      <a:srgbClr val="682558"/>
    </a:accent3>
    <a:accent4>
      <a:srgbClr val="E40037"/>
    </a:accent4>
    <a:accent5>
      <a:srgbClr val="934D98"/>
    </a:accent5>
    <a:accent6>
      <a:srgbClr val="007E31"/>
    </a:accent6>
    <a:hlink>
      <a:srgbClr val="65B22E"/>
    </a:hlink>
    <a:folHlink>
      <a:srgbClr val="934D9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6DE17D1CC6840AD4483472E640AD5" ma:contentTypeVersion="16" ma:contentTypeDescription="Create a new document." ma:contentTypeScope="" ma:versionID="82fcacdfaec9f16b75c2caeaf07cbe0d">
  <xsd:schema xmlns:xsd="http://www.w3.org/2001/XMLSchema" xmlns:xs="http://www.w3.org/2001/XMLSchema" xmlns:p="http://schemas.microsoft.com/office/2006/metadata/properties" xmlns:ns2="2969dc08-5bf8-468b-85d5-dfc5dae37cf0" xmlns:ns3="84ca0fae-7a23-4773-9d7c-60514ca6d38e" xmlns:ns4="6a461f78-e7a2-485a-8a47-5fc604b04102" targetNamespace="http://schemas.microsoft.com/office/2006/metadata/properties" ma:root="true" ma:fieldsID="7148e0e5acfa957328247d7c0dc585c9" ns2:_="" ns3:_="" ns4:_="">
    <xsd:import namespace="2969dc08-5bf8-468b-85d5-dfc5dae37cf0"/>
    <xsd:import namespace="84ca0fae-7a23-4773-9d7c-60514ca6d38e"/>
    <xsd:import namespace="6a461f78-e7a2-485a-8a47-5fc604b041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9dc08-5bf8-468b-85d5-dfc5dae37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de9a85-6517-4fbb-af6e-3d8f59a4cb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a0fae-7a23-4773-9d7c-60514ca6d38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461f78-e7a2-485a-8a47-5fc604b0410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1a36c12-696e-484f-8833-ae47fac970f2}" ma:internalName="TaxCatchAll" ma:showField="CatchAllData" ma:web="84ca0fae-7a23-4773-9d7c-60514ca6d3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461f78-e7a2-485a-8a47-5fc604b04102" xsi:nil="true"/>
    <lcf76f155ced4ddcb4097134ff3c332f xmlns="2969dc08-5bf8-468b-85d5-dfc5dae37cf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A1C196B-DFCB-4F17-8B79-9C219E695DC6}">
  <ds:schemaRefs>
    <ds:schemaRef ds:uri="2969dc08-5bf8-468b-85d5-dfc5dae37cf0"/>
    <ds:schemaRef ds:uri="6a461f78-e7a2-485a-8a47-5fc604b04102"/>
    <ds:schemaRef ds:uri="84ca0fae-7a23-4773-9d7c-60514ca6d38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1BF0072-2CF9-41EC-BD90-7C3F302D91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08B192-E28C-4D35-97AF-6D82324AE9D9}">
  <ds:schemaRefs>
    <ds:schemaRef ds:uri="84ca0fae-7a23-4773-9d7c-60514ca6d38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6a461f78-e7a2-485a-8a47-5fc604b04102"/>
    <ds:schemaRef ds:uri="2969dc08-5bf8-468b-85d5-dfc5dae37cf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759</Words>
  <Application>Microsoft Office PowerPoint</Application>
  <PresentationFormat>Widescreen</PresentationFormat>
  <Paragraphs>76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Lexend</vt:lpstr>
      <vt:lpstr>1_Office Theme</vt:lpstr>
      <vt:lpstr>2_Office Theme</vt:lpstr>
      <vt:lpstr>RESEARCH AT ECC:  RESEARCH DESIGN   A guide to choosing the right research method</vt:lpstr>
      <vt:lpstr>WHAT ARE RESEARCH METHODS?</vt:lpstr>
      <vt:lpstr>WHY IS CHOOSING THE RIGHT METHOD IMPORTANT?</vt:lpstr>
      <vt:lpstr>DIFFERENT METHODS</vt:lpstr>
      <vt:lpstr>CHOOSING THE RIGHT METHOD</vt:lpstr>
      <vt:lpstr>To explore more about how to do research please see:  ‘Research at Essex County Council playlist modules’ on My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Maresa Beazley - Senior Researcher</dc:creator>
  <cp:lastModifiedBy>Maresa Beazley - Senior Researcher</cp:lastModifiedBy>
  <cp:revision>4</cp:revision>
  <dcterms:created xsi:type="dcterms:W3CDTF">2022-02-08T14:19:51Z</dcterms:created>
  <dcterms:modified xsi:type="dcterms:W3CDTF">2022-10-25T15:22:25Z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0x01010068B6DE17D1CC6840AD4483472E640AD5</vt:lpwstr>
  </property>
  <property fmtid="{D5CDD505-2E9C-101B-9397-08002B2CF9AE}" pid="3" name="MSIP_Label_39d8be9e-c8d9-4b9c-bd40-2c27cc7ea2e6_Enabled">
    <vt:lpwstr>true</vt:lpwstr>
  </property>
  <property fmtid="{D5CDD505-2E9C-101B-9397-08002B2CF9AE}" pid="4" name="MSIP_Label_39d8be9e-c8d9-4b9c-bd40-2c27cc7ea2e6_SetDate">
    <vt:lpwstr>2022-02-08T14:32:10Z</vt:lpwstr>
  </property>
  <property fmtid="{D5CDD505-2E9C-101B-9397-08002B2CF9AE}" pid="5" name="MSIP_Label_39d8be9e-c8d9-4b9c-bd40-2c27cc7ea2e6_Method">
    <vt:lpwstr>Standard</vt:lpwstr>
  </property>
  <property fmtid="{D5CDD505-2E9C-101B-9397-08002B2CF9AE}" pid="6" name="MSIP_Label_39d8be9e-c8d9-4b9c-bd40-2c27cc7ea2e6_Name">
    <vt:lpwstr>39d8be9e-c8d9-4b9c-bd40-2c27cc7ea2e6</vt:lpwstr>
  </property>
  <property fmtid="{D5CDD505-2E9C-101B-9397-08002B2CF9AE}" pid="7" name="MSIP_Label_39d8be9e-c8d9-4b9c-bd40-2c27cc7ea2e6_SiteId">
    <vt:lpwstr>a8b4324f-155c-4215-a0f1-7ed8cc9a992f</vt:lpwstr>
  </property>
  <property fmtid="{D5CDD505-2E9C-101B-9397-08002B2CF9AE}" pid="8" name="MSIP_Label_39d8be9e-c8d9-4b9c-bd40-2c27cc7ea2e6_ActionId">
    <vt:lpwstr>42d87ef3-21a4-4d00-8bd3-0000dfa4988c</vt:lpwstr>
  </property>
  <property fmtid="{D5CDD505-2E9C-101B-9397-08002B2CF9AE}" pid="9" name="MSIP_Label_39d8be9e-c8d9-4b9c-bd40-2c27cc7ea2e6_ContentBits">
    <vt:lpwstr>0</vt:lpwstr>
  </property>
  <property fmtid="{D5CDD505-2E9C-101B-9397-08002B2CF9AE}" pid="10" name="MediaServiceImageTags">
    <vt:lpwstr/>
  </property>
</Properties>
</file>